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56" r:id="rId3"/>
  </p:sldMasterIdLst>
  <p:notesMasterIdLst>
    <p:notesMasterId r:id="rId18"/>
  </p:notesMasterIdLst>
  <p:handoutMasterIdLst>
    <p:handoutMasterId r:id="rId19"/>
  </p:handoutMasterIdLst>
  <p:sldIdLst>
    <p:sldId id="519" r:id="rId4"/>
    <p:sldId id="487" r:id="rId5"/>
    <p:sldId id="510" r:id="rId6"/>
    <p:sldId id="486" r:id="rId7"/>
    <p:sldId id="517" r:id="rId8"/>
    <p:sldId id="518" r:id="rId9"/>
    <p:sldId id="512" r:id="rId10"/>
    <p:sldId id="492" r:id="rId11"/>
    <p:sldId id="493" r:id="rId12"/>
    <p:sldId id="494" r:id="rId13"/>
    <p:sldId id="505" r:id="rId14"/>
    <p:sldId id="485" r:id="rId15"/>
    <p:sldId id="509" r:id="rId16"/>
    <p:sldId id="503" r:id="rId17"/>
  </p:sldIdLst>
  <p:sldSz cx="9144000" cy="6858000" type="screen4x3"/>
  <p:notesSz cx="9926638" cy="6858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F5494"/>
    <a:srgbClr val="31942E"/>
    <a:srgbClr val="FFFFFF"/>
    <a:srgbClr val="003399"/>
    <a:srgbClr val="0B408F"/>
    <a:srgbClr val="F1AA1B"/>
    <a:srgbClr val="395577"/>
    <a:srgbClr val="061794"/>
    <a:srgbClr val="063294"/>
    <a:srgbClr val="00259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77" autoAdjust="0"/>
    <p:restoredTop sz="86102" autoAdjust="0"/>
  </p:normalViewPr>
  <p:slideViewPr>
    <p:cSldViewPr snapToGrid="0">
      <p:cViewPr varScale="1">
        <p:scale>
          <a:sx n="57" d="100"/>
          <a:sy n="57" d="100"/>
        </p:scale>
        <p:origin x="-1458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07E76B-323B-4804-9C0B-FA6C80F6CA56}" type="doc">
      <dgm:prSet loTypeId="urn:microsoft.com/office/officeart/2005/8/layout/radial4" loCatId="relationship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GB"/>
        </a:p>
      </dgm:t>
    </dgm:pt>
    <dgm:pt modelId="{571F8F62-B9BE-4226-AFAC-E64D496B0A1E}" type="pres">
      <dgm:prSet presAssocID="{9907E76B-323B-4804-9C0B-FA6C80F6CA5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</dgm:ptLst>
  <dgm:cxnLst>
    <dgm:cxn modelId="{C0749557-CD60-4077-BA0E-8B754FF62218}" type="presOf" srcId="{9907E76B-323B-4804-9C0B-FA6C80F6CA56}" destId="{571F8F62-B9BE-4226-AFAC-E64D496B0A1E}" srcOrd="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2E0895-4E0E-4AB0-B338-35BA3A1279A5}" type="doc">
      <dgm:prSet loTypeId="urn:microsoft.com/office/officeart/2005/8/layout/hProcess11" loCatId="process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n-GB"/>
        </a:p>
      </dgm:t>
    </dgm:pt>
    <dgm:pt modelId="{3D22C807-9935-41CB-8ADA-03877C65D1D6}">
      <dgm:prSet phldrT="[Text]"/>
      <dgm:spPr/>
      <dgm:t>
        <a:bodyPr/>
        <a:lstStyle/>
        <a:p>
          <a:r>
            <a:rPr lang="en-US" b="1" dirty="0" smtClean="0"/>
            <a:t>Durban 2011: </a:t>
          </a:r>
          <a:r>
            <a:rPr lang="en-US" dirty="0" smtClean="0"/>
            <a:t>launch of Durban "Mandate"</a:t>
          </a:r>
          <a:endParaRPr lang="en-GB" dirty="0"/>
        </a:p>
      </dgm:t>
    </dgm:pt>
    <dgm:pt modelId="{892C5754-838C-4A39-8EDB-648460CEDDE5}" type="parTrans" cxnId="{81FCCC4C-5159-4024-8B8E-925AE65DF15D}">
      <dgm:prSet/>
      <dgm:spPr/>
      <dgm:t>
        <a:bodyPr/>
        <a:lstStyle/>
        <a:p>
          <a:endParaRPr lang="en-GB"/>
        </a:p>
      </dgm:t>
    </dgm:pt>
    <dgm:pt modelId="{0AD2BE8C-DC83-404E-A9AD-517233B59F1F}" type="sibTrans" cxnId="{81FCCC4C-5159-4024-8B8E-925AE65DF15D}">
      <dgm:prSet/>
      <dgm:spPr/>
      <dgm:t>
        <a:bodyPr/>
        <a:lstStyle/>
        <a:p>
          <a:endParaRPr lang="en-GB"/>
        </a:p>
      </dgm:t>
    </dgm:pt>
    <dgm:pt modelId="{C55B4019-61FC-44E4-9C5E-0B9BDC7A3A25}">
      <dgm:prSet phldrT="[Text]"/>
      <dgm:spPr/>
      <dgm:t>
        <a:bodyPr/>
        <a:lstStyle/>
        <a:p>
          <a:r>
            <a:rPr lang="en-US" b="1" dirty="0" smtClean="0"/>
            <a:t>Paris 2015</a:t>
          </a:r>
          <a:r>
            <a:rPr lang="en-US" dirty="0" smtClean="0"/>
            <a:t>: adoption of the new Agreement</a:t>
          </a:r>
          <a:endParaRPr lang="en-GB" dirty="0"/>
        </a:p>
      </dgm:t>
    </dgm:pt>
    <dgm:pt modelId="{BC0E919F-2667-4FAA-9810-CCC44F03C95D}" type="parTrans" cxnId="{9EAE39FA-2974-47EB-BC1F-2170DBD68AE6}">
      <dgm:prSet/>
      <dgm:spPr/>
      <dgm:t>
        <a:bodyPr/>
        <a:lstStyle/>
        <a:p>
          <a:endParaRPr lang="en-GB"/>
        </a:p>
      </dgm:t>
    </dgm:pt>
    <dgm:pt modelId="{C573F7A7-C12F-49A2-B6D8-AB0351F9A182}" type="sibTrans" cxnId="{9EAE39FA-2974-47EB-BC1F-2170DBD68AE6}">
      <dgm:prSet/>
      <dgm:spPr/>
      <dgm:t>
        <a:bodyPr/>
        <a:lstStyle/>
        <a:p>
          <a:endParaRPr lang="en-GB"/>
        </a:p>
      </dgm:t>
    </dgm:pt>
    <dgm:pt modelId="{63B2C9D3-8168-4075-AF35-8C163B9B5001}">
      <dgm:prSet phldrT="[Text]"/>
      <dgm:spPr/>
      <dgm:t>
        <a:bodyPr/>
        <a:lstStyle/>
        <a:p>
          <a:pPr algn="l"/>
          <a:r>
            <a:rPr lang="en-US" b="1" dirty="0" smtClean="0"/>
            <a:t>Lima 2014</a:t>
          </a:r>
        </a:p>
        <a:p>
          <a:pPr algn="l"/>
          <a:r>
            <a:rPr lang="en-US" b="0" dirty="0" smtClean="0"/>
            <a:t>Guidance on content of INDCs</a:t>
          </a:r>
        </a:p>
        <a:p>
          <a:pPr algn="l"/>
          <a:r>
            <a:rPr lang="en-US" b="1" dirty="0" smtClean="0"/>
            <a:t> </a:t>
          </a:r>
          <a:endParaRPr lang="en-GB" b="1" dirty="0"/>
        </a:p>
      </dgm:t>
    </dgm:pt>
    <dgm:pt modelId="{D3B65606-14E5-42B2-8542-BC147910630F}" type="parTrans" cxnId="{8A19C098-3C40-494B-BC63-F788D1E687B7}">
      <dgm:prSet/>
      <dgm:spPr/>
      <dgm:t>
        <a:bodyPr/>
        <a:lstStyle/>
        <a:p>
          <a:endParaRPr lang="en-GB"/>
        </a:p>
      </dgm:t>
    </dgm:pt>
    <dgm:pt modelId="{6C3FD334-60DC-4958-A670-A7A7B1BA339B}" type="sibTrans" cxnId="{8A19C098-3C40-494B-BC63-F788D1E687B7}">
      <dgm:prSet/>
      <dgm:spPr/>
      <dgm:t>
        <a:bodyPr/>
        <a:lstStyle/>
        <a:p>
          <a:endParaRPr lang="en-GB"/>
        </a:p>
      </dgm:t>
    </dgm:pt>
    <dgm:pt modelId="{FF194B75-5CB5-4CEB-BEE7-F3EA45E8097F}">
      <dgm:prSet phldrT="[Text]"/>
      <dgm:spPr/>
      <dgm:t>
        <a:bodyPr/>
        <a:lstStyle/>
        <a:p>
          <a:r>
            <a:rPr lang="en-US" b="1" dirty="0" smtClean="0"/>
            <a:t>Warsaw 2013: </a:t>
          </a:r>
          <a:r>
            <a:rPr lang="en-US" dirty="0" smtClean="0"/>
            <a:t>call for intended nationally determined contributions (INDCs) by March 2015</a:t>
          </a:r>
          <a:endParaRPr lang="en-GB" dirty="0"/>
        </a:p>
      </dgm:t>
    </dgm:pt>
    <dgm:pt modelId="{E572EE26-DAEF-4AAE-8547-BD4EB4A15451}" type="sibTrans" cxnId="{B7550C13-5215-498B-87DC-633D46D383E6}">
      <dgm:prSet/>
      <dgm:spPr/>
      <dgm:t>
        <a:bodyPr/>
        <a:lstStyle/>
        <a:p>
          <a:endParaRPr lang="en-GB"/>
        </a:p>
      </dgm:t>
    </dgm:pt>
    <dgm:pt modelId="{0D801233-FA5F-4517-9E24-B4635538B1BF}" type="parTrans" cxnId="{B7550C13-5215-498B-87DC-633D46D383E6}">
      <dgm:prSet/>
      <dgm:spPr/>
      <dgm:t>
        <a:bodyPr/>
        <a:lstStyle/>
        <a:p>
          <a:endParaRPr lang="en-GB"/>
        </a:p>
      </dgm:t>
    </dgm:pt>
    <dgm:pt modelId="{A4E472EF-0DC4-419B-9AA2-60E4F62DD7FF}" type="pres">
      <dgm:prSet presAssocID="{EC2E0895-4E0E-4AB0-B338-35BA3A1279A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44BD736-D81E-412E-BCE4-F98CD9691EC6}" type="pres">
      <dgm:prSet presAssocID="{EC2E0895-4E0E-4AB0-B338-35BA3A1279A5}" presName="arrow" presStyleLbl="bgShp" presStyleIdx="0" presStyleCnt="1" custScaleX="100000"/>
      <dgm:spPr/>
    </dgm:pt>
    <dgm:pt modelId="{3F3F905C-A14F-4DD8-877C-E6E7474DED28}" type="pres">
      <dgm:prSet presAssocID="{EC2E0895-4E0E-4AB0-B338-35BA3A1279A5}" presName="points" presStyleCnt="0"/>
      <dgm:spPr/>
    </dgm:pt>
    <dgm:pt modelId="{B600E4FD-20F1-4C82-BE58-78C8B8C3D4BB}" type="pres">
      <dgm:prSet presAssocID="{3D22C807-9935-41CB-8ADA-03877C65D1D6}" presName="compositeA" presStyleCnt="0"/>
      <dgm:spPr/>
    </dgm:pt>
    <dgm:pt modelId="{10092A47-A5DB-4314-B907-0D1291B9DA49}" type="pres">
      <dgm:prSet presAssocID="{3D22C807-9935-41CB-8ADA-03877C65D1D6}" presName="textA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9BAC4F9-A366-45D7-A498-6A0A9028B6A4}" type="pres">
      <dgm:prSet presAssocID="{3D22C807-9935-41CB-8ADA-03877C65D1D6}" presName="circleA" presStyleLbl="node1" presStyleIdx="0" presStyleCnt="4"/>
      <dgm:spPr/>
      <dgm:t>
        <a:bodyPr/>
        <a:lstStyle/>
        <a:p>
          <a:endParaRPr lang="en-GB"/>
        </a:p>
      </dgm:t>
    </dgm:pt>
    <dgm:pt modelId="{076EDCDE-CB26-4BAC-AB21-888308DCDC7D}" type="pres">
      <dgm:prSet presAssocID="{3D22C807-9935-41CB-8ADA-03877C65D1D6}" presName="spaceA" presStyleCnt="0"/>
      <dgm:spPr/>
    </dgm:pt>
    <dgm:pt modelId="{0A062420-E24A-4AA8-BADE-06DCC55A5962}" type="pres">
      <dgm:prSet presAssocID="{0AD2BE8C-DC83-404E-A9AD-517233B59F1F}" presName="space" presStyleCnt="0"/>
      <dgm:spPr/>
    </dgm:pt>
    <dgm:pt modelId="{7E922CD4-5C1B-431B-B4DA-97E1F189B7A1}" type="pres">
      <dgm:prSet presAssocID="{FF194B75-5CB5-4CEB-BEE7-F3EA45E8097F}" presName="compositeB" presStyleCnt="0"/>
      <dgm:spPr/>
    </dgm:pt>
    <dgm:pt modelId="{6BE015BD-DA3F-4254-87F7-B01752FDCEF7}" type="pres">
      <dgm:prSet presAssocID="{FF194B75-5CB5-4CEB-BEE7-F3EA45E8097F}" presName="text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FC38A85-0FB3-4EDF-8967-D35EDBCD3506}" type="pres">
      <dgm:prSet presAssocID="{FF194B75-5CB5-4CEB-BEE7-F3EA45E8097F}" presName="circleB" presStyleLbl="node1" presStyleIdx="1" presStyleCnt="4"/>
      <dgm:spPr/>
    </dgm:pt>
    <dgm:pt modelId="{B0621F8B-4DF5-4646-A6CB-EA6FCCA78E52}" type="pres">
      <dgm:prSet presAssocID="{FF194B75-5CB5-4CEB-BEE7-F3EA45E8097F}" presName="spaceB" presStyleCnt="0"/>
      <dgm:spPr/>
    </dgm:pt>
    <dgm:pt modelId="{F4957ABF-F4D7-42E2-BDBD-5DDA10A1B029}" type="pres">
      <dgm:prSet presAssocID="{E572EE26-DAEF-4AAE-8547-BD4EB4A15451}" presName="space" presStyleCnt="0"/>
      <dgm:spPr/>
    </dgm:pt>
    <dgm:pt modelId="{454536AB-91DF-42E8-B229-B3D585A13F4A}" type="pres">
      <dgm:prSet presAssocID="{63B2C9D3-8168-4075-AF35-8C163B9B5001}" presName="compositeA" presStyleCnt="0"/>
      <dgm:spPr/>
    </dgm:pt>
    <dgm:pt modelId="{F0DDC182-A9E1-4018-B15D-CA9FD2A1EAF0}" type="pres">
      <dgm:prSet presAssocID="{63B2C9D3-8168-4075-AF35-8C163B9B5001}" presName="textA" presStyleLbl="revTx" presStyleIdx="2" presStyleCnt="4" custScaleY="122908" custLinFactNeighborX="-15864" custLinFactNeighborY="136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444B4B6-AC29-4F70-8D65-CCFDEAF00826}" type="pres">
      <dgm:prSet presAssocID="{63B2C9D3-8168-4075-AF35-8C163B9B5001}" presName="circleA" presStyleLbl="node1" presStyleIdx="2" presStyleCnt="4" custLinFactNeighborY="-21627"/>
      <dgm:spPr/>
      <dgm:t>
        <a:bodyPr/>
        <a:lstStyle/>
        <a:p>
          <a:endParaRPr lang="en-GB"/>
        </a:p>
      </dgm:t>
    </dgm:pt>
    <dgm:pt modelId="{83A01523-9AA5-4885-8CCA-F4D7A9E9F418}" type="pres">
      <dgm:prSet presAssocID="{63B2C9D3-8168-4075-AF35-8C163B9B5001}" presName="spaceA" presStyleCnt="0"/>
      <dgm:spPr/>
    </dgm:pt>
    <dgm:pt modelId="{3947E4F5-DC31-459B-A38E-CA429D76CFF7}" type="pres">
      <dgm:prSet presAssocID="{6C3FD334-60DC-4958-A670-A7A7B1BA339B}" presName="space" presStyleCnt="0"/>
      <dgm:spPr/>
    </dgm:pt>
    <dgm:pt modelId="{E4E64940-E2AF-4282-993A-91243D414605}" type="pres">
      <dgm:prSet presAssocID="{C55B4019-61FC-44E4-9C5E-0B9BDC7A3A25}" presName="compositeB" presStyleCnt="0"/>
      <dgm:spPr/>
    </dgm:pt>
    <dgm:pt modelId="{A7853CEA-7577-406A-90D0-C797B2F0E4F7}" type="pres">
      <dgm:prSet presAssocID="{C55B4019-61FC-44E4-9C5E-0B9BDC7A3A25}" presName="textB" presStyleLbl="revTx" presStyleIdx="3" presStyleCnt="4" custLinFactNeighborY="1639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EEBC44D-F90F-48B7-AC29-E5CB3F3ABAF8}" type="pres">
      <dgm:prSet presAssocID="{C55B4019-61FC-44E4-9C5E-0B9BDC7A3A25}" presName="circleB" presStyleLbl="node1" presStyleIdx="3" presStyleCnt="4"/>
      <dgm:spPr/>
    </dgm:pt>
    <dgm:pt modelId="{9006044F-6C28-4569-8031-E62F31A2EA2D}" type="pres">
      <dgm:prSet presAssocID="{C55B4019-61FC-44E4-9C5E-0B9BDC7A3A25}" presName="spaceB" presStyleCnt="0"/>
      <dgm:spPr/>
    </dgm:pt>
  </dgm:ptLst>
  <dgm:cxnLst>
    <dgm:cxn modelId="{9EAE39FA-2974-47EB-BC1F-2170DBD68AE6}" srcId="{EC2E0895-4E0E-4AB0-B338-35BA3A1279A5}" destId="{C55B4019-61FC-44E4-9C5E-0B9BDC7A3A25}" srcOrd="3" destOrd="0" parTransId="{BC0E919F-2667-4FAA-9810-CCC44F03C95D}" sibTransId="{C573F7A7-C12F-49A2-B6D8-AB0351F9A182}"/>
    <dgm:cxn modelId="{B7550C13-5215-498B-87DC-633D46D383E6}" srcId="{EC2E0895-4E0E-4AB0-B338-35BA3A1279A5}" destId="{FF194B75-5CB5-4CEB-BEE7-F3EA45E8097F}" srcOrd="1" destOrd="0" parTransId="{0D801233-FA5F-4517-9E24-B4635538B1BF}" sibTransId="{E572EE26-DAEF-4AAE-8547-BD4EB4A15451}"/>
    <dgm:cxn modelId="{8220029F-C1F5-4868-9501-1EA51EEB189F}" type="presOf" srcId="{3D22C807-9935-41CB-8ADA-03877C65D1D6}" destId="{10092A47-A5DB-4314-B907-0D1291B9DA49}" srcOrd="0" destOrd="0" presId="urn:microsoft.com/office/officeart/2005/8/layout/hProcess11"/>
    <dgm:cxn modelId="{7B76BECF-8D58-40E1-BDDC-12A663C8208F}" type="presOf" srcId="{C55B4019-61FC-44E4-9C5E-0B9BDC7A3A25}" destId="{A7853CEA-7577-406A-90D0-C797B2F0E4F7}" srcOrd="0" destOrd="0" presId="urn:microsoft.com/office/officeart/2005/8/layout/hProcess11"/>
    <dgm:cxn modelId="{40177853-C570-4325-98AD-AFF77DFDD1A2}" type="presOf" srcId="{63B2C9D3-8168-4075-AF35-8C163B9B5001}" destId="{F0DDC182-A9E1-4018-B15D-CA9FD2A1EAF0}" srcOrd="0" destOrd="0" presId="urn:microsoft.com/office/officeart/2005/8/layout/hProcess11"/>
    <dgm:cxn modelId="{8A19C098-3C40-494B-BC63-F788D1E687B7}" srcId="{EC2E0895-4E0E-4AB0-B338-35BA3A1279A5}" destId="{63B2C9D3-8168-4075-AF35-8C163B9B5001}" srcOrd="2" destOrd="0" parTransId="{D3B65606-14E5-42B2-8542-BC147910630F}" sibTransId="{6C3FD334-60DC-4958-A670-A7A7B1BA339B}"/>
    <dgm:cxn modelId="{193748D2-304C-4884-88EC-AF105840550E}" type="presOf" srcId="{FF194B75-5CB5-4CEB-BEE7-F3EA45E8097F}" destId="{6BE015BD-DA3F-4254-87F7-B01752FDCEF7}" srcOrd="0" destOrd="0" presId="urn:microsoft.com/office/officeart/2005/8/layout/hProcess11"/>
    <dgm:cxn modelId="{81FCCC4C-5159-4024-8B8E-925AE65DF15D}" srcId="{EC2E0895-4E0E-4AB0-B338-35BA3A1279A5}" destId="{3D22C807-9935-41CB-8ADA-03877C65D1D6}" srcOrd="0" destOrd="0" parTransId="{892C5754-838C-4A39-8EDB-648460CEDDE5}" sibTransId="{0AD2BE8C-DC83-404E-A9AD-517233B59F1F}"/>
    <dgm:cxn modelId="{5DC1E121-7615-41C1-9C9F-AB229557F968}" type="presOf" srcId="{EC2E0895-4E0E-4AB0-B338-35BA3A1279A5}" destId="{A4E472EF-0DC4-419B-9AA2-60E4F62DD7FF}" srcOrd="0" destOrd="0" presId="urn:microsoft.com/office/officeart/2005/8/layout/hProcess11"/>
    <dgm:cxn modelId="{32300180-D257-4FB8-8F89-1EDA57198102}" type="presParOf" srcId="{A4E472EF-0DC4-419B-9AA2-60E4F62DD7FF}" destId="{D44BD736-D81E-412E-BCE4-F98CD9691EC6}" srcOrd="0" destOrd="0" presId="urn:microsoft.com/office/officeart/2005/8/layout/hProcess11"/>
    <dgm:cxn modelId="{6E7577A3-D2E6-4405-A90E-7F984DC30CCA}" type="presParOf" srcId="{A4E472EF-0DC4-419B-9AA2-60E4F62DD7FF}" destId="{3F3F905C-A14F-4DD8-877C-E6E7474DED28}" srcOrd="1" destOrd="0" presId="urn:microsoft.com/office/officeart/2005/8/layout/hProcess11"/>
    <dgm:cxn modelId="{CCE2B5CF-EDC2-4255-9862-3019BF4DA9B3}" type="presParOf" srcId="{3F3F905C-A14F-4DD8-877C-E6E7474DED28}" destId="{B600E4FD-20F1-4C82-BE58-78C8B8C3D4BB}" srcOrd="0" destOrd="0" presId="urn:microsoft.com/office/officeart/2005/8/layout/hProcess11"/>
    <dgm:cxn modelId="{E4276C2A-7794-428F-9EF3-1A1EB14DC720}" type="presParOf" srcId="{B600E4FD-20F1-4C82-BE58-78C8B8C3D4BB}" destId="{10092A47-A5DB-4314-B907-0D1291B9DA49}" srcOrd="0" destOrd="0" presId="urn:microsoft.com/office/officeart/2005/8/layout/hProcess11"/>
    <dgm:cxn modelId="{20951215-9B6F-45FE-9552-830F7BFF04C4}" type="presParOf" srcId="{B600E4FD-20F1-4C82-BE58-78C8B8C3D4BB}" destId="{39BAC4F9-A366-45D7-A498-6A0A9028B6A4}" srcOrd="1" destOrd="0" presId="urn:microsoft.com/office/officeart/2005/8/layout/hProcess11"/>
    <dgm:cxn modelId="{04F32D86-52B8-4B2C-80C4-3B040847D64F}" type="presParOf" srcId="{B600E4FD-20F1-4C82-BE58-78C8B8C3D4BB}" destId="{076EDCDE-CB26-4BAC-AB21-888308DCDC7D}" srcOrd="2" destOrd="0" presId="urn:microsoft.com/office/officeart/2005/8/layout/hProcess11"/>
    <dgm:cxn modelId="{AEDA5905-CB87-4E04-98A1-A1DF1A88F9DC}" type="presParOf" srcId="{3F3F905C-A14F-4DD8-877C-E6E7474DED28}" destId="{0A062420-E24A-4AA8-BADE-06DCC55A5962}" srcOrd="1" destOrd="0" presId="urn:microsoft.com/office/officeart/2005/8/layout/hProcess11"/>
    <dgm:cxn modelId="{DAF19103-F3E9-4AC0-B42B-6E367B7C3BAC}" type="presParOf" srcId="{3F3F905C-A14F-4DD8-877C-E6E7474DED28}" destId="{7E922CD4-5C1B-431B-B4DA-97E1F189B7A1}" srcOrd="2" destOrd="0" presId="urn:microsoft.com/office/officeart/2005/8/layout/hProcess11"/>
    <dgm:cxn modelId="{91F44634-35A8-43BE-B164-D81A352EF37D}" type="presParOf" srcId="{7E922CD4-5C1B-431B-B4DA-97E1F189B7A1}" destId="{6BE015BD-DA3F-4254-87F7-B01752FDCEF7}" srcOrd="0" destOrd="0" presId="urn:microsoft.com/office/officeart/2005/8/layout/hProcess11"/>
    <dgm:cxn modelId="{E26C40D8-702B-47BB-BFAB-CA6A18D7C49A}" type="presParOf" srcId="{7E922CD4-5C1B-431B-B4DA-97E1F189B7A1}" destId="{7FC38A85-0FB3-4EDF-8967-D35EDBCD3506}" srcOrd="1" destOrd="0" presId="urn:microsoft.com/office/officeart/2005/8/layout/hProcess11"/>
    <dgm:cxn modelId="{6E1A81DF-ED2F-4417-B62B-4CC633DD9D53}" type="presParOf" srcId="{7E922CD4-5C1B-431B-B4DA-97E1F189B7A1}" destId="{B0621F8B-4DF5-4646-A6CB-EA6FCCA78E52}" srcOrd="2" destOrd="0" presId="urn:microsoft.com/office/officeart/2005/8/layout/hProcess11"/>
    <dgm:cxn modelId="{2247F12D-DBBF-42D6-8FB8-3BC03F90C4D9}" type="presParOf" srcId="{3F3F905C-A14F-4DD8-877C-E6E7474DED28}" destId="{F4957ABF-F4D7-42E2-BDBD-5DDA10A1B029}" srcOrd="3" destOrd="0" presId="urn:microsoft.com/office/officeart/2005/8/layout/hProcess11"/>
    <dgm:cxn modelId="{CE5DCB8F-DEC6-4A38-BC42-C59C292FAE80}" type="presParOf" srcId="{3F3F905C-A14F-4DD8-877C-E6E7474DED28}" destId="{454536AB-91DF-42E8-B229-B3D585A13F4A}" srcOrd="4" destOrd="0" presId="urn:microsoft.com/office/officeart/2005/8/layout/hProcess11"/>
    <dgm:cxn modelId="{6502B1F0-2439-4FD0-B570-B8242969BF70}" type="presParOf" srcId="{454536AB-91DF-42E8-B229-B3D585A13F4A}" destId="{F0DDC182-A9E1-4018-B15D-CA9FD2A1EAF0}" srcOrd="0" destOrd="0" presId="urn:microsoft.com/office/officeart/2005/8/layout/hProcess11"/>
    <dgm:cxn modelId="{E28E008D-9335-45DC-90A6-4568015B247A}" type="presParOf" srcId="{454536AB-91DF-42E8-B229-B3D585A13F4A}" destId="{A444B4B6-AC29-4F70-8D65-CCFDEAF00826}" srcOrd="1" destOrd="0" presId="urn:microsoft.com/office/officeart/2005/8/layout/hProcess11"/>
    <dgm:cxn modelId="{ACD0C0F7-C9C7-4C45-A769-84E654348DC2}" type="presParOf" srcId="{454536AB-91DF-42E8-B229-B3D585A13F4A}" destId="{83A01523-9AA5-4885-8CCA-F4D7A9E9F418}" srcOrd="2" destOrd="0" presId="urn:microsoft.com/office/officeart/2005/8/layout/hProcess11"/>
    <dgm:cxn modelId="{7B97D8C5-0A79-4BA2-825F-E84938C951DB}" type="presParOf" srcId="{3F3F905C-A14F-4DD8-877C-E6E7474DED28}" destId="{3947E4F5-DC31-459B-A38E-CA429D76CFF7}" srcOrd="5" destOrd="0" presId="urn:microsoft.com/office/officeart/2005/8/layout/hProcess11"/>
    <dgm:cxn modelId="{F98E8FFD-73A2-4D25-A64C-2DC0F4726C6A}" type="presParOf" srcId="{3F3F905C-A14F-4DD8-877C-E6E7474DED28}" destId="{E4E64940-E2AF-4282-993A-91243D414605}" srcOrd="6" destOrd="0" presId="urn:microsoft.com/office/officeart/2005/8/layout/hProcess11"/>
    <dgm:cxn modelId="{F3DAAAA7-8FF1-4FAB-B8ED-7969B7F401B6}" type="presParOf" srcId="{E4E64940-E2AF-4282-993A-91243D414605}" destId="{A7853CEA-7577-406A-90D0-C797B2F0E4F7}" srcOrd="0" destOrd="0" presId="urn:microsoft.com/office/officeart/2005/8/layout/hProcess11"/>
    <dgm:cxn modelId="{FD6DEE27-D9B2-4133-A378-BC02BA23F6F7}" type="presParOf" srcId="{E4E64940-E2AF-4282-993A-91243D414605}" destId="{CEEBC44D-F90F-48B7-AC29-E5CB3F3ABAF8}" srcOrd="1" destOrd="0" presId="urn:microsoft.com/office/officeart/2005/8/layout/hProcess11"/>
    <dgm:cxn modelId="{0F2B4079-1C69-4609-8E78-7EFB5DFFB814}" type="presParOf" srcId="{E4E64940-E2AF-4282-993A-91243D414605}" destId="{9006044F-6C28-4569-8031-E62F31A2EA2D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C0E694-F16E-4272-B5E0-6CD42D9B127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18C5BD7E-10B4-478C-8011-089FF8E931F2}">
      <dgm:prSet phldrT="[Text]" custT="1"/>
      <dgm:spPr/>
      <dgm:t>
        <a:bodyPr/>
        <a:lstStyle/>
        <a:p>
          <a:r>
            <a:rPr lang="en-GB" sz="1000" dirty="0" smtClean="0"/>
            <a:t>Global Stocktake</a:t>
          </a:r>
          <a:endParaRPr lang="en-GB" sz="1000" dirty="0"/>
        </a:p>
      </dgm:t>
    </dgm:pt>
    <dgm:pt modelId="{640444FE-130D-4741-9AF1-FC573EDA179A}" type="parTrans" cxnId="{B69F3E19-FF7F-4E50-8210-D416B125B592}">
      <dgm:prSet/>
      <dgm:spPr/>
      <dgm:t>
        <a:bodyPr/>
        <a:lstStyle/>
        <a:p>
          <a:endParaRPr lang="en-GB" sz="2400"/>
        </a:p>
      </dgm:t>
    </dgm:pt>
    <dgm:pt modelId="{620B20A6-BC71-4224-B6D3-B21F931CCE4B}" type="sibTrans" cxnId="{B69F3E19-FF7F-4E50-8210-D416B125B592}">
      <dgm:prSet custT="1"/>
      <dgm:spPr/>
      <dgm:t>
        <a:bodyPr/>
        <a:lstStyle/>
        <a:p>
          <a:endParaRPr lang="en-GB" sz="900"/>
        </a:p>
      </dgm:t>
    </dgm:pt>
    <dgm:pt modelId="{4F99FE98-8A52-4B66-80BF-BBC6E6F29D80}">
      <dgm:prSet phldrT="[Text]" custT="1"/>
      <dgm:spPr/>
      <dgm:t>
        <a:bodyPr/>
        <a:lstStyle/>
        <a:p>
          <a:r>
            <a:rPr lang="en-GB" sz="1000" dirty="0" smtClean="0"/>
            <a:t>Communicate new/updated commitments</a:t>
          </a:r>
          <a:endParaRPr lang="en-GB" sz="1000" dirty="0"/>
        </a:p>
      </dgm:t>
    </dgm:pt>
    <dgm:pt modelId="{99DB1293-45D2-4A39-9492-E220F8FD3C16}" type="parTrans" cxnId="{844C8881-4D27-4EA1-9AEE-50EB36E03FC2}">
      <dgm:prSet/>
      <dgm:spPr/>
      <dgm:t>
        <a:bodyPr/>
        <a:lstStyle/>
        <a:p>
          <a:endParaRPr lang="en-GB" sz="2400"/>
        </a:p>
      </dgm:t>
    </dgm:pt>
    <dgm:pt modelId="{29B29226-4E5C-48EB-AB65-60DD5097F297}" type="sibTrans" cxnId="{844C8881-4D27-4EA1-9AEE-50EB36E03FC2}">
      <dgm:prSet custT="1"/>
      <dgm:spPr/>
      <dgm:t>
        <a:bodyPr/>
        <a:lstStyle/>
        <a:p>
          <a:endParaRPr lang="en-GB" sz="900"/>
        </a:p>
      </dgm:t>
    </dgm:pt>
    <dgm:pt modelId="{2854B750-58FE-42A2-82EA-BF7A57BB77A6}">
      <dgm:prSet phldrT="[Text]" custT="1"/>
      <dgm:spPr/>
      <dgm:t>
        <a:bodyPr/>
        <a:lstStyle/>
        <a:p>
          <a:r>
            <a:rPr lang="en-GB" sz="1000" dirty="0" smtClean="0"/>
            <a:t>Ex ante consideration</a:t>
          </a:r>
          <a:endParaRPr lang="en-GB" sz="1000" dirty="0"/>
        </a:p>
      </dgm:t>
    </dgm:pt>
    <dgm:pt modelId="{3A755D64-01C9-400D-B157-0C74764B0AE8}" type="parTrans" cxnId="{C8C3087D-D2A8-4A14-B624-6B5D6B37111E}">
      <dgm:prSet/>
      <dgm:spPr/>
      <dgm:t>
        <a:bodyPr/>
        <a:lstStyle/>
        <a:p>
          <a:endParaRPr lang="en-GB" sz="2400"/>
        </a:p>
      </dgm:t>
    </dgm:pt>
    <dgm:pt modelId="{C52A92C2-2F76-4A9F-BD7C-8EC85EC762B0}" type="sibTrans" cxnId="{C8C3087D-D2A8-4A14-B624-6B5D6B37111E}">
      <dgm:prSet custT="1"/>
      <dgm:spPr/>
      <dgm:t>
        <a:bodyPr/>
        <a:lstStyle/>
        <a:p>
          <a:endParaRPr lang="en-GB" sz="900"/>
        </a:p>
      </dgm:t>
    </dgm:pt>
    <dgm:pt modelId="{648EBA37-3999-45F8-89A7-19634069CB6B}">
      <dgm:prSet phldrT="[Text]" custT="1"/>
      <dgm:spPr/>
      <dgm:t>
        <a:bodyPr/>
        <a:lstStyle/>
        <a:p>
          <a:r>
            <a:rPr lang="en-GB" sz="1000" dirty="0" smtClean="0"/>
            <a:t>Finalisation</a:t>
          </a:r>
        </a:p>
      </dgm:t>
    </dgm:pt>
    <dgm:pt modelId="{722AF552-C0DD-4A1C-8021-8C8E83318C6E}" type="parTrans" cxnId="{BECA0C2C-A142-4B0D-877C-5EC60E807697}">
      <dgm:prSet/>
      <dgm:spPr/>
      <dgm:t>
        <a:bodyPr/>
        <a:lstStyle/>
        <a:p>
          <a:endParaRPr lang="en-GB" sz="2400"/>
        </a:p>
      </dgm:t>
    </dgm:pt>
    <dgm:pt modelId="{09CCF81C-8B1C-45A5-A554-5C85200706B5}" type="sibTrans" cxnId="{BECA0C2C-A142-4B0D-877C-5EC60E807697}">
      <dgm:prSet/>
      <dgm:spPr/>
      <dgm:t>
        <a:bodyPr/>
        <a:lstStyle/>
        <a:p>
          <a:endParaRPr lang="en-GB" sz="2400"/>
        </a:p>
      </dgm:t>
    </dgm:pt>
    <dgm:pt modelId="{1EDA918D-C9FC-4983-806F-63BD20A4A64B}" type="pres">
      <dgm:prSet presAssocID="{52C0E694-F16E-4272-B5E0-6CD42D9B127E}" presName="Name0" presStyleCnt="0">
        <dgm:presLayoutVars>
          <dgm:dir/>
          <dgm:resizeHandles val="exact"/>
        </dgm:presLayoutVars>
      </dgm:prSet>
      <dgm:spPr/>
    </dgm:pt>
    <dgm:pt modelId="{80322C80-3BBE-4DB9-8D11-3D38DB8887F2}" type="pres">
      <dgm:prSet presAssocID="{18C5BD7E-10B4-478C-8011-089FF8E931F2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CE77238-32F3-4478-84D5-00DBF407541A}" type="pres">
      <dgm:prSet presAssocID="{620B20A6-BC71-4224-B6D3-B21F931CCE4B}" presName="sibTrans" presStyleLbl="sibTrans2D1" presStyleIdx="0" presStyleCnt="3"/>
      <dgm:spPr/>
      <dgm:t>
        <a:bodyPr/>
        <a:lstStyle/>
        <a:p>
          <a:endParaRPr lang="en-GB"/>
        </a:p>
      </dgm:t>
    </dgm:pt>
    <dgm:pt modelId="{CA43F705-9236-4BE2-BB40-92E8DEFB3C20}" type="pres">
      <dgm:prSet presAssocID="{620B20A6-BC71-4224-B6D3-B21F931CCE4B}" presName="connectorText" presStyleLbl="sibTrans2D1" presStyleIdx="0" presStyleCnt="3"/>
      <dgm:spPr/>
      <dgm:t>
        <a:bodyPr/>
        <a:lstStyle/>
        <a:p>
          <a:endParaRPr lang="en-GB"/>
        </a:p>
      </dgm:t>
    </dgm:pt>
    <dgm:pt modelId="{0FB59644-49FD-4476-8AEE-8AD6FFA5362E}" type="pres">
      <dgm:prSet presAssocID="{4F99FE98-8A52-4B66-80BF-BBC6E6F29D8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CC1C281-6FF9-4F4C-9898-5257A0B3CBB7}" type="pres">
      <dgm:prSet presAssocID="{29B29226-4E5C-48EB-AB65-60DD5097F297}" presName="sibTrans" presStyleLbl="sibTrans2D1" presStyleIdx="1" presStyleCnt="3"/>
      <dgm:spPr/>
      <dgm:t>
        <a:bodyPr/>
        <a:lstStyle/>
        <a:p>
          <a:endParaRPr lang="en-GB"/>
        </a:p>
      </dgm:t>
    </dgm:pt>
    <dgm:pt modelId="{8ECE097C-18DD-44F1-86BA-A7C0F9D5987A}" type="pres">
      <dgm:prSet presAssocID="{29B29226-4E5C-48EB-AB65-60DD5097F297}" presName="connectorText" presStyleLbl="sibTrans2D1" presStyleIdx="1" presStyleCnt="3"/>
      <dgm:spPr/>
      <dgm:t>
        <a:bodyPr/>
        <a:lstStyle/>
        <a:p>
          <a:endParaRPr lang="en-GB"/>
        </a:p>
      </dgm:t>
    </dgm:pt>
    <dgm:pt modelId="{D3CCB3E2-DD9D-41EB-9C77-0AC73BA1ADF9}" type="pres">
      <dgm:prSet presAssocID="{2854B750-58FE-42A2-82EA-BF7A57BB77A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BB529D2-1E45-40E4-8F21-0288FEE85D70}" type="pres">
      <dgm:prSet presAssocID="{C52A92C2-2F76-4A9F-BD7C-8EC85EC762B0}" presName="sibTrans" presStyleLbl="sibTrans2D1" presStyleIdx="2" presStyleCnt="3"/>
      <dgm:spPr/>
      <dgm:t>
        <a:bodyPr/>
        <a:lstStyle/>
        <a:p>
          <a:endParaRPr lang="en-GB"/>
        </a:p>
      </dgm:t>
    </dgm:pt>
    <dgm:pt modelId="{F8CDC985-7820-4231-BEB0-73AEB4BD731C}" type="pres">
      <dgm:prSet presAssocID="{C52A92C2-2F76-4A9F-BD7C-8EC85EC762B0}" presName="connectorText" presStyleLbl="sibTrans2D1" presStyleIdx="2" presStyleCnt="3"/>
      <dgm:spPr/>
      <dgm:t>
        <a:bodyPr/>
        <a:lstStyle/>
        <a:p>
          <a:endParaRPr lang="en-GB"/>
        </a:p>
      </dgm:t>
    </dgm:pt>
    <dgm:pt modelId="{D6315B34-6D55-4B59-8B7F-103E09BD01BC}" type="pres">
      <dgm:prSet presAssocID="{648EBA37-3999-45F8-89A7-19634069CB6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98782FA-3664-4469-84FB-7A7D66B141A0}" type="presOf" srcId="{620B20A6-BC71-4224-B6D3-B21F931CCE4B}" destId="{ECE77238-32F3-4478-84D5-00DBF407541A}" srcOrd="0" destOrd="0" presId="urn:microsoft.com/office/officeart/2005/8/layout/process1"/>
    <dgm:cxn modelId="{844C8881-4D27-4EA1-9AEE-50EB36E03FC2}" srcId="{52C0E694-F16E-4272-B5E0-6CD42D9B127E}" destId="{4F99FE98-8A52-4B66-80BF-BBC6E6F29D80}" srcOrd="1" destOrd="0" parTransId="{99DB1293-45D2-4A39-9492-E220F8FD3C16}" sibTransId="{29B29226-4E5C-48EB-AB65-60DD5097F297}"/>
    <dgm:cxn modelId="{B69F3E19-FF7F-4E50-8210-D416B125B592}" srcId="{52C0E694-F16E-4272-B5E0-6CD42D9B127E}" destId="{18C5BD7E-10B4-478C-8011-089FF8E931F2}" srcOrd="0" destOrd="0" parTransId="{640444FE-130D-4741-9AF1-FC573EDA179A}" sibTransId="{620B20A6-BC71-4224-B6D3-B21F931CCE4B}"/>
    <dgm:cxn modelId="{96B78E15-9044-431C-BBC7-436D4FD25FB5}" type="presOf" srcId="{648EBA37-3999-45F8-89A7-19634069CB6B}" destId="{D6315B34-6D55-4B59-8B7F-103E09BD01BC}" srcOrd="0" destOrd="0" presId="urn:microsoft.com/office/officeart/2005/8/layout/process1"/>
    <dgm:cxn modelId="{1157D801-E7B9-4E3F-88A4-6D05EC001714}" type="presOf" srcId="{2854B750-58FE-42A2-82EA-BF7A57BB77A6}" destId="{D3CCB3E2-DD9D-41EB-9C77-0AC73BA1ADF9}" srcOrd="0" destOrd="0" presId="urn:microsoft.com/office/officeart/2005/8/layout/process1"/>
    <dgm:cxn modelId="{88965542-4FB5-4942-BA0B-204BBB3F7249}" type="presOf" srcId="{C52A92C2-2F76-4A9F-BD7C-8EC85EC762B0}" destId="{ABB529D2-1E45-40E4-8F21-0288FEE85D70}" srcOrd="0" destOrd="0" presId="urn:microsoft.com/office/officeart/2005/8/layout/process1"/>
    <dgm:cxn modelId="{A65AE4DC-CA41-436C-BFEC-9250CE50266D}" type="presOf" srcId="{52C0E694-F16E-4272-B5E0-6CD42D9B127E}" destId="{1EDA918D-C9FC-4983-806F-63BD20A4A64B}" srcOrd="0" destOrd="0" presId="urn:microsoft.com/office/officeart/2005/8/layout/process1"/>
    <dgm:cxn modelId="{C8C3087D-D2A8-4A14-B624-6B5D6B37111E}" srcId="{52C0E694-F16E-4272-B5E0-6CD42D9B127E}" destId="{2854B750-58FE-42A2-82EA-BF7A57BB77A6}" srcOrd="2" destOrd="0" parTransId="{3A755D64-01C9-400D-B157-0C74764B0AE8}" sibTransId="{C52A92C2-2F76-4A9F-BD7C-8EC85EC762B0}"/>
    <dgm:cxn modelId="{BECA0C2C-A142-4B0D-877C-5EC60E807697}" srcId="{52C0E694-F16E-4272-B5E0-6CD42D9B127E}" destId="{648EBA37-3999-45F8-89A7-19634069CB6B}" srcOrd="3" destOrd="0" parTransId="{722AF552-C0DD-4A1C-8021-8C8E83318C6E}" sibTransId="{09CCF81C-8B1C-45A5-A554-5C85200706B5}"/>
    <dgm:cxn modelId="{BBFEC2AA-F79E-47B3-9F90-6BBFF5D1AD7B}" type="presOf" srcId="{29B29226-4E5C-48EB-AB65-60DD5097F297}" destId="{7CC1C281-6FF9-4F4C-9898-5257A0B3CBB7}" srcOrd="0" destOrd="0" presId="urn:microsoft.com/office/officeart/2005/8/layout/process1"/>
    <dgm:cxn modelId="{2364E9D2-21DA-4BCF-8822-4E355AD4C45D}" type="presOf" srcId="{C52A92C2-2F76-4A9F-BD7C-8EC85EC762B0}" destId="{F8CDC985-7820-4231-BEB0-73AEB4BD731C}" srcOrd="1" destOrd="0" presId="urn:microsoft.com/office/officeart/2005/8/layout/process1"/>
    <dgm:cxn modelId="{C2F3A39A-3088-4DA0-8B6E-C532FA6510BF}" type="presOf" srcId="{29B29226-4E5C-48EB-AB65-60DD5097F297}" destId="{8ECE097C-18DD-44F1-86BA-A7C0F9D5987A}" srcOrd="1" destOrd="0" presId="urn:microsoft.com/office/officeart/2005/8/layout/process1"/>
    <dgm:cxn modelId="{0F7F8B36-D405-4D3F-86F3-706B6CF42016}" type="presOf" srcId="{4F99FE98-8A52-4B66-80BF-BBC6E6F29D80}" destId="{0FB59644-49FD-4476-8AEE-8AD6FFA5362E}" srcOrd="0" destOrd="0" presId="urn:microsoft.com/office/officeart/2005/8/layout/process1"/>
    <dgm:cxn modelId="{FA38EC6E-F939-469C-9F56-98DA897C3693}" type="presOf" srcId="{620B20A6-BC71-4224-B6D3-B21F931CCE4B}" destId="{CA43F705-9236-4BE2-BB40-92E8DEFB3C20}" srcOrd="1" destOrd="0" presId="urn:microsoft.com/office/officeart/2005/8/layout/process1"/>
    <dgm:cxn modelId="{20BD20A7-62FF-461E-A206-F745F826A63D}" type="presOf" srcId="{18C5BD7E-10B4-478C-8011-089FF8E931F2}" destId="{80322C80-3BBE-4DB9-8D11-3D38DB8887F2}" srcOrd="0" destOrd="0" presId="urn:microsoft.com/office/officeart/2005/8/layout/process1"/>
    <dgm:cxn modelId="{266DBAF9-D9B5-45AD-A157-B88A97B803E9}" type="presParOf" srcId="{1EDA918D-C9FC-4983-806F-63BD20A4A64B}" destId="{80322C80-3BBE-4DB9-8D11-3D38DB8887F2}" srcOrd="0" destOrd="0" presId="urn:microsoft.com/office/officeart/2005/8/layout/process1"/>
    <dgm:cxn modelId="{71325216-CF50-440E-8181-66FE11954311}" type="presParOf" srcId="{1EDA918D-C9FC-4983-806F-63BD20A4A64B}" destId="{ECE77238-32F3-4478-84D5-00DBF407541A}" srcOrd="1" destOrd="0" presId="urn:microsoft.com/office/officeart/2005/8/layout/process1"/>
    <dgm:cxn modelId="{CA073906-B195-424D-AA76-C31425BE16FE}" type="presParOf" srcId="{ECE77238-32F3-4478-84D5-00DBF407541A}" destId="{CA43F705-9236-4BE2-BB40-92E8DEFB3C20}" srcOrd="0" destOrd="0" presId="urn:microsoft.com/office/officeart/2005/8/layout/process1"/>
    <dgm:cxn modelId="{E90D02F5-E185-4FE2-A93B-4A4515218038}" type="presParOf" srcId="{1EDA918D-C9FC-4983-806F-63BD20A4A64B}" destId="{0FB59644-49FD-4476-8AEE-8AD6FFA5362E}" srcOrd="2" destOrd="0" presId="urn:microsoft.com/office/officeart/2005/8/layout/process1"/>
    <dgm:cxn modelId="{4AA75A17-45C9-42DA-AD1D-6853FBB5AE08}" type="presParOf" srcId="{1EDA918D-C9FC-4983-806F-63BD20A4A64B}" destId="{7CC1C281-6FF9-4F4C-9898-5257A0B3CBB7}" srcOrd="3" destOrd="0" presId="urn:microsoft.com/office/officeart/2005/8/layout/process1"/>
    <dgm:cxn modelId="{72DD3177-AC4C-43FC-B117-A07569AA145E}" type="presParOf" srcId="{7CC1C281-6FF9-4F4C-9898-5257A0B3CBB7}" destId="{8ECE097C-18DD-44F1-86BA-A7C0F9D5987A}" srcOrd="0" destOrd="0" presId="urn:microsoft.com/office/officeart/2005/8/layout/process1"/>
    <dgm:cxn modelId="{8BA071C9-B554-4E3B-A5B0-F4628FA49463}" type="presParOf" srcId="{1EDA918D-C9FC-4983-806F-63BD20A4A64B}" destId="{D3CCB3E2-DD9D-41EB-9C77-0AC73BA1ADF9}" srcOrd="4" destOrd="0" presId="urn:microsoft.com/office/officeart/2005/8/layout/process1"/>
    <dgm:cxn modelId="{CCD03603-AB55-4474-9911-6A8A5140C4E9}" type="presParOf" srcId="{1EDA918D-C9FC-4983-806F-63BD20A4A64B}" destId="{ABB529D2-1E45-40E4-8F21-0288FEE85D70}" srcOrd="5" destOrd="0" presId="urn:microsoft.com/office/officeart/2005/8/layout/process1"/>
    <dgm:cxn modelId="{7D5EA9C5-888A-4EC8-9DCA-00BF9937AFED}" type="presParOf" srcId="{ABB529D2-1E45-40E4-8F21-0288FEE85D70}" destId="{F8CDC985-7820-4231-BEB0-73AEB4BD731C}" srcOrd="0" destOrd="0" presId="urn:microsoft.com/office/officeart/2005/8/layout/process1"/>
    <dgm:cxn modelId="{66D7E645-FEF4-4D5C-BCB0-99A7120B2C87}" type="presParOf" srcId="{1EDA918D-C9FC-4983-806F-63BD20A4A64B}" destId="{D6315B34-6D55-4B59-8B7F-103E09BD01BC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44BD736-D81E-412E-BCE4-F98CD9691EC6}">
      <dsp:nvSpPr>
        <dsp:cNvPr id="0" name=""/>
        <dsp:cNvSpPr/>
      </dsp:nvSpPr>
      <dsp:spPr>
        <a:xfrm>
          <a:off x="0" y="1162050"/>
          <a:ext cx="6314179" cy="1549400"/>
        </a:xfrm>
        <a:prstGeom prst="notched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092A47-A5DB-4314-B907-0D1291B9DA49}">
      <dsp:nvSpPr>
        <dsp:cNvPr id="0" name=""/>
        <dsp:cNvSpPr/>
      </dsp:nvSpPr>
      <dsp:spPr>
        <a:xfrm>
          <a:off x="2844" y="0"/>
          <a:ext cx="1367969" cy="1549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Durban 2011: </a:t>
          </a:r>
          <a:r>
            <a:rPr lang="en-US" sz="1200" kern="1200" dirty="0" smtClean="0"/>
            <a:t>launch of Durban "Mandate"</a:t>
          </a:r>
          <a:endParaRPr lang="en-GB" sz="1200" kern="1200" dirty="0"/>
        </a:p>
      </dsp:txBody>
      <dsp:txXfrm>
        <a:off x="2844" y="0"/>
        <a:ext cx="1367969" cy="1549400"/>
      </dsp:txXfrm>
    </dsp:sp>
    <dsp:sp modelId="{39BAC4F9-A366-45D7-A498-6A0A9028B6A4}">
      <dsp:nvSpPr>
        <dsp:cNvPr id="0" name=""/>
        <dsp:cNvSpPr/>
      </dsp:nvSpPr>
      <dsp:spPr>
        <a:xfrm>
          <a:off x="493153" y="1743075"/>
          <a:ext cx="387350" cy="387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E015BD-DA3F-4254-87F7-B01752FDCEF7}">
      <dsp:nvSpPr>
        <dsp:cNvPr id="0" name=""/>
        <dsp:cNvSpPr/>
      </dsp:nvSpPr>
      <dsp:spPr>
        <a:xfrm>
          <a:off x="1439211" y="2324100"/>
          <a:ext cx="1367969" cy="1549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Warsaw 2013: </a:t>
          </a:r>
          <a:r>
            <a:rPr lang="en-US" sz="1200" kern="1200" dirty="0" smtClean="0"/>
            <a:t>call for intended nationally determined contributions (INDCs) by March 2015</a:t>
          </a:r>
          <a:endParaRPr lang="en-GB" sz="1200" kern="1200" dirty="0"/>
        </a:p>
      </dsp:txBody>
      <dsp:txXfrm>
        <a:off x="1439211" y="2324100"/>
        <a:ext cx="1367969" cy="1549400"/>
      </dsp:txXfrm>
    </dsp:sp>
    <dsp:sp modelId="{7FC38A85-0FB3-4EDF-8967-D35EDBCD3506}">
      <dsp:nvSpPr>
        <dsp:cNvPr id="0" name=""/>
        <dsp:cNvSpPr/>
      </dsp:nvSpPr>
      <dsp:spPr>
        <a:xfrm>
          <a:off x="1929521" y="1743075"/>
          <a:ext cx="387350" cy="387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DDC182-A9E1-4018-B15D-CA9FD2A1EAF0}">
      <dsp:nvSpPr>
        <dsp:cNvPr id="0" name=""/>
        <dsp:cNvSpPr/>
      </dsp:nvSpPr>
      <dsp:spPr>
        <a:xfrm>
          <a:off x="2658565" y="-67569"/>
          <a:ext cx="1367969" cy="19043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Lima 2014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kern="1200" dirty="0" smtClean="0"/>
            <a:t>Guidance on content of INDCs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 </a:t>
          </a:r>
          <a:endParaRPr lang="en-GB" sz="1200" b="1" kern="1200" dirty="0"/>
        </a:p>
      </dsp:txBody>
      <dsp:txXfrm>
        <a:off x="2658565" y="-67569"/>
        <a:ext cx="1367969" cy="1904336"/>
      </dsp:txXfrm>
    </dsp:sp>
    <dsp:sp modelId="{A444B4B6-AC29-4F70-8D65-CCFDEAF00826}">
      <dsp:nvSpPr>
        <dsp:cNvPr id="0" name=""/>
        <dsp:cNvSpPr/>
      </dsp:nvSpPr>
      <dsp:spPr>
        <a:xfrm>
          <a:off x="3365889" y="1748036"/>
          <a:ext cx="387350" cy="387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853CEA-7577-406A-90D0-C797B2F0E4F7}">
      <dsp:nvSpPr>
        <dsp:cNvPr id="0" name=""/>
        <dsp:cNvSpPr/>
      </dsp:nvSpPr>
      <dsp:spPr>
        <a:xfrm>
          <a:off x="4311947" y="2324100"/>
          <a:ext cx="1367969" cy="1549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Paris 2015</a:t>
          </a:r>
          <a:r>
            <a:rPr lang="en-US" sz="1200" kern="1200" dirty="0" smtClean="0"/>
            <a:t>: adoption of the new Agreement</a:t>
          </a:r>
          <a:endParaRPr lang="en-GB" sz="1200" kern="1200" dirty="0"/>
        </a:p>
      </dsp:txBody>
      <dsp:txXfrm>
        <a:off x="4311947" y="2324100"/>
        <a:ext cx="1367969" cy="1549400"/>
      </dsp:txXfrm>
    </dsp:sp>
    <dsp:sp modelId="{CEEBC44D-F90F-48B7-AC29-E5CB3F3ABAF8}">
      <dsp:nvSpPr>
        <dsp:cNvPr id="0" name=""/>
        <dsp:cNvSpPr/>
      </dsp:nvSpPr>
      <dsp:spPr>
        <a:xfrm>
          <a:off x="4802257" y="1743075"/>
          <a:ext cx="387350" cy="387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0322C80-3BBE-4DB9-8D11-3D38DB8887F2}">
      <dsp:nvSpPr>
        <dsp:cNvPr id="0" name=""/>
        <dsp:cNvSpPr/>
      </dsp:nvSpPr>
      <dsp:spPr>
        <a:xfrm>
          <a:off x="2368" y="16378"/>
          <a:ext cx="1035489" cy="6212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/>
            <a:t>Global Stocktake</a:t>
          </a:r>
          <a:endParaRPr lang="en-GB" sz="1000" kern="1200" dirty="0"/>
        </a:p>
      </dsp:txBody>
      <dsp:txXfrm>
        <a:off x="2368" y="16378"/>
        <a:ext cx="1035489" cy="621293"/>
      </dsp:txXfrm>
    </dsp:sp>
    <dsp:sp modelId="{ECE77238-32F3-4478-84D5-00DBF407541A}">
      <dsp:nvSpPr>
        <dsp:cNvPr id="0" name=""/>
        <dsp:cNvSpPr/>
      </dsp:nvSpPr>
      <dsp:spPr>
        <a:xfrm>
          <a:off x="1141406" y="198624"/>
          <a:ext cx="219523" cy="2568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/>
        </a:p>
      </dsp:txBody>
      <dsp:txXfrm>
        <a:off x="1141406" y="198624"/>
        <a:ext cx="219523" cy="256801"/>
      </dsp:txXfrm>
    </dsp:sp>
    <dsp:sp modelId="{0FB59644-49FD-4476-8AEE-8AD6FFA5362E}">
      <dsp:nvSpPr>
        <dsp:cNvPr id="0" name=""/>
        <dsp:cNvSpPr/>
      </dsp:nvSpPr>
      <dsp:spPr>
        <a:xfrm>
          <a:off x="1452053" y="16378"/>
          <a:ext cx="1035489" cy="6212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/>
            <a:t>Communicate new/updated commitments</a:t>
          </a:r>
          <a:endParaRPr lang="en-GB" sz="1000" kern="1200" dirty="0"/>
        </a:p>
      </dsp:txBody>
      <dsp:txXfrm>
        <a:off x="1452053" y="16378"/>
        <a:ext cx="1035489" cy="621293"/>
      </dsp:txXfrm>
    </dsp:sp>
    <dsp:sp modelId="{7CC1C281-6FF9-4F4C-9898-5257A0B3CBB7}">
      <dsp:nvSpPr>
        <dsp:cNvPr id="0" name=""/>
        <dsp:cNvSpPr/>
      </dsp:nvSpPr>
      <dsp:spPr>
        <a:xfrm>
          <a:off x="2591092" y="198624"/>
          <a:ext cx="219523" cy="2568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/>
        </a:p>
      </dsp:txBody>
      <dsp:txXfrm>
        <a:off x="2591092" y="198624"/>
        <a:ext cx="219523" cy="256801"/>
      </dsp:txXfrm>
    </dsp:sp>
    <dsp:sp modelId="{D3CCB3E2-DD9D-41EB-9C77-0AC73BA1ADF9}">
      <dsp:nvSpPr>
        <dsp:cNvPr id="0" name=""/>
        <dsp:cNvSpPr/>
      </dsp:nvSpPr>
      <dsp:spPr>
        <a:xfrm>
          <a:off x="2901738" y="16378"/>
          <a:ext cx="1035489" cy="6212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/>
            <a:t>Ex ante consideration</a:t>
          </a:r>
          <a:endParaRPr lang="en-GB" sz="1000" kern="1200" dirty="0"/>
        </a:p>
      </dsp:txBody>
      <dsp:txXfrm>
        <a:off x="2901738" y="16378"/>
        <a:ext cx="1035489" cy="621293"/>
      </dsp:txXfrm>
    </dsp:sp>
    <dsp:sp modelId="{ABB529D2-1E45-40E4-8F21-0288FEE85D70}">
      <dsp:nvSpPr>
        <dsp:cNvPr id="0" name=""/>
        <dsp:cNvSpPr/>
      </dsp:nvSpPr>
      <dsp:spPr>
        <a:xfrm>
          <a:off x="4040777" y="198624"/>
          <a:ext cx="219523" cy="25680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900" kern="1200"/>
        </a:p>
      </dsp:txBody>
      <dsp:txXfrm>
        <a:off x="4040777" y="198624"/>
        <a:ext cx="219523" cy="256801"/>
      </dsp:txXfrm>
    </dsp:sp>
    <dsp:sp modelId="{D6315B34-6D55-4B59-8B7F-103E09BD01BC}">
      <dsp:nvSpPr>
        <dsp:cNvPr id="0" name=""/>
        <dsp:cNvSpPr/>
      </dsp:nvSpPr>
      <dsp:spPr>
        <a:xfrm>
          <a:off x="4351424" y="16378"/>
          <a:ext cx="1035489" cy="6212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 smtClean="0"/>
            <a:t>Finalisation</a:t>
          </a:r>
        </a:p>
      </dsp:txBody>
      <dsp:txXfrm>
        <a:off x="4351424" y="16378"/>
        <a:ext cx="1035489" cy="6212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4302442" cy="34313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333" tIns="45167" rIns="90333" bIns="45167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  <a:ea typeface="ＭＳ Ｐゴシック" pitchFamily="-1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1949" y="1"/>
            <a:ext cx="4302442" cy="34313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333" tIns="45167" rIns="90333" bIns="45167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ea typeface="ＭＳ Ｐゴシック" pitchFamily="-1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6513695"/>
            <a:ext cx="4302442" cy="34313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333" tIns="45167" rIns="90333" bIns="45167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  <a:ea typeface="ＭＳ Ｐゴシック" pitchFamily="-1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1949" y="6513695"/>
            <a:ext cx="4302442" cy="34313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333" tIns="45167" rIns="90333" bIns="45167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84B040F7-2E58-443B-9BDD-12AD88D0E23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539049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4302442" cy="34313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333" tIns="45167" rIns="90333" bIns="45167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  <a:ea typeface="ＭＳ Ｐゴシック" pitchFamily="-1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1949" y="1"/>
            <a:ext cx="4302442" cy="34313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333" tIns="45167" rIns="90333" bIns="45167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ea typeface="ＭＳ Ｐゴシック" pitchFamily="-1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48025" y="512763"/>
            <a:ext cx="3430588" cy="2574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1316" y="3256848"/>
            <a:ext cx="7944008" cy="3087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333" tIns="45167" rIns="90333" bIns="451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6513695"/>
            <a:ext cx="4302442" cy="34313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333" tIns="45167" rIns="90333" bIns="45167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  <a:ea typeface="ＭＳ Ｐゴシック" pitchFamily="-1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1949" y="6513695"/>
            <a:ext cx="4302442" cy="34313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333" tIns="45167" rIns="90333" bIns="45167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7FFCD85E-2713-4FC0-BAC6-3B0F51E0246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69444287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" charset="-128"/>
        <a:cs typeface="ＭＳ Ｐゴシック" pitchFamily="-10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CD85E-2713-4FC0-BAC6-3B0F51E02468}" type="slidenum">
              <a:rPr lang="en-GB" smtClean="0">
                <a:solidFill>
                  <a:srgbClr val="000000"/>
                </a:solidFill>
              </a:rPr>
              <a:pPr/>
              <a:t>2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28801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 smtClean="0">
                <a:solidFill>
                  <a:schemeClr val="bg1"/>
                </a:solidFill>
              </a:rPr>
              <a:t>Accelerating implementation under UNFCCC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Implementation of Cancun pledges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Ratification and implementation of Kyoto Protocol CP2 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Tracking of progress - transparency of action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Accelerating operations and effectiveness of the Green Climate Fund and the Technology Mechanism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Implementing and renewing work programs on adaptation and loss and damage</a:t>
            </a:r>
          </a:p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 smtClean="0">
                <a:solidFill>
                  <a:schemeClr val="bg1"/>
                </a:solidFill>
              </a:rPr>
              <a:t>"</a:t>
            </a:r>
            <a:r>
              <a:rPr lang="en-GB" sz="1200" dirty="0" err="1" smtClean="0">
                <a:solidFill>
                  <a:schemeClr val="bg1"/>
                </a:solidFill>
              </a:rPr>
              <a:t>Workstream</a:t>
            </a:r>
            <a:r>
              <a:rPr lang="en-GB" sz="1200" dirty="0" smtClean="0">
                <a:solidFill>
                  <a:schemeClr val="bg1"/>
                </a:solidFill>
              </a:rPr>
              <a:t> 2" to close the ambition gap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Technical Examination Process to identify areas of high mitigation potential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Continuous "high level engagement" building on the Lima Paris Action Agenda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Identify concrete actionable solutions and options to support those solutions; mobilize all relevant actors; continuous political push for implementing these solutions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NAZCA platform for recognising and tracking initiatives by private sector, local authorities</a:t>
            </a:r>
          </a:p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CD85E-2713-4FC0-BAC6-3B0F51E02468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603482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CD85E-2713-4FC0-BAC6-3B0F51E02468}" type="slidenum">
              <a:rPr lang="en-GB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086636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CD85E-2713-4FC0-BAC6-3B0F51E02468}" type="slidenum">
              <a:rPr lang="en-GB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12137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CD85E-2713-4FC0-BAC6-3B0F51E02468}" type="slidenum">
              <a:rPr lang="en-GB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829834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CD85E-2713-4FC0-BAC6-3B0F51E02468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745754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Clarity</a:t>
            </a:r>
          </a:p>
          <a:p>
            <a:pPr lvl="0"/>
            <a:r>
              <a:rPr lang="en-GB" sz="1200" dirty="0" smtClean="0"/>
              <a:t>Must contribute to </a:t>
            </a:r>
            <a:r>
              <a:rPr lang="en-GB" sz="1200" b="1" dirty="0" smtClean="0"/>
              <a:t>UNFCCC objective</a:t>
            </a:r>
          </a:p>
          <a:p>
            <a:pPr lvl="0"/>
            <a:r>
              <a:rPr lang="en-GB" sz="1200" dirty="0" smtClean="0"/>
              <a:t>May also contain an </a:t>
            </a:r>
            <a:r>
              <a:rPr lang="en-GB" sz="1200" b="1" dirty="0" smtClean="0"/>
              <a:t>adaptation</a:t>
            </a:r>
            <a:r>
              <a:rPr lang="en-GB" sz="1200" dirty="0" smtClean="0"/>
              <a:t> component </a:t>
            </a:r>
            <a:r>
              <a:rPr lang="en-GB" sz="1200" i="1" dirty="0" smtClean="0"/>
              <a:t>(already 15 INDCs have it)</a:t>
            </a:r>
          </a:p>
          <a:p>
            <a:pPr lvl="0"/>
            <a:r>
              <a:rPr lang="en-GB" sz="1200" b="1" dirty="0" smtClean="0"/>
              <a:t>No finance or support </a:t>
            </a:r>
            <a:r>
              <a:rPr lang="en-GB" sz="1200" dirty="0" smtClean="0"/>
              <a:t>component (</a:t>
            </a:r>
            <a:r>
              <a:rPr lang="en-GB" sz="1200" i="1" dirty="0" smtClean="0"/>
              <a:t>15 INDC with ref. or estimates of investment needs)</a:t>
            </a:r>
            <a:endParaRPr lang="en-GB" sz="1200" dirty="0" smtClean="0"/>
          </a:p>
          <a:p>
            <a:pPr lvl="0"/>
            <a:r>
              <a:rPr lang="en-GB" sz="1200" b="1" dirty="0" smtClean="0"/>
              <a:t>Upfront information: </a:t>
            </a:r>
            <a:r>
              <a:rPr lang="en-GB" sz="1200" b="0" dirty="0" smtClean="0"/>
              <a:t>assumptions, detailed and quantifiable, but not mandatory </a:t>
            </a:r>
            <a:r>
              <a:rPr lang="en-GB" sz="1200" b="0" i="1" dirty="0" smtClean="0"/>
              <a:t>(more info. than expected but large uncertainties remain)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/>
              <a:t>Fairness</a:t>
            </a:r>
            <a:endParaRPr lang="en-GB" dirty="0" smtClean="0"/>
          </a:p>
          <a:p>
            <a:pPr lvl="0"/>
            <a:r>
              <a:rPr lang="en-GB" dirty="0" smtClean="0"/>
              <a:t>Describe </a:t>
            </a:r>
            <a:r>
              <a:rPr lang="en-GB" b="1" dirty="0" smtClean="0"/>
              <a:t>how Parties consider their contributions fair </a:t>
            </a:r>
            <a:r>
              <a:rPr lang="en-GB" dirty="0" smtClean="0"/>
              <a:t>and ambitious</a:t>
            </a:r>
            <a:endParaRPr lang="en-GB" b="1" dirty="0" smtClean="0"/>
          </a:p>
          <a:p>
            <a:pPr lvl="0"/>
            <a:r>
              <a:rPr lang="en-GB" b="1" dirty="0" smtClean="0"/>
              <a:t>Least developed countries,</a:t>
            </a:r>
            <a:r>
              <a:rPr lang="en-GB" dirty="0" smtClean="0"/>
              <a:t> </a:t>
            </a:r>
            <a:r>
              <a:rPr lang="en-GB" b="1" dirty="0" smtClean="0"/>
              <a:t>Small island developing States </a:t>
            </a:r>
            <a:r>
              <a:rPr lang="en-GB" dirty="0" smtClean="0"/>
              <a:t>may communicate strategies, plans and actions – </a:t>
            </a:r>
            <a:r>
              <a:rPr lang="en-GB" i="1" dirty="0" smtClean="0"/>
              <a:t>Marshall Island took an economy-wide target.</a:t>
            </a:r>
          </a:p>
          <a:p>
            <a:pPr lvl="0"/>
            <a:r>
              <a:rPr lang="en-GB" b="1" dirty="0" smtClean="0"/>
              <a:t>Support available </a:t>
            </a:r>
            <a:r>
              <a:rPr lang="en-GB" dirty="0" smtClean="0"/>
              <a:t>for preparation of INDCs</a:t>
            </a:r>
            <a:endParaRPr lang="en-GB" b="1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/>
              <a:t>Ambition</a:t>
            </a:r>
          </a:p>
          <a:p>
            <a:pPr marL="134938" marR="0" lvl="0" indent="-134938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 smtClean="0"/>
              <a:t>“Progression beyond current undertaking"</a:t>
            </a:r>
          </a:p>
          <a:p>
            <a:pPr marL="134938" marR="0" lvl="0" indent="-134938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dirty="0" smtClean="0"/>
              <a:t>Should be provided</a:t>
            </a:r>
            <a:r>
              <a:rPr lang="en-GB" dirty="0" smtClean="0"/>
              <a:t> "</a:t>
            </a:r>
            <a:r>
              <a:rPr lang="en-GB" b="1" dirty="0" smtClean="0"/>
              <a:t>well in advance of" Paris</a:t>
            </a:r>
          </a:p>
          <a:p>
            <a:pPr marL="134938" marR="0" lvl="0" indent="-134938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Synthesis report on the </a:t>
            </a:r>
            <a:r>
              <a:rPr lang="en-GB" b="1" dirty="0" smtClean="0"/>
              <a:t>aggregate effect before Paris </a:t>
            </a:r>
            <a:r>
              <a:rPr lang="en-GB" b="1" i="1" dirty="0" smtClean="0"/>
              <a:t>(global coverage INDC submitted, 2025-2030 projections)</a:t>
            </a:r>
          </a:p>
          <a:p>
            <a:pPr marL="134938" marR="0" lvl="0" indent="-134938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But no mandated assessment phase of INDCs</a:t>
            </a:r>
            <a:endParaRPr lang="en-GB" b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CD85E-2713-4FC0-BAC6-3B0F51E02468}" type="slidenum">
              <a:rPr lang="en-GB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939371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Long-term</a:t>
            </a:r>
            <a:r>
              <a:rPr kumimoji="0" lang="en-GB" sz="1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 goal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Needed for direction and confidence of stakeholders</a:t>
            </a: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Recent progress in G7; </a:t>
            </a:r>
            <a:r>
              <a:rPr lang="fr-BE" sz="1200" b="0" dirty="0" err="1" smtClean="0">
                <a:solidFill>
                  <a:schemeClr val="bg1"/>
                </a:solidFill>
              </a:rPr>
              <a:t>Umbrella</a:t>
            </a:r>
            <a:r>
              <a:rPr lang="fr-BE" sz="1200" b="0" dirty="0" smtClean="0">
                <a:solidFill>
                  <a:schemeClr val="bg1"/>
                </a:solidFill>
              </a:rPr>
              <a:t> group </a:t>
            </a:r>
            <a:r>
              <a:rPr lang="fr-BE" sz="1200" b="0" dirty="0" err="1" smtClean="0">
                <a:solidFill>
                  <a:schemeClr val="bg1"/>
                </a:solidFill>
              </a:rPr>
              <a:t>unconvinced</a:t>
            </a:r>
            <a:r>
              <a:rPr lang="fr-BE" sz="1200" b="0" dirty="0" smtClean="0">
                <a:solidFill>
                  <a:schemeClr val="bg1"/>
                </a:solidFill>
              </a:rPr>
              <a:t>; </a:t>
            </a:r>
            <a:r>
              <a:rPr lang="fr-BE" sz="1200" b="0" dirty="0" err="1" smtClean="0">
                <a:solidFill>
                  <a:schemeClr val="bg1"/>
                </a:solidFill>
              </a:rPr>
              <a:t>Africa</a:t>
            </a:r>
            <a:r>
              <a:rPr lang="fr-BE" sz="1200" b="0" dirty="0" smtClean="0">
                <a:solidFill>
                  <a:schemeClr val="bg1"/>
                </a:solidFill>
              </a:rPr>
              <a:t>, '</a:t>
            </a:r>
            <a:r>
              <a:rPr lang="fr-BE" sz="1200" b="0" dirty="0" err="1" smtClean="0">
                <a:solidFill>
                  <a:schemeClr val="bg1"/>
                </a:solidFill>
              </a:rPr>
              <a:t>like-minded</a:t>
            </a:r>
            <a:r>
              <a:rPr lang="fr-BE" sz="1200" b="0" dirty="0" smtClean="0">
                <a:solidFill>
                  <a:schemeClr val="bg1"/>
                </a:solidFill>
              </a:rPr>
              <a:t>', </a:t>
            </a:r>
            <a:r>
              <a:rPr lang="fr-BE" sz="1200" b="0" dirty="0" err="1" smtClean="0">
                <a:solidFill>
                  <a:schemeClr val="bg1"/>
                </a:solidFill>
              </a:rPr>
              <a:t>islands</a:t>
            </a:r>
            <a:r>
              <a:rPr lang="fr-BE" sz="1200" b="0" dirty="0" smtClean="0">
                <a:solidFill>
                  <a:schemeClr val="bg1"/>
                </a:solidFill>
              </a:rPr>
              <a:t> </a:t>
            </a:r>
            <a:r>
              <a:rPr lang="fr-BE" sz="1200" b="0" dirty="0" err="1" smtClean="0">
                <a:solidFill>
                  <a:schemeClr val="bg1"/>
                </a:solidFill>
              </a:rPr>
              <a:t>link</a:t>
            </a:r>
            <a:r>
              <a:rPr lang="fr-BE" sz="1200" b="0" dirty="0" smtClean="0">
                <a:solidFill>
                  <a:schemeClr val="bg1"/>
                </a:solidFill>
              </a:rPr>
              <a:t> mitigation, adaptation, finance</a:t>
            </a:r>
          </a:p>
          <a:p>
            <a:pPr marL="3175" indent="0">
              <a:buFont typeface="Wingdings" panose="05000000000000000000" pitchFamily="2" charset="2"/>
              <a:buNone/>
            </a:pPr>
            <a:r>
              <a:rPr lang="en-GB" sz="1200" b="0" dirty="0" smtClean="0">
                <a:solidFill>
                  <a:schemeClr val="bg1"/>
                </a:solidFill>
              </a:rPr>
              <a:t>Cycle of ambition</a:t>
            </a: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Most recognise regular update of commitments is needed; 'like-minded' countries push back </a:t>
            </a: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Global stocktake incl. adaptation and support, when/how</a:t>
            </a: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200" b="0" dirty="0" err="1" smtClean="0">
                <a:solidFill>
                  <a:schemeClr val="bg1"/>
                </a:solidFill>
              </a:rPr>
              <a:t>Informals</a:t>
            </a:r>
            <a:r>
              <a:rPr lang="en-GB" sz="1200" b="0" dirty="0" smtClean="0">
                <a:solidFill>
                  <a:schemeClr val="bg1"/>
                </a:solidFill>
              </a:rPr>
              <a:t> useful to map proposals for a 5 yearly submission cycle of commitments in the text; housing unclear</a:t>
            </a:r>
          </a:p>
          <a:p>
            <a:pPr marL="3175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Transparency</a:t>
            </a: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All agree strong transparency rules are important</a:t>
            </a: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But differentiation is a challenge – common system needed</a:t>
            </a: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Land sector and markets rules contentious</a:t>
            </a:r>
          </a:p>
          <a:p>
            <a:pPr marL="3175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Shape of commitments</a:t>
            </a: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AILAC, AOSIS, 'Umbrella Group', EU, BRA: support the obligation to maintain/update commitments; different views on how to require progression beyond previous undertakings</a:t>
            </a: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LMDC, China, India, Russia: limit obligations on </a:t>
            </a:r>
            <a:r>
              <a:rPr lang="en-GB" sz="1200" b="0" dirty="0" err="1" smtClean="0">
                <a:solidFill>
                  <a:schemeClr val="bg1"/>
                </a:solidFill>
              </a:rPr>
              <a:t>indiv</a:t>
            </a:r>
            <a:r>
              <a:rPr lang="en-GB" sz="1200" b="0" dirty="0" smtClean="0">
                <a:solidFill>
                  <a:schemeClr val="bg1"/>
                </a:solidFill>
              </a:rPr>
              <a:t>. efforts</a:t>
            </a:r>
          </a:p>
          <a:p>
            <a:pPr marL="3175" indent="0">
              <a:buFont typeface="Wingdings" panose="05000000000000000000" pitchFamily="2" charset="2"/>
              <a:buNone/>
            </a:pPr>
            <a:endParaRPr lang="en-GB" sz="1200" b="0" dirty="0" smtClean="0">
              <a:solidFill>
                <a:schemeClr val="bg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CD85E-2713-4FC0-BAC6-3B0F51E02468}" type="slidenum">
              <a:rPr lang="en-GB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335549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Longterm</a:t>
            </a: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 vision/global adaptation goal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>
                <a:solidFill>
                  <a:schemeClr val="bg1"/>
                </a:solidFill>
              </a:rPr>
              <a:t>Convergence on a qualitative goal – reducing vulnerability, building resilience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>
                <a:solidFill>
                  <a:schemeClr val="bg1"/>
                </a:solidFill>
              </a:rPr>
              <a:t>Some still argue for a quantitative component as the goal in one option is based on needs assessments and recognition of efforts by Parties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Kinds of commitments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>
                <a:solidFill>
                  <a:schemeClr val="bg1"/>
                </a:solidFill>
              </a:rPr>
              <a:t>Convergence for commitment for all to undertake actions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>
                <a:solidFill>
                  <a:schemeClr val="bg1"/>
                </a:solidFill>
                <a:cs typeface="Arial"/>
              </a:rPr>
              <a:t>very strong push </a:t>
            </a:r>
            <a:r>
              <a:rPr lang="en-GB" sz="1200" b="0" dirty="0">
                <a:solidFill>
                  <a:schemeClr val="bg1"/>
                </a:solidFill>
              </a:rPr>
              <a:t>of G77 (AG) to have support from Annex 2 countires to developing countries, several requests to either assist developing countries in assessing their needs or finding methodologies how to assess needs and adequacy of support for adaptation action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>
                <a:solidFill>
                  <a:schemeClr val="bg1"/>
                </a:solidFill>
                <a:latin typeface="Arial"/>
                <a:cs typeface="Arial"/>
              </a:rPr>
              <a:t/>
            </a:r>
            <a:br>
              <a:rPr lang="en-GB" sz="1200" b="0" dirty="0">
                <a:solidFill>
                  <a:schemeClr val="bg1"/>
                </a:solidFill>
                <a:latin typeface="Arial"/>
                <a:cs typeface="Arial"/>
              </a:rPr>
            </a:br>
            <a:endParaRPr lang="en-GB" sz="1200" b="0" dirty="0">
              <a:solidFill>
                <a:schemeClr val="bg1"/>
              </a:solidFill>
              <a:latin typeface="Arial"/>
              <a:cs typeface="Arial"/>
            </a:endParaRPr>
          </a:p>
          <a:p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Institutions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>
                <a:solidFill>
                  <a:schemeClr val="bg1"/>
                </a:solidFill>
              </a:rPr>
              <a:t>All agree we should build on existing institutions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>
                <a:solidFill>
                  <a:schemeClr val="bg1"/>
                </a:solidFill>
              </a:rPr>
              <a:t>Developing countries call for anchoring of all insittuions in the agreement (AC, LEG, SCF, GCF, SCCF, LDCF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Loss and damage</a:t>
            </a:r>
          </a:p>
          <a:p>
            <a:pPr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/>
                <a:cs typeface="Arial"/>
              </a:rPr>
              <a:t>no substantial discussions or movment at all on Loss and Damage at all; topic got very sensitive and political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>
                <a:solidFill>
                  <a:schemeClr val="bg1"/>
                </a:solidFill>
              </a:rPr>
              <a:t>Convergence on recognition of issue and on provision for durability and permanence in Paris outcome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>
                <a:solidFill>
                  <a:schemeClr val="bg1"/>
                </a:solidFill>
              </a:rPr>
              <a:t>no convergence on placement and strengthening of existing Mechanism or creation of new mechanism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>
                <a:solidFill>
                  <a:schemeClr val="bg1"/>
                </a:solidFill>
              </a:rPr>
              <a:t>Compensation/</a:t>
            </a:r>
            <a:r>
              <a:rPr lang="en-GB" sz="1200" b="0" dirty="0" err="1">
                <a:solidFill>
                  <a:schemeClr val="bg1"/>
                </a:solidFill>
              </a:rPr>
              <a:t>liabilty</a:t>
            </a:r>
            <a:r>
              <a:rPr lang="en-GB" sz="1200" b="0" dirty="0">
                <a:solidFill>
                  <a:schemeClr val="bg1"/>
                </a:solidFill>
              </a:rPr>
              <a:t> no longer part of G77 proposal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/>
                <a:ea typeface="Verdana"/>
                <a:cs typeface="Verdana"/>
              </a:rPr>
              <a:t/>
            </a:r>
            <a:b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/>
                <a:ea typeface="Verdana"/>
                <a:cs typeface="Verdana"/>
              </a:rPr>
            </a:br>
            <a:endParaRPr kumimoji="0" lang="en-GB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Verdana"/>
              <a:ea typeface="Verdana"/>
              <a:cs typeface="Verdana"/>
            </a:endParaRPr>
          </a:p>
          <a:p>
            <a:r>
              <a:rPr lang="fr-FR" dirty="0">
                <a:latin typeface="Arial"/>
                <a:cs typeface="Arial"/>
              </a:rPr>
              <a:t/>
            </a:r>
            <a:br>
              <a:rPr lang="fr-FR" dirty="0">
                <a:latin typeface="Arial"/>
                <a:cs typeface="Arial"/>
              </a:rPr>
            </a:br>
            <a:endParaRPr lang="fr-FR" dirty="0">
              <a:latin typeface="Arial"/>
              <a:cs typeface="Arial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CD85E-2713-4FC0-BAC6-3B0F51E02468}" type="slidenum">
              <a:rPr lang="en-GB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458722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 smtClean="0">
                <a:solidFill>
                  <a:schemeClr val="bg1"/>
                </a:solidFill>
              </a:rPr>
              <a:t>Pre-2020, </a:t>
            </a:r>
          </a:p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 smtClean="0">
                <a:solidFill>
                  <a:schemeClr val="bg1"/>
                </a:solidFill>
              </a:rPr>
              <a:t>building trust by showing finance is scaled up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$100bn annually by 2020 from a variety of sources: now agreed methodology for tracking mobilised private finance, 5-6 Sept, Paris</a:t>
            </a: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France to publish a report on progress on 9 October, Lima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/>
                </a:solidFill>
              </a:rPr>
              <a:t>Scale and sources </a:t>
            </a: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of finance</a:t>
            </a: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For EU, US and EIG both private and public finance is important – need a framework to reorient investments</a:t>
            </a: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Recipient countries insist on strong commitments on public finance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/>
                </a:solidFill>
              </a:rPr>
              <a:t>Enabling environments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Important for developed countries that all countries make efforts to enhance enabling environments or framework conditions for investments</a:t>
            </a: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Recipient countries open to discuss and starting to understand that not a condition for finance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chemeClr val="bg1"/>
                </a:solidFill>
              </a:rPr>
              <a:t>Dynamism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EU and US propose dynamic forward and backward looking elements for all building on 'strategies &amp; approaches', biennial reporting and GEF replenishment cycles</a:t>
            </a: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Developing countries open, and want commitment to scaling up through cycles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CD85E-2713-4FC0-BAC6-3B0F51E02468}" type="slidenum">
              <a:rPr lang="en-GB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506664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Technology</a:t>
            </a:r>
            <a:r>
              <a:rPr kumimoji="0" lang="en-GB" sz="1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 </a:t>
            </a:r>
            <a:r>
              <a:rPr lang="en-GB" sz="1200" dirty="0" smtClean="0">
                <a:solidFill>
                  <a:schemeClr val="bg1"/>
                </a:solidFill>
              </a:rPr>
              <a:t>development and </a:t>
            </a:r>
            <a:r>
              <a:rPr kumimoji="0" lang="en-GB" sz="12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transfer</a:t>
            </a:r>
            <a:endParaRPr kumimoji="0" lang="en-GB" sz="12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  <a:p>
            <a:pPr marL="288925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GB" sz="1200" b="0" dirty="0" smtClean="0">
                <a:solidFill>
                  <a:schemeClr val="bg1"/>
                </a:solidFill>
              </a:rPr>
              <a:t>All Parties consider technology development and transfer as important to reach mitigation and adaptation targets. The Technology Mechanism should continue after 2020</a:t>
            </a:r>
            <a:endParaRPr lang="en-US" sz="1200" b="0" dirty="0" smtClean="0">
              <a:solidFill>
                <a:schemeClr val="bg1"/>
              </a:solidFill>
            </a:endParaRP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No agreement on transfer commitments, funding for technology or access to IPR. Parties stick to their lines.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Constructive discussion on a framework to guide UNFCCC work on technology transfer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Capacity-building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Continued calls from developing countries for a new Capacity Building Mechanism in the Paris Agreement, but no clear justification of why existing institutions could not be improved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However, genuine concerns that will need to be addressed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The EU has offered a workshop in the margins of the October ADP session to explore the issues more deeply in order to find convergence on the most effective way forward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 smtClean="0">
                <a:solidFill>
                  <a:schemeClr val="bg1"/>
                </a:solidFill>
              </a:rPr>
              <a:t>Capacity-building for implementation of the future transparency framework will be critical before the Agreement enters into force in 2020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CD85E-2713-4FC0-BAC6-3B0F51E02468}" type="slidenum">
              <a:rPr lang="en-GB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697150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GB" b="1" dirty="0">
                <a:solidFill>
                  <a:schemeClr val="bg1"/>
                </a:solidFill>
                <a:latin typeface="Verdana" pitchFamily="34" charset="0"/>
                <a:ea typeface="Verdana"/>
                <a:cs typeface="Verdana"/>
              </a:rPr>
              <a:t>Further</a:t>
            </a:r>
            <a:r>
              <a:rPr lang="en-GB" b="1">
                <a:solidFill>
                  <a:schemeClr val="bg1"/>
                </a:solidFill>
                <a:latin typeface="Verdana" pitchFamily="34" charset="0"/>
                <a:ea typeface="Verdana"/>
                <a:cs typeface="Verdana"/>
              </a:rPr>
              <a:t> </a:t>
            </a:r>
            <a:r>
              <a:rPr lang="en-GB" b="1" dirty="0">
                <a:solidFill>
                  <a:schemeClr val="bg1"/>
                </a:solidFill>
                <a:latin typeface="Verdana" pitchFamily="34" charset="0"/>
                <a:ea typeface="Verdana"/>
                <a:cs typeface="Verdana"/>
              </a:rPr>
              <a:t>requirements and decision-making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GB">
                <a:solidFill>
                  <a:schemeClr val="bg1"/>
                </a:solidFill>
                <a:latin typeface="Arial"/>
                <a:cs typeface="Arial"/>
              </a:rPr>
              <a:t>Some </a:t>
            </a: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are in favour of a provision requiring all parties to have a mitigation commitment upon ratification while </a:t>
            </a:r>
            <a:r>
              <a:rPr lang="en-GB">
                <a:solidFill>
                  <a:schemeClr val="bg1"/>
                </a:solidFill>
                <a:latin typeface="Arial"/>
                <a:cs typeface="Arial"/>
              </a:rPr>
              <a:t>others oppose</a:t>
            </a:r>
            <a:endParaRPr lang="en-GB" dirty="0">
              <a:solidFill>
                <a:schemeClr val="bg1"/>
              </a:solidFill>
              <a:latin typeface="Arial"/>
              <a:cs typeface="Arial"/>
            </a:endParaRP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>
                <a:solidFill>
                  <a:schemeClr val="bg1"/>
                </a:solidFill>
              </a:rPr>
              <a:t>General agreement that only Parties to the new Agreement can take part in decision-making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>
                <a:solidFill>
                  <a:schemeClr val="bg1"/>
                </a:solidFill>
              </a:rPr>
              <a:t>Some call for </a:t>
            </a:r>
            <a:r>
              <a:rPr lang="en-GB" sz="1200" b="0">
                <a:solidFill>
                  <a:schemeClr val="bg1"/>
                </a:solidFill>
              </a:rPr>
              <a:t>participation </a:t>
            </a:r>
            <a:r>
              <a:rPr lang="en-GB" dirty="0">
                <a:solidFill>
                  <a:schemeClr val="bg1"/>
                </a:solidFill>
              </a:rPr>
              <a:t>in</a:t>
            </a:r>
            <a:r>
              <a:rPr lang="en-GB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</a:rPr>
              <a:t>decision-making </a:t>
            </a:r>
            <a:r>
              <a:rPr lang="en-GB" sz="1200" b="0">
                <a:solidFill>
                  <a:schemeClr val="bg1"/>
                </a:solidFill>
              </a:rPr>
              <a:t>to </a:t>
            </a:r>
            <a:r>
              <a:rPr lang="en-GB" sz="1200" b="0" dirty="0">
                <a:solidFill>
                  <a:schemeClr val="bg1"/>
                </a:solidFill>
              </a:rPr>
              <a:t>be conditional on having a mitigation commitment, </a:t>
            </a:r>
            <a:r>
              <a:rPr lang="en-GB" sz="1200" b="0">
                <a:solidFill>
                  <a:schemeClr val="bg1"/>
                </a:solidFill>
              </a:rPr>
              <a:t>others oppose</a:t>
            </a:r>
            <a:r>
              <a:rPr lang="en-GB" dirty="0">
                <a:solidFill>
                  <a:schemeClr val="bg1"/>
                </a:solidFill>
                <a:latin typeface="ＭＳ Ｐゴシック"/>
                <a:ea typeface="ＭＳ Ｐゴシック"/>
              </a:rPr>
              <a:t>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chemeClr val="bg1"/>
                </a:solidFill>
                <a:latin typeface="Arial"/>
                <a:cs typeface="Arial"/>
              </a:rPr>
              <a:t> </a:t>
            </a:r>
            <a:r>
              <a:rPr lang="en-GB" dirty="0">
                <a:solidFill>
                  <a:schemeClr val="bg1"/>
                </a:solidFill>
                <a:latin typeface="ＭＳ Ｐゴシック"/>
                <a:ea typeface="ＭＳ Ｐゴシック"/>
                <a:cs typeface="Arial"/>
              </a:rPr>
              <a:t/>
            </a:r>
            <a:br>
              <a:rPr lang="en-GB" dirty="0">
                <a:solidFill>
                  <a:schemeClr val="bg1"/>
                </a:solidFill>
                <a:latin typeface="ＭＳ Ｐゴシック"/>
                <a:ea typeface="ＭＳ Ｐゴシック"/>
                <a:cs typeface="Arial"/>
              </a:rPr>
            </a:br>
            <a:r>
              <a:rPr kumimoji="0" lang="en-GB" sz="12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Entry </a:t>
            </a: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into force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>
                <a:solidFill>
                  <a:schemeClr val="bg1"/>
                </a:solidFill>
              </a:rPr>
              <a:t>Many in favour of double threshold but diverging views on its nature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200" b="0" dirty="0">
                <a:solidFill>
                  <a:schemeClr val="bg1"/>
                </a:solidFill>
              </a:rPr>
              <a:t>Number of Parties, percentage or total (</a:t>
            </a:r>
            <a:r>
              <a:rPr lang="en-GB" sz="1200" b="0" dirty="0" err="1">
                <a:solidFill>
                  <a:schemeClr val="bg1"/>
                </a:solidFill>
              </a:rPr>
              <a:t>gigatonne</a:t>
            </a:r>
            <a:r>
              <a:rPr lang="en-GB" sz="1200" b="0" dirty="0">
                <a:solidFill>
                  <a:schemeClr val="bg1"/>
                </a:solidFill>
              </a:rPr>
              <a:t>) of greenhouse gas emissions, non-cumulative, or other?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>
                <a:solidFill>
                  <a:schemeClr val="bg1"/>
                </a:solidFill>
              </a:rPr>
              <a:t>Institutions</a:t>
            </a:r>
            <a:endParaRPr kumimoji="0" lang="en-GB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dirty="0">
                <a:solidFill>
                  <a:schemeClr val="bg1"/>
                </a:solidFill>
              </a:rPr>
              <a:t>Look at which institutions are needed on a case by case basis or general anchoring clause?</a:t>
            </a:r>
          </a:p>
          <a:p>
            <a:pPr>
              <a:defRPr/>
            </a:pPr>
            <a:r>
              <a:rPr lang="en-GB" b="1" dirty="0">
                <a:solidFill>
                  <a:schemeClr val="bg1"/>
                </a:solidFill>
                <a:latin typeface="Verdana"/>
                <a:ea typeface="Verdana"/>
                <a:cs typeface="Verdana"/>
              </a:rPr>
              <a:t/>
            </a:r>
            <a:br>
              <a:rPr lang="en-GB" b="1" dirty="0">
                <a:solidFill>
                  <a:schemeClr val="bg1"/>
                </a:solidFill>
                <a:latin typeface="Verdana"/>
                <a:ea typeface="Verdana"/>
                <a:cs typeface="Verdana"/>
              </a:rPr>
            </a:br>
            <a:endParaRPr lang="en-GB" b="1" dirty="0">
              <a:solidFill>
                <a:schemeClr val="bg1"/>
              </a:solidFill>
              <a:latin typeface="Verdana"/>
              <a:ea typeface="Verdana"/>
              <a:cs typeface="Verdana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Duration</a:t>
            </a:r>
            <a:endParaRPr kumimoji="0" lang="en-GB" sz="12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dirty="0">
                <a:solidFill>
                  <a:schemeClr val="bg1"/>
                </a:solidFill>
              </a:rPr>
              <a:t>Most Parties against including end date, as the new Agreement should be durable</a:t>
            </a:r>
          </a:p>
          <a:p>
            <a:r>
              <a:rPr lang="en-GB">
                <a:solidFill>
                  <a:schemeClr val="bg1"/>
                </a:solidFill>
                <a:latin typeface="ＭＳ Ｐゴシック"/>
                <a:ea typeface="ＭＳ Ｐゴシック"/>
                <a:cs typeface="Verdana"/>
              </a:rPr>
              <a:t/>
            </a:r>
            <a:br>
              <a:rPr lang="en-GB">
                <a:solidFill>
                  <a:schemeClr val="bg1"/>
                </a:solidFill>
                <a:latin typeface="ＭＳ Ｐゴシック"/>
                <a:ea typeface="ＭＳ Ｐゴシック"/>
                <a:cs typeface="Verdana"/>
              </a:rPr>
            </a:br>
            <a:r>
              <a:rPr lang="fr-FR" dirty="0">
                <a:latin typeface="Arial"/>
                <a:cs typeface="Arial"/>
              </a:rPr>
              <a:t/>
            </a:r>
            <a:br>
              <a:rPr lang="fr-FR" dirty="0">
                <a:latin typeface="Arial"/>
                <a:cs typeface="Arial"/>
              </a:rPr>
            </a:br>
            <a:endParaRPr lang="fr-FR" dirty="0">
              <a:latin typeface="Arial"/>
              <a:cs typeface="Arial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CD85E-2713-4FC0-BAC6-3B0F51E02468}" type="slidenum">
              <a:rPr lang="en-GB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945146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175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>
              <a:defRPr/>
            </a:pPr>
            <a:endParaRPr lang="en-US" altLang="en-US" sz="1800" b="0">
              <a:solidFill>
                <a:srgbClr val="FFFFFF"/>
              </a:solidFill>
              <a:latin typeface="Verdana" pitchFamily="-1" charset="0"/>
              <a:ea typeface="ＭＳ Ｐゴシック" pitchFamily="-1" charset="-128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84968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0" y="981075"/>
            <a:ext cx="9180513" cy="5876925"/>
            <a:chOff x="0" y="618"/>
            <a:chExt cx="5783" cy="3702"/>
          </a:xfrm>
        </p:grpSpPr>
        <p:sp>
          <p:nvSpPr>
            <p:cNvPr id="7" name="Rectangle 3"/>
            <p:cNvSpPr>
              <a:spLocks noChangeArrowheads="1"/>
            </p:cNvSpPr>
            <p:nvPr/>
          </p:nvSpPr>
          <p:spPr bwMode="auto">
            <a:xfrm>
              <a:off x="0" y="618"/>
              <a:ext cx="5783" cy="3702"/>
            </a:xfrm>
            <a:prstGeom prst="rect">
              <a:avLst/>
            </a:prstGeom>
            <a:solidFill>
              <a:srgbClr val="0F5494"/>
            </a:solidFill>
            <a:ln w="25400">
              <a:solidFill>
                <a:srgbClr val="0F5494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defTabSz="457200">
                <a:defRPr/>
              </a:pPr>
              <a:endParaRPr lang="en-US" altLang="en-US" sz="1800" b="0">
                <a:solidFill>
                  <a:srgbClr val="FFFFFF"/>
                </a:solidFill>
                <a:latin typeface="Verdana" pitchFamily="-1" charset="0"/>
                <a:ea typeface="ＭＳ Ｐゴシック" pitchFamily="-1" charset="-128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 userDrawn="1"/>
          </p:nvSpPr>
          <p:spPr bwMode="auto">
            <a:xfrm>
              <a:off x="2615" y="4076"/>
              <a:ext cx="376" cy="244"/>
            </a:xfrm>
            <a:prstGeom prst="rect">
              <a:avLst/>
            </a:prstGeom>
            <a:solidFill>
              <a:srgbClr val="31942E"/>
            </a:solidFill>
            <a:ln w="9525">
              <a:solidFill>
                <a:srgbClr val="31942E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defTabSz="457200">
                <a:defRPr/>
              </a:pPr>
              <a:endParaRPr lang="en-US" altLang="en-US" sz="800" i="1">
                <a:solidFill>
                  <a:srgbClr val="FFFFFF"/>
                </a:solidFill>
                <a:latin typeface="Verdana" pitchFamily="-1" charset="0"/>
                <a:ea typeface="ＭＳ Ｐゴシック" pitchFamily="-1" charset="-128"/>
              </a:endParaRPr>
            </a:p>
          </p:txBody>
        </p:sp>
        <p:sp>
          <p:nvSpPr>
            <p:cNvPr id="9" name="Rectangle 28"/>
            <p:cNvSpPr>
              <a:spLocks noChangeArrowheads="1"/>
            </p:cNvSpPr>
            <p:nvPr userDrawn="1"/>
          </p:nvSpPr>
          <p:spPr bwMode="auto">
            <a:xfrm>
              <a:off x="2577" y="4080"/>
              <a:ext cx="51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175">
                <a:defRPr/>
              </a:pPr>
              <a:r>
                <a:rPr lang="en-GB" sz="800" i="1">
                  <a:solidFill>
                    <a:srgbClr val="FFFFFF"/>
                  </a:solidFill>
                  <a:latin typeface="Verdana" pitchFamily="-107" charset="0"/>
                  <a:ea typeface="ＭＳ Ｐゴシック" pitchFamily="-107" charset="-128"/>
                  <a:cs typeface="ＭＳ Ｐゴシック" pitchFamily="-107" charset="-128"/>
                </a:rPr>
                <a:t>Climate Action</a:t>
              </a:r>
            </a:p>
          </p:txBody>
        </p:sp>
      </p:grpSp>
      <p:pic>
        <p:nvPicPr>
          <p:cNvPr id="10" name="Picture 6" descr="LOGO CE-EN-quadri.eps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852863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Line 33"/>
          <p:cNvSpPr>
            <a:spLocks noChangeShapeType="1"/>
          </p:cNvSpPr>
          <p:nvPr/>
        </p:nvSpPr>
        <p:spPr bwMode="auto">
          <a:xfrm flipV="1">
            <a:off x="4146550" y="1228725"/>
            <a:ext cx="622300" cy="0"/>
          </a:xfrm>
          <a:prstGeom prst="line">
            <a:avLst/>
          </a:prstGeom>
          <a:noFill/>
          <a:ln w="38100">
            <a:solidFill>
              <a:srgbClr val="31942E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de-DE">
              <a:latin typeface="Verdan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Verdana" pitchFamily="-1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" name="Rectangle 8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FAFE8177-02FF-4A19-A3F2-A1904A9BD08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326384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FC894D-23E5-46AF-B524-1065B91D084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1764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76CAE-80A1-41CD-AEF8-4E9B5448DB1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77484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698D96-A790-405A-9388-53C26A541AF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35067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F06700-69A9-4E6B-8014-BD6C943A187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9815653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A7C24B-5903-4C05-BECD-9E26764B3AB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031992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EA61A0-46AA-42DA-B461-C5E68621036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91349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0E7F6E-9F2F-4ED5-B222-D175881E0A1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01519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100C60-3859-4BAF-A4DF-0CF38EC82F4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31545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3D16B0-647D-4ED6-AFA0-7D9049C4841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24670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F69BCB-8DCB-411C-81D2-6D961E5C53A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298247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Second level</a:t>
            </a:r>
            <a:endParaRPr lang="en-GB" smtClean="0"/>
          </a:p>
          <a:p>
            <a:pPr lvl="1"/>
            <a:r>
              <a:rPr lang="en-GB" smtClean="0"/>
              <a:t>Third level</a:t>
            </a:r>
          </a:p>
          <a:p>
            <a:pPr lvl="2"/>
            <a:r>
              <a:rPr lang="en-GB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Arial" charset="0"/>
                <a:ea typeface="ＭＳ Ｐゴシック" pitchFamily="-1" charset="-128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75B052FF-04C7-461B-BD71-88488C95A3AD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>
              <a:defRPr/>
            </a:pPr>
            <a:endParaRPr lang="en-US" altLang="en-US" sz="1800" b="0">
              <a:solidFill>
                <a:srgbClr val="FFFFFF"/>
              </a:solidFill>
              <a:ea typeface="ＭＳ Ｐゴシック" pitchFamily="-1" charset="-128"/>
            </a:endParaRPr>
          </a:p>
        </p:txBody>
      </p:sp>
      <p:pic>
        <p:nvPicPr>
          <p:cNvPr id="103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84968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32" name="Group 27"/>
          <p:cNvGrpSpPr>
            <a:grpSpLocks/>
          </p:cNvGrpSpPr>
          <p:nvPr/>
        </p:nvGrpSpPr>
        <p:grpSpPr bwMode="auto">
          <a:xfrm>
            <a:off x="4090988" y="6470650"/>
            <a:ext cx="817562" cy="387350"/>
            <a:chOff x="2577" y="4076"/>
            <a:chExt cx="515" cy="244"/>
          </a:xfrm>
        </p:grpSpPr>
        <p:sp>
          <p:nvSpPr>
            <p:cNvPr id="1034" name="Rectangle 6"/>
            <p:cNvSpPr>
              <a:spLocks noChangeArrowheads="1"/>
            </p:cNvSpPr>
            <p:nvPr userDrawn="1"/>
          </p:nvSpPr>
          <p:spPr bwMode="auto">
            <a:xfrm>
              <a:off x="2615" y="4076"/>
              <a:ext cx="376" cy="244"/>
            </a:xfrm>
            <a:prstGeom prst="rect">
              <a:avLst/>
            </a:prstGeom>
            <a:solidFill>
              <a:srgbClr val="31942E"/>
            </a:solidFill>
            <a:ln w="9525">
              <a:solidFill>
                <a:srgbClr val="31942E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8"/>
                </a:srgbClr>
              </a:outerShdw>
            </a:effectLst>
          </p:spPr>
          <p:txBody>
            <a:bodyPr anchor="ctr"/>
            <a:lstStyle/>
            <a:p>
              <a:pPr defTabSz="457200">
                <a:defRPr/>
              </a:pPr>
              <a:endParaRPr lang="en-US" altLang="en-US" sz="800" i="1">
                <a:solidFill>
                  <a:srgbClr val="FFFFFF"/>
                </a:solidFill>
                <a:latin typeface="Verdana" pitchFamily="-1" charset="0"/>
                <a:ea typeface="ＭＳ Ｐゴシック" pitchFamily="-1" charset="-128"/>
              </a:endParaRPr>
            </a:p>
          </p:txBody>
        </p:sp>
        <p:sp>
          <p:nvSpPr>
            <p:cNvPr id="1035" name="Rectangle 26"/>
            <p:cNvSpPr>
              <a:spLocks noChangeArrowheads="1"/>
            </p:cNvSpPr>
            <p:nvPr userDrawn="1"/>
          </p:nvSpPr>
          <p:spPr bwMode="auto">
            <a:xfrm>
              <a:off x="2577" y="4080"/>
              <a:ext cx="515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175">
                <a:defRPr/>
              </a:pPr>
              <a:r>
                <a:rPr lang="en-GB" sz="800" i="1" dirty="0">
                  <a:solidFill>
                    <a:srgbClr val="FFFFFF"/>
                  </a:solidFill>
                  <a:latin typeface="Verdana" pitchFamily="-107" charset="0"/>
                  <a:ea typeface="ＭＳ Ｐゴシック" pitchFamily="-107" charset="-128"/>
                  <a:cs typeface="ＭＳ Ｐゴシック" pitchFamily="-107" charset="-128"/>
                </a:rPr>
                <a:t>Climate Action</a:t>
              </a:r>
            </a:p>
          </p:txBody>
        </p:sp>
      </p:grpSp>
      <p:sp>
        <p:nvSpPr>
          <p:cNvPr id="1033" name="Line 28"/>
          <p:cNvSpPr>
            <a:spLocks noChangeShapeType="1"/>
          </p:cNvSpPr>
          <p:nvPr/>
        </p:nvSpPr>
        <p:spPr bwMode="auto">
          <a:xfrm flipV="1">
            <a:off x="4146550" y="1238250"/>
            <a:ext cx="622300" cy="0"/>
          </a:xfrm>
          <a:prstGeom prst="line">
            <a:avLst/>
          </a:prstGeom>
          <a:noFill/>
          <a:ln w="38100">
            <a:solidFill>
              <a:srgbClr val="31942E"/>
            </a:solidFill>
            <a:round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de-DE">
              <a:latin typeface="Verdan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798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ＭＳ Ｐゴシック" pitchFamily="-1" charset="-128"/>
          <a:cs typeface="ＭＳ Ｐゴシック" pitchFamily="-102" charset="-128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pitchFamily="-1" charset="-128"/>
          <a:cs typeface="ＭＳ Ｐゴシック" pitchFamily="-102" charset="-128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pitchFamily="-1" charset="-128"/>
          <a:cs typeface="ＭＳ Ｐゴシック" pitchFamily="-102" charset="-128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pitchFamily="-1" charset="-128"/>
          <a:cs typeface="ＭＳ Ｐゴシック" pitchFamily="-102" charset="-128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  <a:ea typeface="ＭＳ Ｐゴシック" pitchFamily="-1" charset="-128"/>
          <a:cs typeface="ＭＳ Ｐゴシック" pitchFamily="-102" charset="-128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ＭＳ Ｐゴシック" pitchFamily="-1" charset="-128"/>
          <a:cs typeface="ＭＳ Ｐゴシック" pitchFamily="-10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ＭＳ Ｐゴシック" pitchFamily="-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ＭＳ Ｐゴシック" pitchFamily="-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ＭＳ Ｐゴシック" pitchFamily="-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ＭＳ Ｐゴシック" pitchFamily="-1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5198796" y="5865538"/>
            <a:ext cx="3886200" cy="795867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  <a:headEnd type="none" w="med" len="med"/>
            <a:tailEnd type="none" w="med" len="med"/>
          </a:ln>
          <a:extLst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/>
            <a:r>
              <a:rPr lang="en-US" sz="1600" dirty="0" err="1" smtClean="0">
                <a:solidFill>
                  <a:srgbClr val="003399"/>
                </a:solidFill>
                <a:latin typeface="Verdana" pitchFamily="34" charset="0"/>
              </a:rPr>
              <a:t>Artur</a:t>
            </a:r>
            <a:r>
              <a:rPr lang="en-US" sz="1600" dirty="0" smtClean="0">
                <a:solidFill>
                  <a:srgbClr val="003399"/>
                </a:solidFill>
                <a:latin typeface="Verdana" pitchFamily="34" charset="0"/>
              </a:rPr>
              <a:t> </a:t>
            </a:r>
            <a:r>
              <a:rPr lang="en-US" sz="1600" dirty="0" err="1" smtClean="0">
                <a:solidFill>
                  <a:srgbClr val="003399"/>
                </a:solidFill>
                <a:latin typeface="Verdana" pitchFamily="34" charset="0"/>
              </a:rPr>
              <a:t>Runge</a:t>
            </a:r>
            <a:r>
              <a:rPr lang="en-US" sz="1600" dirty="0" smtClean="0">
                <a:solidFill>
                  <a:srgbClr val="003399"/>
                </a:solidFill>
                <a:latin typeface="Verdana" pitchFamily="34" charset="0"/>
              </a:rPr>
              <a:t>-Metzger</a:t>
            </a:r>
          </a:p>
          <a:p>
            <a:pPr marL="3175"/>
            <a:r>
              <a:rPr kumimoji="0" lang="en-US" sz="1600" b="1" i="0" u="none" strike="noStrike" cap="none" normalizeH="0" dirty="0" smtClean="0">
                <a:ln>
                  <a:noFill/>
                </a:ln>
                <a:solidFill>
                  <a:srgbClr val="003399"/>
                </a:solidFill>
                <a:effectLst/>
                <a:latin typeface="Verdana" pitchFamily="34" charset="0"/>
              </a:rPr>
              <a:t>Director 'International and Climate Strategies'</a:t>
            </a:r>
          </a:p>
          <a:p>
            <a:pPr marL="3175"/>
            <a:r>
              <a:rPr kumimoji="0" lang="en-US" sz="1600" b="1" i="0" u="none" strike="noStrike" cap="none" normalizeH="0" dirty="0" smtClean="0">
                <a:ln>
                  <a:noFill/>
                </a:ln>
                <a:solidFill>
                  <a:srgbClr val="003399"/>
                </a:solidFill>
                <a:effectLst/>
                <a:latin typeface="Verdana" pitchFamily="34" charset="0"/>
              </a:rPr>
              <a:t>European Commission</a:t>
            </a:r>
          </a:p>
        </p:txBody>
      </p:sp>
      <p:sp>
        <p:nvSpPr>
          <p:cNvPr id="3" name="AutoShape 2" descr="https://pbs.twimg.com/media/Bp8EPFiCAAAhRZ7.jpg:lar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Rounded Rectangle 4"/>
          <p:cNvSpPr/>
          <p:nvPr/>
        </p:nvSpPr>
        <p:spPr>
          <a:xfrm>
            <a:off x="3569111" y="1489587"/>
            <a:ext cx="4630992" cy="3111910"/>
          </a:xfrm>
          <a:prstGeom prst="roundRect">
            <a:avLst>
              <a:gd name="adj" fmla="val 10000"/>
            </a:avLst>
          </a:prstGeom>
          <a:blipFill rotWithShape="1">
            <a:blip r:embed="rId2" cstate="screen">
              <a:extLst>
                <a:ext uri="{28A0092B-C50C-407E-A947-70E740481C1C}">
                  <a14:useLocalDpi xmlns="" xmlns:a14="http://schemas.microsoft.com/office/drawing/2010/main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3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1">
            <a:schemeClr val="accent4">
              <a:tint val="50000"/>
              <a:hueOff val="1448968"/>
              <a:satOff val="-24471"/>
              <a:lumOff val="993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0" y="4793226"/>
            <a:ext cx="90849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dirty="0" smtClean="0">
                <a:solidFill>
                  <a:srgbClr val="003399"/>
                </a:solidFill>
              </a:rPr>
              <a:t>Brussels, 27 </a:t>
            </a:r>
            <a:r>
              <a:rPr lang="de-DE" sz="2000" dirty="0" smtClean="0">
                <a:solidFill>
                  <a:srgbClr val="003399"/>
                </a:solidFill>
              </a:rPr>
              <a:t>October 2015</a:t>
            </a:r>
            <a:endParaRPr lang="de-DE" sz="2000" dirty="0">
              <a:solidFill>
                <a:srgbClr val="00339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21411944">
            <a:off x="1159211" y="2484472"/>
            <a:ext cx="7857555" cy="936625"/>
          </a:xfrm>
        </p:spPr>
        <p:txBody>
          <a:bodyPr/>
          <a:lstStyle/>
          <a:p>
            <a:pPr marL="0" indent="0" algn="ctr"/>
            <a:r>
              <a:rPr lang="en-GB" sz="2800" dirty="0" smtClean="0">
                <a:ea typeface="ＭＳ Ｐゴシック" pitchFamily="34" charset="-128"/>
              </a:rPr>
              <a:t>Towar</a:t>
            </a:r>
            <a:r>
              <a:rPr lang="en-GB" sz="2800" dirty="0" smtClean="0">
                <a:solidFill>
                  <a:srgbClr val="FFFFFF"/>
                </a:solidFill>
                <a:ea typeface="ＭＳ Ｐゴシック" pitchFamily="34" charset="-128"/>
              </a:rPr>
              <a:t>ds</a:t>
            </a:r>
            <a:r>
              <a:rPr lang="en-GB" sz="2800" dirty="0" smtClean="0">
                <a:ea typeface="ＭＳ Ｐゴシック" pitchFamily="34" charset="-128"/>
              </a:rPr>
              <a:t> </a:t>
            </a:r>
            <a:r>
              <a:rPr lang="en-GB" sz="2800" dirty="0" smtClean="0">
                <a:solidFill>
                  <a:srgbClr val="FFFFFF"/>
                </a:solidFill>
                <a:ea typeface="ＭＳ Ｐゴシック" pitchFamily="34" charset="-128"/>
              </a:rPr>
              <a:t>the                   deal</a:t>
            </a:r>
            <a:endParaRPr lang="en-US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4367911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072020"/>
            <a:ext cx="8514956" cy="936625"/>
          </a:xfrm>
        </p:spPr>
        <p:txBody>
          <a:bodyPr/>
          <a:lstStyle/>
          <a:p>
            <a:r>
              <a:rPr lang="en-GB" dirty="0" smtClean="0"/>
              <a:t>Other issues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490538" y="1913288"/>
            <a:ext cx="2098675" cy="1478305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Technology</a:t>
            </a:r>
            <a:r>
              <a:rPr kumimoji="0" lang="en-GB" sz="16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</a:rPr>
              <a:t> </a:t>
            </a:r>
            <a:r>
              <a:rPr lang="en-GB" sz="1600" dirty="0">
                <a:solidFill>
                  <a:schemeClr val="bg1"/>
                </a:solidFill>
              </a:rPr>
              <a:t>development and </a:t>
            </a:r>
            <a:r>
              <a:rPr kumimoji="0" lang="en-GB" sz="1600" b="1" i="0" u="none" strike="noStrike" cap="none" normalizeH="0" dirty="0">
                <a:ln>
                  <a:noFill/>
                </a:ln>
                <a:solidFill>
                  <a:schemeClr val="bg1"/>
                </a:solidFill>
                <a:effectLst/>
              </a:rPr>
              <a:t>transfer</a:t>
            </a:r>
            <a:endParaRPr kumimoji="0" lang="en-GB" sz="16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657102" y="1913288"/>
            <a:ext cx="5967785" cy="1494930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8925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GB" sz="1600" b="0" dirty="0">
                <a:solidFill>
                  <a:schemeClr val="bg1"/>
                </a:solidFill>
              </a:rPr>
              <a:t>Important for mitigation and adaptation </a:t>
            </a:r>
          </a:p>
          <a:p>
            <a:pPr marL="288925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GB" sz="1600" b="0" dirty="0">
                <a:solidFill>
                  <a:schemeClr val="bg1"/>
                </a:solidFill>
              </a:rPr>
              <a:t>Technology Mechanism to support cooperative action </a:t>
            </a:r>
          </a:p>
          <a:p>
            <a:pPr marL="288925" indent="-285750">
              <a:spcAft>
                <a:spcPts val="200"/>
              </a:spcAft>
              <a:buFont typeface="Arial" panose="020B0604020202020204" pitchFamily="34" charset="0"/>
              <a:buChar char="•"/>
            </a:pPr>
            <a:r>
              <a:rPr lang="en-GB" sz="1600" b="0" dirty="0">
                <a:solidFill>
                  <a:schemeClr val="bg1"/>
                </a:solidFill>
              </a:rPr>
              <a:t>Diverging views on addressing technology needs, financing climate technologies and building an enabling environment (incl. intellectual property)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90818" y="3503830"/>
            <a:ext cx="2097741" cy="1400679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Capacity-building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657476" y="3503830"/>
            <a:ext cx="5967412" cy="1384055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>
                <a:solidFill>
                  <a:schemeClr val="bg1"/>
                </a:solidFill>
              </a:rPr>
              <a:t>Agreement that capacity building will be an important cross-cutting issue to be strengthened under new agreement.</a:t>
            </a:r>
            <a:endParaRPr lang="en-US" sz="1600" b="0" dirty="0">
              <a:solidFill>
                <a:schemeClr val="bg1"/>
              </a:solidFill>
            </a:endParaRP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Capacity-building </a:t>
            </a:r>
            <a:r>
              <a:rPr lang="en-GB" sz="1600" b="0" dirty="0">
                <a:solidFill>
                  <a:schemeClr val="bg1"/>
                </a:solidFill>
              </a:rPr>
              <a:t>for transparency framework 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523789" y="5004280"/>
            <a:ext cx="2098675" cy="1155469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Markets</a:t>
            </a:r>
            <a:endParaRPr kumimoji="0" lang="en-GB" sz="16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673727" y="5005538"/>
            <a:ext cx="5967785" cy="1162506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82563" indent="-182563">
              <a:buFont typeface="Arial" pitchFamily="34" charset="0"/>
              <a:buChar char="•"/>
            </a:pPr>
            <a:r>
              <a:rPr lang="en-US" sz="1600" b="0" dirty="0" smtClean="0">
                <a:solidFill>
                  <a:schemeClr val="bg1"/>
                </a:solidFill>
              </a:rPr>
              <a:t>Accounting for internationally transferred mitigation </a:t>
            </a:r>
            <a:r>
              <a:rPr lang="en-US" sz="1600" b="0" dirty="0" smtClean="0">
                <a:solidFill>
                  <a:schemeClr val="bg1"/>
                </a:solidFill>
              </a:rPr>
              <a:t>outcomes</a:t>
            </a:r>
            <a:endParaRPr lang="en-US" sz="1600" b="0" dirty="0" smtClean="0">
              <a:solidFill>
                <a:schemeClr val="bg1"/>
              </a:solidFill>
            </a:endParaRPr>
          </a:p>
          <a:p>
            <a:pPr marL="182563" indent="-182563">
              <a:buFont typeface="Arial" pitchFamily="34" charset="0"/>
              <a:buChar char="•"/>
            </a:pPr>
            <a:r>
              <a:rPr lang="en-US" sz="1600" b="0" dirty="0" smtClean="0">
                <a:solidFill>
                  <a:schemeClr val="bg1"/>
                </a:solidFill>
              </a:rPr>
              <a:t>A Sustainable Development Mechanism - to replace CDM</a:t>
            </a:r>
            <a:r>
              <a:rPr lang="en-US" sz="1600" b="0" dirty="0" smtClean="0">
                <a:solidFill>
                  <a:schemeClr val="bg1"/>
                </a:solidFill>
              </a:rPr>
              <a:t>?</a:t>
            </a:r>
            <a:endParaRPr lang="en-US" sz="16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4126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958" y="1110118"/>
            <a:ext cx="8514956" cy="936625"/>
          </a:xfrm>
        </p:spPr>
        <p:txBody>
          <a:bodyPr/>
          <a:lstStyle/>
          <a:p>
            <a:r>
              <a:rPr lang="en-GB" dirty="0" smtClean="0"/>
              <a:t>Procedural and institutional provisions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458188" y="2019448"/>
            <a:ext cx="2097741" cy="710106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/>
            <a:r>
              <a:rPr lang="en-GB" sz="1600">
                <a:solidFill>
                  <a:schemeClr val="bg1"/>
                </a:solidFill>
              </a:rPr>
              <a:t>Further requirements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649272" y="2019447"/>
            <a:ext cx="5989264" cy="710106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>
                <a:solidFill>
                  <a:schemeClr val="bg1"/>
                </a:solidFill>
              </a:rPr>
              <a:t>Requirement</a:t>
            </a:r>
            <a:r>
              <a:rPr lang="en-GB" sz="1600" b="0">
                <a:solidFill>
                  <a:schemeClr val="bg1"/>
                </a:solidFill>
              </a:rPr>
              <a:t> </a:t>
            </a:r>
            <a:r>
              <a:rPr lang="en-GB" sz="1600" b="0" dirty="0">
                <a:solidFill>
                  <a:schemeClr val="bg1"/>
                </a:solidFill>
              </a:rPr>
              <a:t>to </a:t>
            </a:r>
            <a:r>
              <a:rPr lang="en-GB" sz="1600" b="0">
                <a:solidFill>
                  <a:schemeClr val="bg1"/>
                </a:solidFill>
              </a:rPr>
              <a:t>have a mitigation commitment upon </a:t>
            </a:r>
            <a:r>
              <a:rPr lang="en-GB" sz="1600" b="0" smtClean="0">
                <a:solidFill>
                  <a:schemeClr val="bg1"/>
                </a:solidFill>
              </a:rPr>
              <a:t>ratification?</a:t>
            </a:r>
            <a:endParaRPr lang="fr-FR" sz="1600" b="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58188" y="2835315"/>
            <a:ext cx="2097741" cy="1073491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Entry into force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649272" y="5323973"/>
            <a:ext cx="5989264" cy="496613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General clause or case by case?</a:t>
            </a:r>
            <a:endParaRPr lang="en-GB" sz="1600" b="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649272" y="2835315"/>
            <a:ext cx="5989264" cy="1073491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US" sz="1600" b="0" dirty="0">
                <a:solidFill>
                  <a:schemeClr val="bg1"/>
                </a:solidFill>
              </a:rPr>
              <a:t>Double threshold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>
                <a:solidFill>
                  <a:schemeClr val="bg1"/>
                </a:solidFill>
              </a:rPr>
              <a:t>Number of Parties, % of greenhouse gas emissions, non-cumulative, other?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458188" y="5323971"/>
            <a:ext cx="2097741" cy="496613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solidFill>
                  <a:schemeClr val="bg1"/>
                </a:solidFill>
              </a:rPr>
              <a:t>Institutions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58188" y="5926346"/>
            <a:ext cx="2092407" cy="441434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Duration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642781" y="5926347"/>
            <a:ext cx="5995755" cy="441434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Most Parties against end date</a:t>
            </a:r>
            <a:endParaRPr lang="en-GB" sz="1600" b="0" u="sng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649272" y="4014568"/>
            <a:ext cx="5989264" cy="1203643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Balance </a:t>
            </a:r>
            <a:r>
              <a:rPr lang="en-GB" sz="1600" b="0" dirty="0">
                <a:solidFill>
                  <a:schemeClr val="bg1"/>
                </a:solidFill>
              </a:rPr>
              <a:t>of detail between establishment clause and work programme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Need </a:t>
            </a:r>
            <a:r>
              <a:rPr lang="en-GB" sz="1600" b="0" dirty="0">
                <a:solidFill>
                  <a:schemeClr val="bg1"/>
                </a:solidFill>
              </a:rPr>
              <a:t>for agreement on purpose (facilitative v. enforcement) and scope (more than mitigation?) 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458188" y="4014567"/>
            <a:ext cx="2097741" cy="1203643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solidFill>
                  <a:schemeClr val="bg1"/>
                </a:solidFill>
              </a:rPr>
              <a:t>Compliance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0222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072020"/>
            <a:ext cx="8514956" cy="936625"/>
          </a:xfrm>
        </p:spPr>
        <p:txBody>
          <a:bodyPr/>
          <a:lstStyle/>
          <a:p>
            <a:r>
              <a:rPr lang="en-GB" dirty="0" smtClean="0"/>
              <a:t>Pre-2020 climate action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 bwMode="auto">
          <a:xfrm>
            <a:off x="490538" y="3888962"/>
            <a:ext cx="2098675" cy="2229747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solidFill>
                  <a:schemeClr val="bg1"/>
                </a:solidFill>
              </a:rPr>
              <a:t>"</a:t>
            </a:r>
            <a:r>
              <a:rPr lang="en-GB" sz="1600" dirty="0" err="1" smtClean="0">
                <a:solidFill>
                  <a:schemeClr val="bg1"/>
                </a:solidFill>
              </a:rPr>
              <a:t>Workstream</a:t>
            </a:r>
            <a:r>
              <a:rPr lang="en-GB" sz="1600" dirty="0" smtClean="0">
                <a:solidFill>
                  <a:schemeClr val="bg1"/>
                </a:solidFill>
              </a:rPr>
              <a:t> 2" to close the ambition </a:t>
            </a:r>
            <a:r>
              <a:rPr lang="en-GB" sz="1600" dirty="0">
                <a:solidFill>
                  <a:schemeClr val="bg1"/>
                </a:solidFill>
              </a:rPr>
              <a:t>g</a:t>
            </a:r>
            <a:r>
              <a:rPr lang="en-GB" sz="1600" dirty="0" smtClean="0">
                <a:solidFill>
                  <a:schemeClr val="bg1"/>
                </a:solidFill>
              </a:rPr>
              <a:t>ap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635250" y="3879851"/>
            <a:ext cx="5989638" cy="2238858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>
                <a:solidFill>
                  <a:schemeClr val="bg1"/>
                </a:solidFill>
              </a:rPr>
              <a:t>Technical Examination Process to identify areas of high mitigation potential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"High </a:t>
            </a:r>
            <a:r>
              <a:rPr lang="en-GB" sz="1600" b="0" dirty="0">
                <a:solidFill>
                  <a:schemeClr val="bg1"/>
                </a:solidFill>
              </a:rPr>
              <a:t>level engagement" building on </a:t>
            </a:r>
            <a:r>
              <a:rPr lang="en-GB" sz="1600" b="0" dirty="0" smtClean="0">
                <a:solidFill>
                  <a:schemeClr val="bg1"/>
                </a:solidFill>
              </a:rPr>
              <a:t>LPAA</a:t>
            </a:r>
            <a:endParaRPr lang="en-GB" sz="1600" b="0" dirty="0">
              <a:solidFill>
                <a:schemeClr val="bg1"/>
              </a:solidFill>
            </a:endParaRP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>
                <a:solidFill>
                  <a:schemeClr val="bg1"/>
                </a:solidFill>
              </a:rPr>
              <a:t>Identify </a:t>
            </a:r>
            <a:r>
              <a:rPr lang="en-GB" sz="1600" b="0" dirty="0" smtClean="0">
                <a:solidFill>
                  <a:schemeClr val="bg1"/>
                </a:solidFill>
              </a:rPr>
              <a:t>actionable </a:t>
            </a:r>
            <a:r>
              <a:rPr lang="en-GB" sz="1600" b="0" dirty="0">
                <a:solidFill>
                  <a:schemeClr val="bg1"/>
                </a:solidFill>
              </a:rPr>
              <a:t>solutions and options to </a:t>
            </a:r>
            <a:r>
              <a:rPr lang="en-GB" sz="1600" b="0" dirty="0" smtClean="0">
                <a:solidFill>
                  <a:schemeClr val="bg1"/>
                </a:solidFill>
              </a:rPr>
              <a:t>support; </a:t>
            </a:r>
            <a:r>
              <a:rPr lang="en-GB" sz="1600" b="0" dirty="0">
                <a:solidFill>
                  <a:schemeClr val="bg1"/>
                </a:solidFill>
              </a:rPr>
              <a:t>mobilize </a:t>
            </a:r>
            <a:r>
              <a:rPr lang="en-GB" sz="1600" b="0" dirty="0" smtClean="0">
                <a:solidFill>
                  <a:schemeClr val="bg1"/>
                </a:solidFill>
              </a:rPr>
              <a:t>actors</a:t>
            </a:r>
            <a:r>
              <a:rPr lang="en-GB" sz="1600" b="0" dirty="0">
                <a:solidFill>
                  <a:schemeClr val="bg1"/>
                </a:solidFill>
              </a:rPr>
              <a:t>; </a:t>
            </a:r>
            <a:r>
              <a:rPr lang="en-GB" sz="1600" b="0" dirty="0" smtClean="0">
                <a:solidFill>
                  <a:schemeClr val="bg1"/>
                </a:solidFill>
              </a:rPr>
              <a:t>political </a:t>
            </a:r>
            <a:r>
              <a:rPr lang="en-GB" sz="1600" b="0" dirty="0">
                <a:solidFill>
                  <a:schemeClr val="bg1"/>
                </a:solidFill>
              </a:rPr>
              <a:t>push for </a:t>
            </a:r>
            <a:r>
              <a:rPr lang="en-GB" sz="1600" b="0" dirty="0" smtClean="0">
                <a:solidFill>
                  <a:schemeClr val="bg1"/>
                </a:solidFill>
              </a:rPr>
              <a:t>implementing</a:t>
            </a:r>
            <a:endParaRPr lang="en-GB" sz="1600" b="0" dirty="0">
              <a:solidFill>
                <a:schemeClr val="bg1"/>
              </a:solidFill>
            </a:endParaRP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>
                <a:solidFill>
                  <a:schemeClr val="bg1"/>
                </a:solidFill>
              </a:rPr>
              <a:t>NAZCA </a:t>
            </a:r>
            <a:r>
              <a:rPr lang="en-GB" sz="1600" b="0" dirty="0" smtClean="0">
                <a:solidFill>
                  <a:schemeClr val="bg1"/>
                </a:solidFill>
              </a:rPr>
              <a:t>platform</a:t>
            </a:r>
            <a:endParaRPr lang="en-GB" sz="1600" b="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90538" y="1877046"/>
            <a:ext cx="2098675" cy="1908243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solidFill>
                  <a:schemeClr val="bg1"/>
                </a:solidFill>
              </a:rPr>
              <a:t>Accelerating implementation under UNFCCC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635250" y="1877046"/>
            <a:ext cx="5989638" cy="1908243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>
                <a:solidFill>
                  <a:schemeClr val="bg1"/>
                </a:solidFill>
              </a:rPr>
              <a:t>Implementation </a:t>
            </a:r>
            <a:r>
              <a:rPr lang="en-GB" sz="1600" b="0" dirty="0" smtClean="0">
                <a:solidFill>
                  <a:schemeClr val="bg1"/>
                </a:solidFill>
              </a:rPr>
              <a:t>of </a:t>
            </a:r>
            <a:r>
              <a:rPr lang="en-GB" sz="1600" b="0" dirty="0">
                <a:solidFill>
                  <a:schemeClr val="bg1"/>
                </a:solidFill>
              </a:rPr>
              <a:t>Cancun pledges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Kyoto </a:t>
            </a:r>
            <a:r>
              <a:rPr lang="en-GB" sz="1600" b="0" dirty="0">
                <a:solidFill>
                  <a:schemeClr val="bg1"/>
                </a:solidFill>
              </a:rPr>
              <a:t>Protocol CP2 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>
                <a:solidFill>
                  <a:schemeClr val="bg1"/>
                </a:solidFill>
              </a:rPr>
              <a:t>Tracking of progress - </a:t>
            </a:r>
            <a:r>
              <a:rPr lang="en-GB" sz="1600" b="0" dirty="0" smtClean="0">
                <a:solidFill>
                  <a:schemeClr val="bg1"/>
                </a:solidFill>
              </a:rPr>
              <a:t>transparency </a:t>
            </a:r>
            <a:r>
              <a:rPr lang="en-GB" sz="1600" b="0" dirty="0">
                <a:solidFill>
                  <a:schemeClr val="bg1"/>
                </a:solidFill>
              </a:rPr>
              <a:t>of </a:t>
            </a:r>
            <a:r>
              <a:rPr lang="en-GB" sz="1600" b="0" dirty="0" smtClean="0">
                <a:solidFill>
                  <a:schemeClr val="bg1"/>
                </a:solidFill>
              </a:rPr>
              <a:t>action</a:t>
            </a:r>
            <a:endParaRPr lang="en-GB" sz="1600" b="0" dirty="0">
              <a:solidFill>
                <a:schemeClr val="bg1"/>
              </a:solidFill>
            </a:endParaRP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Green </a:t>
            </a:r>
            <a:r>
              <a:rPr lang="en-GB" sz="1600" b="0" dirty="0">
                <a:solidFill>
                  <a:schemeClr val="bg1"/>
                </a:solidFill>
              </a:rPr>
              <a:t>Climate Fund and the Technology Mechanism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Work programmes </a:t>
            </a:r>
            <a:r>
              <a:rPr lang="en-GB" sz="1600" b="0" dirty="0">
                <a:solidFill>
                  <a:schemeClr val="bg1"/>
                </a:solidFill>
              </a:rPr>
              <a:t>on adaptation and loss and damage</a:t>
            </a:r>
          </a:p>
        </p:txBody>
      </p:sp>
    </p:spTree>
    <p:extLst>
      <p:ext uri="{BB962C8B-B14F-4D97-AF65-F5344CB8AC3E}">
        <p14:creationId xmlns:p14="http://schemas.microsoft.com/office/powerpoint/2010/main" xmlns="" val="24787746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049704"/>
            <a:ext cx="8229600" cy="936625"/>
          </a:xfrm>
        </p:spPr>
        <p:txBody>
          <a:bodyPr/>
          <a:lstStyle/>
          <a:p>
            <a:r>
              <a:rPr lang="en-US" dirty="0" smtClean="0"/>
              <a:t>Remain</a:t>
            </a:r>
            <a:r>
              <a:rPr lang="en-US" dirty="0" smtClean="0"/>
              <a:t>ing </a:t>
            </a:r>
            <a:r>
              <a:rPr lang="en-US" dirty="0" smtClean="0"/>
              <a:t>meetings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14353639"/>
              </p:ext>
            </p:extLst>
          </p:nvPr>
        </p:nvGraphicFramePr>
        <p:xfrm>
          <a:off x="533719" y="1846382"/>
          <a:ext cx="8061536" cy="31413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59433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4671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2826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30 Oct</a:t>
                      </a:r>
                      <a:endParaRPr lang="en-GB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5647" marR="3564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Publication of UNFCCC report on aggregate effect of INDCs</a:t>
                      </a:r>
                      <a:endParaRPr lang="en-GB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5647" marR="35647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2826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+mn-lt"/>
                          <a:ea typeface="+mn-ea"/>
                        </a:rPr>
                        <a:t>8–10</a:t>
                      </a:r>
                      <a:r>
                        <a:rPr lang="en-GB" sz="1400" baseline="0" dirty="0" smtClean="0">
                          <a:effectLst/>
                          <a:latin typeface="+mn-lt"/>
                          <a:ea typeface="+mn-ea"/>
                        </a:rPr>
                        <a:t> Nov</a:t>
                      </a:r>
                      <a:endParaRPr lang="en-GB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5647" marR="3564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</a:rPr>
                        <a:t>Pre-COP, Paris</a:t>
                      </a:r>
                      <a:endParaRPr lang="en-GB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5647" marR="35647" marT="0" marB="0" anchor="ctr"/>
                </a:tc>
                <a:extLst>
                  <a:ext uri="{0D108BD9-81ED-4DB2-BD59-A6C34878D82A}">
                    <a16:rowId xmlns="" xmlns:a16="http://schemas.microsoft.com/office/drawing/2014/main" val="3547660222"/>
                  </a:ext>
                </a:extLst>
              </a:tr>
              <a:tr h="62826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10 Nov</a:t>
                      </a:r>
                      <a:endParaRPr lang="en-GB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5647" marR="3564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ECOFIN Council</a:t>
                      </a:r>
                      <a:endParaRPr lang="en-GB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5647" marR="35647" marT="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62826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15–16 Nov</a:t>
                      </a:r>
                      <a:endParaRPr lang="en-GB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5647" marR="3564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G20 Summit, Antalya</a:t>
                      </a:r>
                      <a:endParaRPr lang="en-GB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35647" marR="35647" marT="0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62826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a-DK" sz="1400" dirty="0">
                          <a:effectLst/>
                        </a:rPr>
                        <a:t>30 </a:t>
                      </a:r>
                      <a:r>
                        <a:rPr lang="da-DK" sz="1400" dirty="0" err="1">
                          <a:effectLst/>
                        </a:rPr>
                        <a:t>Nov</a:t>
                      </a:r>
                      <a:r>
                        <a:rPr lang="da-DK" sz="1400" dirty="0">
                          <a:effectLst/>
                        </a:rPr>
                        <a:t>–11 </a:t>
                      </a:r>
                      <a:r>
                        <a:rPr lang="da-DK" sz="1400" dirty="0" err="1" smtClean="0">
                          <a:effectLst/>
                        </a:rPr>
                        <a:t>Dec</a:t>
                      </a:r>
                      <a:endParaRPr lang="en-GB" sz="1400" dirty="0">
                        <a:effectLst/>
                      </a:endParaRPr>
                    </a:p>
                  </a:txBody>
                  <a:tcPr marL="35647" marR="35647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COP21, </a:t>
                      </a:r>
                      <a:r>
                        <a:rPr lang="en-GB" sz="1400" dirty="0" smtClean="0">
                          <a:effectLst/>
                        </a:rPr>
                        <a:t>Paris</a:t>
                      </a:r>
                      <a:endParaRPr lang="en-GB" sz="1400" dirty="0">
                        <a:effectLst/>
                      </a:endParaRPr>
                    </a:p>
                  </a:txBody>
                  <a:tcPr marL="35647" marR="35647" marT="0" marB="0" anchor="ctr"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1317491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06" y="1585925"/>
            <a:ext cx="8204338" cy="1100831"/>
          </a:xfrm>
        </p:spPr>
        <p:txBody>
          <a:bodyPr/>
          <a:lstStyle/>
          <a:p>
            <a:r>
              <a:rPr lang="en-US" sz="2800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Thank you!</a:t>
            </a:r>
          </a:p>
          <a:p>
            <a:endParaRPr lang="en-GB" sz="2800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30830" y="6244828"/>
            <a:ext cx="74295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spcBef>
                <a:spcPct val="20000"/>
              </a:spcBef>
              <a:buClr>
                <a:prstClr val="white"/>
              </a:buClr>
            </a:pPr>
            <a:r>
              <a:rPr lang="de-DE" sz="1800" kern="0" dirty="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Verdana"/>
                <a:ea typeface="ＭＳ Ｐゴシック" charset="-128"/>
              </a:rPr>
              <a:t>http://ec.europa.eu/clima/policies/brief/eu/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477210"/>
            <a:ext cx="9143999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33 days </a:t>
            </a:r>
          </a:p>
          <a:p>
            <a:pPr algn="ctr"/>
            <a:r>
              <a:rPr lang="en-GB" dirty="0" smtClean="0"/>
              <a:t>left before Paris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8222059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254814"/>
            <a:ext cx="8469312" cy="936625"/>
          </a:xfrm>
        </p:spPr>
        <p:txBody>
          <a:bodyPr/>
          <a:lstStyle/>
          <a:p>
            <a:r>
              <a:rPr lang="en-US" dirty="0" smtClean="0"/>
              <a:t>Towards Paris</a:t>
            </a:r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4867883" y="2937685"/>
          <a:ext cx="4013200" cy="3629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 2"/>
          <p:cNvGraphicFramePr/>
          <p:nvPr>
            <p:extLst>
              <p:ext uri="{D42A27DB-BD31-4B8C-83A1-F6EECF244321}">
                <p14:modId xmlns:p14="http://schemas.microsoft.com/office/powerpoint/2010/main" xmlns="" val="1226440157"/>
              </p:ext>
            </p:extLst>
          </p:nvPr>
        </p:nvGraphicFramePr>
        <p:xfrm>
          <a:off x="1554610" y="2655294"/>
          <a:ext cx="6314179" cy="3873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2" name="Rectangle 11"/>
          <p:cNvSpPr/>
          <p:nvPr/>
        </p:nvSpPr>
        <p:spPr bwMode="auto">
          <a:xfrm>
            <a:off x="419100" y="1689100"/>
            <a:ext cx="8585200" cy="711200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/>
            <a:endParaRPr lang="en-US" sz="1400" dirty="0" smtClean="0">
              <a:solidFill>
                <a:srgbClr val="31942E"/>
              </a:solidFill>
            </a:endParaRPr>
          </a:p>
        </p:txBody>
      </p:sp>
      <p:sp>
        <p:nvSpPr>
          <p:cNvPr id="11" name="Line Callout 3 10"/>
          <p:cNvSpPr/>
          <p:nvPr/>
        </p:nvSpPr>
        <p:spPr bwMode="auto">
          <a:xfrm>
            <a:off x="663346" y="2400300"/>
            <a:ext cx="5824747" cy="510116"/>
          </a:xfrm>
          <a:prstGeom prst="borderCallout3">
            <a:avLst>
              <a:gd name="adj1" fmla="val 52360"/>
              <a:gd name="adj2" fmla="val -103"/>
              <a:gd name="adj3" fmla="val 52360"/>
              <a:gd name="adj4" fmla="val -3585"/>
              <a:gd name="adj5" fmla="val 154149"/>
              <a:gd name="adj6" fmla="val -3585"/>
              <a:gd name="adj7" fmla="val 292590"/>
              <a:gd name="adj8" fmla="val 20316"/>
            </a:avLst>
          </a:prstGeom>
          <a:ln>
            <a:solidFill>
              <a:srgbClr val="31942E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algn="ctr"/>
            <a:r>
              <a:rPr lang="en-US" sz="1400" dirty="0">
                <a:solidFill>
                  <a:srgbClr val="31942E"/>
                </a:solidFill>
              </a:rPr>
              <a:t>A new international climate agreement applicable to all </a:t>
            </a:r>
            <a:br>
              <a:rPr lang="en-US" sz="1400" dirty="0">
                <a:solidFill>
                  <a:srgbClr val="31942E"/>
                </a:solidFill>
              </a:rPr>
            </a:br>
            <a:r>
              <a:rPr lang="en-US" sz="1400" dirty="0">
                <a:solidFill>
                  <a:srgbClr val="31942E"/>
                </a:solidFill>
              </a:rPr>
              <a:t>to keep global average temperature increase below </a:t>
            </a:r>
            <a:r>
              <a:rPr lang="en-US" sz="1400" dirty="0" smtClean="0">
                <a:solidFill>
                  <a:srgbClr val="31942E"/>
                </a:solidFill>
              </a:rPr>
              <a:t>2°C</a:t>
            </a:r>
            <a:endParaRPr lang="en-US" sz="1400" dirty="0">
              <a:solidFill>
                <a:srgbClr val="31942E"/>
              </a:solidFill>
            </a:endParaRPr>
          </a:p>
        </p:txBody>
      </p:sp>
      <p:sp>
        <p:nvSpPr>
          <p:cNvPr id="4" name="Down Arrow 3"/>
          <p:cNvSpPr/>
          <p:nvPr/>
        </p:nvSpPr>
        <p:spPr bwMode="auto">
          <a:xfrm>
            <a:off x="6075361" y="3675216"/>
            <a:ext cx="492868" cy="768032"/>
          </a:xfrm>
          <a:prstGeom prst="downArrow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/>
            <a:endParaRPr lang="en-GB" smtClean="0">
              <a:solidFill>
                <a:srgbClr val="FFD624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02887" y="3348789"/>
            <a:ext cx="190789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Verdana"/>
              </a:rPr>
              <a:t>Bonn, October 2015</a:t>
            </a:r>
            <a:endParaRPr lang="en-GB" sz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3779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0237" y="2767831"/>
            <a:ext cx="1698359" cy="290585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Paris Package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2605399" y="2599056"/>
            <a:ext cx="3028540" cy="885549"/>
          </a:xfrm>
          <a:prstGeom prst="rect">
            <a:avLst/>
          </a:prstGeom>
          <a:solidFill>
            <a:srgbClr val="31942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175"/>
            <a:r>
              <a:rPr lang="en-GB" sz="1400" dirty="0" smtClean="0">
                <a:solidFill>
                  <a:prstClr val="white"/>
                </a:solidFill>
              </a:rPr>
              <a:t>Agreement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4373550" y="2868381"/>
            <a:ext cx="1260389" cy="616224"/>
          </a:xfrm>
          <a:prstGeom prst="rect">
            <a:avLst/>
          </a:prstGeom>
          <a:solidFill>
            <a:srgbClr val="FFC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175"/>
            <a:r>
              <a:rPr lang="en-GB" sz="1400" dirty="0" smtClean="0">
                <a:solidFill>
                  <a:prstClr val="white"/>
                </a:solidFill>
              </a:rPr>
              <a:t>INDCs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5859345" y="2599053"/>
            <a:ext cx="1768152" cy="883855"/>
          </a:xfrm>
          <a:prstGeom prst="rect">
            <a:avLst/>
          </a:prstGeom>
          <a:solidFill>
            <a:srgbClr val="31942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175"/>
            <a:r>
              <a:rPr lang="en-GB" sz="1400" dirty="0" smtClean="0">
                <a:solidFill>
                  <a:prstClr val="white"/>
                </a:solidFill>
              </a:rPr>
              <a:t>Decisions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2195823" y="4019550"/>
            <a:ext cx="4195452" cy="1932130"/>
          </a:xfrm>
          <a:prstGeom prst="rect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175"/>
            <a:r>
              <a:rPr lang="en-GB" sz="1400" dirty="0" smtClean="0">
                <a:solidFill>
                  <a:prstClr val="white"/>
                </a:solidFill>
              </a:rPr>
              <a:t>Lima-Paris Action Agenda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6605869" y="4019550"/>
            <a:ext cx="1661831" cy="1932131"/>
          </a:xfrm>
          <a:prstGeom prst="rect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175"/>
            <a:r>
              <a:rPr lang="en-US" sz="1400" dirty="0" smtClean="0">
                <a:solidFill>
                  <a:prstClr val="white"/>
                </a:solidFill>
              </a:rPr>
              <a:t>Other</a:t>
            </a:r>
          </a:p>
          <a:p>
            <a:pPr marL="3175"/>
            <a:r>
              <a:rPr lang="en-US" sz="1400" spc="-100" dirty="0" smtClean="0">
                <a:solidFill>
                  <a:prstClr val="white"/>
                </a:solidFill>
              </a:rPr>
              <a:t>announcements</a:t>
            </a:r>
          </a:p>
          <a:p>
            <a:pPr marL="3175"/>
            <a:r>
              <a:rPr lang="en-US" sz="1400" dirty="0" smtClean="0">
                <a:solidFill>
                  <a:prstClr val="white"/>
                </a:solidFill>
              </a:rPr>
              <a:t>declarations</a:t>
            </a:r>
            <a:endParaRPr lang="en-GB" sz="1400" spc="-100" dirty="0" smtClean="0">
              <a:solidFill>
                <a:prstClr val="white"/>
              </a:solidFill>
            </a:endParaRPr>
          </a:p>
        </p:txBody>
      </p:sp>
      <p:sp>
        <p:nvSpPr>
          <p:cNvPr id="15" name="Left Brace 14"/>
          <p:cNvSpPr/>
          <p:nvPr/>
        </p:nvSpPr>
        <p:spPr bwMode="auto">
          <a:xfrm>
            <a:off x="1345219" y="2207317"/>
            <a:ext cx="597877" cy="4026877"/>
          </a:xfrm>
          <a:prstGeom prst="leftBrace">
            <a:avLst>
              <a:gd name="adj1" fmla="val 59804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7600" b="1" i="0" u="none" strike="noStrike" cap="none" normalizeH="0" baseline="0" smtClean="0">
              <a:ln>
                <a:noFill/>
              </a:ln>
              <a:solidFill>
                <a:srgbClr val="FFD624"/>
              </a:solidFill>
              <a:effectLst/>
              <a:latin typeface="Verdana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2458067" y="4380088"/>
            <a:ext cx="3685558" cy="1477787"/>
            <a:chOff x="1545431" y="2185988"/>
            <a:chExt cx="3030537" cy="2705100"/>
          </a:xfrm>
        </p:grpSpPr>
        <p:sp>
          <p:nvSpPr>
            <p:cNvPr id="26" name="Rektangel 54"/>
            <p:cNvSpPr>
              <a:spLocks noChangeArrowheads="1"/>
            </p:cNvSpPr>
            <p:nvPr/>
          </p:nvSpPr>
          <p:spPr bwMode="auto">
            <a:xfrm>
              <a:off x="1547018" y="2185988"/>
              <a:ext cx="757238" cy="901700"/>
            </a:xfrm>
            <a:prstGeom prst="rect">
              <a:avLst/>
            </a:prstGeom>
            <a:solidFill>
              <a:srgbClr val="2C9547"/>
            </a:solidFill>
            <a:ln>
              <a:noFill/>
            </a:ln>
            <a:effectLst>
              <a:outerShdw dist="12700" dir="5400000" sx="0" sy="0" rotWithShape="0">
                <a:srgbClr val="808080"/>
              </a:outerShdw>
            </a:effectLst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 anchor="ctr"/>
            <a:lstStyle>
              <a:defPPr>
                <a:defRPr lang="fr-F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fr-FR" sz="700" b="1" dirty="0" smtClean="0">
                  <a:solidFill>
                    <a:srgbClr val="FFFFFF"/>
                  </a:solidFill>
                  <a:latin typeface="+mj-lt"/>
                </a:rPr>
                <a:t>FOREST</a:t>
              </a:r>
              <a:endParaRPr lang="en-US" altLang="fr-FR" sz="700" b="1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27" name="Rektangel 54"/>
            <p:cNvSpPr>
              <a:spLocks noChangeArrowheads="1"/>
            </p:cNvSpPr>
            <p:nvPr/>
          </p:nvSpPr>
          <p:spPr bwMode="auto">
            <a:xfrm>
              <a:off x="1547018" y="3087688"/>
              <a:ext cx="757238" cy="901700"/>
            </a:xfrm>
            <a:prstGeom prst="rect">
              <a:avLst/>
            </a:prstGeom>
            <a:solidFill>
              <a:srgbClr val="D0BE0E"/>
            </a:solidFill>
            <a:ln>
              <a:noFill/>
            </a:ln>
            <a:effectLst>
              <a:outerShdw dist="12700" dir="5400000" sx="0" sy="0" rotWithShape="0">
                <a:srgbClr val="808080"/>
              </a:outerShdw>
            </a:effectLst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 anchor="ctr"/>
            <a:lstStyle>
              <a:defPPr>
                <a:defRPr lang="fr-F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fr-FR" sz="700" b="1" dirty="0" smtClean="0">
                  <a:solidFill>
                    <a:srgbClr val="FFFFFF"/>
                  </a:solidFill>
                  <a:latin typeface="+mj-lt"/>
                </a:rPr>
                <a:t>AGRICULTURE</a:t>
              </a:r>
              <a:endParaRPr lang="en-US" altLang="fr-FR" sz="700" b="1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28" name="Rektangel 54"/>
            <p:cNvSpPr>
              <a:spLocks noChangeArrowheads="1"/>
            </p:cNvSpPr>
            <p:nvPr/>
          </p:nvSpPr>
          <p:spPr bwMode="auto">
            <a:xfrm>
              <a:off x="2307431" y="2185988"/>
              <a:ext cx="755650" cy="901700"/>
            </a:xfrm>
            <a:prstGeom prst="rect">
              <a:avLst/>
            </a:prstGeom>
            <a:solidFill>
              <a:srgbClr val="5C579A"/>
            </a:solidFill>
            <a:ln>
              <a:noFill/>
            </a:ln>
            <a:effectLst>
              <a:outerShdw dist="12700" dir="5400000" sx="0" sy="0" rotWithShape="0">
                <a:srgbClr val="808080"/>
              </a:outerShdw>
            </a:effectLst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 anchor="ctr"/>
            <a:lstStyle>
              <a:defPPr>
                <a:defRPr lang="fr-F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fr-FR" sz="700" b="1" dirty="0" smtClean="0">
                  <a:solidFill>
                    <a:srgbClr val="FFFFFF"/>
                  </a:solidFill>
                  <a:latin typeface="+mj-lt"/>
                </a:rPr>
                <a:t>RESILIENCE</a:t>
              </a:r>
              <a:endParaRPr lang="en-US" altLang="fr-FR" sz="700" b="1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29" name="Rektangel 54"/>
            <p:cNvSpPr>
              <a:spLocks noChangeArrowheads="1"/>
            </p:cNvSpPr>
            <p:nvPr/>
          </p:nvSpPr>
          <p:spPr bwMode="auto">
            <a:xfrm>
              <a:off x="3059906" y="2185988"/>
              <a:ext cx="755650" cy="901700"/>
            </a:xfrm>
            <a:prstGeom prst="rect">
              <a:avLst/>
            </a:prstGeom>
            <a:solidFill>
              <a:srgbClr val="DC9318"/>
            </a:solidFill>
            <a:ln>
              <a:noFill/>
            </a:ln>
            <a:effectLst>
              <a:outerShdw dist="12700" dir="5400000" sx="0" sy="0" rotWithShape="0">
                <a:srgbClr val="808080"/>
              </a:outerShdw>
            </a:effectLst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 anchor="ctr"/>
            <a:lstStyle>
              <a:defPPr>
                <a:defRPr lang="fr-F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fr-FR" sz="700" b="1" dirty="0" smtClean="0">
                  <a:solidFill>
                    <a:srgbClr val="FFFFFF"/>
                  </a:solidFill>
                  <a:latin typeface="+mj-lt"/>
                </a:rPr>
                <a:t>TRANSPORT</a:t>
              </a:r>
              <a:endParaRPr lang="en-US" altLang="fr-FR" sz="700" b="1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30" name="Rektangel 54"/>
            <p:cNvSpPr>
              <a:spLocks noChangeArrowheads="1"/>
            </p:cNvSpPr>
            <p:nvPr/>
          </p:nvSpPr>
          <p:spPr bwMode="auto">
            <a:xfrm>
              <a:off x="2304256" y="3087688"/>
              <a:ext cx="755650" cy="901700"/>
            </a:xfrm>
            <a:prstGeom prst="rect">
              <a:avLst/>
            </a:prstGeom>
            <a:solidFill>
              <a:srgbClr val="0F90CF"/>
            </a:solidFill>
            <a:ln>
              <a:noFill/>
            </a:ln>
            <a:effectLst>
              <a:outerShdw dist="12700" dir="5400000" sx="0" sy="0" rotWithShape="0">
                <a:srgbClr val="808080"/>
              </a:outerShdw>
            </a:effectLst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 anchor="ctr"/>
            <a:lstStyle>
              <a:defPPr>
                <a:defRPr lang="fr-F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fr-FR" sz="700" b="1" dirty="0" smtClean="0">
                  <a:solidFill>
                    <a:srgbClr val="FFFFFF"/>
                  </a:solidFill>
                  <a:latin typeface="+mj-lt"/>
                </a:rPr>
                <a:t>BUILDING</a:t>
              </a:r>
              <a:endParaRPr lang="en-US" altLang="fr-FR" sz="700" b="1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31" name="Rektangel 54"/>
            <p:cNvSpPr>
              <a:spLocks noChangeArrowheads="1"/>
            </p:cNvSpPr>
            <p:nvPr/>
          </p:nvSpPr>
          <p:spPr bwMode="auto">
            <a:xfrm>
              <a:off x="3818731" y="2185988"/>
              <a:ext cx="757237" cy="901700"/>
            </a:xfrm>
            <a:prstGeom prst="rect">
              <a:avLst/>
            </a:prstGeom>
            <a:solidFill>
              <a:srgbClr val="AD8F16"/>
            </a:solidFill>
            <a:ln>
              <a:noFill/>
            </a:ln>
            <a:effectLst>
              <a:outerShdw dist="12700" dir="5400000" sx="0" sy="0" rotWithShape="0">
                <a:srgbClr val="808080"/>
              </a:outerShdw>
            </a:effectLst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 anchor="ctr"/>
            <a:lstStyle>
              <a:defPPr>
                <a:defRPr lang="fr-F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fr-FR" sz="700" b="1" dirty="0" smtClean="0">
                  <a:solidFill>
                    <a:srgbClr val="FFFFFF"/>
                  </a:solidFill>
                  <a:latin typeface="+mj-lt"/>
                </a:rPr>
                <a:t>PRIVATE FINANCE</a:t>
              </a:r>
              <a:endParaRPr lang="en-US" altLang="fr-FR" sz="700" b="1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32" name="Rektangel 54"/>
            <p:cNvSpPr>
              <a:spLocks noChangeArrowheads="1"/>
            </p:cNvSpPr>
            <p:nvPr/>
          </p:nvSpPr>
          <p:spPr bwMode="auto">
            <a:xfrm>
              <a:off x="3058319" y="3087688"/>
              <a:ext cx="757237" cy="901700"/>
            </a:xfrm>
            <a:prstGeom prst="rect">
              <a:avLst/>
            </a:prstGeom>
            <a:solidFill>
              <a:srgbClr val="59A5B2"/>
            </a:solidFill>
            <a:ln>
              <a:noFill/>
            </a:ln>
            <a:effectLst>
              <a:outerShdw dist="12700" dir="5400000" sx="0" sy="0" rotWithShape="0">
                <a:srgbClr val="808080"/>
              </a:outerShdw>
            </a:effectLst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 anchor="ctr"/>
            <a:lstStyle>
              <a:defPPr>
                <a:defRPr lang="fr-F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fr-FR" sz="200" b="1" dirty="0">
                <a:solidFill>
                  <a:srgbClr val="FFFFFF"/>
                </a:solidFill>
                <a:latin typeface="+mj-lt"/>
              </a:endParaRP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fr-FR" sz="700" b="1" dirty="0">
                  <a:solidFill>
                    <a:srgbClr val="FFFFFF"/>
                  </a:solidFill>
                  <a:latin typeface="+mj-lt"/>
                </a:rPr>
                <a:t>SHORT-LIVED CLIMATE POLLUTANTS</a:t>
              </a:r>
            </a:p>
          </p:txBody>
        </p:sp>
        <p:sp>
          <p:nvSpPr>
            <p:cNvPr id="33" name="Rektangel 54"/>
            <p:cNvSpPr>
              <a:spLocks noChangeArrowheads="1"/>
            </p:cNvSpPr>
            <p:nvPr/>
          </p:nvSpPr>
          <p:spPr bwMode="auto">
            <a:xfrm>
              <a:off x="3820318" y="3087688"/>
              <a:ext cx="755650" cy="901700"/>
            </a:xfrm>
            <a:prstGeom prst="rect">
              <a:avLst/>
            </a:prstGeom>
            <a:solidFill>
              <a:srgbClr val="B1CC66"/>
            </a:solidFill>
            <a:ln>
              <a:noFill/>
            </a:ln>
            <a:effectLst>
              <a:outerShdw dist="12700" dir="5400000" sx="0" sy="0" rotWithShape="0">
                <a:srgbClr val="808080"/>
              </a:outerShdw>
            </a:effectLst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 anchor="ctr"/>
            <a:lstStyle>
              <a:defPPr>
                <a:defRPr lang="fr-F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fr-FR" sz="700" b="1" dirty="0" smtClean="0">
                  <a:solidFill>
                    <a:srgbClr val="FFFFFF"/>
                  </a:solidFill>
                  <a:latin typeface="+mj-lt"/>
                </a:rPr>
                <a:t>RENEWABLE ENERGY</a:t>
              </a:r>
              <a:endParaRPr lang="en-US" altLang="fr-FR" sz="700" b="1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34" name="Rektangel 54"/>
            <p:cNvSpPr>
              <a:spLocks noChangeArrowheads="1"/>
            </p:cNvSpPr>
            <p:nvPr/>
          </p:nvSpPr>
          <p:spPr bwMode="auto">
            <a:xfrm>
              <a:off x="2302669" y="3989388"/>
              <a:ext cx="755650" cy="901700"/>
            </a:xfrm>
            <a:prstGeom prst="rect">
              <a:avLst/>
            </a:prstGeom>
            <a:solidFill>
              <a:srgbClr val="9F734E"/>
            </a:solidFill>
            <a:ln>
              <a:noFill/>
            </a:ln>
            <a:effectLst>
              <a:outerShdw dist="12700" dir="5400000" sx="0" sy="0" rotWithShape="0">
                <a:srgbClr val="808080"/>
              </a:outerShdw>
            </a:effectLst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 anchor="ctr"/>
            <a:lstStyle>
              <a:defPPr>
                <a:defRPr lang="fr-F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fr-FR" sz="700" b="1" dirty="0" smtClean="0">
                  <a:solidFill>
                    <a:srgbClr val="FFFFFF"/>
                  </a:solidFill>
                  <a:latin typeface="+mj-lt"/>
                </a:rPr>
                <a:t>ENERGY </a:t>
              </a:r>
              <a:r>
                <a:rPr lang="en-US" altLang="fr-FR" sz="700" b="1" dirty="0">
                  <a:solidFill>
                    <a:srgbClr val="FFFFFF"/>
                  </a:solidFill>
                  <a:latin typeface="+mj-lt"/>
                </a:rPr>
                <a:t>EFFICIENCY &amp; ACCESS</a:t>
              </a:r>
            </a:p>
          </p:txBody>
        </p:sp>
        <p:sp>
          <p:nvSpPr>
            <p:cNvPr id="35" name="Rektangel 54"/>
            <p:cNvSpPr>
              <a:spLocks noChangeArrowheads="1"/>
            </p:cNvSpPr>
            <p:nvPr/>
          </p:nvSpPr>
          <p:spPr bwMode="auto">
            <a:xfrm>
              <a:off x="1545431" y="3989388"/>
              <a:ext cx="757238" cy="901700"/>
            </a:xfrm>
            <a:prstGeom prst="rect">
              <a:avLst/>
            </a:prstGeom>
            <a:solidFill>
              <a:srgbClr val="1C7570"/>
            </a:solidFill>
            <a:ln>
              <a:noFill/>
            </a:ln>
            <a:effectLst>
              <a:outerShdw dist="12700" dir="5400000" sx="0" sy="0" rotWithShape="0">
                <a:srgbClr val="808080"/>
              </a:outerShdw>
            </a:effectLst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 anchor="ctr"/>
            <a:lstStyle>
              <a:defPPr>
                <a:defRPr lang="fr-F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fr-FR" sz="700" b="1" dirty="0" smtClean="0">
                  <a:solidFill>
                    <a:srgbClr val="FFFFFF"/>
                  </a:solidFill>
                  <a:latin typeface="+mj-lt"/>
                </a:rPr>
                <a:t>CITIES </a:t>
              </a:r>
              <a:r>
                <a:rPr lang="en-US" altLang="fr-FR" sz="700" b="1" dirty="0">
                  <a:solidFill>
                    <a:srgbClr val="FFFFFF"/>
                  </a:solidFill>
                  <a:latin typeface="+mj-lt"/>
                </a:rPr>
                <a:t>&amp; </a:t>
              </a:r>
              <a:r>
                <a:rPr lang="en-US" altLang="fr-FR" sz="700" b="1" dirty="0" smtClean="0">
                  <a:solidFill>
                    <a:srgbClr val="FFFFFF"/>
                  </a:solidFill>
                  <a:latin typeface="+mj-lt"/>
                </a:rPr>
                <a:t>SUBNATIONALS</a:t>
              </a:r>
            </a:p>
          </p:txBody>
        </p:sp>
        <p:sp>
          <p:nvSpPr>
            <p:cNvPr id="36" name="Rektangel 54"/>
            <p:cNvSpPr>
              <a:spLocks noChangeArrowheads="1"/>
            </p:cNvSpPr>
            <p:nvPr/>
          </p:nvSpPr>
          <p:spPr bwMode="auto">
            <a:xfrm>
              <a:off x="3810794" y="3995670"/>
              <a:ext cx="765174" cy="895418"/>
            </a:xfrm>
            <a:prstGeom prst="rect">
              <a:avLst/>
            </a:prstGeom>
            <a:solidFill>
              <a:srgbClr val="DD89C3"/>
            </a:solidFill>
            <a:ln>
              <a:noFill/>
            </a:ln>
            <a:effectLst>
              <a:outerShdw dist="12700" dir="5400000" sx="0" sy="0" rotWithShape="0">
                <a:srgbClr val="808080"/>
              </a:outerShdw>
            </a:effectLst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 anchor="ctr"/>
            <a:lstStyle>
              <a:defPPr>
                <a:defRPr lang="fr-F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fr-FR" sz="700" b="1" dirty="0" smtClean="0">
                  <a:solidFill>
                    <a:srgbClr val="FFFFFF"/>
                  </a:solidFill>
                  <a:latin typeface="+mj-lt"/>
                </a:rPr>
                <a:t>BUSINESS</a:t>
              </a:r>
              <a:endParaRPr lang="en-US" altLang="fr-FR" sz="700" b="1" dirty="0">
                <a:solidFill>
                  <a:srgbClr val="FFFFFF"/>
                </a:solidFill>
                <a:latin typeface="+mj-lt"/>
              </a:endParaRPr>
            </a:p>
          </p:txBody>
        </p:sp>
        <p:sp>
          <p:nvSpPr>
            <p:cNvPr id="37" name="Rektangel 54"/>
            <p:cNvSpPr>
              <a:spLocks noChangeArrowheads="1"/>
            </p:cNvSpPr>
            <p:nvPr/>
          </p:nvSpPr>
          <p:spPr bwMode="auto">
            <a:xfrm>
              <a:off x="3053556" y="3989388"/>
              <a:ext cx="757238" cy="901700"/>
            </a:xfrm>
            <a:prstGeom prst="rect">
              <a:avLst/>
            </a:prstGeom>
            <a:solidFill>
              <a:srgbClr val="DC6261"/>
            </a:solidFill>
            <a:ln>
              <a:noFill/>
            </a:ln>
            <a:effectLst>
              <a:outerShdw dist="12700" dir="5400000" sx="0" sy="0" rotWithShape="0">
                <a:srgbClr val="808080"/>
              </a:outerShdw>
            </a:effectLst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 anchor="ctr"/>
            <a:lstStyle>
              <a:defPPr>
                <a:defRPr lang="fr-FR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fr-FR" sz="700" b="1" dirty="0" smtClean="0">
                  <a:solidFill>
                    <a:srgbClr val="FFFFFF"/>
                  </a:solidFill>
                  <a:latin typeface="+mj-lt"/>
                </a:rPr>
                <a:t>INNOVATION</a:t>
              </a:r>
              <a:endParaRPr lang="en-US" altLang="fr-FR" sz="700" b="1" dirty="0">
                <a:solidFill>
                  <a:srgbClr val="FFFFFF"/>
                </a:solidFill>
                <a:latin typeface="+mj-lt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2195823" y="3740823"/>
            <a:ext cx="607187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sz="1200" i="1" kern="0" dirty="0" smtClean="0">
                <a:solidFill>
                  <a:srgbClr val="0F5494"/>
                </a:solidFill>
                <a:ea typeface="ＭＳ Ｐゴシック" pitchFamily="-1" charset="-128"/>
              </a:rPr>
              <a:t>Broad stakeholder engagement</a:t>
            </a:r>
            <a:endParaRPr lang="en-GB" sz="1200" i="1" dirty="0"/>
          </a:p>
        </p:txBody>
      </p:sp>
      <p:sp>
        <p:nvSpPr>
          <p:cNvPr id="38" name="Rectangle 37"/>
          <p:cNvSpPr/>
          <p:nvPr/>
        </p:nvSpPr>
        <p:spPr>
          <a:xfrm>
            <a:off x="2195822" y="2310483"/>
            <a:ext cx="607187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i="1" kern="0" dirty="0" smtClean="0">
                <a:solidFill>
                  <a:schemeClr val="accent1">
                    <a:lumMod val="50000"/>
                  </a:schemeClr>
                </a:solidFill>
                <a:ea typeface="ＭＳ Ｐゴシック" pitchFamily="-1" charset="-128"/>
              </a:rPr>
              <a:t>Formal COP deliverable</a:t>
            </a:r>
            <a:endParaRPr lang="en-GB" sz="1200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3648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auto">
          <a:xfrm>
            <a:off x="1943096" y="2435468"/>
            <a:ext cx="6653626" cy="2967513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742950" lvl="1" indent="-285750" eaLnBrk="0" hangingPunct="0">
              <a:spcBef>
                <a:spcPct val="20000"/>
              </a:spcBef>
              <a:buClr>
                <a:srgbClr val="395577"/>
              </a:buClr>
              <a:buFontTx/>
              <a:buChar char="•"/>
            </a:pPr>
            <a:r>
              <a:rPr lang="en-GB" altLang="en-US" sz="2000" kern="0" dirty="0" smtClean="0">
                <a:solidFill>
                  <a:srgbClr val="0F5494"/>
                </a:solidFill>
                <a:ea typeface="ＭＳ Ｐゴシック" pitchFamily="-1" charset="-128"/>
              </a:rPr>
              <a:t>Fair</a:t>
            </a:r>
            <a:r>
              <a:rPr lang="en-GB" altLang="en-US" sz="2000" kern="0" dirty="0">
                <a:solidFill>
                  <a:srgbClr val="0F5494"/>
                </a:solidFill>
                <a:ea typeface="ＭＳ Ｐゴシック" pitchFamily="-1" charset="-128"/>
              </a:rPr>
              <a:t>, ambitious and legally binding </a:t>
            </a:r>
            <a:r>
              <a:rPr lang="en-GB" altLang="en-US" sz="2000" kern="0" dirty="0" smtClean="0">
                <a:solidFill>
                  <a:srgbClr val="0F5494"/>
                </a:solidFill>
                <a:ea typeface="ＭＳ Ｐゴシック" pitchFamily="-1" charset="-128"/>
              </a:rPr>
              <a:t>agreement </a:t>
            </a:r>
            <a:r>
              <a:rPr lang="en-GB" altLang="en-US" sz="2000" b="0" kern="0" dirty="0" smtClean="0">
                <a:solidFill>
                  <a:srgbClr val="0F5494"/>
                </a:solidFill>
                <a:ea typeface="ＭＳ Ｐゴシック" pitchFamily="-1" charset="-128"/>
              </a:rPr>
              <a:t>with targets </a:t>
            </a:r>
            <a:r>
              <a:rPr lang="en-GB" altLang="en-US" sz="2000" b="0" kern="0" dirty="0">
                <a:solidFill>
                  <a:srgbClr val="0F5494"/>
                </a:solidFill>
                <a:ea typeface="ＭＳ Ｐゴシック" pitchFamily="-1" charset="-128"/>
              </a:rPr>
              <a:t>for all Parties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rgbClr val="395577"/>
              </a:buClr>
              <a:buFontTx/>
              <a:buChar char="•"/>
            </a:pPr>
            <a:r>
              <a:rPr lang="en-GB" altLang="en-US" sz="2000" kern="0" dirty="0" smtClean="0">
                <a:solidFill>
                  <a:srgbClr val="0F5494"/>
                </a:solidFill>
                <a:ea typeface="ＭＳ Ｐゴシック" pitchFamily="-1" charset="-128"/>
              </a:rPr>
              <a:t>Transparency </a:t>
            </a:r>
            <a:r>
              <a:rPr lang="en-GB" altLang="en-US" sz="2000" kern="0" dirty="0">
                <a:solidFill>
                  <a:srgbClr val="0F5494"/>
                </a:solidFill>
                <a:ea typeface="ＭＳ Ｐゴシック" pitchFamily="-1" charset="-128"/>
              </a:rPr>
              <a:t>and </a:t>
            </a:r>
            <a:r>
              <a:rPr lang="en-GB" altLang="en-US" sz="2000" kern="0" dirty="0" smtClean="0">
                <a:solidFill>
                  <a:srgbClr val="0F5494"/>
                </a:solidFill>
                <a:ea typeface="ＭＳ Ｐゴシック" pitchFamily="-1" charset="-128"/>
              </a:rPr>
              <a:t>accountability </a:t>
            </a:r>
            <a:r>
              <a:rPr lang="en-GB" altLang="en-US" sz="2000" b="0" kern="0" dirty="0" smtClean="0">
                <a:solidFill>
                  <a:srgbClr val="0F5494"/>
                </a:solidFill>
                <a:ea typeface="ＭＳ Ｐゴシック" pitchFamily="-1" charset="-128"/>
              </a:rPr>
              <a:t>through robust </a:t>
            </a:r>
            <a:r>
              <a:rPr lang="en-GB" altLang="en-US" sz="2000" b="0" kern="0" dirty="0">
                <a:solidFill>
                  <a:srgbClr val="0F5494"/>
                </a:solidFill>
                <a:ea typeface="ＭＳ Ｐゴシック" pitchFamily="-1" charset="-128"/>
              </a:rPr>
              <a:t>common </a:t>
            </a:r>
            <a:r>
              <a:rPr lang="en-GB" altLang="en-US" sz="2000" b="0" kern="0" dirty="0" smtClean="0">
                <a:solidFill>
                  <a:srgbClr val="0F5494"/>
                </a:solidFill>
                <a:ea typeface="ＭＳ Ｐゴシック" pitchFamily="-1" charset="-128"/>
              </a:rPr>
              <a:t>rules </a:t>
            </a:r>
            <a:endParaRPr lang="en-GB" altLang="en-US" sz="2000" b="0" kern="0" dirty="0">
              <a:solidFill>
                <a:srgbClr val="0F5494"/>
              </a:solidFill>
              <a:ea typeface="ＭＳ Ｐゴシック" pitchFamily="-1" charset="-128"/>
            </a:endParaRPr>
          </a:p>
          <a:p>
            <a:pPr marL="742950" lvl="1" indent="-285750" eaLnBrk="0" hangingPunct="0">
              <a:spcBef>
                <a:spcPct val="20000"/>
              </a:spcBef>
              <a:buClr>
                <a:srgbClr val="395577"/>
              </a:buClr>
              <a:buFontTx/>
              <a:buChar char="•"/>
            </a:pPr>
            <a:r>
              <a:rPr lang="en-GB" altLang="en-US" sz="2000" kern="0" dirty="0" smtClean="0">
                <a:solidFill>
                  <a:srgbClr val="0F5494"/>
                </a:solidFill>
                <a:ea typeface="ＭＳ Ｐゴシック" pitchFamily="-1" charset="-128"/>
              </a:rPr>
              <a:t>Dynamism</a:t>
            </a:r>
            <a:r>
              <a:rPr lang="en-GB" altLang="en-US" sz="2000" b="0" kern="0" dirty="0" smtClean="0">
                <a:solidFill>
                  <a:srgbClr val="0F5494"/>
                </a:solidFill>
                <a:ea typeface="ＭＳ Ｐゴシック" pitchFamily="-1" charset="-128"/>
              </a:rPr>
              <a:t> </a:t>
            </a:r>
            <a:r>
              <a:rPr lang="en-GB" altLang="en-US" sz="2000" b="0" kern="0" dirty="0">
                <a:solidFill>
                  <a:srgbClr val="0F5494"/>
                </a:solidFill>
                <a:ea typeface="ＭＳ Ｐゴシック" pitchFamily="-1" charset="-128"/>
              </a:rPr>
              <a:t>- 5 yearly reviews to increase </a:t>
            </a:r>
            <a:r>
              <a:rPr lang="en-GB" altLang="en-US" sz="2000" b="0" kern="0" dirty="0" smtClean="0">
                <a:solidFill>
                  <a:srgbClr val="0F5494"/>
                </a:solidFill>
                <a:ea typeface="ＭＳ Ｐゴシック" pitchFamily="-1" charset="-128"/>
              </a:rPr>
              <a:t>ambition towards a </a:t>
            </a:r>
            <a:r>
              <a:rPr lang="en-GB" altLang="en-US" sz="2000" kern="0" dirty="0" smtClean="0">
                <a:solidFill>
                  <a:srgbClr val="0F5494"/>
                </a:solidFill>
                <a:ea typeface="ＭＳ Ｐゴシック" pitchFamily="-1" charset="-128"/>
              </a:rPr>
              <a:t>long term goal</a:t>
            </a:r>
            <a:endParaRPr lang="en-GB" altLang="en-US" sz="2000" kern="0" dirty="0">
              <a:solidFill>
                <a:srgbClr val="0F5494"/>
              </a:solidFill>
              <a:ea typeface="ＭＳ Ｐゴシック" pitchFamily="-1" charset="-128"/>
            </a:endParaRPr>
          </a:p>
          <a:p>
            <a:pPr marL="742950" lvl="1" indent="-285750" eaLnBrk="0" hangingPunct="0">
              <a:spcBef>
                <a:spcPct val="20000"/>
              </a:spcBef>
              <a:buClr>
                <a:srgbClr val="395577"/>
              </a:buClr>
              <a:buFontTx/>
              <a:buChar char="•"/>
            </a:pPr>
            <a:r>
              <a:rPr lang="en-GB" altLang="en-US" sz="2000" kern="0" dirty="0" smtClean="0">
                <a:solidFill>
                  <a:srgbClr val="0F5494"/>
                </a:solidFill>
                <a:ea typeface="ＭＳ Ｐゴシック" pitchFamily="-1" charset="-128"/>
              </a:rPr>
              <a:t>International support </a:t>
            </a:r>
            <a:r>
              <a:rPr lang="en-GB" altLang="en-US" sz="2000" b="0" kern="0" dirty="0" smtClean="0">
                <a:solidFill>
                  <a:srgbClr val="0F5494"/>
                </a:solidFill>
                <a:ea typeface="ＭＳ Ｐゴシック" pitchFamily="-1" charset="-128"/>
              </a:rPr>
              <a:t>for low carbon, climate </a:t>
            </a:r>
            <a:r>
              <a:rPr lang="en-GB" altLang="en-US" sz="2000" b="0" kern="0" dirty="0">
                <a:solidFill>
                  <a:srgbClr val="0F5494"/>
                </a:solidFill>
                <a:ea typeface="ＭＳ Ｐゴシック" pitchFamily="-1" charset="-128"/>
              </a:rPr>
              <a:t>resilient sustainable </a:t>
            </a:r>
            <a:r>
              <a:rPr lang="en-GB" altLang="en-US" sz="2000" b="0" kern="0" dirty="0" smtClean="0">
                <a:solidFill>
                  <a:srgbClr val="0F5494"/>
                </a:solidFill>
                <a:ea typeface="ＭＳ Ｐゴシック" pitchFamily="-1" charset="-128"/>
              </a:rPr>
              <a:t>development</a:t>
            </a:r>
            <a:endParaRPr lang="en-GB" altLang="en-US" sz="2000" b="0" kern="0" dirty="0">
              <a:solidFill>
                <a:srgbClr val="0F5494"/>
              </a:solidFill>
              <a:ea typeface="ＭＳ Ｐゴシック" pitchFamily="-1" charset="-128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66411" y="1284711"/>
            <a:ext cx="8421453" cy="936625"/>
          </a:xfrm>
        </p:spPr>
        <p:txBody>
          <a:bodyPr/>
          <a:lstStyle/>
          <a:p>
            <a:pPr marL="0" indent="0"/>
            <a:r>
              <a:rPr lang="en-US" dirty="0" smtClean="0"/>
              <a:t>What must Paris deliver? </a:t>
            </a:r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1943096" y="5600300"/>
            <a:ext cx="69240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FF0000"/>
                </a:solidFill>
              </a:rPr>
              <a:t>…And accelerated action pre-2020</a:t>
            </a:r>
            <a:endParaRPr lang="en-GB" sz="2000" dirty="0">
              <a:solidFill>
                <a:srgbClr val="FF0000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0237" y="2767831"/>
            <a:ext cx="1698359" cy="2905851"/>
          </a:xfrm>
          <a:prstGeom prst="rect">
            <a:avLst/>
          </a:prstGeom>
        </p:spPr>
      </p:pic>
      <p:sp>
        <p:nvSpPr>
          <p:cNvPr id="31" name="Left Brace 30"/>
          <p:cNvSpPr/>
          <p:nvPr/>
        </p:nvSpPr>
        <p:spPr bwMode="auto">
          <a:xfrm>
            <a:off x="1345219" y="2207317"/>
            <a:ext cx="597877" cy="4026877"/>
          </a:xfrm>
          <a:prstGeom prst="leftBrace">
            <a:avLst>
              <a:gd name="adj1" fmla="val 59804"/>
              <a:gd name="adj2" fmla="val 5000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7600" b="1" i="0" u="none" strike="noStrike" cap="none" normalizeH="0" baseline="0" smtClean="0">
              <a:ln>
                <a:noFill/>
              </a:ln>
              <a:solidFill>
                <a:srgbClr val="FFD624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69704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el 1"/>
          <p:cNvSpPr>
            <a:spLocks noGrp="1"/>
          </p:cNvSpPr>
          <p:nvPr>
            <p:ph type="title"/>
          </p:nvPr>
        </p:nvSpPr>
        <p:spPr>
          <a:xfrm>
            <a:off x="-72417" y="1115304"/>
            <a:ext cx="9364493" cy="936625"/>
          </a:xfrm>
        </p:spPr>
        <p:txBody>
          <a:bodyPr/>
          <a:lstStyle/>
          <a:p>
            <a:pPr marL="0"/>
            <a:r>
              <a:rPr lang="en-GB" kern="1200" spc="-120" dirty="0" smtClean="0">
                <a:ea typeface="ＭＳ Ｐゴシック" pitchFamily="34" charset="-128"/>
              </a:rPr>
              <a:t>Intended nationally determined contributions</a:t>
            </a:r>
          </a:p>
        </p:txBody>
      </p:sp>
      <p:sp>
        <p:nvSpPr>
          <p:cNvPr id="12" name="Inhaltsplatzhalter 2"/>
          <p:cNvSpPr>
            <a:spLocks noGrp="1"/>
          </p:cNvSpPr>
          <p:nvPr>
            <p:ph idx="1"/>
          </p:nvPr>
        </p:nvSpPr>
        <p:spPr>
          <a:xfrm>
            <a:off x="330199" y="2823187"/>
            <a:ext cx="8229600" cy="3529013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Clr>
                <a:schemeClr val="accent2"/>
              </a:buClr>
              <a:buNone/>
            </a:pPr>
            <a:endParaRPr lang="en-US" sz="1500" i="0" dirty="0"/>
          </a:p>
          <a:p>
            <a:pPr>
              <a:buClr>
                <a:schemeClr val="accent2"/>
              </a:buClr>
            </a:pPr>
            <a:endParaRPr lang="en-US" sz="1500" i="0" dirty="0"/>
          </a:p>
          <a:p>
            <a:pPr>
              <a:buClr>
                <a:schemeClr val="accent2"/>
              </a:buClr>
            </a:pPr>
            <a:endParaRPr lang="en-US" sz="1500" b="1" i="0" dirty="0"/>
          </a:p>
        </p:txBody>
      </p:sp>
      <p:sp>
        <p:nvSpPr>
          <p:cNvPr id="9" name="Rectangle 8"/>
          <p:cNvSpPr/>
          <p:nvPr/>
        </p:nvSpPr>
        <p:spPr bwMode="auto">
          <a:xfrm>
            <a:off x="330199" y="5456451"/>
            <a:ext cx="8585201" cy="969062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/>
            <a:r>
              <a:rPr lang="en-GB" sz="1400" dirty="0" smtClean="0">
                <a:solidFill>
                  <a:schemeClr val="bg1"/>
                </a:solidFill>
                <a:sym typeface="Wingdings" panose="05000000000000000000" pitchFamily="2" charset="2"/>
              </a:rPr>
              <a:t>155 countries with an INDC, over 90% of global emissions</a:t>
            </a:r>
          </a:p>
          <a:p>
            <a:pPr marL="3175"/>
            <a:r>
              <a:rPr lang="en-GB" sz="1400" dirty="0" smtClean="0">
                <a:solidFill>
                  <a:schemeClr val="bg1"/>
                </a:solidFill>
                <a:sym typeface="Wingdings" panose="05000000000000000000" pitchFamily="2" charset="2"/>
              </a:rPr>
              <a:t>All INDCs with mitigation efforts, over 100 INDCs with references to adaptation   </a:t>
            </a:r>
            <a:endParaRPr lang="en-GB" sz="1400" dirty="0" smtClean="0">
              <a:solidFill>
                <a:schemeClr val="bg1"/>
              </a:solidFill>
            </a:endParaRPr>
          </a:p>
          <a:p>
            <a:pPr marL="3175"/>
            <a:r>
              <a:rPr lang="en-GB" sz="1400" dirty="0" smtClean="0">
                <a:solidFill>
                  <a:schemeClr val="bg1"/>
                </a:solidFill>
              </a:rPr>
              <a:t>Indonesia, Brazil, Colombia, Thailand present their INDC in Bonn</a:t>
            </a:r>
          </a:p>
          <a:p>
            <a:pPr marL="3175"/>
            <a:r>
              <a:rPr lang="en-GB" sz="1400" dirty="0" smtClean="0">
                <a:solidFill>
                  <a:schemeClr val="bg1"/>
                </a:solidFill>
              </a:rPr>
              <a:t>Oman, U.E.A first INDCs from Gulf countries submitted during Bonn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008"/>
          <a:stretch/>
        </p:blipFill>
        <p:spPr bwMode="auto">
          <a:xfrm>
            <a:off x="173446" y="2666154"/>
            <a:ext cx="5273765" cy="2649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 bwMode="auto">
          <a:xfrm>
            <a:off x="5799909" y="3133752"/>
            <a:ext cx="3344091" cy="2181497"/>
          </a:xfrm>
          <a:prstGeom prst="rect">
            <a:avLst/>
          </a:prstGeom>
          <a:ln>
            <a:noFill/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0" i="1" dirty="0" smtClean="0">
                <a:solidFill>
                  <a:srgbClr val="31942E"/>
                </a:solidFill>
              </a:rPr>
              <a:t>Aggregate global emissions: </a:t>
            </a:r>
          </a:p>
          <a:p>
            <a:pPr marL="3175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0" dirty="0" smtClean="0">
                <a:solidFill>
                  <a:srgbClr val="31942E"/>
                </a:solidFill>
              </a:rPr>
              <a:t>UNFCCC Synthesis report </a:t>
            </a:r>
          </a:p>
          <a:p>
            <a:pPr marL="3175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0" dirty="0" smtClean="0">
                <a:solidFill>
                  <a:srgbClr val="31942E"/>
                </a:solidFill>
              </a:rPr>
              <a:t>UNEP Gap report </a:t>
            </a:r>
          </a:p>
          <a:p>
            <a:pPr marL="3175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b="0" dirty="0" smtClean="0">
              <a:solidFill>
                <a:srgbClr val="31942E"/>
              </a:solidFill>
            </a:endParaRPr>
          </a:p>
          <a:p>
            <a:pPr marL="3175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0" i="1" dirty="0">
                <a:solidFill>
                  <a:srgbClr val="31942E"/>
                </a:solidFill>
              </a:rPr>
              <a:t>INDC more  than numbers: </a:t>
            </a:r>
          </a:p>
          <a:p>
            <a:pPr marL="3175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b="0" dirty="0" smtClean="0">
                <a:solidFill>
                  <a:srgbClr val="31942E"/>
                </a:solidFill>
              </a:rPr>
              <a:t>IEA World Energy Outlook: decoupling  </a:t>
            </a:r>
          </a:p>
          <a:p>
            <a:pPr marL="3175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u="none" strike="noStrike" cap="none" normalizeH="0" dirty="0" smtClean="0">
                <a:ln>
                  <a:noFill/>
                </a:ln>
                <a:solidFill>
                  <a:srgbClr val="31942E"/>
                </a:solidFill>
                <a:effectLst/>
              </a:rPr>
              <a:t>MILES IDDRI report: air pollution, energy security benefits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360"/>
          <a:stretch/>
        </p:blipFill>
        <p:spPr bwMode="auto">
          <a:xfrm>
            <a:off x="5618223" y="1838325"/>
            <a:ext cx="3391612" cy="1266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 bwMode="auto">
          <a:xfrm>
            <a:off x="173446" y="1930371"/>
            <a:ext cx="5626463" cy="621243"/>
          </a:xfrm>
          <a:prstGeom prst="rect">
            <a:avLst/>
          </a:prstGeom>
          <a:ln>
            <a:solidFill>
              <a:srgbClr val="31942E"/>
            </a:solidFill>
            <a:headEnd type="none" w="med" len="med"/>
            <a:tailEnd type="none" w="med" len="med"/>
          </a:ln>
          <a:extLst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 smtClean="0">
                <a:solidFill>
                  <a:srgbClr val="31942E"/>
                </a:solidFill>
              </a:rPr>
              <a:t>From nationally determined to collectively ambitious </a:t>
            </a:r>
            <a:br>
              <a:rPr lang="en-US" sz="1400" dirty="0" smtClean="0">
                <a:solidFill>
                  <a:srgbClr val="31942E"/>
                </a:solidFill>
              </a:rPr>
            </a:br>
            <a:r>
              <a:rPr lang="en-US" sz="1400" dirty="0" smtClean="0">
                <a:solidFill>
                  <a:srgbClr val="31942E"/>
                </a:solidFill>
              </a:rPr>
              <a:t>and individually fair – in time for Paris</a:t>
            </a:r>
            <a:endParaRPr kumimoji="0" lang="en-US" sz="1400" b="1" u="none" strike="noStrike" cap="none" normalizeH="0" dirty="0" smtClean="0">
              <a:ln>
                <a:noFill/>
              </a:ln>
              <a:solidFill>
                <a:srgbClr val="31942E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03229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Impact of INDCs on global emissions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8961" y="2176670"/>
            <a:ext cx="7530607" cy="4055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44211" y="6261655"/>
            <a:ext cx="14991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 smtClean="0">
                <a:solidFill>
                  <a:schemeClr val="tx1"/>
                </a:solidFill>
              </a:rPr>
              <a:t>Source: EC-JRC</a:t>
            </a:r>
            <a:endParaRPr lang="en-GB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7396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 bwMode="auto">
          <a:xfrm>
            <a:off x="3617841" y="5989983"/>
            <a:ext cx="1643269" cy="86801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7600" b="1" i="0" u="none" strike="noStrike" cap="none" normalizeH="0" baseline="0" smtClean="0">
              <a:ln>
                <a:noFill/>
              </a:ln>
              <a:solidFill>
                <a:srgbClr val="FFD624"/>
              </a:solidFill>
              <a:effectLst/>
              <a:latin typeface="Verdan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980164"/>
            <a:ext cx="8229600" cy="936625"/>
          </a:xfrm>
        </p:spPr>
        <p:txBody>
          <a:bodyPr/>
          <a:lstStyle/>
          <a:p>
            <a:r>
              <a:rPr lang="en-GB" dirty="0" smtClean="0"/>
              <a:t>Emissions reductions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490818" y="2379253"/>
            <a:ext cx="2097741" cy="652182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Long-term</a:t>
            </a:r>
            <a:r>
              <a:rPr kumimoji="0" lang="en-GB" sz="16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 goal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635624" y="2379253"/>
            <a:ext cx="5989264" cy="652182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Direction and </a:t>
            </a:r>
            <a:r>
              <a:rPr lang="en-GB" sz="1600" b="0" dirty="0" smtClean="0">
                <a:solidFill>
                  <a:schemeClr val="bg1"/>
                </a:solidFill>
              </a:rPr>
              <a:t>confidence</a:t>
            </a:r>
            <a:endParaRPr lang="en-GB" sz="1600" b="0" dirty="0" smtClean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90818" y="3105394"/>
            <a:ext cx="2097741" cy="1466606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Cycl</a:t>
            </a:r>
            <a:r>
              <a:rPr lang="en-GB" sz="1600" dirty="0" smtClean="0">
                <a:solidFill>
                  <a:schemeClr val="bg1"/>
                </a:solidFill>
              </a:rPr>
              <a:t>e of ambition</a:t>
            </a:r>
          </a:p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every</a:t>
            </a:r>
            <a:r>
              <a:rPr kumimoji="0" lang="en-US" sz="16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 5 years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635624" y="3105394"/>
            <a:ext cx="5989264" cy="1466606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Timing to prepare first/next mitigation commitments</a:t>
            </a: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Global stocktake of progress incl. adaptation, support </a:t>
            </a:r>
          </a:p>
          <a:p>
            <a:pPr marL="288925" indent="-285750">
              <a:buFont typeface="Wingdings" panose="05000000000000000000" pitchFamily="2" charset="2"/>
              <a:buChar char="§"/>
            </a:pPr>
            <a:endParaRPr lang="en-GB" sz="1600" b="0" dirty="0" smtClean="0">
              <a:solidFill>
                <a:schemeClr val="bg1"/>
              </a:solidFill>
            </a:endParaRPr>
          </a:p>
          <a:p>
            <a:pPr marL="288925" indent="-285750">
              <a:buFont typeface="Wingdings" panose="05000000000000000000" pitchFamily="2" charset="2"/>
              <a:buChar char="§"/>
            </a:pPr>
            <a:endParaRPr lang="en-GB" sz="1600" b="0" dirty="0">
              <a:solidFill>
                <a:schemeClr val="bg1"/>
              </a:solidFill>
            </a:endParaRPr>
          </a:p>
          <a:p>
            <a:pPr marL="288925" indent="-285750">
              <a:buFont typeface="Wingdings" panose="05000000000000000000" pitchFamily="2" charset="2"/>
              <a:buChar char="§"/>
            </a:pPr>
            <a:endParaRPr lang="en-GB" sz="1600" b="0" dirty="0" smtClean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90818" y="5786651"/>
            <a:ext cx="2097741" cy="873683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Shape and housing of commitments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635624" y="5786651"/>
            <a:ext cx="5989264" cy="873683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Progression, ambition, design, information, flexibilities </a:t>
            </a:r>
            <a:r>
              <a:rPr lang="en-GB" sz="1600" b="0" dirty="0" smtClean="0">
                <a:solidFill>
                  <a:schemeClr val="bg1"/>
                </a:solidFill>
              </a:rPr>
              <a:t>(Least Developed Countries</a:t>
            </a:r>
            <a:r>
              <a:rPr lang="en-GB" sz="1600" b="0" dirty="0" smtClean="0">
                <a:solidFill>
                  <a:schemeClr val="bg1"/>
                </a:solidFill>
              </a:rPr>
              <a:t>)</a:t>
            </a: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Annex(</a:t>
            </a:r>
            <a:r>
              <a:rPr lang="en-GB" sz="1600" b="0" dirty="0" err="1" smtClean="0">
                <a:solidFill>
                  <a:schemeClr val="bg1"/>
                </a:solidFill>
              </a:rPr>
              <a:t>es</a:t>
            </a:r>
            <a:r>
              <a:rPr lang="en-GB" sz="1600" b="0" dirty="0" smtClean="0">
                <a:solidFill>
                  <a:schemeClr val="bg1"/>
                </a:solidFill>
              </a:rPr>
              <a:t>), registry, website</a:t>
            </a:r>
            <a:endParaRPr lang="en-GB" sz="1600" b="0" dirty="0">
              <a:solidFill>
                <a:schemeClr val="bg1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90818" y="1753965"/>
            <a:ext cx="8134070" cy="551329"/>
          </a:xfrm>
          <a:prstGeom prst="rect">
            <a:avLst/>
          </a:prstGeom>
          <a:solidFill>
            <a:srgbClr val="31942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Differentiation key cross-cutting</a:t>
            </a:r>
            <a:r>
              <a:rPr kumimoji="0" lang="en-GB" sz="16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 challenge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xmlns="" val="2681355301"/>
              </p:ext>
            </p:extLst>
          </p:nvPr>
        </p:nvGraphicFramePr>
        <p:xfrm>
          <a:off x="2935615" y="3743447"/>
          <a:ext cx="5389282" cy="65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Rectangle 10"/>
          <p:cNvSpPr/>
          <p:nvPr/>
        </p:nvSpPr>
        <p:spPr bwMode="auto">
          <a:xfrm>
            <a:off x="490818" y="4638674"/>
            <a:ext cx="2097741" cy="1085581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Transparency &amp;</a:t>
            </a:r>
            <a:r>
              <a:rPr kumimoji="0" lang="en-GB" sz="16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 </a:t>
            </a: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accountability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635624" y="4638674"/>
            <a:ext cx="5989264" cy="1085581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8925" indent="-285750">
              <a:buFont typeface="Wingdings" panose="05000000000000000000" pitchFamily="2" charset="2"/>
              <a:buChar char="§"/>
            </a:pPr>
            <a:r>
              <a:rPr lang="en-US" sz="1600" b="0" dirty="0" smtClean="0">
                <a:solidFill>
                  <a:schemeClr val="bg1"/>
                </a:solidFill>
              </a:rPr>
              <a:t>Common system will be key </a:t>
            </a:r>
            <a:r>
              <a:rPr lang="en-US" sz="1600" b="0" dirty="0" smtClean="0">
                <a:solidFill>
                  <a:schemeClr val="bg1"/>
                </a:solidFill>
              </a:rPr>
              <a:t>for credibility</a:t>
            </a:r>
            <a:endParaRPr lang="en-GB" sz="1600" b="0" dirty="0" smtClean="0">
              <a:solidFill>
                <a:schemeClr val="bg1"/>
              </a:solidFill>
            </a:endParaRP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Differentiation </a:t>
            </a:r>
            <a:r>
              <a:rPr lang="en-GB" sz="1600" b="0" dirty="0" smtClean="0">
                <a:solidFill>
                  <a:schemeClr val="bg1"/>
                </a:solidFill>
              </a:rPr>
              <a:t>challenge</a:t>
            </a:r>
            <a:endParaRPr lang="en-GB" sz="1600" b="0" dirty="0" smtClean="0">
              <a:solidFill>
                <a:schemeClr val="bg1"/>
              </a:solidFill>
            </a:endParaRP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Land sector and markets rules contentious</a:t>
            </a:r>
          </a:p>
          <a:p>
            <a:pPr marL="288925" indent="-285750">
              <a:buFont typeface="Wingdings" panose="05000000000000000000" pitchFamily="2" charset="2"/>
              <a:buChar char="§"/>
            </a:pPr>
            <a:r>
              <a:rPr lang="en-US" sz="1600" b="0" dirty="0" smtClean="0">
                <a:solidFill>
                  <a:schemeClr val="bg1"/>
                </a:solidFill>
              </a:rPr>
              <a:t>Role of expert review </a:t>
            </a:r>
            <a:r>
              <a:rPr lang="en-US" sz="1600" b="0" dirty="0" smtClean="0">
                <a:solidFill>
                  <a:schemeClr val="bg1"/>
                </a:solidFill>
              </a:rPr>
              <a:t>and independent standing body</a:t>
            </a:r>
            <a:endParaRPr lang="en-GB" sz="1600" b="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4779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072020"/>
            <a:ext cx="8514956" cy="936625"/>
          </a:xfrm>
        </p:spPr>
        <p:txBody>
          <a:bodyPr/>
          <a:lstStyle/>
          <a:p>
            <a:r>
              <a:rPr lang="en-GB" dirty="0" smtClean="0"/>
              <a:t>Adaptation to climate change impacts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490818" y="2219551"/>
            <a:ext cx="2097741" cy="652182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Longterm</a:t>
            </a: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 vision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635624" y="2219551"/>
            <a:ext cx="5989264" cy="652182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>
                <a:solidFill>
                  <a:schemeClr val="bg1"/>
                </a:solidFill>
              </a:rPr>
              <a:t>Increasing convergence </a:t>
            </a:r>
            <a:r>
              <a:rPr lang="en-GB" sz="1600" b="0" dirty="0" smtClean="0">
                <a:solidFill>
                  <a:schemeClr val="bg1"/>
                </a:solidFill>
              </a:rPr>
              <a:t>on</a:t>
            </a:r>
            <a:r>
              <a:rPr lang="en-GB" sz="1600" b="0" dirty="0" smtClean="0">
                <a:solidFill>
                  <a:schemeClr val="bg1"/>
                </a:solidFill>
              </a:rPr>
              <a:t> </a:t>
            </a:r>
            <a:r>
              <a:rPr lang="en-GB" sz="1600" b="0" dirty="0">
                <a:solidFill>
                  <a:schemeClr val="bg1"/>
                </a:solidFill>
              </a:rPr>
              <a:t>a qualitative goal; </a:t>
            </a:r>
            <a:endParaRPr lang="en-GB" sz="1600" b="0" dirty="0" smtClean="0">
              <a:solidFill>
                <a:schemeClr val="bg1"/>
              </a:solidFill>
            </a:endParaRP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link </a:t>
            </a:r>
            <a:r>
              <a:rPr lang="en-GB" sz="1600" b="0" dirty="0">
                <a:solidFill>
                  <a:schemeClr val="bg1"/>
                </a:solidFill>
              </a:rPr>
              <a:t>to temperature </a:t>
            </a:r>
            <a:r>
              <a:rPr lang="en-GB" sz="1600" b="0" dirty="0" smtClean="0">
                <a:solidFill>
                  <a:schemeClr val="bg1"/>
                </a:solidFill>
              </a:rPr>
              <a:t>goal</a:t>
            </a:r>
            <a:endParaRPr lang="en-US" sz="1600" b="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90818" y="2925072"/>
            <a:ext cx="2097741" cy="1338403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Kinds of commitments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635624" y="2925072"/>
            <a:ext cx="5989264" cy="1338403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Commitment </a:t>
            </a:r>
            <a:r>
              <a:rPr lang="en-GB" sz="1600" b="0" dirty="0">
                <a:solidFill>
                  <a:schemeClr val="bg1"/>
                </a:solidFill>
              </a:rPr>
              <a:t>for all to act</a:t>
            </a:r>
            <a:endParaRPr lang="en-US" sz="1600" b="0" dirty="0">
              <a:solidFill>
                <a:schemeClr val="bg1"/>
              </a:solidFill>
            </a:endParaRP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>
                <a:solidFill>
                  <a:schemeClr val="bg1"/>
                </a:solidFill>
              </a:rPr>
              <a:t>Strong request in relation to support and needs</a:t>
            </a: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>
                <a:solidFill>
                  <a:schemeClr val="bg1"/>
                </a:solidFill>
              </a:rPr>
              <a:t>Dynamism - based on adaptation communication and an High level session on adaptation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3617841" y="5989983"/>
            <a:ext cx="1643269" cy="86801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7600" b="1" i="0" u="none" strike="noStrike" cap="none" normalizeH="0" baseline="0" smtClean="0">
              <a:ln>
                <a:noFill/>
              </a:ln>
              <a:solidFill>
                <a:srgbClr val="FFD624"/>
              </a:solidFill>
              <a:effectLst/>
              <a:latin typeface="Verdana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90817" y="5049781"/>
            <a:ext cx="2097741" cy="1220407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Loss and damage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635624" y="5049782"/>
            <a:ext cx="5989264" cy="1220407"/>
          </a:xfrm>
          <a:prstGeom prst="rect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Convergence </a:t>
            </a:r>
            <a:r>
              <a:rPr lang="en-GB" sz="1600" b="0" dirty="0">
                <a:solidFill>
                  <a:schemeClr val="bg1"/>
                </a:solidFill>
              </a:rPr>
              <a:t>on </a:t>
            </a:r>
            <a:r>
              <a:rPr lang="en-GB" sz="1600" b="0" dirty="0" smtClean="0">
                <a:solidFill>
                  <a:schemeClr val="bg1"/>
                </a:solidFill>
              </a:rPr>
              <a:t>recognition, durability</a:t>
            </a:r>
            <a:endParaRPr lang="en-GB" sz="1600" b="0" dirty="0">
              <a:solidFill>
                <a:schemeClr val="bg1"/>
              </a:solidFill>
            </a:endParaRP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Compensation/liability</a:t>
            </a:r>
            <a:endParaRPr lang="en-GB" sz="1600" b="0" dirty="0" smtClean="0">
              <a:solidFill>
                <a:schemeClr val="bg1"/>
              </a:solidFill>
            </a:endParaRPr>
          </a:p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No </a:t>
            </a:r>
            <a:r>
              <a:rPr lang="en-GB" sz="1600" b="0" dirty="0">
                <a:solidFill>
                  <a:schemeClr val="bg1"/>
                </a:solidFill>
              </a:rPr>
              <a:t>convergence on placement </a:t>
            </a:r>
            <a:r>
              <a:rPr lang="en-GB" sz="1600" b="0" dirty="0" smtClean="0">
                <a:solidFill>
                  <a:schemeClr val="bg1"/>
                </a:solidFill>
              </a:rPr>
              <a:t>and mechanism</a:t>
            </a:r>
            <a:endParaRPr lang="en-GB" sz="1600" b="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490818" y="4316814"/>
            <a:ext cx="2097741" cy="679628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Institutions</a:t>
            </a:r>
          </a:p>
        </p:txBody>
      </p:sp>
      <p:sp>
        <p:nvSpPr>
          <p:cNvPr id="12" name="Rectangle 11"/>
          <p:cNvSpPr/>
          <p:nvPr/>
        </p:nvSpPr>
        <p:spPr bwMode="auto">
          <a:xfrm>
            <a:off x="2635624" y="4316814"/>
            <a:ext cx="5989264" cy="679628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8925" indent="-285750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GB" sz="1600" b="0" dirty="0">
                <a:solidFill>
                  <a:schemeClr val="bg1"/>
                </a:solidFill>
              </a:rPr>
              <a:t>Calls for anchoring all institutions dealing with adaptation</a:t>
            </a:r>
            <a:endParaRPr lang="en-US" sz="1600" b="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490818" y="6324431"/>
            <a:ext cx="8134070" cy="403864"/>
          </a:xfrm>
          <a:prstGeom prst="rect">
            <a:avLst/>
          </a:prstGeom>
          <a:solidFill>
            <a:srgbClr val="31942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Close</a:t>
            </a:r>
            <a:r>
              <a:rPr kumimoji="0" lang="en-GB" sz="16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 lin</a:t>
            </a:r>
            <a:r>
              <a:rPr lang="en-GB" sz="1600" dirty="0" smtClean="0">
                <a:solidFill>
                  <a:schemeClr val="bg1"/>
                </a:solidFill>
              </a:rPr>
              <a:t>k to support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799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auto">
          <a:xfrm>
            <a:off x="3617841" y="5989983"/>
            <a:ext cx="1643269" cy="86801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7600" b="1" i="0" u="none" strike="noStrike" cap="none" normalizeH="0" baseline="0" smtClean="0">
              <a:ln>
                <a:noFill/>
              </a:ln>
              <a:solidFill>
                <a:srgbClr val="FFD624"/>
              </a:solidFill>
              <a:effectLst/>
              <a:latin typeface="Verdana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93" y="860709"/>
            <a:ext cx="8514956" cy="936625"/>
          </a:xfrm>
        </p:spPr>
        <p:txBody>
          <a:bodyPr/>
          <a:lstStyle/>
          <a:p>
            <a:r>
              <a:rPr lang="en-GB" dirty="0" smtClean="0"/>
              <a:t>Climate finance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528637" y="1930078"/>
            <a:ext cx="2097741" cy="1021062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solidFill>
                  <a:schemeClr val="bg1"/>
                </a:solidFill>
              </a:rPr>
              <a:t>Pre-2020, </a:t>
            </a:r>
          </a:p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solidFill>
                  <a:schemeClr val="bg1"/>
                </a:solidFill>
              </a:rPr>
              <a:t>building trust by showing finance is scaled up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689189" y="1932348"/>
            <a:ext cx="5989264" cy="1021062"/>
          </a:xfrm>
          <a:prstGeom prst="rect">
            <a:avLst/>
          </a:prstGeom>
          <a:solidFill>
            <a:schemeClr val="bg2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600" b="0" dirty="0">
                <a:solidFill>
                  <a:schemeClr val="bg1"/>
                </a:solidFill>
              </a:rPr>
              <a:t>$100bn annually by 2020 from a variety of sources: OECD/CPI report </a:t>
            </a:r>
            <a:r>
              <a:rPr lang="en-GB" sz="1600" b="0" dirty="0" smtClean="0">
                <a:solidFill>
                  <a:schemeClr val="bg1"/>
                </a:solidFill>
              </a:rPr>
              <a:t>provides single methodology across donors</a:t>
            </a:r>
            <a:endParaRPr lang="en-GB" sz="1600" b="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28637" y="3557588"/>
            <a:ext cx="2098675" cy="948925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>
                <a:solidFill>
                  <a:schemeClr val="bg1"/>
                </a:solidFill>
              </a:rPr>
              <a:t>Scale and sources </a:t>
            </a: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rPr>
              <a:t>of </a:t>
            </a:r>
            <a:r>
              <a:rPr kumimoji="0" lang="en-GB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</a:rPr>
              <a:t>finance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688815" y="3567113"/>
            <a:ext cx="5989638" cy="939400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Reorient investments </a:t>
            </a:r>
            <a:r>
              <a:rPr lang="en-GB" sz="1600" b="0" dirty="0" smtClean="0">
                <a:solidFill>
                  <a:schemeClr val="bg1"/>
                </a:solidFill>
              </a:rPr>
              <a:t>, role of</a:t>
            </a:r>
            <a:r>
              <a:rPr lang="en-GB" sz="1600" b="0" dirty="0" smtClean="0">
                <a:solidFill>
                  <a:schemeClr val="bg1"/>
                </a:solidFill>
              </a:rPr>
              <a:t> </a:t>
            </a:r>
            <a:r>
              <a:rPr lang="en-GB" sz="1600" b="0" dirty="0" smtClean="0">
                <a:solidFill>
                  <a:schemeClr val="bg1"/>
                </a:solidFill>
              </a:rPr>
              <a:t>public finance</a:t>
            </a:r>
            <a:endParaRPr lang="en-GB" sz="1600" b="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28637" y="4548696"/>
            <a:ext cx="2098675" cy="1104340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>
                <a:solidFill>
                  <a:schemeClr val="bg1"/>
                </a:solidFill>
              </a:rPr>
              <a:t>Enabling </a:t>
            </a:r>
            <a:r>
              <a:rPr lang="en-GB" sz="1600" dirty="0" smtClean="0">
                <a:solidFill>
                  <a:schemeClr val="bg1"/>
                </a:solidFill>
              </a:rPr>
              <a:t>environments</a:t>
            </a:r>
            <a:endParaRPr kumimoji="0" lang="en-GB" sz="16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689189" y="4548696"/>
            <a:ext cx="5989638" cy="1104340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600" b="0" dirty="0" smtClean="0">
                <a:solidFill>
                  <a:schemeClr val="bg1"/>
                </a:solidFill>
              </a:rPr>
              <a:t>Not</a:t>
            </a:r>
            <a:r>
              <a:rPr lang="en-GB" sz="1600" b="0" dirty="0" smtClean="0">
                <a:solidFill>
                  <a:schemeClr val="bg1"/>
                </a:solidFill>
              </a:rPr>
              <a:t> conditionality for receiving climate finance</a:t>
            </a:r>
            <a:endParaRPr lang="en-US" sz="1600" b="0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28637" y="2979477"/>
            <a:ext cx="8150189" cy="551329"/>
          </a:xfrm>
          <a:prstGeom prst="rect">
            <a:avLst/>
          </a:prstGeom>
          <a:solidFill>
            <a:srgbClr val="31942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Differentiation essential question – need to enlarge</a:t>
            </a:r>
            <a:r>
              <a:rPr kumimoji="0" lang="en-GB" sz="16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Verdana" pitchFamily="34" charset="0"/>
              </a:rPr>
              <a:t> the donor base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Verdana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528637" y="5695219"/>
            <a:ext cx="2098675" cy="1104340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/>
            <a:r>
              <a:rPr lang="en-GB" sz="1600" dirty="0">
                <a:solidFill>
                  <a:schemeClr val="bg1"/>
                </a:solidFill>
              </a:rPr>
              <a:t>Dynamism</a:t>
            </a:r>
            <a:endParaRPr kumimoji="0" lang="en-GB" sz="16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2689189" y="5685934"/>
            <a:ext cx="5989638" cy="1113625"/>
          </a:xfrm>
          <a:prstGeom prst="rect">
            <a:avLst/>
          </a:prstGeom>
          <a:solidFill>
            <a:schemeClr val="bg2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288925" indent="-285750">
              <a:buFont typeface="Wingdings" panose="05000000000000000000" pitchFamily="2" charset="2"/>
              <a:buChar char="§"/>
            </a:pPr>
            <a:r>
              <a:rPr lang="en-GB" sz="1600" b="0" dirty="0">
                <a:solidFill>
                  <a:schemeClr val="bg1"/>
                </a:solidFill>
              </a:rPr>
              <a:t>EU and US proposal for dynamic elements for </a:t>
            </a:r>
            <a:r>
              <a:rPr lang="en-GB" sz="1600" b="0" dirty="0" smtClean="0">
                <a:solidFill>
                  <a:schemeClr val="bg1"/>
                </a:solidFill>
              </a:rPr>
              <a:t>all</a:t>
            </a:r>
            <a:endParaRPr lang="en-US" sz="160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19590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 Climate Action Standard Template E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2012 Climate Action Standard Template E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7600" b="1" i="0" u="none" strike="noStrike" cap="none" normalizeH="0" baseline="0" smtClean="0">
            <a:ln>
              <a:noFill/>
            </a:ln>
            <a:solidFill>
              <a:srgbClr val="FFD62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7600" b="1" i="0" u="none" strike="noStrike" cap="none" normalizeH="0" baseline="0" smtClean="0">
            <a:ln>
              <a:noFill/>
            </a:ln>
            <a:solidFill>
              <a:srgbClr val="FFD62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012 Climate Action Standard Template 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2 Climate Action Standard Template E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2 Climate Action Standard Template E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2 Climate Action Standard Template E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2 Climate Action Standard Template E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12 Climate Action Standard Template E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2 Climate Action Standard Template E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2 Climate Action Standard Template E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2 Climate Action Standard Template E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2 Climate Action Standard Template E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2 Climate Action Standard Template E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12 Climate Action Standard Template E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EC Document" ma:contentTypeID="0x010100258AA79CEB83498886A3A08681123250009CF15998D59AD84F84090E08BF3B3FE1" ma:contentTypeVersion="0" ma:contentTypeDescription="Create a new document in this library." ma:contentTypeScope="" ma:versionID="5d3438c348adb77d5f859fe9b6790d75">
  <xsd:schema xmlns:xsd="http://www.w3.org/2001/XMLSchema" xmlns:xs="http://www.w3.org/2001/XMLSchema" xmlns:p="http://schemas.microsoft.com/office/2006/metadata/properties" xmlns:ns2="http://schemas.microsoft.com/sharepoint/v3/fields" xmlns:ns3="6fafd63e-d0bb-4e40-b6fd-b48282e779df" targetNamespace="http://schemas.microsoft.com/office/2006/metadata/properties" ma:root="true" ma:fieldsID="f78da472d32f14cf22247c718316295e" ns2:_="" ns3:_="">
    <xsd:import namespace="http://schemas.microsoft.com/sharepoint/v3/fields"/>
    <xsd:import namespace="6fafd63e-d0bb-4e40-b6fd-b48282e779df"/>
    <xsd:element name="properties">
      <xsd:complexType>
        <xsd:sequence>
          <xsd:element name="documentManagement">
            <xsd:complexType>
              <xsd:all>
                <xsd:element ref="ns3:EC_Collab_Reference" minOccurs="0"/>
                <xsd:element ref="ns2:_Status" minOccurs="0"/>
                <xsd:element ref="ns3:EC_Collab_DocumentLanguage"/>
                <xsd:element ref="ns3:EC_Collab_Statu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13" nillable="true" ma:displayName="Status" ma:default="Not Started" ma:hidden="true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afd63e-d0bb-4e40-b6fd-b48282e779df" elementFormDefault="qualified">
    <xsd:import namespace="http://schemas.microsoft.com/office/2006/documentManagement/types"/>
    <xsd:import namespace="http://schemas.microsoft.com/office/infopath/2007/PartnerControls"/>
    <xsd:element name="EC_Collab_Reference" ma:index="12" nillable="true" ma:displayName="Reference" ma:internalName="EC_Collab_Reference">
      <xsd:simpleType>
        <xsd:restriction base="dms:Text"/>
      </xsd:simpleType>
    </xsd:element>
    <xsd:element name="EC_Collab_DocumentLanguage" ma:index="14" ma:displayName="Language" ma:default="EN" ma:internalName="EC_Collab_DocumentLanguage">
      <xsd:simpleType>
        <xsd:restriction base="dms:Choice">
          <xsd:enumeration value="BG"/>
          <xsd:enumeration value="ES"/>
          <xsd:enumeration value="CS"/>
          <xsd:enumeration value="DA"/>
          <xsd:enumeration value="DE"/>
          <xsd:enumeration value="ET"/>
          <xsd:enumeration value="EL"/>
          <xsd:enumeration value="EN"/>
          <xsd:enumeration value="FR"/>
          <xsd:enumeration value="GA"/>
          <xsd:enumeration value="IT"/>
          <xsd:enumeration value="LT"/>
          <xsd:enumeration value="LV"/>
          <xsd:enumeration value="HU"/>
          <xsd:enumeration value="MT"/>
          <xsd:enumeration value="NL"/>
          <xsd:enumeration value="PL"/>
          <xsd:enumeration value="PT"/>
          <xsd:enumeration value="RO"/>
          <xsd:enumeration value="SK"/>
          <xsd:enumeration value="SL"/>
          <xsd:enumeration value="FI"/>
          <xsd:enumeration value="SV"/>
          <xsd:enumeration value="HR"/>
          <xsd:enumeration value="MK"/>
          <xsd:enumeration value="TR"/>
          <xsd:enumeration value="EU"/>
          <xsd:enumeration value="CA"/>
          <xsd:enumeration value="GL"/>
          <xsd:enumeration value="AB"/>
          <xsd:enumeration value="AA"/>
          <xsd:enumeration value="AF"/>
          <xsd:enumeration value="AK"/>
          <xsd:enumeration value="SQ"/>
          <xsd:enumeration value="AM"/>
          <xsd:enumeration value="AR"/>
          <xsd:enumeration value="AN"/>
          <xsd:enumeration value="HY"/>
          <xsd:enumeration value="AS"/>
          <xsd:enumeration value="AV"/>
          <xsd:enumeration value="AE"/>
          <xsd:enumeration value="AY"/>
          <xsd:enumeration value="AZ"/>
          <xsd:enumeration value="BM"/>
          <xsd:enumeration value="BA"/>
          <xsd:enumeration value="BE"/>
          <xsd:enumeration value="BN"/>
          <xsd:enumeration value="BH"/>
          <xsd:enumeration value="BI"/>
          <xsd:enumeration value="NB"/>
          <xsd:enumeration value="BS"/>
          <xsd:enumeration value="BR"/>
          <xsd:enumeration value="MY"/>
          <xsd:enumeration value="KM"/>
          <xsd:enumeration value="CH"/>
          <xsd:enumeration value="CE"/>
          <xsd:enumeration value="NY"/>
          <xsd:enumeration value="ZH"/>
          <xsd:enumeration value="CU"/>
          <xsd:enumeration value="CV"/>
          <xsd:enumeration value="KW"/>
          <xsd:enumeration value="CO"/>
          <xsd:enumeration value="CR"/>
          <xsd:enumeration value="DV"/>
          <xsd:enumeration value="DZ"/>
          <xsd:enumeration value="EO"/>
          <xsd:enumeration value="EE"/>
          <xsd:enumeration value="FO"/>
          <xsd:enumeration value="FJ"/>
          <xsd:enumeration value="FF"/>
          <xsd:enumeration value="GD"/>
          <xsd:enumeration value="LG"/>
          <xsd:enumeration value="KA"/>
          <xsd:enumeration value="GN"/>
          <xsd:enumeration value="GU"/>
          <xsd:enumeration value="HT"/>
          <xsd:enumeration value="HA"/>
          <xsd:enumeration value="HE"/>
          <xsd:enumeration value="HZ"/>
          <xsd:enumeration value="HI"/>
          <xsd:enumeration value="HO"/>
          <xsd:enumeration value="IS"/>
          <xsd:enumeration value="IO"/>
          <xsd:enumeration value="IG"/>
          <xsd:enumeration value="ID"/>
          <xsd:enumeration value="IA"/>
          <xsd:enumeration value="IE"/>
          <xsd:enumeration value="IU"/>
          <xsd:enumeration value="IK"/>
          <xsd:enumeration value="JA"/>
          <xsd:enumeration value="JV"/>
          <xsd:enumeration value="KL"/>
          <xsd:enumeration value="KN"/>
          <xsd:enumeration value="KR"/>
          <xsd:enumeration value="KS"/>
          <xsd:enumeration value="KK"/>
          <xsd:enumeration value="KI"/>
          <xsd:enumeration value="RW"/>
          <xsd:enumeration value="KY"/>
          <xsd:enumeration value="KV"/>
          <xsd:enumeration value="KG"/>
          <xsd:enumeration value="KO"/>
          <xsd:enumeration value="KJ"/>
          <xsd:enumeration value="KU"/>
          <xsd:enumeration value="LO"/>
          <xsd:enumeration value="LA"/>
          <xsd:enumeration value="LI"/>
          <xsd:enumeration value="LN"/>
          <xsd:enumeration value="LU"/>
          <xsd:enumeration value="LB"/>
          <xsd:enumeration value="MG"/>
          <xsd:enumeration value="MS"/>
          <xsd:enumeration value="ML"/>
          <xsd:enumeration value="GV"/>
          <xsd:enumeration value="MI"/>
          <xsd:enumeration value="MR"/>
          <xsd:enumeration value="MH"/>
          <xsd:enumeration value="MN"/>
          <xsd:enumeration value="NA"/>
          <xsd:enumeration value="NV"/>
          <xsd:enumeration value="ND"/>
          <xsd:enumeration value="NR"/>
          <xsd:enumeration value="NG"/>
          <xsd:enumeration value="NE"/>
          <xsd:enumeration value="SE"/>
          <xsd:enumeration value="NO"/>
          <xsd:enumeration value="NN"/>
          <xsd:enumeration value="OC"/>
          <xsd:enumeration value="OJ"/>
          <xsd:enumeration value="OR"/>
          <xsd:enumeration value="OM"/>
          <xsd:enumeration value="OS"/>
          <xsd:enumeration value="PI"/>
          <xsd:enumeration value="PA"/>
          <xsd:enumeration value="FA"/>
          <xsd:enumeration value="PS"/>
          <xsd:enumeration value="QU"/>
          <xsd:enumeration value="RM"/>
          <xsd:enumeration value="RN"/>
          <xsd:enumeration value="RU"/>
          <xsd:enumeration value="SM"/>
          <xsd:enumeration value="SG"/>
          <xsd:enumeration value="SA"/>
          <xsd:enumeration value="SC"/>
          <xsd:enumeration value="SR"/>
          <xsd:enumeration value="SN"/>
          <xsd:enumeration value="II"/>
          <xsd:enumeration value="SD"/>
          <xsd:enumeration value="SI"/>
          <xsd:enumeration value="SO"/>
          <xsd:enumeration value="ST"/>
          <xsd:enumeration value="SU"/>
          <xsd:enumeration value="SW"/>
          <xsd:enumeration value="SS"/>
          <xsd:enumeration value="TL"/>
          <xsd:enumeration value="TY"/>
          <xsd:enumeration value="TG"/>
          <xsd:enumeration value="TA"/>
          <xsd:enumeration value="TT"/>
          <xsd:enumeration value="TE"/>
          <xsd:enumeration value="TH"/>
          <xsd:enumeration value="BO"/>
          <xsd:enumeration value="TI"/>
          <xsd:enumeration value="TO"/>
          <xsd:enumeration value="TS"/>
          <xsd:enumeration value="TN"/>
          <xsd:enumeration value="TK"/>
          <xsd:enumeration value="TW"/>
          <xsd:enumeration value="UG"/>
          <xsd:enumeration value="UK"/>
          <xsd:enumeration value="UR"/>
          <xsd:enumeration value="UZ"/>
          <xsd:enumeration value="VE"/>
          <xsd:enumeration value="VI"/>
          <xsd:enumeration value="VO"/>
          <xsd:enumeration value="WA"/>
          <xsd:enumeration value="CY"/>
          <xsd:enumeration value="FY"/>
          <xsd:enumeration value="WO"/>
          <xsd:enumeration value="XH"/>
          <xsd:enumeration value="YI"/>
          <xsd:enumeration value="YO"/>
          <xsd:enumeration value="ZA"/>
          <xsd:enumeration value="ZU"/>
        </xsd:restriction>
      </xsd:simpleType>
    </xsd:element>
    <xsd:element name="EC_Collab_Status" ma:index="15" ma:displayName="EC Status" ma:default="Not Started" ma:internalName="EC_Collab_Status">
      <xsd:simpleType>
        <xsd:restriction base="dms:Choice">
          <xsd:enumeration value="Not Started"/>
          <xsd:enumeration value="Draft"/>
          <xsd:enumeration value="Reviewed"/>
          <xsd:enumeration value="Scheduled"/>
          <xsd:enumeration value="Published"/>
          <xsd:enumeration value="Final"/>
          <xsd:enumeration value="Expir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9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 ma:index="8" ma:displayName="Subject"/>
        <xsd:element ref="dc:description" minOccurs="0" maxOccurs="1" ma:index="11" ma:displayName="Comments"/>
        <xsd:element name="keywords" minOccurs="0" maxOccurs="1" type="xsd:string" ma:index="10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C_Collab_DocumentLanguage xmlns="6fafd63e-d0bb-4e40-b6fd-b48282e779df">EN</EC_Collab_DocumentLanguage>
    <EC_Collab_Status xmlns="6fafd63e-d0bb-4e40-b6fd-b48282e779df">Not Started</EC_Collab_Status>
    <_Status xmlns="http://schemas.microsoft.com/sharepoint/v3/fields">Not Started</_Status>
    <EC_Collab_Reference xmlns="6fafd63e-d0bb-4e40-b6fd-b48282e779df" xsi:nil="true"/>
  </documentManagement>
</p:properties>
</file>

<file path=customXml/itemProps1.xml><?xml version="1.0" encoding="utf-8"?>
<ds:datastoreItem xmlns:ds="http://schemas.openxmlformats.org/officeDocument/2006/customXml" ds:itemID="{AB148DEB-7B45-441B-BA5D-4355B33F09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6fafd63e-d0bb-4e40-b6fd-b48282e779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9B2C464-0B9F-481E-8AB7-4F06B5278934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sharepoint/v3/fields"/>
    <ds:schemaRef ds:uri="6fafd63e-d0bb-4e40-b6fd-b48282e779df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10261</TotalTime>
  <Words>1620</Words>
  <Application>Microsoft Office PowerPoint</Application>
  <PresentationFormat>On-screen Show (4:3)</PresentationFormat>
  <Paragraphs>260</Paragraphs>
  <Slides>14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2012 Climate Action Standard Template EN</vt:lpstr>
      <vt:lpstr>Towards the                   deal</vt:lpstr>
      <vt:lpstr>Towards Paris</vt:lpstr>
      <vt:lpstr>The Paris Package</vt:lpstr>
      <vt:lpstr>What must Paris deliver? </vt:lpstr>
      <vt:lpstr>Intended nationally determined contributions</vt:lpstr>
      <vt:lpstr>Impact of INDCs on global emissions</vt:lpstr>
      <vt:lpstr>Emissions reductions</vt:lpstr>
      <vt:lpstr>Adaptation to climate change impacts</vt:lpstr>
      <vt:lpstr>Climate finance</vt:lpstr>
      <vt:lpstr>Other issues</vt:lpstr>
      <vt:lpstr>Procedural and institutional provisions</vt:lpstr>
      <vt:lpstr>Pre-2020 climate action</vt:lpstr>
      <vt:lpstr>Remaining meetings</vt:lpstr>
      <vt:lpstr>Slide 14</vt:lpstr>
    </vt:vector>
  </TitlesOfParts>
  <Company>European Commission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Adalbert.JAHNZ@ec.europa.eu</dc:creator>
  <cp:lastModifiedBy>ARM</cp:lastModifiedBy>
  <cp:revision>656</cp:revision>
  <cp:lastPrinted>2014-12-18T10:47:31Z</cp:lastPrinted>
  <dcterms:created xsi:type="dcterms:W3CDTF">2014-03-13T13:02:10Z</dcterms:created>
  <dcterms:modified xsi:type="dcterms:W3CDTF">2015-10-27T22:31:08Z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0x010100258AA79CEB83498886A3A08681123250009CF15998D59AD84F84090E08BF3B3FE1</vt:lpwstr>
  </property>
</Properties>
</file>