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6" r:id="rId3"/>
  </p:sldMasterIdLst>
  <p:notesMasterIdLst>
    <p:notesMasterId r:id="rId18"/>
  </p:notesMasterIdLst>
  <p:handoutMasterIdLst>
    <p:handoutMasterId r:id="rId19"/>
  </p:handoutMasterIdLst>
  <p:sldIdLst>
    <p:sldId id="519" r:id="rId4"/>
    <p:sldId id="487" r:id="rId5"/>
    <p:sldId id="510" r:id="rId6"/>
    <p:sldId id="486" r:id="rId7"/>
    <p:sldId id="517" r:id="rId8"/>
    <p:sldId id="518" r:id="rId9"/>
    <p:sldId id="512" r:id="rId10"/>
    <p:sldId id="492" r:id="rId11"/>
    <p:sldId id="493" r:id="rId12"/>
    <p:sldId id="494" r:id="rId13"/>
    <p:sldId id="505" r:id="rId14"/>
    <p:sldId id="485" r:id="rId15"/>
    <p:sldId id="509" r:id="rId16"/>
    <p:sldId id="503" r:id="rId17"/>
  </p:sldIdLst>
  <p:sldSz cx="9144000" cy="6858000" type="screen4x3"/>
  <p:notesSz cx="9926638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5494"/>
    <a:srgbClr val="31942E"/>
    <a:srgbClr val="FFFFFF"/>
    <a:srgbClr val="003399"/>
    <a:srgbClr val="0B408F"/>
    <a:srgbClr val="F1AA1B"/>
    <a:srgbClr val="395577"/>
    <a:srgbClr val="061794"/>
    <a:srgbClr val="063294"/>
    <a:srgbClr val="00259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7" autoAdjust="0"/>
    <p:restoredTop sz="86102" autoAdjust="0"/>
  </p:normalViewPr>
  <p:slideViewPr>
    <p:cSldViewPr snapToGrid="0">
      <p:cViewPr varScale="1">
        <p:scale>
          <a:sx n="57" d="100"/>
          <a:sy n="57" d="100"/>
        </p:scale>
        <p:origin x="-145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7E76B-323B-4804-9C0B-FA6C80F6CA56}" type="doc">
      <dgm:prSet loTypeId="urn:microsoft.com/office/officeart/2005/8/layout/radial4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571F8F62-B9BE-4226-AFAC-E64D496B0A1E}" type="pres">
      <dgm:prSet presAssocID="{9907E76B-323B-4804-9C0B-FA6C80F6CA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</dgm:ptLst>
  <dgm:cxnLst>
    <dgm:cxn modelId="{C0749557-CD60-4077-BA0E-8B754FF62218}" type="presOf" srcId="{9907E76B-323B-4804-9C0B-FA6C80F6CA56}" destId="{571F8F62-B9BE-4226-AFAC-E64D496B0A1E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2E0895-4E0E-4AB0-B338-35BA3A1279A5}" type="doc">
      <dgm:prSet loTypeId="urn:microsoft.com/office/officeart/2005/8/layout/hProcess1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GB"/>
        </a:p>
      </dgm:t>
    </dgm:pt>
    <dgm:pt modelId="{3D22C807-9935-41CB-8ADA-03877C65D1D6}">
      <dgm:prSet phldrT="[Text]"/>
      <dgm:spPr/>
      <dgm:t>
        <a:bodyPr/>
        <a:lstStyle/>
        <a:p>
          <a:r>
            <a:rPr lang="en-US" b="1" dirty="0" smtClean="0"/>
            <a:t>Durban 2011: </a:t>
          </a:r>
          <a:r>
            <a:rPr lang="en-US" dirty="0" smtClean="0"/>
            <a:t>launch of Durban "Mandate"</a:t>
          </a:r>
          <a:endParaRPr lang="en-GB" dirty="0"/>
        </a:p>
      </dgm:t>
    </dgm:pt>
    <dgm:pt modelId="{892C5754-838C-4A39-8EDB-648460CEDDE5}" type="parTrans" cxnId="{81FCCC4C-5159-4024-8B8E-925AE65DF15D}">
      <dgm:prSet/>
      <dgm:spPr/>
      <dgm:t>
        <a:bodyPr/>
        <a:lstStyle/>
        <a:p>
          <a:endParaRPr lang="en-GB"/>
        </a:p>
      </dgm:t>
    </dgm:pt>
    <dgm:pt modelId="{0AD2BE8C-DC83-404E-A9AD-517233B59F1F}" type="sibTrans" cxnId="{81FCCC4C-5159-4024-8B8E-925AE65DF15D}">
      <dgm:prSet/>
      <dgm:spPr/>
      <dgm:t>
        <a:bodyPr/>
        <a:lstStyle/>
        <a:p>
          <a:endParaRPr lang="en-GB"/>
        </a:p>
      </dgm:t>
    </dgm:pt>
    <dgm:pt modelId="{C55B4019-61FC-44E4-9C5E-0B9BDC7A3A25}">
      <dgm:prSet phldrT="[Text]"/>
      <dgm:spPr/>
      <dgm:t>
        <a:bodyPr/>
        <a:lstStyle/>
        <a:p>
          <a:r>
            <a:rPr lang="en-US" b="1" dirty="0" smtClean="0"/>
            <a:t>Paris 2015</a:t>
          </a:r>
          <a:r>
            <a:rPr lang="en-US" dirty="0" smtClean="0"/>
            <a:t>: adoption of the new Agreement</a:t>
          </a:r>
          <a:endParaRPr lang="en-GB" dirty="0"/>
        </a:p>
      </dgm:t>
    </dgm:pt>
    <dgm:pt modelId="{BC0E919F-2667-4FAA-9810-CCC44F03C95D}" type="parTrans" cxnId="{9EAE39FA-2974-47EB-BC1F-2170DBD68AE6}">
      <dgm:prSet/>
      <dgm:spPr/>
      <dgm:t>
        <a:bodyPr/>
        <a:lstStyle/>
        <a:p>
          <a:endParaRPr lang="en-GB"/>
        </a:p>
      </dgm:t>
    </dgm:pt>
    <dgm:pt modelId="{C573F7A7-C12F-49A2-B6D8-AB0351F9A182}" type="sibTrans" cxnId="{9EAE39FA-2974-47EB-BC1F-2170DBD68AE6}">
      <dgm:prSet/>
      <dgm:spPr/>
      <dgm:t>
        <a:bodyPr/>
        <a:lstStyle/>
        <a:p>
          <a:endParaRPr lang="en-GB"/>
        </a:p>
      </dgm:t>
    </dgm:pt>
    <dgm:pt modelId="{63B2C9D3-8168-4075-AF35-8C163B9B5001}">
      <dgm:prSet phldrT="[Text]"/>
      <dgm:spPr/>
      <dgm:t>
        <a:bodyPr/>
        <a:lstStyle/>
        <a:p>
          <a:pPr algn="l"/>
          <a:r>
            <a:rPr lang="en-US" b="1" dirty="0" smtClean="0"/>
            <a:t>Lima 2014</a:t>
          </a:r>
        </a:p>
        <a:p>
          <a:pPr algn="l"/>
          <a:r>
            <a:rPr lang="en-US" b="0" dirty="0" smtClean="0"/>
            <a:t>Guidance on content of INDCs</a:t>
          </a:r>
        </a:p>
        <a:p>
          <a:pPr algn="l"/>
          <a:r>
            <a:rPr lang="en-US" b="1" dirty="0" smtClean="0"/>
            <a:t> </a:t>
          </a:r>
          <a:endParaRPr lang="en-GB" b="1" dirty="0"/>
        </a:p>
      </dgm:t>
    </dgm:pt>
    <dgm:pt modelId="{D3B65606-14E5-42B2-8542-BC147910630F}" type="parTrans" cxnId="{8A19C098-3C40-494B-BC63-F788D1E687B7}">
      <dgm:prSet/>
      <dgm:spPr/>
      <dgm:t>
        <a:bodyPr/>
        <a:lstStyle/>
        <a:p>
          <a:endParaRPr lang="en-GB"/>
        </a:p>
      </dgm:t>
    </dgm:pt>
    <dgm:pt modelId="{6C3FD334-60DC-4958-A670-A7A7B1BA339B}" type="sibTrans" cxnId="{8A19C098-3C40-494B-BC63-F788D1E687B7}">
      <dgm:prSet/>
      <dgm:spPr/>
      <dgm:t>
        <a:bodyPr/>
        <a:lstStyle/>
        <a:p>
          <a:endParaRPr lang="en-GB"/>
        </a:p>
      </dgm:t>
    </dgm:pt>
    <dgm:pt modelId="{FF194B75-5CB5-4CEB-BEE7-F3EA45E8097F}">
      <dgm:prSet phldrT="[Text]"/>
      <dgm:spPr/>
      <dgm:t>
        <a:bodyPr/>
        <a:lstStyle/>
        <a:p>
          <a:r>
            <a:rPr lang="en-US" b="1" dirty="0" smtClean="0"/>
            <a:t>Warsaw 2013: </a:t>
          </a:r>
          <a:r>
            <a:rPr lang="en-US" dirty="0" smtClean="0"/>
            <a:t>call for intended nationally determined contributions (INDCs) by March 2015</a:t>
          </a:r>
          <a:endParaRPr lang="en-GB" dirty="0"/>
        </a:p>
      </dgm:t>
    </dgm:pt>
    <dgm:pt modelId="{E572EE26-DAEF-4AAE-8547-BD4EB4A15451}" type="sibTrans" cxnId="{B7550C13-5215-498B-87DC-633D46D383E6}">
      <dgm:prSet/>
      <dgm:spPr/>
      <dgm:t>
        <a:bodyPr/>
        <a:lstStyle/>
        <a:p>
          <a:endParaRPr lang="en-GB"/>
        </a:p>
      </dgm:t>
    </dgm:pt>
    <dgm:pt modelId="{0D801233-FA5F-4517-9E24-B4635538B1BF}" type="parTrans" cxnId="{B7550C13-5215-498B-87DC-633D46D383E6}">
      <dgm:prSet/>
      <dgm:spPr/>
      <dgm:t>
        <a:bodyPr/>
        <a:lstStyle/>
        <a:p>
          <a:endParaRPr lang="en-GB"/>
        </a:p>
      </dgm:t>
    </dgm:pt>
    <dgm:pt modelId="{A4E472EF-0DC4-419B-9AA2-60E4F62DD7FF}" type="pres">
      <dgm:prSet presAssocID="{EC2E0895-4E0E-4AB0-B338-35BA3A1279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44BD736-D81E-412E-BCE4-F98CD9691EC6}" type="pres">
      <dgm:prSet presAssocID="{EC2E0895-4E0E-4AB0-B338-35BA3A1279A5}" presName="arrow" presStyleLbl="bgShp" presStyleIdx="0" presStyleCnt="1" custScaleX="100000"/>
      <dgm:spPr/>
    </dgm:pt>
    <dgm:pt modelId="{3F3F905C-A14F-4DD8-877C-E6E7474DED28}" type="pres">
      <dgm:prSet presAssocID="{EC2E0895-4E0E-4AB0-B338-35BA3A1279A5}" presName="points" presStyleCnt="0"/>
      <dgm:spPr/>
    </dgm:pt>
    <dgm:pt modelId="{B600E4FD-20F1-4C82-BE58-78C8B8C3D4BB}" type="pres">
      <dgm:prSet presAssocID="{3D22C807-9935-41CB-8ADA-03877C65D1D6}" presName="compositeA" presStyleCnt="0"/>
      <dgm:spPr/>
    </dgm:pt>
    <dgm:pt modelId="{10092A47-A5DB-4314-B907-0D1291B9DA49}" type="pres">
      <dgm:prSet presAssocID="{3D22C807-9935-41CB-8ADA-03877C65D1D6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BAC4F9-A366-45D7-A498-6A0A9028B6A4}" type="pres">
      <dgm:prSet presAssocID="{3D22C807-9935-41CB-8ADA-03877C65D1D6}" presName="circleA" presStyleLbl="node1" presStyleIdx="0" presStyleCnt="4"/>
      <dgm:spPr/>
      <dgm:t>
        <a:bodyPr/>
        <a:lstStyle/>
        <a:p>
          <a:endParaRPr lang="en-GB"/>
        </a:p>
      </dgm:t>
    </dgm:pt>
    <dgm:pt modelId="{076EDCDE-CB26-4BAC-AB21-888308DCDC7D}" type="pres">
      <dgm:prSet presAssocID="{3D22C807-9935-41CB-8ADA-03877C65D1D6}" presName="spaceA" presStyleCnt="0"/>
      <dgm:spPr/>
    </dgm:pt>
    <dgm:pt modelId="{0A062420-E24A-4AA8-BADE-06DCC55A5962}" type="pres">
      <dgm:prSet presAssocID="{0AD2BE8C-DC83-404E-A9AD-517233B59F1F}" presName="space" presStyleCnt="0"/>
      <dgm:spPr/>
    </dgm:pt>
    <dgm:pt modelId="{7E922CD4-5C1B-431B-B4DA-97E1F189B7A1}" type="pres">
      <dgm:prSet presAssocID="{FF194B75-5CB5-4CEB-BEE7-F3EA45E8097F}" presName="compositeB" presStyleCnt="0"/>
      <dgm:spPr/>
    </dgm:pt>
    <dgm:pt modelId="{6BE015BD-DA3F-4254-87F7-B01752FDCEF7}" type="pres">
      <dgm:prSet presAssocID="{FF194B75-5CB5-4CEB-BEE7-F3EA45E8097F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38A85-0FB3-4EDF-8967-D35EDBCD3506}" type="pres">
      <dgm:prSet presAssocID="{FF194B75-5CB5-4CEB-BEE7-F3EA45E8097F}" presName="circleB" presStyleLbl="node1" presStyleIdx="1" presStyleCnt="4"/>
      <dgm:spPr/>
    </dgm:pt>
    <dgm:pt modelId="{B0621F8B-4DF5-4646-A6CB-EA6FCCA78E52}" type="pres">
      <dgm:prSet presAssocID="{FF194B75-5CB5-4CEB-BEE7-F3EA45E8097F}" presName="spaceB" presStyleCnt="0"/>
      <dgm:spPr/>
    </dgm:pt>
    <dgm:pt modelId="{F4957ABF-F4D7-42E2-BDBD-5DDA10A1B029}" type="pres">
      <dgm:prSet presAssocID="{E572EE26-DAEF-4AAE-8547-BD4EB4A15451}" presName="space" presStyleCnt="0"/>
      <dgm:spPr/>
    </dgm:pt>
    <dgm:pt modelId="{454536AB-91DF-42E8-B229-B3D585A13F4A}" type="pres">
      <dgm:prSet presAssocID="{63B2C9D3-8168-4075-AF35-8C163B9B5001}" presName="compositeA" presStyleCnt="0"/>
      <dgm:spPr/>
    </dgm:pt>
    <dgm:pt modelId="{F0DDC182-A9E1-4018-B15D-CA9FD2A1EAF0}" type="pres">
      <dgm:prSet presAssocID="{63B2C9D3-8168-4075-AF35-8C163B9B5001}" presName="textA" presStyleLbl="revTx" presStyleIdx="2" presStyleCnt="4" custScaleY="122908" custLinFactNeighborX="-15864" custLinFactNeighborY="13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44B4B6-AC29-4F70-8D65-CCFDEAF00826}" type="pres">
      <dgm:prSet presAssocID="{63B2C9D3-8168-4075-AF35-8C163B9B5001}" presName="circleA" presStyleLbl="node1" presStyleIdx="2" presStyleCnt="4" custLinFactNeighborY="-21627"/>
      <dgm:spPr/>
      <dgm:t>
        <a:bodyPr/>
        <a:lstStyle/>
        <a:p>
          <a:endParaRPr lang="en-GB"/>
        </a:p>
      </dgm:t>
    </dgm:pt>
    <dgm:pt modelId="{83A01523-9AA5-4885-8CCA-F4D7A9E9F418}" type="pres">
      <dgm:prSet presAssocID="{63B2C9D3-8168-4075-AF35-8C163B9B5001}" presName="spaceA" presStyleCnt="0"/>
      <dgm:spPr/>
    </dgm:pt>
    <dgm:pt modelId="{3947E4F5-DC31-459B-A38E-CA429D76CFF7}" type="pres">
      <dgm:prSet presAssocID="{6C3FD334-60DC-4958-A670-A7A7B1BA339B}" presName="space" presStyleCnt="0"/>
      <dgm:spPr/>
    </dgm:pt>
    <dgm:pt modelId="{E4E64940-E2AF-4282-993A-91243D414605}" type="pres">
      <dgm:prSet presAssocID="{C55B4019-61FC-44E4-9C5E-0B9BDC7A3A25}" presName="compositeB" presStyleCnt="0"/>
      <dgm:spPr/>
    </dgm:pt>
    <dgm:pt modelId="{A7853CEA-7577-406A-90D0-C797B2F0E4F7}" type="pres">
      <dgm:prSet presAssocID="{C55B4019-61FC-44E4-9C5E-0B9BDC7A3A25}" presName="textB" presStyleLbl="revTx" presStyleIdx="3" presStyleCnt="4" custLinFactNeighborY="163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EBC44D-F90F-48B7-AC29-E5CB3F3ABAF8}" type="pres">
      <dgm:prSet presAssocID="{C55B4019-61FC-44E4-9C5E-0B9BDC7A3A25}" presName="circleB" presStyleLbl="node1" presStyleIdx="3" presStyleCnt="4"/>
      <dgm:spPr/>
    </dgm:pt>
    <dgm:pt modelId="{9006044F-6C28-4569-8031-E62F31A2EA2D}" type="pres">
      <dgm:prSet presAssocID="{C55B4019-61FC-44E4-9C5E-0B9BDC7A3A25}" presName="spaceB" presStyleCnt="0"/>
      <dgm:spPr/>
    </dgm:pt>
  </dgm:ptLst>
  <dgm:cxnLst>
    <dgm:cxn modelId="{9EAE39FA-2974-47EB-BC1F-2170DBD68AE6}" srcId="{EC2E0895-4E0E-4AB0-B338-35BA3A1279A5}" destId="{C55B4019-61FC-44E4-9C5E-0B9BDC7A3A25}" srcOrd="3" destOrd="0" parTransId="{BC0E919F-2667-4FAA-9810-CCC44F03C95D}" sibTransId="{C573F7A7-C12F-49A2-B6D8-AB0351F9A182}"/>
    <dgm:cxn modelId="{B7550C13-5215-498B-87DC-633D46D383E6}" srcId="{EC2E0895-4E0E-4AB0-B338-35BA3A1279A5}" destId="{FF194B75-5CB5-4CEB-BEE7-F3EA45E8097F}" srcOrd="1" destOrd="0" parTransId="{0D801233-FA5F-4517-9E24-B4635538B1BF}" sibTransId="{E572EE26-DAEF-4AAE-8547-BD4EB4A15451}"/>
    <dgm:cxn modelId="{8220029F-C1F5-4868-9501-1EA51EEB189F}" type="presOf" srcId="{3D22C807-9935-41CB-8ADA-03877C65D1D6}" destId="{10092A47-A5DB-4314-B907-0D1291B9DA49}" srcOrd="0" destOrd="0" presId="urn:microsoft.com/office/officeart/2005/8/layout/hProcess11"/>
    <dgm:cxn modelId="{7B76BECF-8D58-40E1-BDDC-12A663C8208F}" type="presOf" srcId="{C55B4019-61FC-44E4-9C5E-0B9BDC7A3A25}" destId="{A7853CEA-7577-406A-90D0-C797B2F0E4F7}" srcOrd="0" destOrd="0" presId="urn:microsoft.com/office/officeart/2005/8/layout/hProcess11"/>
    <dgm:cxn modelId="{40177853-C570-4325-98AD-AFF77DFDD1A2}" type="presOf" srcId="{63B2C9D3-8168-4075-AF35-8C163B9B5001}" destId="{F0DDC182-A9E1-4018-B15D-CA9FD2A1EAF0}" srcOrd="0" destOrd="0" presId="urn:microsoft.com/office/officeart/2005/8/layout/hProcess11"/>
    <dgm:cxn modelId="{8A19C098-3C40-494B-BC63-F788D1E687B7}" srcId="{EC2E0895-4E0E-4AB0-B338-35BA3A1279A5}" destId="{63B2C9D3-8168-4075-AF35-8C163B9B5001}" srcOrd="2" destOrd="0" parTransId="{D3B65606-14E5-42B2-8542-BC147910630F}" sibTransId="{6C3FD334-60DC-4958-A670-A7A7B1BA339B}"/>
    <dgm:cxn modelId="{193748D2-304C-4884-88EC-AF105840550E}" type="presOf" srcId="{FF194B75-5CB5-4CEB-BEE7-F3EA45E8097F}" destId="{6BE015BD-DA3F-4254-87F7-B01752FDCEF7}" srcOrd="0" destOrd="0" presId="urn:microsoft.com/office/officeart/2005/8/layout/hProcess11"/>
    <dgm:cxn modelId="{81FCCC4C-5159-4024-8B8E-925AE65DF15D}" srcId="{EC2E0895-4E0E-4AB0-B338-35BA3A1279A5}" destId="{3D22C807-9935-41CB-8ADA-03877C65D1D6}" srcOrd="0" destOrd="0" parTransId="{892C5754-838C-4A39-8EDB-648460CEDDE5}" sibTransId="{0AD2BE8C-DC83-404E-A9AD-517233B59F1F}"/>
    <dgm:cxn modelId="{5DC1E121-7615-41C1-9C9F-AB229557F968}" type="presOf" srcId="{EC2E0895-4E0E-4AB0-B338-35BA3A1279A5}" destId="{A4E472EF-0DC4-419B-9AA2-60E4F62DD7FF}" srcOrd="0" destOrd="0" presId="urn:microsoft.com/office/officeart/2005/8/layout/hProcess11"/>
    <dgm:cxn modelId="{32300180-D257-4FB8-8F89-1EDA57198102}" type="presParOf" srcId="{A4E472EF-0DC4-419B-9AA2-60E4F62DD7FF}" destId="{D44BD736-D81E-412E-BCE4-F98CD9691EC6}" srcOrd="0" destOrd="0" presId="urn:microsoft.com/office/officeart/2005/8/layout/hProcess11"/>
    <dgm:cxn modelId="{6E7577A3-D2E6-4405-A90E-7F984DC30CCA}" type="presParOf" srcId="{A4E472EF-0DC4-419B-9AA2-60E4F62DD7FF}" destId="{3F3F905C-A14F-4DD8-877C-E6E7474DED28}" srcOrd="1" destOrd="0" presId="urn:microsoft.com/office/officeart/2005/8/layout/hProcess11"/>
    <dgm:cxn modelId="{CCE2B5CF-EDC2-4255-9862-3019BF4DA9B3}" type="presParOf" srcId="{3F3F905C-A14F-4DD8-877C-E6E7474DED28}" destId="{B600E4FD-20F1-4C82-BE58-78C8B8C3D4BB}" srcOrd="0" destOrd="0" presId="urn:microsoft.com/office/officeart/2005/8/layout/hProcess11"/>
    <dgm:cxn modelId="{E4276C2A-7794-428F-9EF3-1A1EB14DC720}" type="presParOf" srcId="{B600E4FD-20F1-4C82-BE58-78C8B8C3D4BB}" destId="{10092A47-A5DB-4314-B907-0D1291B9DA49}" srcOrd="0" destOrd="0" presId="urn:microsoft.com/office/officeart/2005/8/layout/hProcess11"/>
    <dgm:cxn modelId="{20951215-9B6F-45FE-9552-830F7BFF04C4}" type="presParOf" srcId="{B600E4FD-20F1-4C82-BE58-78C8B8C3D4BB}" destId="{39BAC4F9-A366-45D7-A498-6A0A9028B6A4}" srcOrd="1" destOrd="0" presId="urn:microsoft.com/office/officeart/2005/8/layout/hProcess11"/>
    <dgm:cxn modelId="{04F32D86-52B8-4B2C-80C4-3B040847D64F}" type="presParOf" srcId="{B600E4FD-20F1-4C82-BE58-78C8B8C3D4BB}" destId="{076EDCDE-CB26-4BAC-AB21-888308DCDC7D}" srcOrd="2" destOrd="0" presId="urn:microsoft.com/office/officeart/2005/8/layout/hProcess11"/>
    <dgm:cxn modelId="{AEDA5905-CB87-4E04-98A1-A1DF1A88F9DC}" type="presParOf" srcId="{3F3F905C-A14F-4DD8-877C-E6E7474DED28}" destId="{0A062420-E24A-4AA8-BADE-06DCC55A5962}" srcOrd="1" destOrd="0" presId="urn:microsoft.com/office/officeart/2005/8/layout/hProcess11"/>
    <dgm:cxn modelId="{DAF19103-F3E9-4AC0-B42B-6E367B7C3BAC}" type="presParOf" srcId="{3F3F905C-A14F-4DD8-877C-E6E7474DED28}" destId="{7E922CD4-5C1B-431B-B4DA-97E1F189B7A1}" srcOrd="2" destOrd="0" presId="urn:microsoft.com/office/officeart/2005/8/layout/hProcess11"/>
    <dgm:cxn modelId="{91F44634-35A8-43BE-B164-D81A352EF37D}" type="presParOf" srcId="{7E922CD4-5C1B-431B-B4DA-97E1F189B7A1}" destId="{6BE015BD-DA3F-4254-87F7-B01752FDCEF7}" srcOrd="0" destOrd="0" presId="urn:microsoft.com/office/officeart/2005/8/layout/hProcess11"/>
    <dgm:cxn modelId="{E26C40D8-702B-47BB-BFAB-CA6A18D7C49A}" type="presParOf" srcId="{7E922CD4-5C1B-431B-B4DA-97E1F189B7A1}" destId="{7FC38A85-0FB3-4EDF-8967-D35EDBCD3506}" srcOrd="1" destOrd="0" presId="urn:microsoft.com/office/officeart/2005/8/layout/hProcess11"/>
    <dgm:cxn modelId="{6E1A81DF-ED2F-4417-B62B-4CC633DD9D53}" type="presParOf" srcId="{7E922CD4-5C1B-431B-B4DA-97E1F189B7A1}" destId="{B0621F8B-4DF5-4646-A6CB-EA6FCCA78E52}" srcOrd="2" destOrd="0" presId="urn:microsoft.com/office/officeart/2005/8/layout/hProcess11"/>
    <dgm:cxn modelId="{2247F12D-DBBF-42D6-8FB8-3BC03F90C4D9}" type="presParOf" srcId="{3F3F905C-A14F-4DD8-877C-E6E7474DED28}" destId="{F4957ABF-F4D7-42E2-BDBD-5DDA10A1B029}" srcOrd="3" destOrd="0" presId="urn:microsoft.com/office/officeart/2005/8/layout/hProcess11"/>
    <dgm:cxn modelId="{CE5DCB8F-DEC6-4A38-BC42-C59C292FAE80}" type="presParOf" srcId="{3F3F905C-A14F-4DD8-877C-E6E7474DED28}" destId="{454536AB-91DF-42E8-B229-B3D585A13F4A}" srcOrd="4" destOrd="0" presId="urn:microsoft.com/office/officeart/2005/8/layout/hProcess11"/>
    <dgm:cxn modelId="{6502B1F0-2439-4FD0-B570-B8242969BF70}" type="presParOf" srcId="{454536AB-91DF-42E8-B229-B3D585A13F4A}" destId="{F0DDC182-A9E1-4018-B15D-CA9FD2A1EAF0}" srcOrd="0" destOrd="0" presId="urn:microsoft.com/office/officeart/2005/8/layout/hProcess11"/>
    <dgm:cxn modelId="{E28E008D-9335-45DC-90A6-4568015B247A}" type="presParOf" srcId="{454536AB-91DF-42E8-B229-B3D585A13F4A}" destId="{A444B4B6-AC29-4F70-8D65-CCFDEAF00826}" srcOrd="1" destOrd="0" presId="urn:microsoft.com/office/officeart/2005/8/layout/hProcess11"/>
    <dgm:cxn modelId="{ACD0C0F7-C9C7-4C45-A769-84E654348DC2}" type="presParOf" srcId="{454536AB-91DF-42E8-B229-B3D585A13F4A}" destId="{83A01523-9AA5-4885-8CCA-F4D7A9E9F418}" srcOrd="2" destOrd="0" presId="urn:microsoft.com/office/officeart/2005/8/layout/hProcess11"/>
    <dgm:cxn modelId="{7B97D8C5-0A79-4BA2-825F-E84938C951DB}" type="presParOf" srcId="{3F3F905C-A14F-4DD8-877C-E6E7474DED28}" destId="{3947E4F5-DC31-459B-A38E-CA429D76CFF7}" srcOrd="5" destOrd="0" presId="urn:microsoft.com/office/officeart/2005/8/layout/hProcess11"/>
    <dgm:cxn modelId="{F98E8FFD-73A2-4D25-A64C-2DC0F4726C6A}" type="presParOf" srcId="{3F3F905C-A14F-4DD8-877C-E6E7474DED28}" destId="{E4E64940-E2AF-4282-993A-91243D414605}" srcOrd="6" destOrd="0" presId="urn:microsoft.com/office/officeart/2005/8/layout/hProcess11"/>
    <dgm:cxn modelId="{F3DAAAA7-8FF1-4FAB-B8ED-7969B7F401B6}" type="presParOf" srcId="{E4E64940-E2AF-4282-993A-91243D414605}" destId="{A7853CEA-7577-406A-90D0-C797B2F0E4F7}" srcOrd="0" destOrd="0" presId="urn:microsoft.com/office/officeart/2005/8/layout/hProcess11"/>
    <dgm:cxn modelId="{FD6DEE27-D9B2-4133-A378-BC02BA23F6F7}" type="presParOf" srcId="{E4E64940-E2AF-4282-993A-91243D414605}" destId="{CEEBC44D-F90F-48B7-AC29-E5CB3F3ABAF8}" srcOrd="1" destOrd="0" presId="urn:microsoft.com/office/officeart/2005/8/layout/hProcess11"/>
    <dgm:cxn modelId="{0F2B4079-1C69-4609-8E78-7EFB5DFFB814}" type="presParOf" srcId="{E4E64940-E2AF-4282-993A-91243D414605}" destId="{9006044F-6C28-4569-8031-E62F31A2EA2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C0E694-F16E-4272-B5E0-6CD42D9B127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8C5BD7E-10B4-478C-8011-089FF8E931F2}">
      <dgm:prSet phldrT="[Text]" custT="1"/>
      <dgm:spPr/>
      <dgm:t>
        <a:bodyPr/>
        <a:lstStyle/>
        <a:p>
          <a:r>
            <a:rPr lang="en-GB" sz="1000" dirty="0" smtClean="0"/>
            <a:t>Global Stocktake</a:t>
          </a:r>
          <a:endParaRPr lang="en-GB" sz="1000" dirty="0"/>
        </a:p>
      </dgm:t>
    </dgm:pt>
    <dgm:pt modelId="{640444FE-130D-4741-9AF1-FC573EDA179A}" type="parTrans" cxnId="{B69F3E19-FF7F-4E50-8210-D416B125B592}">
      <dgm:prSet/>
      <dgm:spPr/>
      <dgm:t>
        <a:bodyPr/>
        <a:lstStyle/>
        <a:p>
          <a:endParaRPr lang="en-GB" sz="2400"/>
        </a:p>
      </dgm:t>
    </dgm:pt>
    <dgm:pt modelId="{620B20A6-BC71-4224-B6D3-B21F931CCE4B}" type="sibTrans" cxnId="{B69F3E19-FF7F-4E50-8210-D416B125B592}">
      <dgm:prSet custT="1"/>
      <dgm:spPr/>
      <dgm:t>
        <a:bodyPr/>
        <a:lstStyle/>
        <a:p>
          <a:endParaRPr lang="en-GB" sz="900"/>
        </a:p>
      </dgm:t>
    </dgm:pt>
    <dgm:pt modelId="{4F99FE98-8A52-4B66-80BF-BBC6E6F29D80}">
      <dgm:prSet phldrT="[Text]" custT="1"/>
      <dgm:spPr/>
      <dgm:t>
        <a:bodyPr/>
        <a:lstStyle/>
        <a:p>
          <a:r>
            <a:rPr lang="en-GB" sz="1000" dirty="0" smtClean="0"/>
            <a:t>Communicate new/updated commitments</a:t>
          </a:r>
          <a:endParaRPr lang="en-GB" sz="1000" dirty="0"/>
        </a:p>
      </dgm:t>
    </dgm:pt>
    <dgm:pt modelId="{99DB1293-45D2-4A39-9492-E220F8FD3C16}" type="parTrans" cxnId="{844C8881-4D27-4EA1-9AEE-50EB36E03FC2}">
      <dgm:prSet/>
      <dgm:spPr/>
      <dgm:t>
        <a:bodyPr/>
        <a:lstStyle/>
        <a:p>
          <a:endParaRPr lang="en-GB" sz="2400"/>
        </a:p>
      </dgm:t>
    </dgm:pt>
    <dgm:pt modelId="{29B29226-4E5C-48EB-AB65-60DD5097F297}" type="sibTrans" cxnId="{844C8881-4D27-4EA1-9AEE-50EB36E03FC2}">
      <dgm:prSet custT="1"/>
      <dgm:spPr/>
      <dgm:t>
        <a:bodyPr/>
        <a:lstStyle/>
        <a:p>
          <a:endParaRPr lang="en-GB" sz="900"/>
        </a:p>
      </dgm:t>
    </dgm:pt>
    <dgm:pt modelId="{2854B750-58FE-42A2-82EA-BF7A57BB77A6}">
      <dgm:prSet phldrT="[Text]" custT="1"/>
      <dgm:spPr/>
      <dgm:t>
        <a:bodyPr/>
        <a:lstStyle/>
        <a:p>
          <a:r>
            <a:rPr lang="en-GB" sz="1000" dirty="0" smtClean="0"/>
            <a:t>Ex ante consideration</a:t>
          </a:r>
          <a:endParaRPr lang="en-GB" sz="1000" dirty="0"/>
        </a:p>
      </dgm:t>
    </dgm:pt>
    <dgm:pt modelId="{3A755D64-01C9-400D-B157-0C74764B0AE8}" type="parTrans" cxnId="{C8C3087D-D2A8-4A14-B624-6B5D6B37111E}">
      <dgm:prSet/>
      <dgm:spPr/>
      <dgm:t>
        <a:bodyPr/>
        <a:lstStyle/>
        <a:p>
          <a:endParaRPr lang="en-GB" sz="2400"/>
        </a:p>
      </dgm:t>
    </dgm:pt>
    <dgm:pt modelId="{C52A92C2-2F76-4A9F-BD7C-8EC85EC762B0}" type="sibTrans" cxnId="{C8C3087D-D2A8-4A14-B624-6B5D6B37111E}">
      <dgm:prSet custT="1"/>
      <dgm:spPr/>
      <dgm:t>
        <a:bodyPr/>
        <a:lstStyle/>
        <a:p>
          <a:endParaRPr lang="en-GB" sz="900"/>
        </a:p>
      </dgm:t>
    </dgm:pt>
    <dgm:pt modelId="{648EBA37-3999-45F8-89A7-19634069CB6B}">
      <dgm:prSet phldrT="[Text]" custT="1"/>
      <dgm:spPr/>
      <dgm:t>
        <a:bodyPr/>
        <a:lstStyle/>
        <a:p>
          <a:r>
            <a:rPr lang="en-GB" sz="1000" dirty="0" smtClean="0"/>
            <a:t>Finalisation</a:t>
          </a:r>
        </a:p>
      </dgm:t>
    </dgm:pt>
    <dgm:pt modelId="{722AF552-C0DD-4A1C-8021-8C8E83318C6E}" type="parTrans" cxnId="{BECA0C2C-A142-4B0D-877C-5EC60E807697}">
      <dgm:prSet/>
      <dgm:spPr/>
      <dgm:t>
        <a:bodyPr/>
        <a:lstStyle/>
        <a:p>
          <a:endParaRPr lang="en-GB" sz="2400"/>
        </a:p>
      </dgm:t>
    </dgm:pt>
    <dgm:pt modelId="{09CCF81C-8B1C-45A5-A554-5C85200706B5}" type="sibTrans" cxnId="{BECA0C2C-A142-4B0D-877C-5EC60E807697}">
      <dgm:prSet/>
      <dgm:spPr/>
      <dgm:t>
        <a:bodyPr/>
        <a:lstStyle/>
        <a:p>
          <a:endParaRPr lang="en-GB" sz="2400"/>
        </a:p>
      </dgm:t>
    </dgm:pt>
    <dgm:pt modelId="{1EDA918D-C9FC-4983-806F-63BD20A4A64B}" type="pres">
      <dgm:prSet presAssocID="{52C0E694-F16E-4272-B5E0-6CD42D9B127E}" presName="Name0" presStyleCnt="0">
        <dgm:presLayoutVars>
          <dgm:dir/>
          <dgm:resizeHandles val="exact"/>
        </dgm:presLayoutVars>
      </dgm:prSet>
      <dgm:spPr/>
    </dgm:pt>
    <dgm:pt modelId="{80322C80-3BBE-4DB9-8D11-3D38DB8887F2}" type="pres">
      <dgm:prSet presAssocID="{18C5BD7E-10B4-478C-8011-089FF8E931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E77238-32F3-4478-84D5-00DBF407541A}" type="pres">
      <dgm:prSet presAssocID="{620B20A6-BC71-4224-B6D3-B21F931CCE4B}" presName="sibTrans" presStyleLbl="sibTrans2D1" presStyleIdx="0" presStyleCnt="3"/>
      <dgm:spPr/>
      <dgm:t>
        <a:bodyPr/>
        <a:lstStyle/>
        <a:p>
          <a:endParaRPr lang="en-GB"/>
        </a:p>
      </dgm:t>
    </dgm:pt>
    <dgm:pt modelId="{CA43F705-9236-4BE2-BB40-92E8DEFB3C20}" type="pres">
      <dgm:prSet presAssocID="{620B20A6-BC71-4224-B6D3-B21F931CCE4B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0FB59644-49FD-4476-8AEE-8AD6FFA5362E}" type="pres">
      <dgm:prSet presAssocID="{4F99FE98-8A52-4B66-80BF-BBC6E6F29D8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C1C281-6FF9-4F4C-9898-5257A0B3CBB7}" type="pres">
      <dgm:prSet presAssocID="{29B29226-4E5C-48EB-AB65-60DD5097F297}" presName="sibTrans" presStyleLbl="sibTrans2D1" presStyleIdx="1" presStyleCnt="3"/>
      <dgm:spPr/>
      <dgm:t>
        <a:bodyPr/>
        <a:lstStyle/>
        <a:p>
          <a:endParaRPr lang="en-GB"/>
        </a:p>
      </dgm:t>
    </dgm:pt>
    <dgm:pt modelId="{8ECE097C-18DD-44F1-86BA-A7C0F9D5987A}" type="pres">
      <dgm:prSet presAssocID="{29B29226-4E5C-48EB-AB65-60DD5097F297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D3CCB3E2-DD9D-41EB-9C77-0AC73BA1ADF9}" type="pres">
      <dgm:prSet presAssocID="{2854B750-58FE-42A2-82EA-BF7A57BB77A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B529D2-1E45-40E4-8F21-0288FEE85D70}" type="pres">
      <dgm:prSet presAssocID="{C52A92C2-2F76-4A9F-BD7C-8EC85EC762B0}" presName="sibTrans" presStyleLbl="sibTrans2D1" presStyleIdx="2" presStyleCnt="3"/>
      <dgm:spPr/>
      <dgm:t>
        <a:bodyPr/>
        <a:lstStyle/>
        <a:p>
          <a:endParaRPr lang="en-GB"/>
        </a:p>
      </dgm:t>
    </dgm:pt>
    <dgm:pt modelId="{F8CDC985-7820-4231-BEB0-73AEB4BD731C}" type="pres">
      <dgm:prSet presAssocID="{C52A92C2-2F76-4A9F-BD7C-8EC85EC762B0}" presName="connectorText" presStyleLbl="sibTrans2D1" presStyleIdx="2" presStyleCnt="3"/>
      <dgm:spPr/>
      <dgm:t>
        <a:bodyPr/>
        <a:lstStyle/>
        <a:p>
          <a:endParaRPr lang="en-GB"/>
        </a:p>
      </dgm:t>
    </dgm:pt>
    <dgm:pt modelId="{D6315B34-6D55-4B59-8B7F-103E09BD01BC}" type="pres">
      <dgm:prSet presAssocID="{648EBA37-3999-45F8-89A7-19634069CB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98782FA-3664-4469-84FB-7A7D66B141A0}" type="presOf" srcId="{620B20A6-BC71-4224-B6D3-B21F931CCE4B}" destId="{ECE77238-32F3-4478-84D5-00DBF407541A}" srcOrd="0" destOrd="0" presId="urn:microsoft.com/office/officeart/2005/8/layout/process1"/>
    <dgm:cxn modelId="{844C8881-4D27-4EA1-9AEE-50EB36E03FC2}" srcId="{52C0E694-F16E-4272-B5E0-6CD42D9B127E}" destId="{4F99FE98-8A52-4B66-80BF-BBC6E6F29D80}" srcOrd="1" destOrd="0" parTransId="{99DB1293-45D2-4A39-9492-E220F8FD3C16}" sibTransId="{29B29226-4E5C-48EB-AB65-60DD5097F297}"/>
    <dgm:cxn modelId="{B69F3E19-FF7F-4E50-8210-D416B125B592}" srcId="{52C0E694-F16E-4272-B5E0-6CD42D9B127E}" destId="{18C5BD7E-10B4-478C-8011-089FF8E931F2}" srcOrd="0" destOrd="0" parTransId="{640444FE-130D-4741-9AF1-FC573EDA179A}" sibTransId="{620B20A6-BC71-4224-B6D3-B21F931CCE4B}"/>
    <dgm:cxn modelId="{96B78E15-9044-431C-BBC7-436D4FD25FB5}" type="presOf" srcId="{648EBA37-3999-45F8-89A7-19634069CB6B}" destId="{D6315B34-6D55-4B59-8B7F-103E09BD01BC}" srcOrd="0" destOrd="0" presId="urn:microsoft.com/office/officeart/2005/8/layout/process1"/>
    <dgm:cxn modelId="{1157D801-E7B9-4E3F-88A4-6D05EC001714}" type="presOf" srcId="{2854B750-58FE-42A2-82EA-BF7A57BB77A6}" destId="{D3CCB3E2-DD9D-41EB-9C77-0AC73BA1ADF9}" srcOrd="0" destOrd="0" presId="urn:microsoft.com/office/officeart/2005/8/layout/process1"/>
    <dgm:cxn modelId="{88965542-4FB5-4942-BA0B-204BBB3F7249}" type="presOf" srcId="{C52A92C2-2F76-4A9F-BD7C-8EC85EC762B0}" destId="{ABB529D2-1E45-40E4-8F21-0288FEE85D70}" srcOrd="0" destOrd="0" presId="urn:microsoft.com/office/officeart/2005/8/layout/process1"/>
    <dgm:cxn modelId="{A65AE4DC-CA41-436C-BFEC-9250CE50266D}" type="presOf" srcId="{52C0E694-F16E-4272-B5E0-6CD42D9B127E}" destId="{1EDA918D-C9FC-4983-806F-63BD20A4A64B}" srcOrd="0" destOrd="0" presId="urn:microsoft.com/office/officeart/2005/8/layout/process1"/>
    <dgm:cxn modelId="{C8C3087D-D2A8-4A14-B624-6B5D6B37111E}" srcId="{52C0E694-F16E-4272-B5E0-6CD42D9B127E}" destId="{2854B750-58FE-42A2-82EA-BF7A57BB77A6}" srcOrd="2" destOrd="0" parTransId="{3A755D64-01C9-400D-B157-0C74764B0AE8}" sibTransId="{C52A92C2-2F76-4A9F-BD7C-8EC85EC762B0}"/>
    <dgm:cxn modelId="{BECA0C2C-A142-4B0D-877C-5EC60E807697}" srcId="{52C0E694-F16E-4272-B5E0-6CD42D9B127E}" destId="{648EBA37-3999-45F8-89A7-19634069CB6B}" srcOrd="3" destOrd="0" parTransId="{722AF552-C0DD-4A1C-8021-8C8E83318C6E}" sibTransId="{09CCF81C-8B1C-45A5-A554-5C85200706B5}"/>
    <dgm:cxn modelId="{BBFEC2AA-F79E-47B3-9F90-6BBFF5D1AD7B}" type="presOf" srcId="{29B29226-4E5C-48EB-AB65-60DD5097F297}" destId="{7CC1C281-6FF9-4F4C-9898-5257A0B3CBB7}" srcOrd="0" destOrd="0" presId="urn:microsoft.com/office/officeart/2005/8/layout/process1"/>
    <dgm:cxn modelId="{2364E9D2-21DA-4BCF-8822-4E355AD4C45D}" type="presOf" srcId="{C52A92C2-2F76-4A9F-BD7C-8EC85EC762B0}" destId="{F8CDC985-7820-4231-BEB0-73AEB4BD731C}" srcOrd="1" destOrd="0" presId="urn:microsoft.com/office/officeart/2005/8/layout/process1"/>
    <dgm:cxn modelId="{C2F3A39A-3088-4DA0-8B6E-C532FA6510BF}" type="presOf" srcId="{29B29226-4E5C-48EB-AB65-60DD5097F297}" destId="{8ECE097C-18DD-44F1-86BA-A7C0F9D5987A}" srcOrd="1" destOrd="0" presId="urn:microsoft.com/office/officeart/2005/8/layout/process1"/>
    <dgm:cxn modelId="{0F7F8B36-D405-4D3F-86F3-706B6CF42016}" type="presOf" srcId="{4F99FE98-8A52-4B66-80BF-BBC6E6F29D80}" destId="{0FB59644-49FD-4476-8AEE-8AD6FFA5362E}" srcOrd="0" destOrd="0" presId="urn:microsoft.com/office/officeart/2005/8/layout/process1"/>
    <dgm:cxn modelId="{FA38EC6E-F939-469C-9F56-98DA897C3693}" type="presOf" srcId="{620B20A6-BC71-4224-B6D3-B21F931CCE4B}" destId="{CA43F705-9236-4BE2-BB40-92E8DEFB3C20}" srcOrd="1" destOrd="0" presId="urn:microsoft.com/office/officeart/2005/8/layout/process1"/>
    <dgm:cxn modelId="{20BD20A7-62FF-461E-A206-F745F826A63D}" type="presOf" srcId="{18C5BD7E-10B4-478C-8011-089FF8E931F2}" destId="{80322C80-3BBE-4DB9-8D11-3D38DB8887F2}" srcOrd="0" destOrd="0" presId="urn:microsoft.com/office/officeart/2005/8/layout/process1"/>
    <dgm:cxn modelId="{266DBAF9-D9B5-45AD-A157-B88A97B803E9}" type="presParOf" srcId="{1EDA918D-C9FC-4983-806F-63BD20A4A64B}" destId="{80322C80-3BBE-4DB9-8D11-3D38DB8887F2}" srcOrd="0" destOrd="0" presId="urn:microsoft.com/office/officeart/2005/8/layout/process1"/>
    <dgm:cxn modelId="{71325216-CF50-440E-8181-66FE11954311}" type="presParOf" srcId="{1EDA918D-C9FC-4983-806F-63BD20A4A64B}" destId="{ECE77238-32F3-4478-84D5-00DBF407541A}" srcOrd="1" destOrd="0" presId="urn:microsoft.com/office/officeart/2005/8/layout/process1"/>
    <dgm:cxn modelId="{CA073906-B195-424D-AA76-C31425BE16FE}" type="presParOf" srcId="{ECE77238-32F3-4478-84D5-00DBF407541A}" destId="{CA43F705-9236-4BE2-BB40-92E8DEFB3C20}" srcOrd="0" destOrd="0" presId="urn:microsoft.com/office/officeart/2005/8/layout/process1"/>
    <dgm:cxn modelId="{E90D02F5-E185-4FE2-A93B-4A4515218038}" type="presParOf" srcId="{1EDA918D-C9FC-4983-806F-63BD20A4A64B}" destId="{0FB59644-49FD-4476-8AEE-8AD6FFA5362E}" srcOrd="2" destOrd="0" presId="urn:microsoft.com/office/officeart/2005/8/layout/process1"/>
    <dgm:cxn modelId="{4AA75A17-45C9-42DA-AD1D-6853FBB5AE08}" type="presParOf" srcId="{1EDA918D-C9FC-4983-806F-63BD20A4A64B}" destId="{7CC1C281-6FF9-4F4C-9898-5257A0B3CBB7}" srcOrd="3" destOrd="0" presId="urn:microsoft.com/office/officeart/2005/8/layout/process1"/>
    <dgm:cxn modelId="{72DD3177-AC4C-43FC-B117-A07569AA145E}" type="presParOf" srcId="{7CC1C281-6FF9-4F4C-9898-5257A0B3CBB7}" destId="{8ECE097C-18DD-44F1-86BA-A7C0F9D5987A}" srcOrd="0" destOrd="0" presId="urn:microsoft.com/office/officeart/2005/8/layout/process1"/>
    <dgm:cxn modelId="{8BA071C9-B554-4E3B-A5B0-F4628FA49463}" type="presParOf" srcId="{1EDA918D-C9FC-4983-806F-63BD20A4A64B}" destId="{D3CCB3E2-DD9D-41EB-9C77-0AC73BA1ADF9}" srcOrd="4" destOrd="0" presId="urn:microsoft.com/office/officeart/2005/8/layout/process1"/>
    <dgm:cxn modelId="{CCD03603-AB55-4474-9911-6A8A5140C4E9}" type="presParOf" srcId="{1EDA918D-C9FC-4983-806F-63BD20A4A64B}" destId="{ABB529D2-1E45-40E4-8F21-0288FEE85D70}" srcOrd="5" destOrd="0" presId="urn:microsoft.com/office/officeart/2005/8/layout/process1"/>
    <dgm:cxn modelId="{7D5EA9C5-888A-4EC8-9DCA-00BF9937AFED}" type="presParOf" srcId="{ABB529D2-1E45-40E4-8F21-0288FEE85D70}" destId="{F8CDC985-7820-4231-BEB0-73AEB4BD731C}" srcOrd="0" destOrd="0" presId="urn:microsoft.com/office/officeart/2005/8/layout/process1"/>
    <dgm:cxn modelId="{66D7E645-FEF4-4D5C-BCB0-99A7120B2C87}" type="presParOf" srcId="{1EDA918D-C9FC-4983-806F-63BD20A4A64B}" destId="{D6315B34-6D55-4B59-8B7F-103E09BD01B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4BD736-D81E-412E-BCE4-F98CD9691EC6}">
      <dsp:nvSpPr>
        <dsp:cNvPr id="0" name=""/>
        <dsp:cNvSpPr/>
      </dsp:nvSpPr>
      <dsp:spPr>
        <a:xfrm>
          <a:off x="0" y="1162050"/>
          <a:ext cx="6314179" cy="1549400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92A47-A5DB-4314-B907-0D1291B9DA49}">
      <dsp:nvSpPr>
        <dsp:cNvPr id="0" name=""/>
        <dsp:cNvSpPr/>
      </dsp:nvSpPr>
      <dsp:spPr>
        <a:xfrm>
          <a:off x="2844" y="0"/>
          <a:ext cx="1367969" cy="1549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Durban 2011: </a:t>
          </a:r>
          <a:r>
            <a:rPr lang="en-US" sz="1200" kern="1200" dirty="0" smtClean="0"/>
            <a:t>launch of Durban "Mandate"</a:t>
          </a:r>
          <a:endParaRPr lang="en-GB" sz="1200" kern="1200" dirty="0"/>
        </a:p>
      </dsp:txBody>
      <dsp:txXfrm>
        <a:off x="2844" y="0"/>
        <a:ext cx="1367969" cy="1549400"/>
      </dsp:txXfrm>
    </dsp:sp>
    <dsp:sp modelId="{39BAC4F9-A366-45D7-A498-6A0A9028B6A4}">
      <dsp:nvSpPr>
        <dsp:cNvPr id="0" name=""/>
        <dsp:cNvSpPr/>
      </dsp:nvSpPr>
      <dsp:spPr>
        <a:xfrm>
          <a:off x="493153" y="1743075"/>
          <a:ext cx="387350" cy="387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015BD-DA3F-4254-87F7-B01752FDCEF7}">
      <dsp:nvSpPr>
        <dsp:cNvPr id="0" name=""/>
        <dsp:cNvSpPr/>
      </dsp:nvSpPr>
      <dsp:spPr>
        <a:xfrm>
          <a:off x="1439211" y="2324100"/>
          <a:ext cx="1367969" cy="1549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Warsaw 2013: </a:t>
          </a:r>
          <a:r>
            <a:rPr lang="en-US" sz="1200" kern="1200" dirty="0" smtClean="0"/>
            <a:t>call for intended nationally determined contributions (INDCs) by March 2015</a:t>
          </a:r>
          <a:endParaRPr lang="en-GB" sz="1200" kern="1200" dirty="0"/>
        </a:p>
      </dsp:txBody>
      <dsp:txXfrm>
        <a:off x="1439211" y="2324100"/>
        <a:ext cx="1367969" cy="1549400"/>
      </dsp:txXfrm>
    </dsp:sp>
    <dsp:sp modelId="{7FC38A85-0FB3-4EDF-8967-D35EDBCD3506}">
      <dsp:nvSpPr>
        <dsp:cNvPr id="0" name=""/>
        <dsp:cNvSpPr/>
      </dsp:nvSpPr>
      <dsp:spPr>
        <a:xfrm>
          <a:off x="1929521" y="1743075"/>
          <a:ext cx="387350" cy="387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DDC182-A9E1-4018-B15D-CA9FD2A1EAF0}">
      <dsp:nvSpPr>
        <dsp:cNvPr id="0" name=""/>
        <dsp:cNvSpPr/>
      </dsp:nvSpPr>
      <dsp:spPr>
        <a:xfrm>
          <a:off x="2658565" y="-67569"/>
          <a:ext cx="1367969" cy="1904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Lima 2014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 smtClean="0"/>
            <a:t>Guidance on content of INDCs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 </a:t>
          </a:r>
          <a:endParaRPr lang="en-GB" sz="1200" b="1" kern="1200" dirty="0"/>
        </a:p>
      </dsp:txBody>
      <dsp:txXfrm>
        <a:off x="2658565" y="-67569"/>
        <a:ext cx="1367969" cy="1904336"/>
      </dsp:txXfrm>
    </dsp:sp>
    <dsp:sp modelId="{A444B4B6-AC29-4F70-8D65-CCFDEAF00826}">
      <dsp:nvSpPr>
        <dsp:cNvPr id="0" name=""/>
        <dsp:cNvSpPr/>
      </dsp:nvSpPr>
      <dsp:spPr>
        <a:xfrm>
          <a:off x="3365889" y="1748036"/>
          <a:ext cx="387350" cy="387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53CEA-7577-406A-90D0-C797B2F0E4F7}">
      <dsp:nvSpPr>
        <dsp:cNvPr id="0" name=""/>
        <dsp:cNvSpPr/>
      </dsp:nvSpPr>
      <dsp:spPr>
        <a:xfrm>
          <a:off x="4311947" y="2324100"/>
          <a:ext cx="1367969" cy="1549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Paris 2015</a:t>
          </a:r>
          <a:r>
            <a:rPr lang="en-US" sz="1200" kern="1200" dirty="0" smtClean="0"/>
            <a:t>: adoption of the new Agreement</a:t>
          </a:r>
          <a:endParaRPr lang="en-GB" sz="1200" kern="1200" dirty="0"/>
        </a:p>
      </dsp:txBody>
      <dsp:txXfrm>
        <a:off x="4311947" y="2324100"/>
        <a:ext cx="1367969" cy="1549400"/>
      </dsp:txXfrm>
    </dsp:sp>
    <dsp:sp modelId="{CEEBC44D-F90F-48B7-AC29-E5CB3F3ABAF8}">
      <dsp:nvSpPr>
        <dsp:cNvPr id="0" name=""/>
        <dsp:cNvSpPr/>
      </dsp:nvSpPr>
      <dsp:spPr>
        <a:xfrm>
          <a:off x="4802257" y="1743075"/>
          <a:ext cx="387350" cy="387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322C80-3BBE-4DB9-8D11-3D38DB8887F2}">
      <dsp:nvSpPr>
        <dsp:cNvPr id="0" name=""/>
        <dsp:cNvSpPr/>
      </dsp:nvSpPr>
      <dsp:spPr>
        <a:xfrm>
          <a:off x="2368" y="16378"/>
          <a:ext cx="1035489" cy="6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Global Stocktake</a:t>
          </a:r>
          <a:endParaRPr lang="en-GB" sz="1000" kern="1200" dirty="0"/>
        </a:p>
      </dsp:txBody>
      <dsp:txXfrm>
        <a:off x="2368" y="16378"/>
        <a:ext cx="1035489" cy="621293"/>
      </dsp:txXfrm>
    </dsp:sp>
    <dsp:sp modelId="{ECE77238-32F3-4478-84D5-00DBF407541A}">
      <dsp:nvSpPr>
        <dsp:cNvPr id="0" name=""/>
        <dsp:cNvSpPr/>
      </dsp:nvSpPr>
      <dsp:spPr>
        <a:xfrm>
          <a:off x="1141406" y="198624"/>
          <a:ext cx="219523" cy="25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/>
        </a:p>
      </dsp:txBody>
      <dsp:txXfrm>
        <a:off x="1141406" y="198624"/>
        <a:ext cx="219523" cy="256801"/>
      </dsp:txXfrm>
    </dsp:sp>
    <dsp:sp modelId="{0FB59644-49FD-4476-8AEE-8AD6FFA5362E}">
      <dsp:nvSpPr>
        <dsp:cNvPr id="0" name=""/>
        <dsp:cNvSpPr/>
      </dsp:nvSpPr>
      <dsp:spPr>
        <a:xfrm>
          <a:off x="1452053" y="16378"/>
          <a:ext cx="1035489" cy="6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Communicate new/updated commitments</a:t>
          </a:r>
          <a:endParaRPr lang="en-GB" sz="1000" kern="1200" dirty="0"/>
        </a:p>
      </dsp:txBody>
      <dsp:txXfrm>
        <a:off x="1452053" y="16378"/>
        <a:ext cx="1035489" cy="621293"/>
      </dsp:txXfrm>
    </dsp:sp>
    <dsp:sp modelId="{7CC1C281-6FF9-4F4C-9898-5257A0B3CBB7}">
      <dsp:nvSpPr>
        <dsp:cNvPr id="0" name=""/>
        <dsp:cNvSpPr/>
      </dsp:nvSpPr>
      <dsp:spPr>
        <a:xfrm>
          <a:off x="2591092" y="198624"/>
          <a:ext cx="219523" cy="25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/>
        </a:p>
      </dsp:txBody>
      <dsp:txXfrm>
        <a:off x="2591092" y="198624"/>
        <a:ext cx="219523" cy="256801"/>
      </dsp:txXfrm>
    </dsp:sp>
    <dsp:sp modelId="{D3CCB3E2-DD9D-41EB-9C77-0AC73BA1ADF9}">
      <dsp:nvSpPr>
        <dsp:cNvPr id="0" name=""/>
        <dsp:cNvSpPr/>
      </dsp:nvSpPr>
      <dsp:spPr>
        <a:xfrm>
          <a:off x="2901738" y="16378"/>
          <a:ext cx="1035489" cy="6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Ex ante consideration</a:t>
          </a:r>
          <a:endParaRPr lang="en-GB" sz="1000" kern="1200" dirty="0"/>
        </a:p>
      </dsp:txBody>
      <dsp:txXfrm>
        <a:off x="2901738" y="16378"/>
        <a:ext cx="1035489" cy="621293"/>
      </dsp:txXfrm>
    </dsp:sp>
    <dsp:sp modelId="{ABB529D2-1E45-40E4-8F21-0288FEE85D70}">
      <dsp:nvSpPr>
        <dsp:cNvPr id="0" name=""/>
        <dsp:cNvSpPr/>
      </dsp:nvSpPr>
      <dsp:spPr>
        <a:xfrm>
          <a:off x="4040777" y="198624"/>
          <a:ext cx="219523" cy="2568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/>
        </a:p>
      </dsp:txBody>
      <dsp:txXfrm>
        <a:off x="4040777" y="198624"/>
        <a:ext cx="219523" cy="256801"/>
      </dsp:txXfrm>
    </dsp:sp>
    <dsp:sp modelId="{D6315B34-6D55-4B59-8B7F-103E09BD01BC}">
      <dsp:nvSpPr>
        <dsp:cNvPr id="0" name=""/>
        <dsp:cNvSpPr/>
      </dsp:nvSpPr>
      <dsp:spPr>
        <a:xfrm>
          <a:off x="4351424" y="16378"/>
          <a:ext cx="1035489" cy="6212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Finalisation</a:t>
          </a:r>
        </a:p>
      </dsp:txBody>
      <dsp:txXfrm>
        <a:off x="4351424" y="16378"/>
        <a:ext cx="1035489" cy="621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949" y="1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513695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949" y="6513695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84B040F7-2E58-443B-9BDD-12AD88D0E2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539049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949" y="1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8025" y="512763"/>
            <a:ext cx="3430588" cy="2574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1316" y="3256848"/>
            <a:ext cx="7944008" cy="3087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513695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949" y="6513695"/>
            <a:ext cx="4302442" cy="343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333" tIns="45167" rIns="90333" bIns="4516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FCD85E-2713-4FC0-BAC6-3B0F51E024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44428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" charset="-128"/>
        <a:cs typeface="ＭＳ Ｐゴシック" pitchFamily="-10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 smtClean="0">
                <a:solidFill>
                  <a:srgbClr val="000000"/>
                </a:solidFill>
              </a:rPr>
              <a:pPr/>
              <a:t>2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880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bg1"/>
                </a:solidFill>
              </a:rPr>
              <a:t>Accelerating implementation under UNFCCC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Implementation of Cancun pledges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Ratification and implementation of Kyoto Protocol CP2 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Tracking of progress - transparency of action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Accelerating operations and effectiveness of the Green Climate Fund and the Technology Mechanism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Implementing and renewing work programs on adaptation and loss and damage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bg1"/>
                </a:solidFill>
              </a:rPr>
              <a:t>"</a:t>
            </a:r>
            <a:r>
              <a:rPr lang="en-GB" sz="1200" dirty="0" err="1" smtClean="0">
                <a:solidFill>
                  <a:schemeClr val="bg1"/>
                </a:solidFill>
              </a:rPr>
              <a:t>Workstream</a:t>
            </a:r>
            <a:r>
              <a:rPr lang="en-GB" sz="1200" dirty="0" smtClean="0">
                <a:solidFill>
                  <a:schemeClr val="bg1"/>
                </a:solidFill>
              </a:rPr>
              <a:t> 2" to close the ambition gap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Technical Examination Process to identify areas of high mitigation potential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Continuous "high level engagement" building on the Lima Paris Action Agenda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Identify concrete actionable solutions and options to support those solutions; mobilize all relevant actors; continuous political push for implementing these solutions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NAZCA platform for recognising and tracking initiatives by private sector, local authorities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60348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08663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1213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2983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74575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Clarity</a:t>
            </a:r>
          </a:p>
          <a:p>
            <a:pPr lvl="0"/>
            <a:r>
              <a:rPr lang="en-GB" sz="1200" dirty="0" smtClean="0"/>
              <a:t>Must contribute to </a:t>
            </a:r>
            <a:r>
              <a:rPr lang="en-GB" sz="1200" b="1" dirty="0" smtClean="0"/>
              <a:t>UNFCCC objective</a:t>
            </a:r>
          </a:p>
          <a:p>
            <a:pPr lvl="0"/>
            <a:r>
              <a:rPr lang="en-GB" sz="1200" dirty="0" smtClean="0"/>
              <a:t>May also contain an </a:t>
            </a:r>
            <a:r>
              <a:rPr lang="en-GB" sz="1200" b="1" dirty="0" smtClean="0"/>
              <a:t>adaptation</a:t>
            </a:r>
            <a:r>
              <a:rPr lang="en-GB" sz="1200" dirty="0" smtClean="0"/>
              <a:t> component </a:t>
            </a:r>
            <a:r>
              <a:rPr lang="en-GB" sz="1200" i="1" dirty="0" smtClean="0"/>
              <a:t>(already 15 INDCs have it)</a:t>
            </a:r>
          </a:p>
          <a:p>
            <a:pPr lvl="0"/>
            <a:r>
              <a:rPr lang="en-GB" sz="1200" b="1" dirty="0" smtClean="0"/>
              <a:t>No finance or support </a:t>
            </a:r>
            <a:r>
              <a:rPr lang="en-GB" sz="1200" dirty="0" smtClean="0"/>
              <a:t>component (</a:t>
            </a:r>
            <a:r>
              <a:rPr lang="en-GB" sz="1200" i="1" dirty="0" smtClean="0"/>
              <a:t>15 INDC with ref. or estimates of investment needs)</a:t>
            </a:r>
            <a:endParaRPr lang="en-GB" sz="1200" dirty="0" smtClean="0"/>
          </a:p>
          <a:p>
            <a:pPr lvl="0"/>
            <a:r>
              <a:rPr lang="en-GB" sz="1200" b="1" dirty="0" smtClean="0"/>
              <a:t>Upfront information: </a:t>
            </a:r>
            <a:r>
              <a:rPr lang="en-GB" sz="1200" b="0" dirty="0" smtClean="0"/>
              <a:t>assumptions, detailed and quantifiable, but not mandatory </a:t>
            </a:r>
            <a:r>
              <a:rPr lang="en-GB" sz="1200" b="0" i="1" dirty="0" smtClean="0"/>
              <a:t>(more info. than expected but large uncertainties remain)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Fairness</a:t>
            </a:r>
            <a:endParaRPr lang="en-GB" dirty="0" smtClean="0"/>
          </a:p>
          <a:p>
            <a:pPr lvl="0"/>
            <a:r>
              <a:rPr lang="en-GB" dirty="0" smtClean="0"/>
              <a:t>Describe </a:t>
            </a:r>
            <a:r>
              <a:rPr lang="en-GB" b="1" dirty="0" smtClean="0"/>
              <a:t>how Parties consider their contributions fair </a:t>
            </a:r>
            <a:r>
              <a:rPr lang="en-GB" dirty="0" smtClean="0"/>
              <a:t>and ambitious</a:t>
            </a:r>
            <a:endParaRPr lang="en-GB" b="1" dirty="0" smtClean="0"/>
          </a:p>
          <a:p>
            <a:pPr lvl="0"/>
            <a:r>
              <a:rPr lang="en-GB" b="1" dirty="0" smtClean="0"/>
              <a:t>Least developed countries,</a:t>
            </a:r>
            <a:r>
              <a:rPr lang="en-GB" dirty="0" smtClean="0"/>
              <a:t> </a:t>
            </a:r>
            <a:r>
              <a:rPr lang="en-GB" b="1" dirty="0" smtClean="0"/>
              <a:t>Small island developing States </a:t>
            </a:r>
            <a:r>
              <a:rPr lang="en-GB" dirty="0" smtClean="0"/>
              <a:t>may communicate strategies, plans and actions – </a:t>
            </a:r>
            <a:r>
              <a:rPr lang="en-GB" i="1" dirty="0" smtClean="0"/>
              <a:t>Marshall Island took an economy-wide target.</a:t>
            </a:r>
          </a:p>
          <a:p>
            <a:pPr lvl="0"/>
            <a:r>
              <a:rPr lang="en-GB" b="1" dirty="0" smtClean="0"/>
              <a:t>Support available </a:t>
            </a:r>
            <a:r>
              <a:rPr lang="en-GB" dirty="0" smtClean="0"/>
              <a:t>for preparation of INDCs</a:t>
            </a:r>
            <a:endParaRPr lang="en-GB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Ambition</a:t>
            </a:r>
          </a:p>
          <a:p>
            <a:pPr marL="134938" marR="0" lvl="0" indent="-1349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“Progression beyond current undertaking"</a:t>
            </a:r>
          </a:p>
          <a:p>
            <a:pPr marL="134938" marR="0" lvl="0" indent="-1349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 smtClean="0"/>
              <a:t>Should be provided</a:t>
            </a:r>
            <a:r>
              <a:rPr lang="en-GB" dirty="0" smtClean="0"/>
              <a:t> "</a:t>
            </a:r>
            <a:r>
              <a:rPr lang="en-GB" b="1" dirty="0" smtClean="0"/>
              <a:t>well in advance of" Paris</a:t>
            </a:r>
          </a:p>
          <a:p>
            <a:pPr marL="134938" marR="0" lvl="0" indent="-1349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Synthesis report on the </a:t>
            </a:r>
            <a:r>
              <a:rPr lang="en-GB" b="1" dirty="0" smtClean="0"/>
              <a:t>aggregate effect before Paris </a:t>
            </a:r>
            <a:r>
              <a:rPr lang="en-GB" b="1" i="1" dirty="0" smtClean="0"/>
              <a:t>(global coverage INDC submitted, 2025-2030 projections)</a:t>
            </a:r>
          </a:p>
          <a:p>
            <a:pPr marL="134938" marR="0" lvl="0" indent="-134938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But no mandated assessment phase of INDCs</a:t>
            </a:r>
            <a:endParaRPr lang="en-GB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39371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Long-term</a:t>
            </a:r>
            <a:r>
              <a:rPr kumimoji="0" lang="en-GB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goal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Needed for direction and confidence of stakeholders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Recent progress in G7; </a:t>
            </a:r>
            <a:r>
              <a:rPr lang="fr-BE" sz="1200" b="0" dirty="0" err="1" smtClean="0">
                <a:solidFill>
                  <a:schemeClr val="bg1"/>
                </a:solidFill>
              </a:rPr>
              <a:t>Umbrella</a:t>
            </a:r>
            <a:r>
              <a:rPr lang="fr-BE" sz="1200" b="0" dirty="0" smtClean="0">
                <a:solidFill>
                  <a:schemeClr val="bg1"/>
                </a:solidFill>
              </a:rPr>
              <a:t> group </a:t>
            </a:r>
            <a:r>
              <a:rPr lang="fr-BE" sz="1200" b="0" dirty="0" err="1" smtClean="0">
                <a:solidFill>
                  <a:schemeClr val="bg1"/>
                </a:solidFill>
              </a:rPr>
              <a:t>unconvinced</a:t>
            </a:r>
            <a:r>
              <a:rPr lang="fr-BE" sz="1200" b="0" dirty="0" smtClean="0">
                <a:solidFill>
                  <a:schemeClr val="bg1"/>
                </a:solidFill>
              </a:rPr>
              <a:t>; </a:t>
            </a:r>
            <a:r>
              <a:rPr lang="fr-BE" sz="1200" b="0" dirty="0" err="1" smtClean="0">
                <a:solidFill>
                  <a:schemeClr val="bg1"/>
                </a:solidFill>
              </a:rPr>
              <a:t>Africa</a:t>
            </a:r>
            <a:r>
              <a:rPr lang="fr-BE" sz="1200" b="0" dirty="0" smtClean="0">
                <a:solidFill>
                  <a:schemeClr val="bg1"/>
                </a:solidFill>
              </a:rPr>
              <a:t>, '</a:t>
            </a:r>
            <a:r>
              <a:rPr lang="fr-BE" sz="1200" b="0" dirty="0" err="1" smtClean="0">
                <a:solidFill>
                  <a:schemeClr val="bg1"/>
                </a:solidFill>
              </a:rPr>
              <a:t>like-minded</a:t>
            </a:r>
            <a:r>
              <a:rPr lang="fr-BE" sz="1200" b="0" dirty="0" smtClean="0">
                <a:solidFill>
                  <a:schemeClr val="bg1"/>
                </a:solidFill>
              </a:rPr>
              <a:t>', </a:t>
            </a:r>
            <a:r>
              <a:rPr lang="fr-BE" sz="1200" b="0" dirty="0" err="1" smtClean="0">
                <a:solidFill>
                  <a:schemeClr val="bg1"/>
                </a:solidFill>
              </a:rPr>
              <a:t>islands</a:t>
            </a:r>
            <a:r>
              <a:rPr lang="fr-BE" sz="1200" b="0" dirty="0" smtClean="0">
                <a:solidFill>
                  <a:schemeClr val="bg1"/>
                </a:solidFill>
              </a:rPr>
              <a:t> </a:t>
            </a:r>
            <a:r>
              <a:rPr lang="fr-BE" sz="1200" b="0" dirty="0" err="1" smtClean="0">
                <a:solidFill>
                  <a:schemeClr val="bg1"/>
                </a:solidFill>
              </a:rPr>
              <a:t>link</a:t>
            </a:r>
            <a:r>
              <a:rPr lang="fr-BE" sz="1200" b="0" dirty="0" smtClean="0">
                <a:solidFill>
                  <a:schemeClr val="bg1"/>
                </a:solidFill>
              </a:rPr>
              <a:t> mitigation, adaptation, finance</a:t>
            </a:r>
          </a:p>
          <a:p>
            <a:pPr marL="3175" indent="0">
              <a:buFont typeface="Wingdings" panose="05000000000000000000" pitchFamily="2" charset="2"/>
              <a:buNone/>
            </a:pPr>
            <a:r>
              <a:rPr lang="en-GB" sz="1200" b="0" dirty="0" smtClean="0">
                <a:solidFill>
                  <a:schemeClr val="bg1"/>
                </a:solidFill>
              </a:rPr>
              <a:t>Cycle of ambition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Most recognise regular update of commitments is needed; 'like-minded' countries push back 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Global stocktake incl. adaptation and support, when/how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err="1" smtClean="0">
                <a:solidFill>
                  <a:schemeClr val="bg1"/>
                </a:solidFill>
              </a:rPr>
              <a:t>Informals</a:t>
            </a:r>
            <a:r>
              <a:rPr lang="en-GB" sz="1200" b="0" dirty="0" smtClean="0">
                <a:solidFill>
                  <a:schemeClr val="bg1"/>
                </a:solidFill>
              </a:rPr>
              <a:t> useful to map proposals for a 5 yearly submission cycle of commitments in the text; housing unclear</a:t>
            </a:r>
          </a:p>
          <a:p>
            <a:pPr marL="3175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Transparency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All agree strong transparency rules are important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But differentiation is a challenge – common system needed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Land sector and markets rules contentious</a:t>
            </a:r>
          </a:p>
          <a:p>
            <a:pPr marL="3175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Shape of commitments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AILAC, AOSIS, 'Umbrella Group', EU, BRA: support the obligation to maintain/update commitments; different views on how to require progression beyond previous undertakings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LMDC, China, India, Russia: limit obligations on </a:t>
            </a:r>
            <a:r>
              <a:rPr lang="en-GB" sz="1200" b="0" dirty="0" err="1" smtClean="0">
                <a:solidFill>
                  <a:schemeClr val="bg1"/>
                </a:solidFill>
              </a:rPr>
              <a:t>indiv</a:t>
            </a:r>
            <a:r>
              <a:rPr lang="en-GB" sz="1200" b="0" dirty="0" smtClean="0">
                <a:solidFill>
                  <a:schemeClr val="bg1"/>
                </a:solidFill>
              </a:rPr>
              <a:t>. efforts</a:t>
            </a:r>
          </a:p>
          <a:p>
            <a:pPr marL="3175" indent="0">
              <a:buFont typeface="Wingdings" panose="05000000000000000000" pitchFamily="2" charset="2"/>
              <a:buNone/>
            </a:pPr>
            <a:endParaRPr lang="en-GB" sz="1200" b="0" dirty="0" smtClean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33554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Longterm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vision/global adaptation goal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Convergence on a qualitative goal – reducing vulnerability, building resilience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Some still argue for a quantitative component as the goal in one option is based on needs assessments and recognition of efforts by Parties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Kinds of commitments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Convergence for commitment for all to undertake actions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  <a:cs typeface="Arial"/>
              </a:rPr>
              <a:t>very strong push </a:t>
            </a:r>
            <a:r>
              <a:rPr lang="en-GB" sz="1200" b="0" dirty="0">
                <a:solidFill>
                  <a:schemeClr val="bg1"/>
                </a:solidFill>
              </a:rPr>
              <a:t>of G77 (AG) to have support from Annex 2 countires to developing countries, several requests to either assist developing countries in assessing their needs or finding methodologies how to assess needs and adequacy of support for adaptation action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  <a:latin typeface="Arial"/>
                <a:cs typeface="Arial"/>
              </a:rPr>
              <a:t/>
            </a:r>
            <a:br>
              <a:rPr lang="en-GB" sz="1200" b="0" dirty="0">
                <a:solidFill>
                  <a:schemeClr val="bg1"/>
                </a:solidFill>
                <a:latin typeface="Arial"/>
                <a:cs typeface="Arial"/>
              </a:rPr>
            </a:br>
            <a:endParaRPr lang="en-GB" sz="1200" b="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Institutions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All agree we should build on existing institutions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Developing countries call for anchoring of all insittuions in the agreement (AC, LEG, SCF, GCF, SCCF, LDCF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Loss and damage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cs typeface="Arial"/>
              </a:rPr>
              <a:t>no substantial discussions or movment at all on Loss and Damage at all; topic got very sensitive and political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Convergence on recognition of issue and on provision for durability and permanence in Paris outcome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no convergence on placement and strengthening of existing Mechanism or creation of new mechanism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Compensation/</a:t>
            </a:r>
            <a:r>
              <a:rPr lang="en-GB" sz="1200" b="0" dirty="0" err="1">
                <a:solidFill>
                  <a:schemeClr val="bg1"/>
                </a:solidFill>
              </a:rPr>
              <a:t>liabilty</a:t>
            </a:r>
            <a:r>
              <a:rPr lang="en-GB" sz="1200" b="0" dirty="0">
                <a:solidFill>
                  <a:schemeClr val="bg1"/>
                </a:solidFill>
              </a:rPr>
              <a:t> no longer part of G77 proposal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/>
                <a:ea typeface="Verdana"/>
                <a:cs typeface="Verdana"/>
              </a:rPr>
              <a:t/>
            </a:r>
            <a:b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/>
                <a:ea typeface="Verdana"/>
                <a:cs typeface="Verdana"/>
              </a:rPr>
            </a:b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/>
              <a:ea typeface="Verdana"/>
              <a:cs typeface="Verdana"/>
            </a:endParaRPr>
          </a:p>
          <a:p>
            <a:r>
              <a:rPr lang="fr-FR" dirty="0">
                <a:latin typeface="Arial"/>
                <a:cs typeface="Arial"/>
              </a:rPr>
              <a:t/>
            </a:r>
            <a:br>
              <a:rPr lang="fr-FR" dirty="0">
                <a:latin typeface="Arial"/>
                <a:cs typeface="Arial"/>
              </a:rPr>
            </a:br>
            <a:endParaRPr lang="fr-FR" dirty="0">
              <a:latin typeface="Arial"/>
              <a:cs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45872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bg1"/>
                </a:solidFill>
              </a:rPr>
              <a:t>Pre-2020, 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200" dirty="0" smtClean="0">
                <a:solidFill>
                  <a:schemeClr val="bg1"/>
                </a:solidFill>
              </a:rPr>
              <a:t>building trust by showing finance is scaled up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$100bn annually by 2020 from a variety of sources: now agreed methodology for tracking mobilised private finance, 5-6 Sept, Paris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France to publish a report on progress on 9 October, Lima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Scale and sources </a:t>
            </a: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of finance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For EU, US and EIG both private and public finance is important – need a framework to reorient investments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Recipient countries insist on strong commitments on public finance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Enabling environments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Important for developed countries that all countries make efforts to enhance enabling environments or framework conditions for investments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Recipient countries open to discuss and starting to understand that not a condition for finance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chemeClr val="bg1"/>
                </a:solidFill>
              </a:rPr>
              <a:t>Dynamism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EU and US propose dynamic forward and backward looking elements for all building on 'strategies &amp; approaches', biennial reporting and GEF replenishment cycles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Developing countries open, and want commitment to scaling up through cycles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50666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Technology</a:t>
            </a:r>
            <a:r>
              <a:rPr kumimoji="0" lang="en-GB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</a:t>
            </a:r>
            <a:r>
              <a:rPr lang="en-GB" sz="1200" dirty="0" smtClean="0">
                <a:solidFill>
                  <a:schemeClr val="bg1"/>
                </a:solidFill>
              </a:rPr>
              <a:t>development and </a:t>
            </a:r>
            <a:r>
              <a:rPr kumimoji="0" lang="en-GB" sz="1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transfer</a:t>
            </a:r>
            <a:endParaRPr kumimoji="0" lang="en-GB" sz="1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288925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200" b="0" dirty="0" smtClean="0">
                <a:solidFill>
                  <a:schemeClr val="bg1"/>
                </a:solidFill>
              </a:rPr>
              <a:t>All Parties consider technology development and transfer as important to reach mitigation and adaptation targets. The Technology Mechanism should continue after 2020</a:t>
            </a:r>
            <a:endParaRPr lang="en-US" sz="1200" b="0" dirty="0" smtClean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No agreement on transfer commitments, funding for technology or access to IPR. Parties stick to their lines.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Constructive discussion on a framework to guide UNFCCC work on technology transfer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Capacity-building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Continued calls from developing countries for a new Capacity Building Mechanism in the Paris Agreement, but no clear justification of why existing institutions could not be improved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However, genuine concerns that will need to be addressed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The EU has offered a workshop in the margins of the October ADP session to explore the issues more deeply in order to find convergence on the most effective way forward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 smtClean="0">
                <a:solidFill>
                  <a:schemeClr val="bg1"/>
                </a:solidFill>
              </a:rPr>
              <a:t>Capacity-building for implementation of the future transparency framework will be critical before the Agreement enters into force in 2020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69715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Verdana" pitchFamily="34" charset="0"/>
                <a:ea typeface="Verdana"/>
                <a:cs typeface="Verdana"/>
              </a:rPr>
              <a:t>Further</a:t>
            </a:r>
            <a:r>
              <a:rPr lang="en-GB" b="1">
                <a:solidFill>
                  <a:schemeClr val="bg1"/>
                </a:solidFill>
                <a:latin typeface="Verdana" pitchFamily="34" charset="0"/>
                <a:ea typeface="Verdana"/>
                <a:cs typeface="Verdana"/>
              </a:rPr>
              <a:t> </a:t>
            </a:r>
            <a:r>
              <a:rPr lang="en-GB" b="1" dirty="0">
                <a:solidFill>
                  <a:schemeClr val="bg1"/>
                </a:solidFill>
                <a:latin typeface="Verdana" pitchFamily="34" charset="0"/>
                <a:ea typeface="Verdana"/>
                <a:cs typeface="Verdana"/>
              </a:rPr>
              <a:t>requirements and decision-making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Some 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are in favour of a provision requiring all parties to have a mitigation commitment upon ratification while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others oppose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General agreement that only Parties to the new Agreement can take part in decision-making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Some call for </a:t>
            </a:r>
            <a:r>
              <a:rPr lang="en-GB" sz="1200" b="0">
                <a:solidFill>
                  <a:schemeClr val="bg1"/>
                </a:solidFill>
              </a:rPr>
              <a:t>participation </a:t>
            </a:r>
            <a:r>
              <a:rPr lang="en-GB" dirty="0">
                <a:solidFill>
                  <a:schemeClr val="bg1"/>
                </a:solidFill>
              </a:rPr>
              <a:t>in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decision-making </a:t>
            </a:r>
            <a:r>
              <a:rPr lang="en-GB" sz="1200" b="0">
                <a:solidFill>
                  <a:schemeClr val="bg1"/>
                </a:solidFill>
              </a:rPr>
              <a:t>to </a:t>
            </a:r>
            <a:r>
              <a:rPr lang="en-GB" sz="1200" b="0" dirty="0">
                <a:solidFill>
                  <a:schemeClr val="bg1"/>
                </a:solidFill>
              </a:rPr>
              <a:t>be conditional on having a mitigation commitment, </a:t>
            </a:r>
            <a:r>
              <a:rPr lang="en-GB" sz="1200" b="0">
                <a:solidFill>
                  <a:schemeClr val="bg1"/>
                </a:solidFill>
              </a:rPr>
              <a:t>others oppose</a:t>
            </a:r>
            <a:r>
              <a:rPr lang="en-GB" dirty="0">
                <a:solidFill>
                  <a:schemeClr val="bg1"/>
                </a:solidFill>
                <a:latin typeface="ＭＳ Ｐゴシック"/>
                <a:ea typeface="ＭＳ Ｐゴシック"/>
              </a:rPr>
              <a:t>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 </a:t>
            </a:r>
            <a:r>
              <a:rPr lang="en-GB" dirty="0">
                <a:solidFill>
                  <a:schemeClr val="bg1"/>
                </a:solidFill>
                <a:latin typeface="ＭＳ Ｐゴシック"/>
                <a:ea typeface="ＭＳ Ｐゴシック"/>
                <a:cs typeface="Arial"/>
              </a:rPr>
              <a:t/>
            </a:r>
            <a:br>
              <a:rPr lang="en-GB" dirty="0">
                <a:solidFill>
                  <a:schemeClr val="bg1"/>
                </a:solidFill>
                <a:latin typeface="ＭＳ Ｐゴシック"/>
                <a:ea typeface="ＭＳ Ｐゴシック"/>
                <a:cs typeface="Arial"/>
              </a:rPr>
            </a:br>
            <a:r>
              <a:rPr kumimoji="0" lang="en-GB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Entry </a:t>
            </a: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into force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Many in favour of double threshold but diverging views on its nature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200" b="0" dirty="0">
                <a:solidFill>
                  <a:schemeClr val="bg1"/>
                </a:solidFill>
              </a:rPr>
              <a:t>Number of Parties, percentage or total (</a:t>
            </a:r>
            <a:r>
              <a:rPr lang="en-GB" sz="1200" b="0" dirty="0" err="1">
                <a:solidFill>
                  <a:schemeClr val="bg1"/>
                </a:solidFill>
              </a:rPr>
              <a:t>gigatonne</a:t>
            </a:r>
            <a:r>
              <a:rPr lang="en-GB" sz="1200" b="0" dirty="0">
                <a:solidFill>
                  <a:schemeClr val="bg1"/>
                </a:solidFill>
              </a:rPr>
              <a:t>) of greenhouse gas emissions, non-cumulative, or other?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</a:rPr>
              <a:t>Institutions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bg1"/>
                </a:solidFill>
              </a:rPr>
              <a:t>Look at which institutions are needed on a case by case basis or general anchoring clause?</a:t>
            </a:r>
          </a:p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/>
            </a:r>
            <a:br>
              <a:rPr lang="en-GB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</a:br>
            <a:endParaRPr lang="en-GB" b="1" dirty="0">
              <a:solidFill>
                <a:schemeClr val="bg1"/>
              </a:solidFill>
              <a:latin typeface="Verdana"/>
              <a:ea typeface="Verdana"/>
              <a:cs typeface="Verdan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Duration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dirty="0">
                <a:solidFill>
                  <a:schemeClr val="bg1"/>
                </a:solidFill>
              </a:rPr>
              <a:t>Most Parties against including end date, as the new Agreement should be durable</a:t>
            </a:r>
          </a:p>
          <a:p>
            <a:r>
              <a:rPr lang="en-GB">
                <a:solidFill>
                  <a:schemeClr val="bg1"/>
                </a:solidFill>
                <a:latin typeface="ＭＳ Ｐゴシック"/>
                <a:ea typeface="ＭＳ Ｐゴシック"/>
                <a:cs typeface="Verdana"/>
              </a:rPr>
              <a:t/>
            </a:r>
            <a:br>
              <a:rPr lang="en-GB">
                <a:solidFill>
                  <a:schemeClr val="bg1"/>
                </a:solidFill>
                <a:latin typeface="ＭＳ Ｐゴシック"/>
                <a:ea typeface="ＭＳ Ｐゴシック"/>
                <a:cs typeface="Verdana"/>
              </a:rPr>
            </a:br>
            <a:r>
              <a:rPr lang="fr-FR" dirty="0">
                <a:latin typeface="Arial"/>
                <a:cs typeface="Arial"/>
              </a:rPr>
              <a:t/>
            </a:r>
            <a:br>
              <a:rPr lang="fr-FR" dirty="0">
                <a:latin typeface="Arial"/>
                <a:cs typeface="Arial"/>
              </a:rPr>
            </a:br>
            <a:endParaRPr lang="fr-FR" dirty="0">
              <a:latin typeface="Arial"/>
              <a:cs typeface="Aria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D85E-2713-4FC0-BAC6-3B0F51E02468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4514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175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altLang="en-US" sz="1800" b="0">
              <a:solidFill>
                <a:srgbClr val="FFFFFF"/>
              </a:solidFill>
              <a:latin typeface="Verdana" pitchFamily="-1" charset="0"/>
              <a:ea typeface="ＭＳ Ｐゴシック" pitchFamily="-1" charset="-128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0" y="981075"/>
            <a:ext cx="9180513" cy="5876925"/>
            <a:chOff x="0" y="618"/>
            <a:chExt cx="5783" cy="3702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618"/>
              <a:ext cx="5783" cy="3702"/>
            </a:xfrm>
            <a:prstGeom prst="rect">
              <a:avLst/>
            </a:prstGeom>
            <a:solidFill>
              <a:srgbClr val="0F5494"/>
            </a:solidFill>
            <a:ln w="25400">
              <a:solidFill>
                <a:srgbClr val="0F5494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defTabSz="457200">
                <a:defRPr/>
              </a:pPr>
              <a:endParaRPr lang="en-US" altLang="en-US" sz="1800" b="0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2615" y="4076"/>
              <a:ext cx="376" cy="244"/>
            </a:xfrm>
            <a:prstGeom prst="rect">
              <a:avLst/>
            </a:prstGeom>
            <a:solidFill>
              <a:srgbClr val="31942E"/>
            </a:solidFill>
            <a:ln w="9525">
              <a:solidFill>
                <a:srgbClr val="31942E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defTabSz="457200">
                <a:defRPr/>
              </a:pPr>
              <a:endParaRPr lang="en-US" altLang="en-US" sz="800" i="1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9" name="Rectangle 28"/>
            <p:cNvSpPr>
              <a:spLocks noChangeArrowheads="1"/>
            </p:cNvSpPr>
            <p:nvPr userDrawn="1"/>
          </p:nvSpPr>
          <p:spPr bwMode="auto">
            <a:xfrm>
              <a:off x="2577" y="4080"/>
              <a:ext cx="5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175">
                <a:defRPr/>
              </a:pPr>
              <a:r>
                <a:rPr lang="en-GB" sz="800" i="1">
                  <a:solidFill>
                    <a:srgbClr val="FFFFFF"/>
                  </a:solidFill>
                  <a:latin typeface="Verdana" pitchFamily="-107" charset="0"/>
                  <a:ea typeface="ＭＳ Ｐゴシック" pitchFamily="-107" charset="-128"/>
                  <a:cs typeface="ＭＳ Ｐゴシック" pitchFamily="-107" charset="-128"/>
                </a:rPr>
                <a:t>Climate Action</a:t>
              </a:r>
            </a:p>
          </p:txBody>
        </p:sp>
      </p:grpSp>
      <p:pic>
        <p:nvPicPr>
          <p:cNvPr id="10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2863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33"/>
          <p:cNvSpPr>
            <a:spLocks noChangeShapeType="1"/>
          </p:cNvSpPr>
          <p:nvPr/>
        </p:nvSpPr>
        <p:spPr bwMode="auto">
          <a:xfrm flipV="1">
            <a:off x="4146550" y="1228725"/>
            <a:ext cx="622300" cy="0"/>
          </a:xfrm>
          <a:prstGeom prst="line">
            <a:avLst/>
          </a:prstGeom>
          <a:noFill/>
          <a:ln w="38100">
            <a:solidFill>
              <a:srgbClr val="31942E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>
              <a:latin typeface="Verdan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-1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FAFE8177-02FF-4A19-A3F2-A1904A9BD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3263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C894D-23E5-46AF-B524-1065B91D08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1764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76CAE-80A1-41CD-AEF8-4E9B5448DB1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77484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698D96-A790-405A-9388-53C26A541AF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3506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06700-69A9-4E6B-8014-BD6C943A18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8156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A7C24B-5903-4C05-BECD-9E26764B3A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31992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A61A0-46AA-42DA-B461-C5E6862103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91349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0E7F6E-9F2F-4ED5-B222-D175881E0A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151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100C60-3859-4BAF-A4DF-0CF38EC82F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3154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D16B0-647D-4ED6-AFA0-7D9049C484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2467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F69BCB-8DCB-411C-81D2-6D961E5C53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2982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charset="0"/>
                <a:ea typeface="ＭＳ Ｐゴシック" pitchFamily="-1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5B052FF-04C7-461B-BD71-88488C95A3A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altLang="en-US" sz="1800" b="0">
              <a:solidFill>
                <a:srgbClr val="FFFFFF"/>
              </a:solidFill>
              <a:ea typeface="ＭＳ Ｐゴシック" pitchFamily="-1" charset="-128"/>
            </a:endParaRPr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4090988" y="6470650"/>
            <a:ext cx="817562" cy="387350"/>
            <a:chOff x="2577" y="4076"/>
            <a:chExt cx="515" cy="244"/>
          </a:xfrm>
        </p:grpSpPr>
        <p:sp>
          <p:nvSpPr>
            <p:cNvPr id="1034" name="Rectangle 6"/>
            <p:cNvSpPr>
              <a:spLocks noChangeArrowheads="1"/>
            </p:cNvSpPr>
            <p:nvPr userDrawn="1"/>
          </p:nvSpPr>
          <p:spPr bwMode="auto">
            <a:xfrm>
              <a:off x="2615" y="4076"/>
              <a:ext cx="376" cy="244"/>
            </a:xfrm>
            <a:prstGeom prst="rect">
              <a:avLst/>
            </a:prstGeom>
            <a:solidFill>
              <a:srgbClr val="31942E"/>
            </a:solidFill>
            <a:ln w="9525">
              <a:solidFill>
                <a:srgbClr val="31942E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defTabSz="457200">
                <a:defRPr/>
              </a:pPr>
              <a:endParaRPr lang="en-US" altLang="en-US" sz="800" i="1">
                <a:solidFill>
                  <a:srgbClr val="FFFFFF"/>
                </a:solidFill>
                <a:latin typeface="Verdana" pitchFamily="-1" charset="0"/>
                <a:ea typeface="ＭＳ Ｐゴシック" pitchFamily="-1" charset="-128"/>
              </a:endParaRPr>
            </a:p>
          </p:txBody>
        </p:sp>
        <p:sp>
          <p:nvSpPr>
            <p:cNvPr id="1035" name="Rectangle 26"/>
            <p:cNvSpPr>
              <a:spLocks noChangeArrowheads="1"/>
            </p:cNvSpPr>
            <p:nvPr userDrawn="1"/>
          </p:nvSpPr>
          <p:spPr bwMode="auto">
            <a:xfrm>
              <a:off x="2577" y="4080"/>
              <a:ext cx="5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175">
                <a:defRPr/>
              </a:pPr>
              <a:r>
                <a:rPr lang="en-GB" sz="800" i="1" dirty="0">
                  <a:solidFill>
                    <a:srgbClr val="FFFFFF"/>
                  </a:solidFill>
                  <a:latin typeface="Verdana" pitchFamily="-107" charset="0"/>
                  <a:ea typeface="ＭＳ Ｐゴシック" pitchFamily="-107" charset="-128"/>
                  <a:cs typeface="ＭＳ Ｐゴシック" pitchFamily="-107" charset="-128"/>
                </a:rPr>
                <a:t>Climate Action</a:t>
              </a:r>
            </a:p>
          </p:txBody>
        </p:sp>
      </p:grpSp>
      <p:sp>
        <p:nvSpPr>
          <p:cNvPr id="1033" name="Line 28"/>
          <p:cNvSpPr>
            <a:spLocks noChangeShapeType="1"/>
          </p:cNvSpPr>
          <p:nvPr/>
        </p:nvSpPr>
        <p:spPr bwMode="auto">
          <a:xfrm flipV="1">
            <a:off x="4146550" y="1238250"/>
            <a:ext cx="622300" cy="0"/>
          </a:xfrm>
          <a:prstGeom prst="line">
            <a:avLst/>
          </a:prstGeom>
          <a:noFill/>
          <a:ln w="38100">
            <a:solidFill>
              <a:srgbClr val="31942E"/>
            </a:solidFill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de-DE">
              <a:latin typeface="Verdan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79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pitchFamily="-1" charset="-128"/>
          <a:cs typeface="ＭＳ Ｐゴシック" pitchFamily="-102" charset="-128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pitchFamily="-1" charset="-128"/>
          <a:cs typeface="ＭＳ Ｐゴシック" pitchFamily="-102" charset="-128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pitchFamily="-1" charset="-128"/>
          <a:cs typeface="ＭＳ Ｐゴシック" pitchFamily="-10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pitchFamily="-1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198796" y="5865538"/>
            <a:ext cx="3886200" cy="795867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US" sz="1600" dirty="0" err="1" smtClean="0">
                <a:solidFill>
                  <a:srgbClr val="003399"/>
                </a:solidFill>
                <a:latin typeface="Verdana" pitchFamily="34" charset="0"/>
              </a:rPr>
              <a:t>Artur</a:t>
            </a:r>
            <a:r>
              <a:rPr lang="en-US" sz="1600" dirty="0" smtClean="0">
                <a:solidFill>
                  <a:srgbClr val="003399"/>
                </a:solidFill>
                <a:latin typeface="Verdana" pitchFamily="34" charset="0"/>
              </a:rPr>
              <a:t> </a:t>
            </a:r>
            <a:r>
              <a:rPr lang="en-US" sz="1600" dirty="0" err="1" smtClean="0">
                <a:solidFill>
                  <a:srgbClr val="003399"/>
                </a:solidFill>
                <a:latin typeface="Verdana" pitchFamily="34" charset="0"/>
              </a:rPr>
              <a:t>Runge</a:t>
            </a:r>
            <a:r>
              <a:rPr lang="en-US" sz="1600" dirty="0" smtClean="0">
                <a:solidFill>
                  <a:srgbClr val="003399"/>
                </a:solidFill>
                <a:latin typeface="Verdana" pitchFamily="34" charset="0"/>
              </a:rPr>
              <a:t>-Metzger</a:t>
            </a:r>
          </a:p>
          <a:p>
            <a:pPr marL="3175"/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</a:rPr>
              <a:t>Director 'International and Climate Strategies'</a:t>
            </a:r>
          </a:p>
          <a:p>
            <a:pPr marL="3175"/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</a:rPr>
              <a:t>European Commission</a:t>
            </a:r>
          </a:p>
        </p:txBody>
      </p:sp>
      <p:sp>
        <p:nvSpPr>
          <p:cNvPr id="3" name="AutoShape 2" descr="https://pbs.twimg.com/media/Bp8EPFiCAAAhRZ7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3569111" y="1489587"/>
            <a:ext cx="4630992" cy="3111910"/>
          </a:xfrm>
          <a:prstGeom prst="roundRect">
            <a:avLst>
              <a:gd name="adj" fmla="val 10000"/>
            </a:avLst>
          </a:prstGeom>
          <a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4">
              <a:tint val="50000"/>
              <a:hueOff val="1448968"/>
              <a:satOff val="-24471"/>
              <a:lumOff val="99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793226"/>
            <a:ext cx="9084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 smtClean="0">
                <a:solidFill>
                  <a:srgbClr val="003399"/>
                </a:solidFill>
              </a:rPr>
              <a:t>Brussels, 27 </a:t>
            </a:r>
            <a:r>
              <a:rPr lang="de-DE" sz="2000" dirty="0" smtClean="0">
                <a:solidFill>
                  <a:srgbClr val="003399"/>
                </a:solidFill>
              </a:rPr>
              <a:t>October 2015</a:t>
            </a:r>
            <a:endParaRPr lang="de-DE" sz="2000" dirty="0">
              <a:solidFill>
                <a:srgbClr val="003399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411944">
            <a:off x="1159211" y="2484472"/>
            <a:ext cx="7857555" cy="936625"/>
          </a:xfrm>
        </p:spPr>
        <p:txBody>
          <a:bodyPr/>
          <a:lstStyle/>
          <a:p>
            <a:pPr marL="0" indent="0" algn="ctr"/>
            <a:r>
              <a:rPr lang="en-GB" sz="2800" dirty="0" smtClean="0">
                <a:ea typeface="ＭＳ Ｐゴシック" pitchFamily="34" charset="-128"/>
              </a:rPr>
              <a:t>Towar</a:t>
            </a:r>
            <a:r>
              <a:rPr lang="en-GB" sz="2800" dirty="0" smtClean="0">
                <a:solidFill>
                  <a:srgbClr val="FFFFFF"/>
                </a:solidFill>
                <a:ea typeface="ＭＳ Ｐゴシック" pitchFamily="34" charset="-128"/>
              </a:rPr>
              <a:t>ds</a:t>
            </a:r>
            <a:r>
              <a:rPr lang="en-GB" sz="2800" dirty="0" smtClean="0">
                <a:ea typeface="ＭＳ Ｐゴシック" pitchFamily="34" charset="-128"/>
              </a:rPr>
              <a:t> </a:t>
            </a:r>
            <a:r>
              <a:rPr lang="en-GB" sz="2800" dirty="0" smtClean="0">
                <a:solidFill>
                  <a:srgbClr val="FFFFFF"/>
                </a:solidFill>
                <a:ea typeface="ＭＳ Ｐゴシック" pitchFamily="34" charset="-128"/>
              </a:rPr>
              <a:t>the                   deal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3679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72020"/>
            <a:ext cx="8514956" cy="936625"/>
          </a:xfrm>
        </p:spPr>
        <p:txBody>
          <a:bodyPr/>
          <a:lstStyle/>
          <a:p>
            <a:r>
              <a:rPr lang="en-GB" dirty="0" smtClean="0"/>
              <a:t>Other issues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90538" y="1913288"/>
            <a:ext cx="2098675" cy="147830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Technology</a:t>
            </a:r>
            <a:r>
              <a:rPr kumimoji="0" lang="en-GB" sz="16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en-GB" sz="1600" dirty="0">
                <a:solidFill>
                  <a:schemeClr val="bg1"/>
                </a:solidFill>
              </a:rPr>
              <a:t>development and </a:t>
            </a:r>
            <a:r>
              <a:rPr kumimoji="0" lang="en-GB" sz="16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</a:rPr>
              <a:t>transfer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57102" y="1913288"/>
            <a:ext cx="5967785" cy="149493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Important for mitigation and adaptation </a:t>
            </a:r>
          </a:p>
          <a:p>
            <a:pPr marL="288925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Technology Mechanism to support cooperative action </a:t>
            </a:r>
          </a:p>
          <a:p>
            <a:pPr marL="288925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bg1"/>
                </a:solidFill>
              </a:rPr>
              <a:t>Diverging views on addressing technology needs, financing climate technologies and building an enabling environment (incl. intellectual property)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90818" y="3503830"/>
            <a:ext cx="2097741" cy="140067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Capacity-building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657476" y="3503830"/>
            <a:ext cx="5967412" cy="138405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Agreement that capacity building will be an important cross-cutting issue to be strengthened under new agreement.</a:t>
            </a:r>
            <a:endParaRPr lang="en-US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Capacity-building </a:t>
            </a:r>
            <a:r>
              <a:rPr lang="en-GB" sz="1600" b="0" dirty="0">
                <a:solidFill>
                  <a:schemeClr val="bg1"/>
                </a:solidFill>
              </a:rPr>
              <a:t>for transparency framework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23789" y="5004280"/>
            <a:ext cx="2098675" cy="1155469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Markets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673727" y="5005538"/>
            <a:ext cx="5967785" cy="1162506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82563" indent="-182563">
              <a:buFont typeface="Arial" pitchFamily="34" charset="0"/>
              <a:buChar char="•"/>
            </a:pPr>
            <a:r>
              <a:rPr lang="en-US" sz="1600" b="0" dirty="0" smtClean="0">
                <a:solidFill>
                  <a:schemeClr val="bg1"/>
                </a:solidFill>
              </a:rPr>
              <a:t>Accounting for internationally transferred mitigation </a:t>
            </a:r>
            <a:r>
              <a:rPr lang="en-US" sz="1600" b="0" dirty="0" smtClean="0">
                <a:solidFill>
                  <a:schemeClr val="bg1"/>
                </a:solidFill>
              </a:rPr>
              <a:t>outcomes</a:t>
            </a:r>
            <a:endParaRPr lang="en-US" sz="1600" b="0" dirty="0" smtClean="0">
              <a:solidFill>
                <a:schemeClr val="bg1"/>
              </a:solidFill>
            </a:endParaRPr>
          </a:p>
          <a:p>
            <a:pPr marL="182563" indent="-182563">
              <a:buFont typeface="Arial" pitchFamily="34" charset="0"/>
              <a:buChar char="•"/>
            </a:pPr>
            <a:r>
              <a:rPr lang="en-US" sz="1600" b="0" dirty="0" smtClean="0">
                <a:solidFill>
                  <a:schemeClr val="bg1"/>
                </a:solidFill>
              </a:rPr>
              <a:t>A Sustainable Development Mechanism - to replace CDM</a:t>
            </a:r>
            <a:r>
              <a:rPr lang="en-US" sz="1600" b="0" dirty="0" smtClean="0">
                <a:solidFill>
                  <a:schemeClr val="bg1"/>
                </a:solidFill>
              </a:rPr>
              <a:t>?</a:t>
            </a:r>
            <a:endParaRPr lang="en-US" sz="16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12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958" y="1110118"/>
            <a:ext cx="8514956" cy="936625"/>
          </a:xfrm>
        </p:spPr>
        <p:txBody>
          <a:bodyPr/>
          <a:lstStyle/>
          <a:p>
            <a:r>
              <a:rPr lang="en-GB" dirty="0" smtClean="0"/>
              <a:t>Procedural and institutional provisions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58188" y="2019448"/>
            <a:ext cx="2097741" cy="710106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600">
                <a:solidFill>
                  <a:schemeClr val="bg1"/>
                </a:solidFill>
              </a:rPr>
              <a:t>Further requirements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49272" y="2019447"/>
            <a:ext cx="5989264" cy="710106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Requirement</a:t>
            </a:r>
            <a:r>
              <a:rPr lang="en-GB" sz="1600" b="0">
                <a:solidFill>
                  <a:schemeClr val="bg1"/>
                </a:solidFill>
              </a:rPr>
              <a:t> </a:t>
            </a:r>
            <a:r>
              <a:rPr lang="en-GB" sz="1600" b="0" dirty="0">
                <a:solidFill>
                  <a:schemeClr val="bg1"/>
                </a:solidFill>
              </a:rPr>
              <a:t>to </a:t>
            </a:r>
            <a:r>
              <a:rPr lang="en-GB" sz="1600" b="0">
                <a:solidFill>
                  <a:schemeClr val="bg1"/>
                </a:solidFill>
              </a:rPr>
              <a:t>have a mitigation commitment upon </a:t>
            </a:r>
            <a:r>
              <a:rPr lang="en-GB" sz="1600" b="0" smtClean="0">
                <a:solidFill>
                  <a:schemeClr val="bg1"/>
                </a:solidFill>
              </a:rPr>
              <a:t>ratification?</a:t>
            </a:r>
            <a:endParaRPr lang="fr-FR" sz="16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8188" y="2835315"/>
            <a:ext cx="2097741" cy="1073491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Entry into force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649272" y="5323973"/>
            <a:ext cx="5989264" cy="49661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General clause or case by case?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649272" y="2835315"/>
            <a:ext cx="5989264" cy="1073491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1600" b="0" dirty="0">
                <a:solidFill>
                  <a:schemeClr val="bg1"/>
                </a:solidFill>
              </a:rPr>
              <a:t>Double threshold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Number of Parties, % of greenhouse gas emissions, non-cumulative, other?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58188" y="5323971"/>
            <a:ext cx="2097741" cy="49661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Institutions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58188" y="5926346"/>
            <a:ext cx="2092407" cy="441434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Duration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642781" y="5926347"/>
            <a:ext cx="5995755" cy="441434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Most Parties against end date</a:t>
            </a:r>
            <a:endParaRPr lang="en-GB" sz="1600" b="0" u="sng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649272" y="4014568"/>
            <a:ext cx="5989264" cy="120364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Balance </a:t>
            </a:r>
            <a:r>
              <a:rPr lang="en-GB" sz="1600" b="0" dirty="0">
                <a:solidFill>
                  <a:schemeClr val="bg1"/>
                </a:solidFill>
              </a:rPr>
              <a:t>of detail between establishment clause and work programme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Need </a:t>
            </a:r>
            <a:r>
              <a:rPr lang="en-GB" sz="1600" b="0" dirty="0">
                <a:solidFill>
                  <a:schemeClr val="bg1"/>
                </a:solidFill>
              </a:rPr>
              <a:t>for agreement on purpose (facilitative v. enforcement) and scope (more than mitigation?) 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458188" y="4014567"/>
            <a:ext cx="2097741" cy="120364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Compliance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222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72020"/>
            <a:ext cx="8514956" cy="936625"/>
          </a:xfrm>
        </p:spPr>
        <p:txBody>
          <a:bodyPr/>
          <a:lstStyle/>
          <a:p>
            <a:r>
              <a:rPr lang="en-GB" dirty="0" smtClean="0"/>
              <a:t>Pre-2020 climate action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90538" y="3888962"/>
            <a:ext cx="2098675" cy="2229747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"</a:t>
            </a:r>
            <a:r>
              <a:rPr lang="en-GB" sz="1600" dirty="0" err="1" smtClean="0">
                <a:solidFill>
                  <a:schemeClr val="bg1"/>
                </a:solidFill>
              </a:rPr>
              <a:t>Workstream</a:t>
            </a:r>
            <a:r>
              <a:rPr lang="en-GB" sz="1600" dirty="0" smtClean="0">
                <a:solidFill>
                  <a:schemeClr val="bg1"/>
                </a:solidFill>
              </a:rPr>
              <a:t> 2" to close the ambition </a:t>
            </a:r>
            <a:r>
              <a:rPr lang="en-GB" sz="1600" dirty="0">
                <a:solidFill>
                  <a:schemeClr val="bg1"/>
                </a:solidFill>
              </a:rPr>
              <a:t>g</a:t>
            </a:r>
            <a:r>
              <a:rPr lang="en-GB" sz="1600" dirty="0" smtClean="0">
                <a:solidFill>
                  <a:schemeClr val="bg1"/>
                </a:solidFill>
              </a:rPr>
              <a:t>ap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35250" y="3879851"/>
            <a:ext cx="5989638" cy="2238858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Technical Examination Process to identify areas of high mitigation potential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"High </a:t>
            </a:r>
            <a:r>
              <a:rPr lang="en-GB" sz="1600" b="0" dirty="0">
                <a:solidFill>
                  <a:schemeClr val="bg1"/>
                </a:solidFill>
              </a:rPr>
              <a:t>level engagement" building on </a:t>
            </a:r>
            <a:r>
              <a:rPr lang="en-GB" sz="1600" b="0" dirty="0" smtClean="0">
                <a:solidFill>
                  <a:schemeClr val="bg1"/>
                </a:solidFill>
              </a:rPr>
              <a:t>LPAA</a:t>
            </a:r>
            <a:endParaRPr lang="en-GB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Identify </a:t>
            </a:r>
            <a:r>
              <a:rPr lang="en-GB" sz="1600" b="0" dirty="0" smtClean="0">
                <a:solidFill>
                  <a:schemeClr val="bg1"/>
                </a:solidFill>
              </a:rPr>
              <a:t>actionable </a:t>
            </a:r>
            <a:r>
              <a:rPr lang="en-GB" sz="1600" b="0" dirty="0">
                <a:solidFill>
                  <a:schemeClr val="bg1"/>
                </a:solidFill>
              </a:rPr>
              <a:t>solutions and options to </a:t>
            </a:r>
            <a:r>
              <a:rPr lang="en-GB" sz="1600" b="0" dirty="0" smtClean="0">
                <a:solidFill>
                  <a:schemeClr val="bg1"/>
                </a:solidFill>
              </a:rPr>
              <a:t>support; </a:t>
            </a:r>
            <a:r>
              <a:rPr lang="en-GB" sz="1600" b="0" dirty="0">
                <a:solidFill>
                  <a:schemeClr val="bg1"/>
                </a:solidFill>
              </a:rPr>
              <a:t>mobilize </a:t>
            </a:r>
            <a:r>
              <a:rPr lang="en-GB" sz="1600" b="0" dirty="0" smtClean="0">
                <a:solidFill>
                  <a:schemeClr val="bg1"/>
                </a:solidFill>
              </a:rPr>
              <a:t>actors</a:t>
            </a:r>
            <a:r>
              <a:rPr lang="en-GB" sz="1600" b="0" dirty="0">
                <a:solidFill>
                  <a:schemeClr val="bg1"/>
                </a:solidFill>
              </a:rPr>
              <a:t>; </a:t>
            </a:r>
            <a:r>
              <a:rPr lang="en-GB" sz="1600" b="0" dirty="0" smtClean="0">
                <a:solidFill>
                  <a:schemeClr val="bg1"/>
                </a:solidFill>
              </a:rPr>
              <a:t>political </a:t>
            </a:r>
            <a:r>
              <a:rPr lang="en-GB" sz="1600" b="0" dirty="0">
                <a:solidFill>
                  <a:schemeClr val="bg1"/>
                </a:solidFill>
              </a:rPr>
              <a:t>push for </a:t>
            </a:r>
            <a:r>
              <a:rPr lang="en-GB" sz="1600" b="0" dirty="0" smtClean="0">
                <a:solidFill>
                  <a:schemeClr val="bg1"/>
                </a:solidFill>
              </a:rPr>
              <a:t>implementing</a:t>
            </a:r>
            <a:endParaRPr lang="en-GB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NAZCA </a:t>
            </a:r>
            <a:r>
              <a:rPr lang="en-GB" sz="1600" b="0" dirty="0" smtClean="0">
                <a:solidFill>
                  <a:schemeClr val="bg1"/>
                </a:solidFill>
              </a:rPr>
              <a:t>platform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90538" y="1877046"/>
            <a:ext cx="2098675" cy="190824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Accelerating implementation under UNFCCC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635250" y="1877046"/>
            <a:ext cx="5989638" cy="190824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Implementation </a:t>
            </a:r>
            <a:r>
              <a:rPr lang="en-GB" sz="1600" b="0" dirty="0" smtClean="0">
                <a:solidFill>
                  <a:schemeClr val="bg1"/>
                </a:solidFill>
              </a:rPr>
              <a:t>of </a:t>
            </a:r>
            <a:r>
              <a:rPr lang="en-GB" sz="1600" b="0" dirty="0">
                <a:solidFill>
                  <a:schemeClr val="bg1"/>
                </a:solidFill>
              </a:rPr>
              <a:t>Cancun pledges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Kyoto </a:t>
            </a:r>
            <a:r>
              <a:rPr lang="en-GB" sz="1600" b="0" dirty="0">
                <a:solidFill>
                  <a:schemeClr val="bg1"/>
                </a:solidFill>
              </a:rPr>
              <a:t>Protocol CP2 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Tracking of progress - </a:t>
            </a:r>
            <a:r>
              <a:rPr lang="en-GB" sz="1600" b="0" dirty="0" smtClean="0">
                <a:solidFill>
                  <a:schemeClr val="bg1"/>
                </a:solidFill>
              </a:rPr>
              <a:t>transparency </a:t>
            </a:r>
            <a:r>
              <a:rPr lang="en-GB" sz="1600" b="0" dirty="0">
                <a:solidFill>
                  <a:schemeClr val="bg1"/>
                </a:solidFill>
              </a:rPr>
              <a:t>of </a:t>
            </a:r>
            <a:r>
              <a:rPr lang="en-GB" sz="1600" b="0" dirty="0" smtClean="0">
                <a:solidFill>
                  <a:schemeClr val="bg1"/>
                </a:solidFill>
              </a:rPr>
              <a:t>action</a:t>
            </a:r>
            <a:endParaRPr lang="en-GB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Green </a:t>
            </a:r>
            <a:r>
              <a:rPr lang="en-GB" sz="1600" b="0" dirty="0">
                <a:solidFill>
                  <a:schemeClr val="bg1"/>
                </a:solidFill>
              </a:rPr>
              <a:t>Climate Fund and the Technology Mechanism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Work programmes </a:t>
            </a:r>
            <a:r>
              <a:rPr lang="en-GB" sz="1600" b="0" dirty="0">
                <a:solidFill>
                  <a:schemeClr val="bg1"/>
                </a:solidFill>
              </a:rPr>
              <a:t>on adaptation and loss and damage</a:t>
            </a:r>
          </a:p>
        </p:txBody>
      </p:sp>
    </p:spTree>
    <p:extLst>
      <p:ext uri="{BB962C8B-B14F-4D97-AF65-F5344CB8AC3E}">
        <p14:creationId xmlns:p14="http://schemas.microsoft.com/office/powerpoint/2010/main" xmlns="" val="2478774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49704"/>
            <a:ext cx="8229600" cy="936625"/>
          </a:xfrm>
        </p:spPr>
        <p:txBody>
          <a:bodyPr/>
          <a:lstStyle/>
          <a:p>
            <a:r>
              <a:rPr lang="en-US" dirty="0" smtClean="0"/>
              <a:t>Remain</a:t>
            </a:r>
            <a:r>
              <a:rPr lang="en-US" dirty="0" smtClean="0"/>
              <a:t>ing </a:t>
            </a:r>
            <a:r>
              <a:rPr lang="en-US" dirty="0" smtClean="0"/>
              <a:t>meetings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4353639"/>
              </p:ext>
            </p:extLst>
          </p:nvPr>
        </p:nvGraphicFramePr>
        <p:xfrm>
          <a:off x="533719" y="1846382"/>
          <a:ext cx="8061536" cy="31413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943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671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28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30 Oct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Publication of UNFCCC report on aggregate effect of INDCs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8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+mn-lt"/>
                          <a:ea typeface="+mn-ea"/>
                        </a:rPr>
                        <a:t>8–10</a:t>
                      </a:r>
                      <a:r>
                        <a:rPr lang="en-GB" sz="1400" baseline="0" dirty="0" smtClean="0">
                          <a:effectLst/>
                          <a:latin typeface="+mn-lt"/>
                          <a:ea typeface="+mn-ea"/>
                        </a:rPr>
                        <a:t> Nov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Pre-COP, Paris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extLst>
                  <a:ext uri="{0D108BD9-81ED-4DB2-BD59-A6C34878D82A}">
                    <a16:rowId xmlns="" xmlns:a16="http://schemas.microsoft.com/office/drawing/2014/main" val="3547660222"/>
                  </a:ext>
                </a:extLst>
              </a:tr>
              <a:tr h="628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 Nov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ECOFIN Council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8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15–16 Nov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G20 Summit, Antalya</a:t>
                      </a:r>
                      <a:endParaRPr lang="en-GB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647" marR="35647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282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</a:rPr>
                        <a:t>30 </a:t>
                      </a:r>
                      <a:r>
                        <a:rPr lang="da-DK" sz="1400" dirty="0" err="1">
                          <a:effectLst/>
                        </a:rPr>
                        <a:t>Nov</a:t>
                      </a:r>
                      <a:r>
                        <a:rPr lang="da-DK" sz="1400" dirty="0">
                          <a:effectLst/>
                        </a:rPr>
                        <a:t>–11 </a:t>
                      </a:r>
                      <a:r>
                        <a:rPr lang="da-DK" sz="1400" dirty="0" err="1" smtClean="0">
                          <a:effectLst/>
                        </a:rPr>
                        <a:t>Dec</a:t>
                      </a:r>
                      <a:endParaRPr lang="en-GB" sz="1400" dirty="0">
                        <a:effectLst/>
                      </a:endParaRPr>
                    </a:p>
                  </a:txBody>
                  <a:tcPr marL="35647" marR="3564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COP21, </a:t>
                      </a:r>
                      <a:r>
                        <a:rPr lang="en-GB" sz="1400" dirty="0" smtClean="0">
                          <a:effectLst/>
                        </a:rPr>
                        <a:t>Paris</a:t>
                      </a:r>
                      <a:endParaRPr lang="en-GB" sz="1400" dirty="0">
                        <a:effectLst/>
                      </a:endParaRPr>
                    </a:p>
                  </a:txBody>
                  <a:tcPr marL="35647" marR="35647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31749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06" y="1585925"/>
            <a:ext cx="8204338" cy="1100831"/>
          </a:xfrm>
        </p:spPr>
        <p:txBody>
          <a:bodyPr/>
          <a:lstStyle/>
          <a:p>
            <a:r>
              <a:rPr lang="en-US" sz="2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Thank you!</a:t>
            </a:r>
          </a:p>
          <a:p>
            <a:endParaRPr lang="en-GB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30830" y="6244828"/>
            <a:ext cx="7429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  <a:buClr>
                <a:prstClr val="white"/>
              </a:buClr>
            </a:pPr>
            <a:r>
              <a:rPr lang="de-DE" sz="1800" kern="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/>
                <a:ea typeface="ＭＳ Ｐゴシック" charset="-128"/>
              </a:rPr>
              <a:t>http://ec.europa.eu/clima/policies/brief/eu/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477210"/>
            <a:ext cx="91439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33 days </a:t>
            </a:r>
          </a:p>
          <a:p>
            <a:pPr algn="ctr"/>
            <a:r>
              <a:rPr lang="en-GB" dirty="0" smtClean="0"/>
              <a:t>left before Paris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2220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54814"/>
            <a:ext cx="8469312" cy="936625"/>
          </a:xfrm>
        </p:spPr>
        <p:txBody>
          <a:bodyPr/>
          <a:lstStyle/>
          <a:p>
            <a:r>
              <a:rPr lang="en-US" dirty="0" smtClean="0"/>
              <a:t>Towards Paris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867883" y="2937685"/>
          <a:ext cx="4013200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2"/>
          <p:cNvGraphicFramePr/>
          <p:nvPr>
            <p:extLst>
              <p:ext uri="{D42A27DB-BD31-4B8C-83A1-F6EECF244321}">
                <p14:modId xmlns:p14="http://schemas.microsoft.com/office/powerpoint/2010/main" xmlns="" val="1226440157"/>
              </p:ext>
            </p:extLst>
          </p:nvPr>
        </p:nvGraphicFramePr>
        <p:xfrm>
          <a:off x="1554610" y="2655294"/>
          <a:ext cx="6314179" cy="387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Rectangle 11"/>
          <p:cNvSpPr/>
          <p:nvPr/>
        </p:nvSpPr>
        <p:spPr bwMode="auto">
          <a:xfrm>
            <a:off x="419100" y="1689100"/>
            <a:ext cx="8585200" cy="711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dirty="0" smtClean="0">
              <a:solidFill>
                <a:srgbClr val="31942E"/>
              </a:solidFill>
            </a:endParaRPr>
          </a:p>
        </p:txBody>
      </p:sp>
      <p:sp>
        <p:nvSpPr>
          <p:cNvPr id="11" name="Line Callout 3 10"/>
          <p:cNvSpPr/>
          <p:nvPr/>
        </p:nvSpPr>
        <p:spPr bwMode="auto">
          <a:xfrm>
            <a:off x="663346" y="2400300"/>
            <a:ext cx="5824747" cy="510116"/>
          </a:xfrm>
          <a:prstGeom prst="borderCallout3">
            <a:avLst>
              <a:gd name="adj1" fmla="val 52360"/>
              <a:gd name="adj2" fmla="val -103"/>
              <a:gd name="adj3" fmla="val 52360"/>
              <a:gd name="adj4" fmla="val -3585"/>
              <a:gd name="adj5" fmla="val 154149"/>
              <a:gd name="adj6" fmla="val -3585"/>
              <a:gd name="adj7" fmla="val 292590"/>
              <a:gd name="adj8" fmla="val 20316"/>
            </a:avLst>
          </a:prstGeom>
          <a:ln>
            <a:solidFill>
              <a:srgbClr val="31942E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en-US" sz="1400" dirty="0">
                <a:solidFill>
                  <a:srgbClr val="31942E"/>
                </a:solidFill>
              </a:rPr>
              <a:t>A new international climate agreement applicable to all </a:t>
            </a:r>
            <a:br>
              <a:rPr lang="en-US" sz="1400" dirty="0">
                <a:solidFill>
                  <a:srgbClr val="31942E"/>
                </a:solidFill>
              </a:rPr>
            </a:br>
            <a:r>
              <a:rPr lang="en-US" sz="1400" dirty="0">
                <a:solidFill>
                  <a:srgbClr val="31942E"/>
                </a:solidFill>
              </a:rPr>
              <a:t>to keep global average temperature increase below </a:t>
            </a:r>
            <a:r>
              <a:rPr lang="en-US" sz="1400" dirty="0" smtClean="0">
                <a:solidFill>
                  <a:srgbClr val="31942E"/>
                </a:solidFill>
              </a:rPr>
              <a:t>2°C</a:t>
            </a:r>
            <a:endParaRPr lang="en-US" sz="1400" dirty="0">
              <a:solidFill>
                <a:srgbClr val="31942E"/>
              </a:solidFill>
            </a:endParaRPr>
          </a:p>
        </p:txBody>
      </p:sp>
      <p:sp>
        <p:nvSpPr>
          <p:cNvPr id="4" name="Down Arrow 3"/>
          <p:cNvSpPr/>
          <p:nvPr/>
        </p:nvSpPr>
        <p:spPr bwMode="auto">
          <a:xfrm>
            <a:off x="6075361" y="3675216"/>
            <a:ext cx="492868" cy="768032"/>
          </a:xfrm>
          <a:prstGeom prst="down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solidFill>
                <a:srgbClr val="FFD62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2887" y="334878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Verdana"/>
              </a:rPr>
              <a:t>Bonn, October 2015</a:t>
            </a:r>
            <a:endParaRPr lang="en-GB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77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237" y="2767831"/>
            <a:ext cx="1698359" cy="2905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Paris Package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605399" y="2599056"/>
            <a:ext cx="3028540" cy="885549"/>
          </a:xfrm>
          <a:prstGeom prst="rect">
            <a:avLst/>
          </a:prstGeom>
          <a:solidFill>
            <a:srgbClr val="3194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dirty="0" smtClean="0">
                <a:solidFill>
                  <a:prstClr val="white"/>
                </a:solidFill>
              </a:rPr>
              <a:t>Agreement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373550" y="2868381"/>
            <a:ext cx="1260389" cy="616224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dirty="0" smtClean="0">
                <a:solidFill>
                  <a:prstClr val="white"/>
                </a:solidFill>
              </a:rPr>
              <a:t>INDCs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859345" y="2599053"/>
            <a:ext cx="1768152" cy="883855"/>
          </a:xfrm>
          <a:prstGeom prst="rect">
            <a:avLst/>
          </a:prstGeom>
          <a:solidFill>
            <a:srgbClr val="3194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dirty="0" smtClean="0">
                <a:solidFill>
                  <a:prstClr val="white"/>
                </a:solidFill>
              </a:rPr>
              <a:t>Decisions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195823" y="4019550"/>
            <a:ext cx="4195452" cy="1932130"/>
          </a:xfrm>
          <a:prstGeom prst="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dirty="0" smtClean="0">
                <a:solidFill>
                  <a:prstClr val="white"/>
                </a:solidFill>
              </a:rPr>
              <a:t>Lima-Paris Action Agenda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5869" y="4019550"/>
            <a:ext cx="1661831" cy="1932131"/>
          </a:xfrm>
          <a:prstGeom prst="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175"/>
            <a:r>
              <a:rPr lang="en-US" sz="1400" dirty="0" smtClean="0">
                <a:solidFill>
                  <a:prstClr val="white"/>
                </a:solidFill>
              </a:rPr>
              <a:t>Other</a:t>
            </a:r>
          </a:p>
          <a:p>
            <a:pPr marL="3175"/>
            <a:r>
              <a:rPr lang="en-US" sz="1400" spc="-100" dirty="0" smtClean="0">
                <a:solidFill>
                  <a:prstClr val="white"/>
                </a:solidFill>
              </a:rPr>
              <a:t>announcements</a:t>
            </a:r>
          </a:p>
          <a:p>
            <a:pPr marL="3175"/>
            <a:r>
              <a:rPr lang="en-US" sz="1400" dirty="0" smtClean="0">
                <a:solidFill>
                  <a:prstClr val="white"/>
                </a:solidFill>
              </a:rPr>
              <a:t>declarations</a:t>
            </a:r>
            <a:endParaRPr lang="en-GB" sz="1400" spc="-100" dirty="0" smtClean="0">
              <a:solidFill>
                <a:prstClr val="white"/>
              </a:solidFill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1345219" y="2207317"/>
            <a:ext cx="597877" cy="4026877"/>
          </a:xfrm>
          <a:prstGeom prst="leftBrace">
            <a:avLst>
              <a:gd name="adj1" fmla="val 59804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58067" y="4380088"/>
            <a:ext cx="3685558" cy="1477787"/>
            <a:chOff x="1545431" y="2185988"/>
            <a:chExt cx="3030537" cy="2705100"/>
          </a:xfrm>
        </p:grpSpPr>
        <p:sp>
          <p:nvSpPr>
            <p:cNvPr id="26" name="Rektangel 54"/>
            <p:cNvSpPr>
              <a:spLocks noChangeArrowheads="1"/>
            </p:cNvSpPr>
            <p:nvPr/>
          </p:nvSpPr>
          <p:spPr bwMode="auto">
            <a:xfrm>
              <a:off x="1547018" y="2185988"/>
              <a:ext cx="757238" cy="901700"/>
            </a:xfrm>
            <a:prstGeom prst="rect">
              <a:avLst/>
            </a:prstGeom>
            <a:solidFill>
              <a:srgbClr val="2C9547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FOREST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7" name="Rektangel 54"/>
            <p:cNvSpPr>
              <a:spLocks noChangeArrowheads="1"/>
            </p:cNvSpPr>
            <p:nvPr/>
          </p:nvSpPr>
          <p:spPr bwMode="auto">
            <a:xfrm>
              <a:off x="1547018" y="3087688"/>
              <a:ext cx="757238" cy="901700"/>
            </a:xfrm>
            <a:prstGeom prst="rect">
              <a:avLst/>
            </a:prstGeom>
            <a:solidFill>
              <a:srgbClr val="D0BE0E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AGRICULTURE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8" name="Rektangel 54"/>
            <p:cNvSpPr>
              <a:spLocks noChangeArrowheads="1"/>
            </p:cNvSpPr>
            <p:nvPr/>
          </p:nvSpPr>
          <p:spPr bwMode="auto">
            <a:xfrm>
              <a:off x="2307431" y="2185988"/>
              <a:ext cx="755650" cy="901700"/>
            </a:xfrm>
            <a:prstGeom prst="rect">
              <a:avLst/>
            </a:prstGeom>
            <a:solidFill>
              <a:srgbClr val="5C579A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RESILIENCE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9" name="Rektangel 54"/>
            <p:cNvSpPr>
              <a:spLocks noChangeArrowheads="1"/>
            </p:cNvSpPr>
            <p:nvPr/>
          </p:nvSpPr>
          <p:spPr bwMode="auto">
            <a:xfrm>
              <a:off x="3059906" y="2185988"/>
              <a:ext cx="755650" cy="901700"/>
            </a:xfrm>
            <a:prstGeom prst="rect">
              <a:avLst/>
            </a:prstGeom>
            <a:solidFill>
              <a:srgbClr val="DC9318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TRANSPORT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0" name="Rektangel 54"/>
            <p:cNvSpPr>
              <a:spLocks noChangeArrowheads="1"/>
            </p:cNvSpPr>
            <p:nvPr/>
          </p:nvSpPr>
          <p:spPr bwMode="auto">
            <a:xfrm>
              <a:off x="2304256" y="3087688"/>
              <a:ext cx="755650" cy="901700"/>
            </a:xfrm>
            <a:prstGeom prst="rect">
              <a:avLst/>
            </a:prstGeom>
            <a:solidFill>
              <a:srgbClr val="0F90CF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BUILDING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1" name="Rektangel 54"/>
            <p:cNvSpPr>
              <a:spLocks noChangeArrowheads="1"/>
            </p:cNvSpPr>
            <p:nvPr/>
          </p:nvSpPr>
          <p:spPr bwMode="auto">
            <a:xfrm>
              <a:off x="3818731" y="2185988"/>
              <a:ext cx="757237" cy="901700"/>
            </a:xfrm>
            <a:prstGeom prst="rect">
              <a:avLst/>
            </a:prstGeom>
            <a:solidFill>
              <a:srgbClr val="AD8F16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PRIVATE FINANCE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2" name="Rektangel 54"/>
            <p:cNvSpPr>
              <a:spLocks noChangeArrowheads="1"/>
            </p:cNvSpPr>
            <p:nvPr/>
          </p:nvSpPr>
          <p:spPr bwMode="auto">
            <a:xfrm>
              <a:off x="3058319" y="3087688"/>
              <a:ext cx="757237" cy="901700"/>
            </a:xfrm>
            <a:prstGeom prst="rect">
              <a:avLst/>
            </a:prstGeom>
            <a:solidFill>
              <a:srgbClr val="59A5B2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200" b="1" dirty="0">
                <a:solidFill>
                  <a:srgbClr val="FFFFFF"/>
                </a:solidFill>
                <a:latin typeface="+mj-lt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>
                  <a:solidFill>
                    <a:srgbClr val="FFFFFF"/>
                  </a:solidFill>
                  <a:latin typeface="+mj-lt"/>
                </a:rPr>
                <a:t>SHORT-LIVED CLIMATE POLLUTANTS</a:t>
              </a:r>
            </a:p>
          </p:txBody>
        </p:sp>
        <p:sp>
          <p:nvSpPr>
            <p:cNvPr id="33" name="Rektangel 54"/>
            <p:cNvSpPr>
              <a:spLocks noChangeArrowheads="1"/>
            </p:cNvSpPr>
            <p:nvPr/>
          </p:nvSpPr>
          <p:spPr bwMode="auto">
            <a:xfrm>
              <a:off x="3820318" y="3087688"/>
              <a:ext cx="755650" cy="901700"/>
            </a:xfrm>
            <a:prstGeom prst="rect">
              <a:avLst/>
            </a:prstGeom>
            <a:solidFill>
              <a:srgbClr val="B1CC66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RENEWABLE ENERGY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4" name="Rektangel 54"/>
            <p:cNvSpPr>
              <a:spLocks noChangeArrowheads="1"/>
            </p:cNvSpPr>
            <p:nvPr/>
          </p:nvSpPr>
          <p:spPr bwMode="auto">
            <a:xfrm>
              <a:off x="2302669" y="3989388"/>
              <a:ext cx="755650" cy="901700"/>
            </a:xfrm>
            <a:prstGeom prst="rect">
              <a:avLst/>
            </a:prstGeom>
            <a:solidFill>
              <a:srgbClr val="9F734E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ENERGY </a:t>
              </a:r>
              <a:r>
                <a:rPr lang="en-US" altLang="fr-FR" sz="700" b="1" dirty="0">
                  <a:solidFill>
                    <a:srgbClr val="FFFFFF"/>
                  </a:solidFill>
                  <a:latin typeface="+mj-lt"/>
                </a:rPr>
                <a:t>EFFICIENCY &amp; ACCESS</a:t>
              </a:r>
            </a:p>
          </p:txBody>
        </p:sp>
        <p:sp>
          <p:nvSpPr>
            <p:cNvPr id="35" name="Rektangel 54"/>
            <p:cNvSpPr>
              <a:spLocks noChangeArrowheads="1"/>
            </p:cNvSpPr>
            <p:nvPr/>
          </p:nvSpPr>
          <p:spPr bwMode="auto">
            <a:xfrm>
              <a:off x="1545431" y="3989388"/>
              <a:ext cx="757238" cy="901700"/>
            </a:xfrm>
            <a:prstGeom prst="rect">
              <a:avLst/>
            </a:prstGeom>
            <a:solidFill>
              <a:srgbClr val="1C7570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CITIES </a:t>
              </a:r>
              <a:r>
                <a:rPr lang="en-US" altLang="fr-FR" sz="700" b="1" dirty="0">
                  <a:solidFill>
                    <a:srgbClr val="FFFFFF"/>
                  </a:solidFill>
                  <a:latin typeface="+mj-lt"/>
                </a:rPr>
                <a:t>&amp; </a:t>
              </a: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SUBNATIONALS</a:t>
              </a:r>
            </a:p>
          </p:txBody>
        </p:sp>
        <p:sp>
          <p:nvSpPr>
            <p:cNvPr id="36" name="Rektangel 54"/>
            <p:cNvSpPr>
              <a:spLocks noChangeArrowheads="1"/>
            </p:cNvSpPr>
            <p:nvPr/>
          </p:nvSpPr>
          <p:spPr bwMode="auto">
            <a:xfrm>
              <a:off x="3810794" y="3995670"/>
              <a:ext cx="765174" cy="895418"/>
            </a:xfrm>
            <a:prstGeom prst="rect">
              <a:avLst/>
            </a:prstGeom>
            <a:solidFill>
              <a:srgbClr val="DD89C3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BUSINESS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7" name="Rektangel 54"/>
            <p:cNvSpPr>
              <a:spLocks noChangeArrowheads="1"/>
            </p:cNvSpPr>
            <p:nvPr/>
          </p:nvSpPr>
          <p:spPr bwMode="auto">
            <a:xfrm>
              <a:off x="3053556" y="3989388"/>
              <a:ext cx="757238" cy="901700"/>
            </a:xfrm>
            <a:prstGeom prst="rect">
              <a:avLst/>
            </a:prstGeom>
            <a:solidFill>
              <a:srgbClr val="DC6261"/>
            </a:solidFill>
            <a:ln>
              <a:noFill/>
            </a:ln>
            <a:effectLst>
              <a:outerShdw dist="12700" dir="5400000" sx="0" sy="0" rotWithShape="0">
                <a:srgbClr val="808080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defPPr>
                <a:defRPr lang="fr-F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700" b="1" dirty="0" smtClean="0">
                  <a:solidFill>
                    <a:srgbClr val="FFFFFF"/>
                  </a:solidFill>
                  <a:latin typeface="+mj-lt"/>
                </a:rPr>
                <a:t>INNOVATION</a:t>
              </a:r>
              <a:endParaRPr lang="en-US" altLang="fr-FR" sz="700" b="1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195823" y="3740823"/>
            <a:ext cx="60718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1200" i="1" kern="0" dirty="0" smtClean="0">
                <a:solidFill>
                  <a:srgbClr val="0F5494"/>
                </a:solidFill>
                <a:ea typeface="ＭＳ Ｐゴシック" pitchFamily="-1" charset="-128"/>
              </a:rPr>
              <a:t>Broad stakeholder engagement</a:t>
            </a:r>
            <a:endParaRPr lang="en-GB" sz="1200" i="1" dirty="0"/>
          </a:p>
        </p:txBody>
      </p:sp>
      <p:sp>
        <p:nvSpPr>
          <p:cNvPr id="38" name="Rectangle 37"/>
          <p:cNvSpPr/>
          <p:nvPr/>
        </p:nvSpPr>
        <p:spPr>
          <a:xfrm>
            <a:off x="2195822" y="2310483"/>
            <a:ext cx="60718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kern="0" dirty="0" smtClean="0">
                <a:solidFill>
                  <a:schemeClr val="accent1">
                    <a:lumMod val="50000"/>
                  </a:schemeClr>
                </a:solidFill>
                <a:ea typeface="ＭＳ Ｐゴシック" pitchFamily="-1" charset="-128"/>
              </a:rPr>
              <a:t>Formal COP deliverable</a:t>
            </a:r>
            <a:endParaRPr lang="en-GB" sz="1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3648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943096" y="2435468"/>
            <a:ext cx="6653626" cy="2967513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lvl="1" indent="-285750" eaLnBrk="0" hangingPunct="0">
              <a:spcBef>
                <a:spcPct val="20000"/>
              </a:spcBef>
              <a:buClr>
                <a:srgbClr val="395577"/>
              </a:buClr>
              <a:buFontTx/>
              <a:buChar char="•"/>
            </a:pP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Fair</a:t>
            </a:r>
            <a:r>
              <a:rPr lang="en-GB" altLang="en-US" sz="2000" kern="0" dirty="0">
                <a:solidFill>
                  <a:srgbClr val="0F5494"/>
                </a:solidFill>
                <a:ea typeface="ＭＳ Ｐゴシック" pitchFamily="-1" charset="-128"/>
              </a:rPr>
              <a:t>, ambitious and legally binding </a:t>
            </a: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agreement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with targets </a:t>
            </a:r>
            <a:r>
              <a:rPr lang="en-GB" altLang="en-US" sz="2000" b="0" kern="0" dirty="0">
                <a:solidFill>
                  <a:srgbClr val="0F5494"/>
                </a:solidFill>
                <a:ea typeface="ＭＳ Ｐゴシック" pitchFamily="-1" charset="-128"/>
              </a:rPr>
              <a:t>for all Parties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395577"/>
              </a:buClr>
              <a:buFontTx/>
              <a:buChar char="•"/>
            </a:pP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Transparency </a:t>
            </a:r>
            <a:r>
              <a:rPr lang="en-GB" altLang="en-US" sz="2000" kern="0" dirty="0">
                <a:solidFill>
                  <a:srgbClr val="0F5494"/>
                </a:solidFill>
                <a:ea typeface="ＭＳ Ｐゴシック" pitchFamily="-1" charset="-128"/>
              </a:rPr>
              <a:t>and </a:t>
            </a: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accountability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through robust </a:t>
            </a:r>
            <a:r>
              <a:rPr lang="en-GB" altLang="en-US" sz="2000" b="0" kern="0" dirty="0">
                <a:solidFill>
                  <a:srgbClr val="0F5494"/>
                </a:solidFill>
                <a:ea typeface="ＭＳ Ｐゴシック" pitchFamily="-1" charset="-128"/>
              </a:rPr>
              <a:t>common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rules </a:t>
            </a:r>
            <a:endParaRPr lang="en-GB" altLang="en-US" sz="2000" b="0" kern="0" dirty="0">
              <a:solidFill>
                <a:srgbClr val="0F5494"/>
              </a:solidFill>
              <a:ea typeface="ＭＳ Ｐゴシック" pitchFamily="-1" charset="-128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395577"/>
              </a:buClr>
              <a:buFontTx/>
              <a:buChar char="•"/>
            </a:pP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Dynamism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 </a:t>
            </a:r>
            <a:r>
              <a:rPr lang="en-GB" altLang="en-US" sz="2000" b="0" kern="0" dirty="0">
                <a:solidFill>
                  <a:srgbClr val="0F5494"/>
                </a:solidFill>
                <a:ea typeface="ＭＳ Ｐゴシック" pitchFamily="-1" charset="-128"/>
              </a:rPr>
              <a:t>- 5 yearly reviews to increase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ambition towards a </a:t>
            </a: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long term goal</a:t>
            </a:r>
            <a:endParaRPr lang="en-GB" altLang="en-US" sz="2000" kern="0" dirty="0">
              <a:solidFill>
                <a:srgbClr val="0F5494"/>
              </a:solidFill>
              <a:ea typeface="ＭＳ Ｐゴシック" pitchFamily="-1" charset="-128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395577"/>
              </a:buClr>
              <a:buFontTx/>
              <a:buChar char="•"/>
            </a:pPr>
            <a:r>
              <a:rPr lang="en-GB" altLang="en-US" sz="2000" kern="0" dirty="0" smtClean="0">
                <a:solidFill>
                  <a:srgbClr val="0F5494"/>
                </a:solidFill>
                <a:ea typeface="ＭＳ Ｐゴシック" pitchFamily="-1" charset="-128"/>
              </a:rPr>
              <a:t>International support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for low carbon, climate </a:t>
            </a:r>
            <a:r>
              <a:rPr lang="en-GB" altLang="en-US" sz="2000" b="0" kern="0" dirty="0">
                <a:solidFill>
                  <a:srgbClr val="0F5494"/>
                </a:solidFill>
                <a:ea typeface="ＭＳ Ｐゴシック" pitchFamily="-1" charset="-128"/>
              </a:rPr>
              <a:t>resilient sustainable </a:t>
            </a:r>
            <a:r>
              <a:rPr lang="en-GB" altLang="en-US" sz="2000" b="0" kern="0" dirty="0" smtClean="0">
                <a:solidFill>
                  <a:srgbClr val="0F5494"/>
                </a:solidFill>
                <a:ea typeface="ＭＳ Ｐゴシック" pitchFamily="-1" charset="-128"/>
              </a:rPr>
              <a:t>development</a:t>
            </a:r>
            <a:endParaRPr lang="en-GB" altLang="en-US" sz="2000" b="0" kern="0" dirty="0">
              <a:solidFill>
                <a:srgbClr val="0F5494"/>
              </a:solidFill>
              <a:ea typeface="ＭＳ Ｐゴシック" pitchFamily="-1" charset="-128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6411" y="1284711"/>
            <a:ext cx="8421453" cy="936625"/>
          </a:xfrm>
        </p:spPr>
        <p:txBody>
          <a:bodyPr/>
          <a:lstStyle/>
          <a:p>
            <a:pPr marL="0" indent="0"/>
            <a:r>
              <a:rPr lang="en-US" dirty="0" smtClean="0"/>
              <a:t>What must Paris deliver?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943096" y="5600300"/>
            <a:ext cx="6924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…And accelerated action pre-2020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237" y="2767831"/>
            <a:ext cx="1698359" cy="2905851"/>
          </a:xfrm>
          <a:prstGeom prst="rect">
            <a:avLst/>
          </a:prstGeom>
        </p:spPr>
      </p:pic>
      <p:sp>
        <p:nvSpPr>
          <p:cNvPr id="31" name="Left Brace 30"/>
          <p:cNvSpPr/>
          <p:nvPr/>
        </p:nvSpPr>
        <p:spPr bwMode="auto">
          <a:xfrm>
            <a:off x="1345219" y="2207317"/>
            <a:ext cx="597877" cy="4026877"/>
          </a:xfrm>
          <a:prstGeom prst="leftBrace">
            <a:avLst>
              <a:gd name="adj1" fmla="val 59804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704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-72417" y="1115304"/>
            <a:ext cx="9364493" cy="936625"/>
          </a:xfrm>
        </p:spPr>
        <p:txBody>
          <a:bodyPr/>
          <a:lstStyle/>
          <a:p>
            <a:pPr marL="0"/>
            <a:r>
              <a:rPr lang="en-GB" kern="1200" spc="-120" dirty="0" smtClean="0">
                <a:ea typeface="ＭＳ Ｐゴシック" pitchFamily="34" charset="-128"/>
              </a:rPr>
              <a:t>Intended nationally determined contributions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330199" y="2823187"/>
            <a:ext cx="8229600" cy="35290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Clr>
                <a:schemeClr val="accent2"/>
              </a:buClr>
              <a:buNone/>
            </a:pPr>
            <a:endParaRPr lang="en-US" sz="1500" i="0" dirty="0"/>
          </a:p>
          <a:p>
            <a:pPr>
              <a:buClr>
                <a:schemeClr val="accent2"/>
              </a:buClr>
            </a:pPr>
            <a:endParaRPr lang="en-US" sz="1500" i="0" dirty="0"/>
          </a:p>
          <a:p>
            <a:pPr>
              <a:buClr>
                <a:schemeClr val="accent2"/>
              </a:buClr>
            </a:pPr>
            <a:endParaRPr lang="en-US" sz="1500" b="1" i="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30199" y="5456451"/>
            <a:ext cx="8585201" cy="96906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dirty="0" smtClean="0">
                <a:solidFill>
                  <a:schemeClr val="bg1"/>
                </a:solidFill>
                <a:sym typeface="Wingdings" panose="05000000000000000000" pitchFamily="2" charset="2"/>
              </a:rPr>
              <a:t>155 countries with an INDC, over 90% of global emissions</a:t>
            </a:r>
          </a:p>
          <a:p>
            <a:pPr marL="3175"/>
            <a:r>
              <a:rPr lang="en-GB" sz="1400" dirty="0" smtClean="0">
                <a:solidFill>
                  <a:schemeClr val="bg1"/>
                </a:solidFill>
                <a:sym typeface="Wingdings" panose="05000000000000000000" pitchFamily="2" charset="2"/>
              </a:rPr>
              <a:t>All INDCs with mitigation efforts, over 100 INDCs with references to adaptation   </a:t>
            </a:r>
            <a:endParaRPr lang="en-GB" sz="1400" dirty="0" smtClean="0">
              <a:solidFill>
                <a:schemeClr val="bg1"/>
              </a:solidFill>
            </a:endParaRPr>
          </a:p>
          <a:p>
            <a:pPr marL="3175"/>
            <a:r>
              <a:rPr lang="en-GB" sz="1400" dirty="0" smtClean="0">
                <a:solidFill>
                  <a:schemeClr val="bg1"/>
                </a:solidFill>
              </a:rPr>
              <a:t>Indonesia, Brazil, Colombia, Thailand present their INDC in Bonn</a:t>
            </a:r>
          </a:p>
          <a:p>
            <a:pPr marL="3175"/>
            <a:r>
              <a:rPr lang="en-GB" sz="1400" dirty="0" smtClean="0">
                <a:solidFill>
                  <a:schemeClr val="bg1"/>
                </a:solidFill>
              </a:rPr>
              <a:t>Oman, U.E.A first INDCs from Gulf countries submitted during Bonn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8"/>
          <a:stretch/>
        </p:blipFill>
        <p:spPr bwMode="auto">
          <a:xfrm>
            <a:off x="173446" y="2666154"/>
            <a:ext cx="5273765" cy="2649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 bwMode="auto">
          <a:xfrm>
            <a:off x="5799909" y="3133752"/>
            <a:ext cx="3344091" cy="2181497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0" i="1" dirty="0" smtClean="0">
                <a:solidFill>
                  <a:srgbClr val="31942E"/>
                </a:solidFill>
              </a:rPr>
              <a:t>Aggregate global emissions: </a:t>
            </a: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0" dirty="0" smtClean="0">
                <a:solidFill>
                  <a:srgbClr val="31942E"/>
                </a:solidFill>
              </a:rPr>
              <a:t>UNFCCC Synthesis report </a:t>
            </a: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0" dirty="0" smtClean="0">
                <a:solidFill>
                  <a:srgbClr val="31942E"/>
                </a:solidFill>
              </a:rPr>
              <a:t>UNEP Gap report </a:t>
            </a: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0" dirty="0" smtClean="0">
              <a:solidFill>
                <a:srgbClr val="31942E"/>
              </a:solidFill>
            </a:endParaRP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0" i="1" dirty="0">
                <a:solidFill>
                  <a:srgbClr val="31942E"/>
                </a:solidFill>
              </a:rPr>
              <a:t>INDC more  than numbers: </a:t>
            </a: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0" dirty="0" smtClean="0">
                <a:solidFill>
                  <a:srgbClr val="31942E"/>
                </a:solidFill>
              </a:rPr>
              <a:t>IEA World Energy Outlook: decoupling  </a:t>
            </a:r>
          </a:p>
          <a:p>
            <a:pPr marL="3175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u="none" strike="noStrike" cap="none" normalizeH="0" dirty="0" smtClean="0">
                <a:ln>
                  <a:noFill/>
                </a:ln>
                <a:solidFill>
                  <a:srgbClr val="31942E"/>
                </a:solidFill>
                <a:effectLst/>
              </a:rPr>
              <a:t>MILES IDDRI report: air pollution, energy security benefits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360"/>
          <a:stretch/>
        </p:blipFill>
        <p:spPr bwMode="auto">
          <a:xfrm>
            <a:off x="5618223" y="1838325"/>
            <a:ext cx="3391612" cy="126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173446" y="1930371"/>
            <a:ext cx="5626463" cy="621243"/>
          </a:xfrm>
          <a:prstGeom prst="rect">
            <a:avLst/>
          </a:prstGeom>
          <a:ln>
            <a:solidFill>
              <a:srgbClr val="31942E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31942E"/>
                </a:solidFill>
              </a:rPr>
              <a:t>From nationally determined to collectively ambitious </a:t>
            </a:r>
            <a:br>
              <a:rPr lang="en-US" sz="1400" dirty="0" smtClean="0">
                <a:solidFill>
                  <a:srgbClr val="31942E"/>
                </a:solidFill>
              </a:rPr>
            </a:br>
            <a:r>
              <a:rPr lang="en-US" sz="1400" dirty="0" smtClean="0">
                <a:solidFill>
                  <a:srgbClr val="31942E"/>
                </a:solidFill>
              </a:rPr>
              <a:t>and individually fair – in time for Paris</a:t>
            </a:r>
            <a:endParaRPr kumimoji="0" lang="en-US" sz="1400" b="1" u="none" strike="noStrike" cap="none" normalizeH="0" dirty="0" smtClean="0">
              <a:ln>
                <a:noFill/>
              </a:ln>
              <a:solidFill>
                <a:srgbClr val="31942E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229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of INDCs on global emissions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61" y="2176670"/>
            <a:ext cx="7530607" cy="405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4211" y="6261655"/>
            <a:ext cx="1499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1"/>
                </a:solidFill>
              </a:rPr>
              <a:t>Source: EC-JRC</a:t>
            </a:r>
            <a:endParaRPr lang="en-GB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396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auto">
          <a:xfrm>
            <a:off x="3617841" y="5989983"/>
            <a:ext cx="1643269" cy="8680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164"/>
            <a:ext cx="8229600" cy="936625"/>
          </a:xfrm>
        </p:spPr>
        <p:txBody>
          <a:bodyPr/>
          <a:lstStyle/>
          <a:p>
            <a:r>
              <a:rPr lang="en-GB" dirty="0" smtClean="0"/>
              <a:t>Emissions reductions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90818" y="2379253"/>
            <a:ext cx="2097741" cy="65218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Long-term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goal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35624" y="2379253"/>
            <a:ext cx="5989264" cy="65218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Direction and </a:t>
            </a:r>
            <a:r>
              <a:rPr lang="en-GB" sz="1600" b="0" dirty="0" smtClean="0">
                <a:solidFill>
                  <a:schemeClr val="bg1"/>
                </a:solidFill>
              </a:rPr>
              <a:t>confidence</a:t>
            </a:r>
            <a:endParaRPr lang="en-GB" sz="1600" b="0" dirty="0" smtClean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0818" y="3105394"/>
            <a:ext cx="2097741" cy="1466606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Cycl</a:t>
            </a:r>
            <a:r>
              <a:rPr lang="en-GB" sz="1600" dirty="0" smtClean="0">
                <a:solidFill>
                  <a:schemeClr val="bg1"/>
                </a:solidFill>
              </a:rPr>
              <a:t>e of ambition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every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5 years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635624" y="3105394"/>
            <a:ext cx="5989264" cy="1466606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Timing to prepare first/next mitigation commitments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Global stocktake of progress incl. adaptation, support 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endParaRPr lang="en-GB" sz="1600" b="0" dirty="0" smtClean="0">
              <a:solidFill>
                <a:schemeClr val="bg1"/>
              </a:solidFill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endParaRPr lang="en-GB" sz="1600" b="0" dirty="0">
              <a:solidFill>
                <a:schemeClr val="bg1"/>
              </a:solidFill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endParaRPr lang="en-GB" sz="1600" b="0" dirty="0" smtClean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0818" y="5786651"/>
            <a:ext cx="2097741" cy="87368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Shape and housing of commitments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635624" y="5786651"/>
            <a:ext cx="5989264" cy="87368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Progression, ambition, design, information, flexibilities </a:t>
            </a:r>
            <a:r>
              <a:rPr lang="en-GB" sz="1600" b="0" dirty="0" smtClean="0">
                <a:solidFill>
                  <a:schemeClr val="bg1"/>
                </a:solidFill>
              </a:rPr>
              <a:t>(Least Developed Countries</a:t>
            </a:r>
            <a:r>
              <a:rPr lang="en-GB" sz="1600" b="0" dirty="0" smtClean="0">
                <a:solidFill>
                  <a:schemeClr val="bg1"/>
                </a:solidFill>
              </a:rPr>
              <a:t>)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Annex(</a:t>
            </a:r>
            <a:r>
              <a:rPr lang="en-GB" sz="1600" b="0" dirty="0" err="1" smtClean="0">
                <a:solidFill>
                  <a:schemeClr val="bg1"/>
                </a:solidFill>
              </a:rPr>
              <a:t>es</a:t>
            </a:r>
            <a:r>
              <a:rPr lang="en-GB" sz="1600" b="0" dirty="0" smtClean="0">
                <a:solidFill>
                  <a:schemeClr val="bg1"/>
                </a:solidFill>
              </a:rPr>
              <a:t>), registry, website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0818" y="1753965"/>
            <a:ext cx="8134070" cy="551329"/>
          </a:xfrm>
          <a:prstGeom prst="rect">
            <a:avLst/>
          </a:prstGeom>
          <a:solidFill>
            <a:srgbClr val="3194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Differentiation key cross-cutting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challenge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2681355301"/>
              </p:ext>
            </p:extLst>
          </p:nvPr>
        </p:nvGraphicFramePr>
        <p:xfrm>
          <a:off x="2935615" y="3743447"/>
          <a:ext cx="5389282" cy="65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 bwMode="auto">
          <a:xfrm>
            <a:off x="490818" y="4638674"/>
            <a:ext cx="2097741" cy="1085581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Transparency &amp;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accountability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635624" y="4638674"/>
            <a:ext cx="5989264" cy="1085581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US" sz="1600" b="0" dirty="0" smtClean="0">
                <a:solidFill>
                  <a:schemeClr val="bg1"/>
                </a:solidFill>
              </a:rPr>
              <a:t>Common system will be key </a:t>
            </a:r>
            <a:r>
              <a:rPr lang="en-US" sz="1600" b="0" dirty="0" smtClean="0">
                <a:solidFill>
                  <a:schemeClr val="bg1"/>
                </a:solidFill>
              </a:rPr>
              <a:t>for credibility</a:t>
            </a:r>
            <a:endParaRPr lang="en-GB" sz="1600" b="0" dirty="0" smtClean="0">
              <a:solidFill>
                <a:schemeClr val="bg1"/>
              </a:solidFill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Differentiation </a:t>
            </a:r>
            <a:r>
              <a:rPr lang="en-GB" sz="1600" b="0" dirty="0" smtClean="0">
                <a:solidFill>
                  <a:schemeClr val="bg1"/>
                </a:solidFill>
              </a:rPr>
              <a:t>challenge</a:t>
            </a:r>
            <a:endParaRPr lang="en-GB" sz="1600" b="0" dirty="0" smtClean="0">
              <a:solidFill>
                <a:schemeClr val="bg1"/>
              </a:solidFill>
            </a:endParaRP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Land sector and markets rules contentious</a:t>
            </a:r>
          </a:p>
          <a:p>
            <a:pPr marL="288925" indent="-285750">
              <a:buFont typeface="Wingdings" panose="05000000000000000000" pitchFamily="2" charset="2"/>
              <a:buChar char="§"/>
            </a:pPr>
            <a:r>
              <a:rPr lang="en-US" sz="1600" b="0" dirty="0" smtClean="0">
                <a:solidFill>
                  <a:schemeClr val="bg1"/>
                </a:solidFill>
              </a:rPr>
              <a:t>Role of expert review </a:t>
            </a:r>
            <a:r>
              <a:rPr lang="en-US" sz="1600" b="0" dirty="0" smtClean="0">
                <a:solidFill>
                  <a:schemeClr val="bg1"/>
                </a:solidFill>
              </a:rPr>
              <a:t>and independent standing body</a:t>
            </a:r>
            <a:endParaRPr lang="en-GB" sz="1600" b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4779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072020"/>
            <a:ext cx="8514956" cy="936625"/>
          </a:xfrm>
        </p:spPr>
        <p:txBody>
          <a:bodyPr/>
          <a:lstStyle/>
          <a:p>
            <a:r>
              <a:rPr lang="en-GB" dirty="0" smtClean="0"/>
              <a:t>Adaptation to climate change impacts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90818" y="2219551"/>
            <a:ext cx="2097741" cy="65218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Longterm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vision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635624" y="2219551"/>
            <a:ext cx="5989264" cy="65218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Increasing convergence </a:t>
            </a:r>
            <a:r>
              <a:rPr lang="en-GB" sz="1600" b="0" dirty="0" smtClean="0">
                <a:solidFill>
                  <a:schemeClr val="bg1"/>
                </a:solidFill>
              </a:rPr>
              <a:t>on</a:t>
            </a:r>
            <a:r>
              <a:rPr lang="en-GB" sz="1600" b="0" dirty="0" smtClean="0">
                <a:solidFill>
                  <a:schemeClr val="bg1"/>
                </a:solidFill>
              </a:rPr>
              <a:t> </a:t>
            </a:r>
            <a:r>
              <a:rPr lang="en-GB" sz="1600" b="0" dirty="0">
                <a:solidFill>
                  <a:schemeClr val="bg1"/>
                </a:solidFill>
              </a:rPr>
              <a:t>a qualitative goal; </a:t>
            </a:r>
            <a:endParaRPr lang="en-GB" sz="1600" b="0" dirty="0" smtClean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link </a:t>
            </a:r>
            <a:r>
              <a:rPr lang="en-GB" sz="1600" b="0" dirty="0">
                <a:solidFill>
                  <a:schemeClr val="bg1"/>
                </a:solidFill>
              </a:rPr>
              <a:t>to temperature </a:t>
            </a:r>
            <a:r>
              <a:rPr lang="en-GB" sz="1600" b="0" dirty="0" smtClean="0">
                <a:solidFill>
                  <a:schemeClr val="bg1"/>
                </a:solidFill>
              </a:rPr>
              <a:t>goal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0818" y="2925072"/>
            <a:ext cx="2097741" cy="133840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Kinds of commitments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635624" y="2925072"/>
            <a:ext cx="5989264" cy="133840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Commitment </a:t>
            </a:r>
            <a:r>
              <a:rPr lang="en-GB" sz="1600" b="0" dirty="0">
                <a:solidFill>
                  <a:schemeClr val="bg1"/>
                </a:solidFill>
              </a:rPr>
              <a:t>for all to act</a:t>
            </a:r>
            <a:endParaRPr lang="en-US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Strong request in relation to support and needs</a:t>
            </a: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Dynamism - based on adaptation communication and an High level session on adaptation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617841" y="5989983"/>
            <a:ext cx="1643269" cy="8680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0817" y="5049781"/>
            <a:ext cx="2097741" cy="1220407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Loss and damage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635624" y="5049782"/>
            <a:ext cx="5989264" cy="1220407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Convergence </a:t>
            </a:r>
            <a:r>
              <a:rPr lang="en-GB" sz="1600" b="0" dirty="0">
                <a:solidFill>
                  <a:schemeClr val="bg1"/>
                </a:solidFill>
              </a:rPr>
              <a:t>on </a:t>
            </a:r>
            <a:r>
              <a:rPr lang="en-GB" sz="1600" b="0" dirty="0" smtClean="0">
                <a:solidFill>
                  <a:schemeClr val="bg1"/>
                </a:solidFill>
              </a:rPr>
              <a:t>recognition, durability</a:t>
            </a:r>
            <a:endParaRPr lang="en-GB" sz="1600" b="0" dirty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Compensation/liability</a:t>
            </a:r>
            <a:endParaRPr lang="en-GB" sz="1600" b="0" dirty="0" smtClean="0">
              <a:solidFill>
                <a:schemeClr val="bg1"/>
              </a:solidFill>
            </a:endParaRPr>
          </a:p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No </a:t>
            </a:r>
            <a:r>
              <a:rPr lang="en-GB" sz="1600" b="0" dirty="0">
                <a:solidFill>
                  <a:schemeClr val="bg1"/>
                </a:solidFill>
              </a:rPr>
              <a:t>convergence on placement </a:t>
            </a:r>
            <a:r>
              <a:rPr lang="en-GB" sz="1600" b="0" dirty="0" smtClean="0">
                <a:solidFill>
                  <a:schemeClr val="bg1"/>
                </a:solidFill>
              </a:rPr>
              <a:t>and mechanism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0818" y="4316814"/>
            <a:ext cx="2097741" cy="679628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Institutions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635624" y="4316814"/>
            <a:ext cx="5989264" cy="679628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Calls for anchoring all institutions dealing with adaptation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90818" y="6324431"/>
            <a:ext cx="8134070" cy="403864"/>
          </a:xfrm>
          <a:prstGeom prst="rect">
            <a:avLst/>
          </a:prstGeom>
          <a:solidFill>
            <a:srgbClr val="3194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Close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lin</a:t>
            </a:r>
            <a:r>
              <a:rPr lang="en-GB" sz="1600" dirty="0" smtClean="0">
                <a:solidFill>
                  <a:schemeClr val="bg1"/>
                </a:solidFill>
              </a:rPr>
              <a:t>k to support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799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3617841" y="5989983"/>
            <a:ext cx="1643269" cy="8680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7600" b="1" i="0" u="none" strike="noStrike" cap="none" normalizeH="0" baseline="0" smtClean="0">
              <a:ln>
                <a:noFill/>
              </a:ln>
              <a:solidFill>
                <a:srgbClr val="FFD62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893" y="860709"/>
            <a:ext cx="8514956" cy="936625"/>
          </a:xfrm>
        </p:spPr>
        <p:txBody>
          <a:bodyPr/>
          <a:lstStyle/>
          <a:p>
            <a:r>
              <a:rPr lang="en-GB" dirty="0" smtClean="0"/>
              <a:t>Climate finance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28637" y="1930078"/>
            <a:ext cx="2097741" cy="102106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Pre-2020, 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</a:rPr>
              <a:t>building trust by showing finance is scaled up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89189" y="1932348"/>
            <a:ext cx="5989264" cy="102106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$100bn annually by 2020 from a variety of sources: OECD/CPI report </a:t>
            </a:r>
            <a:r>
              <a:rPr lang="en-GB" sz="1600" b="0" dirty="0" smtClean="0">
                <a:solidFill>
                  <a:schemeClr val="bg1"/>
                </a:solidFill>
              </a:rPr>
              <a:t>provides single methodology across donors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28637" y="3557588"/>
            <a:ext cx="2098675" cy="94892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</a:rPr>
              <a:t>Scale and sources 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of </a:t>
            </a:r>
            <a:r>
              <a:rPr kumimoji="0" lang="en-GB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finance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688815" y="3567113"/>
            <a:ext cx="5989638" cy="93940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Reorient investments </a:t>
            </a:r>
            <a:r>
              <a:rPr lang="en-GB" sz="1600" b="0" dirty="0" smtClean="0">
                <a:solidFill>
                  <a:schemeClr val="bg1"/>
                </a:solidFill>
              </a:rPr>
              <a:t>, role of</a:t>
            </a:r>
            <a:r>
              <a:rPr lang="en-GB" sz="1600" b="0" dirty="0" smtClean="0">
                <a:solidFill>
                  <a:schemeClr val="bg1"/>
                </a:solidFill>
              </a:rPr>
              <a:t> </a:t>
            </a:r>
            <a:r>
              <a:rPr lang="en-GB" sz="1600" b="0" dirty="0" smtClean="0">
                <a:solidFill>
                  <a:schemeClr val="bg1"/>
                </a:solidFill>
              </a:rPr>
              <a:t>public finance</a:t>
            </a:r>
            <a:endParaRPr lang="en-GB" sz="16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8637" y="4548696"/>
            <a:ext cx="2098675" cy="110434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</a:rPr>
              <a:t>Enabling </a:t>
            </a:r>
            <a:r>
              <a:rPr lang="en-GB" sz="1600" dirty="0" smtClean="0">
                <a:solidFill>
                  <a:schemeClr val="bg1"/>
                </a:solidFill>
              </a:rPr>
              <a:t>environments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689189" y="4548696"/>
            <a:ext cx="5989638" cy="110434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 smtClean="0">
                <a:solidFill>
                  <a:schemeClr val="bg1"/>
                </a:solidFill>
              </a:rPr>
              <a:t>Not</a:t>
            </a:r>
            <a:r>
              <a:rPr lang="en-GB" sz="1600" b="0" dirty="0" smtClean="0">
                <a:solidFill>
                  <a:schemeClr val="bg1"/>
                </a:solidFill>
              </a:rPr>
              <a:t> conditionality for receiving climate finance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28637" y="2979477"/>
            <a:ext cx="8150189" cy="551329"/>
          </a:xfrm>
          <a:prstGeom prst="rect">
            <a:avLst/>
          </a:prstGeom>
          <a:solidFill>
            <a:srgbClr val="3194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Differentiation essential question – need to enlarge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the donor base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28637" y="5695219"/>
            <a:ext cx="2098675" cy="1104340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600" dirty="0">
                <a:solidFill>
                  <a:schemeClr val="bg1"/>
                </a:solidFill>
              </a:rPr>
              <a:t>Dynamism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689189" y="5685934"/>
            <a:ext cx="5989638" cy="1113625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8925" indent="-285750">
              <a:buFont typeface="Wingdings" panose="05000000000000000000" pitchFamily="2" charset="2"/>
              <a:buChar char="§"/>
            </a:pPr>
            <a:r>
              <a:rPr lang="en-GB" sz="1600" b="0" dirty="0">
                <a:solidFill>
                  <a:schemeClr val="bg1"/>
                </a:solidFill>
              </a:rPr>
              <a:t>EU and US proposal for dynamic elements for </a:t>
            </a:r>
            <a:r>
              <a:rPr lang="en-GB" sz="1600" b="0" dirty="0" smtClean="0">
                <a:solidFill>
                  <a:schemeClr val="bg1"/>
                </a:solidFill>
              </a:rPr>
              <a:t>all</a:t>
            </a:r>
            <a:endParaRPr lang="en-US" sz="16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959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2 Climate Action Standard Template E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2012 Climate Action Standard Template 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012 Climate Action Standard Template 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 Climate Action Standard Template 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 Climate Action Standard Template 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9CF15998D59AD84F84090E08BF3B3FE1" ma:contentTypeVersion="0" ma:contentTypeDescription="Create a new document in this library." ma:contentTypeScope="" ma:versionID="5d3438c348adb77d5f859fe9b6790d75">
  <xsd:schema xmlns:xsd="http://www.w3.org/2001/XMLSchema" xmlns:xs="http://www.w3.org/2001/XMLSchema" xmlns:p="http://schemas.microsoft.com/office/2006/metadata/properties" xmlns:ns2="http://schemas.microsoft.com/sharepoint/v3/fields" xmlns:ns3="6fafd63e-d0bb-4e40-b6fd-b48282e779df" targetNamespace="http://schemas.microsoft.com/office/2006/metadata/properties" ma:root="true" ma:fieldsID="f78da472d32f14cf22247c718316295e" ns2:_="" ns3:_="">
    <xsd:import namespace="http://schemas.microsoft.com/sharepoint/v3/fields"/>
    <xsd:import namespace="6fafd63e-d0bb-4e40-b6fd-b48282e779df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fd63e-d0bb-4e40-b6fd-b48282e779df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6fafd63e-d0bb-4e40-b6fd-b48282e779df">EN</EC_Collab_DocumentLanguage>
    <EC_Collab_Status xmlns="6fafd63e-d0bb-4e40-b6fd-b48282e779df">Not Started</EC_Collab_Status>
    <_Status xmlns="http://schemas.microsoft.com/sharepoint/v3/fields">Not Started</_Status>
    <EC_Collab_Reference xmlns="6fafd63e-d0bb-4e40-b6fd-b48282e779df" xsi:nil="true"/>
  </documentManagement>
</p:properties>
</file>

<file path=customXml/itemProps1.xml><?xml version="1.0" encoding="utf-8"?>
<ds:datastoreItem xmlns:ds="http://schemas.openxmlformats.org/officeDocument/2006/customXml" ds:itemID="{AB148DEB-7B45-441B-BA5D-4355B33F09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6fafd63e-d0bb-4e40-b6fd-b48282e779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B2C464-0B9F-481E-8AB7-4F06B5278934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sharepoint/v3/fields"/>
    <ds:schemaRef ds:uri="6fafd63e-d0bb-4e40-b6fd-b48282e779df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10261</TotalTime>
  <Words>1620</Words>
  <Application>Microsoft Office PowerPoint</Application>
  <PresentationFormat>On-screen Show (4:3)</PresentationFormat>
  <Paragraphs>260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2012 Climate Action Standard Template EN</vt:lpstr>
      <vt:lpstr>Towards the                   deal</vt:lpstr>
      <vt:lpstr>Towards Paris</vt:lpstr>
      <vt:lpstr>The Paris Package</vt:lpstr>
      <vt:lpstr>What must Paris deliver? </vt:lpstr>
      <vt:lpstr>Intended nationally determined contributions</vt:lpstr>
      <vt:lpstr>Impact of INDCs on global emissions</vt:lpstr>
      <vt:lpstr>Emissions reductions</vt:lpstr>
      <vt:lpstr>Adaptation to climate change impacts</vt:lpstr>
      <vt:lpstr>Climate finance</vt:lpstr>
      <vt:lpstr>Other issues</vt:lpstr>
      <vt:lpstr>Procedural and institutional provisions</vt:lpstr>
      <vt:lpstr>Pre-2020 climate action</vt:lpstr>
      <vt:lpstr>Remaining meetings</vt:lpstr>
      <vt:lpstr>Slide 14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Adalbert.JAHNZ@ec.europa.eu</dc:creator>
  <cp:lastModifiedBy>ARM</cp:lastModifiedBy>
  <cp:revision>656</cp:revision>
  <cp:lastPrinted>2014-12-18T10:47:31Z</cp:lastPrinted>
  <dcterms:created xsi:type="dcterms:W3CDTF">2014-03-13T13:02:10Z</dcterms:created>
  <dcterms:modified xsi:type="dcterms:W3CDTF">2015-10-27T22:31:08Z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0x010100258AA79CEB83498886A3A08681123250009CF15998D59AD84F84090E08BF3B3FE1</vt:lpwstr>
  </property>
</Properties>
</file>