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6" r:id="rId2"/>
    <p:sldId id="274" r:id="rId3"/>
    <p:sldId id="302" r:id="rId4"/>
    <p:sldId id="301" r:id="rId5"/>
    <p:sldId id="303" r:id="rId6"/>
    <p:sldId id="304" r:id="rId7"/>
    <p:sldId id="277" r:id="rId8"/>
    <p:sldId id="276" r:id="rId9"/>
    <p:sldId id="257" r:id="rId10"/>
    <p:sldId id="275" r:id="rId11"/>
    <p:sldId id="278" r:id="rId12"/>
    <p:sldId id="279" r:id="rId13"/>
    <p:sldId id="280" r:id="rId14"/>
    <p:sldId id="281" r:id="rId15"/>
    <p:sldId id="282" r:id="rId16"/>
    <p:sldId id="283" r:id="rId17"/>
    <p:sldId id="295" r:id="rId18"/>
    <p:sldId id="296" r:id="rId19"/>
    <p:sldId id="284" r:id="rId20"/>
    <p:sldId id="307" r:id="rId21"/>
    <p:sldId id="288" r:id="rId22"/>
    <p:sldId id="306" r:id="rId23"/>
    <p:sldId id="297" r:id="rId24"/>
    <p:sldId id="298" r:id="rId25"/>
    <p:sldId id="308" r:id="rId26"/>
    <p:sldId id="309" r:id="rId27"/>
    <p:sldId id="300" r:id="rId28"/>
    <p:sldId id="305" r:id="rId29"/>
    <p:sldId id="291" r:id="rId30"/>
    <p:sldId id="292" r:id="rId31"/>
    <p:sldId id="293" r:id="rId32"/>
    <p:sldId id="294" r:id="rId33"/>
    <p:sldId id="310"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0" d="100"/>
          <a:sy n="70" d="100"/>
        </p:scale>
        <p:origin x="-1904" y="-3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D83B16-DD9D-FA4F-B110-F9EEFE66730C}" type="datetimeFigureOut">
              <a:rPr lang="en-US" smtClean="0"/>
              <a:t>10/28/15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1525CB-D338-C442-BE93-74A5E0CF3B14}" type="slidenum">
              <a:rPr lang="en-US" smtClean="0"/>
              <a:t>‹#›</a:t>
            </a:fld>
            <a:endParaRPr lang="en-US" dirty="0"/>
          </a:p>
        </p:txBody>
      </p:sp>
    </p:spTree>
    <p:extLst>
      <p:ext uri="{BB962C8B-B14F-4D97-AF65-F5344CB8AC3E}">
        <p14:creationId xmlns:p14="http://schemas.microsoft.com/office/powerpoint/2010/main" val="36337028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 Id="rId3" Type="http://schemas.openxmlformats.org/officeDocument/2006/relationships/hyperlink" Target="http://www.civilsocietyreview.org/"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ACP Subcommittee</a:t>
            </a:r>
            <a:r>
              <a:rPr lang="en-US" baseline="0" dirty="0" smtClean="0"/>
              <a:t> on Sustainable Development in preparation for the 21</a:t>
            </a:r>
            <a:r>
              <a:rPr lang="en-US" baseline="30000" dirty="0" smtClean="0"/>
              <a:t>st</a:t>
            </a:r>
            <a:r>
              <a:rPr lang="en-US" baseline="0" dirty="0" smtClean="0"/>
              <a:t> Session of the Conference of the Parties (COP21) of the UNFCCC ACP House</a:t>
            </a:r>
            <a:r>
              <a:rPr lang="en-US" baseline="0" smtClean="0"/>
              <a:t>, Brussels </a:t>
            </a:r>
            <a:r>
              <a:rPr lang="en-US" baseline="0" dirty="0" smtClean="0"/>
              <a:t>28</a:t>
            </a:r>
            <a:r>
              <a:rPr lang="en-US" baseline="30000" dirty="0" smtClean="0"/>
              <a:t>th</a:t>
            </a:r>
            <a:r>
              <a:rPr lang="en-US" baseline="0" dirty="0" smtClean="0"/>
              <a:t> and 29</a:t>
            </a:r>
            <a:r>
              <a:rPr lang="en-US" baseline="30000" dirty="0" smtClean="0"/>
              <a:t>th</a:t>
            </a:r>
            <a:r>
              <a:rPr lang="en-US" baseline="0" dirty="0" smtClean="0"/>
              <a:t> October 2015</a:t>
            </a:r>
            <a:endParaRPr lang="en-US" dirty="0"/>
          </a:p>
        </p:txBody>
      </p:sp>
      <p:sp>
        <p:nvSpPr>
          <p:cNvPr id="4" name="Slide Number Placeholder 3"/>
          <p:cNvSpPr>
            <a:spLocks noGrp="1"/>
          </p:cNvSpPr>
          <p:nvPr>
            <p:ph type="sldNum" sz="quarter" idx="10"/>
          </p:nvPr>
        </p:nvSpPr>
        <p:spPr/>
        <p:txBody>
          <a:bodyPr/>
          <a:lstStyle/>
          <a:p>
            <a:fld id="{F51525CB-D338-C442-BE93-74A5E0CF3B14}" type="slidenum">
              <a:rPr lang="en-US" smtClean="0"/>
              <a:t>1</a:t>
            </a:fld>
            <a:endParaRPr lang="en-US" dirty="0"/>
          </a:p>
        </p:txBody>
      </p:sp>
    </p:spTree>
    <p:extLst>
      <p:ext uri="{BB962C8B-B14F-4D97-AF65-F5344CB8AC3E}">
        <p14:creationId xmlns:p14="http://schemas.microsoft.com/office/powerpoint/2010/main" val="1563800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txBox="1">
            <a:spLocks noGrp="1" noChangeArrowheads="1"/>
          </p:cNvSpPr>
          <p:nvPr/>
        </p:nvSpPr>
        <p:spPr bwMode="auto">
          <a:xfrm>
            <a:off x="3885903" y="8685893"/>
            <a:ext cx="2972097" cy="458107"/>
          </a:xfrm>
          <a:prstGeom prst="rect">
            <a:avLst/>
          </a:prstGeom>
          <a:noFill/>
          <a:ln w="9525">
            <a:noFill/>
            <a:miter lim="800000"/>
            <a:headEnd/>
            <a:tailEnd/>
          </a:ln>
        </p:spPr>
        <p:txBody>
          <a:bodyPr lIns="91423" tIns="45713" rIns="91423" bIns="45713" anchor="b"/>
          <a:lstStyle/>
          <a:p>
            <a:pPr algn="r" defTabSz="914485" eaLnBrk="0" hangingPunct="0">
              <a:spcBef>
                <a:spcPct val="0"/>
              </a:spcBef>
            </a:pPr>
            <a:fld id="{00FC50D8-F6D8-4E6E-94E3-8F8EC5262B9F}" type="slidenum">
              <a:rPr lang="en-GB" sz="1100">
                <a:solidFill>
                  <a:prstClr val="black"/>
                </a:solidFill>
              </a:rPr>
              <a:pPr algn="r" defTabSz="914485" eaLnBrk="0" hangingPunct="0">
                <a:spcBef>
                  <a:spcPct val="0"/>
                </a:spcBef>
              </a:pPr>
              <a:t>17</a:t>
            </a:fld>
            <a:endParaRPr lang="en-GB" sz="1100" dirty="0">
              <a:solidFill>
                <a:prstClr val="black"/>
              </a:solidFill>
            </a:endParaRPr>
          </a:p>
        </p:txBody>
      </p:sp>
      <p:sp>
        <p:nvSpPr>
          <p:cNvPr id="249859" name="Rectangle 2"/>
          <p:cNvSpPr>
            <a:spLocks noGrp="1" noRot="1" noChangeAspect="1" noChangeArrowheads="1" noTextEdit="1"/>
          </p:cNvSpPr>
          <p:nvPr>
            <p:ph type="sldImg"/>
          </p:nvPr>
        </p:nvSpPr>
        <p:spPr>
          <a:xfrm>
            <a:off x="1371600" y="1143000"/>
            <a:ext cx="4114800" cy="3086100"/>
          </a:xfrm>
          <a:solidFill>
            <a:srgbClr val="FFFFFF"/>
          </a:solidFill>
          <a:ln/>
        </p:spPr>
      </p:sp>
      <p:sp>
        <p:nvSpPr>
          <p:cNvPr id="249860" name="Rectangle 3"/>
          <p:cNvSpPr>
            <a:spLocks noGrp="1" noChangeArrowheads="1"/>
          </p:cNvSpPr>
          <p:nvPr>
            <p:ph type="body" idx="1"/>
          </p:nvPr>
        </p:nvSpPr>
        <p:spPr>
          <a:solidFill>
            <a:srgbClr val="FFFFFF"/>
          </a:solidFill>
        </p:spPr>
        <p:txBody>
          <a:bodyPr/>
          <a:lstStyle/>
          <a:p>
            <a:pPr algn="just" eaLnBrk="1" hangingPunct="1"/>
            <a:endParaRPr lang="en-US" dirty="0" smtClean="0"/>
          </a:p>
        </p:txBody>
      </p:sp>
    </p:spTree>
    <p:extLst>
      <p:ext uri="{BB962C8B-B14F-4D97-AF65-F5344CB8AC3E}">
        <p14:creationId xmlns:p14="http://schemas.microsoft.com/office/powerpoint/2010/main" val="1981976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Rot="1" noChangeAspect="1" noChangeArrowheads="1" noTextEdit="1"/>
          </p:cNvSpPr>
          <p:nvPr>
            <p:ph type="sldImg"/>
          </p:nvPr>
        </p:nvSpPr>
        <p:spPr>
          <a:xfrm>
            <a:off x="1371600" y="1143000"/>
            <a:ext cx="4114800" cy="3086100"/>
          </a:xfrm>
          <a:ln/>
        </p:spPr>
      </p:sp>
      <p:sp>
        <p:nvSpPr>
          <p:cNvPr id="331779" name="Rectangle 3"/>
          <p:cNvSpPr>
            <a:spLocks noGrp="1" noChangeArrowheads="1"/>
          </p:cNvSpPr>
          <p:nvPr>
            <p:ph type="body" idx="1"/>
          </p:nvPr>
        </p:nvSpPr>
        <p:spPr/>
        <p:txBody>
          <a:bodyPr/>
          <a:lstStyle/>
          <a:p>
            <a:endParaRPr lang="en-US" dirty="0" smtClean="0"/>
          </a:p>
        </p:txBody>
      </p:sp>
    </p:spTree>
    <p:extLst>
      <p:ext uri="{BB962C8B-B14F-4D97-AF65-F5344CB8AC3E}">
        <p14:creationId xmlns:p14="http://schemas.microsoft.com/office/powerpoint/2010/main" val="2716735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for example</a:t>
            </a:r>
          </a:p>
          <a:p>
            <a:r>
              <a:rPr lang="en-ZA" sz="1200" b="1" dirty="0" smtClean="0">
                <a:solidFill>
                  <a:schemeClr val="tx2"/>
                </a:solidFill>
                <a:latin typeface="Verdana" pitchFamily="34" charset="0"/>
                <a:ea typeface="Verdana" pitchFamily="34" charset="0"/>
                <a:cs typeface="Verdana" pitchFamily="34" charset="0"/>
              </a:rPr>
              <a:t>Fair Shares: A civil society equity review of INDCs </a:t>
            </a:r>
            <a:endParaRPr lang="en-US" dirty="0" smtClean="0"/>
          </a:p>
          <a:p>
            <a:r>
              <a:rPr lang="en-US" dirty="0" smtClean="0"/>
              <a:t> </a:t>
            </a:r>
            <a:r>
              <a:rPr lang="en-ZA" sz="1200" dirty="0" smtClean="0">
                <a:solidFill>
                  <a:prstClr val="black"/>
                </a:solidFill>
                <a:latin typeface="Verdana" pitchFamily="34" charset="0"/>
                <a:ea typeface="Verdana" pitchFamily="34" charset="0"/>
                <a:cs typeface="Verdana" pitchFamily="34" charset="0"/>
                <a:hlinkClick r:id="rId3"/>
              </a:rPr>
              <a:t>www.CivilSocietyReview.org</a:t>
            </a:r>
            <a:r>
              <a:rPr lang="en-ZA" sz="1200" baseline="0" dirty="0" smtClean="0">
                <a:solidFill>
                  <a:prstClr val="black"/>
                </a:solidFill>
                <a:latin typeface="Verdana" pitchFamily="34" charset="0"/>
                <a:ea typeface="Verdana" pitchFamily="34" charset="0"/>
                <a:cs typeface="Verdana" pitchFamily="34" charset="0"/>
              </a:rPr>
              <a:t>  </a:t>
            </a:r>
            <a:r>
              <a:rPr lang="en-ZA" sz="1200" dirty="0" smtClean="0">
                <a:solidFill>
                  <a:srgbClr val="0D4CB3"/>
                </a:solidFill>
                <a:latin typeface="Verdana" pitchFamily="34" charset="0"/>
                <a:ea typeface="Verdana" pitchFamily="34" charset="0"/>
                <a:cs typeface="Verdana" pitchFamily="34" charset="0"/>
              </a:rPr>
              <a:t>#FairShares  </a:t>
            </a:r>
          </a:p>
          <a:p>
            <a:r>
              <a:rPr lang="en-US" sz="1200" kern="1200" dirty="0" smtClean="0">
                <a:solidFill>
                  <a:schemeClr val="tx1"/>
                </a:solidFill>
                <a:effectLst/>
                <a:latin typeface="+mn-lt"/>
                <a:ea typeface="+mn-ea"/>
                <a:cs typeface="+mn-cs"/>
              </a:rPr>
              <a:t>“Beyond the Numbers. Understanding the Transformation Induced by INDCs” has been prepared by the MILES project Consortium under contract to DG CLIMA (No. 21.0104/2014/684427/SER/CLIMA.A.4). </a:t>
            </a:r>
          </a:p>
          <a:p>
            <a:r>
              <a:rPr lang="en-US" sz="1200" kern="1200" dirty="0" smtClean="0">
                <a:solidFill>
                  <a:schemeClr val="tx1"/>
                </a:solidFill>
                <a:effectLst/>
                <a:latin typeface="+mn-lt"/>
                <a:ea typeface="+mn-ea"/>
                <a:cs typeface="+mn-cs"/>
              </a:rPr>
              <a:t>Carbon Budget and Climate Justice. GGCC Universitat Polittechnica De Catalunya</a:t>
            </a:r>
          </a:p>
          <a:p>
            <a:endParaRPr lang="en-ZA" sz="1200" dirty="0" smtClean="0">
              <a:solidFill>
                <a:srgbClr val="0D4CB3"/>
              </a:solidFill>
              <a:latin typeface="Verdana" pitchFamily="34" charset="0"/>
              <a:ea typeface="Verdana" pitchFamily="34" charset="0"/>
              <a:cs typeface="Verdana" pitchFamily="34" charset="0"/>
            </a:endParaRPr>
          </a:p>
          <a:p>
            <a:endParaRPr lang="en-US" dirty="0"/>
          </a:p>
        </p:txBody>
      </p:sp>
      <p:sp>
        <p:nvSpPr>
          <p:cNvPr id="4" name="Slide Number Placeholder 3"/>
          <p:cNvSpPr>
            <a:spLocks noGrp="1"/>
          </p:cNvSpPr>
          <p:nvPr>
            <p:ph type="sldNum" sz="quarter" idx="10"/>
          </p:nvPr>
        </p:nvSpPr>
        <p:spPr/>
        <p:txBody>
          <a:bodyPr/>
          <a:lstStyle/>
          <a:p>
            <a:fld id="{F51525CB-D338-C442-BE93-74A5E0CF3B14}" type="slidenum">
              <a:rPr lang="en-US" smtClean="0"/>
              <a:t>19</a:t>
            </a:fld>
            <a:endParaRPr lang="en-US" dirty="0"/>
          </a:p>
        </p:txBody>
      </p:sp>
    </p:spTree>
    <p:extLst>
      <p:ext uri="{BB962C8B-B14F-4D97-AF65-F5344CB8AC3E}">
        <p14:creationId xmlns:p14="http://schemas.microsoft.com/office/powerpoint/2010/main" val="11497268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 report “Beyond the Numbers. Understanding the Transformation Induced by INDCs” has been prepared by the MILES project Consortium under contract to DG CLIMA (No. 21.0104/2014/684427/SER/CLIMA.A.4). </a:t>
            </a:r>
            <a:endParaRPr lang="en-US" dirty="0" smtClean="0"/>
          </a:p>
          <a:p>
            <a:endParaRPr lang="en-US" dirty="0"/>
          </a:p>
        </p:txBody>
      </p:sp>
      <p:sp>
        <p:nvSpPr>
          <p:cNvPr id="4" name="Slide Number Placeholder 3"/>
          <p:cNvSpPr>
            <a:spLocks noGrp="1"/>
          </p:cNvSpPr>
          <p:nvPr>
            <p:ph type="sldNum" sz="quarter" idx="10"/>
          </p:nvPr>
        </p:nvSpPr>
        <p:spPr/>
        <p:txBody>
          <a:bodyPr/>
          <a:lstStyle/>
          <a:p>
            <a:fld id="{F51525CB-D338-C442-BE93-74A5E0CF3B14}" type="slidenum">
              <a:rPr lang="en-US" smtClean="0"/>
              <a:t>24</a:t>
            </a:fld>
            <a:endParaRPr lang="en-US" dirty="0"/>
          </a:p>
        </p:txBody>
      </p:sp>
    </p:spTree>
    <p:extLst>
      <p:ext uri="{BB962C8B-B14F-4D97-AF65-F5344CB8AC3E}">
        <p14:creationId xmlns:p14="http://schemas.microsoft.com/office/powerpoint/2010/main" val="1956912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1525CB-D338-C442-BE93-74A5E0CF3B14}" type="slidenum">
              <a:rPr lang="en-US" smtClean="0"/>
              <a:t>32</a:t>
            </a:fld>
            <a:endParaRPr lang="en-US" dirty="0"/>
          </a:p>
        </p:txBody>
      </p:sp>
    </p:spTree>
    <p:extLst>
      <p:ext uri="{BB962C8B-B14F-4D97-AF65-F5344CB8AC3E}">
        <p14:creationId xmlns:p14="http://schemas.microsoft.com/office/powerpoint/2010/main" val="3845546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27652" name="Picture 4" descr="D:\ETCGroup\For Ms Neth\technology-background-images.jpg"/>
          <p:cNvPicPr>
            <a:picLocks noChangeAspect="1" noChangeArrowheads="1"/>
          </p:cNvPicPr>
          <p:nvPr userDrawn="1"/>
        </p:nvPicPr>
        <p:blipFill>
          <a:blip r:embed="rId2"/>
          <a:srcRect/>
          <a:stretch>
            <a:fillRect/>
          </a:stretch>
        </p:blipFill>
        <p:spPr bwMode="auto">
          <a:xfrm flipH="1">
            <a:off x="0" y="0"/>
            <a:ext cx="9144000" cy="6858000"/>
          </a:xfrm>
          <a:prstGeom prst="rect">
            <a:avLst/>
          </a:prstGeom>
          <a:noFill/>
        </p:spPr>
      </p:pic>
      <p:sp>
        <p:nvSpPr>
          <p:cNvPr id="2" name="Title 1"/>
          <p:cNvSpPr>
            <a:spLocks noGrp="1"/>
          </p:cNvSpPr>
          <p:nvPr>
            <p:ph type="ctrTitle"/>
          </p:nvPr>
        </p:nvSpPr>
        <p:spPr>
          <a:xfrm>
            <a:off x="1613646" y="1358167"/>
            <a:ext cx="6615953" cy="1470025"/>
          </a:xfrm>
          <a:solidFill>
            <a:schemeClr val="bg1">
              <a:alpha val="80000"/>
            </a:schemeClr>
          </a:solidFill>
        </p:spPr>
        <p:txBody>
          <a:bodyPr/>
          <a:lstStyle>
            <a:lvl1pPr>
              <a:defRPr>
                <a:latin typeface="Corbel"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2904565" y="3310776"/>
            <a:ext cx="5325034" cy="1752600"/>
          </a:xfrm>
          <a:solidFill>
            <a:schemeClr val="bg1">
              <a:alpha val="79000"/>
            </a:schemeClr>
          </a:solidFill>
        </p:spPr>
        <p:txBody>
          <a:bodyPr/>
          <a:lstStyle>
            <a:lvl1pPr marL="0" indent="0" algn="ctr">
              <a:buNone/>
              <a:defRPr>
                <a:solidFill>
                  <a:schemeClr val="tx1">
                    <a:tint val="75000"/>
                  </a:schemeClr>
                </a:solidFill>
                <a:latin typeface="Corbe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A02BE2-65A1-4C41-AA57-C609080F8459}" type="datetimeFigureOut">
              <a:rPr lang="en-US" smtClean="0"/>
              <a:pPr/>
              <a:t>10/28/15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337A50-C4DD-8649-848D-736D63C65FB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A02BE2-65A1-4C41-AA57-C609080F8459}" type="datetimeFigureOut">
              <a:rPr lang="en-US" smtClean="0"/>
              <a:pPr/>
              <a:t>10/28/15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337A50-C4DD-8649-848D-736D63C65FB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A02BE2-65A1-4C41-AA57-C609080F8459}" type="datetimeFigureOut">
              <a:rPr lang="en-US" smtClean="0"/>
              <a:pPr/>
              <a:t>10/28/15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337A50-C4DD-8649-848D-736D63C65FB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06582" y="274638"/>
            <a:ext cx="7980218" cy="1143000"/>
          </a:xfrm>
        </p:spPr>
        <p:txBody>
          <a:bodyPr/>
          <a:lstStyle>
            <a:lvl1pPr>
              <a:defRPr>
                <a:effectLst>
                  <a:outerShdw blurRad="38100" dist="38100" dir="2700000" algn="tl">
                    <a:srgbClr val="000000">
                      <a:alpha val="43137"/>
                    </a:srgbClr>
                  </a:outerShdw>
                </a:effectLst>
                <a:latin typeface="Corbel"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706582" y="1600200"/>
            <a:ext cx="7980218" cy="4525963"/>
          </a:xfrm>
        </p:spPr>
        <p:txBody>
          <a:bodyPr/>
          <a:lstStyle>
            <a:lvl1pPr>
              <a:defRPr>
                <a:latin typeface="Corbel" pitchFamily="34" charset="0"/>
              </a:defRPr>
            </a:lvl1pPr>
            <a:lvl2pPr>
              <a:defRPr>
                <a:latin typeface="Corbel" pitchFamily="34" charset="0"/>
              </a:defRPr>
            </a:lvl2pPr>
            <a:lvl3pPr>
              <a:defRPr>
                <a:latin typeface="Corbel" pitchFamily="34" charset="0"/>
              </a:defRPr>
            </a:lvl3pPr>
            <a:lvl4pPr>
              <a:defRPr>
                <a:latin typeface="Corbel" pitchFamily="34" charset="0"/>
              </a:defRPr>
            </a:lvl4pPr>
            <a:lvl5pPr>
              <a:defRPr>
                <a:latin typeface="Corbe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0A02BE2-65A1-4C41-AA57-C609080F8459}" type="datetimeFigureOut">
              <a:rPr lang="en-US" smtClean="0"/>
              <a:pPr/>
              <a:t>10/28/15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337A50-C4DD-8649-848D-736D63C65FB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A02BE2-65A1-4C41-AA57-C609080F8459}" type="datetimeFigureOut">
              <a:rPr lang="en-US" smtClean="0"/>
              <a:pPr/>
              <a:t>10/28/15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337A50-C4DD-8649-848D-736D63C65FB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A02BE2-65A1-4C41-AA57-C609080F8459}" type="datetimeFigureOut">
              <a:rPr lang="en-US" smtClean="0"/>
              <a:pPr/>
              <a:t>10/28/15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337A50-C4DD-8649-848D-736D63C65FB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A02BE2-65A1-4C41-AA57-C609080F8459}" type="datetimeFigureOut">
              <a:rPr lang="en-US" smtClean="0"/>
              <a:pPr/>
              <a:t>10/28/15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337A50-C4DD-8649-848D-736D63C65FB2}"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A02BE2-65A1-4C41-AA57-C609080F8459}" type="datetimeFigureOut">
              <a:rPr lang="en-US" smtClean="0"/>
              <a:pPr/>
              <a:t>10/28/15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337A50-C4DD-8649-848D-736D63C65FB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A02BE2-65A1-4C41-AA57-C609080F8459}" type="datetimeFigureOut">
              <a:rPr lang="en-US" smtClean="0"/>
              <a:pPr/>
              <a:t>10/28/15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337A50-C4DD-8649-848D-736D63C65FB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A02BE2-65A1-4C41-AA57-C609080F8459}" type="datetimeFigureOut">
              <a:rPr lang="en-US" smtClean="0"/>
              <a:pPr/>
              <a:t>10/28/15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337A50-C4DD-8649-848D-736D63C65FB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A02BE2-65A1-4C41-AA57-C609080F8459}" type="datetimeFigureOut">
              <a:rPr lang="en-US" smtClean="0"/>
              <a:pPr/>
              <a:t>10/28/15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337A50-C4DD-8649-848D-736D63C65FB2}"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4" descr="D:\ETCGroup\For Ms Neth\technology-background-images.jpg"/>
          <p:cNvPicPr>
            <a:picLocks noChangeAspect="1" noChangeArrowheads="1"/>
          </p:cNvPicPr>
          <p:nvPr userDrawn="1"/>
        </p:nvPicPr>
        <p:blipFill>
          <a:blip r:embed="rId13"/>
          <a:srcRect/>
          <a:stretch>
            <a:fillRect/>
          </a:stretch>
        </p:blipFill>
        <p:spPr bwMode="auto">
          <a:xfrm flipH="1">
            <a:off x="0" y="0"/>
            <a:ext cx="9144000" cy="6858000"/>
          </a:xfrm>
          <a:prstGeom prst="rect">
            <a:avLst/>
          </a:prstGeom>
          <a:noFill/>
        </p:spPr>
      </p:pic>
      <p:sp>
        <p:nvSpPr>
          <p:cNvPr id="2" name="Title Placeholder 1"/>
          <p:cNvSpPr>
            <a:spLocks noGrp="1"/>
          </p:cNvSpPr>
          <p:nvPr>
            <p:ph type="title"/>
          </p:nvPr>
        </p:nvSpPr>
        <p:spPr>
          <a:xfrm>
            <a:off x="425668" y="321936"/>
            <a:ext cx="8229600" cy="1143000"/>
          </a:xfrm>
          <a:prstGeom prst="rect">
            <a:avLst/>
          </a:prstGeom>
          <a:solidFill>
            <a:schemeClr val="bg1">
              <a:alpha val="85000"/>
            </a:schemeClr>
          </a:solidFill>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25668" y="1647498"/>
            <a:ext cx="8229600" cy="4525963"/>
          </a:xfrm>
          <a:prstGeom prst="rect">
            <a:avLst/>
          </a:prstGeom>
          <a:solidFill>
            <a:schemeClr val="bg1">
              <a:alpha val="85000"/>
            </a:schemeClr>
          </a:solidFill>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A02BE2-65A1-4C41-AA57-C609080F8459}" type="datetimeFigureOut">
              <a:rPr lang="en-US" smtClean="0"/>
              <a:pPr/>
              <a:t>10/28/15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337A50-C4DD-8649-848D-736D63C65FB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notesSlide" Target="../notesSlides/notesSlid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7156" y="693678"/>
            <a:ext cx="4613964" cy="5549462"/>
          </a:xfrm>
        </p:spPr>
        <p:txBody>
          <a:bodyPr>
            <a:noAutofit/>
          </a:bodyPr>
          <a:lstStyle/>
          <a:p>
            <a:r>
              <a:rPr lang="en-GB" sz="4000" b="1" dirty="0" smtClean="0"/>
              <a:t/>
            </a:r>
            <a:br>
              <a:rPr lang="en-GB" sz="4000" b="1" dirty="0" smtClean="0"/>
            </a:br>
            <a:r>
              <a:rPr lang="en-GB" sz="4000" b="1" dirty="0" smtClean="0"/>
              <a:t>State </a:t>
            </a:r>
            <a:r>
              <a:rPr lang="en-GB" sz="4000" b="1" dirty="0"/>
              <a:t>of play of the ADP negotiations from Bonn (ADP 2.11)  Paris COP 21</a:t>
            </a:r>
            <a:r>
              <a:rPr lang="en-US" sz="4000" dirty="0"/>
              <a:t/>
            </a:r>
            <a:br>
              <a:rPr lang="en-US" sz="4000" dirty="0"/>
            </a:br>
            <a:r>
              <a:rPr lang="en-US" sz="3900" b="1" dirty="0" smtClean="0">
                <a:effectLst>
                  <a:outerShdw blurRad="38100" dist="38100" dir="2700000" algn="tl">
                    <a:srgbClr val="000000">
                      <a:alpha val="43137"/>
                    </a:srgbClr>
                  </a:outerShdw>
                </a:effectLst>
              </a:rPr>
              <a:t/>
            </a:r>
            <a:br>
              <a:rPr lang="en-US" sz="3900" b="1" dirty="0" smtClean="0">
                <a:effectLst>
                  <a:outerShdw blurRad="38100" dist="38100" dir="2700000" algn="tl">
                    <a:srgbClr val="000000">
                      <a:alpha val="43137"/>
                    </a:srgbClr>
                  </a:outerShdw>
                </a:effectLst>
              </a:rPr>
            </a:br>
            <a:r>
              <a:rPr lang="en-US" sz="3900" b="1" dirty="0" smtClean="0">
                <a:effectLst>
                  <a:outerShdw blurRad="38100" dist="38100" dir="2700000" algn="tl">
                    <a:srgbClr val="000000">
                      <a:alpha val="43137"/>
                    </a:srgbClr>
                  </a:outerShdw>
                </a:effectLst>
              </a:rPr>
              <a:t> </a:t>
            </a:r>
            <a:r>
              <a:rPr lang="en-US" sz="3900" b="1" dirty="0" smtClean="0">
                <a:effectLst>
                  <a:outerShdw blurRad="38100" dist="38100" dir="2700000" algn="tl">
                    <a:srgbClr val="000000">
                      <a:alpha val="43137"/>
                    </a:srgbClr>
                  </a:outerShdw>
                </a:effectLst>
              </a:rPr>
              <a:t/>
            </a:r>
            <a:br>
              <a:rPr lang="en-US" sz="3900" b="1" dirty="0" smtClean="0">
                <a:effectLst>
                  <a:outerShdw blurRad="38100" dist="38100" dir="2700000" algn="tl">
                    <a:srgbClr val="000000">
                      <a:alpha val="43137"/>
                    </a:srgbClr>
                  </a:outerShdw>
                </a:effectLst>
              </a:rPr>
            </a:br>
            <a:r>
              <a:rPr lang="en-US" sz="3900" b="1" dirty="0" smtClean="0">
                <a:effectLst>
                  <a:outerShdw blurRad="38100" dist="38100" dir="2700000" algn="tl">
                    <a:srgbClr val="000000">
                      <a:alpha val="43137"/>
                    </a:srgbClr>
                  </a:outerShdw>
                </a:effectLst>
              </a:rPr>
              <a:t>Mariama Williams South Centre</a:t>
            </a:r>
            <a:endParaRPr lang="en-US" sz="3900" i="1" dirty="0">
              <a:effectLst>
                <a:outerShdw blurRad="38100" dist="38100" dir="2700000" algn="tl">
                  <a:srgbClr val="000000">
                    <a:alpha val="43137"/>
                  </a:srgbClr>
                </a:outerShdw>
              </a:effectLst>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points of departure</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endParaRPr lang="en-US" dirty="0"/>
          </a:p>
          <a:p>
            <a:pPr lvl="0"/>
            <a:r>
              <a:rPr lang="en-GB" dirty="0"/>
              <a:t>	Balance/parity in the level between Adaptation and Mitigation</a:t>
            </a:r>
            <a:endParaRPr lang="en-US" dirty="0"/>
          </a:p>
          <a:p>
            <a:pPr lvl="0"/>
            <a:r>
              <a:rPr lang="en-GB" dirty="0"/>
              <a:t>	MOIs</a:t>
            </a:r>
            <a:endParaRPr lang="en-US" dirty="0"/>
          </a:p>
          <a:p>
            <a:pPr lvl="0"/>
            <a:r>
              <a:rPr lang="en-GB" dirty="0"/>
              <a:t>	Reflections of CBDR/differentiation between developed and developing countries</a:t>
            </a:r>
            <a:endParaRPr lang="en-US" dirty="0"/>
          </a:p>
          <a:p>
            <a:pPr lvl="0"/>
            <a:r>
              <a:rPr lang="en-GB" dirty="0"/>
              <a:t>	Transparency</a:t>
            </a:r>
            <a:endParaRPr lang="en-US" dirty="0"/>
          </a:p>
          <a:p>
            <a:pPr lvl="0"/>
            <a:r>
              <a:rPr lang="en-GB" dirty="0"/>
              <a:t>	Compliance</a:t>
            </a:r>
            <a:endParaRPr lang="en-US" dirty="0"/>
          </a:p>
          <a:p>
            <a:pPr lvl="0"/>
            <a:r>
              <a:rPr lang="en-GB" dirty="0"/>
              <a:t>	Institutional architecture (including institutional linkage of Paris Bodies to the UNFCCC existing </a:t>
            </a:r>
            <a:r>
              <a:rPr lang="en-GB" dirty="0" smtClean="0"/>
              <a:t>bodies)</a:t>
            </a:r>
            <a:endParaRPr lang="en-US" dirty="0"/>
          </a:p>
          <a:p>
            <a:pPr lvl="0"/>
            <a:r>
              <a:rPr lang="en-GB" dirty="0"/>
              <a:t>	Linkage between </a:t>
            </a:r>
            <a:r>
              <a:rPr lang="en-GB" dirty="0" smtClean="0"/>
              <a:t>WS 2 </a:t>
            </a:r>
            <a:r>
              <a:rPr lang="en-GB" dirty="0"/>
              <a:t>and </a:t>
            </a:r>
            <a:r>
              <a:rPr lang="en-GB" dirty="0" smtClean="0"/>
              <a:t>WS 1</a:t>
            </a:r>
            <a:endParaRPr lang="en-US" dirty="0"/>
          </a:p>
          <a:p>
            <a:endParaRPr lang="en-US" dirty="0"/>
          </a:p>
        </p:txBody>
      </p:sp>
    </p:spTree>
    <p:extLst>
      <p:ext uri="{BB962C8B-B14F-4D97-AF65-F5344CB8AC3E}">
        <p14:creationId xmlns:p14="http://schemas.microsoft.com/office/powerpoint/2010/main" val="370732268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GB" dirty="0"/>
              <a:t>II</a:t>
            </a:r>
            <a:r>
              <a:rPr lang="en-GB" dirty="0" smtClean="0"/>
              <a:t>. RIGHTING </a:t>
            </a:r>
            <a:r>
              <a:rPr lang="en-GB" dirty="0"/>
              <a:t>THE TEXT</a:t>
            </a:r>
            <a:r>
              <a:rPr lang="en-US" dirty="0"/>
              <a:t/>
            </a:r>
            <a:br>
              <a:rPr lang="en-US" dirty="0"/>
            </a:b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2858204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Process</a:t>
            </a:r>
            <a:endParaRPr lang="en-US" dirty="0"/>
          </a:p>
        </p:txBody>
      </p:sp>
      <p:sp>
        <p:nvSpPr>
          <p:cNvPr id="3" name="Content Placeholder 2"/>
          <p:cNvSpPr>
            <a:spLocks noGrp="1"/>
          </p:cNvSpPr>
          <p:nvPr>
            <p:ph idx="1"/>
          </p:nvPr>
        </p:nvSpPr>
        <p:spPr/>
        <p:txBody>
          <a:bodyPr>
            <a:normAutofit fontScale="62500" lnSpcReduction="20000"/>
          </a:bodyPr>
          <a:lstStyle/>
          <a:p>
            <a:r>
              <a:rPr lang="en-GB" dirty="0" smtClean="0"/>
              <a:t>Spin-off </a:t>
            </a:r>
            <a:r>
              <a:rPr lang="en-GB" dirty="0"/>
              <a:t>groups and informal-informals </a:t>
            </a:r>
            <a:r>
              <a:rPr lang="en-GB" dirty="0" smtClean="0"/>
              <a:t> and contact group  that were </a:t>
            </a:r>
            <a:r>
              <a:rPr lang="en-GB" dirty="0"/>
              <a:t>set up for the main issues </a:t>
            </a:r>
            <a:r>
              <a:rPr lang="en-GB" dirty="0" smtClean="0"/>
              <a:t>that </a:t>
            </a:r>
            <a:r>
              <a:rPr lang="en-GB" dirty="0"/>
              <a:t>would be decided in Paris</a:t>
            </a:r>
            <a:endParaRPr lang="en-US" dirty="0"/>
          </a:p>
          <a:p>
            <a:pPr marL="0" indent="0">
              <a:buNone/>
            </a:pPr>
            <a:endParaRPr lang="en-US" dirty="0"/>
          </a:p>
          <a:p>
            <a:r>
              <a:rPr lang="en-GB" dirty="0"/>
              <a:t>The negotiated text produced from the spin-offs with brackets was re-issued as non-part with elements for the Paris Agreement negotiations</a:t>
            </a:r>
            <a:endParaRPr lang="en-US" dirty="0"/>
          </a:p>
          <a:p>
            <a:pPr marL="0" indent="0">
              <a:buNone/>
            </a:pPr>
            <a:endParaRPr lang="en-US" dirty="0"/>
          </a:p>
          <a:p>
            <a:r>
              <a:rPr lang="en-GB" dirty="0"/>
              <a:t>Parties were unable due to time constraint to fully discus the draft decisions so this is also forwarded to Paris as is with a footnote qualifying that it had not been so discussed and so should not prejudice the position of the parties.</a:t>
            </a:r>
            <a:endParaRPr lang="en-US" dirty="0"/>
          </a:p>
          <a:p>
            <a:pPr marL="0" indent="0">
              <a:buNone/>
            </a:pPr>
            <a:r>
              <a:rPr lang="en-GB" dirty="0"/>
              <a:t> </a:t>
            </a:r>
            <a:endParaRPr lang="en-US" dirty="0"/>
          </a:p>
          <a:p>
            <a:r>
              <a:rPr lang="en-GB" dirty="0"/>
              <a:t>The revised non paper will be the outcome of ADP 2.11 and will go the Paris as the basis for the continued work of the ADP through the same process as started in Bonn this session: ADP Open-ended Contact Group and its Spinoff Groups.</a:t>
            </a:r>
            <a:endParaRPr lang="en-US" dirty="0"/>
          </a:p>
          <a:p>
            <a:pPr marL="0" indent="0">
              <a:buNone/>
            </a:pPr>
            <a:r>
              <a:rPr lang="en-GB" dirty="0"/>
              <a:t> </a:t>
            </a:r>
            <a:endParaRPr lang="en-US" dirty="0"/>
          </a:p>
          <a:p>
            <a:endParaRPr lang="en-US" dirty="0"/>
          </a:p>
        </p:txBody>
      </p:sp>
    </p:spTree>
    <p:extLst>
      <p:ext uri="{BB962C8B-B14F-4D97-AF65-F5344CB8AC3E}">
        <p14:creationId xmlns:p14="http://schemas.microsoft.com/office/powerpoint/2010/main" val="24889161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smtClean="0">
                <a:effectLst/>
              </a:rPr>
              <a:t/>
            </a:r>
            <a:br>
              <a:rPr lang="en-GB" u="sng" dirty="0" smtClean="0">
                <a:effectLst/>
              </a:rPr>
            </a:br>
            <a:r>
              <a:rPr lang="en-GB" u="sng" dirty="0">
                <a:effectLst/>
              </a:rPr>
              <a:t/>
            </a:r>
            <a:br>
              <a:rPr lang="en-GB" u="sng" dirty="0">
                <a:effectLst/>
              </a:rPr>
            </a:br>
            <a:r>
              <a:rPr lang="en-GB" u="sng" dirty="0" smtClean="0">
                <a:effectLst/>
              </a:rPr>
              <a:t>The </a:t>
            </a:r>
            <a:r>
              <a:rPr lang="en-GB" u="sng" dirty="0">
                <a:effectLst/>
              </a:rPr>
              <a:t>structure of the DRAFT AGREEMENT</a:t>
            </a:r>
            <a:r>
              <a:rPr lang="en-US" dirty="0">
                <a:effectLst/>
              </a:rPr>
              <a:t/>
            </a:r>
            <a:br>
              <a:rPr lang="en-US" dirty="0">
                <a:effectLst/>
              </a:rPr>
            </a:br>
            <a:r>
              <a:rPr lang="en-GB" dirty="0">
                <a:effectLst/>
              </a:rPr>
              <a:t> </a:t>
            </a:r>
            <a:r>
              <a:rPr lang="en-US" dirty="0">
                <a:effectLst/>
              </a:rPr>
              <a:t/>
            </a:r>
            <a:br>
              <a:rPr lang="en-US" dirty="0">
                <a:effectLst/>
              </a:rPr>
            </a:br>
            <a:endParaRPr lang="en-US" dirty="0"/>
          </a:p>
        </p:txBody>
      </p:sp>
      <p:sp>
        <p:nvSpPr>
          <p:cNvPr id="3" name="Content Placeholder 2"/>
          <p:cNvSpPr>
            <a:spLocks noGrp="1"/>
          </p:cNvSpPr>
          <p:nvPr>
            <p:ph idx="1"/>
          </p:nvPr>
        </p:nvSpPr>
        <p:spPr/>
        <p:txBody>
          <a:bodyPr>
            <a:normAutofit fontScale="40000" lnSpcReduction="20000"/>
          </a:bodyPr>
          <a:lstStyle/>
          <a:p>
            <a:r>
              <a:rPr lang="en-GB" dirty="0"/>
              <a:t>Preamble</a:t>
            </a:r>
            <a:endParaRPr lang="en-US" dirty="0"/>
          </a:p>
          <a:p>
            <a:r>
              <a:rPr lang="en-GB" dirty="0"/>
              <a:t>Art 1: definition</a:t>
            </a:r>
            <a:endParaRPr lang="en-US" dirty="0"/>
          </a:p>
          <a:p>
            <a:r>
              <a:rPr lang="en-GB" dirty="0"/>
              <a:t>Art 2: Purpose (Art 2bis General)</a:t>
            </a:r>
            <a:endParaRPr lang="en-US" dirty="0"/>
          </a:p>
          <a:p>
            <a:r>
              <a:rPr lang="en-GB" dirty="0"/>
              <a:t>Art. 3 Mitigation, (art 3 bis REDD plus) art 3 terr on mechanism to support sustainable development)</a:t>
            </a:r>
            <a:endParaRPr lang="en-US" dirty="0"/>
          </a:p>
          <a:p>
            <a:r>
              <a:rPr lang="en-GB" dirty="0"/>
              <a:t>Art 4: Adaptation</a:t>
            </a:r>
            <a:endParaRPr lang="en-US" dirty="0"/>
          </a:p>
          <a:p>
            <a:r>
              <a:rPr lang="en-GB" dirty="0"/>
              <a:t>Art 5: loss and Damage</a:t>
            </a:r>
            <a:endParaRPr lang="en-US" dirty="0"/>
          </a:p>
          <a:p>
            <a:r>
              <a:rPr lang="en-GB" dirty="0"/>
              <a:t>Art 6: Finance</a:t>
            </a:r>
            <a:endParaRPr lang="en-US" dirty="0"/>
          </a:p>
          <a:p>
            <a:r>
              <a:rPr lang="en-GB" dirty="0"/>
              <a:t>Art 7: Technology Development and Transfer</a:t>
            </a:r>
            <a:endParaRPr lang="en-US" dirty="0"/>
          </a:p>
          <a:p>
            <a:r>
              <a:rPr lang="en-GB" dirty="0"/>
              <a:t>Art 8: Capacity building</a:t>
            </a:r>
            <a:endParaRPr lang="en-US" dirty="0"/>
          </a:p>
          <a:p>
            <a:r>
              <a:rPr lang="en-GB" dirty="0"/>
              <a:t>Art. 9: Transparency</a:t>
            </a:r>
            <a:endParaRPr lang="en-US" dirty="0"/>
          </a:p>
          <a:p>
            <a:r>
              <a:rPr lang="en-GB" dirty="0"/>
              <a:t>Art 10: Global Stocktake</a:t>
            </a:r>
            <a:endParaRPr lang="en-US" dirty="0"/>
          </a:p>
          <a:p>
            <a:r>
              <a:rPr lang="en-GB" dirty="0"/>
              <a:t>Art 11: Facilitating implementation and Compliance</a:t>
            </a:r>
            <a:endParaRPr lang="en-US" dirty="0"/>
          </a:p>
          <a:p>
            <a:r>
              <a:rPr lang="en-GB" dirty="0"/>
              <a:t>Art 12: CMA</a:t>
            </a:r>
            <a:endParaRPr lang="en-US" dirty="0"/>
          </a:p>
          <a:p>
            <a:r>
              <a:rPr lang="en-GB" dirty="0"/>
              <a:t>Art 13 (secretariat); Art 14 (SBSTA and SBI)</a:t>
            </a:r>
            <a:endParaRPr lang="en-US" dirty="0"/>
          </a:p>
          <a:p>
            <a:r>
              <a:rPr lang="en-GB" dirty="0"/>
              <a:t>Art 15 (Bodies and Institutional arrangement to serve agreement)</a:t>
            </a:r>
            <a:endParaRPr lang="en-US" dirty="0"/>
          </a:p>
          <a:p>
            <a:r>
              <a:rPr lang="en-GB" dirty="0"/>
              <a:t>Art 16: Signature and instruments of Ratification, Acceptance, Approval or Accession)</a:t>
            </a:r>
            <a:endParaRPr lang="en-US" dirty="0"/>
          </a:p>
          <a:p>
            <a:r>
              <a:rPr lang="en-GB" dirty="0"/>
              <a:t>Art 17:  Further requirements and Decision-making rights</a:t>
            </a:r>
            <a:endParaRPr lang="en-US" dirty="0"/>
          </a:p>
          <a:p>
            <a:r>
              <a:rPr lang="en-GB" dirty="0"/>
              <a:t>Art 18: Entry into force</a:t>
            </a:r>
            <a:endParaRPr lang="en-US" dirty="0"/>
          </a:p>
          <a:p>
            <a:r>
              <a:rPr lang="en-GB" dirty="0"/>
              <a:t>Art 19: Amendments</a:t>
            </a:r>
            <a:endParaRPr lang="en-US" dirty="0"/>
          </a:p>
          <a:p>
            <a:r>
              <a:rPr lang="en-GB" dirty="0"/>
              <a:t>Art 20: Annexes; Art 21 (settlements of disputes); Art 22 (voting); Art 23 (depositary), Art 24 (Reservations); Art 25 (withdrawal); Art 26 (language)</a:t>
            </a:r>
            <a:endParaRPr lang="en-US" dirty="0"/>
          </a:p>
          <a:p>
            <a:pPr marL="0" indent="0">
              <a:buNone/>
            </a:pPr>
            <a:endParaRPr lang="en-US" dirty="0"/>
          </a:p>
        </p:txBody>
      </p:sp>
    </p:spTree>
    <p:extLst>
      <p:ext uri="{BB962C8B-B14F-4D97-AF65-F5344CB8AC3E}">
        <p14:creationId xmlns:p14="http://schemas.microsoft.com/office/powerpoint/2010/main" val="313449064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DRAFT DECESION (ON WORKSTREAM 1 AND 2)</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GB" dirty="0" smtClean="0"/>
              <a:t>Preamble</a:t>
            </a:r>
            <a:endParaRPr lang="en-US" dirty="0"/>
          </a:p>
          <a:p>
            <a:pPr lvl="0"/>
            <a:r>
              <a:rPr lang="en-GB" dirty="0"/>
              <a:t>Adopting of he  (Paris Agreement or Paris Implementing Agreement under the UNFCCC</a:t>
            </a:r>
            <a:endParaRPr lang="en-US" dirty="0"/>
          </a:p>
          <a:p>
            <a:pPr lvl="0"/>
            <a:r>
              <a:rPr lang="en-GB" dirty="0"/>
              <a:t>INDCs</a:t>
            </a:r>
            <a:endParaRPr lang="en-US" dirty="0"/>
          </a:p>
          <a:p>
            <a:pPr lvl="0"/>
            <a:r>
              <a:rPr lang="en-GB" dirty="0"/>
              <a:t>Decisions to give effect to the Agreement</a:t>
            </a:r>
            <a:endParaRPr lang="en-US" dirty="0"/>
          </a:p>
          <a:p>
            <a:r>
              <a:rPr lang="en-GB" dirty="0"/>
              <a:t>General, Mitigation, Adaptation, Loss and Damage, Finance, Technology Development and Transfer, capacity building, transparency of Action and Support. Global stocktake. Facilitating and implementation and compliance, procedural and institutional provision</a:t>
            </a:r>
            <a:endParaRPr lang="en-US" dirty="0"/>
          </a:p>
          <a:p>
            <a:pPr lvl="0"/>
            <a:r>
              <a:rPr lang="en-GB" dirty="0"/>
              <a:t>[WORKSTREAM 2]</a:t>
            </a:r>
            <a:endParaRPr lang="en-US" dirty="0"/>
          </a:p>
          <a:p>
            <a:pPr lvl="0"/>
            <a:r>
              <a:rPr lang="en-GB" dirty="0"/>
              <a:t>Administrative and budgetary matters</a:t>
            </a:r>
            <a:endParaRPr lang="en-US" dirty="0"/>
          </a:p>
          <a:p>
            <a:endParaRPr lang="en-US" dirty="0"/>
          </a:p>
        </p:txBody>
      </p:sp>
    </p:spTree>
    <p:extLst>
      <p:ext uri="{BB962C8B-B14F-4D97-AF65-F5344CB8AC3E}">
        <p14:creationId xmlns:p14="http://schemas.microsoft.com/office/powerpoint/2010/main" val="268790325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DRAFT DECISION ON WORKSTREAM 2</a:t>
            </a:r>
            <a:r>
              <a:rPr lang="en-US" dirty="0"/>
              <a:t/>
            </a:r>
            <a:br>
              <a:rPr lang="en-US" dirty="0"/>
            </a:br>
            <a:endParaRPr lang="en-US" dirty="0"/>
          </a:p>
        </p:txBody>
      </p:sp>
      <p:sp>
        <p:nvSpPr>
          <p:cNvPr id="3" name="Content Placeholder 2"/>
          <p:cNvSpPr>
            <a:spLocks noGrp="1"/>
          </p:cNvSpPr>
          <p:nvPr>
            <p:ph idx="1"/>
          </p:nvPr>
        </p:nvSpPr>
        <p:spPr/>
        <p:txBody>
          <a:bodyPr/>
          <a:lstStyle/>
          <a:p>
            <a:pPr lvl="0"/>
            <a:r>
              <a:rPr lang="en-GB" dirty="0" smtClean="0"/>
              <a:t>Preamble</a:t>
            </a:r>
            <a:endParaRPr lang="en-US" dirty="0"/>
          </a:p>
          <a:p>
            <a:pPr lvl="0"/>
            <a:r>
              <a:rPr lang="en-GB" dirty="0"/>
              <a:t>Mitigation</a:t>
            </a:r>
            <a:endParaRPr lang="en-US" dirty="0"/>
          </a:p>
          <a:p>
            <a:pPr lvl="0"/>
            <a:r>
              <a:rPr lang="en-GB" dirty="0"/>
              <a:t>Support</a:t>
            </a:r>
            <a:endParaRPr lang="en-US" dirty="0"/>
          </a:p>
        </p:txBody>
      </p:sp>
    </p:spTree>
    <p:extLst>
      <p:ext uri="{BB962C8B-B14F-4D97-AF65-F5344CB8AC3E}">
        <p14:creationId xmlns:p14="http://schemas.microsoft.com/office/powerpoint/2010/main" val="168679081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 </a:t>
            </a:r>
            <a:r>
              <a:rPr lang="en-US" dirty="0" smtClean="0"/>
              <a:t>III</a:t>
            </a:r>
            <a:r>
              <a:rPr lang="en-US" dirty="0"/>
              <a:t>. “Fair share” of contributing to the global </a:t>
            </a:r>
            <a:r>
              <a:rPr lang="en-US" dirty="0" smtClean="0"/>
              <a:t>action</a:t>
            </a:r>
            <a:r>
              <a:rPr lang="en-US" dirty="0"/>
              <a:t/>
            </a:r>
            <a:br>
              <a:rPr lang="en-US" dirty="0"/>
            </a:br>
            <a:endParaRPr lang="en-US" dirty="0"/>
          </a:p>
        </p:txBody>
      </p:sp>
      <p:sp>
        <p:nvSpPr>
          <p:cNvPr id="3" name="Text Placeholder 2"/>
          <p:cNvSpPr>
            <a:spLocks noGrp="1"/>
          </p:cNvSpPr>
          <p:nvPr>
            <p:ph type="body" idx="1"/>
          </p:nvPr>
        </p:nvSpPr>
        <p:spPr/>
        <p:txBody>
          <a:bodyPr>
            <a:normAutofit/>
          </a:bodyPr>
          <a:lstStyle/>
          <a:p>
            <a:r>
              <a:rPr lang="en-US" sz="3200" b="1" dirty="0" smtClean="0"/>
              <a:t>The Political Challenge on the Way to Paris: I</a:t>
            </a:r>
            <a:endParaRPr lang="en-US" sz="3200" b="1" dirty="0"/>
          </a:p>
        </p:txBody>
      </p:sp>
    </p:spTree>
    <p:extLst>
      <p:ext uri="{BB962C8B-B14F-4D97-AF65-F5344CB8AC3E}">
        <p14:creationId xmlns:p14="http://schemas.microsoft.com/office/powerpoint/2010/main" val="376178688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r>
              <a:rPr lang="en-US" sz="2700" dirty="0">
                <a:latin typeface="Calibri Light" panose="020F0302020204030204" pitchFamily="34" charset="0"/>
              </a:rPr>
              <a:t>Principles, Article 3.1, UNFCCC, 1992</a:t>
            </a:r>
          </a:p>
        </p:txBody>
      </p:sp>
      <p:sp>
        <p:nvSpPr>
          <p:cNvPr id="248835" name="Rectangle 3"/>
          <p:cNvSpPr>
            <a:spLocks noGrp="1" noChangeArrowheads="1"/>
          </p:cNvSpPr>
          <p:nvPr>
            <p:ph idx="1"/>
          </p:nvPr>
        </p:nvSpPr>
        <p:spPr/>
        <p:txBody>
          <a:bodyPr/>
          <a:lstStyle/>
          <a:p>
            <a:pPr>
              <a:lnSpc>
                <a:spcPct val="120000"/>
              </a:lnSpc>
              <a:buFontTx/>
              <a:buNone/>
            </a:pPr>
            <a:endParaRPr lang="en-US" sz="2400" dirty="0"/>
          </a:p>
          <a:p>
            <a:pPr>
              <a:lnSpc>
                <a:spcPct val="120000"/>
              </a:lnSpc>
              <a:spcBef>
                <a:spcPts val="900"/>
              </a:spcBef>
              <a:buNone/>
            </a:pPr>
            <a:r>
              <a:rPr lang="en-US" sz="2400" i="1" dirty="0"/>
              <a:t>		“The Parties should protect the climate system for the benefit of present and future generations of humankind, </a:t>
            </a:r>
            <a:r>
              <a:rPr lang="en-US" sz="2400" i="1" dirty="0">
                <a:solidFill>
                  <a:srgbClr val="3333FF"/>
                </a:solidFill>
              </a:rPr>
              <a:t>on the basis of equity and in accordance with their common but differentiated responsibilities and respective capabilities.</a:t>
            </a:r>
            <a:r>
              <a:rPr lang="en-US" sz="2400" i="1" dirty="0"/>
              <a:t>”</a:t>
            </a:r>
            <a:endParaRPr lang="en-US" sz="3000" i="1" dirty="0"/>
          </a:p>
        </p:txBody>
      </p:sp>
      <p:sp>
        <p:nvSpPr>
          <p:cNvPr id="2" name="Slide Number Placeholder 1"/>
          <p:cNvSpPr>
            <a:spLocks noGrp="1"/>
          </p:cNvSpPr>
          <p:nvPr>
            <p:ph type="sldNum" sz="quarter" idx="12"/>
          </p:nvPr>
        </p:nvSpPr>
        <p:spPr/>
        <p:txBody>
          <a:bodyPr/>
          <a:lstStyle/>
          <a:p>
            <a:fld id="{48F63A3B-78C7-47BE-AE5E-E10140E04643}" type="slidenum">
              <a:rPr lang="en-US" smtClean="0">
                <a:solidFill>
                  <a:prstClr val="black">
                    <a:tint val="75000"/>
                  </a:prstClr>
                </a:solidFill>
              </a:rPr>
              <a:pPr/>
              <a:t>17</a:t>
            </a:fld>
            <a:endParaRPr lang="en-US" dirty="0">
              <a:solidFill>
                <a:prstClr val="black">
                  <a:tint val="75000"/>
                </a:prstClr>
              </a:solidFill>
            </a:endParaRPr>
          </a:p>
        </p:txBody>
      </p:sp>
    </p:spTree>
    <p:custDataLst>
      <p:tags r:id="rId1"/>
    </p:custDataLst>
    <p:extLst>
      <p:ext uri="{BB962C8B-B14F-4D97-AF65-F5344CB8AC3E}">
        <p14:creationId xmlns:p14="http://schemas.microsoft.com/office/powerpoint/2010/main" val="1905745185"/>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p:txBody>
          <a:bodyPr/>
          <a:lstStyle/>
          <a:p>
            <a:r>
              <a:rPr lang="en-US" sz="2700" dirty="0">
                <a:latin typeface="Calibri Light" panose="020F0302020204030204" pitchFamily="34" charset="0"/>
              </a:rPr>
              <a:t>Principle 7, Rio Declaration, 1992</a:t>
            </a:r>
          </a:p>
        </p:txBody>
      </p:sp>
      <p:sp>
        <p:nvSpPr>
          <p:cNvPr id="330755" name="Rectangle 3"/>
          <p:cNvSpPr>
            <a:spLocks noGrp="1" noChangeArrowheads="1"/>
          </p:cNvSpPr>
          <p:nvPr>
            <p:ph idx="1"/>
          </p:nvPr>
        </p:nvSpPr>
        <p:spPr>
          <a:xfrm>
            <a:off x="1143000" y="1485900"/>
            <a:ext cx="6686550" cy="4400550"/>
          </a:xfrm>
        </p:spPr>
        <p:txBody>
          <a:bodyPr/>
          <a:lstStyle/>
          <a:p>
            <a:pPr indent="-3572">
              <a:buNone/>
            </a:pPr>
            <a:endParaRPr lang="en-US" i="1" dirty="0" smtClean="0">
              <a:solidFill>
                <a:srgbClr val="0033CC"/>
              </a:solidFill>
            </a:endParaRPr>
          </a:p>
          <a:p>
            <a:pPr indent="-3572">
              <a:buNone/>
            </a:pPr>
            <a:r>
              <a:rPr lang="en-US" sz="2400" i="1" dirty="0"/>
              <a:t>“In view of the different contributions to global environmental degradation, States have </a:t>
            </a:r>
            <a:r>
              <a:rPr lang="en-US" sz="2400" i="1" dirty="0">
                <a:solidFill>
                  <a:srgbClr val="0070C0"/>
                </a:solidFill>
              </a:rPr>
              <a:t>common but differentiated responsibilities</a:t>
            </a:r>
            <a:r>
              <a:rPr lang="en-US" sz="2400" i="1" dirty="0"/>
              <a:t>. The developed countries acknowledge the responsibility that they bear in the international pursuit of sustainable development in view of </a:t>
            </a:r>
            <a:r>
              <a:rPr lang="en-US" sz="2400" i="1" dirty="0">
                <a:solidFill>
                  <a:srgbClr val="0070C0"/>
                </a:solidFill>
              </a:rPr>
              <a:t>the pressures their societies place on the global environment </a:t>
            </a:r>
            <a:r>
              <a:rPr lang="en-US" sz="2400" i="1" dirty="0"/>
              <a:t>and of </a:t>
            </a:r>
            <a:r>
              <a:rPr lang="en-US" sz="2400" i="1" dirty="0">
                <a:solidFill>
                  <a:srgbClr val="0070C0"/>
                </a:solidFill>
              </a:rPr>
              <a:t>the technologies and financial resources they command</a:t>
            </a:r>
            <a:r>
              <a:rPr lang="en-US" sz="2400" i="1" dirty="0"/>
              <a:t>.” </a:t>
            </a:r>
          </a:p>
        </p:txBody>
      </p:sp>
      <p:sp>
        <p:nvSpPr>
          <p:cNvPr id="2" name="Slide Number Placeholder 1"/>
          <p:cNvSpPr>
            <a:spLocks noGrp="1"/>
          </p:cNvSpPr>
          <p:nvPr>
            <p:ph type="sldNum" sz="quarter" idx="12"/>
          </p:nvPr>
        </p:nvSpPr>
        <p:spPr/>
        <p:txBody>
          <a:bodyPr/>
          <a:lstStyle/>
          <a:p>
            <a:fld id="{48F63A3B-78C7-47BE-AE5E-E10140E04643}" type="slidenum">
              <a:rPr lang="en-US" smtClean="0">
                <a:solidFill>
                  <a:prstClr val="black">
                    <a:tint val="75000"/>
                  </a:prstClr>
                </a:solidFill>
              </a:rPr>
              <a:pPr/>
              <a:t>18</a:t>
            </a:fld>
            <a:endParaRPr lang="en-US" dirty="0">
              <a:solidFill>
                <a:prstClr val="black">
                  <a:tint val="75000"/>
                </a:prstClr>
              </a:solidFill>
            </a:endParaRPr>
          </a:p>
        </p:txBody>
      </p:sp>
    </p:spTree>
    <p:extLst>
      <p:ext uri="{BB962C8B-B14F-4D97-AF65-F5344CB8AC3E}">
        <p14:creationId xmlns:p14="http://schemas.microsoft.com/office/powerpoint/2010/main" val="3391648459"/>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Equity, Fair share and the INDCs</a:t>
            </a: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endParaRPr lang="en-US" dirty="0" smtClean="0"/>
          </a:p>
          <a:p>
            <a:pPr marL="0" indent="0">
              <a:buNone/>
            </a:pPr>
            <a:r>
              <a:rPr lang="en-US" dirty="0" smtClean="0"/>
              <a:t>There many analysis of the INCS submitted—all agree the aggregate of the INDCs od not put the world on a 2c pathway</a:t>
            </a:r>
          </a:p>
          <a:p>
            <a:pPr marL="0" indent="0">
              <a:buNone/>
            </a:pPr>
            <a:endParaRPr lang="en-US" dirty="0"/>
          </a:p>
          <a:p>
            <a:pPr marL="0" indent="0">
              <a:buNone/>
            </a:pPr>
            <a:r>
              <a:rPr lang="en-US" dirty="0" smtClean="0"/>
              <a:t>A joint </a:t>
            </a:r>
            <a:r>
              <a:rPr lang="en-US" dirty="0" smtClean="0"/>
              <a:t>Civil </a:t>
            </a:r>
            <a:r>
              <a:rPr lang="en-US" dirty="0" smtClean="0"/>
              <a:t>Society </a:t>
            </a:r>
            <a:r>
              <a:rPr lang="en-US" dirty="0" smtClean="0"/>
              <a:t>approach focused on an </a:t>
            </a:r>
            <a:r>
              <a:rPr lang="en-US" dirty="0" smtClean="0"/>
              <a:t>Equity and fair share approach </a:t>
            </a:r>
            <a:r>
              <a:rPr lang="en-US" dirty="0" smtClean="0"/>
              <a:t>of </a:t>
            </a:r>
            <a:r>
              <a:rPr lang="en-US" dirty="0" smtClean="0"/>
              <a:t>submitted </a:t>
            </a:r>
            <a:r>
              <a:rPr lang="en-US" dirty="0" smtClean="0"/>
              <a:t>INDCs: </a:t>
            </a:r>
            <a:r>
              <a:rPr lang="en-ZA" b="1" dirty="0" smtClean="0">
                <a:solidFill>
                  <a:schemeClr val="tx2"/>
                </a:solidFill>
                <a:latin typeface="Verdana" pitchFamily="34" charset="0"/>
                <a:ea typeface="Verdana" pitchFamily="34" charset="0"/>
                <a:cs typeface="Verdana" pitchFamily="34" charset="0"/>
              </a:rPr>
              <a:t>Fair </a:t>
            </a:r>
            <a:r>
              <a:rPr lang="en-ZA" b="1" dirty="0">
                <a:solidFill>
                  <a:schemeClr val="tx2"/>
                </a:solidFill>
                <a:latin typeface="Verdana" pitchFamily="34" charset="0"/>
                <a:ea typeface="Verdana" pitchFamily="34" charset="0"/>
                <a:cs typeface="Verdana" pitchFamily="34" charset="0"/>
              </a:rPr>
              <a:t>Shares: A civil society equity review of </a:t>
            </a:r>
            <a:r>
              <a:rPr lang="en-ZA" b="1" dirty="0" smtClean="0">
                <a:solidFill>
                  <a:schemeClr val="tx2"/>
                </a:solidFill>
                <a:latin typeface="Verdana" pitchFamily="34" charset="0"/>
                <a:ea typeface="Verdana" pitchFamily="34" charset="0"/>
                <a:cs typeface="Verdana" pitchFamily="34" charset="0"/>
              </a:rPr>
              <a:t>INDCs.</a:t>
            </a:r>
          </a:p>
          <a:p>
            <a:pPr marL="0" indent="0">
              <a:buNone/>
            </a:pPr>
            <a:r>
              <a:rPr lang="en-US" dirty="0" smtClean="0"/>
              <a:t> </a:t>
            </a:r>
          </a:p>
          <a:p>
            <a:pPr marL="0" indent="0">
              <a:buNone/>
            </a:pPr>
            <a:r>
              <a:rPr lang="en-US" dirty="0" smtClean="0"/>
              <a:t>The results of this are compelling and stark.</a:t>
            </a:r>
            <a:endParaRPr lang="en-US" dirty="0" smtClean="0"/>
          </a:p>
          <a:p>
            <a:pPr marL="0" indent="0">
              <a:buNone/>
            </a:pPr>
            <a:endParaRPr lang="en-US" dirty="0" smtClean="0"/>
          </a:p>
          <a:p>
            <a:r>
              <a:rPr lang="en-US" dirty="0" smtClean="0"/>
              <a:t>The </a:t>
            </a:r>
            <a:r>
              <a:rPr lang="en-US" dirty="0"/>
              <a:t>country’s actions have been submitted as “intended nationally determined contributions” (or INDCs), and these are a key feature of the Paris agreement</a:t>
            </a:r>
            <a:r>
              <a:rPr lang="en-US" dirty="0" smtClean="0"/>
              <a:t>.</a:t>
            </a:r>
          </a:p>
          <a:p>
            <a:pPr marL="0" indent="0">
              <a:buNone/>
            </a:pPr>
            <a:endParaRPr lang="en-US" dirty="0" smtClean="0"/>
          </a:p>
          <a:p>
            <a:pPr lvl="0"/>
            <a:r>
              <a:rPr lang="en-US" dirty="0"/>
              <a:t>Together, the commitments captured in INDCs will not keep temperatures below 2C, much less 1.5C, above pre-industrial levels. Even if all countries meet their INDC commitments, the world is likely to warm by a devastating 3C or more, with a significant likelihood of tipping the global climate system into catastrophic runaway warming.</a:t>
            </a:r>
          </a:p>
          <a:p>
            <a:endParaRPr lang="en-US" dirty="0"/>
          </a:p>
          <a:p>
            <a:r>
              <a:rPr lang="en-US" dirty="0"/>
              <a:t>The current INDCs represent substantially less than half of the reduction in emissions required by 2030</a:t>
            </a:r>
            <a:r>
              <a:rPr lang="en-US" dirty="0"/>
              <a:t> </a:t>
            </a:r>
            <a:endParaRPr lang="en-US" dirty="0"/>
          </a:p>
          <a:p>
            <a:pPr marL="0" indent="0">
              <a:buNone/>
            </a:pPr>
            <a:endParaRPr lang="en-US" dirty="0"/>
          </a:p>
        </p:txBody>
      </p:sp>
      <p:sp>
        <p:nvSpPr>
          <p:cNvPr id="4" name="Rectangle 3"/>
          <p:cNvSpPr/>
          <p:nvPr/>
        </p:nvSpPr>
        <p:spPr>
          <a:xfrm>
            <a:off x="2286000" y="3105835"/>
            <a:ext cx="4572000" cy="369332"/>
          </a:xfrm>
          <a:prstGeom prst="rect">
            <a:avLst/>
          </a:prstGeom>
        </p:spPr>
        <p:txBody>
          <a:bodyPr>
            <a:spAutoFit/>
          </a:bodyPr>
          <a:lstStyle/>
          <a:p>
            <a:endParaRPr lang="en-US" dirty="0"/>
          </a:p>
        </p:txBody>
      </p:sp>
    </p:spTree>
    <p:extLst>
      <p:ext uri="{BB962C8B-B14F-4D97-AF65-F5344CB8AC3E}">
        <p14:creationId xmlns:p14="http://schemas.microsoft.com/office/powerpoint/2010/main" val="234270848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Introduction &amp; overview</a:t>
            </a:r>
          </a:p>
          <a:p>
            <a:pPr marL="0" indent="0">
              <a:buNone/>
            </a:pPr>
            <a:r>
              <a:rPr lang="en-US" b="1" dirty="0" smtClean="0"/>
              <a:t>I. A Unbalanced and Unfair </a:t>
            </a:r>
            <a:r>
              <a:rPr lang="en-US" b="1" dirty="0"/>
              <a:t>T</a:t>
            </a:r>
            <a:r>
              <a:rPr lang="en-US" b="1" dirty="0" smtClean="0"/>
              <a:t>ext</a:t>
            </a:r>
            <a:endParaRPr lang="en-US" b="1" dirty="0"/>
          </a:p>
          <a:p>
            <a:pPr marL="0" indent="0">
              <a:buNone/>
            </a:pPr>
            <a:r>
              <a:rPr lang="en-GB" b="1" dirty="0" smtClean="0"/>
              <a:t>II. RIGHTING </a:t>
            </a:r>
            <a:r>
              <a:rPr lang="en-GB" b="1" dirty="0"/>
              <a:t>THE </a:t>
            </a:r>
            <a:r>
              <a:rPr lang="en-GB" b="1" dirty="0" smtClean="0"/>
              <a:t>TEXT</a:t>
            </a:r>
            <a:endParaRPr lang="en-US" dirty="0"/>
          </a:p>
          <a:p>
            <a:pPr marL="0" indent="0">
              <a:buNone/>
            </a:pPr>
            <a:r>
              <a:rPr lang="en-US" b="1" dirty="0"/>
              <a:t>III</a:t>
            </a:r>
            <a:r>
              <a:rPr lang="en-US" b="1" dirty="0" smtClean="0"/>
              <a:t>. Political challenges on the way to Paris I: </a:t>
            </a:r>
            <a:r>
              <a:rPr lang="en-US" b="1" dirty="0"/>
              <a:t>“Fair share” of contributing to the global action</a:t>
            </a:r>
            <a:r>
              <a:rPr lang="en-US" b="1" dirty="0" smtClean="0"/>
              <a:t>.</a:t>
            </a:r>
          </a:p>
          <a:p>
            <a:pPr marL="0" indent="0">
              <a:buNone/>
            </a:pPr>
            <a:r>
              <a:rPr lang="en-US" b="1" dirty="0" smtClean="0"/>
              <a:t>IV. Political Challenge on the Way to Paris II: Finance and other MOIs</a:t>
            </a:r>
            <a:endParaRPr lang="en-US" dirty="0"/>
          </a:p>
          <a:p>
            <a:pPr marL="0" indent="0">
              <a:buNone/>
            </a:pPr>
            <a:endParaRPr lang="en-US" b="1" dirty="0" smtClean="0"/>
          </a:p>
          <a:p>
            <a:pPr marL="514350" indent="-514350">
              <a:buFont typeface="+mj-lt"/>
              <a:buAutoNum type="arabicPeriod"/>
            </a:pPr>
            <a:endParaRPr lang="en-PH" dirty="0"/>
          </a:p>
        </p:txBody>
      </p:sp>
    </p:spTree>
    <p:extLst>
      <p:ext uri="{BB962C8B-B14F-4D97-AF65-F5344CB8AC3E}">
        <p14:creationId xmlns:p14="http://schemas.microsoft.com/office/powerpoint/2010/main" val="422339387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Assessing ‘fair share’</a:t>
            </a:r>
            <a:endParaRPr lang="en-US" dirty="0"/>
          </a:p>
        </p:txBody>
      </p:sp>
      <p:sp>
        <p:nvSpPr>
          <p:cNvPr id="3" name="Content Placeholder 2"/>
          <p:cNvSpPr>
            <a:spLocks noGrp="1"/>
          </p:cNvSpPr>
          <p:nvPr>
            <p:ph idx="1"/>
          </p:nvPr>
        </p:nvSpPr>
        <p:spPr/>
        <p:txBody>
          <a:bodyPr/>
          <a:lstStyle/>
          <a:p>
            <a:r>
              <a:rPr lang="en-US" dirty="0"/>
              <a:t>A country’s fair share depends on two factors:  its </a:t>
            </a:r>
            <a:r>
              <a:rPr lang="en-US" b="1" dirty="0"/>
              <a:t>historical responsibility, </a:t>
            </a:r>
            <a:r>
              <a:rPr lang="en-US" dirty="0"/>
              <a:t>(i.e. its contribution to climate change in terms of cumulative emissions through the years), and </a:t>
            </a:r>
            <a:r>
              <a:rPr lang="en-US" b="1" dirty="0"/>
              <a:t>capacity to take climate action</a:t>
            </a:r>
            <a:r>
              <a:rPr lang="en-US" dirty="0"/>
              <a:t>, using national income over and above what is needed to provide basic living standards as the principal indicator.</a:t>
            </a:r>
          </a:p>
          <a:p>
            <a:endParaRPr lang="en-US" dirty="0"/>
          </a:p>
          <a:p>
            <a:endParaRPr lang="en-US" dirty="0"/>
          </a:p>
        </p:txBody>
      </p:sp>
    </p:spTree>
    <p:extLst>
      <p:ext uri="{BB962C8B-B14F-4D97-AF65-F5344CB8AC3E}">
        <p14:creationId xmlns:p14="http://schemas.microsoft.com/office/powerpoint/2010/main" val="3193187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 Little Ambition</a:t>
            </a:r>
            <a:endParaRPr lang="en-US" dirty="0"/>
          </a:p>
        </p:txBody>
      </p:sp>
      <p:sp>
        <p:nvSpPr>
          <p:cNvPr id="3" name="Content Placeholder 2"/>
          <p:cNvSpPr>
            <a:spLocks noGrp="1"/>
          </p:cNvSpPr>
          <p:nvPr>
            <p:ph idx="1"/>
          </p:nvPr>
        </p:nvSpPr>
        <p:spPr/>
        <p:txBody>
          <a:bodyPr>
            <a:normAutofit fontScale="62500" lnSpcReduction="20000"/>
          </a:bodyPr>
          <a:lstStyle/>
          <a:p>
            <a:pPr marL="0" lvl="0" indent="0">
              <a:buNone/>
            </a:pPr>
            <a:r>
              <a:rPr lang="en-US" dirty="0"/>
              <a:t>The ambition of all major developed countries falls well short of their fair shares, which include not only domestic action but also international finance. Those with the starkest gap between their climate ambition and their fair shares include:</a:t>
            </a:r>
          </a:p>
          <a:p>
            <a:pPr marL="0" indent="0">
              <a:buNone/>
            </a:pPr>
            <a:r>
              <a:rPr lang="en-US" dirty="0"/>
              <a:t> </a:t>
            </a:r>
          </a:p>
          <a:p>
            <a:pPr lvl="0">
              <a:buFont typeface="Wingdings" charset="2"/>
              <a:buChar char="Ø"/>
            </a:pPr>
            <a:r>
              <a:rPr lang="en-US" dirty="0"/>
              <a:t>Russia: INDC represents zero contribution towards its fair share</a:t>
            </a:r>
          </a:p>
          <a:p>
            <a:pPr marL="0" indent="0">
              <a:buNone/>
            </a:pPr>
            <a:r>
              <a:rPr lang="en-US" dirty="0"/>
              <a:t> </a:t>
            </a:r>
          </a:p>
          <a:p>
            <a:pPr>
              <a:buFont typeface="Wingdings" charset="2"/>
              <a:buChar char="Ø"/>
            </a:pPr>
            <a:r>
              <a:rPr lang="en-US" dirty="0"/>
              <a:t>Japan: INDC represents about one tenth of its fair share</a:t>
            </a:r>
          </a:p>
          <a:p>
            <a:pPr marL="0" indent="0">
              <a:buNone/>
            </a:pPr>
            <a:r>
              <a:rPr lang="en-US" dirty="0"/>
              <a:t> </a:t>
            </a:r>
          </a:p>
          <a:p>
            <a:pPr lvl="0">
              <a:buFont typeface="Wingdings" charset="2"/>
              <a:buChar char="Ø"/>
            </a:pPr>
            <a:r>
              <a:rPr lang="en-US" dirty="0"/>
              <a:t>United States: INDC represents about a fifth of its fair share</a:t>
            </a:r>
          </a:p>
          <a:p>
            <a:pPr marL="0" indent="0">
              <a:buNone/>
            </a:pPr>
            <a:r>
              <a:rPr lang="en-US" dirty="0"/>
              <a:t> </a:t>
            </a:r>
          </a:p>
          <a:p>
            <a:pPr lvl="0">
              <a:buFont typeface="Wingdings" charset="2"/>
              <a:buChar char="Ø"/>
            </a:pPr>
            <a:r>
              <a:rPr lang="en-US" dirty="0"/>
              <a:t>European Union: INDC represents just over a fifth of its fair share</a:t>
            </a:r>
          </a:p>
          <a:p>
            <a:pPr marL="0" indent="0">
              <a:buNone/>
            </a:pPr>
            <a:r>
              <a:rPr lang="en-US" dirty="0"/>
              <a:t> </a:t>
            </a:r>
          </a:p>
          <a:p>
            <a:pPr marL="0" indent="0">
              <a:buNone/>
            </a:pPr>
            <a:r>
              <a:rPr lang="en-US" dirty="0"/>
              <a:t> </a:t>
            </a:r>
          </a:p>
          <a:p>
            <a:pPr marL="0" indent="0">
              <a:buNone/>
            </a:pPr>
            <a:r>
              <a:rPr lang="en-US" dirty="0"/>
              <a:t> </a:t>
            </a:r>
          </a:p>
          <a:p>
            <a:endParaRPr lang="en-US" dirty="0"/>
          </a:p>
        </p:txBody>
      </p:sp>
    </p:spTree>
    <p:extLst>
      <p:ext uri="{BB962C8B-B14F-4D97-AF65-F5344CB8AC3E}">
        <p14:creationId xmlns:p14="http://schemas.microsoft.com/office/powerpoint/2010/main" val="215878625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Results: fair shares </a:t>
            </a:r>
            <a:r>
              <a:rPr lang="en-US" dirty="0"/>
              <a:t>and INDCs</a:t>
            </a:r>
          </a:p>
        </p:txBody>
      </p:sp>
      <p:sp>
        <p:nvSpPr>
          <p:cNvPr id="5" name="Content Placeholder 4"/>
          <p:cNvSpPr>
            <a:spLocks noGrp="1"/>
          </p:cNvSpPr>
          <p:nvPr>
            <p:ph idx="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solidFill>
                  <a:prstClr val="black">
                    <a:tint val="75000"/>
                  </a:prstClr>
                </a:solidFill>
              </a:rPr>
              <a:pPr/>
              <a:t>22</a:t>
            </a:fld>
            <a:endParaRPr lang="en-US" dirty="0">
              <a:solidFill>
                <a:prstClr val="black">
                  <a:tint val="75000"/>
                </a:prstClr>
              </a:solidFill>
            </a:endParaRPr>
          </a:p>
        </p:txBody>
      </p:sp>
      <p:pic>
        <p:nvPicPr>
          <p:cNvPr id="6" name="Picture 5"/>
          <p:cNvPicPr>
            <a:picLocks noChangeAspect="1"/>
          </p:cNvPicPr>
          <p:nvPr/>
        </p:nvPicPr>
        <p:blipFill>
          <a:blip r:embed="rId2"/>
          <a:stretch>
            <a:fillRect/>
          </a:stretch>
        </p:blipFill>
        <p:spPr>
          <a:xfrm>
            <a:off x="334925" y="1511846"/>
            <a:ext cx="8516567" cy="4258283"/>
          </a:xfrm>
          <a:prstGeom prst="rect">
            <a:avLst/>
          </a:prstGeom>
        </p:spPr>
      </p:pic>
    </p:spTree>
    <p:extLst>
      <p:ext uri="{BB962C8B-B14F-4D97-AF65-F5344CB8AC3E}">
        <p14:creationId xmlns:p14="http://schemas.microsoft.com/office/powerpoint/2010/main" val="376370740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stretch>
            <a:fillRect/>
          </a:stretch>
        </p:blipFill>
        <p:spPr>
          <a:xfrm>
            <a:off x="47129" y="1085087"/>
            <a:ext cx="8909554" cy="4911951"/>
          </a:xfrm>
          <a:prstGeom prst="rect">
            <a:avLst/>
          </a:prstGeom>
        </p:spPr>
      </p:pic>
      <p:sp>
        <p:nvSpPr>
          <p:cNvPr id="2" name="Title 1"/>
          <p:cNvSpPr>
            <a:spLocks noGrp="1"/>
          </p:cNvSpPr>
          <p:nvPr>
            <p:ph type="title"/>
          </p:nvPr>
        </p:nvSpPr>
        <p:spPr/>
        <p:txBody>
          <a:bodyPr>
            <a:normAutofit/>
          </a:bodyPr>
          <a:lstStyle/>
          <a:p>
            <a:r>
              <a:rPr lang="en-US" dirty="0" smtClean="0"/>
              <a:t>Results: </a:t>
            </a:r>
            <a:r>
              <a:rPr lang="en-US" dirty="0"/>
              <a:t>fair </a:t>
            </a:r>
            <a:r>
              <a:rPr lang="en-US" dirty="0" smtClean="0"/>
              <a:t>shares and INDCs</a:t>
            </a:r>
            <a:endParaRPr lang="en-US" dirty="0"/>
          </a:p>
        </p:txBody>
      </p:sp>
      <p:sp>
        <p:nvSpPr>
          <p:cNvPr id="14" name="Slide Number Placeholder 13"/>
          <p:cNvSpPr>
            <a:spLocks noGrp="1"/>
          </p:cNvSpPr>
          <p:nvPr>
            <p:ph type="sldNum" sz="quarter" idx="12"/>
          </p:nvPr>
        </p:nvSpPr>
        <p:spPr/>
        <p:txBody>
          <a:bodyPr/>
          <a:lstStyle/>
          <a:p>
            <a:fld id="{48F63A3B-78C7-47BE-AE5E-E10140E04643}" type="slidenum">
              <a:rPr lang="en-US" smtClean="0">
                <a:solidFill>
                  <a:prstClr val="black">
                    <a:tint val="75000"/>
                  </a:prstClr>
                </a:solidFill>
              </a:rPr>
              <a:pPr/>
              <a:t>23</a:t>
            </a:fld>
            <a:endParaRPr lang="en-US" dirty="0">
              <a:solidFill>
                <a:prstClr val="black">
                  <a:tint val="75000"/>
                </a:prstClr>
              </a:solidFill>
            </a:endParaRPr>
          </a:p>
        </p:txBody>
      </p:sp>
    </p:spTree>
    <p:extLst>
      <p:ext uri="{BB962C8B-B14F-4D97-AF65-F5344CB8AC3E}">
        <p14:creationId xmlns:p14="http://schemas.microsoft.com/office/powerpoint/2010/main" val="74779721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stretch>
            <a:fillRect/>
          </a:stretch>
        </p:blipFill>
        <p:spPr>
          <a:xfrm>
            <a:off x="23749" y="1097725"/>
            <a:ext cx="9083739" cy="5028304"/>
          </a:xfrm>
          <a:prstGeom prst="rect">
            <a:avLst/>
          </a:prstGeom>
        </p:spPr>
      </p:pic>
      <p:sp>
        <p:nvSpPr>
          <p:cNvPr id="2" name="Title 1"/>
          <p:cNvSpPr>
            <a:spLocks noGrp="1"/>
          </p:cNvSpPr>
          <p:nvPr>
            <p:ph type="title"/>
          </p:nvPr>
        </p:nvSpPr>
        <p:spPr/>
        <p:txBody>
          <a:bodyPr>
            <a:normAutofit/>
          </a:bodyPr>
          <a:lstStyle/>
          <a:p>
            <a:r>
              <a:rPr lang="en-US" dirty="0" smtClean="0"/>
              <a:t>Results: fair shares </a:t>
            </a:r>
            <a:r>
              <a:rPr lang="en-US" dirty="0"/>
              <a:t>and INDCs</a:t>
            </a:r>
          </a:p>
        </p:txBody>
      </p:sp>
      <p:sp>
        <p:nvSpPr>
          <p:cNvPr id="10" name="Slide Number Placeholder 9"/>
          <p:cNvSpPr>
            <a:spLocks noGrp="1"/>
          </p:cNvSpPr>
          <p:nvPr>
            <p:ph type="sldNum" sz="quarter" idx="12"/>
          </p:nvPr>
        </p:nvSpPr>
        <p:spPr/>
        <p:txBody>
          <a:bodyPr/>
          <a:lstStyle/>
          <a:p>
            <a:fld id="{48F63A3B-78C7-47BE-AE5E-E10140E04643}" type="slidenum">
              <a:rPr lang="en-US" smtClean="0">
                <a:solidFill>
                  <a:prstClr val="black">
                    <a:tint val="75000"/>
                  </a:prstClr>
                </a:solidFill>
              </a:rPr>
              <a:pPr/>
              <a:t>24</a:t>
            </a:fld>
            <a:endParaRPr lang="en-US" dirty="0">
              <a:solidFill>
                <a:prstClr val="black">
                  <a:tint val="75000"/>
                </a:prstClr>
              </a:solidFill>
            </a:endParaRPr>
          </a:p>
        </p:txBody>
      </p:sp>
    </p:spTree>
    <p:extLst>
      <p:ext uri="{BB962C8B-B14F-4D97-AF65-F5344CB8AC3E}">
        <p14:creationId xmlns:p14="http://schemas.microsoft.com/office/powerpoint/2010/main" val="365765710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Too </a:t>
            </a:r>
            <a:r>
              <a:rPr lang="en-US" dirty="0" smtClean="0"/>
              <a:t>little ambition 2?</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a:t>Most developed countries have fair shares that are already too large to fulfill exclusively within their borders.  </a:t>
            </a:r>
            <a:endParaRPr lang="en-US" dirty="0" smtClean="0"/>
          </a:p>
          <a:p>
            <a:r>
              <a:rPr lang="en-US" dirty="0" smtClean="0"/>
              <a:t>The </a:t>
            </a:r>
            <a:r>
              <a:rPr lang="en-US" dirty="0"/>
              <a:t>remainder of their fair shares must therefore be accomplished by enabling an equivalent amount of emissions reduction in developing countries through financing and other support. </a:t>
            </a:r>
            <a:endParaRPr lang="en-US" dirty="0" smtClean="0"/>
          </a:p>
          <a:p>
            <a:r>
              <a:rPr lang="en-US" dirty="0" smtClean="0"/>
              <a:t>This </a:t>
            </a:r>
            <a:r>
              <a:rPr lang="en-US" dirty="0"/>
              <a:t>accounts for almost half of the reductions that need to take place globally, which indicates the need for a vast expansion of international finance, technology and capacity-building support </a:t>
            </a:r>
          </a:p>
        </p:txBody>
      </p:sp>
    </p:spTree>
    <p:extLst>
      <p:ext uri="{BB962C8B-B14F-4D97-AF65-F5344CB8AC3E}">
        <p14:creationId xmlns:p14="http://schemas.microsoft.com/office/powerpoint/2010/main" val="123850513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 Heavy a Load?</a:t>
            </a:r>
            <a:endParaRPr lang="en-US" dirty="0"/>
          </a:p>
        </p:txBody>
      </p:sp>
      <p:sp>
        <p:nvSpPr>
          <p:cNvPr id="3" name="Content Placeholder 2"/>
          <p:cNvSpPr>
            <a:spLocks noGrp="1"/>
          </p:cNvSpPr>
          <p:nvPr>
            <p:ph idx="1"/>
          </p:nvPr>
        </p:nvSpPr>
        <p:spPr/>
        <p:txBody>
          <a:bodyPr/>
          <a:lstStyle/>
          <a:p>
            <a:endParaRPr lang="en-US" dirty="0"/>
          </a:p>
          <a:p>
            <a:pPr marL="0" lvl="0" indent="0">
              <a:buNone/>
            </a:pPr>
            <a:r>
              <a:rPr lang="en-US" dirty="0"/>
              <a:t>The majority of developing countries have made mitigation pledges that exceed or broadly meet their fair share, but they also have mitigation potential that exceeds their pledges and fair share.</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5914857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 fair shares and INDCs </a:t>
            </a:r>
            <a:r>
              <a:rPr lang="en-US" sz="3100" dirty="0" smtClean="0"/>
              <a:t>(in aggregate)</a:t>
            </a:r>
            <a:endParaRPr lang="en-US" dirty="0"/>
          </a:p>
        </p:txBody>
      </p:sp>
      <p:sp>
        <p:nvSpPr>
          <p:cNvPr id="3" name="Content Placeholder 2"/>
          <p:cNvSpPr>
            <a:spLocks noGrp="1"/>
          </p:cNvSpPr>
          <p:nvPr>
            <p:ph idx="1"/>
          </p:nvPr>
        </p:nvSpPr>
        <p:spPr/>
        <p:txBody>
          <a:bodyPr/>
          <a:lstStyle/>
          <a:p>
            <a:endParaRPr lang="en-US" dirty="0"/>
          </a:p>
        </p:txBody>
      </p:sp>
      <p:pic>
        <p:nvPicPr>
          <p:cNvPr id="6" name="Picture 5"/>
          <p:cNvPicPr>
            <a:picLocks noChangeAspect="1"/>
          </p:cNvPicPr>
          <p:nvPr/>
        </p:nvPicPr>
        <p:blipFill>
          <a:blip r:embed="rId2"/>
          <a:stretch>
            <a:fillRect/>
          </a:stretch>
        </p:blipFill>
        <p:spPr>
          <a:xfrm>
            <a:off x="1876302" y="1503261"/>
            <a:ext cx="5478702" cy="4998114"/>
          </a:xfrm>
          <a:prstGeom prst="rect">
            <a:avLst/>
          </a:prstGeom>
        </p:spPr>
      </p:pic>
      <p:sp>
        <p:nvSpPr>
          <p:cNvPr id="7" name="Slide Number Placeholder 6"/>
          <p:cNvSpPr>
            <a:spLocks noGrp="1"/>
          </p:cNvSpPr>
          <p:nvPr>
            <p:ph type="sldNum" sz="quarter" idx="12"/>
          </p:nvPr>
        </p:nvSpPr>
        <p:spPr/>
        <p:txBody>
          <a:bodyPr/>
          <a:lstStyle/>
          <a:p>
            <a:fld id="{48F63A3B-78C7-47BE-AE5E-E10140E04643}" type="slidenum">
              <a:rPr lang="en-US" smtClean="0">
                <a:solidFill>
                  <a:prstClr val="black">
                    <a:tint val="75000"/>
                  </a:prstClr>
                </a:solidFill>
              </a:rPr>
              <a:pPr/>
              <a:t>27</a:t>
            </a:fld>
            <a:endParaRPr lang="en-US" dirty="0">
              <a:solidFill>
                <a:prstClr val="black">
                  <a:tint val="75000"/>
                </a:prstClr>
              </a:solidFill>
            </a:endParaRPr>
          </a:p>
        </p:txBody>
      </p:sp>
    </p:spTree>
    <p:extLst>
      <p:ext uri="{BB962C8B-B14F-4D97-AF65-F5344CB8AC3E}">
        <p14:creationId xmlns:p14="http://schemas.microsoft.com/office/powerpoint/2010/main" val="51114334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55" y="-13855"/>
            <a:ext cx="9144000" cy="6858000"/>
          </a:xfrm>
          <a:prstGeom prst="rect">
            <a:avLst/>
          </a:prstGeom>
        </p:spPr>
      </p:pic>
      <p:sp>
        <p:nvSpPr>
          <p:cNvPr id="6" name="Title 1"/>
          <p:cNvSpPr>
            <a:spLocks noGrp="1"/>
          </p:cNvSpPr>
          <p:nvPr>
            <p:ph type="title"/>
          </p:nvPr>
        </p:nvSpPr>
        <p:spPr>
          <a:xfrm>
            <a:off x="-152400" y="746125"/>
            <a:ext cx="9296399" cy="1143000"/>
          </a:xfrm>
        </p:spPr>
        <p:txBody>
          <a:bodyPr>
            <a:normAutofit fontScale="90000"/>
          </a:bodyPr>
          <a:lstStyle/>
          <a:p>
            <a:r>
              <a:rPr lang="en-ZA" sz="3900" b="1" dirty="0" smtClean="0">
                <a:solidFill>
                  <a:schemeClr val="tx2"/>
                </a:solidFill>
                <a:latin typeface="Verdana" pitchFamily="34" charset="0"/>
                <a:ea typeface="Verdana" pitchFamily="34" charset="0"/>
                <a:cs typeface="Verdana" pitchFamily="34" charset="0"/>
              </a:rPr>
              <a:t>PARTICIPATING ORGANISATIONS</a:t>
            </a:r>
            <a:r>
              <a:rPr lang="en-ZA" b="1" dirty="0" smtClean="0">
                <a:solidFill>
                  <a:schemeClr val="tx2"/>
                </a:solidFill>
                <a:latin typeface="Verdana" pitchFamily="34" charset="0"/>
                <a:ea typeface="Verdana" pitchFamily="34" charset="0"/>
                <a:cs typeface="Verdana" pitchFamily="34" charset="0"/>
              </a:rPr>
              <a:t/>
            </a:r>
            <a:br>
              <a:rPr lang="en-ZA" b="1" dirty="0" smtClean="0">
                <a:solidFill>
                  <a:schemeClr val="tx2"/>
                </a:solidFill>
                <a:latin typeface="Verdana" pitchFamily="34" charset="0"/>
                <a:ea typeface="Verdana" pitchFamily="34" charset="0"/>
                <a:cs typeface="Verdana" pitchFamily="34" charset="0"/>
              </a:rPr>
            </a:br>
            <a:r>
              <a:rPr lang="en-ZA" sz="2200" b="1" dirty="0" smtClean="0">
                <a:solidFill>
                  <a:schemeClr val="tx2"/>
                </a:solidFill>
                <a:latin typeface="Verdana" pitchFamily="34" charset="0"/>
                <a:ea typeface="Verdana" pitchFamily="34" charset="0"/>
                <a:cs typeface="Verdana" pitchFamily="34" charset="0"/>
              </a:rPr>
              <a:t>Fair Shares: A civil society equity review of INDCs </a:t>
            </a:r>
            <a:endParaRPr lang="en-ZA" sz="2200" b="1" dirty="0">
              <a:solidFill>
                <a:schemeClr val="tx2"/>
              </a:solidFill>
              <a:latin typeface="Verdana" pitchFamily="34" charset="0"/>
              <a:ea typeface="Verdana" pitchFamily="34" charset="0"/>
              <a:cs typeface="Verdana" pitchFamily="34" charset="0"/>
            </a:endParaRPr>
          </a:p>
        </p:txBody>
      </p:sp>
      <p:sp>
        <p:nvSpPr>
          <p:cNvPr id="7" name="Rectangle 6"/>
          <p:cNvSpPr/>
          <p:nvPr/>
        </p:nvSpPr>
        <p:spPr>
          <a:xfrm>
            <a:off x="-734290" y="2209800"/>
            <a:ext cx="5292436" cy="4247317"/>
          </a:xfrm>
          <a:prstGeom prst="rect">
            <a:avLst/>
          </a:prstGeom>
        </p:spPr>
        <p:txBody>
          <a:bodyPr wrap="square">
            <a:spAutoFit/>
          </a:bodyPr>
          <a:lstStyle/>
          <a:p>
            <a:pPr marL="685800" algn="r">
              <a:lnSpc>
                <a:spcPct val="150000"/>
              </a:lnSpc>
              <a:spcAft>
                <a:spcPts val="0"/>
              </a:spcAft>
            </a:pPr>
            <a:r>
              <a:rPr lang="en-ZA" dirty="0" err="1">
                <a:solidFill>
                  <a:srgbClr val="000000"/>
                </a:solidFill>
                <a:latin typeface="Verdana" pitchFamily="34" charset="0"/>
                <a:ea typeface="Verdana" pitchFamily="34" charset="0"/>
                <a:cs typeface="Verdana" pitchFamily="34" charset="0"/>
              </a:rPr>
              <a:t>ActionAid</a:t>
            </a:r>
            <a:r>
              <a:rPr lang="en-ZA" dirty="0">
                <a:solidFill>
                  <a:srgbClr val="000000"/>
                </a:solidFill>
                <a:latin typeface="Verdana" pitchFamily="34" charset="0"/>
                <a:ea typeface="Verdana" pitchFamily="34" charset="0"/>
                <a:cs typeface="Verdana" pitchFamily="34" charset="0"/>
              </a:rPr>
              <a:t> International</a:t>
            </a:r>
            <a:br>
              <a:rPr lang="en-ZA" dirty="0">
                <a:solidFill>
                  <a:srgbClr val="000000"/>
                </a:solidFill>
                <a:latin typeface="Verdana" pitchFamily="34" charset="0"/>
                <a:ea typeface="Verdana" pitchFamily="34" charset="0"/>
                <a:cs typeface="Verdana" pitchFamily="34" charset="0"/>
              </a:rPr>
            </a:br>
            <a:r>
              <a:rPr lang="en-ZA" dirty="0">
                <a:solidFill>
                  <a:srgbClr val="000000"/>
                </a:solidFill>
                <a:latin typeface="Verdana" pitchFamily="34" charset="0"/>
                <a:ea typeface="Verdana" pitchFamily="34" charset="0"/>
                <a:cs typeface="Verdana" pitchFamily="34" charset="0"/>
              </a:rPr>
              <a:t>Asian Peoples Movement on Debt and Development</a:t>
            </a:r>
            <a:br>
              <a:rPr lang="en-ZA" dirty="0">
                <a:solidFill>
                  <a:srgbClr val="000000"/>
                </a:solidFill>
                <a:latin typeface="Verdana" pitchFamily="34" charset="0"/>
                <a:ea typeface="Verdana" pitchFamily="34" charset="0"/>
                <a:cs typeface="Verdana" pitchFamily="34" charset="0"/>
              </a:rPr>
            </a:br>
            <a:r>
              <a:rPr lang="en-ZA" dirty="0">
                <a:solidFill>
                  <a:srgbClr val="000000"/>
                </a:solidFill>
                <a:latin typeface="Verdana" pitchFamily="34" charset="0"/>
                <a:ea typeface="Verdana" pitchFamily="34" charset="0"/>
                <a:cs typeface="Verdana" pitchFamily="34" charset="0"/>
              </a:rPr>
              <a:t>CAN South Asia</a:t>
            </a:r>
            <a:br>
              <a:rPr lang="en-ZA" dirty="0">
                <a:solidFill>
                  <a:srgbClr val="000000"/>
                </a:solidFill>
                <a:latin typeface="Verdana" pitchFamily="34" charset="0"/>
                <a:ea typeface="Verdana" pitchFamily="34" charset="0"/>
                <a:cs typeface="Verdana" pitchFamily="34" charset="0"/>
              </a:rPr>
            </a:br>
            <a:r>
              <a:rPr lang="en-ZA" dirty="0">
                <a:solidFill>
                  <a:srgbClr val="000000"/>
                </a:solidFill>
                <a:latin typeface="Verdana" pitchFamily="34" charset="0"/>
                <a:ea typeface="Verdana" pitchFamily="34" charset="0"/>
                <a:cs typeface="Verdana" pitchFamily="34" charset="0"/>
              </a:rPr>
              <a:t>CARE </a:t>
            </a:r>
            <a:br>
              <a:rPr lang="en-ZA" dirty="0">
                <a:solidFill>
                  <a:srgbClr val="000000"/>
                </a:solidFill>
                <a:latin typeface="Verdana" pitchFamily="34" charset="0"/>
                <a:ea typeface="Verdana" pitchFamily="34" charset="0"/>
                <a:cs typeface="Verdana" pitchFamily="34" charset="0"/>
              </a:rPr>
            </a:br>
            <a:r>
              <a:rPr lang="en-ZA" dirty="0" err="1">
                <a:solidFill>
                  <a:srgbClr val="000000"/>
                </a:solidFill>
                <a:latin typeface="Verdana" pitchFamily="34" charset="0"/>
                <a:ea typeface="Verdana" pitchFamily="34" charset="0"/>
                <a:cs typeface="Verdana" pitchFamily="34" charset="0"/>
              </a:rPr>
              <a:t>Center</a:t>
            </a:r>
            <a:r>
              <a:rPr lang="en-ZA" dirty="0">
                <a:solidFill>
                  <a:srgbClr val="000000"/>
                </a:solidFill>
                <a:latin typeface="Verdana" pitchFamily="34" charset="0"/>
                <a:ea typeface="Verdana" pitchFamily="34" charset="0"/>
                <a:cs typeface="Verdana" pitchFamily="34" charset="0"/>
              </a:rPr>
              <a:t> for International Environmental Law</a:t>
            </a:r>
            <a:br>
              <a:rPr lang="en-ZA" dirty="0">
                <a:solidFill>
                  <a:srgbClr val="000000"/>
                </a:solidFill>
                <a:latin typeface="Verdana" pitchFamily="34" charset="0"/>
                <a:ea typeface="Verdana" pitchFamily="34" charset="0"/>
                <a:cs typeface="Verdana" pitchFamily="34" charset="0"/>
              </a:rPr>
            </a:br>
            <a:r>
              <a:rPr lang="en-ZA" dirty="0">
                <a:solidFill>
                  <a:srgbClr val="000000"/>
                </a:solidFill>
                <a:latin typeface="Verdana" pitchFamily="34" charset="0"/>
                <a:ea typeface="Verdana" pitchFamily="34" charset="0"/>
                <a:cs typeface="Verdana" pitchFamily="34" charset="0"/>
              </a:rPr>
              <a:t>Christian Aid</a:t>
            </a:r>
            <a:br>
              <a:rPr lang="en-ZA" dirty="0">
                <a:solidFill>
                  <a:srgbClr val="000000"/>
                </a:solidFill>
                <a:latin typeface="Verdana" pitchFamily="34" charset="0"/>
                <a:ea typeface="Verdana" pitchFamily="34" charset="0"/>
                <a:cs typeface="Verdana" pitchFamily="34" charset="0"/>
              </a:rPr>
            </a:br>
            <a:r>
              <a:rPr lang="en-ZA" dirty="0" smtClean="0">
                <a:solidFill>
                  <a:srgbClr val="000000"/>
                </a:solidFill>
                <a:latin typeface="Verdana" pitchFamily="34" charset="0"/>
                <a:ea typeface="Verdana" pitchFamily="34" charset="0"/>
                <a:cs typeface="Verdana" pitchFamily="34" charset="0"/>
              </a:rPr>
              <a:t>CIDSE</a:t>
            </a:r>
            <a:br>
              <a:rPr lang="en-ZA" dirty="0" smtClean="0">
                <a:solidFill>
                  <a:srgbClr val="000000"/>
                </a:solidFill>
                <a:latin typeface="Verdana" pitchFamily="34" charset="0"/>
                <a:ea typeface="Verdana" pitchFamily="34" charset="0"/>
                <a:cs typeface="Verdana" pitchFamily="34" charset="0"/>
              </a:rPr>
            </a:br>
            <a:r>
              <a:rPr lang="en-ZA" dirty="0" smtClean="0">
                <a:solidFill>
                  <a:srgbClr val="000000"/>
                </a:solidFill>
                <a:latin typeface="Verdana" pitchFamily="34" charset="0"/>
                <a:ea typeface="Verdana" pitchFamily="34" charset="0"/>
                <a:cs typeface="Verdana" pitchFamily="34" charset="0"/>
              </a:rPr>
              <a:t>Climate </a:t>
            </a:r>
            <a:r>
              <a:rPr lang="en-ZA" dirty="0">
                <a:solidFill>
                  <a:srgbClr val="000000"/>
                </a:solidFill>
                <a:latin typeface="Verdana" pitchFamily="34" charset="0"/>
                <a:ea typeface="Verdana" pitchFamily="34" charset="0"/>
                <a:cs typeface="Verdana" pitchFamily="34" charset="0"/>
              </a:rPr>
              <a:t>Action Network </a:t>
            </a:r>
            <a:r>
              <a:rPr lang="en-ZA" dirty="0" smtClean="0">
                <a:solidFill>
                  <a:srgbClr val="000000"/>
                </a:solidFill>
                <a:latin typeface="Verdana" pitchFamily="34" charset="0"/>
                <a:ea typeface="Verdana" pitchFamily="34" charset="0"/>
                <a:cs typeface="Verdana" pitchFamily="34" charset="0"/>
              </a:rPr>
              <a:t>Latin America</a:t>
            </a:r>
            <a:endParaRPr lang="en-ZA" sz="2400" dirty="0">
              <a:latin typeface="Verdana" pitchFamily="34" charset="0"/>
              <a:ea typeface="Verdana" pitchFamily="34" charset="0"/>
              <a:cs typeface="Verdana" pitchFamily="34" charset="0"/>
            </a:endParaRPr>
          </a:p>
        </p:txBody>
      </p:sp>
      <p:sp>
        <p:nvSpPr>
          <p:cNvPr id="8" name="Content Placeholder 2"/>
          <p:cNvSpPr>
            <a:spLocks noGrp="1"/>
          </p:cNvSpPr>
          <p:nvPr>
            <p:ph idx="1"/>
          </p:nvPr>
        </p:nvSpPr>
        <p:spPr>
          <a:xfrm>
            <a:off x="4585854" y="2237509"/>
            <a:ext cx="4558145" cy="4391891"/>
          </a:xfrm>
        </p:spPr>
        <p:txBody>
          <a:bodyPr>
            <a:normAutofit lnSpcReduction="10000"/>
          </a:bodyPr>
          <a:lstStyle/>
          <a:p>
            <a:pPr marL="0" indent="0">
              <a:lnSpc>
                <a:spcPct val="150000"/>
              </a:lnSpc>
              <a:buNone/>
            </a:pPr>
            <a:r>
              <a:rPr lang="en-ZA" sz="1800" dirty="0" err="1">
                <a:solidFill>
                  <a:srgbClr val="000000"/>
                </a:solidFill>
                <a:latin typeface="Verdana" pitchFamily="34" charset="0"/>
                <a:ea typeface="Verdana" pitchFamily="34" charset="0"/>
                <a:cs typeface="Verdana" pitchFamily="34" charset="0"/>
              </a:rPr>
              <a:t>EcoEquity</a:t>
            </a:r>
            <a:r>
              <a:rPr lang="en-ZA" sz="1800" dirty="0">
                <a:solidFill>
                  <a:srgbClr val="000000"/>
                </a:solidFill>
                <a:latin typeface="Verdana" pitchFamily="34" charset="0"/>
                <a:ea typeface="Verdana" pitchFamily="34" charset="0"/>
                <a:cs typeface="Verdana" pitchFamily="34" charset="0"/>
              </a:rPr>
              <a:t/>
            </a:r>
            <a:br>
              <a:rPr lang="en-ZA" sz="1800" dirty="0">
                <a:solidFill>
                  <a:srgbClr val="000000"/>
                </a:solidFill>
                <a:latin typeface="Verdana" pitchFamily="34" charset="0"/>
                <a:ea typeface="Verdana" pitchFamily="34" charset="0"/>
                <a:cs typeface="Verdana" pitchFamily="34" charset="0"/>
              </a:rPr>
            </a:br>
            <a:r>
              <a:rPr lang="en-ZA" sz="1800" dirty="0">
                <a:solidFill>
                  <a:srgbClr val="000000"/>
                </a:solidFill>
                <a:latin typeface="Verdana" pitchFamily="34" charset="0"/>
                <a:ea typeface="Verdana" pitchFamily="34" charset="0"/>
                <a:cs typeface="Verdana" pitchFamily="34" charset="0"/>
              </a:rPr>
              <a:t>Friends of the Earth International</a:t>
            </a:r>
            <a:br>
              <a:rPr lang="en-ZA" sz="1800" dirty="0">
                <a:solidFill>
                  <a:srgbClr val="000000"/>
                </a:solidFill>
                <a:latin typeface="Verdana" pitchFamily="34" charset="0"/>
                <a:ea typeface="Verdana" pitchFamily="34" charset="0"/>
                <a:cs typeface="Verdana" pitchFamily="34" charset="0"/>
              </a:rPr>
            </a:br>
            <a:r>
              <a:rPr lang="en-ZA" sz="1800" dirty="0" err="1">
                <a:solidFill>
                  <a:srgbClr val="000000"/>
                </a:solidFill>
                <a:latin typeface="Verdana" pitchFamily="34" charset="0"/>
                <a:ea typeface="Verdana" pitchFamily="34" charset="0"/>
                <a:cs typeface="Verdana" pitchFamily="34" charset="0"/>
              </a:rPr>
              <a:t>International</a:t>
            </a:r>
            <a:r>
              <a:rPr lang="en-ZA" sz="1800" dirty="0">
                <a:solidFill>
                  <a:srgbClr val="000000"/>
                </a:solidFill>
                <a:latin typeface="Verdana" pitchFamily="34" charset="0"/>
                <a:ea typeface="Verdana" pitchFamily="34" charset="0"/>
                <a:cs typeface="Verdana" pitchFamily="34" charset="0"/>
              </a:rPr>
              <a:t> Trade Union Confederation</a:t>
            </a:r>
            <a:br>
              <a:rPr lang="en-ZA" sz="1800" dirty="0">
                <a:solidFill>
                  <a:srgbClr val="000000"/>
                </a:solidFill>
                <a:latin typeface="Verdana" pitchFamily="34" charset="0"/>
                <a:ea typeface="Verdana" pitchFamily="34" charset="0"/>
                <a:cs typeface="Verdana" pitchFamily="34" charset="0"/>
              </a:rPr>
            </a:br>
            <a:r>
              <a:rPr lang="en-ZA" sz="1800" dirty="0">
                <a:solidFill>
                  <a:srgbClr val="000000"/>
                </a:solidFill>
                <a:latin typeface="Verdana" pitchFamily="34" charset="0"/>
                <a:ea typeface="Verdana" pitchFamily="34" charset="0"/>
                <a:cs typeface="Verdana" pitchFamily="34" charset="0"/>
              </a:rPr>
              <a:t>LDC Watch International</a:t>
            </a:r>
            <a:br>
              <a:rPr lang="en-ZA" sz="1800" dirty="0">
                <a:solidFill>
                  <a:srgbClr val="000000"/>
                </a:solidFill>
                <a:latin typeface="Verdana" pitchFamily="34" charset="0"/>
                <a:ea typeface="Verdana" pitchFamily="34" charset="0"/>
                <a:cs typeface="Verdana" pitchFamily="34" charset="0"/>
              </a:rPr>
            </a:br>
            <a:r>
              <a:rPr lang="en-ZA" sz="1800" dirty="0">
                <a:solidFill>
                  <a:srgbClr val="000000"/>
                </a:solidFill>
                <a:latin typeface="Verdana" pitchFamily="34" charset="0"/>
                <a:ea typeface="Verdana" pitchFamily="34" charset="0"/>
                <a:cs typeface="Verdana" pitchFamily="34" charset="0"/>
              </a:rPr>
              <a:t>Oxfam </a:t>
            </a:r>
            <a:br>
              <a:rPr lang="en-ZA" sz="1800" dirty="0">
                <a:solidFill>
                  <a:srgbClr val="000000"/>
                </a:solidFill>
                <a:latin typeface="Verdana" pitchFamily="34" charset="0"/>
                <a:ea typeface="Verdana" pitchFamily="34" charset="0"/>
                <a:cs typeface="Verdana" pitchFamily="34" charset="0"/>
              </a:rPr>
            </a:br>
            <a:r>
              <a:rPr lang="en-ZA" sz="1800" dirty="0">
                <a:solidFill>
                  <a:srgbClr val="000000"/>
                </a:solidFill>
                <a:latin typeface="Verdana" pitchFamily="34" charset="0"/>
                <a:ea typeface="Verdana" pitchFamily="34" charset="0"/>
                <a:cs typeface="Verdana" pitchFamily="34" charset="0"/>
              </a:rPr>
              <a:t>Pan African Climate Justice Alliance</a:t>
            </a:r>
            <a:br>
              <a:rPr lang="en-ZA" sz="1800" dirty="0">
                <a:solidFill>
                  <a:srgbClr val="000000"/>
                </a:solidFill>
                <a:latin typeface="Verdana" pitchFamily="34" charset="0"/>
                <a:ea typeface="Verdana" pitchFamily="34" charset="0"/>
                <a:cs typeface="Verdana" pitchFamily="34" charset="0"/>
              </a:rPr>
            </a:br>
            <a:r>
              <a:rPr lang="en-ZA" sz="1800" dirty="0">
                <a:solidFill>
                  <a:srgbClr val="000000"/>
                </a:solidFill>
                <a:latin typeface="Verdana" pitchFamily="34" charset="0"/>
                <a:ea typeface="Verdana" pitchFamily="34" charset="0"/>
                <a:cs typeface="Verdana" pitchFamily="34" charset="0"/>
              </a:rPr>
              <a:t>SUSWATCH Latin America</a:t>
            </a:r>
            <a:br>
              <a:rPr lang="en-ZA" sz="1800" dirty="0">
                <a:solidFill>
                  <a:srgbClr val="000000"/>
                </a:solidFill>
                <a:latin typeface="Verdana" pitchFamily="34" charset="0"/>
                <a:ea typeface="Verdana" pitchFamily="34" charset="0"/>
                <a:cs typeface="Verdana" pitchFamily="34" charset="0"/>
              </a:rPr>
            </a:br>
            <a:r>
              <a:rPr lang="en-ZA" sz="1800" dirty="0">
                <a:solidFill>
                  <a:srgbClr val="000000"/>
                </a:solidFill>
                <a:latin typeface="Verdana" pitchFamily="34" charset="0"/>
                <a:ea typeface="Verdana" pitchFamily="34" charset="0"/>
                <a:cs typeface="Verdana" pitchFamily="34" charset="0"/>
              </a:rPr>
              <a:t>Third World Network</a:t>
            </a:r>
            <a:br>
              <a:rPr lang="en-ZA" sz="1800" dirty="0">
                <a:solidFill>
                  <a:srgbClr val="000000"/>
                </a:solidFill>
                <a:latin typeface="Verdana" pitchFamily="34" charset="0"/>
                <a:ea typeface="Verdana" pitchFamily="34" charset="0"/>
                <a:cs typeface="Verdana" pitchFamily="34" charset="0"/>
              </a:rPr>
            </a:br>
            <a:r>
              <a:rPr lang="en-ZA" sz="1800" dirty="0">
                <a:solidFill>
                  <a:srgbClr val="000000"/>
                </a:solidFill>
                <a:latin typeface="Verdana" pitchFamily="34" charset="0"/>
                <a:ea typeface="Verdana" pitchFamily="34" charset="0"/>
                <a:cs typeface="Verdana" pitchFamily="34" charset="0"/>
              </a:rPr>
              <a:t>What Next Forum</a:t>
            </a:r>
            <a:br>
              <a:rPr lang="en-ZA" sz="1800" dirty="0">
                <a:solidFill>
                  <a:srgbClr val="000000"/>
                </a:solidFill>
                <a:latin typeface="Verdana" pitchFamily="34" charset="0"/>
                <a:ea typeface="Verdana" pitchFamily="34" charset="0"/>
                <a:cs typeface="Verdana" pitchFamily="34" charset="0"/>
              </a:rPr>
            </a:br>
            <a:r>
              <a:rPr lang="en-ZA" sz="1800" dirty="0">
                <a:solidFill>
                  <a:srgbClr val="000000"/>
                </a:solidFill>
                <a:latin typeface="Verdana" pitchFamily="34" charset="0"/>
                <a:ea typeface="Verdana" pitchFamily="34" charset="0"/>
                <a:cs typeface="Verdana" pitchFamily="34" charset="0"/>
              </a:rPr>
              <a:t>WWF International</a:t>
            </a:r>
            <a:endParaRPr lang="en-ZA"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697367587"/>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Enough Support</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a:t>Although climate finance is critical for developed countries to deliver their fair shares, there is a striking lack of clear commitments. </a:t>
            </a:r>
            <a:endParaRPr lang="en-US" dirty="0" smtClean="0"/>
          </a:p>
          <a:p>
            <a:pPr lvl="0"/>
            <a:r>
              <a:rPr lang="en-US" dirty="0" smtClean="0"/>
              <a:t>Massively </a:t>
            </a:r>
            <a:r>
              <a:rPr lang="en-US" dirty="0"/>
              <a:t>scaled-up international public finance is required to support developing countries’ efforts. </a:t>
            </a:r>
            <a:endParaRPr lang="en-US" dirty="0" smtClean="0"/>
          </a:p>
          <a:p>
            <a:pPr lvl="0"/>
            <a:r>
              <a:rPr lang="en-US" dirty="0" smtClean="0"/>
              <a:t>In </a:t>
            </a:r>
            <a:r>
              <a:rPr lang="en-US" dirty="0"/>
              <a:t>addition, significantly increased public climate finance is needed to meet the cost of adaptation, and to cover loss and damage in developing countries, particularly for the most vulnerable.</a:t>
            </a:r>
          </a:p>
          <a:p>
            <a:endParaRPr lang="en-US" dirty="0"/>
          </a:p>
        </p:txBody>
      </p:sp>
    </p:spTree>
    <p:extLst>
      <p:ext uri="{BB962C8B-B14F-4D97-AF65-F5344CB8AC3E}">
        <p14:creationId xmlns:p14="http://schemas.microsoft.com/office/powerpoint/2010/main" val="401634008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8635676"/>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Whither the $100 billion?</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a:t> </a:t>
            </a:r>
          </a:p>
          <a:p>
            <a:pPr marL="0" indent="0">
              <a:buNone/>
            </a:pPr>
            <a:r>
              <a:rPr lang="en-GB" dirty="0" smtClean="0"/>
              <a:t>OECD</a:t>
            </a:r>
            <a:r>
              <a:rPr lang="en-GB" dirty="0"/>
              <a:t>/Climate Policy Initiative Report,</a:t>
            </a:r>
            <a:r>
              <a:rPr lang="en-GB" i="1" dirty="0"/>
              <a:t> Climate Finance in 2013-14 and the USD 100 Billion goal, </a:t>
            </a:r>
            <a:r>
              <a:rPr lang="en-GB" dirty="0"/>
              <a:t>launched on October 7th </a:t>
            </a:r>
            <a:r>
              <a:rPr lang="en-GB" dirty="0" smtClean="0"/>
              <a:t>2015:</a:t>
            </a:r>
          </a:p>
          <a:p>
            <a:r>
              <a:rPr lang="en-GB" dirty="0" smtClean="0"/>
              <a:t>‘</a:t>
            </a:r>
            <a:r>
              <a:rPr lang="en-GB" dirty="0"/>
              <a:t>significant progress’ made towards the $100 billion </a:t>
            </a:r>
            <a:r>
              <a:rPr lang="en-GB" dirty="0" smtClean="0"/>
              <a:t>goal</a:t>
            </a:r>
          </a:p>
          <a:p>
            <a:r>
              <a:rPr lang="en-GB" dirty="0" smtClean="0"/>
              <a:t>It </a:t>
            </a:r>
            <a:r>
              <a:rPr lang="en-GB" dirty="0"/>
              <a:t>says that the annual average over the two years (2013 and 2014) of climate finance </a:t>
            </a:r>
            <a:r>
              <a:rPr lang="en-GB" b="1" dirty="0"/>
              <a:t>mobilised</a:t>
            </a:r>
            <a:r>
              <a:rPr lang="en-GB" dirty="0"/>
              <a:t> by developed countries was USD 57 </a:t>
            </a:r>
            <a:r>
              <a:rPr lang="en-GB" dirty="0" smtClean="0"/>
              <a:t>billion</a:t>
            </a:r>
          </a:p>
          <a:p>
            <a:pPr>
              <a:buFont typeface="Wingdings" charset="2"/>
              <a:buChar char="Ø"/>
            </a:pPr>
            <a:r>
              <a:rPr lang="en-GB" dirty="0" smtClean="0"/>
              <a:t> </a:t>
            </a:r>
            <a:r>
              <a:rPr lang="en-GB" dirty="0"/>
              <a:t>$52.2 billion in 2013 </a:t>
            </a:r>
            <a:endParaRPr lang="en-GB" dirty="0" smtClean="0"/>
          </a:p>
          <a:p>
            <a:pPr>
              <a:buFont typeface="Wingdings" charset="2"/>
              <a:buChar char="Ø"/>
            </a:pPr>
            <a:r>
              <a:rPr lang="en-GB" dirty="0" smtClean="0"/>
              <a:t> </a:t>
            </a:r>
            <a:r>
              <a:rPr lang="en-GB" dirty="0"/>
              <a:t>$61.8 billion achieved in 2014</a:t>
            </a:r>
            <a:r>
              <a:rPr lang="en-GB" dirty="0" smtClean="0"/>
              <a:t>.</a:t>
            </a:r>
          </a:p>
          <a:p>
            <a:pPr marL="0" indent="0">
              <a:buNone/>
            </a:pPr>
            <a:endParaRPr lang="en-US" dirty="0" smtClean="0"/>
          </a:p>
          <a:p>
            <a:pPr marL="0" indent="0">
              <a:buNone/>
            </a:pPr>
            <a:r>
              <a:rPr lang="en-US" dirty="0" smtClean="0"/>
              <a:t>77</a:t>
            </a:r>
            <a:r>
              <a:rPr lang="en-US" dirty="0"/>
              <a:t>% of the climate finance mobilized is allocated towards climate change mitigation </a:t>
            </a:r>
            <a:endParaRPr lang="en-US" dirty="0" smtClean="0"/>
          </a:p>
          <a:p>
            <a:pPr marL="0" indent="0">
              <a:buNone/>
            </a:pPr>
            <a:r>
              <a:rPr lang="en-US" dirty="0" smtClean="0"/>
              <a:t> </a:t>
            </a:r>
            <a:r>
              <a:rPr lang="en-US" b="1" dirty="0"/>
              <a:t>16% towards climate change adaptation</a:t>
            </a:r>
            <a:r>
              <a:rPr lang="en-US" dirty="0"/>
              <a:t> </a:t>
            </a:r>
            <a:endParaRPr lang="en-US" dirty="0" smtClean="0"/>
          </a:p>
          <a:p>
            <a:pPr marL="0" indent="0">
              <a:buNone/>
            </a:pPr>
            <a:r>
              <a:rPr lang="en-US" dirty="0" smtClean="0"/>
              <a:t> </a:t>
            </a:r>
            <a:r>
              <a:rPr lang="en-US" dirty="0"/>
              <a:t>7% targeted to both. </a:t>
            </a:r>
            <a:endParaRPr lang="en-GB" dirty="0" smtClean="0"/>
          </a:p>
          <a:p>
            <a:pPr marL="0" indent="0">
              <a:buNone/>
            </a:pPr>
            <a:r>
              <a:rPr lang="en-GB" dirty="0" smtClean="0"/>
              <a:t> </a:t>
            </a:r>
            <a:endParaRPr lang="en-US" dirty="0"/>
          </a:p>
          <a:p>
            <a:endParaRPr lang="en-US" dirty="0"/>
          </a:p>
        </p:txBody>
      </p:sp>
    </p:spTree>
    <p:extLst>
      <p:ext uri="{BB962C8B-B14F-4D97-AF65-F5344CB8AC3E}">
        <p14:creationId xmlns:p14="http://schemas.microsoft.com/office/powerpoint/2010/main" val="838611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UP…</a:t>
            </a:r>
            <a:endParaRPr lang="en-US" dirty="0"/>
          </a:p>
        </p:txBody>
      </p:sp>
      <p:sp>
        <p:nvSpPr>
          <p:cNvPr id="3" name="Content Placeholder 2"/>
          <p:cNvSpPr>
            <a:spLocks noGrp="1"/>
          </p:cNvSpPr>
          <p:nvPr>
            <p:ph idx="1"/>
          </p:nvPr>
        </p:nvSpPr>
        <p:spPr/>
        <p:txBody>
          <a:bodyPr/>
          <a:lstStyle/>
          <a:p>
            <a:pPr marL="0" indent="0">
              <a:buNone/>
            </a:pPr>
            <a:r>
              <a:rPr lang="en-US" dirty="0"/>
              <a:t>According to the OECD’s </a:t>
            </a:r>
            <a:r>
              <a:rPr lang="en-US" dirty="0" smtClean="0"/>
              <a:t>data: </a:t>
            </a:r>
            <a:r>
              <a:rPr lang="en-US" u="sng" dirty="0" smtClean="0"/>
              <a:t>2013</a:t>
            </a:r>
          </a:p>
          <a:p>
            <a:r>
              <a:rPr lang="en-US" dirty="0" smtClean="0"/>
              <a:t>loans </a:t>
            </a:r>
            <a:r>
              <a:rPr lang="en-US" dirty="0"/>
              <a:t>comprise about $20 billion of the reported flow for 2013 </a:t>
            </a:r>
            <a:endParaRPr lang="en-US" dirty="0" smtClean="0"/>
          </a:p>
          <a:p>
            <a:r>
              <a:rPr lang="en-US" dirty="0" smtClean="0"/>
              <a:t> </a:t>
            </a:r>
            <a:r>
              <a:rPr lang="en-US" dirty="0"/>
              <a:t>private finance accounting for another $20 billion</a:t>
            </a:r>
            <a:r>
              <a:rPr lang="en-US" dirty="0" smtClean="0"/>
              <a:t>,</a:t>
            </a:r>
          </a:p>
          <a:p>
            <a:r>
              <a:rPr lang="en-US" dirty="0" smtClean="0"/>
              <a:t>Grants account </a:t>
            </a:r>
            <a:r>
              <a:rPr lang="en-US" dirty="0"/>
              <a:t>for only $13 billion. </a:t>
            </a:r>
          </a:p>
        </p:txBody>
      </p:sp>
    </p:spTree>
    <p:extLst>
      <p:ext uri="{BB962C8B-B14F-4D97-AF65-F5344CB8AC3E}">
        <p14:creationId xmlns:p14="http://schemas.microsoft.com/office/powerpoint/2010/main" val="2963122662"/>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with the numbers</a:t>
            </a:r>
            <a:endParaRPr lang="en-US" dirty="0"/>
          </a:p>
        </p:txBody>
      </p:sp>
      <p:sp>
        <p:nvSpPr>
          <p:cNvPr id="3" name="Content Placeholder 2"/>
          <p:cNvSpPr>
            <a:spLocks noGrp="1"/>
          </p:cNvSpPr>
          <p:nvPr>
            <p:ph idx="1"/>
          </p:nvPr>
        </p:nvSpPr>
        <p:spPr/>
        <p:txBody>
          <a:bodyPr/>
          <a:lstStyle/>
          <a:p>
            <a:r>
              <a:rPr lang="en-US" dirty="0" smtClean="0"/>
              <a:t>What counts as climate finance?</a:t>
            </a:r>
          </a:p>
          <a:p>
            <a:r>
              <a:rPr lang="en-US" dirty="0" smtClean="0"/>
              <a:t>How is it measured? Accounting/Methodology and Assumptions</a:t>
            </a:r>
          </a:p>
          <a:p>
            <a:r>
              <a:rPr lang="en-US" dirty="0" smtClean="0"/>
              <a:t>Is it new and additional?</a:t>
            </a:r>
          </a:p>
          <a:p>
            <a:r>
              <a:rPr lang="en-US" dirty="0" smtClean="0"/>
              <a:t>Who is delivering the funds? Delivery Channels (funds under the Convention vs MDBs, TNCs</a:t>
            </a:r>
            <a:r>
              <a:rPr lang="en-US" dirty="0" smtClean="0"/>
              <a:t>.)</a:t>
            </a:r>
            <a:endParaRPr lang="en-US" dirty="0" smtClean="0"/>
          </a:p>
          <a:p>
            <a:r>
              <a:rPr lang="en-US" dirty="0" smtClean="0"/>
              <a:t>Who is getting the finance?</a:t>
            </a:r>
            <a:endParaRPr lang="en-US" dirty="0"/>
          </a:p>
        </p:txBody>
      </p:sp>
    </p:spTree>
    <p:extLst>
      <p:ext uri="{BB962C8B-B14F-4D97-AF65-F5344CB8AC3E}">
        <p14:creationId xmlns:p14="http://schemas.microsoft.com/office/powerpoint/2010/main" val="1634224113"/>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Way forward to Paris</a:t>
            </a:r>
            <a:endParaRPr lang="en-US" dirty="0"/>
          </a:p>
        </p:txBody>
      </p:sp>
      <p:sp>
        <p:nvSpPr>
          <p:cNvPr id="3" name="Content Placeholder 2"/>
          <p:cNvSpPr>
            <a:spLocks noGrp="1"/>
          </p:cNvSpPr>
          <p:nvPr>
            <p:ph idx="1"/>
          </p:nvPr>
        </p:nvSpPr>
        <p:spPr/>
        <p:txBody>
          <a:bodyPr>
            <a:normAutofit fontScale="55000" lnSpcReduction="20000"/>
          </a:bodyPr>
          <a:lstStyle/>
          <a:p>
            <a:endParaRPr lang="en-US" dirty="0" smtClean="0"/>
          </a:p>
          <a:p>
            <a:r>
              <a:rPr lang="en-US" dirty="0" smtClean="0"/>
              <a:t>Paris is not an end in itself, it is about enhancing the implementation of the Convention. So it must build on the provisions and principles of the convention.</a:t>
            </a:r>
          </a:p>
          <a:p>
            <a:endParaRPr lang="en-US" dirty="0" smtClean="0"/>
          </a:p>
          <a:p>
            <a:r>
              <a:rPr lang="en-US" dirty="0" smtClean="0"/>
              <a:t>Developing countries are taking ambitious action on climate change even as they seek to eradicate poverty and a good standard of living for the women, children and men in their countries.</a:t>
            </a:r>
          </a:p>
          <a:p>
            <a:endParaRPr lang="en-US" dirty="0" smtClean="0"/>
          </a:p>
          <a:p>
            <a:r>
              <a:rPr lang="en-US" dirty="0" smtClean="0"/>
              <a:t>Developing countries are also the ones most vulnerable to the increasing impacts of climate change.</a:t>
            </a:r>
          </a:p>
          <a:p>
            <a:endParaRPr lang="en-US" dirty="0" smtClean="0"/>
          </a:p>
          <a:p>
            <a:r>
              <a:rPr lang="en-US" dirty="0" smtClean="0"/>
              <a:t>The Paris Agreement must be ambitious with regard to Adaptation, Mitigation, Finance and Technology Development and transfer and capacity building. These must be treated in a fair and balance way</a:t>
            </a:r>
          </a:p>
          <a:p>
            <a:r>
              <a:rPr lang="en-US" dirty="0" smtClean="0"/>
              <a:t>Above all the Paris agreement must be fair and equitable  and just </a:t>
            </a:r>
            <a:r>
              <a:rPr lang="en-US" dirty="0" smtClean="0"/>
              <a:t>recognising</a:t>
            </a:r>
            <a:r>
              <a:rPr lang="en-US" dirty="0" smtClean="0"/>
              <a:t> the right to development of developing countries .</a:t>
            </a:r>
            <a:endParaRPr lang="en-US" dirty="0"/>
          </a:p>
        </p:txBody>
      </p:sp>
    </p:spTree>
    <p:extLst>
      <p:ext uri="{BB962C8B-B14F-4D97-AF65-F5344CB8AC3E}">
        <p14:creationId xmlns:p14="http://schemas.microsoft.com/office/powerpoint/2010/main" val="3745164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r>
              <a:rPr lang="en-GB" dirty="0"/>
              <a:t>After a tumultuous start with the outright rejection of the co-chairs non paper of October 5, 2015 as the basis for negotiations, the G77 &amp; China got down to work and submitted many company positions that was able to integrate back into the negotiations some of the critical elements of the positions of developing countries that help to balance the text on Monday Oct 19. </a:t>
            </a:r>
            <a:endParaRPr lang="en-GB" dirty="0" smtClean="0"/>
          </a:p>
          <a:p>
            <a:r>
              <a:rPr lang="en-GB" dirty="0"/>
              <a:t>The co-chairs non-paper issue by Daniel Reifsnyder (US) and Ahmad Djoghlaf (Algeria) was widely repudiated as being one-sided, representing the views of the Umbrella Group, particularly the United States.</a:t>
            </a:r>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50135715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r>
              <a:rPr lang="en-GB" dirty="0"/>
              <a:t>Starting Oct 20</a:t>
            </a:r>
            <a:r>
              <a:rPr lang="en-GB" baseline="30000" dirty="0"/>
              <a:t>th</a:t>
            </a:r>
            <a:r>
              <a:rPr lang="en-GB" dirty="0"/>
              <a:t>, through the process of sending specific articles of the draft agreement to Spin off groups with some elements left to an open –ended contact group that met about twice a day a revised paper containing a more balance text of about 30 pages was developed. This text, which after light editing and some streamlining by the Secretariat will be forward to Paris as the basis for negotiations starting on November 30.</a:t>
            </a:r>
            <a:endParaRPr lang="en-US" dirty="0"/>
          </a:p>
          <a:p>
            <a:pPr marL="0" indent="0">
              <a:buNone/>
            </a:pPr>
            <a:endParaRPr lang="en-US" dirty="0"/>
          </a:p>
          <a:p>
            <a:r>
              <a:rPr lang="en-GB" dirty="0"/>
              <a:t>The goal of the G77 &amp; China in particular the Africa Group and the LMDC was to ensure that that negotiating process and negotiating text remained in the hands of the Parties negotiating in the ADP. They also sought to keep the process open, inclusive and transparent and to have a party driven and a party owned text. </a:t>
            </a:r>
            <a:endParaRPr lang="en-GB" dirty="0" smtClean="0"/>
          </a:p>
          <a:p>
            <a:pPr marL="0" indent="0">
              <a:buNone/>
            </a:pPr>
            <a:endParaRPr lang="en-GB" dirty="0" smtClean="0"/>
          </a:p>
          <a:p>
            <a:r>
              <a:rPr lang="en-GB" dirty="0" smtClean="0"/>
              <a:t>This </a:t>
            </a:r>
            <a:r>
              <a:rPr lang="en-GB" dirty="0"/>
              <a:t>was achieved successfully.</a:t>
            </a:r>
            <a:endParaRPr lang="en-US" dirty="0"/>
          </a:p>
          <a:p>
            <a:pPr marL="0" indent="0">
              <a:buNone/>
            </a:pPr>
            <a:r>
              <a:rPr lang="en-GB" dirty="0"/>
              <a:t> </a:t>
            </a:r>
            <a:endParaRPr lang="en-US" dirty="0"/>
          </a:p>
          <a:p>
            <a:endParaRPr lang="en-US" dirty="0"/>
          </a:p>
        </p:txBody>
      </p:sp>
    </p:spTree>
    <p:extLst>
      <p:ext uri="{BB962C8B-B14F-4D97-AF65-F5344CB8AC3E}">
        <p14:creationId xmlns:p14="http://schemas.microsoft.com/office/powerpoint/2010/main" val="6021249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a:t>“As such this text can constitute a basis and a starting point for negotiations during the next session. It is important that the integrity of this text is maintained.” </a:t>
            </a:r>
            <a:r>
              <a:rPr lang="en-US" dirty="0" smtClean="0"/>
              <a:t>South Africa for G77 &amp; China, Oct 23, 2015,</a:t>
            </a:r>
            <a:r>
              <a:rPr lang="en-GB" dirty="0" smtClean="0"/>
              <a:t> </a:t>
            </a:r>
            <a:r>
              <a:rPr lang="en-GB" dirty="0"/>
              <a:t>closing plenary on Friday 23</a:t>
            </a:r>
            <a:r>
              <a:rPr lang="en-GB" baseline="30000" dirty="0"/>
              <a:t>rd</a:t>
            </a:r>
            <a:r>
              <a:rPr lang="en-GB" dirty="0"/>
              <a:t> October 2015,</a:t>
            </a:r>
            <a:endParaRPr lang="en-US" dirty="0"/>
          </a:p>
          <a:p>
            <a:pPr marL="0" indent="0">
              <a:buNone/>
            </a:pPr>
            <a:r>
              <a:rPr lang="en-GB" dirty="0"/>
              <a:t> </a:t>
            </a:r>
            <a:endParaRPr lang="en-US" dirty="0"/>
          </a:p>
          <a:p>
            <a:endParaRPr lang="en-US" dirty="0"/>
          </a:p>
          <a:p>
            <a:endParaRPr lang="en-US" dirty="0"/>
          </a:p>
        </p:txBody>
      </p:sp>
    </p:spTree>
    <p:extLst>
      <p:ext uri="{BB962C8B-B14F-4D97-AF65-F5344CB8AC3E}">
        <p14:creationId xmlns:p14="http://schemas.microsoft.com/office/powerpoint/2010/main" val="214707808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A Unbalanced and Unfair Text</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4855134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a:t>Ambassador Nozipho Mxakato-Diseko of South Africa, speaking for the G77 and </a:t>
            </a:r>
            <a:r>
              <a:rPr lang="en-US" dirty="0" smtClean="0"/>
              <a:t>China</a:t>
            </a:r>
            <a:r>
              <a:rPr lang="en-US" dirty="0"/>
              <a:t>:</a:t>
            </a:r>
            <a:r>
              <a:rPr lang="en-US" dirty="0" smtClean="0"/>
              <a:t> </a:t>
            </a:r>
            <a:r>
              <a:rPr lang="en-US" b="1" dirty="0"/>
              <a:t>the Co-chairs’ text “seems to attempt to rewrite, reinterpret and replace the Convention. </a:t>
            </a:r>
            <a:endParaRPr lang="en-US" b="1" dirty="0" smtClean="0"/>
          </a:p>
          <a:p>
            <a:pPr marL="0" indent="0">
              <a:buNone/>
            </a:pPr>
            <a:r>
              <a:rPr lang="en-US" b="1" dirty="0" smtClean="0"/>
              <a:t>It </a:t>
            </a:r>
            <a:r>
              <a:rPr lang="en-US" b="1" dirty="0"/>
              <a:t>is extremely unbalanced and lopsided, to the extent that it jeopardizes the interests and positions of developing countries</a:t>
            </a:r>
            <a:r>
              <a:rPr lang="en-US" dirty="0"/>
              <a:t>.”</a:t>
            </a:r>
          </a:p>
          <a:p>
            <a:pPr marL="0" indent="0">
              <a:buNone/>
            </a:pPr>
            <a:endParaRPr lang="en-US" dirty="0"/>
          </a:p>
        </p:txBody>
      </p:sp>
    </p:spTree>
    <p:extLst>
      <p:ext uri="{BB962C8B-B14F-4D97-AF65-F5344CB8AC3E}">
        <p14:creationId xmlns:p14="http://schemas.microsoft.com/office/powerpoint/2010/main" val="295401491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966" y="274638"/>
            <a:ext cx="8213834" cy="1143000"/>
          </a:xfrm>
        </p:spPr>
        <p:txBody>
          <a:bodyPr>
            <a:normAutofit fontScale="90000"/>
          </a:bodyPr>
          <a:lstStyle/>
          <a:p>
            <a:r>
              <a:rPr lang="en-US" b="1" dirty="0"/>
              <a:t>I. A Unbalanced and Unfair Text</a:t>
            </a:r>
            <a:br>
              <a:rPr lang="en-US" b="1" dirty="0"/>
            </a:br>
            <a:endParaRPr lang="en-US" b="1" dirty="0"/>
          </a:p>
        </p:txBody>
      </p:sp>
      <p:sp>
        <p:nvSpPr>
          <p:cNvPr id="3" name="Content Placeholder 2"/>
          <p:cNvSpPr>
            <a:spLocks noGrp="1"/>
          </p:cNvSpPr>
          <p:nvPr>
            <p:ph idx="1"/>
          </p:nvPr>
        </p:nvSpPr>
        <p:spPr>
          <a:xfrm>
            <a:off x="472966" y="1586471"/>
            <a:ext cx="8213834" cy="4726858"/>
          </a:xfrm>
        </p:spPr>
        <p:txBody>
          <a:bodyPr>
            <a:normAutofit fontScale="70000" lnSpcReduction="20000"/>
          </a:bodyPr>
          <a:lstStyle/>
          <a:p>
            <a:pPr marL="0" indent="0">
              <a:buNone/>
            </a:pPr>
            <a:r>
              <a:rPr lang="en-GB" dirty="0"/>
              <a:t>The co-chairs text was unbalanced in th</a:t>
            </a:r>
            <a:r>
              <a:rPr lang="en-US" dirty="0"/>
              <a:t>at:</a:t>
            </a:r>
          </a:p>
          <a:p>
            <a:pPr marL="0" indent="0">
              <a:buNone/>
            </a:pPr>
            <a:r>
              <a:rPr lang="en-GB" dirty="0"/>
              <a:t> </a:t>
            </a:r>
            <a:endParaRPr lang="en-US" dirty="0"/>
          </a:p>
          <a:p>
            <a:pPr lvl="0"/>
            <a:r>
              <a:rPr lang="en-US" dirty="0"/>
              <a:t>The draft Agreement is one-sided in favour of developed countries.</a:t>
            </a:r>
          </a:p>
          <a:p>
            <a:pPr lvl="0"/>
            <a:r>
              <a:rPr lang="en-US" dirty="0"/>
              <a:t>It departs from or dilutes the principles and provisions in the Convention, especially its Article 4.</a:t>
            </a:r>
          </a:p>
          <a:p>
            <a:pPr lvl="0"/>
            <a:r>
              <a:rPr lang="en-US" dirty="0"/>
              <a:t>There is no differentiation between developed and developing countries in the proposed operational provisions.   They are all treated in a like manner, wiping out the notions of historical responsibility and equity.</a:t>
            </a:r>
          </a:p>
          <a:p>
            <a:pPr lvl="0"/>
            <a:r>
              <a:rPr lang="en-US" dirty="0"/>
              <a:t>In mitigation, there is a downgrading of developed countries obligations and an upgrading of developing country obligations.</a:t>
            </a:r>
          </a:p>
          <a:p>
            <a:pPr lvl="0"/>
            <a:r>
              <a:rPr lang="en-US" dirty="0"/>
              <a:t>The focus is overwhelmingly on mitigation, with no obligation for developed countries to provide the needed funds (with no mention or roadmap to the earlier promised US$100 billion a year by 2020).</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fade">
                                      <p:cBhvr>
                                        <p:cTn id="14" dur="1000"/>
                                        <p:tgtEl>
                                          <p:spTgt spid="3">
                                            <p:bg/>
                                          </p:spTgt>
                                        </p:tgtEl>
                                      </p:cBhvr>
                                    </p:animEffect>
                                    <p:anim calcmode="lin" valueType="num">
                                      <p:cBhvr>
                                        <p:cTn id="15" dur="1000" fill="hold"/>
                                        <p:tgtEl>
                                          <p:spTgt spid="3">
                                            <p:bg/>
                                          </p:spTgt>
                                        </p:tgtEl>
                                        <p:attrNameLst>
                                          <p:attrName>ppt_x</p:attrName>
                                        </p:attrNameLst>
                                      </p:cBhvr>
                                      <p:tavLst>
                                        <p:tav tm="0">
                                          <p:val>
                                            <p:strVal val="#ppt_x"/>
                                          </p:val>
                                        </p:tav>
                                        <p:tav tm="100000">
                                          <p:val>
                                            <p:strVal val="#ppt_x"/>
                                          </p:val>
                                        </p:tav>
                                      </p:tavLst>
                                    </p:anim>
                                    <p:anim calcmode="lin" valueType="num">
                                      <p:cBhvr>
                                        <p:cTn id="16"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1000"/>
                                        <p:tgtEl>
                                          <p:spTgt spid="3">
                                            <p:txEl>
                                              <p:pRg st="0" end="0"/>
                                            </p:txEl>
                                          </p:spTgt>
                                        </p:tgtEl>
                                      </p:cBhvr>
                                    </p:animEffect>
                                    <p:anim calcmode="lin" valueType="num">
                                      <p:cBhvr>
                                        <p:cTn id="2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fade">
                                      <p:cBhvr>
                                        <p:cTn id="28" dur="1000"/>
                                        <p:tgtEl>
                                          <p:spTgt spid="3">
                                            <p:txEl>
                                              <p:pRg st="1" end="1"/>
                                            </p:txEl>
                                          </p:spTgt>
                                        </p:tgtEl>
                                      </p:cBhvr>
                                    </p:animEffect>
                                    <p:anim calcmode="lin" valueType="num">
                                      <p:cBhvr>
                                        <p:cTn id="2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1000"/>
                                        <p:tgtEl>
                                          <p:spTgt spid="3">
                                            <p:txEl>
                                              <p:pRg st="2" end="2"/>
                                            </p:txEl>
                                          </p:spTgt>
                                        </p:tgtEl>
                                      </p:cBhvr>
                                    </p:animEffect>
                                    <p:anim calcmode="lin" valueType="num">
                                      <p:cBhvr>
                                        <p:cTn id="3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fade">
                                      <p:cBhvr>
                                        <p:cTn id="42" dur="1000"/>
                                        <p:tgtEl>
                                          <p:spTgt spid="3">
                                            <p:txEl>
                                              <p:pRg st="3" end="3"/>
                                            </p:txEl>
                                          </p:spTgt>
                                        </p:tgtEl>
                                      </p:cBhvr>
                                    </p:animEffect>
                                    <p:anim calcmode="lin" valueType="num">
                                      <p:cBhvr>
                                        <p:cTn id="4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Effect transition="in" filter="fade">
                                      <p:cBhvr>
                                        <p:cTn id="49" dur="1000"/>
                                        <p:tgtEl>
                                          <p:spTgt spid="3">
                                            <p:txEl>
                                              <p:pRg st="4" end="4"/>
                                            </p:txEl>
                                          </p:spTgt>
                                        </p:tgtEl>
                                      </p:cBhvr>
                                    </p:animEffect>
                                    <p:anim calcmode="lin" valueType="num">
                                      <p:cBhvr>
                                        <p:cTn id="5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3">
                                            <p:txEl>
                                              <p:pRg st="5" end="5"/>
                                            </p:txEl>
                                          </p:spTgt>
                                        </p:tgtEl>
                                        <p:attrNameLst>
                                          <p:attrName>style.visibility</p:attrName>
                                        </p:attrNameLst>
                                      </p:cBhvr>
                                      <p:to>
                                        <p:strVal val="visible"/>
                                      </p:to>
                                    </p:set>
                                    <p:animEffect transition="in" filter="fade">
                                      <p:cBhvr>
                                        <p:cTn id="56" dur="1000"/>
                                        <p:tgtEl>
                                          <p:spTgt spid="3">
                                            <p:txEl>
                                              <p:pRg st="5" end="5"/>
                                            </p:txEl>
                                          </p:spTgt>
                                        </p:tgtEl>
                                      </p:cBhvr>
                                    </p:animEffect>
                                    <p:anim calcmode="lin" valueType="num">
                                      <p:cBhvr>
                                        <p:cTn id="5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grpId="0" nodeType="clickEffect">
                                  <p:stCondLst>
                                    <p:cond delay="0"/>
                                  </p:stCondLst>
                                  <p:childTnLst>
                                    <p:set>
                                      <p:cBhvr>
                                        <p:cTn id="62" dur="1" fill="hold">
                                          <p:stCondLst>
                                            <p:cond delay="0"/>
                                          </p:stCondLst>
                                        </p:cTn>
                                        <p:tgtEl>
                                          <p:spTgt spid="3">
                                            <p:txEl>
                                              <p:pRg st="6" end="6"/>
                                            </p:txEl>
                                          </p:spTgt>
                                        </p:tgtEl>
                                        <p:attrNameLst>
                                          <p:attrName>style.visibility</p:attrName>
                                        </p:attrNameLst>
                                      </p:cBhvr>
                                      <p:to>
                                        <p:strVal val="visible"/>
                                      </p:to>
                                    </p:set>
                                    <p:animEffect transition="in" filter="fade">
                                      <p:cBhvr>
                                        <p:cTn id="63" dur="1000"/>
                                        <p:tgtEl>
                                          <p:spTgt spid="3">
                                            <p:txEl>
                                              <p:pRg st="6" end="6"/>
                                            </p:txEl>
                                          </p:spTgt>
                                        </p:tgtEl>
                                      </p:cBhvr>
                                    </p:animEffect>
                                    <p:anim calcmode="lin" valueType="num">
                                      <p:cBhvr>
                                        <p:cTn id="6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461</TotalTime>
  <Words>1655</Words>
  <Application>Microsoft Macintosh PowerPoint</Application>
  <PresentationFormat>On-screen Show (4:3)</PresentationFormat>
  <Paragraphs>188</Paragraphs>
  <Slides>33</Slides>
  <Notes>6</Notes>
  <HiddenSlides>1</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 State of play of the ADP negotiations from Bonn (ADP 2.11)  Paris COP 21    Mariama Williams South Centre</vt:lpstr>
      <vt:lpstr>outline</vt:lpstr>
      <vt:lpstr>introduction</vt:lpstr>
      <vt:lpstr>PowerPoint Presentation</vt:lpstr>
      <vt:lpstr>PowerPoint Presentation</vt:lpstr>
      <vt:lpstr>PowerPoint Presentation</vt:lpstr>
      <vt:lpstr>I. A Unbalanced and Unfair Text</vt:lpstr>
      <vt:lpstr>PowerPoint Presentation</vt:lpstr>
      <vt:lpstr>I. A Unbalanced and Unfair Text </vt:lpstr>
      <vt:lpstr>Other points of departure</vt:lpstr>
      <vt:lpstr> II. RIGHTING THE TEXT </vt:lpstr>
      <vt:lpstr>The Process</vt:lpstr>
      <vt:lpstr>  The structure of the DRAFT AGREEMENT   </vt:lpstr>
      <vt:lpstr>The DRAFT DECESION (ON WORKSTREAM 1 AND 2) </vt:lpstr>
      <vt:lpstr>DRAFT DECISION ON WORKSTREAM 2 </vt:lpstr>
      <vt:lpstr> III. “Fair share” of contributing to the global action </vt:lpstr>
      <vt:lpstr>Principles, Article 3.1, UNFCCC, 1992</vt:lpstr>
      <vt:lpstr>Principle 7, Rio Declaration, 1992</vt:lpstr>
      <vt:lpstr>Equity, Fair share and the INDCs</vt:lpstr>
      <vt:lpstr>Assessing ‘fair share’</vt:lpstr>
      <vt:lpstr>Too Little Ambition</vt:lpstr>
      <vt:lpstr>Results: fair shares and INDCs</vt:lpstr>
      <vt:lpstr>Results: fair shares and INDCs</vt:lpstr>
      <vt:lpstr>Results: fair shares and INDCs</vt:lpstr>
      <vt:lpstr>Too little ambition 2?</vt:lpstr>
      <vt:lpstr>Too Heavy a Load?</vt:lpstr>
      <vt:lpstr>Results: fair shares and INDCs (in aggregate)</vt:lpstr>
      <vt:lpstr>PARTICIPATING ORGANISATIONS Fair Shares: A civil society equity review of INDCs </vt:lpstr>
      <vt:lpstr>Not Enough Support</vt:lpstr>
      <vt:lpstr>Whither the $100 billion?</vt:lpstr>
      <vt:lpstr>Adding UP…</vt:lpstr>
      <vt:lpstr>Challenges with the numbers</vt:lpstr>
      <vt:lpstr>The Way forward to Paris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Incorporating Gender Perspectives in Technology Needs Assessment in the UNFCCC  </dc:title>
  <dc:creator>Neth Dano</dc:creator>
  <cp:lastModifiedBy>mariama williams</cp:lastModifiedBy>
  <cp:revision>68</cp:revision>
  <dcterms:created xsi:type="dcterms:W3CDTF">2015-10-11T03:47:44Z</dcterms:created>
  <dcterms:modified xsi:type="dcterms:W3CDTF">2015-10-28T11:05:31Z</dcterms:modified>
</cp:coreProperties>
</file>