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413" r:id="rId6"/>
    <p:sldId id="415" r:id="rId7"/>
    <p:sldId id="414" r:id="rId8"/>
    <p:sldId id="418" r:id="rId9"/>
    <p:sldId id="416" r:id="rId10"/>
    <p:sldId id="419" r:id="rId11"/>
    <p:sldId id="422" r:id="rId12"/>
    <p:sldId id="423" r:id="rId13"/>
    <p:sldId id="424" r:id="rId14"/>
    <p:sldId id="425" r:id="rId15"/>
    <p:sldId id="400" r:id="rId16"/>
    <p:sldId id="352" r:id="rId17"/>
    <p:sldId id="408" r:id="rId18"/>
    <p:sldId id="420" r:id="rId19"/>
    <p:sldId id="421" r:id="rId20"/>
    <p:sldId id="399" r:id="rId21"/>
    <p:sldId id="404" r:id="rId22"/>
    <p:sldId id="390" r:id="rId23"/>
    <p:sldId id="427" r:id="rId24"/>
    <p:sldId id="426" r:id="rId25"/>
    <p:sldId id="428" r:id="rId26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Gremillet" initials="PG" lastIdx="2" clrIdx="0"/>
  <p:cmAuthor id="1" name="Shivani Khanna" initials="SK" lastIdx="2" clrIdx="1"/>
  <p:cmAuthor id="2" name="Kimberly Todd" initials="KT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BDAAF4"/>
    <a:srgbClr val="ACEBF2"/>
    <a:srgbClr val="FF9966"/>
    <a:srgbClr val="FF9933"/>
    <a:srgbClr val="ED5D45"/>
    <a:srgbClr val="3399FF"/>
    <a:srgbClr val="F6F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4" autoAdjust="0"/>
    <p:restoredTop sz="94745" autoAdjust="0"/>
  </p:normalViewPr>
  <p:slideViewPr>
    <p:cSldViewPr>
      <p:cViewPr>
        <p:scale>
          <a:sx n="121" d="100"/>
          <a:sy n="121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C47F8-D027-1849-8B8D-3C7EADE390B0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88F105-43DB-B643-8046-5D9B4B10115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/>
              <a:cs typeface="Calibri"/>
            </a:rPr>
            <a:t>UNDP: </a:t>
          </a:r>
        </a:p>
        <a:p>
          <a:r>
            <a:rPr lang="en-US" dirty="0" smtClean="0">
              <a:solidFill>
                <a:schemeClr val="tx1"/>
              </a:solidFill>
              <a:latin typeface="Calibri"/>
              <a:cs typeface="Calibri"/>
            </a:rPr>
            <a:t>Zero Carbon, Resilient Development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04979E95-DFF6-7640-A427-77173A9D5BC4}" type="parTrans" cxnId="{B01F2576-0F5E-4A43-A501-9D146161FA90}">
      <dgm:prSet/>
      <dgm:spPr/>
      <dgm:t>
        <a:bodyPr/>
        <a:lstStyle/>
        <a:p>
          <a:endParaRPr lang="en-US"/>
        </a:p>
      </dgm:t>
    </dgm:pt>
    <dgm:pt modelId="{58DEAEE1-5805-694C-8DA7-DFD0920C55F3}" type="sibTrans" cxnId="{B01F2576-0F5E-4A43-A501-9D146161FA90}">
      <dgm:prSet/>
      <dgm:spPr/>
      <dgm:t>
        <a:bodyPr/>
        <a:lstStyle/>
        <a:p>
          <a:endParaRPr lang="en-US"/>
        </a:p>
      </dgm:t>
    </dgm:pt>
    <dgm:pt modelId="{5433E364-AFE5-F442-8C9E-5C9041229462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Calibri"/>
              <a:cs typeface="Calibri"/>
            </a:rPr>
            <a:t>Zero Carbon Development</a:t>
          </a:r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:</a:t>
          </a:r>
        </a:p>
        <a:p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 Delivering Green and Sustainable Growth</a:t>
          </a:r>
        </a:p>
      </dgm:t>
    </dgm:pt>
    <dgm:pt modelId="{D5AF4EC7-1BF2-EF4D-8759-26C86EF73387}" type="parTrans" cxnId="{7E77E89A-1E3A-464B-AB79-B2CA56CFFF7F}">
      <dgm:prSet/>
      <dgm:spPr/>
      <dgm:t>
        <a:bodyPr/>
        <a:lstStyle/>
        <a:p>
          <a:endParaRPr lang="en-US"/>
        </a:p>
      </dgm:t>
    </dgm:pt>
    <dgm:pt modelId="{29FC58C3-F11C-ED4B-94CE-EDBD85277ED0}" type="sibTrans" cxnId="{7E77E89A-1E3A-464B-AB79-B2CA56CFFF7F}">
      <dgm:prSet/>
      <dgm:spPr/>
      <dgm:t>
        <a:bodyPr/>
        <a:lstStyle/>
        <a:p>
          <a:endParaRPr lang="en-US"/>
        </a:p>
      </dgm:t>
    </dgm:pt>
    <dgm:pt modelId="{A1C0E6EC-5E34-1B46-B172-B2D77C6FB8F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Climate-Resilient Development:</a:t>
          </a:r>
        </a:p>
        <a:p>
          <a:r>
            <a:rPr lang="en-US" dirty="0">
              <a:solidFill>
                <a:srgbClr val="000000"/>
              </a:solidFill>
              <a:latin typeface="Calibri"/>
              <a:cs typeface="Calibri"/>
            </a:rPr>
            <a:t> Delivering on a Risk-Informed Future</a:t>
          </a:r>
        </a:p>
      </dgm:t>
    </dgm:pt>
    <dgm:pt modelId="{152EE8F6-1B02-5446-B91D-805B6B535716}" type="parTrans" cxnId="{694C0622-8D03-0448-9C69-F03B13421C15}">
      <dgm:prSet/>
      <dgm:spPr/>
      <dgm:t>
        <a:bodyPr/>
        <a:lstStyle/>
        <a:p>
          <a:endParaRPr lang="en-US"/>
        </a:p>
      </dgm:t>
    </dgm:pt>
    <dgm:pt modelId="{757C0C83-600B-3D48-B393-2266E20E45D8}" type="sibTrans" cxnId="{694C0622-8D03-0448-9C69-F03B13421C15}">
      <dgm:prSet/>
      <dgm:spPr/>
      <dgm:t>
        <a:bodyPr/>
        <a:lstStyle/>
        <a:p>
          <a:endParaRPr lang="en-US"/>
        </a:p>
      </dgm:t>
    </dgm:pt>
    <dgm:pt modelId="{D9A27B9B-D0BB-2C46-8504-2277488D439D}" type="pres">
      <dgm:prSet presAssocID="{209C47F8-D027-1849-8B8D-3C7EADE390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285906-C9E3-AC41-8FC2-E9E660079F8F}" type="pres">
      <dgm:prSet presAssocID="{E488F105-43DB-B643-8046-5D9B4B101151}" presName="vertOne" presStyleCnt="0"/>
      <dgm:spPr/>
    </dgm:pt>
    <dgm:pt modelId="{A4630D30-00DC-814F-955C-94734038934D}" type="pres">
      <dgm:prSet presAssocID="{E488F105-43DB-B643-8046-5D9B4B101151}" presName="txOne" presStyleLbl="node0" presStyleIdx="0" presStyleCnt="1" custLinFactY="-4709" custLinFactNeighborX="-3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E254D-19BC-7444-B374-9BBEF7A63E38}" type="pres">
      <dgm:prSet presAssocID="{E488F105-43DB-B643-8046-5D9B4B101151}" presName="parTransOne" presStyleCnt="0"/>
      <dgm:spPr/>
    </dgm:pt>
    <dgm:pt modelId="{0EAC17C5-F209-0847-AEA7-1D7E52DC86D7}" type="pres">
      <dgm:prSet presAssocID="{E488F105-43DB-B643-8046-5D9B4B101151}" presName="horzOne" presStyleCnt="0"/>
      <dgm:spPr/>
    </dgm:pt>
    <dgm:pt modelId="{84908902-3799-0A4F-AFA1-49326209470A}" type="pres">
      <dgm:prSet presAssocID="{5433E364-AFE5-F442-8C9E-5C9041229462}" presName="vertTwo" presStyleCnt="0"/>
      <dgm:spPr/>
    </dgm:pt>
    <dgm:pt modelId="{59C8F4C2-5032-0A4E-9AC3-803360081892}" type="pres">
      <dgm:prSet presAssocID="{5433E364-AFE5-F442-8C9E-5C904122946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7EA1C-23AB-4C43-8AE0-DB2A8078E32F}" type="pres">
      <dgm:prSet presAssocID="{5433E364-AFE5-F442-8C9E-5C9041229462}" presName="horzTwo" presStyleCnt="0"/>
      <dgm:spPr/>
    </dgm:pt>
    <dgm:pt modelId="{FC6DA7B2-7A37-6B45-A8EB-24A5EAFAADCC}" type="pres">
      <dgm:prSet presAssocID="{29FC58C3-F11C-ED4B-94CE-EDBD85277ED0}" presName="sibSpaceTwo" presStyleCnt="0"/>
      <dgm:spPr/>
    </dgm:pt>
    <dgm:pt modelId="{1BD403B2-ABB1-6B45-B379-737194DED9AE}" type="pres">
      <dgm:prSet presAssocID="{A1C0E6EC-5E34-1B46-B172-B2D77C6FB8FC}" presName="vertTwo" presStyleCnt="0"/>
      <dgm:spPr/>
    </dgm:pt>
    <dgm:pt modelId="{5C767E4B-0070-D74F-BC86-B07A46792DB4}" type="pres">
      <dgm:prSet presAssocID="{A1C0E6EC-5E34-1B46-B172-B2D77C6FB8F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B03FC-DB98-D549-A8FC-1ABBA8AA2ADE}" type="pres">
      <dgm:prSet presAssocID="{A1C0E6EC-5E34-1B46-B172-B2D77C6FB8FC}" presName="horzTwo" presStyleCnt="0"/>
      <dgm:spPr/>
    </dgm:pt>
  </dgm:ptLst>
  <dgm:cxnLst>
    <dgm:cxn modelId="{694C0622-8D03-0448-9C69-F03B13421C15}" srcId="{E488F105-43DB-B643-8046-5D9B4B101151}" destId="{A1C0E6EC-5E34-1B46-B172-B2D77C6FB8FC}" srcOrd="1" destOrd="0" parTransId="{152EE8F6-1B02-5446-B91D-805B6B535716}" sibTransId="{757C0C83-600B-3D48-B393-2266E20E45D8}"/>
    <dgm:cxn modelId="{93CCB114-02E2-E04C-9A92-6ACC46D46D4D}" type="presOf" srcId="{209C47F8-D027-1849-8B8D-3C7EADE390B0}" destId="{D9A27B9B-D0BB-2C46-8504-2277488D439D}" srcOrd="0" destOrd="0" presId="urn:microsoft.com/office/officeart/2005/8/layout/hierarchy4"/>
    <dgm:cxn modelId="{DCF3694C-DD35-8547-A5FD-A992DFB3F30E}" type="presOf" srcId="{5433E364-AFE5-F442-8C9E-5C9041229462}" destId="{59C8F4C2-5032-0A4E-9AC3-803360081892}" srcOrd="0" destOrd="0" presId="urn:microsoft.com/office/officeart/2005/8/layout/hierarchy4"/>
    <dgm:cxn modelId="{D7457C13-9C06-0146-BA1D-7060AD441C7B}" type="presOf" srcId="{A1C0E6EC-5E34-1B46-B172-B2D77C6FB8FC}" destId="{5C767E4B-0070-D74F-BC86-B07A46792DB4}" srcOrd="0" destOrd="0" presId="urn:microsoft.com/office/officeart/2005/8/layout/hierarchy4"/>
    <dgm:cxn modelId="{7E77E89A-1E3A-464B-AB79-B2CA56CFFF7F}" srcId="{E488F105-43DB-B643-8046-5D9B4B101151}" destId="{5433E364-AFE5-F442-8C9E-5C9041229462}" srcOrd="0" destOrd="0" parTransId="{D5AF4EC7-1BF2-EF4D-8759-26C86EF73387}" sibTransId="{29FC58C3-F11C-ED4B-94CE-EDBD85277ED0}"/>
    <dgm:cxn modelId="{1D779C3B-A8DE-9940-B097-295264150995}" type="presOf" srcId="{E488F105-43DB-B643-8046-5D9B4B101151}" destId="{A4630D30-00DC-814F-955C-94734038934D}" srcOrd="0" destOrd="0" presId="urn:microsoft.com/office/officeart/2005/8/layout/hierarchy4"/>
    <dgm:cxn modelId="{B01F2576-0F5E-4A43-A501-9D146161FA90}" srcId="{209C47F8-D027-1849-8B8D-3C7EADE390B0}" destId="{E488F105-43DB-B643-8046-5D9B4B101151}" srcOrd="0" destOrd="0" parTransId="{04979E95-DFF6-7640-A427-77173A9D5BC4}" sibTransId="{58DEAEE1-5805-694C-8DA7-DFD0920C55F3}"/>
    <dgm:cxn modelId="{20149E05-DF1D-ED4E-818D-5D8B40A22590}" type="presParOf" srcId="{D9A27B9B-D0BB-2C46-8504-2277488D439D}" destId="{F6285906-C9E3-AC41-8FC2-E9E660079F8F}" srcOrd="0" destOrd="0" presId="urn:microsoft.com/office/officeart/2005/8/layout/hierarchy4"/>
    <dgm:cxn modelId="{31AF4F59-FF5F-4843-B56D-CC71318AFD3F}" type="presParOf" srcId="{F6285906-C9E3-AC41-8FC2-E9E660079F8F}" destId="{A4630D30-00DC-814F-955C-94734038934D}" srcOrd="0" destOrd="0" presId="urn:microsoft.com/office/officeart/2005/8/layout/hierarchy4"/>
    <dgm:cxn modelId="{CCD28421-3E13-7740-A8A2-EEA3B0BFB8A6}" type="presParOf" srcId="{F6285906-C9E3-AC41-8FC2-E9E660079F8F}" destId="{4EAE254D-19BC-7444-B374-9BBEF7A63E38}" srcOrd="1" destOrd="0" presId="urn:microsoft.com/office/officeart/2005/8/layout/hierarchy4"/>
    <dgm:cxn modelId="{09CA73E8-E99F-8A42-BC77-D2FB9DAC44E4}" type="presParOf" srcId="{F6285906-C9E3-AC41-8FC2-E9E660079F8F}" destId="{0EAC17C5-F209-0847-AEA7-1D7E52DC86D7}" srcOrd="2" destOrd="0" presId="urn:microsoft.com/office/officeart/2005/8/layout/hierarchy4"/>
    <dgm:cxn modelId="{04865669-BFF5-134F-A62A-B1BF44B5D3E9}" type="presParOf" srcId="{0EAC17C5-F209-0847-AEA7-1D7E52DC86D7}" destId="{84908902-3799-0A4F-AFA1-49326209470A}" srcOrd="0" destOrd="0" presId="urn:microsoft.com/office/officeart/2005/8/layout/hierarchy4"/>
    <dgm:cxn modelId="{47C38B86-430A-524E-81F9-7E4C76E1CA59}" type="presParOf" srcId="{84908902-3799-0A4F-AFA1-49326209470A}" destId="{59C8F4C2-5032-0A4E-9AC3-803360081892}" srcOrd="0" destOrd="0" presId="urn:microsoft.com/office/officeart/2005/8/layout/hierarchy4"/>
    <dgm:cxn modelId="{24DE36DD-EFF6-0149-8658-E44C0A149881}" type="presParOf" srcId="{84908902-3799-0A4F-AFA1-49326209470A}" destId="{57F7EA1C-23AB-4C43-8AE0-DB2A8078E32F}" srcOrd="1" destOrd="0" presId="urn:microsoft.com/office/officeart/2005/8/layout/hierarchy4"/>
    <dgm:cxn modelId="{37E84C79-CF95-E149-9EA1-0E3C61D373A9}" type="presParOf" srcId="{0EAC17C5-F209-0847-AEA7-1D7E52DC86D7}" destId="{FC6DA7B2-7A37-6B45-A8EB-24A5EAFAADCC}" srcOrd="1" destOrd="0" presId="urn:microsoft.com/office/officeart/2005/8/layout/hierarchy4"/>
    <dgm:cxn modelId="{18D0CB82-B6A1-4342-9963-2F8E7C4B398D}" type="presParOf" srcId="{0EAC17C5-F209-0847-AEA7-1D7E52DC86D7}" destId="{1BD403B2-ABB1-6B45-B379-737194DED9AE}" srcOrd="2" destOrd="0" presId="urn:microsoft.com/office/officeart/2005/8/layout/hierarchy4"/>
    <dgm:cxn modelId="{0E761CF0-AB82-734A-9830-B491FB32D710}" type="presParOf" srcId="{1BD403B2-ABB1-6B45-B379-737194DED9AE}" destId="{5C767E4B-0070-D74F-BC86-B07A46792DB4}" srcOrd="0" destOrd="0" presId="urn:microsoft.com/office/officeart/2005/8/layout/hierarchy4"/>
    <dgm:cxn modelId="{61472188-3707-9340-BA9E-A0E0EA1DDB0C}" type="presParOf" srcId="{1BD403B2-ABB1-6B45-B379-737194DED9AE}" destId="{EE0B03FC-DB98-D549-A8FC-1ABBA8AA2A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E3D52-D316-5744-BF1E-1432CF57F991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09CF-7868-AD4D-9803-28A48ED89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82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4D2089-4FE7-4F08-8B08-5E126EB7C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8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D2089-4FE7-4F08-8B08-5E126EB7C1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33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5A9A-B1EA-4A6C-B1D7-CA6E20EEA3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7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984" b="1186"/>
          <a:stretch>
            <a:fillRect/>
          </a:stretch>
        </p:blipFill>
        <p:spPr bwMode="auto">
          <a:xfrm>
            <a:off x="0" y="0"/>
            <a:ext cx="9147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nd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5715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14" descr="undp_logoty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619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75438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Atlas Project Management Module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543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pPr lvl="0"/>
            <a:r>
              <a:rPr lang="en-US" noProof="0" smtClean="0"/>
              <a:t>Improving Project Management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16A3C2-FA59-482E-980A-9FBA66D1D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10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DCC5-43FF-46C9-91AB-96C6086E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3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80D04-FC43-45FD-93DF-563D31CD4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01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5280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6837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2E32-3596-4721-A2F4-1D5537ACF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7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1848-7019-47D5-B699-F8F937637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7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EB74-5E01-472C-ACB9-67DA5C589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0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6303-473D-4665-8D3B-7D02B2459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96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CBEE-9356-428F-BCCC-89AD1A2C7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9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9363-F565-4155-B1C9-B5A3073B8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60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91474-820B-490D-8CC4-B929374A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72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1427-3A2C-4EB9-A3DA-1E97773C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1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010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9BA2940-303A-4E7E-AAC9-83BA4D59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57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11" descr="undp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71500" cy="1143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6" r:id="rId12"/>
    <p:sldLayoutId id="2147483687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952750"/>
            <a:ext cx="8001000" cy="108585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UNDP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Current and post-2015 Climate Change Support</a:t>
            </a:r>
            <a:endParaRPr lang="en-US" sz="2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7391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Jan Kellett, Bureau for Policy and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Support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Presentation, ACP, October 2015 </a:t>
            </a:r>
            <a:endParaRPr lang="en-US" sz="1400" dirty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endParaRPr lang="en-US" sz="700" dirty="0" smtClean="0"/>
          </a:p>
          <a:p>
            <a:pPr eaLnBrk="1" hangingPunct="1">
              <a:lnSpc>
                <a:spcPct val="80000"/>
              </a:lnSpc>
            </a:pPr>
            <a:endParaRPr lang="en-US" sz="700" dirty="0" smtClean="0"/>
          </a:p>
          <a:p>
            <a:pPr eaLnBrk="1" hangingPunct="1">
              <a:lnSpc>
                <a:spcPct val="80000"/>
              </a:lnSpc>
            </a:pPr>
            <a:endParaRPr lang="en-US" sz="7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47" y="153615"/>
            <a:ext cx="8229600" cy="733891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1F497D"/>
                </a:solidFill>
              </a:rPr>
              <a:t>Key Lessons Learned through INDC Assistance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0173" cy="508870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National </a:t>
            </a:r>
            <a:r>
              <a:rPr lang="en-US" sz="2400" b="1" dirty="0">
                <a:solidFill>
                  <a:srgbClr val="800000"/>
                </a:solidFill>
              </a:rPr>
              <a:t>priorities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determined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contribution types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scope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76092"/>
                </a:solidFill>
              </a:rPr>
              <a:t>Identification of a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800000"/>
                </a:solidFill>
              </a:rPr>
              <a:t>lead institution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376092"/>
                </a:solidFill>
              </a:rPr>
              <a:t>policy/sectoral experts, </a:t>
            </a:r>
            <a:r>
              <a:rPr lang="en-US" sz="2200" dirty="0" smtClean="0">
                <a:solidFill>
                  <a:srgbClr val="376092"/>
                </a:solidFill>
              </a:rPr>
              <a:t>technical </a:t>
            </a:r>
            <a:r>
              <a:rPr lang="en-US" sz="2200" dirty="0">
                <a:solidFill>
                  <a:srgbClr val="376092"/>
                </a:solidFill>
              </a:rPr>
              <a:t>teams and a 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takeholder process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were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critical to </a:t>
            </a:r>
            <a:r>
              <a:rPr lang="en-US" sz="2200" b="1" dirty="0" smtClean="0">
                <a:solidFill>
                  <a:srgbClr val="800000"/>
                </a:solidFill>
              </a:rPr>
              <a:t>building trust</a:t>
            </a:r>
            <a:endParaRPr lang="en-US" sz="2200" dirty="0">
              <a:solidFill>
                <a:srgbClr val="376092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376092"/>
                </a:solidFill>
              </a:rPr>
              <a:t>A </a:t>
            </a:r>
            <a:r>
              <a:rPr lang="en-US" sz="2200" dirty="0">
                <a:solidFill>
                  <a:srgbClr val="376092"/>
                </a:solidFill>
              </a:rPr>
              <a:t>coherent message, </a:t>
            </a:r>
            <a:r>
              <a:rPr lang="en-US" sz="2200" b="1" dirty="0">
                <a:solidFill>
                  <a:srgbClr val="800000"/>
                </a:solidFill>
              </a:rPr>
              <a:t>including a long-term </a:t>
            </a:r>
            <a:r>
              <a:rPr lang="en-US" sz="2200" b="1" dirty="0" smtClean="0">
                <a:solidFill>
                  <a:srgbClr val="800000"/>
                </a:solidFill>
              </a:rPr>
              <a:t>vision, </a:t>
            </a:r>
            <a:r>
              <a:rPr lang="en-US" sz="2200" dirty="0" smtClean="0">
                <a:solidFill>
                  <a:srgbClr val="376092"/>
                </a:solidFill>
              </a:rPr>
              <a:t>was needed to strengthen INDC support and implementation</a:t>
            </a:r>
            <a:endParaRPr lang="en-US" sz="2200" dirty="0">
              <a:solidFill>
                <a:srgbClr val="376092"/>
              </a:solidFill>
            </a:endParaRPr>
          </a:p>
          <a:p>
            <a:pPr eaLnBrk="0" hangingPunct="0">
              <a:defRPr/>
            </a:pPr>
            <a:r>
              <a:rPr lang="en-US" sz="2200" b="1" dirty="0" smtClean="0">
                <a:solidFill>
                  <a:srgbClr val="800000"/>
                </a:solidFill>
              </a:rPr>
              <a:t>Sustainable development benefits and </a:t>
            </a:r>
            <a:r>
              <a:rPr lang="en-US" sz="2200" b="1" dirty="0">
                <a:solidFill>
                  <a:srgbClr val="800000"/>
                </a:solidFill>
              </a:rPr>
              <a:t>linkages with </a:t>
            </a:r>
            <a:r>
              <a:rPr lang="en-US" sz="2200" b="1" dirty="0" smtClean="0">
                <a:solidFill>
                  <a:srgbClr val="800000"/>
                </a:solidFill>
              </a:rPr>
              <a:t>national </a:t>
            </a:r>
            <a:r>
              <a:rPr lang="en-US" sz="2200" b="1" dirty="0">
                <a:solidFill>
                  <a:srgbClr val="800000"/>
                </a:solidFill>
              </a:rPr>
              <a:t>plans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were seen as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critical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elements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to consider when prioritizing proposed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contributions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One of the challenges faced was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how to </a:t>
            </a:r>
            <a:r>
              <a:rPr lang="en-US" sz="2200" b="1" dirty="0">
                <a:solidFill>
                  <a:srgbClr val="800000"/>
                </a:solidFill>
              </a:rPr>
              <a:t>strike a balance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between sound information, linkages with political processes, and realistic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goals</a:t>
            </a:r>
          </a:p>
          <a:p>
            <a:r>
              <a:rPr lang="en-US" sz="2200" dirty="0" smtClean="0">
                <a:solidFill>
                  <a:srgbClr val="376092"/>
                </a:solidFill>
              </a:rPr>
              <a:t>Prioritization of </a:t>
            </a:r>
            <a:r>
              <a:rPr lang="en-US" sz="2200" dirty="0">
                <a:solidFill>
                  <a:srgbClr val="376092"/>
                </a:solidFill>
              </a:rPr>
              <a:t>policies and actions with highest implementation and impact potential </a:t>
            </a:r>
            <a:r>
              <a:rPr lang="en-US" sz="2200" dirty="0" smtClean="0">
                <a:solidFill>
                  <a:srgbClr val="376092"/>
                </a:solidFill>
              </a:rPr>
              <a:t>to </a:t>
            </a:r>
            <a:r>
              <a:rPr lang="en-US" sz="2200" b="1" dirty="0" smtClean="0">
                <a:solidFill>
                  <a:srgbClr val="800000"/>
                </a:solidFill>
              </a:rPr>
              <a:t>avoid dispersion </a:t>
            </a:r>
            <a:r>
              <a:rPr lang="en-US" sz="2200" dirty="0" smtClean="0">
                <a:solidFill>
                  <a:srgbClr val="376092"/>
                </a:solidFill>
              </a:rPr>
              <a:t>is very important for INDC design and implementation</a:t>
            </a:r>
            <a:endParaRPr lang="en-US" sz="2200" dirty="0">
              <a:solidFill>
                <a:srgbClr val="376092"/>
              </a:solidFill>
            </a:endParaRPr>
          </a:p>
          <a:p>
            <a:r>
              <a:rPr lang="en-US" sz="2200" dirty="0" smtClean="0">
                <a:solidFill>
                  <a:srgbClr val="376092"/>
                </a:solidFill>
              </a:rPr>
              <a:t>Identification of </a:t>
            </a:r>
            <a:r>
              <a:rPr lang="en-US" sz="2200" dirty="0">
                <a:solidFill>
                  <a:srgbClr val="376092"/>
                </a:solidFill>
              </a:rPr>
              <a:t>what may be domestically funded vs. what could be undertaken with additional </a:t>
            </a:r>
            <a:r>
              <a:rPr lang="en-US" sz="2200" dirty="0" smtClean="0">
                <a:solidFill>
                  <a:srgbClr val="376092"/>
                </a:solidFill>
              </a:rPr>
              <a:t>support was key to </a:t>
            </a:r>
            <a:r>
              <a:rPr lang="en-US" sz="2200" b="1" dirty="0" smtClean="0">
                <a:solidFill>
                  <a:srgbClr val="800000"/>
                </a:solidFill>
              </a:rPr>
              <a:t>understand </a:t>
            </a:r>
            <a:r>
              <a:rPr lang="en-US" sz="2200" b="1" dirty="0">
                <a:solidFill>
                  <a:srgbClr val="800000"/>
                </a:solidFill>
              </a:rPr>
              <a:t>resources </a:t>
            </a:r>
            <a:r>
              <a:rPr lang="en-US" sz="2200" b="1" dirty="0" smtClean="0">
                <a:solidFill>
                  <a:srgbClr val="800000"/>
                </a:solidFill>
              </a:rPr>
              <a:t>needed</a:t>
            </a:r>
            <a:endParaRPr lang="en-US" sz="2200" dirty="0">
              <a:solidFill>
                <a:srgbClr val="376092"/>
              </a:solidFill>
            </a:endParaRPr>
          </a:p>
          <a:p>
            <a:endParaRPr lang="en-US" sz="35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6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334"/>
            <a:ext cx="8229600" cy="6309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UNDP Support After Paris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91217" cy="4876801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rgbClr val="800000"/>
                </a:solidFill>
              </a:rPr>
              <a:t>INDC implementation plans: </a:t>
            </a:r>
            <a:r>
              <a:rPr lang="en-US" sz="8000" dirty="0" smtClean="0">
                <a:solidFill>
                  <a:srgbClr val="1F497D"/>
                </a:solidFill>
              </a:rPr>
              <a:t>Articulating timeframes, assessments of next steps, strategies for removing barriers to implementation of underlying actions, etc.</a:t>
            </a:r>
          </a:p>
          <a:p>
            <a:pPr lvl="0"/>
            <a:r>
              <a:rPr lang="en-US" sz="8000" b="1" dirty="0" smtClean="0">
                <a:solidFill>
                  <a:srgbClr val="800000"/>
                </a:solidFill>
              </a:rPr>
              <a:t>Data </a:t>
            </a:r>
            <a:r>
              <a:rPr lang="en-US" sz="8000" b="1" dirty="0">
                <a:solidFill>
                  <a:srgbClr val="800000"/>
                </a:solidFill>
              </a:rPr>
              <a:t>systems: </a:t>
            </a:r>
            <a:r>
              <a:rPr lang="en-US" sz="8000" dirty="0" smtClean="0">
                <a:solidFill>
                  <a:srgbClr val="1F497D"/>
                </a:solidFill>
              </a:rPr>
              <a:t>Constructing and maintaining robust GHG </a:t>
            </a:r>
            <a:r>
              <a:rPr lang="en-US" sz="8000" dirty="0">
                <a:solidFill>
                  <a:srgbClr val="1F497D"/>
                </a:solidFill>
              </a:rPr>
              <a:t>inventory systems that serve as a foundation for reliable </a:t>
            </a:r>
            <a:r>
              <a:rPr lang="en-US" sz="8000" dirty="0" smtClean="0">
                <a:solidFill>
                  <a:srgbClr val="1F497D"/>
                </a:solidFill>
              </a:rPr>
              <a:t>tracking </a:t>
            </a:r>
          </a:p>
          <a:p>
            <a:pPr lvl="0"/>
            <a:r>
              <a:rPr lang="en-US" sz="8000" b="1" dirty="0" smtClean="0">
                <a:solidFill>
                  <a:srgbClr val="800000"/>
                </a:solidFill>
              </a:rPr>
              <a:t>MRV: </a:t>
            </a:r>
            <a:r>
              <a:rPr lang="en-US" sz="8000" dirty="0" smtClean="0">
                <a:solidFill>
                  <a:srgbClr val="1F497D"/>
                </a:solidFill>
              </a:rPr>
              <a:t>Strengthening countries’ MRV </a:t>
            </a:r>
            <a:r>
              <a:rPr lang="en-US" sz="8000" dirty="0">
                <a:solidFill>
                  <a:srgbClr val="1F497D"/>
                </a:solidFill>
              </a:rPr>
              <a:t>capacity and </a:t>
            </a:r>
            <a:r>
              <a:rPr lang="en-US" sz="8000" dirty="0" smtClean="0">
                <a:solidFill>
                  <a:srgbClr val="1F497D"/>
                </a:solidFill>
              </a:rPr>
              <a:t>data-sharing </a:t>
            </a:r>
            <a:r>
              <a:rPr lang="en-US" sz="8000" dirty="0">
                <a:solidFill>
                  <a:srgbClr val="1F497D"/>
                </a:solidFill>
              </a:rPr>
              <a:t>mechanisms to </a:t>
            </a:r>
            <a:r>
              <a:rPr lang="en-US" sz="8000" dirty="0" smtClean="0">
                <a:solidFill>
                  <a:srgbClr val="1F497D"/>
                </a:solidFill>
              </a:rPr>
              <a:t>improve understanding and communication of progress</a:t>
            </a:r>
          </a:p>
          <a:p>
            <a:pPr lvl="0"/>
            <a:r>
              <a:rPr lang="en-US" sz="8000" b="1" dirty="0" smtClean="0">
                <a:solidFill>
                  <a:srgbClr val="800000"/>
                </a:solidFill>
              </a:rPr>
              <a:t>Institutional </a:t>
            </a:r>
            <a:r>
              <a:rPr lang="en-US" sz="8000" b="1" dirty="0">
                <a:solidFill>
                  <a:srgbClr val="800000"/>
                </a:solidFill>
              </a:rPr>
              <a:t>structures: </a:t>
            </a:r>
            <a:r>
              <a:rPr lang="en-US" sz="8000" dirty="0" smtClean="0">
                <a:solidFill>
                  <a:srgbClr val="1F497D"/>
                </a:solidFill>
              </a:rPr>
              <a:t>Establishing durable </a:t>
            </a:r>
            <a:r>
              <a:rPr lang="en-US" sz="8000" dirty="0">
                <a:solidFill>
                  <a:srgbClr val="1F497D"/>
                </a:solidFill>
              </a:rPr>
              <a:t>institutional structures or arrangements to facilitate effective implementation of </a:t>
            </a:r>
            <a:r>
              <a:rPr lang="en-US" sz="8000" dirty="0" smtClean="0">
                <a:solidFill>
                  <a:srgbClr val="1F497D"/>
                </a:solidFill>
              </a:rPr>
              <a:t>INDCs </a:t>
            </a:r>
          </a:p>
          <a:p>
            <a:pPr lvl="0"/>
            <a:r>
              <a:rPr lang="en-US" sz="8000" b="1" dirty="0" smtClean="0">
                <a:solidFill>
                  <a:srgbClr val="800000"/>
                </a:solidFill>
              </a:rPr>
              <a:t>Finance</a:t>
            </a:r>
            <a:r>
              <a:rPr lang="en-US" sz="8000" b="1" dirty="0">
                <a:solidFill>
                  <a:srgbClr val="800000"/>
                </a:solidFill>
              </a:rPr>
              <a:t>: </a:t>
            </a:r>
            <a:r>
              <a:rPr lang="en-US" sz="8000" dirty="0" smtClean="0">
                <a:solidFill>
                  <a:srgbClr val="1F497D"/>
                </a:solidFill>
              </a:rPr>
              <a:t>Developing financial </a:t>
            </a:r>
            <a:r>
              <a:rPr lang="en-US" sz="8000" dirty="0">
                <a:solidFill>
                  <a:srgbClr val="1F497D"/>
                </a:solidFill>
              </a:rPr>
              <a:t>models and risk-reduction measures </a:t>
            </a:r>
            <a:r>
              <a:rPr lang="en-US" sz="8000" dirty="0" smtClean="0">
                <a:solidFill>
                  <a:srgbClr val="1F497D"/>
                </a:solidFill>
              </a:rPr>
              <a:t>to help </a:t>
            </a:r>
            <a:r>
              <a:rPr lang="en-US" sz="8000" dirty="0">
                <a:solidFill>
                  <a:srgbClr val="1F497D"/>
                </a:solidFill>
              </a:rPr>
              <a:t>attract large-scale finance and public and private investments for mitigation </a:t>
            </a:r>
            <a:r>
              <a:rPr lang="en-US" sz="8000" dirty="0" smtClean="0">
                <a:solidFill>
                  <a:srgbClr val="1F497D"/>
                </a:solidFill>
              </a:rPr>
              <a:t>and adaptation actions</a:t>
            </a:r>
          </a:p>
          <a:p>
            <a:pPr lvl="0"/>
            <a:r>
              <a:rPr lang="en-US" sz="8000" b="1" dirty="0" smtClean="0">
                <a:solidFill>
                  <a:srgbClr val="800000"/>
                </a:solidFill>
              </a:rPr>
              <a:t>Private </a:t>
            </a:r>
            <a:r>
              <a:rPr lang="en-US" sz="8000" b="1" dirty="0">
                <a:solidFill>
                  <a:srgbClr val="800000"/>
                </a:solidFill>
              </a:rPr>
              <a:t>sector engagement: </a:t>
            </a:r>
            <a:r>
              <a:rPr lang="en-US" sz="8000" dirty="0" smtClean="0">
                <a:solidFill>
                  <a:srgbClr val="1F497D"/>
                </a:solidFill>
              </a:rPr>
              <a:t>Helping countries understand private </a:t>
            </a:r>
            <a:r>
              <a:rPr lang="en-US" sz="8000" dirty="0">
                <a:solidFill>
                  <a:srgbClr val="1F497D"/>
                </a:solidFill>
              </a:rPr>
              <a:t>sector financial flows and priorities, as well as strategies </a:t>
            </a:r>
            <a:r>
              <a:rPr lang="en-US" sz="8000" dirty="0" smtClean="0">
                <a:solidFill>
                  <a:srgbClr val="1F497D"/>
                </a:solidFill>
              </a:rPr>
              <a:t>for </a:t>
            </a:r>
            <a:r>
              <a:rPr lang="en-US" sz="8000" dirty="0">
                <a:solidFill>
                  <a:srgbClr val="1F497D"/>
                </a:solidFill>
              </a:rPr>
              <a:t>engaging the private sector in </a:t>
            </a:r>
            <a:r>
              <a:rPr lang="en-US" sz="8000" dirty="0" smtClean="0">
                <a:solidFill>
                  <a:srgbClr val="1F497D"/>
                </a:solidFill>
              </a:rPr>
              <a:t>low-carbon actions</a:t>
            </a:r>
            <a:r>
              <a:rPr lang="en-US" sz="8000" b="1" dirty="0" smtClean="0">
                <a:solidFill>
                  <a:srgbClr val="1F497D"/>
                </a:solidFill>
              </a:rPr>
              <a:t> </a:t>
            </a:r>
            <a:endParaRPr lang="en-US" sz="8000" dirty="0">
              <a:solidFill>
                <a:srgbClr val="1F497D"/>
              </a:solidFill>
            </a:endParaRPr>
          </a:p>
          <a:p>
            <a:pPr lvl="0"/>
            <a:r>
              <a:rPr lang="en-US" sz="8000" b="1" dirty="0">
                <a:solidFill>
                  <a:srgbClr val="800000"/>
                </a:solidFill>
              </a:rPr>
              <a:t>Co-benefits: </a:t>
            </a:r>
            <a:r>
              <a:rPr lang="en-US" sz="8000" dirty="0" smtClean="0">
                <a:solidFill>
                  <a:srgbClr val="1F497D"/>
                </a:solidFill>
              </a:rPr>
              <a:t>Identifying and leveraging non</a:t>
            </a:r>
            <a:r>
              <a:rPr lang="en-US" sz="8000" dirty="0">
                <a:solidFill>
                  <a:srgbClr val="1F497D"/>
                </a:solidFill>
              </a:rPr>
              <a:t>-GHG impacts of mitigation actions in order to secure political and financial </a:t>
            </a:r>
            <a:r>
              <a:rPr lang="en-US" sz="8000" dirty="0" smtClean="0">
                <a:solidFill>
                  <a:srgbClr val="1F497D"/>
                </a:solidFill>
              </a:rPr>
              <a:t>support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98450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UNDP’s COMMITMENT post-Paris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8600" y="381000"/>
            <a:ext cx="7391400" cy="6858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2"/>
                </a:solidFill>
                <a:latin typeface="+mj-lt"/>
              </a:rPr>
              <a:t>UNDP’s Commitment to Post 2015 Climate Change Support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831170629"/>
              </p:ext>
            </p:extLst>
          </p:nvPr>
        </p:nvGraphicFramePr>
        <p:xfrm>
          <a:off x="304800" y="1600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228600" y="5486400"/>
            <a:ext cx="2819400" cy="1066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b="1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BUILDIING CLIMATE AND DEVELOPMENT CAPACITY</a:t>
            </a:r>
            <a:endParaRPr lang="en-GB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6172200" y="5486400"/>
            <a:ext cx="2819400" cy="1066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b="1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NEW PARTNERSHIPS FOR DEVELOPMENT</a:t>
            </a:r>
            <a:endParaRPr lang="en-GB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200400" y="5486400"/>
            <a:ext cx="2819400" cy="1066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b="1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CATALYSING FINANCE</a:t>
            </a:r>
            <a:endParaRPr lang="en-GB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3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Work: 143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7" name="Shape 47"/>
          <p:cNvGrpSpPr/>
          <p:nvPr/>
        </p:nvGrpSpPr>
        <p:grpSpPr>
          <a:xfrm>
            <a:off x="439985" y="1741241"/>
            <a:ext cx="8018215" cy="4354759"/>
            <a:chOff x="439985" y="1741241"/>
            <a:chExt cx="3448085" cy="2040817"/>
          </a:xfrm>
        </p:grpSpPr>
        <p:sp>
          <p:nvSpPr>
            <p:cNvPr id="8" name="Shape 48"/>
            <p:cNvSpPr/>
            <p:nvPr/>
          </p:nvSpPr>
          <p:spPr>
            <a:xfrm>
              <a:off x="439985" y="1741241"/>
              <a:ext cx="3448085" cy="2040817"/>
            </a:xfrm>
            <a:prstGeom prst="rect">
              <a:avLst/>
            </a:prstGeom>
            <a:noFill/>
            <a:ln w="9525" cap="flat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endParaRPr sz="16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Shape 49"/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576356" y="1906322"/>
              <a:ext cx="1902263" cy="1721799"/>
            </a:xfrm>
            <a:prstGeom prst="rect">
              <a:avLst/>
            </a:prstGeom>
            <a:noFill/>
            <a:ln w="9525" cap="flat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" name="Shape 50"/>
            <p:cNvSpPr/>
            <p:nvPr/>
          </p:nvSpPr>
          <p:spPr>
            <a:xfrm>
              <a:off x="839665" y="2547136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51"/>
            <p:cNvSpPr/>
            <p:nvPr/>
          </p:nvSpPr>
          <p:spPr>
            <a:xfrm>
              <a:off x="1092949" y="248196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52"/>
            <p:cNvSpPr/>
            <p:nvPr/>
          </p:nvSpPr>
          <p:spPr>
            <a:xfrm>
              <a:off x="1235420" y="249225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53"/>
            <p:cNvSpPr/>
            <p:nvPr/>
          </p:nvSpPr>
          <p:spPr>
            <a:xfrm>
              <a:off x="1295575" y="2629453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54"/>
            <p:cNvSpPr/>
            <p:nvPr/>
          </p:nvSpPr>
          <p:spPr>
            <a:xfrm>
              <a:off x="1751484" y="276321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55"/>
            <p:cNvSpPr/>
            <p:nvPr/>
          </p:nvSpPr>
          <p:spPr>
            <a:xfrm>
              <a:off x="1808474" y="317823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56"/>
            <p:cNvSpPr/>
            <p:nvPr/>
          </p:nvSpPr>
          <p:spPr>
            <a:xfrm>
              <a:off x="1973108" y="3387457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57"/>
            <p:cNvSpPr/>
            <p:nvPr/>
          </p:nvSpPr>
          <p:spPr>
            <a:xfrm>
              <a:off x="619625" y="289012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58"/>
            <p:cNvSpPr/>
            <p:nvPr/>
          </p:nvSpPr>
          <p:spPr>
            <a:xfrm>
              <a:off x="610127" y="2986161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59"/>
            <p:cNvSpPr/>
            <p:nvPr/>
          </p:nvSpPr>
          <p:spPr>
            <a:xfrm>
              <a:off x="766845" y="3106207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60"/>
            <p:cNvSpPr/>
            <p:nvPr/>
          </p:nvSpPr>
          <p:spPr>
            <a:xfrm>
              <a:off x="963141" y="317823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61"/>
            <p:cNvSpPr/>
            <p:nvPr/>
          </p:nvSpPr>
          <p:spPr>
            <a:xfrm>
              <a:off x="1298741" y="332228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62"/>
            <p:cNvSpPr/>
            <p:nvPr/>
          </p:nvSpPr>
          <p:spPr>
            <a:xfrm>
              <a:off x="603795" y="3041040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63"/>
            <p:cNvSpPr/>
            <p:nvPr/>
          </p:nvSpPr>
          <p:spPr>
            <a:xfrm>
              <a:off x="613293" y="308219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64"/>
            <p:cNvSpPr/>
            <p:nvPr/>
          </p:nvSpPr>
          <p:spPr>
            <a:xfrm>
              <a:off x="635454" y="315422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65"/>
            <p:cNvSpPr/>
            <p:nvPr/>
          </p:nvSpPr>
          <p:spPr>
            <a:xfrm>
              <a:off x="644954" y="3195383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66"/>
            <p:cNvSpPr/>
            <p:nvPr/>
          </p:nvSpPr>
          <p:spPr>
            <a:xfrm>
              <a:off x="692443" y="3274271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67"/>
            <p:cNvSpPr/>
            <p:nvPr/>
          </p:nvSpPr>
          <p:spPr>
            <a:xfrm>
              <a:off x="781093" y="330513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68"/>
            <p:cNvSpPr/>
            <p:nvPr/>
          </p:nvSpPr>
          <p:spPr>
            <a:xfrm>
              <a:off x="882407" y="3394317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69"/>
            <p:cNvSpPr/>
            <p:nvPr/>
          </p:nvSpPr>
          <p:spPr>
            <a:xfrm>
              <a:off x="936229" y="3394317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70"/>
            <p:cNvSpPr/>
            <p:nvPr/>
          </p:nvSpPr>
          <p:spPr>
            <a:xfrm>
              <a:off x="910900" y="3394317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71"/>
            <p:cNvSpPr/>
            <p:nvPr/>
          </p:nvSpPr>
          <p:spPr>
            <a:xfrm>
              <a:off x="1077119" y="333600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72"/>
            <p:cNvSpPr/>
            <p:nvPr/>
          </p:nvSpPr>
          <p:spPr>
            <a:xfrm>
              <a:off x="1187929" y="3504073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73"/>
            <p:cNvSpPr/>
            <p:nvPr/>
          </p:nvSpPr>
          <p:spPr>
            <a:xfrm>
              <a:off x="1384225" y="3514362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74"/>
            <p:cNvSpPr/>
            <p:nvPr/>
          </p:nvSpPr>
          <p:spPr>
            <a:xfrm>
              <a:off x="1764150" y="348349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75"/>
            <p:cNvSpPr/>
            <p:nvPr/>
          </p:nvSpPr>
          <p:spPr>
            <a:xfrm>
              <a:off x="1988939" y="317823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76"/>
            <p:cNvSpPr/>
            <p:nvPr/>
          </p:nvSpPr>
          <p:spPr>
            <a:xfrm>
              <a:off x="2080753" y="3263982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77"/>
            <p:cNvSpPr/>
            <p:nvPr/>
          </p:nvSpPr>
          <p:spPr>
            <a:xfrm>
              <a:off x="2134576" y="3157656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78"/>
            <p:cNvSpPr/>
            <p:nvPr/>
          </p:nvSpPr>
          <p:spPr>
            <a:xfrm>
              <a:off x="1792643" y="2416801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79"/>
            <p:cNvSpPr/>
            <p:nvPr/>
          </p:nvSpPr>
          <p:spPr>
            <a:xfrm>
              <a:off x="2064924" y="262259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80"/>
            <p:cNvSpPr/>
            <p:nvPr/>
          </p:nvSpPr>
          <p:spPr>
            <a:xfrm>
              <a:off x="1906622" y="259858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81"/>
            <p:cNvSpPr/>
            <p:nvPr/>
          </p:nvSpPr>
          <p:spPr>
            <a:xfrm>
              <a:off x="1871794" y="2588296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82"/>
            <p:cNvSpPr/>
            <p:nvPr/>
          </p:nvSpPr>
          <p:spPr>
            <a:xfrm>
              <a:off x="1887625" y="265346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83"/>
            <p:cNvSpPr/>
            <p:nvPr/>
          </p:nvSpPr>
          <p:spPr>
            <a:xfrm>
              <a:off x="2147241" y="285582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84"/>
            <p:cNvSpPr/>
            <p:nvPr/>
          </p:nvSpPr>
          <p:spPr>
            <a:xfrm>
              <a:off x="2235890" y="279408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85"/>
            <p:cNvSpPr/>
            <p:nvPr/>
          </p:nvSpPr>
          <p:spPr>
            <a:xfrm>
              <a:off x="2321373" y="2835247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86"/>
            <p:cNvSpPr/>
            <p:nvPr/>
          </p:nvSpPr>
          <p:spPr>
            <a:xfrm>
              <a:off x="2172568" y="2711771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87"/>
            <p:cNvSpPr/>
            <p:nvPr/>
          </p:nvSpPr>
          <p:spPr>
            <a:xfrm>
              <a:off x="2185233" y="252655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88"/>
            <p:cNvSpPr/>
            <p:nvPr/>
          </p:nvSpPr>
          <p:spPr>
            <a:xfrm>
              <a:off x="1476040" y="236192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89"/>
            <p:cNvSpPr/>
            <p:nvPr/>
          </p:nvSpPr>
          <p:spPr>
            <a:xfrm>
              <a:off x="1472874" y="233105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90"/>
            <p:cNvSpPr/>
            <p:nvPr/>
          </p:nvSpPr>
          <p:spPr>
            <a:xfrm>
              <a:off x="1450712" y="2286466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91"/>
            <p:cNvSpPr/>
            <p:nvPr/>
          </p:nvSpPr>
          <p:spPr>
            <a:xfrm>
              <a:off x="1425383" y="224530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92"/>
            <p:cNvSpPr/>
            <p:nvPr/>
          </p:nvSpPr>
          <p:spPr>
            <a:xfrm>
              <a:off x="1498201" y="2265886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93"/>
            <p:cNvSpPr/>
            <p:nvPr/>
          </p:nvSpPr>
          <p:spPr>
            <a:xfrm>
              <a:off x="1517199" y="234477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94"/>
            <p:cNvSpPr/>
            <p:nvPr/>
          </p:nvSpPr>
          <p:spPr>
            <a:xfrm>
              <a:off x="1567854" y="232076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95"/>
            <p:cNvSpPr/>
            <p:nvPr/>
          </p:nvSpPr>
          <p:spPr>
            <a:xfrm>
              <a:off x="1615345" y="225559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96"/>
            <p:cNvSpPr/>
            <p:nvPr/>
          </p:nvSpPr>
          <p:spPr>
            <a:xfrm>
              <a:off x="1457044" y="2159560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97"/>
            <p:cNvSpPr/>
            <p:nvPr/>
          </p:nvSpPr>
          <p:spPr>
            <a:xfrm>
              <a:off x="1244919" y="2190430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98"/>
            <p:cNvSpPr/>
            <p:nvPr/>
          </p:nvSpPr>
          <p:spPr>
            <a:xfrm>
              <a:off x="1235420" y="209096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99"/>
            <p:cNvSpPr/>
            <p:nvPr/>
          </p:nvSpPr>
          <p:spPr>
            <a:xfrm>
              <a:off x="1647006" y="204294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100"/>
            <p:cNvSpPr/>
            <p:nvPr/>
          </p:nvSpPr>
          <p:spPr>
            <a:xfrm>
              <a:off x="1571020" y="1994926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101"/>
            <p:cNvSpPr/>
            <p:nvPr/>
          </p:nvSpPr>
          <p:spPr>
            <a:xfrm>
              <a:off x="1583684" y="197434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102"/>
            <p:cNvSpPr/>
            <p:nvPr/>
          </p:nvSpPr>
          <p:spPr>
            <a:xfrm>
              <a:off x="1672333" y="219385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103"/>
            <p:cNvSpPr/>
            <p:nvPr/>
          </p:nvSpPr>
          <p:spPr>
            <a:xfrm>
              <a:off x="1707160" y="2132122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104"/>
            <p:cNvSpPr/>
            <p:nvPr/>
          </p:nvSpPr>
          <p:spPr>
            <a:xfrm>
              <a:off x="1843300" y="1967488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105"/>
            <p:cNvSpPr/>
            <p:nvPr/>
          </p:nvSpPr>
          <p:spPr>
            <a:xfrm>
              <a:off x="2014266" y="232762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106"/>
            <p:cNvSpPr/>
            <p:nvPr/>
          </p:nvSpPr>
          <p:spPr>
            <a:xfrm>
              <a:off x="2014266" y="2365353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107"/>
            <p:cNvSpPr/>
            <p:nvPr/>
          </p:nvSpPr>
          <p:spPr>
            <a:xfrm>
              <a:off x="2109248" y="2365353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108"/>
            <p:cNvSpPr/>
            <p:nvPr/>
          </p:nvSpPr>
          <p:spPr>
            <a:xfrm>
              <a:off x="2302376" y="2399652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109"/>
            <p:cNvSpPr/>
            <p:nvPr/>
          </p:nvSpPr>
          <p:spPr>
            <a:xfrm>
              <a:off x="2365698" y="2310475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110"/>
            <p:cNvSpPr/>
            <p:nvPr/>
          </p:nvSpPr>
          <p:spPr>
            <a:xfrm>
              <a:off x="2406856" y="2372214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111"/>
            <p:cNvSpPr/>
            <p:nvPr/>
          </p:nvSpPr>
          <p:spPr>
            <a:xfrm>
              <a:off x="2391025" y="2231589"/>
              <a:ext cx="47490" cy="51447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" name="Shape 112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2547744" y="1854874"/>
              <a:ext cx="752990" cy="696264"/>
            </a:xfrm>
            <a:prstGeom prst="rect">
              <a:avLst/>
            </a:prstGeom>
            <a:noFill/>
            <a:ln w="9525" cap="flat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73" name="Shape 113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096525" y="2212725"/>
              <a:ext cx="665397" cy="985518"/>
            </a:xfrm>
            <a:prstGeom prst="rect">
              <a:avLst/>
            </a:prstGeom>
            <a:noFill/>
            <a:ln w="9525" cap="flat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74" name="Shape 114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2551439" y="2660894"/>
              <a:ext cx="754572" cy="971227"/>
            </a:xfrm>
            <a:prstGeom prst="rect">
              <a:avLst/>
            </a:prstGeom>
            <a:noFill/>
            <a:ln w="9525" cap="flat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5" name="Shape 115"/>
            <p:cNvSpPr/>
            <p:nvPr/>
          </p:nvSpPr>
          <p:spPr>
            <a:xfrm>
              <a:off x="2644308" y="1901749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116"/>
            <p:cNvSpPr/>
            <p:nvPr/>
          </p:nvSpPr>
          <p:spPr>
            <a:xfrm>
              <a:off x="2658028" y="1918898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117"/>
            <p:cNvSpPr/>
            <p:nvPr/>
          </p:nvSpPr>
          <p:spPr>
            <a:xfrm>
              <a:off x="2935057" y="1901749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118"/>
            <p:cNvSpPr/>
            <p:nvPr/>
          </p:nvSpPr>
          <p:spPr>
            <a:xfrm>
              <a:off x="2944027" y="1879455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119"/>
            <p:cNvSpPr/>
            <p:nvPr/>
          </p:nvSpPr>
          <p:spPr>
            <a:xfrm>
              <a:off x="3107078" y="1997214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120"/>
            <p:cNvSpPr/>
            <p:nvPr/>
          </p:nvSpPr>
          <p:spPr>
            <a:xfrm>
              <a:off x="3064338" y="1860018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121"/>
            <p:cNvSpPr/>
            <p:nvPr/>
          </p:nvSpPr>
          <p:spPr>
            <a:xfrm>
              <a:off x="2970939" y="2361352"/>
              <a:ext cx="30078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122"/>
            <p:cNvSpPr/>
            <p:nvPr/>
          </p:nvSpPr>
          <p:spPr>
            <a:xfrm>
              <a:off x="3014208" y="2115544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123"/>
            <p:cNvSpPr/>
            <p:nvPr/>
          </p:nvSpPr>
          <p:spPr>
            <a:xfrm>
              <a:off x="2916589" y="2140125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124"/>
            <p:cNvSpPr/>
            <p:nvPr/>
          </p:nvSpPr>
          <p:spPr>
            <a:xfrm>
              <a:off x="2939278" y="2204150"/>
              <a:ext cx="30078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125"/>
            <p:cNvSpPr/>
            <p:nvPr/>
          </p:nvSpPr>
          <p:spPr>
            <a:xfrm>
              <a:off x="2846408" y="2336772"/>
              <a:ext cx="30078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126"/>
            <p:cNvSpPr/>
            <p:nvPr/>
          </p:nvSpPr>
          <p:spPr>
            <a:xfrm>
              <a:off x="2703408" y="2289897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127"/>
            <p:cNvSpPr/>
            <p:nvPr/>
          </p:nvSpPr>
          <p:spPr>
            <a:xfrm>
              <a:off x="2628478" y="1987496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128"/>
            <p:cNvSpPr/>
            <p:nvPr/>
          </p:nvSpPr>
          <p:spPr>
            <a:xfrm>
              <a:off x="2900758" y="2356208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129"/>
            <p:cNvSpPr/>
            <p:nvPr/>
          </p:nvSpPr>
          <p:spPr>
            <a:xfrm>
              <a:off x="2893899" y="2368783"/>
              <a:ext cx="30078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130"/>
            <p:cNvSpPr/>
            <p:nvPr/>
          </p:nvSpPr>
          <p:spPr>
            <a:xfrm>
              <a:off x="2884928" y="2435094"/>
              <a:ext cx="30077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131"/>
            <p:cNvSpPr/>
            <p:nvPr/>
          </p:nvSpPr>
          <p:spPr>
            <a:xfrm>
              <a:off x="3275934" y="2216153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132"/>
            <p:cNvSpPr/>
            <p:nvPr/>
          </p:nvSpPr>
          <p:spPr>
            <a:xfrm>
              <a:off x="3172510" y="2326482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133"/>
            <p:cNvSpPr/>
            <p:nvPr/>
          </p:nvSpPr>
          <p:spPr>
            <a:xfrm>
              <a:off x="3127130" y="2420232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134"/>
            <p:cNvSpPr/>
            <p:nvPr/>
          </p:nvSpPr>
          <p:spPr>
            <a:xfrm>
              <a:off x="3169872" y="2557999"/>
              <a:ext cx="30077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135"/>
            <p:cNvSpPr/>
            <p:nvPr/>
          </p:nvSpPr>
          <p:spPr>
            <a:xfrm>
              <a:off x="3340310" y="2575149"/>
              <a:ext cx="29550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Shape 136"/>
            <p:cNvSpPr/>
            <p:nvPr/>
          </p:nvSpPr>
          <p:spPr>
            <a:xfrm>
              <a:off x="3392550" y="2847824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137"/>
            <p:cNvSpPr/>
            <p:nvPr/>
          </p:nvSpPr>
          <p:spPr>
            <a:xfrm>
              <a:off x="3548742" y="2852397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138"/>
            <p:cNvSpPr/>
            <p:nvPr/>
          </p:nvSpPr>
          <p:spPr>
            <a:xfrm>
              <a:off x="3583039" y="2832960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139"/>
            <p:cNvSpPr/>
            <p:nvPr/>
          </p:nvSpPr>
          <p:spPr>
            <a:xfrm>
              <a:off x="3541882" y="2692908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40"/>
            <p:cNvSpPr/>
            <p:nvPr/>
          </p:nvSpPr>
          <p:spPr>
            <a:xfrm>
              <a:off x="3644251" y="2535705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41"/>
            <p:cNvSpPr/>
            <p:nvPr/>
          </p:nvSpPr>
          <p:spPr>
            <a:xfrm>
              <a:off x="3469591" y="2233303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42"/>
            <p:cNvSpPr/>
            <p:nvPr/>
          </p:nvSpPr>
          <p:spPr>
            <a:xfrm>
              <a:off x="3421571" y="2231016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43"/>
            <p:cNvSpPr/>
            <p:nvPr/>
          </p:nvSpPr>
          <p:spPr>
            <a:xfrm>
              <a:off x="3374082" y="2225873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44"/>
            <p:cNvSpPr/>
            <p:nvPr/>
          </p:nvSpPr>
          <p:spPr>
            <a:xfrm>
              <a:off x="2713961" y="2810666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45"/>
            <p:cNvSpPr/>
            <p:nvPr/>
          </p:nvSpPr>
          <p:spPr>
            <a:xfrm>
              <a:off x="3024761" y="2756932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46"/>
            <p:cNvSpPr/>
            <p:nvPr/>
          </p:nvSpPr>
          <p:spPr>
            <a:xfrm>
              <a:off x="3237941" y="2835248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47"/>
            <p:cNvSpPr/>
            <p:nvPr/>
          </p:nvSpPr>
          <p:spPr>
            <a:xfrm>
              <a:off x="3147182" y="2847824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48"/>
            <p:cNvSpPr/>
            <p:nvPr/>
          </p:nvSpPr>
          <p:spPr>
            <a:xfrm>
              <a:off x="2579933" y="2840392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49"/>
            <p:cNvSpPr/>
            <p:nvPr/>
          </p:nvSpPr>
          <p:spPr>
            <a:xfrm>
              <a:off x="2630061" y="2978158"/>
              <a:ext cx="30078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50"/>
            <p:cNvSpPr/>
            <p:nvPr/>
          </p:nvSpPr>
          <p:spPr>
            <a:xfrm>
              <a:off x="2668582" y="3024463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51"/>
            <p:cNvSpPr/>
            <p:nvPr/>
          </p:nvSpPr>
          <p:spPr>
            <a:xfrm>
              <a:off x="2593652" y="2931283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52"/>
            <p:cNvSpPr/>
            <p:nvPr/>
          </p:nvSpPr>
          <p:spPr>
            <a:xfrm>
              <a:off x="2775173" y="3039325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53"/>
            <p:cNvSpPr/>
            <p:nvPr/>
          </p:nvSpPr>
          <p:spPr>
            <a:xfrm>
              <a:off x="2666472" y="2914134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54"/>
            <p:cNvSpPr/>
            <p:nvPr/>
          </p:nvSpPr>
          <p:spPr>
            <a:xfrm>
              <a:off x="2648002" y="2869547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55"/>
            <p:cNvSpPr/>
            <p:nvPr/>
          </p:nvSpPr>
          <p:spPr>
            <a:xfrm>
              <a:off x="2693383" y="2724919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56"/>
            <p:cNvSpPr/>
            <p:nvPr/>
          </p:nvSpPr>
          <p:spPr>
            <a:xfrm>
              <a:off x="2856961" y="3120499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57"/>
            <p:cNvSpPr/>
            <p:nvPr/>
          </p:nvSpPr>
          <p:spPr>
            <a:xfrm>
              <a:off x="2854850" y="3051901"/>
              <a:ext cx="29550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58"/>
            <p:cNvSpPr/>
            <p:nvPr/>
          </p:nvSpPr>
          <p:spPr>
            <a:xfrm>
              <a:off x="2942973" y="3221108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59"/>
            <p:cNvSpPr/>
            <p:nvPr/>
          </p:nvSpPr>
          <p:spPr>
            <a:xfrm>
              <a:off x="3081750" y="3147366"/>
              <a:ext cx="29550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60"/>
            <p:cNvSpPr/>
            <p:nvPr/>
          </p:nvSpPr>
          <p:spPr>
            <a:xfrm>
              <a:off x="3020013" y="3275415"/>
              <a:ext cx="30077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61"/>
            <p:cNvSpPr/>
            <p:nvPr/>
          </p:nvSpPr>
          <p:spPr>
            <a:xfrm>
              <a:off x="3074891" y="3307428"/>
              <a:ext cx="29550" cy="32011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62"/>
            <p:cNvSpPr/>
            <p:nvPr/>
          </p:nvSpPr>
          <p:spPr>
            <a:xfrm>
              <a:off x="3042702" y="3198815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63"/>
            <p:cNvSpPr/>
            <p:nvPr/>
          </p:nvSpPr>
          <p:spPr>
            <a:xfrm>
              <a:off x="3275934" y="3213677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64"/>
            <p:cNvSpPr/>
            <p:nvPr/>
          </p:nvSpPr>
          <p:spPr>
            <a:xfrm>
              <a:off x="3042702" y="3481780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65"/>
            <p:cNvSpPr/>
            <p:nvPr/>
          </p:nvSpPr>
          <p:spPr>
            <a:xfrm>
              <a:off x="3070141" y="3469203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66"/>
            <p:cNvSpPr/>
            <p:nvPr/>
          </p:nvSpPr>
          <p:spPr>
            <a:xfrm>
              <a:off x="3042702" y="3444623"/>
              <a:ext cx="30078" cy="32584"/>
            </a:xfrm>
            <a:prstGeom prst="ellipse">
              <a:avLst/>
            </a:prstGeom>
            <a:noFill/>
            <a:ln w="9525" cap="flat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356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153400" cy="609600"/>
          </a:xfrm>
        </p:spPr>
        <p:txBody>
          <a:bodyPr/>
          <a:lstStyle/>
          <a:p>
            <a:r>
              <a:rPr lang="en-US" dirty="0" smtClean="0"/>
              <a:t>Mitigation: US$4 </a:t>
            </a:r>
            <a:r>
              <a:rPr lang="en-US" dirty="0" err="1" smtClean="0"/>
              <a:t>bln</a:t>
            </a:r>
            <a:r>
              <a:rPr lang="en-US" dirty="0" smtClean="0"/>
              <a:t>, US$640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Shape 172"/>
          <p:cNvSpPr/>
          <p:nvPr/>
        </p:nvSpPr>
        <p:spPr>
          <a:xfrm>
            <a:off x="27557" y="1815184"/>
            <a:ext cx="8198765" cy="8005299"/>
          </a:xfrm>
          <a:prstGeom prst="rect">
            <a:avLst/>
          </a:prstGeom>
          <a:noFill/>
          <a:ln w="9525" cap="flat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6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73"/>
          <p:cNvSpPr/>
          <p:nvPr/>
        </p:nvSpPr>
        <p:spPr>
          <a:xfrm>
            <a:off x="-115580" y="1858753"/>
            <a:ext cx="746017" cy="389456"/>
          </a:xfrm>
          <a:prstGeom prst="ellipse">
            <a:avLst/>
          </a:prstGeom>
          <a:solidFill>
            <a:srgbClr val="1F497D"/>
          </a:solidFill>
          <a:ln w="19050" cap="flat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268288" marR="0" lvl="1" indent="-268288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Shape 178"/>
          <p:cNvSpPr/>
          <p:nvPr/>
        </p:nvSpPr>
        <p:spPr>
          <a:xfrm>
            <a:off x="136935" y="2731115"/>
            <a:ext cx="2558256" cy="24618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electricity (on- and off-grid</a:t>
            </a:r>
            <a:r>
              <a:rPr lang="en-GB" sz="10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10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7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23653" y="1752600"/>
            <a:ext cx="2512218" cy="3111393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Shape 18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971800" y="1828800"/>
            <a:ext cx="2358903" cy="3013922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Shape 181"/>
          <p:cNvSpPr/>
          <p:nvPr/>
        </p:nvSpPr>
        <p:spPr>
          <a:xfrm>
            <a:off x="2895600" y="5181600"/>
            <a:ext cx="2558256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 efficiency and </a:t>
            </a:r>
            <a:r>
              <a:rPr lang="en-GB" sz="1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lang="en-GB" sz="1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82"/>
          <p:cNvSpPr/>
          <p:nvPr/>
        </p:nvSpPr>
        <p:spPr>
          <a:xfrm>
            <a:off x="5867400" y="5181600"/>
            <a:ext cx="2177256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Sustainable transport </a:t>
            </a:r>
            <a:r>
              <a:rPr lang="en-GB" sz="1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lang="en-GB" sz="1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8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638800" y="1828800"/>
            <a:ext cx="2473296" cy="3043844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TextBox 15"/>
          <p:cNvSpPr txBox="1"/>
          <p:nvPr/>
        </p:nvSpPr>
        <p:spPr>
          <a:xfrm>
            <a:off x="365985" y="3502942"/>
            <a:ext cx="242685" cy="156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Shape 178"/>
          <p:cNvSpPr/>
          <p:nvPr/>
        </p:nvSpPr>
        <p:spPr>
          <a:xfrm>
            <a:off x="762000" y="5181600"/>
            <a:ext cx="1752600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electricity (on- and off-grid</a:t>
            </a:r>
            <a:r>
              <a:rPr lang="en-GB" sz="1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GB" sz="1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3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609600"/>
          </a:xfrm>
        </p:spPr>
        <p:txBody>
          <a:bodyPr/>
          <a:lstStyle/>
          <a:p>
            <a:r>
              <a:rPr lang="en-US" dirty="0" smtClean="0"/>
              <a:t>Adaptation: $3.5 </a:t>
            </a:r>
            <a:r>
              <a:rPr lang="en-US" dirty="0" err="1" smtClean="0"/>
              <a:t>bln</a:t>
            </a:r>
            <a:r>
              <a:rPr lang="en-US" dirty="0" smtClean="0"/>
              <a:t> ($815 </a:t>
            </a:r>
            <a:r>
              <a:rPr lang="en-US" dirty="0" err="1" smtClean="0"/>
              <a:t>mln</a:t>
            </a:r>
            <a:r>
              <a:rPr lang="en-US" dirty="0" smtClean="0"/>
              <a:t> grants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Shape 189"/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/>
          <a:stretch/>
        </p:blipFill>
        <p:spPr bwMode="auto">
          <a:xfrm>
            <a:off x="3200400" y="1524000"/>
            <a:ext cx="2438400" cy="1905000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90"/>
          <p:cNvSpPr/>
          <p:nvPr/>
        </p:nvSpPr>
        <p:spPr>
          <a:xfrm>
            <a:off x="3810000" y="3581400"/>
            <a:ext cx="12453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Resilient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Livelihoods</a:t>
            </a:r>
            <a:endParaRPr lang="en-GB" sz="1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91"/>
          <p:cNvSpPr/>
          <p:nvPr/>
        </p:nvSpPr>
        <p:spPr>
          <a:xfrm>
            <a:off x="6400800" y="3581400"/>
            <a:ext cx="1676400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Information 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Early Warning</a:t>
            </a:r>
          </a:p>
        </p:txBody>
      </p:sp>
      <p:sp>
        <p:nvSpPr>
          <p:cNvPr id="13" name="Shape 192"/>
          <p:cNvSpPr/>
          <p:nvPr/>
        </p:nvSpPr>
        <p:spPr>
          <a:xfrm>
            <a:off x="1066800" y="3581400"/>
            <a:ext cx="12636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 Strategies</a:t>
            </a:r>
          </a:p>
        </p:txBody>
      </p:sp>
      <p:pic>
        <p:nvPicPr>
          <p:cNvPr id="14" name="Shape 19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791200" y="1524000"/>
            <a:ext cx="2514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9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09600" y="1524000"/>
            <a:ext cx="2362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9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791200" y="4114800"/>
            <a:ext cx="2514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99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200400" y="41148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00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609600" y="4114800"/>
            <a:ext cx="2362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3"/>
          <p:cNvSpPr/>
          <p:nvPr/>
        </p:nvSpPr>
        <p:spPr>
          <a:xfrm>
            <a:off x="990600" y="6019800"/>
            <a:ext cx="1524000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Ecosystem Based Adaptation</a:t>
            </a:r>
          </a:p>
        </p:txBody>
      </p:sp>
      <p:sp>
        <p:nvSpPr>
          <p:cNvPr id="20" name="Shape 194"/>
          <p:cNvSpPr/>
          <p:nvPr/>
        </p:nvSpPr>
        <p:spPr>
          <a:xfrm>
            <a:off x="3733800" y="6019800"/>
            <a:ext cx="13197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Resilient Water Management</a:t>
            </a:r>
          </a:p>
        </p:txBody>
      </p:sp>
      <p:sp>
        <p:nvSpPr>
          <p:cNvPr id="21" name="Shape 195"/>
          <p:cNvSpPr/>
          <p:nvPr/>
        </p:nvSpPr>
        <p:spPr>
          <a:xfrm>
            <a:off x="6400800" y="6019800"/>
            <a:ext cx="1447800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Resilient Energy 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GB" sz="1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Infrastructure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97024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Myriad Pro" pitchFamily="34" charset="0"/>
              </a:rPr>
              <a:t>At a Glance</a:t>
            </a:r>
            <a:endParaRPr lang="en-US" sz="3200" i="1" dirty="0" smtClean="0">
              <a:latin typeface="Myriad Pro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388" y="1304925"/>
            <a:ext cx="8229600" cy="1079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7200" eaLnBrk="1" hangingPunct="1">
              <a:spcBef>
                <a:spcPct val="2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Calibri" pitchFamily="34" charset="0"/>
              </a:rPr>
              <a:t>Sept 2015: $1.72 </a:t>
            </a:r>
            <a:r>
              <a:rPr lang="en-US" sz="3200" b="1" i="1" dirty="0">
                <a:solidFill>
                  <a:srgbClr val="FFFF00"/>
                </a:solidFill>
                <a:latin typeface="Calibri" pitchFamily="34" charset="0"/>
              </a:rPr>
              <a:t>billion portfolio of mitigation and adaptation projects in over 140 countries</a:t>
            </a:r>
          </a:p>
          <a:p>
            <a:pPr defTabSz="457200" eaLnBrk="1" hangingPunct="1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9" name="Chart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3760788" cy="3870325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5585694"/>
              </p:ext>
            </p:extLst>
          </p:nvPr>
        </p:nvGraphicFramePr>
        <p:xfrm>
          <a:off x="4800600" y="2590800"/>
          <a:ext cx="3798888" cy="3663950"/>
        </p:xfrm>
        <a:graphic>
          <a:graphicData uri="http://schemas.openxmlformats.org/presentationml/2006/ole">
            <p:oleObj spid="_x0000_s1055" name="Worksheet" r:id="rId5" imgW="3804234" imgH="367011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353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914400"/>
          </a:xfrm>
        </p:spPr>
        <p:txBody>
          <a:bodyPr/>
          <a:lstStyle/>
          <a:p>
            <a:r>
              <a:rPr lang="en-US" u="sng" dirty="0" smtClean="0"/>
              <a:t>Zero Carbon Development</a:t>
            </a:r>
            <a:r>
              <a:rPr lang="en-US" u="sng" dirty="0"/>
              <a:t>: Delivering Green and Sustainable Growth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/>
          <a:lstStyle/>
          <a:p>
            <a:pPr lvl="0"/>
            <a:r>
              <a:rPr lang="en-US" sz="2000" b="1" dirty="0"/>
              <a:t>Strengthening Intended Nationally Determined Contributions (INDC).</a:t>
            </a:r>
            <a:r>
              <a:rPr lang="en-US" sz="2000" dirty="0"/>
              <a:t> </a:t>
            </a:r>
            <a:r>
              <a:rPr lang="en-US" sz="2000" dirty="0" smtClean="0"/>
              <a:t>Scaling </a:t>
            </a:r>
            <a:r>
              <a:rPr lang="en-US" sz="2000" dirty="0"/>
              <a:t>up ambition; integrating </a:t>
            </a:r>
            <a:r>
              <a:rPr lang="en-US" sz="2000" dirty="0" smtClean="0"/>
              <a:t>into </a:t>
            </a:r>
            <a:r>
              <a:rPr lang="en-US" sz="2000" dirty="0"/>
              <a:t>development planning; linking them to </a:t>
            </a:r>
            <a:r>
              <a:rPr lang="en-US" sz="2000" dirty="0" smtClean="0"/>
              <a:t>SDGs</a:t>
            </a:r>
            <a:r>
              <a:rPr lang="en-US" sz="2000" dirty="0"/>
              <a:t>; and support for monitoring, reporting </a:t>
            </a:r>
            <a:r>
              <a:rPr lang="en-US" sz="2000" dirty="0" smtClean="0"/>
              <a:t>&amp; verification</a:t>
            </a:r>
            <a:r>
              <a:rPr lang="en-US" sz="2000" dirty="0"/>
              <a:t>.</a:t>
            </a:r>
            <a:endParaRPr lang="en-GB" sz="2000" dirty="0"/>
          </a:p>
          <a:p>
            <a:pPr lvl="0"/>
            <a:r>
              <a:rPr lang="en-US" sz="2000" b="1" dirty="0"/>
              <a:t>Zero-Carbon Solutions. </a:t>
            </a:r>
            <a:r>
              <a:rPr lang="en-US" sz="2000" dirty="0"/>
              <a:t>This includes support for UNFCCC mechanisms, including national mitigation actions (NAMAs) and low emission development strategies (LEDs). </a:t>
            </a:r>
            <a:endParaRPr lang="en-US" sz="2000" dirty="0" smtClean="0"/>
          </a:p>
          <a:p>
            <a:pPr lvl="0"/>
            <a:r>
              <a:rPr lang="en-US" sz="2000" b="1" dirty="0" smtClean="0"/>
              <a:t>Energy </a:t>
            </a:r>
            <a:r>
              <a:rPr lang="en-US" sz="2000" b="1" dirty="0"/>
              <a:t>Efficiency</a:t>
            </a:r>
            <a:r>
              <a:rPr lang="en-US" sz="2000" dirty="0"/>
              <a:t>. </a:t>
            </a:r>
            <a:r>
              <a:rPr lang="en-US" sz="2000" dirty="0" smtClean="0"/>
              <a:t>Sustainable energy, reducing demand for energy, reducing costs, reducing emissions.</a:t>
            </a:r>
            <a:endParaRPr lang="en-GB" sz="2000" dirty="0"/>
          </a:p>
          <a:p>
            <a:pPr lvl="0"/>
            <a:r>
              <a:rPr lang="en-US" sz="2000" b="1" dirty="0"/>
              <a:t>Sustainable Energy Access</a:t>
            </a:r>
            <a:r>
              <a:rPr lang="en-US" sz="2000" dirty="0"/>
              <a:t>. By supporting partners to invest in clean energy, and helping to create a conducive environment for private sector investment.  </a:t>
            </a:r>
            <a:endParaRPr lang="en-GB" sz="2000" dirty="0"/>
          </a:p>
          <a:p>
            <a:pPr lvl="0"/>
            <a:r>
              <a:rPr lang="en-US" sz="2000" b="1" dirty="0"/>
              <a:t>Forests and CO2. </a:t>
            </a:r>
            <a:r>
              <a:rPr lang="en-US" sz="2000" dirty="0"/>
              <a:t>UNDP will support efforts to protect against deforestation and forest degradation through scaling up the UN REDD </a:t>
            </a:r>
            <a:r>
              <a:rPr lang="en-US" sz="2000" dirty="0" err="1"/>
              <a:t>programme</a:t>
            </a:r>
            <a:r>
              <a:rPr lang="en-US" sz="2000" dirty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22326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914400"/>
          </a:xfrm>
        </p:spPr>
        <p:txBody>
          <a:bodyPr/>
          <a:lstStyle/>
          <a:p>
            <a:r>
              <a:rPr lang="en-US" u="sng" dirty="0"/>
              <a:t>Climate-Resilient Development: Delivering on a risk-informed Future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US" sz="2000" b="1" dirty="0"/>
              <a:t>Risk Governance. </a:t>
            </a:r>
            <a:r>
              <a:rPr lang="en-US" sz="2000" dirty="0"/>
              <a:t>This includes support to incorporate climate action and disaster risk reduction into governance systems and arrangements</a:t>
            </a:r>
            <a:r>
              <a:rPr lang="en-US" sz="2000" dirty="0" smtClean="0"/>
              <a:t>. (5/10/50)</a:t>
            </a:r>
            <a:endParaRPr lang="en-GB" sz="2000" dirty="0"/>
          </a:p>
          <a:p>
            <a:pPr lvl="0"/>
            <a:r>
              <a:rPr lang="en-US" sz="2000" b="1" dirty="0"/>
              <a:t>Adaptation Solutions: </a:t>
            </a:r>
            <a:r>
              <a:rPr lang="en-US" sz="2000" dirty="0"/>
              <a:t>This includes supporting UNFCCC adaptation mechanisms, such as National Adaptation Plans (NAP) and National Adaptation Programs of Action (NAPA), as well as scaling up projects at country level.  </a:t>
            </a:r>
            <a:endParaRPr lang="en-GB" sz="2000" dirty="0"/>
          </a:p>
          <a:p>
            <a:pPr lvl="0"/>
            <a:r>
              <a:rPr lang="en-US" sz="2000" b="1" dirty="0"/>
              <a:t>Risk-Informed Disaster Recovery. </a:t>
            </a:r>
            <a:r>
              <a:rPr lang="en-US" sz="2000" dirty="0"/>
              <a:t>UNDP will integrate climate action into disaster recovery efforts, and this as an opportunity to build back better and more resilient. </a:t>
            </a:r>
            <a:endParaRPr lang="en-GB" sz="2000" dirty="0"/>
          </a:p>
          <a:p>
            <a:pPr lvl="0"/>
            <a:r>
              <a:rPr lang="en-US" sz="2000" b="1" dirty="0"/>
              <a:t>Ecosystem Based Adaptation. </a:t>
            </a:r>
            <a:r>
              <a:rPr lang="en-US" sz="2000" dirty="0"/>
              <a:t>Acknowledging the relationship between development, environment and climate change, UNDP will support ecosystem based adaptation </a:t>
            </a:r>
            <a:r>
              <a:rPr lang="en-US" sz="2000" dirty="0" smtClean="0"/>
              <a:t>programs.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23539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UNDP, CLIMATE, DEVELOPMENT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2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end: </a:t>
            </a:r>
            <a:br>
              <a:rPr lang="en-US" dirty="0" smtClean="0"/>
            </a:br>
            <a:r>
              <a:rPr lang="en-US" dirty="0" smtClean="0"/>
              <a:t>climate and development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2400" y="381000"/>
            <a:ext cx="6705600" cy="6858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Sustainable 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191000" y="1295400"/>
            <a:ext cx="4495800" cy="517133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66800"/>
            <a:ext cx="8915400" cy="53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81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800" y="1676400"/>
            <a:ext cx="6553200" cy="2123332"/>
          </a:xfrm>
        </p:spPr>
        <p:txBody>
          <a:bodyPr/>
          <a:lstStyle/>
          <a:p>
            <a:r>
              <a:rPr lang="en-US" sz="5400" dirty="0" smtClean="0">
                <a:latin typeface="+mj-lt"/>
              </a:rPr>
              <a:t>Thank You!</a:t>
            </a:r>
            <a:endParaRPr lang="en-US" sz="5400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30544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2400" y="381000"/>
            <a:ext cx="6705600" cy="6858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Sustainable 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191000" y="1295400"/>
            <a:ext cx="4495800" cy="517133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66800"/>
            <a:ext cx="8915400" cy="53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95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2400" y="381000"/>
            <a:ext cx="7086600" cy="6858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UNDP VISION FOR THE CLIMATE NEGOTIATIONS: A Global Agreement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981200"/>
            <a:ext cx="8458200" cy="4637931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/>
              <a:t>An ambitious deal on climate change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Capitalizing on existing successes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Post </a:t>
            </a:r>
            <a:r>
              <a:rPr lang="en-GB" sz="2400" dirty="0"/>
              <a:t>2015 development is the opportunity of meaningful integration of climate change and development </a:t>
            </a:r>
            <a:endParaRPr lang="en-GB" sz="2400" dirty="0" smtClean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Coherence across development frameworks is essential.</a:t>
            </a:r>
            <a:endParaRPr lang="en-GB" sz="24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Guaranteed </a:t>
            </a:r>
            <a:r>
              <a:rPr lang="en-US" sz="2400" dirty="0"/>
              <a:t>adequate and sustained financing 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endParaRPr lang="en-GB" sz="2400" dirty="0" smtClean="0"/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endParaRPr lang="en-GB" sz="2400" dirty="0" smtClean="0"/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endParaRPr lang="en-GB" sz="2800" b="1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2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2400" y="381000"/>
            <a:ext cx="8763000" cy="685800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UNDP VISION FOR THE CLIMATE </a:t>
            </a:r>
            <a:r>
              <a:rPr lang="en-US" sz="3200" b="1" dirty="0" smtClean="0">
                <a:latin typeface="+mj-lt"/>
              </a:rPr>
              <a:t>NEGOTIATIONS: Country Level Practicality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04800" y="2209800"/>
            <a:ext cx="8610600" cy="43434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/>
              <a:t>Delivering at the country level must be central to any agreement.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Looking </a:t>
            </a:r>
            <a:r>
              <a:rPr lang="en-GB" sz="2400" dirty="0"/>
              <a:t>for synergies between new frameworks and how this can support </a:t>
            </a:r>
            <a:r>
              <a:rPr lang="en-GB" sz="2400" dirty="0" smtClean="0"/>
              <a:t>countries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/>
              <a:t>Integrated across all development objectives (finding complementarity </a:t>
            </a:r>
            <a:r>
              <a:rPr lang="en-GB" sz="2400" dirty="0"/>
              <a:t>and avoid overburden at national </a:t>
            </a:r>
            <a:r>
              <a:rPr lang="en-GB" sz="2400" dirty="0" smtClean="0"/>
              <a:t>level)</a:t>
            </a:r>
            <a:endParaRPr lang="en-GB" sz="24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Building new partnerships</a:t>
            </a:r>
            <a:r>
              <a:rPr lang="en-GB" sz="2400" dirty="0"/>
              <a:t> to deliver</a:t>
            </a:r>
          </a:p>
          <a:p>
            <a:pPr marL="457200" lvl="0" indent="-457200">
              <a:spcAft>
                <a:spcPts val="600"/>
              </a:spcAft>
              <a:buFont typeface="Arial"/>
              <a:buChar char="•"/>
            </a:pPr>
            <a:endParaRPr lang="en-GB" sz="2400" dirty="0"/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sz="2400" dirty="0" smtClean="0">
              <a:solidFill>
                <a:srgbClr val="333399"/>
              </a:solidFill>
              <a:latin typeface="Calibri" panose="020F0502020204030204" pitchFamily="34" charset="0"/>
            </a:endParaRPr>
          </a:p>
          <a:p>
            <a:pPr lvl="0" eaLnBrk="1" hangingPunct="1">
              <a:spcBef>
                <a:spcPct val="0"/>
              </a:spcBef>
              <a:buClrTx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14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8600" y="228600"/>
            <a:ext cx="5562600" cy="8382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CLIMATE AND THE SDGs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381868"/>
            <a:ext cx="8610600" cy="433313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Going forward, UNDP will be supporting “readiness” for the implementation of the climate aspects of the SDGs through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Ongoing engagement in the development of indicators for the targets under SDG 13 through UN Task Team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Continued support to drafting the new One UN strategy on Climate Change which will be finalized after Paris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Identification of programmatic interventions UNDP is implementing which can be scaled up under SDG </a:t>
            </a:r>
            <a:r>
              <a:rPr lang="en-US" b="1" dirty="0" smtClean="0">
                <a:solidFill>
                  <a:schemeClr val="accent2"/>
                </a:solidFill>
              </a:rPr>
              <a:t>13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Analyzing and identifying synergies between climate change elements of the SDGs and Paris Climate Agreement for country implementation in 2016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435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810000"/>
            <a:ext cx="3200400" cy="2667000"/>
          </a:xfrm>
        </p:spPr>
        <p:txBody>
          <a:bodyPr/>
          <a:lstStyle/>
          <a:p>
            <a:pPr algn="ctr"/>
            <a:r>
              <a:rPr lang="en-US" sz="3200" dirty="0" smtClean="0">
                <a:latin typeface="Myriad Pro" panose="020B0503030403020204" pitchFamily="34" charset="0"/>
              </a:rPr>
              <a:t>UNDP</a:t>
            </a:r>
            <a:br>
              <a:rPr lang="en-US" sz="3200" dirty="0" smtClean="0">
                <a:latin typeface="Myriad Pro" panose="020B0503030403020204" pitchFamily="34" charset="0"/>
              </a:rPr>
            </a:br>
            <a:r>
              <a:rPr lang="en-US" sz="3200" dirty="0" smtClean="0">
                <a:latin typeface="Myriad Pro" panose="020B0503030403020204" pitchFamily="34" charset="0"/>
              </a:rPr>
              <a:t>Strategic</a:t>
            </a:r>
            <a:br>
              <a:rPr lang="en-US" sz="3200" dirty="0" smtClean="0">
                <a:latin typeface="Myriad Pro" panose="020B0503030403020204" pitchFamily="34" charset="0"/>
              </a:rPr>
            </a:br>
            <a:r>
              <a:rPr lang="en-US" sz="3200" dirty="0" smtClean="0">
                <a:latin typeface="Myriad Pro" panose="020B0503030403020204" pitchFamily="34" charset="0"/>
              </a:rPr>
              <a:t>Plan</a:t>
            </a:r>
            <a:br>
              <a:rPr lang="en-US" sz="3200" dirty="0" smtClean="0">
                <a:latin typeface="Myriad Pro" panose="020B0503030403020204" pitchFamily="34" charset="0"/>
              </a:rPr>
            </a:br>
            <a:r>
              <a:rPr lang="en-US" sz="3200" dirty="0" smtClean="0">
                <a:latin typeface="Myriad Pro" panose="020B0503030403020204" pitchFamily="34" charset="0"/>
              </a:rPr>
              <a:t>2014-2017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3995" y="152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UNFCCC</a:t>
            </a:r>
          </a:p>
          <a:p>
            <a:pPr algn="ctr"/>
            <a:r>
              <a:rPr lang="en-US" sz="3200" kern="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Negotiations</a:t>
            </a:r>
            <a:endParaRPr lang="en-US" sz="3200" kern="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883145" y="2914650"/>
            <a:ext cx="1562100" cy="228600"/>
          </a:xfrm>
          <a:prstGeom prst="rightArrow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2362200"/>
            <a:ext cx="1908718" cy="907072"/>
          </a:xfrm>
          <a:prstGeom prst="ellipse">
            <a:avLst/>
          </a:prstGeom>
          <a:solidFill>
            <a:srgbClr val="002060"/>
          </a:solidFill>
          <a:ln w="571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NAP-GSP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858000" y="2362200"/>
            <a:ext cx="1908718" cy="907072"/>
          </a:xfrm>
          <a:prstGeom prst="ellipse">
            <a:avLst/>
          </a:prstGeom>
          <a:solidFill>
            <a:srgbClr val="002060"/>
          </a:solidFill>
          <a:ln w="571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NC/BUR/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iNDC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-GSP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549482" y="3459814"/>
            <a:ext cx="1908718" cy="907072"/>
          </a:xfrm>
          <a:prstGeom prst="ellipse">
            <a:avLst/>
          </a:prstGeom>
          <a:solidFill>
            <a:srgbClr val="002060"/>
          </a:solidFill>
          <a:ln w="571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00"/>
                </a:solidFill>
              </a:rPr>
              <a:t>LECB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00600" y="2362200"/>
            <a:ext cx="1908718" cy="907072"/>
          </a:xfrm>
          <a:prstGeom prst="ellipse">
            <a:avLst/>
          </a:prstGeom>
          <a:solidFill>
            <a:srgbClr val="002060"/>
          </a:solidFill>
          <a:ln w="571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GCF Readiness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6644" y="838200"/>
            <a:ext cx="46277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NAPs, LEDS, NAMAs, NCs,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BURs, INDCs, GCF</a:t>
            </a:r>
          </a:p>
          <a:p>
            <a:r>
              <a:rPr 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Global 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support </a:t>
            </a:r>
            <a:r>
              <a:rPr lang="en-US" sz="15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Supporting strategies and 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processes to access and implement climate </a:t>
            </a:r>
            <a:r>
              <a:rPr 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finance</a:t>
            </a:r>
            <a:endParaRPr lang="en-US" sz="15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6998" y="4648199"/>
            <a:ext cx="431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Helping to think through what it means to integrate climate into planning and budgeting, scale up actions/portfolio, facilitate greater on-the-ground impact and deliver on the Strategic Plan outcomes</a:t>
            </a:r>
            <a:endParaRPr lang="en-US" sz="16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1524000"/>
            <a:ext cx="774205" cy="152400"/>
          </a:xfrm>
          <a:prstGeom prst="rightArrow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048000" y="5181600"/>
            <a:ext cx="774205" cy="152400"/>
          </a:xfrm>
          <a:prstGeom prst="rightArrow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91000" y="3429000"/>
            <a:ext cx="1908718" cy="907072"/>
          </a:xfrm>
          <a:prstGeom prst="ellipse">
            <a:avLst/>
          </a:prstGeom>
          <a:solidFill>
            <a:srgbClr val="002060"/>
          </a:solidFill>
          <a:ln w="571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REDD +</a:t>
            </a:r>
          </a:p>
        </p:txBody>
      </p:sp>
    </p:spTree>
    <p:extLst>
      <p:ext uri="{BB962C8B-B14F-4D97-AF65-F5344CB8AC3E}">
        <p14:creationId xmlns:p14="http://schemas.microsoft.com/office/powerpoint/2010/main" xmlns="" val="14109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7" grpId="0" animBg="1"/>
      <p:bldP spid="1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286000"/>
            <a:ext cx="7772400" cy="1362075"/>
          </a:xfrm>
        </p:spPr>
        <p:txBody>
          <a:bodyPr/>
          <a:lstStyle/>
          <a:p>
            <a:r>
              <a:rPr lang="en-US" dirty="0"/>
              <a:t>Intended Nationally Determined Contributions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2E32-3596-4721-A2F4-1D5537ACFE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3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18"/>
            <a:ext cx="8229600" cy="65301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UNDP Support for INDC Preparation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349"/>
            <a:ext cx="8839200" cy="575365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International </a:t>
            </a:r>
            <a:r>
              <a:rPr lang="en-US" sz="1800" b="1" dirty="0">
                <a:solidFill>
                  <a:srgbClr val="800000"/>
                </a:solidFill>
              </a:rPr>
              <a:t>dialogues and technical training on INDCs </a:t>
            </a:r>
            <a:r>
              <a:rPr lang="en-US" sz="1800" dirty="0" smtClean="0">
                <a:solidFill>
                  <a:schemeClr val="tx2"/>
                </a:solidFill>
              </a:rPr>
              <a:t>(o </a:t>
            </a:r>
            <a:r>
              <a:rPr lang="en-US" sz="1800" dirty="0">
                <a:solidFill>
                  <a:schemeClr val="tx2"/>
                </a:solidFill>
              </a:rPr>
              <a:t>assist countries in </a:t>
            </a:r>
            <a:r>
              <a:rPr lang="en-US" sz="1800" dirty="0" smtClean="0">
                <a:solidFill>
                  <a:schemeClr val="tx2"/>
                </a:solidFill>
              </a:rPr>
              <a:t>(</a:t>
            </a:r>
            <a:r>
              <a:rPr lang="en-US" sz="1800" dirty="0">
                <a:solidFill>
                  <a:schemeClr val="tx2"/>
                </a:solidFill>
              </a:rPr>
              <a:t>technical elements, institutional context, and consultation processes)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7 regional dialogues, a global workshop, a high-level INDC forum, and 3 targeted workshops were held in 2014-2015 (over 1000 participants from 140 countries,)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In </a:t>
            </a:r>
            <a:r>
              <a:rPr lang="en-US" sz="1600" dirty="0">
                <a:solidFill>
                  <a:schemeClr val="tx2"/>
                </a:solidFill>
              </a:rPr>
              <a:t>partnership </a:t>
            </a:r>
            <a:r>
              <a:rPr lang="en-US" sz="1600" dirty="0" smtClean="0">
                <a:solidFill>
                  <a:schemeClr val="tx2"/>
                </a:solidFill>
              </a:rPr>
              <a:t>with </a:t>
            </a:r>
            <a:r>
              <a:rPr lang="en-US" sz="1600" dirty="0">
                <a:solidFill>
                  <a:schemeClr val="tx2"/>
                </a:solidFill>
              </a:rPr>
              <a:t>UNFCCC Secretariat and </a:t>
            </a:r>
            <a:r>
              <a:rPr lang="en-US" sz="1600" dirty="0" smtClean="0">
                <a:solidFill>
                  <a:schemeClr val="tx2"/>
                </a:solidFill>
              </a:rPr>
              <a:t>others; supported </a:t>
            </a:r>
            <a:r>
              <a:rPr lang="en-US" sz="1600" dirty="0">
                <a:solidFill>
                  <a:schemeClr val="tx2"/>
                </a:solidFill>
              </a:rPr>
              <a:t>by </a:t>
            </a:r>
            <a:r>
              <a:rPr lang="en-US" sz="1600" dirty="0" smtClean="0">
                <a:solidFill>
                  <a:schemeClr val="tx2"/>
                </a:solidFill>
              </a:rPr>
              <a:t>several donors</a:t>
            </a:r>
            <a:endParaRPr lang="en-US" sz="1200" dirty="0">
              <a:solidFill>
                <a:schemeClr val="tx2"/>
              </a:solidFill>
            </a:endParaRPr>
          </a:p>
          <a:p>
            <a:pPr lvl="0"/>
            <a:r>
              <a:rPr lang="en-US" sz="1800" b="1" dirty="0" smtClean="0">
                <a:solidFill>
                  <a:srgbClr val="800000"/>
                </a:solidFill>
              </a:rPr>
              <a:t>Financial </a:t>
            </a:r>
            <a:r>
              <a:rPr lang="en-US" sz="1800" b="1" dirty="0">
                <a:solidFill>
                  <a:srgbClr val="800000"/>
                </a:solidFill>
              </a:rPr>
              <a:t>support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for the preparation of INDCs provided to </a:t>
            </a:r>
            <a:r>
              <a:rPr lang="en-US" sz="1800" dirty="0" smtClean="0">
                <a:solidFill>
                  <a:schemeClr val="tx2"/>
                </a:solidFill>
              </a:rPr>
              <a:t>34 </a:t>
            </a:r>
            <a:r>
              <a:rPr lang="en-US" sz="1800" dirty="0">
                <a:solidFill>
                  <a:schemeClr val="tx2"/>
                </a:solidFill>
              </a:rPr>
              <a:t>developing countries from all </a:t>
            </a:r>
            <a:r>
              <a:rPr lang="en-US" sz="1800" dirty="0" smtClean="0">
                <a:solidFill>
                  <a:schemeClr val="tx2"/>
                </a:solidFill>
              </a:rPr>
              <a:t>regions (through contributions </a:t>
            </a:r>
            <a:r>
              <a:rPr lang="en-US" sz="1800" dirty="0">
                <a:solidFill>
                  <a:schemeClr val="tx2"/>
                </a:solidFill>
              </a:rPr>
              <a:t>from the </a:t>
            </a:r>
            <a:r>
              <a:rPr lang="en-US" sz="1800" dirty="0" smtClean="0">
                <a:solidFill>
                  <a:schemeClr val="tx2"/>
                </a:solidFill>
              </a:rPr>
              <a:t>EC, GEF, </a:t>
            </a:r>
            <a:r>
              <a:rPr lang="en-US" sz="1800" dirty="0">
                <a:solidFill>
                  <a:schemeClr val="tx2"/>
                </a:solidFill>
              </a:rPr>
              <a:t>and </a:t>
            </a:r>
            <a:r>
              <a:rPr lang="en-US" sz="1800" dirty="0" smtClean="0">
                <a:solidFill>
                  <a:schemeClr val="tx2"/>
                </a:solidFill>
              </a:rPr>
              <a:t>Germany)</a:t>
            </a:r>
            <a:endParaRPr lang="en-US" sz="1200" dirty="0">
              <a:solidFill>
                <a:schemeClr val="tx2"/>
              </a:solidFill>
            </a:endParaRPr>
          </a:p>
          <a:p>
            <a:pPr lvl="0"/>
            <a:r>
              <a:rPr lang="en-US" sz="1800" b="1" dirty="0">
                <a:solidFill>
                  <a:srgbClr val="800000"/>
                </a:solidFill>
              </a:rPr>
              <a:t>Low Emission Capacity Building (LECB) </a:t>
            </a:r>
            <a:r>
              <a:rPr lang="en-US" sz="1800" b="1" dirty="0" err="1">
                <a:solidFill>
                  <a:srgbClr val="800000"/>
                </a:solidFill>
              </a:rPr>
              <a:t>Programme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technical assistance and </a:t>
            </a:r>
            <a:r>
              <a:rPr lang="en-US" sz="1800" dirty="0">
                <a:solidFill>
                  <a:schemeClr val="tx2"/>
                </a:solidFill>
              </a:rPr>
              <a:t>coordination for INDC </a:t>
            </a:r>
            <a:r>
              <a:rPr lang="en-US" sz="1800" dirty="0" smtClean="0">
                <a:solidFill>
                  <a:schemeClr val="tx2"/>
                </a:solidFill>
              </a:rPr>
              <a:t>preparation, as well as in </a:t>
            </a:r>
            <a:r>
              <a:rPr lang="en-US" sz="1800" dirty="0">
                <a:solidFill>
                  <a:schemeClr val="tx2"/>
                </a:solidFill>
              </a:rPr>
              <a:t>related areas </a:t>
            </a:r>
            <a:r>
              <a:rPr lang="en-US" sz="1800" dirty="0" smtClean="0">
                <a:solidFill>
                  <a:schemeClr val="tx2"/>
                </a:solidFill>
              </a:rPr>
              <a:t>(e.g. NAMAs, GHG inventory) - funded by EU, Germany, and Australia</a:t>
            </a:r>
            <a:endParaRPr lang="en-US" sz="1200" dirty="0">
              <a:solidFill>
                <a:schemeClr val="tx2"/>
              </a:solidFill>
            </a:endParaRPr>
          </a:p>
          <a:p>
            <a:pPr lvl="0"/>
            <a:r>
              <a:rPr lang="en-US" sz="1800" b="1" dirty="0">
                <a:solidFill>
                  <a:srgbClr val="800000"/>
                </a:solidFill>
              </a:rPr>
              <a:t>Global Support </a:t>
            </a:r>
            <a:r>
              <a:rPr lang="en-US" sz="1800" b="1" dirty="0" err="1">
                <a:solidFill>
                  <a:srgbClr val="800000"/>
                </a:solidFill>
              </a:rPr>
              <a:t>Programme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technical assistance on </a:t>
            </a:r>
            <a:r>
              <a:rPr lang="en-US" sz="1800" dirty="0" err="1" smtClean="0">
                <a:solidFill>
                  <a:schemeClr val="tx2"/>
                </a:solidFill>
              </a:rPr>
              <a:t>NatComs</a:t>
            </a:r>
            <a:r>
              <a:rPr lang="en-US" sz="1800" dirty="0" smtClean="0">
                <a:solidFill>
                  <a:schemeClr val="tx2"/>
                </a:solidFill>
              </a:rPr>
              <a:t>, BURs, and INDC-related activities (in </a:t>
            </a:r>
            <a:r>
              <a:rPr lang="en-US" sz="1800" dirty="0">
                <a:solidFill>
                  <a:schemeClr val="tx2"/>
                </a:solidFill>
              </a:rPr>
              <a:t>partnership with </a:t>
            </a:r>
            <a:r>
              <a:rPr lang="en-US" sz="1800" dirty="0" smtClean="0">
                <a:solidFill>
                  <a:schemeClr val="tx2"/>
                </a:solidFill>
              </a:rPr>
              <a:t>UNEP </a:t>
            </a:r>
            <a:r>
              <a:rPr lang="en-US" sz="1800" dirty="0">
                <a:solidFill>
                  <a:schemeClr val="tx2"/>
                </a:solidFill>
              </a:rPr>
              <a:t>and funded by </a:t>
            </a:r>
            <a:r>
              <a:rPr lang="en-US" sz="1800" dirty="0" smtClean="0">
                <a:solidFill>
                  <a:schemeClr val="tx2"/>
                </a:solidFill>
              </a:rPr>
              <a:t>GEF)</a:t>
            </a:r>
            <a:endParaRPr lang="en-US" sz="1200" dirty="0">
              <a:solidFill>
                <a:schemeClr val="tx2"/>
              </a:solidFill>
            </a:endParaRPr>
          </a:p>
          <a:p>
            <a:pPr lvl="0"/>
            <a:r>
              <a:rPr lang="en-US" sz="1800" b="1" dirty="0">
                <a:solidFill>
                  <a:srgbClr val="800000"/>
                </a:solidFill>
              </a:rPr>
              <a:t>A guidance document on Designing and Preparing </a:t>
            </a:r>
            <a:r>
              <a:rPr lang="en-US" sz="1800" b="1" dirty="0" smtClean="0">
                <a:solidFill>
                  <a:srgbClr val="800000"/>
                </a:solidFill>
              </a:rPr>
              <a:t>INDCs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developed </a:t>
            </a:r>
            <a:r>
              <a:rPr lang="en-US" sz="1800" dirty="0">
                <a:solidFill>
                  <a:schemeClr val="tx2"/>
                </a:solidFill>
              </a:rPr>
              <a:t>in collaboration </a:t>
            </a:r>
            <a:r>
              <a:rPr lang="en-US" sz="1800" dirty="0" smtClean="0">
                <a:solidFill>
                  <a:schemeClr val="tx2"/>
                </a:solidFill>
              </a:rPr>
              <a:t>with WRI </a:t>
            </a:r>
            <a:r>
              <a:rPr lang="en-US" sz="1800" dirty="0">
                <a:solidFill>
                  <a:schemeClr val="tx2"/>
                </a:solidFill>
              </a:rPr>
              <a:t>to assist countries in INDC </a:t>
            </a:r>
            <a:r>
              <a:rPr lang="en-US" sz="1800" dirty="0" smtClean="0">
                <a:solidFill>
                  <a:schemeClr val="tx2"/>
                </a:solidFill>
              </a:rPr>
              <a:t>design</a:t>
            </a:r>
            <a:endParaRPr lang="en-US" sz="1200" dirty="0" smtClean="0">
              <a:solidFill>
                <a:schemeClr val="tx2"/>
              </a:solidFill>
            </a:endParaRPr>
          </a:p>
          <a:p>
            <a:pPr lvl="0"/>
            <a:r>
              <a:rPr lang="en-US" sz="1800" b="1" dirty="0" smtClean="0">
                <a:solidFill>
                  <a:srgbClr val="800000"/>
                </a:solidFill>
              </a:rPr>
              <a:t>Development </a:t>
            </a:r>
            <a:r>
              <a:rPr lang="en-US" sz="1800" b="1" dirty="0">
                <a:solidFill>
                  <a:srgbClr val="800000"/>
                </a:solidFill>
              </a:rPr>
              <a:t>of a lessons learned report and webinars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to facilitate exchange of information among countries on INDC </a:t>
            </a:r>
            <a:r>
              <a:rPr lang="en-US" sz="1800" dirty="0" smtClean="0">
                <a:solidFill>
                  <a:schemeClr val="tx2"/>
                </a:solidFill>
              </a:rPr>
              <a:t>preparation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084806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92983FC4B4B4AB7E418DFBAD0474D" ma:contentTypeVersion="2" ma:contentTypeDescription="Create a new document." ma:contentTypeScope="" ma:versionID="aff86696b6cfefe799a184ae1f22c081">
  <xsd:schema xmlns:xsd="http://www.w3.org/2001/XMLSchema" xmlns:xs="http://www.w3.org/2001/XMLSchema" xmlns:p="http://schemas.microsoft.com/office/2006/metadata/properties" xmlns:ns2="b99933fa-71fb-46d9-957b-d85e753e0369" targetNamespace="http://schemas.microsoft.com/office/2006/metadata/properties" ma:root="true" ma:fieldsID="c74a58a79ff966627ce8ab3de9e92a2c" ns2:_="">
    <xsd:import namespace="b99933fa-71fb-46d9-957b-d85e753e03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933fa-71fb-46d9-957b-d85e753e03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CE726-4CF2-439B-83F6-027A65186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933fa-71fb-46d9-957b-d85e753e0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85E57B-0E88-4866-9390-9C86C1660AA9}">
  <ds:schemaRefs>
    <ds:schemaRef ds:uri="http://www.w3.org/XML/1998/namespace"/>
    <ds:schemaRef ds:uri="http://purl.org/dc/dcmitype/"/>
    <ds:schemaRef ds:uri="b99933fa-71fb-46d9-957b-d85e753e0369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5F4D62B-AC4E-4D99-A60F-46642AA56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10201</TotalTime>
  <Words>1095</Words>
  <Application>Microsoft Office PowerPoint</Application>
  <PresentationFormat>On-screen Show (4:3)</PresentationFormat>
  <Paragraphs>138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Worksheet</vt:lpstr>
      <vt:lpstr>UNDP Current and post-2015 Climate Change Support</vt:lpstr>
      <vt:lpstr>UNDP, CLIMATE, DEVELOPMENT</vt:lpstr>
      <vt:lpstr>Slide 3</vt:lpstr>
      <vt:lpstr>Slide 4</vt:lpstr>
      <vt:lpstr>Slide 5</vt:lpstr>
      <vt:lpstr>Slide 6</vt:lpstr>
      <vt:lpstr>UNDP Strategic Plan 2014-2017</vt:lpstr>
      <vt:lpstr>Intended Nationally Determined Contributions </vt:lpstr>
      <vt:lpstr>UNDP Support for INDC Preparation</vt:lpstr>
      <vt:lpstr>Key Lessons Learned through INDC Assistance</vt:lpstr>
      <vt:lpstr>UNDP Support After Paris</vt:lpstr>
      <vt:lpstr>UNDP’s COMMITMENT post-Paris </vt:lpstr>
      <vt:lpstr>Slide 13</vt:lpstr>
      <vt:lpstr>Scale of Work: 143 countries </vt:lpstr>
      <vt:lpstr>Mitigation: US$4 bln, US$640 grants</vt:lpstr>
      <vt:lpstr>Adaptation: $3.5 bln ($815 mln grants</vt:lpstr>
      <vt:lpstr>At a Glance</vt:lpstr>
      <vt:lpstr>Zero Carbon Development: Delivering Green and Sustainable Growth </vt:lpstr>
      <vt:lpstr>Climate-Resilient Development: Delivering on a risk-informed Future  </vt:lpstr>
      <vt:lpstr>The end:  climate and development</vt:lpstr>
      <vt:lpstr>Slide 21</vt:lpstr>
      <vt:lpstr>Slide 22</vt:lpstr>
    </vt:vector>
  </TitlesOfParts>
  <Manager>olivierada@aol.com</Manager>
  <Company>UNDP BRC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CERAH DRR Overview</dc:title>
  <dc:creator>patrick.gremillet@undp.org</dc:creator>
  <cp:keywords>DRR;climate change, energy</cp:keywords>
  <dc:description>Presentation prepared for the BRC Advisory Board in January 2013 outlining key achievements under the current Regional Programme and proposed priorities for the new RPD</dc:description>
  <cp:lastModifiedBy>ACP Staff</cp:lastModifiedBy>
  <cp:revision>273</cp:revision>
  <cp:lastPrinted>2015-09-10T15:34:33Z</cp:lastPrinted>
  <dcterms:created xsi:type="dcterms:W3CDTF">2007-11-29T23:40:59Z</dcterms:created>
  <dcterms:modified xsi:type="dcterms:W3CDTF">2015-10-28T09:46:10Z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0x010100DDD92983FC4B4B4AB7E418DFBAD0474D</vt:lpwstr>
  </property>
</Properties>
</file>