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" r:id="rId2"/>
    <p:sldId id="469" r:id="rId3"/>
    <p:sldId id="359" r:id="rId4"/>
    <p:sldId id="473" r:id="rId5"/>
    <p:sldId id="381" r:id="rId6"/>
    <p:sldId id="472" r:id="rId7"/>
    <p:sldId id="451" r:id="rId8"/>
    <p:sldId id="476" r:id="rId9"/>
    <p:sldId id="474" r:id="rId10"/>
    <p:sldId id="468" r:id="rId11"/>
    <p:sldId id="463" r:id="rId12"/>
    <p:sldId id="478" r:id="rId13"/>
    <p:sldId id="466" r:id="rId14"/>
    <p:sldId id="454" r:id="rId15"/>
    <p:sldId id="455" r:id="rId16"/>
    <p:sldId id="400" r:id="rId17"/>
    <p:sldId id="475" r:id="rId18"/>
    <p:sldId id="471" r:id="rId19"/>
    <p:sldId id="470" r:id="rId20"/>
    <p:sldId id="479" r:id="rId21"/>
    <p:sldId id="397" r:id="rId22"/>
    <p:sldId id="422" r:id="rId23"/>
  </p:sldIdLst>
  <p:sldSz cx="9144000" cy="6858000" type="screen4x3"/>
  <p:notesSz cx="7315200" cy="96012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93D1"/>
    <a:srgbClr val="FFFF00"/>
    <a:srgbClr val="48A9D4"/>
    <a:srgbClr val="2353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47" autoAdjust="0"/>
  </p:normalViewPr>
  <p:slideViewPr>
    <p:cSldViewPr>
      <p:cViewPr>
        <p:scale>
          <a:sx n="77" d="100"/>
          <a:sy n="77" d="100"/>
        </p:scale>
        <p:origin x="-7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DEC6A-9031-4B5C-A20A-6F198152D1E0}" type="doc">
      <dgm:prSet loTypeId="urn:microsoft.com/office/officeart/2005/8/layout/arrow2" loCatId="process" qsTypeId="urn:microsoft.com/office/officeart/2005/8/quickstyle/simple1#2" qsCatId="simple" csTypeId="urn:microsoft.com/office/officeart/2005/8/colors/accent1_2#4" csCatId="accent1" phldr="1"/>
      <dgm:spPr/>
    </dgm:pt>
    <dgm:pt modelId="{F20581CC-CF42-4ECF-8EB6-5C15426E6C1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4</a:t>
          </a:r>
        </a:p>
        <a:p>
          <a:pPr algn="ctr"/>
          <a:endParaRPr lang="en-US" sz="12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US$ 89.1 Million</a:t>
          </a:r>
        </a:p>
      </dgm:t>
    </dgm:pt>
    <dgm:pt modelId="{F8AAE052-96FF-4715-9CFF-12B184D9852F}" type="parTrans" cxnId="{36720B82-D4C9-4871-8060-FF6125647E15}">
      <dgm:prSet/>
      <dgm:spPr/>
      <dgm:t>
        <a:bodyPr/>
        <a:lstStyle/>
        <a:p>
          <a:endParaRPr lang="en-US"/>
        </a:p>
      </dgm:t>
    </dgm:pt>
    <dgm:pt modelId="{101897AB-EA2B-4987-B98C-307AB0A4921F}" type="sibTrans" cxnId="{36720B82-D4C9-4871-8060-FF6125647E15}">
      <dgm:prSet/>
      <dgm:spPr/>
      <dgm:t>
        <a:bodyPr/>
        <a:lstStyle/>
        <a:p>
          <a:endParaRPr lang="en-US"/>
        </a:p>
      </dgm:t>
    </dgm:pt>
    <dgm:pt modelId="{551AE8AA-2D9B-4B8A-9732-A09238A1631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2/3</a:t>
          </a: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US$ 18.6  </a:t>
          </a: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Million</a:t>
          </a:r>
        </a:p>
        <a:p>
          <a:pPr algn="ctr"/>
          <a:endParaRPr lang="en-US" sz="12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D069AD1-EB3E-4D84-B85B-82C34700A30E}" type="parTrans" cxnId="{6EA520D0-63E2-48A5-8827-5C9EEFC548A4}">
      <dgm:prSet/>
      <dgm:spPr/>
      <dgm:t>
        <a:bodyPr/>
        <a:lstStyle/>
        <a:p>
          <a:endParaRPr lang="en-US"/>
        </a:p>
      </dgm:t>
    </dgm:pt>
    <dgm:pt modelId="{68FA023F-BA38-43DF-9D19-0FFF6BB2104E}" type="sibTrans" cxnId="{6EA520D0-63E2-48A5-8827-5C9EEFC548A4}">
      <dgm:prSet/>
      <dgm:spPr/>
      <dgm:t>
        <a:bodyPr/>
        <a:lstStyle/>
        <a:p>
          <a:endParaRPr lang="en-US"/>
        </a:p>
      </dgm:t>
    </dgm:pt>
    <dgm:pt modelId="{3601DA1D-F2BC-44EF-BC65-75AED31BF89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5</a:t>
          </a:r>
        </a:p>
        <a:p>
          <a:pPr algn="ctr"/>
          <a:endParaRPr lang="en-US" sz="12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US$ 141.1 Million</a:t>
          </a:r>
        </a:p>
      </dgm:t>
    </dgm:pt>
    <dgm:pt modelId="{CD315928-BD6C-4CC8-B51E-82DFEA71FDFC}" type="sibTrans" cxnId="{4F14BD5F-200B-43DE-BFA4-E6BB8A459C7E}">
      <dgm:prSet/>
      <dgm:spPr/>
      <dgm:t>
        <a:bodyPr/>
        <a:lstStyle/>
        <a:p>
          <a:endParaRPr lang="en-US"/>
        </a:p>
      </dgm:t>
    </dgm:pt>
    <dgm:pt modelId="{0A963D0D-B89E-49E2-B6D7-3B2BB594537C}" type="parTrans" cxnId="{4F14BD5F-200B-43DE-BFA4-E6BB8A459C7E}">
      <dgm:prSet/>
      <dgm:spPr/>
      <dgm:t>
        <a:bodyPr/>
        <a:lstStyle/>
        <a:p>
          <a:endParaRPr lang="en-US"/>
        </a:p>
      </dgm:t>
    </dgm:pt>
    <dgm:pt modelId="{2ACE6F81-C25D-447E-B7EC-8B27A9621662}" type="pres">
      <dgm:prSet presAssocID="{E9ADEC6A-9031-4B5C-A20A-6F198152D1E0}" presName="arrowDiagram" presStyleCnt="0">
        <dgm:presLayoutVars>
          <dgm:chMax val="5"/>
          <dgm:dir/>
          <dgm:resizeHandles val="exact"/>
        </dgm:presLayoutVars>
      </dgm:prSet>
      <dgm:spPr/>
    </dgm:pt>
    <dgm:pt modelId="{E9558AB8-A59B-4DE6-AE33-B3A4A2F34B6F}" type="pres">
      <dgm:prSet presAssocID="{E9ADEC6A-9031-4B5C-A20A-6F198152D1E0}" presName="arrow" presStyleLbl="bgShp" presStyleIdx="0" presStyleCnt="1" custScaleX="78763" custScaleY="79748" custLinFactNeighborX="-14329" custLinFactNeighborY="-7594"/>
      <dgm:spPr>
        <a:solidFill>
          <a:srgbClr val="92D050"/>
        </a:solidFill>
        <a:ln>
          <a:solidFill>
            <a:srgbClr val="FF0000"/>
          </a:solidFill>
        </a:ln>
      </dgm:spPr>
    </dgm:pt>
    <dgm:pt modelId="{84F71F55-35A9-4228-90A2-C6E60A21B338}" type="pres">
      <dgm:prSet presAssocID="{E9ADEC6A-9031-4B5C-A20A-6F198152D1E0}" presName="arrowDiagram3" presStyleCnt="0"/>
      <dgm:spPr/>
    </dgm:pt>
    <dgm:pt modelId="{B5989BA0-3FFB-4947-A1CB-789DC067112A}" type="pres">
      <dgm:prSet presAssocID="{551AE8AA-2D9B-4B8A-9732-A09238A16317}" presName="bullet3a" presStyleLbl="node1" presStyleIdx="0" presStyleCnt="3" custLinFactY="-165348" custLinFactNeighborX="-69741" custLinFactNeighborY="-200000"/>
      <dgm:spPr/>
    </dgm:pt>
    <dgm:pt modelId="{2827E25C-B012-41AF-8765-AA036AB066DD}" type="pres">
      <dgm:prSet presAssocID="{551AE8AA-2D9B-4B8A-9732-A09238A16317}" presName="textBox3a" presStyleLbl="revTx" presStyleIdx="0" presStyleCnt="3" custLinFactNeighborX="-56845" custLinFactNeighborY="-23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C8268-631E-44E8-A31A-BE298BA55C21}" type="pres">
      <dgm:prSet presAssocID="{F20581CC-CF42-4ECF-8EB6-5C15426E6C16}" presName="bullet3b" presStyleLbl="node1" presStyleIdx="1" presStyleCnt="3" custLinFactY="-35333" custLinFactNeighborX="-35997" custLinFactNeighborY="-100000"/>
      <dgm:spPr>
        <a:solidFill>
          <a:srgbClr val="99CCFF"/>
        </a:solidFill>
      </dgm:spPr>
    </dgm:pt>
    <dgm:pt modelId="{94F24DE6-FB7B-4E28-9434-1478EBDFFAD8}" type="pres">
      <dgm:prSet presAssocID="{F20581CC-CF42-4ECF-8EB6-5C15426E6C16}" presName="textBox3b" presStyleLbl="revTx" presStyleIdx="1" presStyleCnt="3" custScaleY="76297" custLinFactNeighborX="-41255" custLinFactNeighborY="-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B7A0E-334B-494C-9415-572E880F3672}" type="pres">
      <dgm:prSet presAssocID="{3601DA1D-F2BC-44EF-BC65-75AED31BF89B}" presName="bullet3c" presStyleLbl="node1" presStyleIdx="2" presStyleCnt="3" custLinFactNeighborX="-92304" custLinFactNeighborY="-41024"/>
      <dgm:spPr>
        <a:solidFill>
          <a:srgbClr val="99CCFF"/>
        </a:solidFill>
      </dgm:spPr>
    </dgm:pt>
    <dgm:pt modelId="{52232E00-F4B9-48BF-8177-52F3C12E3518}" type="pres">
      <dgm:prSet presAssocID="{3601DA1D-F2BC-44EF-BC65-75AED31BF89B}" presName="textBox3c" presStyleLbl="revTx" presStyleIdx="2" presStyleCnt="3" custScaleY="73189" custLinFactNeighborX="-46073" custLinFactNeighborY="3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6C9A3-C0CF-472F-A694-806C803E7017}" type="presOf" srcId="{551AE8AA-2D9B-4B8A-9732-A09238A16317}" destId="{2827E25C-B012-41AF-8765-AA036AB066DD}" srcOrd="0" destOrd="0" presId="urn:microsoft.com/office/officeart/2005/8/layout/arrow2"/>
    <dgm:cxn modelId="{36720B82-D4C9-4871-8060-FF6125647E15}" srcId="{E9ADEC6A-9031-4B5C-A20A-6F198152D1E0}" destId="{F20581CC-CF42-4ECF-8EB6-5C15426E6C16}" srcOrd="1" destOrd="0" parTransId="{F8AAE052-96FF-4715-9CFF-12B184D9852F}" sibTransId="{101897AB-EA2B-4987-B98C-307AB0A4921F}"/>
    <dgm:cxn modelId="{632F49E6-3E44-4D9E-A4FF-DF1D3A445574}" type="presOf" srcId="{E9ADEC6A-9031-4B5C-A20A-6F198152D1E0}" destId="{2ACE6F81-C25D-447E-B7EC-8B27A9621662}" srcOrd="0" destOrd="0" presId="urn:microsoft.com/office/officeart/2005/8/layout/arrow2"/>
    <dgm:cxn modelId="{4F14BD5F-200B-43DE-BFA4-E6BB8A459C7E}" srcId="{E9ADEC6A-9031-4B5C-A20A-6F198152D1E0}" destId="{3601DA1D-F2BC-44EF-BC65-75AED31BF89B}" srcOrd="2" destOrd="0" parTransId="{0A963D0D-B89E-49E2-B6D7-3B2BB594537C}" sibTransId="{CD315928-BD6C-4CC8-B51E-82DFEA71FDFC}"/>
    <dgm:cxn modelId="{FE975B21-DB66-44B8-B72D-CBD2D13D5912}" type="presOf" srcId="{F20581CC-CF42-4ECF-8EB6-5C15426E6C16}" destId="{94F24DE6-FB7B-4E28-9434-1478EBDFFAD8}" srcOrd="0" destOrd="0" presId="urn:microsoft.com/office/officeart/2005/8/layout/arrow2"/>
    <dgm:cxn modelId="{855397BE-FF3D-4FF8-A5BD-A8EAD56183FA}" type="presOf" srcId="{3601DA1D-F2BC-44EF-BC65-75AED31BF89B}" destId="{52232E00-F4B9-48BF-8177-52F3C12E3518}" srcOrd="0" destOrd="0" presId="urn:microsoft.com/office/officeart/2005/8/layout/arrow2"/>
    <dgm:cxn modelId="{6EA520D0-63E2-48A5-8827-5C9EEFC548A4}" srcId="{E9ADEC6A-9031-4B5C-A20A-6F198152D1E0}" destId="{551AE8AA-2D9B-4B8A-9732-A09238A16317}" srcOrd="0" destOrd="0" parTransId="{3D069AD1-EB3E-4D84-B85B-82C34700A30E}" sibTransId="{68FA023F-BA38-43DF-9D19-0FFF6BB2104E}"/>
    <dgm:cxn modelId="{B66422D7-DDA8-4CF2-BE48-25FD57241B52}" type="presParOf" srcId="{2ACE6F81-C25D-447E-B7EC-8B27A9621662}" destId="{E9558AB8-A59B-4DE6-AE33-B3A4A2F34B6F}" srcOrd="0" destOrd="0" presId="urn:microsoft.com/office/officeart/2005/8/layout/arrow2"/>
    <dgm:cxn modelId="{E014B74A-2EDC-4607-AECF-4F83FEE1310B}" type="presParOf" srcId="{2ACE6F81-C25D-447E-B7EC-8B27A9621662}" destId="{84F71F55-35A9-4228-90A2-C6E60A21B338}" srcOrd="1" destOrd="0" presId="urn:microsoft.com/office/officeart/2005/8/layout/arrow2"/>
    <dgm:cxn modelId="{24ADF155-2821-4E94-8367-A307E83360B3}" type="presParOf" srcId="{84F71F55-35A9-4228-90A2-C6E60A21B338}" destId="{B5989BA0-3FFB-4947-A1CB-789DC067112A}" srcOrd="0" destOrd="0" presId="urn:microsoft.com/office/officeart/2005/8/layout/arrow2"/>
    <dgm:cxn modelId="{1AAF2753-282E-4D2A-A489-3BC4531FF2B2}" type="presParOf" srcId="{84F71F55-35A9-4228-90A2-C6E60A21B338}" destId="{2827E25C-B012-41AF-8765-AA036AB066DD}" srcOrd="1" destOrd="0" presId="urn:microsoft.com/office/officeart/2005/8/layout/arrow2"/>
    <dgm:cxn modelId="{8B481D1B-D47F-4173-BAC4-7B0C8A42724A}" type="presParOf" srcId="{84F71F55-35A9-4228-90A2-C6E60A21B338}" destId="{F17C8268-631E-44E8-A31A-BE298BA55C21}" srcOrd="2" destOrd="0" presId="urn:microsoft.com/office/officeart/2005/8/layout/arrow2"/>
    <dgm:cxn modelId="{B7C26241-6C33-4944-9E9E-4A238E6BE21F}" type="presParOf" srcId="{84F71F55-35A9-4228-90A2-C6E60A21B338}" destId="{94F24DE6-FB7B-4E28-9434-1478EBDFFAD8}" srcOrd="3" destOrd="0" presId="urn:microsoft.com/office/officeart/2005/8/layout/arrow2"/>
    <dgm:cxn modelId="{DD6D0BF7-119D-413F-895A-D6561FAF5D01}" type="presParOf" srcId="{84F71F55-35A9-4228-90A2-C6E60A21B338}" destId="{7B4B7A0E-334B-494C-9415-572E880F3672}" srcOrd="4" destOrd="0" presId="urn:microsoft.com/office/officeart/2005/8/layout/arrow2"/>
    <dgm:cxn modelId="{A0972A7E-377C-462A-9481-8F8FFD1D849E}" type="presParOf" srcId="{84F71F55-35A9-4228-90A2-C6E60A21B338}" destId="{52232E00-F4B9-48BF-8177-52F3C12E351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DEC6A-9031-4B5C-A20A-6F198152D1E0}" type="doc">
      <dgm:prSet loTypeId="urn:microsoft.com/office/officeart/2005/8/layout/arrow2" loCatId="process" qsTypeId="urn:microsoft.com/office/officeart/2005/8/quickstyle/simple1#2" qsCatId="simple" csTypeId="urn:microsoft.com/office/officeart/2005/8/colors/accent1_2#4" csCatId="accent1" phldr="1"/>
      <dgm:spPr/>
    </dgm:pt>
    <dgm:pt modelId="{F20581CC-CF42-4ECF-8EB6-5C15426E6C1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4</a:t>
          </a:r>
        </a:p>
        <a:p>
          <a:pPr algn="ctr"/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US$ 548.8</a:t>
          </a: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Million</a:t>
          </a:r>
        </a:p>
      </dgm:t>
    </dgm:pt>
    <dgm:pt modelId="{F8AAE052-96FF-4715-9CFF-12B184D9852F}" type="parTrans" cxnId="{36720B82-D4C9-4871-8060-FF6125647E15}">
      <dgm:prSet/>
      <dgm:spPr/>
      <dgm:t>
        <a:bodyPr/>
        <a:lstStyle/>
        <a:p>
          <a:endParaRPr lang="en-US"/>
        </a:p>
      </dgm:t>
    </dgm:pt>
    <dgm:pt modelId="{101897AB-EA2B-4987-B98C-307AB0A4921F}" type="sibTrans" cxnId="{36720B82-D4C9-4871-8060-FF6125647E15}">
      <dgm:prSet/>
      <dgm:spPr/>
      <dgm:t>
        <a:bodyPr/>
        <a:lstStyle/>
        <a:p>
          <a:endParaRPr lang="en-US"/>
        </a:p>
      </dgm:t>
    </dgm:pt>
    <dgm:pt modelId="{3601DA1D-F2BC-44EF-BC65-75AED31BF89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5</a:t>
          </a:r>
        </a:p>
        <a:p>
          <a:pPr algn="ctr"/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US$ 689 Million</a:t>
          </a:r>
        </a:p>
      </dgm:t>
    </dgm:pt>
    <dgm:pt modelId="{0A963D0D-B89E-49E2-B6D7-3B2BB594537C}" type="parTrans" cxnId="{4F14BD5F-200B-43DE-BFA4-E6BB8A459C7E}">
      <dgm:prSet/>
      <dgm:spPr/>
      <dgm:t>
        <a:bodyPr/>
        <a:lstStyle/>
        <a:p>
          <a:endParaRPr lang="en-US"/>
        </a:p>
      </dgm:t>
    </dgm:pt>
    <dgm:pt modelId="{CD315928-BD6C-4CC8-B51E-82DFEA71FDFC}" type="sibTrans" cxnId="{4F14BD5F-200B-43DE-BFA4-E6BB8A459C7E}">
      <dgm:prSet/>
      <dgm:spPr/>
      <dgm:t>
        <a:bodyPr/>
        <a:lstStyle/>
        <a:p>
          <a:endParaRPr lang="en-US"/>
        </a:p>
      </dgm:t>
    </dgm:pt>
    <dgm:pt modelId="{551AE8AA-2D9B-4B8A-9732-A09238A1631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2/3</a:t>
          </a: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US$ 29</a:t>
          </a: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Million</a:t>
          </a:r>
        </a:p>
      </dgm:t>
    </dgm:pt>
    <dgm:pt modelId="{3D069AD1-EB3E-4D84-B85B-82C34700A30E}" type="parTrans" cxnId="{6EA520D0-63E2-48A5-8827-5C9EEFC548A4}">
      <dgm:prSet/>
      <dgm:spPr/>
      <dgm:t>
        <a:bodyPr/>
        <a:lstStyle/>
        <a:p>
          <a:endParaRPr lang="en-US"/>
        </a:p>
      </dgm:t>
    </dgm:pt>
    <dgm:pt modelId="{68FA023F-BA38-43DF-9D19-0FFF6BB2104E}" type="sibTrans" cxnId="{6EA520D0-63E2-48A5-8827-5C9EEFC548A4}">
      <dgm:prSet/>
      <dgm:spPr/>
      <dgm:t>
        <a:bodyPr/>
        <a:lstStyle/>
        <a:p>
          <a:endParaRPr lang="en-US"/>
        </a:p>
      </dgm:t>
    </dgm:pt>
    <dgm:pt modelId="{2ACE6F81-C25D-447E-B7EC-8B27A9621662}" type="pres">
      <dgm:prSet presAssocID="{E9ADEC6A-9031-4B5C-A20A-6F198152D1E0}" presName="arrowDiagram" presStyleCnt="0">
        <dgm:presLayoutVars>
          <dgm:chMax val="5"/>
          <dgm:dir/>
          <dgm:resizeHandles val="exact"/>
        </dgm:presLayoutVars>
      </dgm:prSet>
      <dgm:spPr/>
    </dgm:pt>
    <dgm:pt modelId="{E9558AB8-A59B-4DE6-AE33-B3A4A2F34B6F}" type="pres">
      <dgm:prSet presAssocID="{E9ADEC6A-9031-4B5C-A20A-6F198152D1E0}" presName="arrow" presStyleLbl="bgShp" presStyleIdx="0" presStyleCnt="1" custScaleX="78763" custScaleY="79748" custLinFactNeighborX="-14329" custLinFactNeighborY="-7594"/>
      <dgm:spPr>
        <a:solidFill>
          <a:srgbClr val="00B0F0"/>
        </a:solidFill>
        <a:ln>
          <a:solidFill>
            <a:srgbClr val="FF0000"/>
          </a:solidFill>
        </a:ln>
      </dgm:spPr>
    </dgm:pt>
    <dgm:pt modelId="{84F71F55-35A9-4228-90A2-C6E60A21B338}" type="pres">
      <dgm:prSet presAssocID="{E9ADEC6A-9031-4B5C-A20A-6F198152D1E0}" presName="arrowDiagram3" presStyleCnt="0"/>
      <dgm:spPr/>
    </dgm:pt>
    <dgm:pt modelId="{B5989BA0-3FFB-4947-A1CB-789DC067112A}" type="pres">
      <dgm:prSet presAssocID="{551AE8AA-2D9B-4B8A-9732-A09238A16317}" presName="bullet3a" presStyleLbl="node1" presStyleIdx="0" presStyleCnt="3" custLinFactY="-154321" custLinFactNeighborX="-69740" custLinFactNeighborY="-200000"/>
      <dgm:spPr/>
    </dgm:pt>
    <dgm:pt modelId="{2827E25C-B012-41AF-8765-AA036AB066DD}" type="pres">
      <dgm:prSet presAssocID="{551AE8AA-2D9B-4B8A-9732-A09238A16317}" presName="textBox3a" presStyleLbl="revTx" presStyleIdx="0" presStyleCnt="3" custLinFactNeighborX="-56845" custLinFactNeighborY="-12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C8268-631E-44E8-A31A-BE298BA55C21}" type="pres">
      <dgm:prSet presAssocID="{F20581CC-CF42-4ECF-8EB6-5C15426E6C16}" presName="bullet3b" presStyleLbl="node1" presStyleIdx="1" presStyleCnt="3" custLinFactY="-44691" custLinFactNeighborX="-26552" custLinFactNeighborY="-100000"/>
      <dgm:spPr>
        <a:solidFill>
          <a:srgbClr val="99CCFF"/>
        </a:solidFill>
      </dgm:spPr>
    </dgm:pt>
    <dgm:pt modelId="{94F24DE6-FB7B-4E28-9434-1478EBDFFAD8}" type="pres">
      <dgm:prSet presAssocID="{F20581CC-CF42-4ECF-8EB6-5C15426E6C16}" presName="textBox3b" presStyleLbl="revTx" presStyleIdx="1" presStyleCnt="3" custScaleY="76297" custLinFactNeighborX="-41255" custLinFactNeighborY="5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B7A0E-334B-494C-9415-572E880F3672}" type="pres">
      <dgm:prSet presAssocID="{3601DA1D-F2BC-44EF-BC65-75AED31BF89B}" presName="bullet3c" presStyleLbl="node1" presStyleIdx="2" presStyleCnt="3" custLinFactNeighborX="-92304" custLinFactNeighborY="-41024"/>
      <dgm:spPr>
        <a:solidFill>
          <a:srgbClr val="99CCFF"/>
        </a:solidFill>
      </dgm:spPr>
    </dgm:pt>
    <dgm:pt modelId="{52232E00-F4B9-48BF-8177-52F3C12E3518}" type="pres">
      <dgm:prSet presAssocID="{3601DA1D-F2BC-44EF-BC65-75AED31BF89B}" presName="textBox3c" presStyleLbl="revTx" presStyleIdx="2" presStyleCnt="3" custScaleY="81760" custLinFactNeighborX="-46073" custLinFactNeighborY="4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74F32-68C7-4809-B804-7038FFAB7588}" type="presOf" srcId="{F20581CC-CF42-4ECF-8EB6-5C15426E6C16}" destId="{94F24DE6-FB7B-4E28-9434-1478EBDFFAD8}" srcOrd="0" destOrd="0" presId="urn:microsoft.com/office/officeart/2005/8/layout/arrow2"/>
    <dgm:cxn modelId="{36720B82-D4C9-4871-8060-FF6125647E15}" srcId="{E9ADEC6A-9031-4B5C-A20A-6F198152D1E0}" destId="{F20581CC-CF42-4ECF-8EB6-5C15426E6C16}" srcOrd="1" destOrd="0" parTransId="{F8AAE052-96FF-4715-9CFF-12B184D9852F}" sibTransId="{101897AB-EA2B-4987-B98C-307AB0A4921F}"/>
    <dgm:cxn modelId="{3E558A8D-E9C6-4F03-B0B9-8B5AB5D68C6E}" type="presOf" srcId="{3601DA1D-F2BC-44EF-BC65-75AED31BF89B}" destId="{52232E00-F4B9-48BF-8177-52F3C12E3518}" srcOrd="0" destOrd="0" presId="urn:microsoft.com/office/officeart/2005/8/layout/arrow2"/>
    <dgm:cxn modelId="{4F14BD5F-200B-43DE-BFA4-E6BB8A459C7E}" srcId="{E9ADEC6A-9031-4B5C-A20A-6F198152D1E0}" destId="{3601DA1D-F2BC-44EF-BC65-75AED31BF89B}" srcOrd="2" destOrd="0" parTransId="{0A963D0D-B89E-49E2-B6D7-3B2BB594537C}" sibTransId="{CD315928-BD6C-4CC8-B51E-82DFEA71FDFC}"/>
    <dgm:cxn modelId="{864B3E9D-E248-4435-91E8-2D90C4DEA8E5}" type="presOf" srcId="{E9ADEC6A-9031-4B5C-A20A-6F198152D1E0}" destId="{2ACE6F81-C25D-447E-B7EC-8B27A9621662}" srcOrd="0" destOrd="0" presId="urn:microsoft.com/office/officeart/2005/8/layout/arrow2"/>
    <dgm:cxn modelId="{6EA520D0-63E2-48A5-8827-5C9EEFC548A4}" srcId="{E9ADEC6A-9031-4B5C-A20A-6F198152D1E0}" destId="{551AE8AA-2D9B-4B8A-9732-A09238A16317}" srcOrd="0" destOrd="0" parTransId="{3D069AD1-EB3E-4D84-B85B-82C34700A30E}" sibTransId="{68FA023F-BA38-43DF-9D19-0FFF6BB2104E}"/>
    <dgm:cxn modelId="{9D7052A4-1031-4594-92AD-457AEA35947D}" type="presOf" srcId="{551AE8AA-2D9B-4B8A-9732-A09238A16317}" destId="{2827E25C-B012-41AF-8765-AA036AB066DD}" srcOrd="0" destOrd="0" presId="urn:microsoft.com/office/officeart/2005/8/layout/arrow2"/>
    <dgm:cxn modelId="{2F490881-6935-41E3-A3A1-98BC337E2190}" type="presParOf" srcId="{2ACE6F81-C25D-447E-B7EC-8B27A9621662}" destId="{E9558AB8-A59B-4DE6-AE33-B3A4A2F34B6F}" srcOrd="0" destOrd="0" presId="urn:microsoft.com/office/officeart/2005/8/layout/arrow2"/>
    <dgm:cxn modelId="{4A721465-0DE0-458F-8EE2-A0BB269D2941}" type="presParOf" srcId="{2ACE6F81-C25D-447E-B7EC-8B27A9621662}" destId="{84F71F55-35A9-4228-90A2-C6E60A21B338}" srcOrd="1" destOrd="0" presId="urn:microsoft.com/office/officeart/2005/8/layout/arrow2"/>
    <dgm:cxn modelId="{AE7DCC45-25B2-43E6-8D56-BF037774F820}" type="presParOf" srcId="{84F71F55-35A9-4228-90A2-C6E60A21B338}" destId="{B5989BA0-3FFB-4947-A1CB-789DC067112A}" srcOrd="0" destOrd="0" presId="urn:microsoft.com/office/officeart/2005/8/layout/arrow2"/>
    <dgm:cxn modelId="{FD898AB3-C5DA-4F74-A785-608ED4BAB9A1}" type="presParOf" srcId="{84F71F55-35A9-4228-90A2-C6E60A21B338}" destId="{2827E25C-B012-41AF-8765-AA036AB066DD}" srcOrd="1" destOrd="0" presId="urn:microsoft.com/office/officeart/2005/8/layout/arrow2"/>
    <dgm:cxn modelId="{B601ED47-1650-4B33-9437-3FD989917AB7}" type="presParOf" srcId="{84F71F55-35A9-4228-90A2-C6E60A21B338}" destId="{F17C8268-631E-44E8-A31A-BE298BA55C21}" srcOrd="2" destOrd="0" presId="urn:microsoft.com/office/officeart/2005/8/layout/arrow2"/>
    <dgm:cxn modelId="{9C51E0F6-3B29-463F-9C53-24EC05D25E0D}" type="presParOf" srcId="{84F71F55-35A9-4228-90A2-C6E60A21B338}" destId="{94F24DE6-FB7B-4E28-9434-1478EBDFFAD8}" srcOrd="3" destOrd="0" presId="urn:microsoft.com/office/officeart/2005/8/layout/arrow2"/>
    <dgm:cxn modelId="{9A8772D4-2A74-4644-BDDD-7212FBD2C9F6}" type="presParOf" srcId="{84F71F55-35A9-4228-90A2-C6E60A21B338}" destId="{7B4B7A0E-334B-494C-9415-572E880F3672}" srcOrd="4" destOrd="0" presId="urn:microsoft.com/office/officeart/2005/8/layout/arrow2"/>
    <dgm:cxn modelId="{7F4B6315-2DF0-4432-85CC-D13B3F6AF95D}" type="presParOf" srcId="{84F71F55-35A9-4228-90A2-C6E60A21B338}" destId="{52232E00-F4B9-48BF-8177-52F3C12E351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DEC6A-9031-4B5C-A20A-6F198152D1E0}" type="doc">
      <dgm:prSet loTypeId="urn:microsoft.com/office/officeart/2005/8/layout/arrow2" loCatId="process" qsTypeId="urn:microsoft.com/office/officeart/2005/8/quickstyle/simple1#2" qsCatId="simple" csTypeId="urn:microsoft.com/office/officeart/2005/8/colors/accent1_2#4" csCatId="accent1" phldr="1"/>
      <dgm:spPr/>
    </dgm:pt>
    <dgm:pt modelId="{F20581CC-CF42-4ECF-8EB6-5C15426E6C1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4</a:t>
          </a:r>
        </a:p>
        <a:p>
          <a:pPr algn="l"/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</a:t>
          </a:r>
        </a:p>
      </dgm:t>
    </dgm:pt>
    <dgm:pt modelId="{F8AAE052-96FF-4715-9CFF-12B184D9852F}" type="parTrans" cxnId="{36720B82-D4C9-4871-8060-FF6125647E15}">
      <dgm:prSet/>
      <dgm:spPr/>
      <dgm:t>
        <a:bodyPr/>
        <a:lstStyle/>
        <a:p>
          <a:endParaRPr lang="en-US"/>
        </a:p>
      </dgm:t>
    </dgm:pt>
    <dgm:pt modelId="{101897AB-EA2B-4987-B98C-307AB0A4921F}" type="sibTrans" cxnId="{36720B82-D4C9-4871-8060-FF6125647E15}">
      <dgm:prSet/>
      <dgm:spPr/>
      <dgm:t>
        <a:bodyPr/>
        <a:lstStyle/>
        <a:p>
          <a:endParaRPr lang="en-US"/>
        </a:p>
      </dgm:t>
    </dgm:pt>
    <dgm:pt modelId="{3601DA1D-F2BC-44EF-BC65-75AED31BF89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5</a:t>
          </a:r>
        </a:p>
        <a:p>
          <a:pPr algn="ctr"/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</a:t>
          </a:r>
        </a:p>
      </dgm:t>
    </dgm:pt>
    <dgm:pt modelId="{0A963D0D-B89E-49E2-B6D7-3B2BB594537C}" type="parTrans" cxnId="{4F14BD5F-200B-43DE-BFA4-E6BB8A459C7E}">
      <dgm:prSet/>
      <dgm:spPr/>
      <dgm:t>
        <a:bodyPr/>
        <a:lstStyle/>
        <a:p>
          <a:endParaRPr lang="en-US"/>
        </a:p>
      </dgm:t>
    </dgm:pt>
    <dgm:pt modelId="{CD315928-BD6C-4CC8-B51E-82DFEA71FDFC}" type="sibTrans" cxnId="{4F14BD5F-200B-43DE-BFA4-E6BB8A459C7E}">
      <dgm:prSet/>
      <dgm:spPr/>
      <dgm:t>
        <a:bodyPr/>
        <a:lstStyle/>
        <a:p>
          <a:endParaRPr lang="en-US"/>
        </a:p>
      </dgm:t>
    </dgm:pt>
    <dgm:pt modelId="{551AE8AA-2D9B-4B8A-9732-A09238A1631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GEF 2/3</a:t>
          </a:r>
        </a:p>
        <a:p>
          <a:pPr algn="ctr"/>
          <a:endParaRPr lang="en-US" sz="12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r>
            <a: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</a:t>
          </a:r>
        </a:p>
      </dgm:t>
    </dgm:pt>
    <dgm:pt modelId="{3D069AD1-EB3E-4D84-B85B-82C34700A30E}" type="parTrans" cxnId="{6EA520D0-63E2-48A5-8827-5C9EEFC548A4}">
      <dgm:prSet/>
      <dgm:spPr/>
      <dgm:t>
        <a:bodyPr/>
        <a:lstStyle/>
        <a:p>
          <a:endParaRPr lang="en-US"/>
        </a:p>
      </dgm:t>
    </dgm:pt>
    <dgm:pt modelId="{68FA023F-BA38-43DF-9D19-0FFF6BB2104E}" type="sibTrans" cxnId="{6EA520D0-63E2-48A5-8827-5C9EEFC548A4}">
      <dgm:prSet/>
      <dgm:spPr/>
      <dgm:t>
        <a:bodyPr/>
        <a:lstStyle/>
        <a:p>
          <a:endParaRPr lang="en-US"/>
        </a:p>
      </dgm:t>
    </dgm:pt>
    <dgm:pt modelId="{2ACE6F81-C25D-447E-B7EC-8B27A9621662}" type="pres">
      <dgm:prSet presAssocID="{E9ADEC6A-9031-4B5C-A20A-6F198152D1E0}" presName="arrowDiagram" presStyleCnt="0">
        <dgm:presLayoutVars>
          <dgm:chMax val="5"/>
          <dgm:dir/>
          <dgm:resizeHandles val="exact"/>
        </dgm:presLayoutVars>
      </dgm:prSet>
      <dgm:spPr/>
    </dgm:pt>
    <dgm:pt modelId="{E9558AB8-A59B-4DE6-AE33-B3A4A2F34B6F}" type="pres">
      <dgm:prSet presAssocID="{E9ADEC6A-9031-4B5C-A20A-6F198152D1E0}" presName="arrow" presStyleLbl="bgShp" presStyleIdx="0" presStyleCnt="1" custScaleX="78763" custScaleY="79748" custLinFactNeighborX="-14329" custLinFactNeighborY="-7594"/>
      <dgm:spPr>
        <a:solidFill>
          <a:srgbClr val="00B050"/>
        </a:solidFill>
        <a:ln>
          <a:solidFill>
            <a:srgbClr val="FF0000"/>
          </a:solidFill>
        </a:ln>
      </dgm:spPr>
    </dgm:pt>
    <dgm:pt modelId="{84F71F55-35A9-4228-90A2-C6E60A21B338}" type="pres">
      <dgm:prSet presAssocID="{E9ADEC6A-9031-4B5C-A20A-6F198152D1E0}" presName="arrowDiagram3" presStyleCnt="0"/>
      <dgm:spPr/>
    </dgm:pt>
    <dgm:pt modelId="{B5989BA0-3FFB-4947-A1CB-789DC067112A}" type="pres">
      <dgm:prSet presAssocID="{551AE8AA-2D9B-4B8A-9732-A09238A16317}" presName="bullet3a" presStyleLbl="node1" presStyleIdx="0" presStyleCnt="3" custLinFactY="-200000" custLinFactNeighborX="-16130" custLinFactNeighborY="-245777"/>
      <dgm:spPr/>
    </dgm:pt>
    <dgm:pt modelId="{2827E25C-B012-41AF-8765-AA036AB066DD}" type="pres">
      <dgm:prSet presAssocID="{551AE8AA-2D9B-4B8A-9732-A09238A16317}" presName="textBox3a" presStyleLbl="revTx" presStyleIdx="0" presStyleCnt="3" custLinFactNeighborX="-48463" custLinFactNeighborY="-12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C8268-631E-44E8-A31A-BE298BA55C21}" type="pres">
      <dgm:prSet presAssocID="{F20581CC-CF42-4ECF-8EB6-5C15426E6C16}" presName="bullet3b" presStyleLbl="node1" presStyleIdx="1" presStyleCnt="3" custLinFactY="-38546" custLinFactNeighborX="3104" custLinFactNeighborY="-100000"/>
      <dgm:spPr>
        <a:solidFill>
          <a:srgbClr val="99CCFF"/>
        </a:solidFill>
      </dgm:spPr>
    </dgm:pt>
    <dgm:pt modelId="{94F24DE6-FB7B-4E28-9434-1478EBDFFAD8}" type="pres">
      <dgm:prSet presAssocID="{F20581CC-CF42-4ECF-8EB6-5C15426E6C16}" presName="textBox3b" presStyleLbl="revTx" presStyleIdx="1" presStyleCnt="3" custScaleY="76297" custLinFactNeighborX="-41255" custLinFactNeighborY="5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B7A0E-334B-494C-9415-572E880F3672}" type="pres">
      <dgm:prSet presAssocID="{3601DA1D-F2BC-44EF-BC65-75AED31BF89B}" presName="bullet3c" presStyleLbl="node1" presStyleIdx="2" presStyleCnt="3" custLinFactNeighborX="-92304" custLinFactNeighborY="-41024"/>
      <dgm:spPr>
        <a:solidFill>
          <a:srgbClr val="99CCFF"/>
        </a:solidFill>
      </dgm:spPr>
    </dgm:pt>
    <dgm:pt modelId="{52232E00-F4B9-48BF-8177-52F3C12E3518}" type="pres">
      <dgm:prSet presAssocID="{3601DA1D-F2BC-44EF-BC65-75AED31BF89B}" presName="textBox3c" presStyleLbl="revTx" presStyleIdx="2" presStyleCnt="3" custScaleY="78903" custLinFactNeighborX="-37935" custLinFactNeighborY="4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6A3309-326E-4387-BBAB-73FABB2C9AE2}" type="presOf" srcId="{3601DA1D-F2BC-44EF-BC65-75AED31BF89B}" destId="{52232E00-F4B9-48BF-8177-52F3C12E3518}" srcOrd="0" destOrd="0" presId="urn:microsoft.com/office/officeart/2005/8/layout/arrow2"/>
    <dgm:cxn modelId="{36720B82-D4C9-4871-8060-FF6125647E15}" srcId="{E9ADEC6A-9031-4B5C-A20A-6F198152D1E0}" destId="{F20581CC-CF42-4ECF-8EB6-5C15426E6C16}" srcOrd="1" destOrd="0" parTransId="{F8AAE052-96FF-4715-9CFF-12B184D9852F}" sibTransId="{101897AB-EA2B-4987-B98C-307AB0A4921F}"/>
    <dgm:cxn modelId="{4F14BD5F-200B-43DE-BFA4-E6BB8A459C7E}" srcId="{E9ADEC6A-9031-4B5C-A20A-6F198152D1E0}" destId="{3601DA1D-F2BC-44EF-BC65-75AED31BF89B}" srcOrd="2" destOrd="0" parTransId="{0A963D0D-B89E-49E2-B6D7-3B2BB594537C}" sibTransId="{CD315928-BD6C-4CC8-B51E-82DFEA71FDFC}"/>
    <dgm:cxn modelId="{786B5E0B-BE60-4DEB-8821-E11CE802FEAA}" type="presOf" srcId="{551AE8AA-2D9B-4B8A-9732-A09238A16317}" destId="{2827E25C-B012-41AF-8765-AA036AB066DD}" srcOrd="0" destOrd="0" presId="urn:microsoft.com/office/officeart/2005/8/layout/arrow2"/>
    <dgm:cxn modelId="{06272F1A-B72C-415D-ADE0-21D11F128692}" type="presOf" srcId="{F20581CC-CF42-4ECF-8EB6-5C15426E6C16}" destId="{94F24DE6-FB7B-4E28-9434-1478EBDFFAD8}" srcOrd="0" destOrd="0" presId="urn:microsoft.com/office/officeart/2005/8/layout/arrow2"/>
    <dgm:cxn modelId="{597ACCB6-A13F-404D-BBAF-F8D2AE3056E7}" type="presOf" srcId="{E9ADEC6A-9031-4B5C-A20A-6F198152D1E0}" destId="{2ACE6F81-C25D-447E-B7EC-8B27A9621662}" srcOrd="0" destOrd="0" presId="urn:microsoft.com/office/officeart/2005/8/layout/arrow2"/>
    <dgm:cxn modelId="{6EA520D0-63E2-48A5-8827-5C9EEFC548A4}" srcId="{E9ADEC6A-9031-4B5C-A20A-6F198152D1E0}" destId="{551AE8AA-2D9B-4B8A-9732-A09238A16317}" srcOrd="0" destOrd="0" parTransId="{3D069AD1-EB3E-4D84-B85B-82C34700A30E}" sibTransId="{68FA023F-BA38-43DF-9D19-0FFF6BB2104E}"/>
    <dgm:cxn modelId="{8C354BFE-A6EB-4A1F-8400-ABEB466BFDE0}" type="presParOf" srcId="{2ACE6F81-C25D-447E-B7EC-8B27A9621662}" destId="{E9558AB8-A59B-4DE6-AE33-B3A4A2F34B6F}" srcOrd="0" destOrd="0" presId="urn:microsoft.com/office/officeart/2005/8/layout/arrow2"/>
    <dgm:cxn modelId="{EC914DCD-8AE0-4A91-A7F4-F6570F7ACE65}" type="presParOf" srcId="{2ACE6F81-C25D-447E-B7EC-8B27A9621662}" destId="{84F71F55-35A9-4228-90A2-C6E60A21B338}" srcOrd="1" destOrd="0" presId="urn:microsoft.com/office/officeart/2005/8/layout/arrow2"/>
    <dgm:cxn modelId="{579C9AF0-3046-4D8B-BE23-9495901FFA69}" type="presParOf" srcId="{84F71F55-35A9-4228-90A2-C6E60A21B338}" destId="{B5989BA0-3FFB-4947-A1CB-789DC067112A}" srcOrd="0" destOrd="0" presId="urn:microsoft.com/office/officeart/2005/8/layout/arrow2"/>
    <dgm:cxn modelId="{9A54666F-59BA-4DD3-B8D7-A49731DFAF85}" type="presParOf" srcId="{84F71F55-35A9-4228-90A2-C6E60A21B338}" destId="{2827E25C-B012-41AF-8765-AA036AB066DD}" srcOrd="1" destOrd="0" presId="urn:microsoft.com/office/officeart/2005/8/layout/arrow2"/>
    <dgm:cxn modelId="{618BA27C-89F5-4D66-B1A8-250A966CD567}" type="presParOf" srcId="{84F71F55-35A9-4228-90A2-C6E60A21B338}" destId="{F17C8268-631E-44E8-A31A-BE298BA55C21}" srcOrd="2" destOrd="0" presId="urn:microsoft.com/office/officeart/2005/8/layout/arrow2"/>
    <dgm:cxn modelId="{8174A08F-21B0-42F7-9970-31BA9071003B}" type="presParOf" srcId="{84F71F55-35A9-4228-90A2-C6E60A21B338}" destId="{94F24DE6-FB7B-4E28-9434-1478EBDFFAD8}" srcOrd="3" destOrd="0" presId="urn:microsoft.com/office/officeart/2005/8/layout/arrow2"/>
    <dgm:cxn modelId="{4AC4FD84-98D7-4248-B952-98A280FFD9A6}" type="presParOf" srcId="{84F71F55-35A9-4228-90A2-C6E60A21B338}" destId="{7B4B7A0E-334B-494C-9415-572E880F3672}" srcOrd="4" destOrd="0" presId="urn:microsoft.com/office/officeart/2005/8/layout/arrow2"/>
    <dgm:cxn modelId="{B4701BF0-786A-4FD3-8DFF-00E1EC6953BA}" type="presParOf" srcId="{84F71F55-35A9-4228-90A2-C6E60A21B338}" destId="{52232E00-F4B9-48BF-8177-52F3C12E351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BA62E6C5-C371-4B09-B3E1-1925C1768A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817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2409A7AC-3283-4B9D-BABA-C28D395148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716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89EFC3-8419-4604-BCFC-0807FC24AD81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01072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- CAGR from 2005 to 2010 (most data available)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0E9583-CE38-43A3-A3B3-E15B5252A69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8338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r>
              <a:rPr lang="en-US" baseline="0" dirty="0" smtClean="0"/>
              <a:t> of all centers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2279E-276E-47C3-86C8-06235B1ACE2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5059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37658-65DD-43EB-9560-ECB503615C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44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A7969-9977-4205-9104-FE92CEDD0D24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D406-93C4-4D15-B87E-C9BE0BA9A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782F-C59A-4AA1-AFB0-C88D4B42676F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7F6E-B1C1-4763-A238-12EFA3134A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765175"/>
            <a:ext cx="21050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65175"/>
            <a:ext cx="616743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4AAD4-51BE-4AF4-8046-FC8DADBA1C5A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AA1A-B17B-4E02-B42D-EA0ACA37CC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4248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989138"/>
            <a:ext cx="8424863" cy="43926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5A90-C27C-4BDB-9604-E9CB26C8D11D}" type="datetime1">
              <a:rPr lang="en-US"/>
              <a:pPr>
                <a:defRPr/>
              </a:pPr>
              <a:t>10/28/2015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EBE5-E67D-4C77-926A-F9E55D4CF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176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6A050-49DD-4E75-9D37-8CAD3FC6C6A7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0D0D-973E-4443-8715-A5C7637229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F57E-0351-482B-A5EB-BD397FCD1AAC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18E5-0987-4316-AEAC-2B4B56D8B6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9891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130B-479E-4D36-B8C5-5659E8852505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2522-3C57-4A3A-ABBE-BF91FCA655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757D-B7F8-458C-AE72-5A11E776C523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8AF4-32C8-484E-95E1-02959A9DEE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B3C76-12C5-400F-927D-8C72600CC834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A116-B033-4AAC-BEB4-3CE0CEE35A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ACAB-572A-4A50-A98C-98FBFB5E18DC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EF766-CE34-4B38-8992-871DF4E6C1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EDD05-D7CC-4671-B72D-FC9EC6404281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B326-6B68-4EF4-BE9A-257165170F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E5B4D-0A66-4F93-9457-258504AF2E3A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88D3-E7A6-4AA8-9F9F-23342EEDA3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651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4248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53200"/>
            <a:ext cx="2278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35A0781-C6D4-41F6-844C-7BEA8767A37C}" type="datetime1">
              <a:rPr lang="en-US" altLang="en-US"/>
              <a:pPr>
                <a:defRPr/>
              </a:pPr>
              <a:t>10/28/2015</a:t>
            </a:fld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444257C-7E58-40A7-A441-F1F75108B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" name="Picture 15" descr="head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8" descr="footer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73825"/>
            <a:ext cx="9144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???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.yvetot@unido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tc-n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hyperlink" Target="http://www.ecree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ecowrex.org/" TargetMode="External"/><Relationship Id="rId2" Type="http://schemas.openxmlformats.org/officeDocument/2006/relationships/hyperlink" Target="http://www.ecreee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778704"/>
            <a:ext cx="9144000" cy="1358472"/>
          </a:xfrm>
        </p:spPr>
        <p:txBody>
          <a:bodyPr/>
          <a:lstStyle/>
          <a:p>
            <a:pPr eaLnBrk="1" hangingPunct="1"/>
            <a:r>
              <a:rPr lang="en-GB" sz="2400" b="1" i="1" dirty="0" smtClean="0">
                <a:solidFill>
                  <a:srgbClr val="0070C0"/>
                </a:solidFill>
              </a:rPr>
              <a:t>Mobilizing </a:t>
            </a:r>
            <a:r>
              <a:rPr lang="en-GB" sz="2400" b="1" i="1" dirty="0">
                <a:solidFill>
                  <a:srgbClr val="0070C0"/>
                </a:solidFill>
              </a:rPr>
              <a:t>the private sector </a:t>
            </a:r>
            <a:endParaRPr lang="en-GB" sz="2400" b="1" i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GB" sz="2400" b="1" i="1" dirty="0" smtClean="0">
                <a:solidFill>
                  <a:srgbClr val="0070C0"/>
                </a:solidFill>
              </a:rPr>
              <a:t>for climate action and </a:t>
            </a:r>
            <a:r>
              <a:rPr lang="en-GB" sz="2400" b="1" i="1" dirty="0">
                <a:solidFill>
                  <a:srgbClr val="0070C0"/>
                </a:solidFill>
              </a:rPr>
              <a:t>sustainable industrialization </a:t>
            </a:r>
            <a:endParaRPr lang="en-GB" sz="2400" b="1" i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GB" sz="2400" b="1" i="1" dirty="0" smtClean="0">
                <a:solidFill>
                  <a:srgbClr val="0070C0"/>
                </a:solidFill>
              </a:rPr>
              <a:t>in </a:t>
            </a:r>
            <a:r>
              <a:rPr lang="en-GB" sz="2400" b="1" i="1" dirty="0">
                <a:solidFill>
                  <a:srgbClr val="0070C0"/>
                </a:solidFill>
              </a:rPr>
              <a:t>the context of </a:t>
            </a:r>
            <a:r>
              <a:rPr lang="en-GB" sz="2400" b="1" i="1" dirty="0" smtClean="0">
                <a:solidFill>
                  <a:srgbClr val="0070C0"/>
                </a:solidFill>
              </a:rPr>
              <a:t>the 2030 agenda and COP 21</a:t>
            </a:r>
            <a:endParaRPr lang="en-GB" sz="2400" i="1" dirty="0" smtClean="0">
              <a:solidFill>
                <a:srgbClr val="0070C0"/>
              </a:solidFill>
            </a:endParaRPr>
          </a:p>
          <a:p>
            <a:pPr eaLnBrk="1" hangingPunct="1"/>
            <a:endParaRPr lang="en-US" sz="14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rgbClr val="0070C0"/>
                </a:solidFill>
              </a:rPr>
              <a:t>GCCA Intra-ACP program and special meeting of ACP Sub-committee on SD preparing for COP 21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ACP Secretariat, Brussels 28-29 October 2015</a:t>
            </a:r>
            <a:endParaRPr lang="en-US" sz="1400" dirty="0">
              <a:solidFill>
                <a:srgbClr val="0070C0"/>
              </a:solidFill>
            </a:endParaRPr>
          </a:p>
          <a:p>
            <a:pPr eaLnBrk="1" hangingPunct="1"/>
            <a:endParaRPr lang="en-GB" altLang="en-US" sz="2400" b="1" noProof="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2292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9351" y="55985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Christophe Yvetot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 Head of UNIDO Liaison Office to the European Union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FD406-93C4-4D15-B87E-C9BE0BA9A391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528864" cy="13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48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Tackling climate change: some highlights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646" cy="4392612"/>
          </a:xfrm>
        </p:spPr>
        <p:txBody>
          <a:bodyPr/>
          <a:lstStyle/>
          <a:p>
            <a:r>
              <a:rPr lang="en-US" sz="2000" dirty="0" smtClean="0"/>
              <a:t>Montreal Protocol:</a:t>
            </a:r>
          </a:p>
          <a:p>
            <a:pPr lvl="1"/>
            <a:r>
              <a:rPr lang="en-US" sz="2000" dirty="0" smtClean="0"/>
              <a:t>Each year: 5-6 times of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phase of Kyoto Protocol in CO2e avoided </a:t>
            </a:r>
          </a:p>
          <a:p>
            <a:pPr lvl="1"/>
            <a:r>
              <a:rPr lang="en-US" sz="2000" dirty="0" smtClean="0"/>
              <a:t>Until 2010: </a:t>
            </a:r>
            <a:r>
              <a:rPr lang="en-GB" sz="2000" dirty="0" smtClean="0"/>
              <a:t>70,287 tonnes Ozone Depleting Potential </a:t>
            </a:r>
          </a:p>
          <a:p>
            <a:pPr lvl="1"/>
            <a:r>
              <a:rPr lang="en-US" sz="2000" dirty="0" smtClean="0"/>
              <a:t>UNIDO: 1200 projects, globally 27% share, 100 countries, best implementing agency </a:t>
            </a:r>
          </a:p>
          <a:p>
            <a:r>
              <a:rPr lang="en-US" sz="2000" dirty="0" smtClean="0"/>
              <a:t>Sustainable Energy efforts:</a:t>
            </a:r>
          </a:p>
          <a:p>
            <a:pPr lvl="1"/>
            <a:r>
              <a:rPr lang="en-US" sz="2000" dirty="0"/>
              <a:t>SE4ALL objectives in line with 2 degree Celsius target</a:t>
            </a:r>
          </a:p>
          <a:p>
            <a:pPr lvl="1"/>
            <a:r>
              <a:rPr lang="en-US" sz="2000" dirty="0"/>
              <a:t>By 2015: 200 million with electricity and 400 </a:t>
            </a:r>
            <a:r>
              <a:rPr lang="en-US" sz="2000" dirty="0" smtClean="0"/>
              <a:t>million clean cooking </a:t>
            </a:r>
            <a:endParaRPr lang="en-US" sz="2000" dirty="0"/>
          </a:p>
          <a:p>
            <a:pPr lvl="1"/>
            <a:r>
              <a:rPr lang="en-US" sz="2000" dirty="0"/>
              <a:t>80 countries opted-in and 118 with RE policy targets</a:t>
            </a:r>
          </a:p>
          <a:p>
            <a:pPr lvl="1"/>
            <a:r>
              <a:rPr lang="en-US" sz="2000" dirty="0"/>
              <a:t>UNIDO: ~100 projects, 50+ countries</a:t>
            </a:r>
          </a:p>
          <a:p>
            <a:r>
              <a:rPr lang="en-US" sz="2000" dirty="0" smtClean="0"/>
              <a:t>Adaptation</a:t>
            </a:r>
          </a:p>
          <a:p>
            <a:pPr lvl="1"/>
            <a:r>
              <a:rPr lang="en-US" sz="2000" dirty="0"/>
              <a:t>New</a:t>
            </a:r>
            <a:r>
              <a:rPr lang="en-US" sz="2000" dirty="0" smtClean="0"/>
              <a:t>: </a:t>
            </a:r>
            <a:r>
              <a:rPr lang="en-US" sz="2000" dirty="0"/>
              <a:t>climate resilient </a:t>
            </a:r>
            <a:r>
              <a:rPr lang="en-US" sz="2000" dirty="0" smtClean="0"/>
              <a:t>industries along energy-water-food nexus</a:t>
            </a:r>
          </a:p>
          <a:p>
            <a:pPr lvl="1"/>
            <a:r>
              <a:rPr lang="en-US" sz="2000" dirty="0" smtClean="0"/>
              <a:t>UNIDO: several Large Maritime Ecosystems (LME) rehabilitation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60D0D-973E-4443-8715-A5C763722932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692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9180512" cy="914400"/>
          </a:xfrm>
        </p:spPr>
        <p:txBody>
          <a:bodyPr/>
          <a:lstStyle/>
          <a:p>
            <a:r>
              <a:rPr lang="en-GB" sz="4000" noProof="0" smtClean="0"/>
              <a:t>Green</a:t>
            </a:r>
            <a:r>
              <a:rPr lang="en-GB" noProof="0" smtClean="0">
                <a:solidFill>
                  <a:schemeClr val="bg1"/>
                </a:solidFill>
              </a:rPr>
              <a:t> </a:t>
            </a:r>
            <a:r>
              <a:rPr lang="en-GB" sz="4000" noProof="0" smtClean="0"/>
              <a:t>Industry: Flagship Programmes </a:t>
            </a:r>
          </a:p>
        </p:txBody>
      </p:sp>
      <p:graphicFrame>
        <p:nvGraphicFramePr>
          <p:cNvPr id="24771" name="Group 195"/>
          <p:cNvGraphicFramePr>
            <a:graphicFrameLocks noGrp="1"/>
          </p:cNvGraphicFramePr>
          <p:nvPr/>
        </p:nvGraphicFramePr>
        <p:xfrm>
          <a:off x="323850" y="1752600"/>
          <a:ext cx="8424863" cy="4685856"/>
        </p:xfrm>
        <a:graphic>
          <a:graphicData uri="http://schemas.openxmlformats.org/drawingml/2006/table">
            <a:tbl>
              <a:tblPr/>
              <a:tblGrid>
                <a:gridCol w="2147888"/>
                <a:gridCol w="2065337"/>
                <a:gridCol w="2063750"/>
                <a:gridCol w="2147888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 Efficiency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Chemicals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 Efficiency &amp; Cleaner Production (RECP)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Transfer of </a:t>
                      </a:r>
                      <a:r>
                        <a:rPr kumimoji="1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Env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Sound Technologies (TEST)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Industrial Energy Efficiency: EMS &amp; System Optimization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Persistent Organic Pollutants (POPs) Phase-out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Environmental Management Standards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Mercury Programme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Renewable Rural Energy for productive use 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Ozone Depleting Substances (ODS) Phase-out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Corporate Social Responsibility – REAP 26000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 Marine Ecosystems (LME) Rehabilitation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Carbon Technologies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Chemical Leasing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E-waste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94928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Climate Change Mitigation and Adaptation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496622" cy="1143000"/>
          </a:xfrm>
        </p:spPr>
        <p:txBody>
          <a:bodyPr/>
          <a:lstStyle/>
          <a:p>
            <a:r>
              <a:rPr lang="en-US" sz="3200" dirty="0" smtClean="0"/>
              <a:t>Mozambique: Renewable energy for water supply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167798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38601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9321" y="1905000"/>
            <a:ext cx="55122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961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5A116-B033-4AAC-BEB4-3CE0CEE35A12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741070" cy="52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05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Financing for low carbon development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08175"/>
            <a:ext cx="6337175" cy="4473575"/>
          </a:xfrm>
        </p:spPr>
        <p:txBody>
          <a:bodyPr/>
          <a:lstStyle/>
          <a:p>
            <a:r>
              <a:rPr lang="en-US" sz="2800" dirty="0" smtClean="0"/>
              <a:t>Official Development Assistance </a:t>
            </a:r>
          </a:p>
          <a:p>
            <a:r>
              <a:rPr lang="en-US" sz="2800" dirty="0" smtClean="0"/>
              <a:t>MEAs, GEF, GCF </a:t>
            </a:r>
          </a:p>
          <a:p>
            <a:r>
              <a:rPr lang="en-US" sz="2800" dirty="0" smtClean="0"/>
              <a:t>Leveraging private sector/ industry</a:t>
            </a:r>
          </a:p>
          <a:p>
            <a:pPr lvl="1"/>
            <a:r>
              <a:rPr lang="en-US" sz="2400" dirty="0" smtClean="0"/>
              <a:t>Local private sector: TEST &amp; IUMP</a:t>
            </a:r>
          </a:p>
          <a:p>
            <a:pPr lvl="1"/>
            <a:r>
              <a:rPr lang="en-US" sz="2400" dirty="0" smtClean="0"/>
              <a:t>PPPs &amp; supply chains</a:t>
            </a:r>
          </a:p>
          <a:p>
            <a:r>
              <a:rPr lang="en-US" sz="2800" dirty="0" smtClean="0"/>
              <a:t>Blending/ de-risking</a:t>
            </a:r>
          </a:p>
          <a:p>
            <a:pPr lvl="1"/>
            <a:r>
              <a:rPr lang="en-US" sz="2400" dirty="0" smtClean="0"/>
              <a:t>EIB, EBRD, WB, AFD, etc. </a:t>
            </a:r>
            <a:endParaRPr lang="en-US" sz="2400" dirty="0"/>
          </a:p>
          <a:p>
            <a:r>
              <a:rPr lang="en-US" sz="2800" dirty="0" smtClean="0"/>
              <a:t>Environmental tax reform</a:t>
            </a:r>
          </a:p>
          <a:p>
            <a:pPr lvl="1"/>
            <a:r>
              <a:rPr lang="en-US" sz="2400" dirty="0" smtClean="0"/>
              <a:t>From labor to resource productivity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60D0D-973E-4443-8715-A5C763722932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7316" y="1908175"/>
            <a:ext cx="2630385" cy="4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1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6516688" y="6553200"/>
            <a:ext cx="21320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FC9B90-C9D5-48FD-9468-03532E89E698}" type="slidenum">
              <a:rPr lang="en-GB" altLang="en-US" sz="1000">
                <a:solidFill>
                  <a:srgbClr val="FFFFFF"/>
                </a:solidFill>
                <a:latin typeface="MetaBold-Roman" pitchFamily="50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1000">
              <a:solidFill>
                <a:srgbClr val="FFFFFF"/>
              </a:solidFill>
              <a:latin typeface="MetaBold-Roman" pitchFamily="5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-285784" y="1571612"/>
          <a:ext cx="478631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AutoShape 9"/>
          <p:cNvSpPr>
            <a:spLocks noChangeArrowheads="1"/>
          </p:cNvSpPr>
          <p:nvPr/>
        </p:nvSpPr>
        <p:spPr bwMode="auto">
          <a:xfrm>
            <a:off x="1187624" y="1140245"/>
            <a:ext cx="6278563" cy="501650"/>
          </a:xfrm>
          <a:prstGeom prst="roundRect">
            <a:avLst>
              <a:gd name="adj" fmla="val 287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2F93D1"/>
                </a:solidFill>
                <a:latin typeface="Calibri" pitchFamily="34" charset="0"/>
                <a:ea typeface="+mj-ea"/>
                <a:cs typeface="+mj-cs"/>
              </a:rPr>
              <a:t>Leverage effect of GEF financing: UNIDO Energy</a:t>
            </a:r>
            <a:endParaRPr lang="en-US" altLang="en-US" dirty="0">
              <a:solidFill>
                <a:srgbClr val="2F93D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/>
        </p:nvGraphicFramePr>
        <p:xfrm>
          <a:off x="1928794" y="2857496"/>
          <a:ext cx="478631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4143372" y="4357694"/>
          <a:ext cx="478631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048000" y="173196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Cambria" panose="02040503050406030204" pitchFamily="18" charset="0"/>
              </a:rPr>
              <a:t>GEF FUNDING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5268913" y="3022600"/>
            <a:ext cx="21972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CO-FINANCING: Local governments and private sector</a:t>
            </a:r>
            <a:endParaRPr lang="en-US" alt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7308305" y="4538663"/>
            <a:ext cx="194421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NO. OF PROJECTS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3132138" y="2492375"/>
            <a:ext cx="6011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=  US$248.86 Million 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435600" y="393382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=  US$ 1,267.5 Billion 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6918325" y="5661025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= 84   </a:t>
            </a:r>
          </a:p>
        </p:txBody>
      </p:sp>
      <p:pic>
        <p:nvPicPr>
          <p:cNvPr id="17421" name="Picture 64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761644"/>
            <a:ext cx="7715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3" y="5734997"/>
            <a:ext cx="606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 dirty="0" smtClean="0"/>
              <a:t>GEF Co-funding requirements: </a:t>
            </a:r>
          </a:p>
          <a:p>
            <a:pPr algn="l"/>
            <a:r>
              <a:rPr lang="en-GB" dirty="0" smtClean="0"/>
              <a:t>LDCs &lt;50% and non-LDCs &lt;25%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2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160" y="1772816"/>
            <a:ext cx="2079822" cy="2513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progress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5A116-B033-4AAC-BEB4-3CE0CEE35A12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09346">
            <a:off x="174880" y="3698337"/>
            <a:ext cx="1828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33579">
            <a:off x="4432106" y="1882135"/>
            <a:ext cx="1706684" cy="25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741178"/>
            <a:ext cx="1901467" cy="266429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9678">
            <a:off x="2965808" y="4160985"/>
            <a:ext cx="1643062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4620" y="4085807"/>
            <a:ext cx="1801820" cy="23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71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989138"/>
            <a:ext cx="6854825" cy="4464050"/>
          </a:xfrm>
        </p:spPr>
        <p:txBody>
          <a:bodyPr/>
          <a:lstStyle/>
          <a:p>
            <a:endParaRPr lang="en-US" sz="32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31924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7620000" y="4419600"/>
          <a:ext cx="1354138" cy="1916112"/>
        </p:xfrm>
        <a:graphic>
          <a:graphicData uri="http://schemas.openxmlformats.org/presentationml/2006/ole">
            <p:oleObj spid="_x0000_s1031" name="Acrobat Document" r:id="rId4" imgW="7563600" imgH="10684800" progId="AcroExch.Document.7">
              <p:link updateAutomatic="1"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9525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z="2800" kern="0" dirty="0" smtClean="0">
                <a:solidFill>
                  <a:srgbClr val="2F93D1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altLang="en-US" sz="2800" kern="0" dirty="0" smtClean="0">
                <a:solidFill>
                  <a:srgbClr val="2F93D1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altLang="en-US" sz="2800" kern="0" dirty="0" smtClean="0">
                <a:solidFill>
                  <a:srgbClr val="2F93D1"/>
                </a:solidFill>
                <a:latin typeface="Arial" pitchFamily="34" charset="0"/>
                <a:ea typeface="+mj-ea"/>
                <a:cs typeface="+mj-cs"/>
              </a:rPr>
              <a:t>Green Industry needs a mix of instruments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F93D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F93D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F93D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Nexus project &amp; modelling (with IIASA)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60D0D-973E-4443-8715-A5C763722932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00807"/>
            <a:ext cx="4698398" cy="475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150721"/>
            <a:ext cx="4104456" cy="35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19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Adaptation: Climate Resilient industries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863" cy="447357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Nexus </a:t>
            </a:r>
            <a:r>
              <a:rPr lang="en-US" sz="2400" dirty="0"/>
              <a:t>a</a:t>
            </a:r>
            <a:r>
              <a:rPr lang="en-US" sz="2400" dirty="0" smtClean="0"/>
              <a:t>nd resilience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Integrated solutions along water-energy-food nexus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Analysis, modelling and case studies to support nexus work</a:t>
            </a: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Adaptation</a:t>
            </a:r>
            <a:r>
              <a:rPr lang="en-US" sz="2000" dirty="0" smtClean="0"/>
              <a:t> </a:t>
            </a:r>
            <a:r>
              <a:rPr lang="en-US" sz="2400" dirty="0" smtClean="0"/>
              <a:t>experience based 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Sustainable industrial</a:t>
            </a:r>
            <a:r>
              <a:rPr lang="en-US" sz="2000" dirty="0"/>
              <a:t> </a:t>
            </a:r>
            <a:r>
              <a:rPr lang="en-US" sz="2000" dirty="0" smtClean="0"/>
              <a:t>&amp; economic diversification policy advice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Greening of value chains in private sector (cooperation with CGF)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Water resource management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ew GEF-6 cycle integrated approaches: “Commodities“ and “Food Security” based on 3 climate sensitivities: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industrial activities dependent on climate-sensitive resources;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industrial activities vulnerable to climate change;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climate-sensitive markets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988DEB-D8C8-48AC-A8A6-5D63D41A95A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017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dirty="0"/>
              <a:t>industry and energy </a:t>
            </a:r>
            <a:r>
              <a:rPr lang="en-US" dirty="0" smtClean="0"/>
              <a:t>is essential for real impact </a:t>
            </a:r>
          </a:p>
          <a:p>
            <a:r>
              <a:rPr lang="en-US" dirty="0" smtClean="0"/>
              <a:t>Need of international tools for knowledge, technology transfer and sharing best practices</a:t>
            </a:r>
          </a:p>
          <a:p>
            <a:r>
              <a:rPr lang="en-US" dirty="0" smtClean="0"/>
              <a:t>Work more holistically: nexus issues, resilience, maximizing co-benefits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40EBE5-E67D-4C77-926A-F9E55D4CFF0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387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Gambia, Vietnam, Morocco: climate resilient fishing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84096" cy="4680942"/>
          </a:xfrm>
        </p:spPr>
        <p:txBody>
          <a:bodyPr/>
          <a:lstStyle/>
          <a:p>
            <a:r>
              <a:rPr lang="en-US" sz="1800" b="1" dirty="0" smtClean="0"/>
              <a:t>Rationale: </a:t>
            </a:r>
            <a:r>
              <a:rPr lang="en-US" sz="1800" dirty="0" smtClean="0"/>
              <a:t>Fishing industry is major economic activity and employer Refrigeration technologies key of the overall fishing industry and value chain (cold stores, fish processing, handling and ice-making plants, freezing units of fishing vessels, transportation, etc.), but 50-90% of energy consumption</a:t>
            </a:r>
          </a:p>
          <a:p>
            <a:r>
              <a:rPr lang="en-US" sz="1800" b="1" dirty="0" smtClean="0"/>
              <a:t>Goal: </a:t>
            </a:r>
            <a:r>
              <a:rPr lang="en-US" sz="1800" dirty="0" smtClean="0"/>
              <a:t>To promote a more inclusive and sustainable development of the fishing industry through environmentally sound investments:</a:t>
            </a:r>
          </a:p>
          <a:p>
            <a:r>
              <a:rPr lang="en-US" sz="2000" b="1" dirty="0" smtClean="0"/>
              <a:t>Elements of Strategy: </a:t>
            </a:r>
          </a:p>
          <a:p>
            <a:pPr lvl="1"/>
            <a:r>
              <a:rPr lang="en-US" sz="2000" dirty="0" smtClean="0"/>
              <a:t>Income, job and wealth generation through increased competitiveness of fishing sector and community livelihood</a:t>
            </a:r>
            <a:endParaRPr lang="en-US" sz="2000" b="1" dirty="0" smtClean="0"/>
          </a:p>
          <a:p>
            <a:pPr lvl="1"/>
            <a:r>
              <a:rPr lang="en-US" sz="2000" dirty="0" smtClean="0"/>
              <a:t>Technological upgrade by leapfrogging HFCs and introducing alternative refrigerants with zero ozone-depleting and low global-warming potential </a:t>
            </a:r>
          </a:p>
          <a:p>
            <a:pPr lvl="1"/>
            <a:r>
              <a:rPr lang="en-US" sz="2000" dirty="0" smtClean="0"/>
              <a:t>Increase of impact through IEE optimization and introduction of RE energy sources </a:t>
            </a:r>
          </a:p>
          <a:p>
            <a:pPr lvl="1"/>
            <a:r>
              <a:rPr lang="en-US" sz="2000" dirty="0" smtClean="0"/>
              <a:t>Close coordination with national HCFC Phase-out Management Plan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988DEB-D8C8-48AC-A8A6-5D63D41A95A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289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EF766-CE34-4B38-8992-871DF4E6C1BD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323528" y="463193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1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300" i="1" dirty="0" smtClean="0">
                <a:latin typeface="Calibri" panose="020F0502020204030204" pitchFamily="34" charset="0"/>
              </a:rPr>
              <a:t>“Industrial </a:t>
            </a:r>
            <a:r>
              <a:rPr lang="en-US" sz="2300" i="1" dirty="0">
                <a:latin typeface="Calibri" panose="020F0502020204030204" pitchFamily="34" charset="0"/>
              </a:rPr>
              <a:t>activities are often associated with pollution and difficult work conditions. But I believe that we can address those issues while making industry </a:t>
            </a:r>
            <a:r>
              <a:rPr lang="en-US" sz="2300" i="1" dirty="0" smtClean="0">
                <a:latin typeface="Calibri" panose="020F0502020204030204" pitchFamily="34" charset="0"/>
              </a:rPr>
              <a:t>synonymous </a:t>
            </a:r>
            <a:r>
              <a:rPr lang="en-US" sz="2300" i="1" dirty="0">
                <a:latin typeface="Calibri" panose="020F0502020204030204" pitchFamily="34" charset="0"/>
              </a:rPr>
              <a:t>with dynamism, jobs and </a:t>
            </a:r>
            <a:r>
              <a:rPr lang="en-US" sz="2300" i="1" dirty="0" smtClean="0">
                <a:latin typeface="Calibri" panose="020F0502020204030204" pitchFamily="34" charset="0"/>
              </a:rPr>
              <a:t>sustainability” </a:t>
            </a:r>
          </a:p>
          <a:p>
            <a:pPr algn="l"/>
            <a:r>
              <a:rPr lang="en-US" sz="2000" dirty="0" smtClean="0">
                <a:latin typeface="Calibri" panose="020F0502020204030204" pitchFamily="34" charset="0"/>
              </a:rPr>
              <a:t>Ban </a:t>
            </a:r>
            <a:r>
              <a:rPr lang="en-US" sz="2000" dirty="0">
                <a:latin typeface="Calibri" panose="020F0502020204030204" pitchFamily="34" charset="0"/>
              </a:rPr>
              <a:t>Ki-Moon, UN Secretary General, UNIDO, 4 </a:t>
            </a:r>
            <a:r>
              <a:rPr lang="en-US" sz="2000" dirty="0" smtClean="0">
                <a:latin typeface="Calibri" panose="020F0502020204030204" pitchFamily="34" charset="0"/>
              </a:rPr>
              <a:t>Nov. </a:t>
            </a:r>
            <a:r>
              <a:rPr lang="en-US" sz="2000" dirty="0">
                <a:latin typeface="Calibri" panose="020F0502020204030204" pitchFamily="34" charset="0"/>
              </a:rPr>
              <a:t>2014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05745"/>
            <a:ext cx="6124851" cy="34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3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GB" sz="3200" b="1" dirty="0" smtClean="0"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2800" b="1" noProof="0" dirty="0" smtClean="0">
                <a:solidFill>
                  <a:srgbClr val="2F93D1"/>
                </a:solidFill>
                <a:latin typeface="+mj-lt"/>
              </a:rPr>
              <a:t>Let’s work together for climate action!</a:t>
            </a:r>
            <a:endParaRPr lang="en-US" sz="2800" b="1" dirty="0">
              <a:solidFill>
                <a:srgbClr val="2F93D1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endParaRPr lang="en-US" sz="1600" b="1" dirty="0" smtClean="0">
              <a:solidFill>
                <a:srgbClr val="FF0000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Selected side-events at COP 21: 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b="1" dirty="0" smtClean="0">
                <a:latin typeface="+mj-lt"/>
              </a:rPr>
              <a:t>UN energy Day 07.12. whole day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b="1" dirty="0" smtClean="0">
                <a:latin typeface="+mj-lt"/>
              </a:rPr>
              <a:t>EU-UNIDO on Tech Transfer 09.12. 16.30 EU Pavilion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b="1" dirty="0" smtClean="0">
                <a:latin typeface="+mj-lt"/>
              </a:rPr>
              <a:t>UN exhibit energy and industry all COP</a:t>
            </a:r>
          </a:p>
          <a:p>
            <a:pPr algn="ctr" eaLnBrk="1" hangingPunct="1">
              <a:buFontTx/>
              <a:buNone/>
              <a:defRPr/>
            </a:pPr>
            <a:endParaRPr lang="en-GB" sz="2800" b="1" noProof="0" dirty="0" smtClean="0">
              <a:latin typeface="+mj-lt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2555268" y="4869160"/>
            <a:ext cx="4392488" cy="135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 b="1" dirty="0" smtClean="0">
                <a:latin typeface="+mj-lt"/>
                <a:ea typeface="ＭＳ Ｐゴシック" charset="-128"/>
                <a:cs typeface="ＭＳ Ｐゴシック" charset="-128"/>
              </a:rPr>
              <a:t>Christophe Yvetot</a:t>
            </a:r>
          </a:p>
          <a:p>
            <a:pPr algn="l"/>
            <a:r>
              <a:rPr lang="fr-BE" sz="1600" dirty="0" smtClean="0">
                <a:latin typeface="+mj-lt"/>
                <a:ea typeface="ＭＳ Ｐゴシック" charset="-128"/>
                <a:cs typeface="ＭＳ Ｐゴシック" charset="-128"/>
              </a:rPr>
              <a:t>Head of UNIDO Brussels Liaison Office to the EU</a:t>
            </a:r>
            <a:endParaRPr lang="en-US" sz="1600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algn="l"/>
            <a:r>
              <a:rPr lang="en-US" sz="1600" dirty="0" smtClean="0">
                <a:latin typeface="+mj-lt"/>
                <a:ea typeface="ＭＳ Ｐゴシック" charset="-128"/>
                <a:cs typeface="ＭＳ Ｐゴシック" charset="-128"/>
              </a:rPr>
              <a:t>Rue </a:t>
            </a:r>
            <a:r>
              <a:rPr lang="en-US" sz="1600" dirty="0" err="1" smtClean="0">
                <a:latin typeface="+mj-lt"/>
                <a:ea typeface="ＭＳ Ｐゴシック" charset="-128"/>
                <a:cs typeface="ＭＳ Ｐゴシック" charset="-128"/>
              </a:rPr>
              <a:t>Montoyer</a:t>
            </a:r>
            <a:r>
              <a:rPr lang="en-US" sz="1600" dirty="0" smtClean="0">
                <a:latin typeface="+mj-lt"/>
                <a:ea typeface="ＭＳ Ｐゴシック" charset="-128"/>
                <a:cs typeface="ＭＳ Ｐゴシック" charset="-128"/>
              </a:rPr>
              <a:t> 14, 1000 Brussels</a:t>
            </a:r>
          </a:p>
          <a:p>
            <a:pPr algn="l"/>
            <a:r>
              <a:rPr lang="en-US" sz="1600" dirty="0" smtClean="0">
                <a:latin typeface="+mj-lt"/>
                <a:ea typeface="ＭＳ Ｐゴシック" charset="-128"/>
                <a:cs typeface="ＭＳ Ｐゴシック" charset="-128"/>
                <a:hlinkClick r:id="rId3"/>
              </a:rPr>
              <a:t>c.yvetot@unido.org</a:t>
            </a:r>
            <a:r>
              <a:rPr lang="en-US" sz="1600" dirty="0" smtClean="0">
                <a:latin typeface="+mj-lt"/>
                <a:ea typeface="ＭＳ Ｐゴシック" charset="-128"/>
                <a:cs typeface="ＭＳ Ｐゴシック" charset="-128"/>
              </a:rPr>
              <a:t>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624919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Value addition: key for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948" y="5013176"/>
            <a:ext cx="8352928" cy="1714650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MVA of industrialized </a:t>
            </a:r>
            <a:r>
              <a:rPr lang="en-GB" sz="2400" dirty="0" smtClean="0">
                <a:solidFill>
                  <a:srgbClr val="0070C0"/>
                </a:solidFill>
              </a:rPr>
              <a:t>countries: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10 </a:t>
            </a:r>
            <a:r>
              <a:rPr lang="en-GB" sz="2400" dirty="0">
                <a:solidFill>
                  <a:srgbClr val="0070C0"/>
                </a:solidFill>
              </a:rPr>
              <a:t>times higher than </a:t>
            </a:r>
            <a:r>
              <a:rPr lang="en-GB" sz="2400" dirty="0" smtClean="0">
                <a:solidFill>
                  <a:srgbClr val="0070C0"/>
                </a:solidFill>
              </a:rPr>
              <a:t>developing </a:t>
            </a:r>
            <a:r>
              <a:rPr lang="en-GB" sz="2400" dirty="0">
                <a:solidFill>
                  <a:srgbClr val="0070C0"/>
                </a:solidFill>
              </a:rPr>
              <a:t>countries </a:t>
            </a:r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90 </a:t>
            </a:r>
            <a:r>
              <a:rPr lang="en-GB" sz="2400" dirty="0">
                <a:solidFill>
                  <a:srgbClr val="0070C0"/>
                </a:solidFill>
              </a:rPr>
              <a:t>times higher than </a:t>
            </a:r>
            <a:r>
              <a:rPr lang="en-GB" sz="2400" dirty="0" smtClean="0">
                <a:solidFill>
                  <a:srgbClr val="0070C0"/>
                </a:solidFill>
              </a:rPr>
              <a:t>LDCs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1EDA64-C8E0-4137-B933-11BEB07B75A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885916"/>
            <a:ext cx="6264695" cy="30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6185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industry and energy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5A116-B033-4AAC-BEB4-3CE0CEE35A12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632848" cy="4425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61653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IPCC 2014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444208" y="2780928"/>
            <a:ext cx="504056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54425" y="4347686"/>
            <a:ext cx="504056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07704" y="1825929"/>
            <a:ext cx="1080120" cy="4770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54425" y="5046491"/>
            <a:ext cx="504056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13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163888" y="1776956"/>
            <a:ext cx="3490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72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2BC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2BC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2BC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2BC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2BC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2BC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2BC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2BC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897" y="2320637"/>
            <a:ext cx="1695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85" y="3977632"/>
            <a:ext cx="1730948" cy="62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ource Efficient and Cleaner Production - RECP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524" y="2382270"/>
            <a:ext cx="1008416" cy="119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se4all.org/wp-content/themes/se4all/assets/img/se4all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709" y="2574958"/>
            <a:ext cx="2232248" cy="7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926068"/>
            <a:ext cx="8424863" cy="1143000"/>
          </a:xfrm>
        </p:spPr>
        <p:txBody>
          <a:bodyPr/>
          <a:lstStyle/>
          <a:p>
            <a:r>
              <a:rPr lang="en-US" sz="3600" dirty="0" smtClean="0"/>
              <a:t>Means of Implementation</a:t>
            </a:r>
            <a:r>
              <a:rPr lang="en-US" sz="3600" dirty="0"/>
              <a:t> </a:t>
            </a:r>
            <a:r>
              <a:rPr lang="en-US" sz="3600" dirty="0" smtClean="0"/>
              <a:t>for SDGs and climate action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1596" y="4879066"/>
            <a:ext cx="2304257" cy="438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3835977"/>
            <a:ext cx="864096" cy="906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7624" y="59492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All supported by the EU and its Member States</a:t>
            </a:r>
            <a:endParaRPr lang="en-GB" b="1" u="sng" dirty="0"/>
          </a:p>
        </p:txBody>
      </p:sp>
      <p:pic>
        <p:nvPicPr>
          <p:cNvPr id="3076" name="Picture 4" descr="http://iisdrs.iisd.org/files/2013/09/ctc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935" y="4852500"/>
            <a:ext cx="24955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099" y="3441909"/>
            <a:ext cx="22322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UNIDO/UN global instruments for 2030 Agenda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272262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1" y="765175"/>
            <a:ext cx="7488510" cy="1143000"/>
          </a:xfrm>
        </p:spPr>
        <p:txBody>
          <a:bodyPr/>
          <a:lstStyle/>
          <a:p>
            <a:r>
              <a:rPr lang="en-US" sz="3200" dirty="0" smtClean="0"/>
              <a:t>Climate Technology Center and Network</a:t>
            </a:r>
            <a:br>
              <a:rPr lang="en-US" sz="3200" dirty="0" smtClean="0"/>
            </a:br>
            <a:r>
              <a:rPr lang="en-US" sz="3200" dirty="0" smtClean="0"/>
              <a:t>co-led by UNIDO and UNEP 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988DEB-D8C8-48AC-A8A6-5D63D41A95A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52" y="1752600"/>
            <a:ext cx="8133648" cy="451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4" name="Picture 2" descr="http://iisdrs.iisd.org/files/2013/09/ctc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914400"/>
            <a:ext cx="1676400" cy="5374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704752" y="6080395"/>
            <a:ext cx="245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https://www.ctc-n.org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32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3200">
                <a:solidFill>
                  <a:srgbClr val="235373"/>
                </a:solidFill>
                <a:latin typeface="MetaBook-Roman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7C5510-28D5-4D24-95A5-91A8591EC121}" type="slidenum">
              <a:rPr lang="en-GB" altLang="en-US" sz="1000" smtClean="0">
                <a:solidFill>
                  <a:srgbClr val="FFFFFF"/>
                </a:solidFill>
                <a:latin typeface="MetaBold-Roman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000" smtClean="0">
              <a:solidFill>
                <a:srgbClr val="FFFFFF"/>
              </a:solidFill>
              <a:latin typeface="MetaBold-Roman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" t="2095" r="1904"/>
          <a:stretch>
            <a:fillRect/>
          </a:stretch>
        </p:blipFill>
        <p:spPr bwMode="auto">
          <a:xfrm>
            <a:off x="64779" y="1723368"/>
            <a:ext cx="6235413" cy="465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90220" y="5654943"/>
            <a:ext cx="165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PCREEE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5412" y="2216425"/>
            <a:ext cx="29085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ea typeface="MS PGothic" charset="-128"/>
              </a:rPr>
              <a:t>Tailored Policy Frameworks and Quality Standards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Ø"/>
              <a:defRPr/>
            </a:pPr>
            <a:endParaRPr lang="en-US" b="1" kern="0" dirty="0">
              <a:ea typeface="MS PGothic" charset="-128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ea typeface="MS PGothic" charset="-128"/>
              </a:rPr>
              <a:t>Facilitate Capacity building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Ø"/>
              <a:defRPr/>
            </a:pPr>
            <a:endParaRPr lang="en-US" b="1" kern="0" dirty="0">
              <a:ea typeface="MS PGothic" charset="-128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ea typeface="MS PGothic" charset="-128"/>
              </a:rPr>
              <a:t>Advocacy, Awareness Raising, KM and Networking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Ø"/>
              <a:defRPr/>
            </a:pPr>
            <a:endParaRPr lang="en-US" b="1" kern="0" dirty="0">
              <a:ea typeface="MS PGothic" charset="-128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ea typeface="MS PGothic" charset="-128"/>
              </a:rPr>
              <a:t>Implementation of RE and EE </a:t>
            </a:r>
            <a:r>
              <a:rPr lang="en-US" b="1" kern="0" dirty="0" smtClean="0">
                <a:ea typeface="MS PGothic" charset="-128"/>
              </a:rPr>
              <a:t>projects</a:t>
            </a:r>
          </a:p>
          <a:p>
            <a:pPr algn="l" eaLnBrk="0" hangingPunct="0">
              <a:defRPr/>
            </a:pPr>
            <a:endParaRPr lang="en-US" sz="1000" b="1" kern="0" dirty="0">
              <a:ea typeface="MS PGothic" charset="-128"/>
            </a:endParaRPr>
          </a:p>
          <a:p>
            <a:pPr algn="l" eaLnBrk="0" hangingPunct="0">
              <a:defRPr/>
            </a:pPr>
            <a:r>
              <a:rPr lang="en-US" sz="1400" b="1" i="1" kern="0" dirty="0" smtClean="0">
                <a:ea typeface="MS PGothic" charset="-128"/>
              </a:rPr>
              <a:t>Model: </a:t>
            </a:r>
            <a:r>
              <a:rPr lang="en-US" sz="1400" b="1" i="1" kern="0" dirty="0">
                <a:ea typeface="MS PGothic" charset="-128"/>
                <a:hlinkClick r:id="rId4"/>
              </a:rPr>
              <a:t>http://www.ecreee.org</a:t>
            </a:r>
            <a:r>
              <a:rPr lang="en-US" sz="1400" b="1" i="1" kern="0" dirty="0" smtClean="0">
                <a:ea typeface="MS PGothic" charset="-128"/>
                <a:hlinkClick r:id="rId4"/>
              </a:rPr>
              <a:t>/</a:t>
            </a:r>
            <a:r>
              <a:rPr lang="en-US" sz="1400" b="1" i="1" kern="0" dirty="0" smtClean="0">
                <a:ea typeface="MS PGothic" charset="-12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25" y="971080"/>
            <a:ext cx="880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F93D1"/>
                </a:solidFill>
                <a:latin typeface="Calibri" pitchFamily="34" charset="0"/>
                <a:ea typeface="+mj-ea"/>
                <a:cs typeface="+mj-cs"/>
              </a:rPr>
              <a:t>Sustainable Centres: Overview and Functions</a:t>
            </a:r>
            <a:endParaRPr lang="en-US" sz="3600" dirty="0">
              <a:solidFill>
                <a:srgbClr val="2F93D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1" y="1570094"/>
            <a:ext cx="2304257" cy="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5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Museo 500" pitchFamily="-84" charset="0"/>
                <a:cs typeface="Museo 500" pitchFamily="-84" charset="0"/>
              </a:rPr>
              <a:t>ECOWAS Center for RE and EE (</a:t>
            </a:r>
            <a:r>
              <a:rPr lang="en-US" sz="3200" dirty="0" smtClean="0">
                <a:latin typeface="Museo 500" pitchFamily="-84" charset="0"/>
                <a:cs typeface="Museo 500" pitchFamily="-84" charset="0"/>
                <a:hlinkClick r:id="rId2"/>
              </a:rPr>
              <a:t>ECREEE</a:t>
            </a:r>
            <a:r>
              <a:rPr lang="en-US" sz="3200" dirty="0" smtClean="0">
                <a:latin typeface="Museo 500" pitchFamily="-84" charset="0"/>
                <a:cs typeface="Museo 500" pitchFamily="-84" charset="0"/>
              </a:rPr>
              <a:t>)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/>
              <a:t>La session à ajouter en-pied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2626" y="6242051"/>
            <a:ext cx="449263" cy="36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4FD3338-89C1-480B-96B6-70B78817C71B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81200"/>
            <a:ext cx="2168525" cy="19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14800"/>
            <a:ext cx="2708275" cy="178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1703387" cy="191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600200"/>
            <a:ext cx="4808537" cy="459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6096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ECOWAS Observatory for RE and EE (</a:t>
            </a:r>
            <a:r>
              <a:rPr lang="en-US" dirty="0" smtClean="0">
                <a:hlinkClick r:id="rId7"/>
              </a:rPr>
              <a:t>ECOWREX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04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5091" y="1772815"/>
            <a:ext cx="3168352" cy="3809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UNIDO key role in technology transfer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5"/>
            <a:ext cx="8424863" cy="4680942"/>
          </a:xfrm>
        </p:spPr>
        <p:txBody>
          <a:bodyPr/>
          <a:lstStyle/>
          <a:p>
            <a:r>
              <a:rPr lang="en-US" sz="2400" dirty="0" smtClean="0"/>
              <a:t>Institutional role</a:t>
            </a:r>
          </a:p>
          <a:p>
            <a:pPr lvl="1"/>
            <a:r>
              <a:rPr lang="en-US" sz="2400" dirty="0" smtClean="0"/>
              <a:t>UNIDO as co-host of CTCN</a:t>
            </a:r>
          </a:p>
          <a:p>
            <a:pPr lvl="1"/>
            <a:r>
              <a:rPr lang="en-US" sz="2400" dirty="0" smtClean="0"/>
              <a:t>FfD3 technology mechanism</a:t>
            </a:r>
          </a:p>
          <a:p>
            <a:r>
              <a:rPr lang="en-US" sz="2400" dirty="0" smtClean="0"/>
              <a:t>Special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Clean Tech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for SMEs</a:t>
            </a:r>
          </a:p>
          <a:p>
            <a:pPr lvl="1"/>
            <a:r>
              <a:rPr lang="en-US" sz="2400" dirty="0" smtClean="0"/>
              <a:t>Low carbon clean energy TT</a:t>
            </a:r>
          </a:p>
          <a:p>
            <a:pPr lvl="1"/>
            <a:r>
              <a:rPr lang="en-US" sz="2400" dirty="0" smtClean="0"/>
              <a:t>Transfer of </a:t>
            </a:r>
            <a:r>
              <a:rPr lang="en-US" sz="2400" dirty="0" err="1" smtClean="0"/>
              <a:t>Env</a:t>
            </a:r>
            <a:r>
              <a:rPr lang="en-US" sz="2400" dirty="0" smtClean="0"/>
              <a:t>. Sound Tech </a:t>
            </a:r>
          </a:p>
          <a:p>
            <a:r>
              <a:rPr lang="en-US" sz="2400" dirty="0" smtClean="0"/>
              <a:t>Promotion through networks</a:t>
            </a:r>
          </a:p>
          <a:p>
            <a:pPr lvl="1"/>
            <a:r>
              <a:rPr lang="en-US" sz="2400" dirty="0" smtClean="0"/>
              <a:t>Specialized Networks ITPOs, </a:t>
            </a:r>
          </a:p>
          <a:p>
            <a:pPr lvl="1"/>
            <a:r>
              <a:rPr lang="en-US" sz="2400" dirty="0" smtClean="0"/>
              <a:t>SECs, RECP,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60D0D-973E-4443-8715-A5C763722932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892602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964</Words>
  <Application>Microsoft Office PowerPoint</Application>
  <PresentationFormat>On-screen Show (4:3)</PresentationFormat>
  <Paragraphs>188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???</vt:lpstr>
      <vt:lpstr>Slide 1</vt:lpstr>
      <vt:lpstr>Key messages</vt:lpstr>
      <vt:lpstr>Value addition: key for development</vt:lpstr>
      <vt:lpstr>Focus on industry and energy</vt:lpstr>
      <vt:lpstr>Means of Implementation for SDGs and climate action</vt:lpstr>
      <vt:lpstr>Climate Technology Center and Network co-led by UNIDO and UNEP   </vt:lpstr>
      <vt:lpstr>Slide 7</vt:lpstr>
      <vt:lpstr>ECOWAS Center for RE and EE (ECREEE)</vt:lpstr>
      <vt:lpstr>UNIDO key role in technology transfer</vt:lpstr>
      <vt:lpstr>Tackling climate change: some highlights</vt:lpstr>
      <vt:lpstr>Green Industry: Flagship Programmes </vt:lpstr>
      <vt:lpstr>Mozambique: Renewable energy for water supply</vt:lpstr>
      <vt:lpstr>Slide 13</vt:lpstr>
      <vt:lpstr>Financing for low carbon development</vt:lpstr>
      <vt:lpstr>Slide 15</vt:lpstr>
      <vt:lpstr>Measuring progress</vt:lpstr>
      <vt:lpstr>Slide 17</vt:lpstr>
      <vt:lpstr>Nexus project &amp; modelling (with IIASA)</vt:lpstr>
      <vt:lpstr>Adaptation: Climate Resilient industries</vt:lpstr>
      <vt:lpstr>Gambia, Vietnam, Morocco: climate resilient fishing </vt:lpstr>
      <vt:lpstr>Slide 21</vt:lpstr>
      <vt:lpstr>Slide 22</vt:lpstr>
    </vt:vector>
  </TitlesOfParts>
  <Company>UNOV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ACP Staff</cp:lastModifiedBy>
  <cp:revision>203</cp:revision>
  <cp:lastPrinted>2015-05-08T16:25:41Z</cp:lastPrinted>
  <dcterms:created xsi:type="dcterms:W3CDTF">2008-01-28T10:27:53Z</dcterms:created>
  <dcterms:modified xsi:type="dcterms:W3CDTF">2015-10-28T09:48:13Z</dcterms:modified>
</cp:coreProperties>
</file>