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19" r:id="rId2"/>
    <p:sldId id="469" r:id="rId3"/>
    <p:sldId id="359" r:id="rId4"/>
    <p:sldId id="473" r:id="rId5"/>
    <p:sldId id="381" r:id="rId6"/>
    <p:sldId id="472" r:id="rId7"/>
    <p:sldId id="451" r:id="rId8"/>
    <p:sldId id="476" r:id="rId9"/>
    <p:sldId id="474" r:id="rId10"/>
    <p:sldId id="468" r:id="rId11"/>
    <p:sldId id="463" r:id="rId12"/>
    <p:sldId id="478" r:id="rId13"/>
    <p:sldId id="466" r:id="rId14"/>
    <p:sldId id="454" r:id="rId15"/>
    <p:sldId id="455" r:id="rId16"/>
    <p:sldId id="400" r:id="rId17"/>
    <p:sldId id="475" r:id="rId18"/>
    <p:sldId id="471" r:id="rId19"/>
    <p:sldId id="470" r:id="rId20"/>
    <p:sldId id="479" r:id="rId21"/>
    <p:sldId id="397" r:id="rId22"/>
    <p:sldId id="422" r:id="rId23"/>
  </p:sldIdLst>
  <p:sldSz cx="9144000" cy="6858000" type="screen4x3"/>
  <p:notesSz cx="7315200" cy="9601200"/>
  <p:defaultTextStyle>
    <a:defPPr>
      <a:defRPr lang="en-GB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F93D1"/>
    <a:srgbClr val="FFFF00"/>
    <a:srgbClr val="48A9D4"/>
    <a:srgbClr val="23537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4647" autoAdjust="0"/>
  </p:normalViewPr>
  <p:slideViewPr>
    <p:cSldViewPr>
      <p:cViewPr>
        <p:scale>
          <a:sx n="77" d="100"/>
          <a:sy n="77" d="100"/>
        </p:scale>
        <p:origin x="-72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ADEC6A-9031-4B5C-A20A-6F198152D1E0}" type="doc">
      <dgm:prSet loTypeId="urn:microsoft.com/office/officeart/2005/8/layout/arrow2" loCatId="process" qsTypeId="urn:microsoft.com/office/officeart/2005/8/quickstyle/simple1#2" qsCatId="simple" csTypeId="urn:microsoft.com/office/officeart/2005/8/colors/accent1_2#4" csCatId="accent1" phldr="1"/>
      <dgm:spPr/>
    </dgm:pt>
    <dgm:pt modelId="{F20581CC-CF42-4ECF-8EB6-5C15426E6C16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GEF 4</a:t>
          </a:r>
        </a:p>
        <a:p>
          <a:pPr algn="ctr"/>
          <a:endParaRPr lang="en-US" sz="12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  <a:p>
          <a:pPr algn="ctr"/>
          <a:r>
            <a:rPr lang="en-US" sz="1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US$ 89.1 Million</a:t>
          </a:r>
        </a:p>
      </dgm:t>
    </dgm:pt>
    <dgm:pt modelId="{F8AAE052-96FF-4715-9CFF-12B184D9852F}" type="parTrans" cxnId="{36720B82-D4C9-4871-8060-FF6125647E15}">
      <dgm:prSet/>
      <dgm:spPr/>
      <dgm:t>
        <a:bodyPr/>
        <a:lstStyle/>
        <a:p>
          <a:endParaRPr lang="en-US"/>
        </a:p>
      </dgm:t>
    </dgm:pt>
    <dgm:pt modelId="{101897AB-EA2B-4987-B98C-307AB0A4921F}" type="sibTrans" cxnId="{36720B82-D4C9-4871-8060-FF6125647E15}">
      <dgm:prSet/>
      <dgm:spPr/>
      <dgm:t>
        <a:bodyPr/>
        <a:lstStyle/>
        <a:p>
          <a:endParaRPr lang="en-US"/>
        </a:p>
      </dgm:t>
    </dgm:pt>
    <dgm:pt modelId="{551AE8AA-2D9B-4B8A-9732-A09238A16317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GEF 2/3</a:t>
          </a:r>
        </a:p>
        <a:p>
          <a:pPr algn="ctr"/>
          <a:r>
            <a:rPr lang="en-US" sz="1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US$ 18.6  </a:t>
          </a:r>
        </a:p>
        <a:p>
          <a:pPr algn="ctr"/>
          <a:r>
            <a:rPr lang="en-US" sz="1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Million</a:t>
          </a:r>
        </a:p>
        <a:p>
          <a:pPr algn="ctr"/>
          <a:endParaRPr lang="en-US" sz="12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3D069AD1-EB3E-4D84-B85B-82C34700A30E}" type="parTrans" cxnId="{6EA520D0-63E2-48A5-8827-5C9EEFC548A4}">
      <dgm:prSet/>
      <dgm:spPr/>
      <dgm:t>
        <a:bodyPr/>
        <a:lstStyle/>
        <a:p>
          <a:endParaRPr lang="en-US"/>
        </a:p>
      </dgm:t>
    </dgm:pt>
    <dgm:pt modelId="{68FA023F-BA38-43DF-9D19-0FFF6BB2104E}" type="sibTrans" cxnId="{6EA520D0-63E2-48A5-8827-5C9EEFC548A4}">
      <dgm:prSet/>
      <dgm:spPr/>
      <dgm:t>
        <a:bodyPr/>
        <a:lstStyle/>
        <a:p>
          <a:endParaRPr lang="en-US"/>
        </a:p>
      </dgm:t>
    </dgm:pt>
    <dgm:pt modelId="{3601DA1D-F2BC-44EF-BC65-75AED31BF89B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GEF 5</a:t>
          </a:r>
        </a:p>
        <a:p>
          <a:pPr algn="ctr"/>
          <a:endParaRPr lang="en-US" sz="12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  <a:p>
          <a:pPr algn="ctr"/>
          <a:r>
            <a:rPr lang="en-US" sz="1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US$ 141.1 Million</a:t>
          </a:r>
        </a:p>
      </dgm:t>
    </dgm:pt>
    <dgm:pt modelId="{CD315928-BD6C-4CC8-B51E-82DFEA71FDFC}" type="sibTrans" cxnId="{4F14BD5F-200B-43DE-BFA4-E6BB8A459C7E}">
      <dgm:prSet/>
      <dgm:spPr/>
      <dgm:t>
        <a:bodyPr/>
        <a:lstStyle/>
        <a:p>
          <a:endParaRPr lang="en-US"/>
        </a:p>
      </dgm:t>
    </dgm:pt>
    <dgm:pt modelId="{0A963D0D-B89E-49E2-B6D7-3B2BB594537C}" type="parTrans" cxnId="{4F14BD5F-200B-43DE-BFA4-E6BB8A459C7E}">
      <dgm:prSet/>
      <dgm:spPr/>
      <dgm:t>
        <a:bodyPr/>
        <a:lstStyle/>
        <a:p>
          <a:endParaRPr lang="en-US"/>
        </a:p>
      </dgm:t>
    </dgm:pt>
    <dgm:pt modelId="{2ACE6F81-C25D-447E-B7EC-8B27A9621662}" type="pres">
      <dgm:prSet presAssocID="{E9ADEC6A-9031-4B5C-A20A-6F198152D1E0}" presName="arrowDiagram" presStyleCnt="0">
        <dgm:presLayoutVars>
          <dgm:chMax val="5"/>
          <dgm:dir/>
          <dgm:resizeHandles val="exact"/>
        </dgm:presLayoutVars>
      </dgm:prSet>
      <dgm:spPr/>
    </dgm:pt>
    <dgm:pt modelId="{E9558AB8-A59B-4DE6-AE33-B3A4A2F34B6F}" type="pres">
      <dgm:prSet presAssocID="{E9ADEC6A-9031-4B5C-A20A-6F198152D1E0}" presName="arrow" presStyleLbl="bgShp" presStyleIdx="0" presStyleCnt="1" custScaleX="78763" custScaleY="79748" custLinFactNeighborX="-14329" custLinFactNeighborY="-7594"/>
      <dgm:spPr>
        <a:solidFill>
          <a:srgbClr val="92D050"/>
        </a:solidFill>
        <a:ln>
          <a:solidFill>
            <a:srgbClr val="FF0000"/>
          </a:solidFill>
        </a:ln>
      </dgm:spPr>
    </dgm:pt>
    <dgm:pt modelId="{84F71F55-35A9-4228-90A2-C6E60A21B338}" type="pres">
      <dgm:prSet presAssocID="{E9ADEC6A-9031-4B5C-A20A-6F198152D1E0}" presName="arrowDiagram3" presStyleCnt="0"/>
      <dgm:spPr/>
    </dgm:pt>
    <dgm:pt modelId="{B5989BA0-3FFB-4947-A1CB-789DC067112A}" type="pres">
      <dgm:prSet presAssocID="{551AE8AA-2D9B-4B8A-9732-A09238A16317}" presName="bullet3a" presStyleLbl="node1" presStyleIdx="0" presStyleCnt="3" custLinFactY="-165348" custLinFactNeighborX="-69741" custLinFactNeighborY="-200000"/>
      <dgm:spPr/>
    </dgm:pt>
    <dgm:pt modelId="{2827E25C-B012-41AF-8765-AA036AB066DD}" type="pres">
      <dgm:prSet presAssocID="{551AE8AA-2D9B-4B8A-9732-A09238A16317}" presName="textBox3a" presStyleLbl="revTx" presStyleIdx="0" presStyleCnt="3" custLinFactNeighborX="-56845" custLinFactNeighborY="-237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C8268-631E-44E8-A31A-BE298BA55C21}" type="pres">
      <dgm:prSet presAssocID="{F20581CC-CF42-4ECF-8EB6-5C15426E6C16}" presName="bullet3b" presStyleLbl="node1" presStyleIdx="1" presStyleCnt="3" custLinFactY="-35333" custLinFactNeighborX="-35997" custLinFactNeighborY="-100000"/>
      <dgm:spPr>
        <a:solidFill>
          <a:srgbClr val="99CCFF"/>
        </a:solidFill>
      </dgm:spPr>
    </dgm:pt>
    <dgm:pt modelId="{94F24DE6-FB7B-4E28-9434-1478EBDFFAD8}" type="pres">
      <dgm:prSet presAssocID="{F20581CC-CF42-4ECF-8EB6-5C15426E6C16}" presName="textBox3b" presStyleLbl="revTx" presStyleIdx="1" presStyleCnt="3" custScaleY="76297" custLinFactNeighborX="-41255" custLinFactNeighborY="-5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B7A0E-334B-494C-9415-572E880F3672}" type="pres">
      <dgm:prSet presAssocID="{3601DA1D-F2BC-44EF-BC65-75AED31BF89B}" presName="bullet3c" presStyleLbl="node1" presStyleIdx="2" presStyleCnt="3" custLinFactNeighborX="-92304" custLinFactNeighborY="-41024"/>
      <dgm:spPr>
        <a:solidFill>
          <a:srgbClr val="99CCFF"/>
        </a:solidFill>
      </dgm:spPr>
    </dgm:pt>
    <dgm:pt modelId="{52232E00-F4B9-48BF-8177-52F3C12E3518}" type="pres">
      <dgm:prSet presAssocID="{3601DA1D-F2BC-44EF-BC65-75AED31BF89B}" presName="textBox3c" presStyleLbl="revTx" presStyleIdx="2" presStyleCnt="3" custScaleY="73189" custLinFactNeighborX="-46073" custLinFactNeighborY="39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36C9A3-C0CF-472F-A694-806C803E7017}" type="presOf" srcId="{551AE8AA-2D9B-4B8A-9732-A09238A16317}" destId="{2827E25C-B012-41AF-8765-AA036AB066DD}" srcOrd="0" destOrd="0" presId="urn:microsoft.com/office/officeart/2005/8/layout/arrow2"/>
    <dgm:cxn modelId="{36720B82-D4C9-4871-8060-FF6125647E15}" srcId="{E9ADEC6A-9031-4B5C-A20A-6F198152D1E0}" destId="{F20581CC-CF42-4ECF-8EB6-5C15426E6C16}" srcOrd="1" destOrd="0" parTransId="{F8AAE052-96FF-4715-9CFF-12B184D9852F}" sibTransId="{101897AB-EA2B-4987-B98C-307AB0A4921F}"/>
    <dgm:cxn modelId="{632F49E6-3E44-4D9E-A4FF-DF1D3A445574}" type="presOf" srcId="{E9ADEC6A-9031-4B5C-A20A-6F198152D1E0}" destId="{2ACE6F81-C25D-447E-B7EC-8B27A9621662}" srcOrd="0" destOrd="0" presId="urn:microsoft.com/office/officeart/2005/8/layout/arrow2"/>
    <dgm:cxn modelId="{4F14BD5F-200B-43DE-BFA4-E6BB8A459C7E}" srcId="{E9ADEC6A-9031-4B5C-A20A-6F198152D1E0}" destId="{3601DA1D-F2BC-44EF-BC65-75AED31BF89B}" srcOrd="2" destOrd="0" parTransId="{0A963D0D-B89E-49E2-B6D7-3B2BB594537C}" sibTransId="{CD315928-BD6C-4CC8-B51E-82DFEA71FDFC}"/>
    <dgm:cxn modelId="{FE975B21-DB66-44B8-B72D-CBD2D13D5912}" type="presOf" srcId="{F20581CC-CF42-4ECF-8EB6-5C15426E6C16}" destId="{94F24DE6-FB7B-4E28-9434-1478EBDFFAD8}" srcOrd="0" destOrd="0" presId="urn:microsoft.com/office/officeart/2005/8/layout/arrow2"/>
    <dgm:cxn modelId="{855397BE-FF3D-4FF8-A5BD-A8EAD56183FA}" type="presOf" srcId="{3601DA1D-F2BC-44EF-BC65-75AED31BF89B}" destId="{52232E00-F4B9-48BF-8177-52F3C12E3518}" srcOrd="0" destOrd="0" presId="urn:microsoft.com/office/officeart/2005/8/layout/arrow2"/>
    <dgm:cxn modelId="{6EA520D0-63E2-48A5-8827-5C9EEFC548A4}" srcId="{E9ADEC6A-9031-4B5C-A20A-6F198152D1E0}" destId="{551AE8AA-2D9B-4B8A-9732-A09238A16317}" srcOrd="0" destOrd="0" parTransId="{3D069AD1-EB3E-4D84-B85B-82C34700A30E}" sibTransId="{68FA023F-BA38-43DF-9D19-0FFF6BB2104E}"/>
    <dgm:cxn modelId="{B66422D7-DDA8-4CF2-BE48-25FD57241B52}" type="presParOf" srcId="{2ACE6F81-C25D-447E-B7EC-8B27A9621662}" destId="{E9558AB8-A59B-4DE6-AE33-B3A4A2F34B6F}" srcOrd="0" destOrd="0" presId="urn:microsoft.com/office/officeart/2005/8/layout/arrow2"/>
    <dgm:cxn modelId="{E014B74A-2EDC-4607-AECF-4F83FEE1310B}" type="presParOf" srcId="{2ACE6F81-C25D-447E-B7EC-8B27A9621662}" destId="{84F71F55-35A9-4228-90A2-C6E60A21B338}" srcOrd="1" destOrd="0" presId="urn:microsoft.com/office/officeart/2005/8/layout/arrow2"/>
    <dgm:cxn modelId="{24ADF155-2821-4E94-8367-A307E83360B3}" type="presParOf" srcId="{84F71F55-35A9-4228-90A2-C6E60A21B338}" destId="{B5989BA0-3FFB-4947-A1CB-789DC067112A}" srcOrd="0" destOrd="0" presId="urn:microsoft.com/office/officeart/2005/8/layout/arrow2"/>
    <dgm:cxn modelId="{1AAF2753-282E-4D2A-A489-3BC4531FF2B2}" type="presParOf" srcId="{84F71F55-35A9-4228-90A2-C6E60A21B338}" destId="{2827E25C-B012-41AF-8765-AA036AB066DD}" srcOrd="1" destOrd="0" presId="urn:microsoft.com/office/officeart/2005/8/layout/arrow2"/>
    <dgm:cxn modelId="{8B481D1B-D47F-4173-BAC4-7B0C8A42724A}" type="presParOf" srcId="{84F71F55-35A9-4228-90A2-C6E60A21B338}" destId="{F17C8268-631E-44E8-A31A-BE298BA55C21}" srcOrd="2" destOrd="0" presId="urn:microsoft.com/office/officeart/2005/8/layout/arrow2"/>
    <dgm:cxn modelId="{B7C26241-6C33-4944-9E9E-4A238E6BE21F}" type="presParOf" srcId="{84F71F55-35A9-4228-90A2-C6E60A21B338}" destId="{94F24DE6-FB7B-4E28-9434-1478EBDFFAD8}" srcOrd="3" destOrd="0" presId="urn:microsoft.com/office/officeart/2005/8/layout/arrow2"/>
    <dgm:cxn modelId="{DD6D0BF7-119D-413F-895A-D6561FAF5D01}" type="presParOf" srcId="{84F71F55-35A9-4228-90A2-C6E60A21B338}" destId="{7B4B7A0E-334B-494C-9415-572E880F3672}" srcOrd="4" destOrd="0" presId="urn:microsoft.com/office/officeart/2005/8/layout/arrow2"/>
    <dgm:cxn modelId="{A0972A7E-377C-462A-9481-8F8FFD1D849E}" type="presParOf" srcId="{84F71F55-35A9-4228-90A2-C6E60A21B338}" destId="{52232E00-F4B9-48BF-8177-52F3C12E3518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ADEC6A-9031-4B5C-A20A-6F198152D1E0}" type="doc">
      <dgm:prSet loTypeId="urn:microsoft.com/office/officeart/2005/8/layout/arrow2" loCatId="process" qsTypeId="urn:microsoft.com/office/officeart/2005/8/quickstyle/simple1#2" qsCatId="simple" csTypeId="urn:microsoft.com/office/officeart/2005/8/colors/accent1_2#4" csCatId="accent1" phldr="1"/>
      <dgm:spPr/>
    </dgm:pt>
    <dgm:pt modelId="{F20581CC-CF42-4ECF-8EB6-5C15426E6C16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GEF 4</a:t>
          </a:r>
        </a:p>
        <a:p>
          <a:pPr algn="ctr"/>
          <a:endParaRPr lang="en-US" sz="1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  <a:p>
          <a:pPr algn="ctr"/>
          <a:r>
            <a:rPr lang="en-US" sz="1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US$ 548.8</a:t>
          </a:r>
        </a:p>
        <a:p>
          <a:pPr algn="ctr"/>
          <a:r>
            <a:rPr lang="en-US" sz="1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Million</a:t>
          </a:r>
        </a:p>
      </dgm:t>
    </dgm:pt>
    <dgm:pt modelId="{F8AAE052-96FF-4715-9CFF-12B184D9852F}" type="parTrans" cxnId="{36720B82-D4C9-4871-8060-FF6125647E15}">
      <dgm:prSet/>
      <dgm:spPr/>
      <dgm:t>
        <a:bodyPr/>
        <a:lstStyle/>
        <a:p>
          <a:endParaRPr lang="en-US"/>
        </a:p>
      </dgm:t>
    </dgm:pt>
    <dgm:pt modelId="{101897AB-EA2B-4987-B98C-307AB0A4921F}" type="sibTrans" cxnId="{36720B82-D4C9-4871-8060-FF6125647E15}">
      <dgm:prSet/>
      <dgm:spPr/>
      <dgm:t>
        <a:bodyPr/>
        <a:lstStyle/>
        <a:p>
          <a:endParaRPr lang="en-US"/>
        </a:p>
      </dgm:t>
    </dgm:pt>
    <dgm:pt modelId="{3601DA1D-F2BC-44EF-BC65-75AED31BF89B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GEF 5</a:t>
          </a:r>
        </a:p>
        <a:p>
          <a:pPr algn="ctr"/>
          <a:endParaRPr lang="en-US" sz="1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  <a:p>
          <a:pPr algn="ctr"/>
          <a:r>
            <a:rPr lang="en-US" sz="1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US$ 689 Million</a:t>
          </a:r>
        </a:p>
      </dgm:t>
    </dgm:pt>
    <dgm:pt modelId="{0A963D0D-B89E-49E2-B6D7-3B2BB594537C}" type="parTrans" cxnId="{4F14BD5F-200B-43DE-BFA4-E6BB8A459C7E}">
      <dgm:prSet/>
      <dgm:spPr/>
      <dgm:t>
        <a:bodyPr/>
        <a:lstStyle/>
        <a:p>
          <a:endParaRPr lang="en-US"/>
        </a:p>
      </dgm:t>
    </dgm:pt>
    <dgm:pt modelId="{CD315928-BD6C-4CC8-B51E-82DFEA71FDFC}" type="sibTrans" cxnId="{4F14BD5F-200B-43DE-BFA4-E6BB8A459C7E}">
      <dgm:prSet/>
      <dgm:spPr/>
      <dgm:t>
        <a:bodyPr/>
        <a:lstStyle/>
        <a:p>
          <a:endParaRPr lang="en-US"/>
        </a:p>
      </dgm:t>
    </dgm:pt>
    <dgm:pt modelId="{551AE8AA-2D9B-4B8A-9732-A09238A16317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GEF 2/3</a:t>
          </a:r>
        </a:p>
        <a:p>
          <a:pPr algn="ctr"/>
          <a:r>
            <a:rPr lang="en-US" sz="1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US$ 29</a:t>
          </a:r>
        </a:p>
        <a:p>
          <a:pPr algn="ctr"/>
          <a:r>
            <a:rPr lang="en-US" sz="1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Million</a:t>
          </a:r>
        </a:p>
      </dgm:t>
    </dgm:pt>
    <dgm:pt modelId="{3D069AD1-EB3E-4D84-B85B-82C34700A30E}" type="parTrans" cxnId="{6EA520D0-63E2-48A5-8827-5C9EEFC548A4}">
      <dgm:prSet/>
      <dgm:spPr/>
      <dgm:t>
        <a:bodyPr/>
        <a:lstStyle/>
        <a:p>
          <a:endParaRPr lang="en-US"/>
        </a:p>
      </dgm:t>
    </dgm:pt>
    <dgm:pt modelId="{68FA023F-BA38-43DF-9D19-0FFF6BB2104E}" type="sibTrans" cxnId="{6EA520D0-63E2-48A5-8827-5C9EEFC548A4}">
      <dgm:prSet/>
      <dgm:spPr/>
      <dgm:t>
        <a:bodyPr/>
        <a:lstStyle/>
        <a:p>
          <a:endParaRPr lang="en-US"/>
        </a:p>
      </dgm:t>
    </dgm:pt>
    <dgm:pt modelId="{2ACE6F81-C25D-447E-B7EC-8B27A9621662}" type="pres">
      <dgm:prSet presAssocID="{E9ADEC6A-9031-4B5C-A20A-6F198152D1E0}" presName="arrowDiagram" presStyleCnt="0">
        <dgm:presLayoutVars>
          <dgm:chMax val="5"/>
          <dgm:dir/>
          <dgm:resizeHandles val="exact"/>
        </dgm:presLayoutVars>
      </dgm:prSet>
      <dgm:spPr/>
    </dgm:pt>
    <dgm:pt modelId="{E9558AB8-A59B-4DE6-AE33-B3A4A2F34B6F}" type="pres">
      <dgm:prSet presAssocID="{E9ADEC6A-9031-4B5C-A20A-6F198152D1E0}" presName="arrow" presStyleLbl="bgShp" presStyleIdx="0" presStyleCnt="1" custScaleX="78763" custScaleY="79748" custLinFactNeighborX="-14329" custLinFactNeighborY="-7594"/>
      <dgm:spPr>
        <a:solidFill>
          <a:srgbClr val="00B0F0"/>
        </a:solidFill>
        <a:ln>
          <a:solidFill>
            <a:srgbClr val="FF0000"/>
          </a:solidFill>
        </a:ln>
      </dgm:spPr>
    </dgm:pt>
    <dgm:pt modelId="{84F71F55-35A9-4228-90A2-C6E60A21B338}" type="pres">
      <dgm:prSet presAssocID="{E9ADEC6A-9031-4B5C-A20A-6F198152D1E0}" presName="arrowDiagram3" presStyleCnt="0"/>
      <dgm:spPr/>
    </dgm:pt>
    <dgm:pt modelId="{B5989BA0-3FFB-4947-A1CB-789DC067112A}" type="pres">
      <dgm:prSet presAssocID="{551AE8AA-2D9B-4B8A-9732-A09238A16317}" presName="bullet3a" presStyleLbl="node1" presStyleIdx="0" presStyleCnt="3" custLinFactY="-154321" custLinFactNeighborX="-69740" custLinFactNeighborY="-200000"/>
      <dgm:spPr/>
    </dgm:pt>
    <dgm:pt modelId="{2827E25C-B012-41AF-8765-AA036AB066DD}" type="pres">
      <dgm:prSet presAssocID="{551AE8AA-2D9B-4B8A-9732-A09238A16317}" presName="textBox3a" presStyleLbl="revTx" presStyleIdx="0" presStyleCnt="3" custLinFactNeighborX="-56845" custLinFactNeighborY="-129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C8268-631E-44E8-A31A-BE298BA55C21}" type="pres">
      <dgm:prSet presAssocID="{F20581CC-CF42-4ECF-8EB6-5C15426E6C16}" presName="bullet3b" presStyleLbl="node1" presStyleIdx="1" presStyleCnt="3" custLinFactY="-44691" custLinFactNeighborX="-26552" custLinFactNeighborY="-100000"/>
      <dgm:spPr>
        <a:solidFill>
          <a:srgbClr val="99CCFF"/>
        </a:solidFill>
      </dgm:spPr>
    </dgm:pt>
    <dgm:pt modelId="{94F24DE6-FB7B-4E28-9434-1478EBDFFAD8}" type="pres">
      <dgm:prSet presAssocID="{F20581CC-CF42-4ECF-8EB6-5C15426E6C16}" presName="textBox3b" presStyleLbl="revTx" presStyleIdx="1" presStyleCnt="3" custScaleY="76297" custLinFactNeighborX="-41255" custLinFactNeighborY="51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B7A0E-334B-494C-9415-572E880F3672}" type="pres">
      <dgm:prSet presAssocID="{3601DA1D-F2BC-44EF-BC65-75AED31BF89B}" presName="bullet3c" presStyleLbl="node1" presStyleIdx="2" presStyleCnt="3" custLinFactNeighborX="-92304" custLinFactNeighborY="-41024"/>
      <dgm:spPr>
        <a:solidFill>
          <a:srgbClr val="99CCFF"/>
        </a:solidFill>
      </dgm:spPr>
    </dgm:pt>
    <dgm:pt modelId="{52232E00-F4B9-48BF-8177-52F3C12E3518}" type="pres">
      <dgm:prSet presAssocID="{3601DA1D-F2BC-44EF-BC65-75AED31BF89B}" presName="textBox3c" presStyleLbl="revTx" presStyleIdx="2" presStyleCnt="3" custScaleY="81760" custLinFactNeighborX="-46073" custLinFactNeighborY="46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374F32-68C7-4809-B804-7038FFAB7588}" type="presOf" srcId="{F20581CC-CF42-4ECF-8EB6-5C15426E6C16}" destId="{94F24DE6-FB7B-4E28-9434-1478EBDFFAD8}" srcOrd="0" destOrd="0" presId="urn:microsoft.com/office/officeart/2005/8/layout/arrow2"/>
    <dgm:cxn modelId="{36720B82-D4C9-4871-8060-FF6125647E15}" srcId="{E9ADEC6A-9031-4B5C-A20A-6F198152D1E0}" destId="{F20581CC-CF42-4ECF-8EB6-5C15426E6C16}" srcOrd="1" destOrd="0" parTransId="{F8AAE052-96FF-4715-9CFF-12B184D9852F}" sibTransId="{101897AB-EA2B-4987-B98C-307AB0A4921F}"/>
    <dgm:cxn modelId="{3E558A8D-E9C6-4F03-B0B9-8B5AB5D68C6E}" type="presOf" srcId="{3601DA1D-F2BC-44EF-BC65-75AED31BF89B}" destId="{52232E00-F4B9-48BF-8177-52F3C12E3518}" srcOrd="0" destOrd="0" presId="urn:microsoft.com/office/officeart/2005/8/layout/arrow2"/>
    <dgm:cxn modelId="{4F14BD5F-200B-43DE-BFA4-E6BB8A459C7E}" srcId="{E9ADEC6A-9031-4B5C-A20A-6F198152D1E0}" destId="{3601DA1D-F2BC-44EF-BC65-75AED31BF89B}" srcOrd="2" destOrd="0" parTransId="{0A963D0D-B89E-49E2-B6D7-3B2BB594537C}" sibTransId="{CD315928-BD6C-4CC8-B51E-82DFEA71FDFC}"/>
    <dgm:cxn modelId="{864B3E9D-E248-4435-91E8-2D90C4DEA8E5}" type="presOf" srcId="{E9ADEC6A-9031-4B5C-A20A-6F198152D1E0}" destId="{2ACE6F81-C25D-447E-B7EC-8B27A9621662}" srcOrd="0" destOrd="0" presId="urn:microsoft.com/office/officeart/2005/8/layout/arrow2"/>
    <dgm:cxn modelId="{6EA520D0-63E2-48A5-8827-5C9EEFC548A4}" srcId="{E9ADEC6A-9031-4B5C-A20A-6F198152D1E0}" destId="{551AE8AA-2D9B-4B8A-9732-A09238A16317}" srcOrd="0" destOrd="0" parTransId="{3D069AD1-EB3E-4D84-B85B-82C34700A30E}" sibTransId="{68FA023F-BA38-43DF-9D19-0FFF6BB2104E}"/>
    <dgm:cxn modelId="{9D7052A4-1031-4594-92AD-457AEA35947D}" type="presOf" srcId="{551AE8AA-2D9B-4B8A-9732-A09238A16317}" destId="{2827E25C-B012-41AF-8765-AA036AB066DD}" srcOrd="0" destOrd="0" presId="urn:microsoft.com/office/officeart/2005/8/layout/arrow2"/>
    <dgm:cxn modelId="{2F490881-6935-41E3-A3A1-98BC337E2190}" type="presParOf" srcId="{2ACE6F81-C25D-447E-B7EC-8B27A9621662}" destId="{E9558AB8-A59B-4DE6-AE33-B3A4A2F34B6F}" srcOrd="0" destOrd="0" presId="urn:microsoft.com/office/officeart/2005/8/layout/arrow2"/>
    <dgm:cxn modelId="{4A721465-0DE0-458F-8EE2-A0BB269D2941}" type="presParOf" srcId="{2ACE6F81-C25D-447E-B7EC-8B27A9621662}" destId="{84F71F55-35A9-4228-90A2-C6E60A21B338}" srcOrd="1" destOrd="0" presId="urn:microsoft.com/office/officeart/2005/8/layout/arrow2"/>
    <dgm:cxn modelId="{AE7DCC45-25B2-43E6-8D56-BF037774F820}" type="presParOf" srcId="{84F71F55-35A9-4228-90A2-C6E60A21B338}" destId="{B5989BA0-3FFB-4947-A1CB-789DC067112A}" srcOrd="0" destOrd="0" presId="urn:microsoft.com/office/officeart/2005/8/layout/arrow2"/>
    <dgm:cxn modelId="{FD898AB3-C5DA-4F74-A785-608ED4BAB9A1}" type="presParOf" srcId="{84F71F55-35A9-4228-90A2-C6E60A21B338}" destId="{2827E25C-B012-41AF-8765-AA036AB066DD}" srcOrd="1" destOrd="0" presId="urn:microsoft.com/office/officeart/2005/8/layout/arrow2"/>
    <dgm:cxn modelId="{B601ED47-1650-4B33-9437-3FD989917AB7}" type="presParOf" srcId="{84F71F55-35A9-4228-90A2-C6E60A21B338}" destId="{F17C8268-631E-44E8-A31A-BE298BA55C21}" srcOrd="2" destOrd="0" presId="urn:microsoft.com/office/officeart/2005/8/layout/arrow2"/>
    <dgm:cxn modelId="{9C51E0F6-3B29-463F-9C53-24EC05D25E0D}" type="presParOf" srcId="{84F71F55-35A9-4228-90A2-C6E60A21B338}" destId="{94F24DE6-FB7B-4E28-9434-1478EBDFFAD8}" srcOrd="3" destOrd="0" presId="urn:microsoft.com/office/officeart/2005/8/layout/arrow2"/>
    <dgm:cxn modelId="{9A8772D4-2A74-4644-BDDD-7212FBD2C9F6}" type="presParOf" srcId="{84F71F55-35A9-4228-90A2-C6E60A21B338}" destId="{7B4B7A0E-334B-494C-9415-572E880F3672}" srcOrd="4" destOrd="0" presId="urn:microsoft.com/office/officeart/2005/8/layout/arrow2"/>
    <dgm:cxn modelId="{7F4B6315-2DF0-4432-85CC-D13B3F6AF95D}" type="presParOf" srcId="{84F71F55-35A9-4228-90A2-C6E60A21B338}" destId="{52232E00-F4B9-48BF-8177-52F3C12E3518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ADEC6A-9031-4B5C-A20A-6F198152D1E0}" type="doc">
      <dgm:prSet loTypeId="urn:microsoft.com/office/officeart/2005/8/layout/arrow2" loCatId="process" qsTypeId="urn:microsoft.com/office/officeart/2005/8/quickstyle/simple1#2" qsCatId="simple" csTypeId="urn:microsoft.com/office/officeart/2005/8/colors/accent1_2#4" csCatId="accent1" phldr="1"/>
      <dgm:spPr/>
    </dgm:pt>
    <dgm:pt modelId="{F20581CC-CF42-4ECF-8EB6-5C15426E6C16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GEF 4</a:t>
          </a:r>
        </a:p>
        <a:p>
          <a:pPr algn="l"/>
          <a:endParaRPr lang="en-US" sz="1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  <a:p>
          <a:pPr algn="ctr"/>
          <a:r>
            <a:rPr lang="en-US" sz="1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32</a:t>
          </a:r>
        </a:p>
      </dgm:t>
    </dgm:pt>
    <dgm:pt modelId="{F8AAE052-96FF-4715-9CFF-12B184D9852F}" type="parTrans" cxnId="{36720B82-D4C9-4871-8060-FF6125647E15}">
      <dgm:prSet/>
      <dgm:spPr/>
      <dgm:t>
        <a:bodyPr/>
        <a:lstStyle/>
        <a:p>
          <a:endParaRPr lang="en-US"/>
        </a:p>
      </dgm:t>
    </dgm:pt>
    <dgm:pt modelId="{101897AB-EA2B-4987-B98C-307AB0A4921F}" type="sibTrans" cxnId="{36720B82-D4C9-4871-8060-FF6125647E15}">
      <dgm:prSet/>
      <dgm:spPr/>
      <dgm:t>
        <a:bodyPr/>
        <a:lstStyle/>
        <a:p>
          <a:endParaRPr lang="en-US"/>
        </a:p>
      </dgm:t>
    </dgm:pt>
    <dgm:pt modelId="{3601DA1D-F2BC-44EF-BC65-75AED31BF89B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GEF 5</a:t>
          </a:r>
        </a:p>
        <a:p>
          <a:pPr algn="ctr"/>
          <a:endParaRPr lang="en-US" sz="1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  <a:p>
          <a:pPr algn="ctr"/>
          <a:r>
            <a:rPr lang="en-US" sz="1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49</a:t>
          </a:r>
        </a:p>
      </dgm:t>
    </dgm:pt>
    <dgm:pt modelId="{0A963D0D-B89E-49E2-B6D7-3B2BB594537C}" type="parTrans" cxnId="{4F14BD5F-200B-43DE-BFA4-E6BB8A459C7E}">
      <dgm:prSet/>
      <dgm:spPr/>
      <dgm:t>
        <a:bodyPr/>
        <a:lstStyle/>
        <a:p>
          <a:endParaRPr lang="en-US"/>
        </a:p>
      </dgm:t>
    </dgm:pt>
    <dgm:pt modelId="{CD315928-BD6C-4CC8-B51E-82DFEA71FDFC}" type="sibTrans" cxnId="{4F14BD5F-200B-43DE-BFA4-E6BB8A459C7E}">
      <dgm:prSet/>
      <dgm:spPr/>
      <dgm:t>
        <a:bodyPr/>
        <a:lstStyle/>
        <a:p>
          <a:endParaRPr lang="en-US"/>
        </a:p>
      </dgm:t>
    </dgm:pt>
    <dgm:pt modelId="{551AE8AA-2D9B-4B8A-9732-A09238A16317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GEF 2/3</a:t>
          </a:r>
        </a:p>
        <a:p>
          <a:pPr algn="ctr"/>
          <a:endParaRPr lang="en-US" sz="12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  <a:p>
          <a:pPr algn="ctr"/>
          <a:r>
            <a:rPr lang="en-US" sz="1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3</a:t>
          </a:r>
        </a:p>
      </dgm:t>
    </dgm:pt>
    <dgm:pt modelId="{3D069AD1-EB3E-4D84-B85B-82C34700A30E}" type="parTrans" cxnId="{6EA520D0-63E2-48A5-8827-5C9EEFC548A4}">
      <dgm:prSet/>
      <dgm:spPr/>
      <dgm:t>
        <a:bodyPr/>
        <a:lstStyle/>
        <a:p>
          <a:endParaRPr lang="en-US"/>
        </a:p>
      </dgm:t>
    </dgm:pt>
    <dgm:pt modelId="{68FA023F-BA38-43DF-9D19-0FFF6BB2104E}" type="sibTrans" cxnId="{6EA520D0-63E2-48A5-8827-5C9EEFC548A4}">
      <dgm:prSet/>
      <dgm:spPr/>
      <dgm:t>
        <a:bodyPr/>
        <a:lstStyle/>
        <a:p>
          <a:endParaRPr lang="en-US"/>
        </a:p>
      </dgm:t>
    </dgm:pt>
    <dgm:pt modelId="{2ACE6F81-C25D-447E-B7EC-8B27A9621662}" type="pres">
      <dgm:prSet presAssocID="{E9ADEC6A-9031-4B5C-A20A-6F198152D1E0}" presName="arrowDiagram" presStyleCnt="0">
        <dgm:presLayoutVars>
          <dgm:chMax val="5"/>
          <dgm:dir/>
          <dgm:resizeHandles val="exact"/>
        </dgm:presLayoutVars>
      </dgm:prSet>
      <dgm:spPr/>
    </dgm:pt>
    <dgm:pt modelId="{E9558AB8-A59B-4DE6-AE33-B3A4A2F34B6F}" type="pres">
      <dgm:prSet presAssocID="{E9ADEC6A-9031-4B5C-A20A-6F198152D1E0}" presName="arrow" presStyleLbl="bgShp" presStyleIdx="0" presStyleCnt="1" custScaleX="78763" custScaleY="79748" custLinFactNeighborX="-14329" custLinFactNeighborY="-7594"/>
      <dgm:spPr>
        <a:solidFill>
          <a:srgbClr val="00B050"/>
        </a:solidFill>
        <a:ln>
          <a:solidFill>
            <a:srgbClr val="FF0000"/>
          </a:solidFill>
        </a:ln>
      </dgm:spPr>
    </dgm:pt>
    <dgm:pt modelId="{84F71F55-35A9-4228-90A2-C6E60A21B338}" type="pres">
      <dgm:prSet presAssocID="{E9ADEC6A-9031-4B5C-A20A-6F198152D1E0}" presName="arrowDiagram3" presStyleCnt="0"/>
      <dgm:spPr/>
    </dgm:pt>
    <dgm:pt modelId="{B5989BA0-3FFB-4947-A1CB-789DC067112A}" type="pres">
      <dgm:prSet presAssocID="{551AE8AA-2D9B-4B8A-9732-A09238A16317}" presName="bullet3a" presStyleLbl="node1" presStyleIdx="0" presStyleCnt="3" custLinFactY="-200000" custLinFactNeighborX="-16130" custLinFactNeighborY="-245777"/>
      <dgm:spPr/>
    </dgm:pt>
    <dgm:pt modelId="{2827E25C-B012-41AF-8765-AA036AB066DD}" type="pres">
      <dgm:prSet presAssocID="{551AE8AA-2D9B-4B8A-9732-A09238A16317}" presName="textBox3a" presStyleLbl="revTx" presStyleIdx="0" presStyleCnt="3" custLinFactNeighborX="-48463" custLinFactNeighborY="-122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C8268-631E-44E8-A31A-BE298BA55C21}" type="pres">
      <dgm:prSet presAssocID="{F20581CC-CF42-4ECF-8EB6-5C15426E6C16}" presName="bullet3b" presStyleLbl="node1" presStyleIdx="1" presStyleCnt="3" custLinFactY="-38546" custLinFactNeighborX="3104" custLinFactNeighborY="-100000"/>
      <dgm:spPr>
        <a:solidFill>
          <a:srgbClr val="99CCFF"/>
        </a:solidFill>
      </dgm:spPr>
    </dgm:pt>
    <dgm:pt modelId="{94F24DE6-FB7B-4E28-9434-1478EBDFFAD8}" type="pres">
      <dgm:prSet presAssocID="{F20581CC-CF42-4ECF-8EB6-5C15426E6C16}" presName="textBox3b" presStyleLbl="revTx" presStyleIdx="1" presStyleCnt="3" custScaleY="76297" custLinFactNeighborX="-41255" custLinFactNeighborY="55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B7A0E-334B-494C-9415-572E880F3672}" type="pres">
      <dgm:prSet presAssocID="{3601DA1D-F2BC-44EF-BC65-75AED31BF89B}" presName="bullet3c" presStyleLbl="node1" presStyleIdx="2" presStyleCnt="3" custLinFactNeighborX="-92304" custLinFactNeighborY="-41024"/>
      <dgm:spPr>
        <a:solidFill>
          <a:srgbClr val="99CCFF"/>
        </a:solidFill>
      </dgm:spPr>
    </dgm:pt>
    <dgm:pt modelId="{52232E00-F4B9-48BF-8177-52F3C12E3518}" type="pres">
      <dgm:prSet presAssocID="{3601DA1D-F2BC-44EF-BC65-75AED31BF89B}" presName="textBox3c" presStyleLbl="revTx" presStyleIdx="2" presStyleCnt="3" custScaleY="78903" custLinFactNeighborX="-37935" custLinFactNeighborY="46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6A3309-326E-4387-BBAB-73FABB2C9AE2}" type="presOf" srcId="{3601DA1D-F2BC-44EF-BC65-75AED31BF89B}" destId="{52232E00-F4B9-48BF-8177-52F3C12E3518}" srcOrd="0" destOrd="0" presId="urn:microsoft.com/office/officeart/2005/8/layout/arrow2"/>
    <dgm:cxn modelId="{36720B82-D4C9-4871-8060-FF6125647E15}" srcId="{E9ADEC6A-9031-4B5C-A20A-6F198152D1E0}" destId="{F20581CC-CF42-4ECF-8EB6-5C15426E6C16}" srcOrd="1" destOrd="0" parTransId="{F8AAE052-96FF-4715-9CFF-12B184D9852F}" sibTransId="{101897AB-EA2B-4987-B98C-307AB0A4921F}"/>
    <dgm:cxn modelId="{4F14BD5F-200B-43DE-BFA4-E6BB8A459C7E}" srcId="{E9ADEC6A-9031-4B5C-A20A-6F198152D1E0}" destId="{3601DA1D-F2BC-44EF-BC65-75AED31BF89B}" srcOrd="2" destOrd="0" parTransId="{0A963D0D-B89E-49E2-B6D7-3B2BB594537C}" sibTransId="{CD315928-BD6C-4CC8-B51E-82DFEA71FDFC}"/>
    <dgm:cxn modelId="{786B5E0B-BE60-4DEB-8821-E11CE802FEAA}" type="presOf" srcId="{551AE8AA-2D9B-4B8A-9732-A09238A16317}" destId="{2827E25C-B012-41AF-8765-AA036AB066DD}" srcOrd="0" destOrd="0" presId="urn:microsoft.com/office/officeart/2005/8/layout/arrow2"/>
    <dgm:cxn modelId="{06272F1A-B72C-415D-ADE0-21D11F128692}" type="presOf" srcId="{F20581CC-CF42-4ECF-8EB6-5C15426E6C16}" destId="{94F24DE6-FB7B-4E28-9434-1478EBDFFAD8}" srcOrd="0" destOrd="0" presId="urn:microsoft.com/office/officeart/2005/8/layout/arrow2"/>
    <dgm:cxn modelId="{597ACCB6-A13F-404D-BBAF-F8D2AE3056E7}" type="presOf" srcId="{E9ADEC6A-9031-4B5C-A20A-6F198152D1E0}" destId="{2ACE6F81-C25D-447E-B7EC-8B27A9621662}" srcOrd="0" destOrd="0" presId="urn:microsoft.com/office/officeart/2005/8/layout/arrow2"/>
    <dgm:cxn modelId="{6EA520D0-63E2-48A5-8827-5C9EEFC548A4}" srcId="{E9ADEC6A-9031-4B5C-A20A-6F198152D1E0}" destId="{551AE8AA-2D9B-4B8A-9732-A09238A16317}" srcOrd="0" destOrd="0" parTransId="{3D069AD1-EB3E-4D84-B85B-82C34700A30E}" sibTransId="{68FA023F-BA38-43DF-9D19-0FFF6BB2104E}"/>
    <dgm:cxn modelId="{8C354BFE-A6EB-4A1F-8400-ABEB466BFDE0}" type="presParOf" srcId="{2ACE6F81-C25D-447E-B7EC-8B27A9621662}" destId="{E9558AB8-A59B-4DE6-AE33-B3A4A2F34B6F}" srcOrd="0" destOrd="0" presId="urn:microsoft.com/office/officeart/2005/8/layout/arrow2"/>
    <dgm:cxn modelId="{EC914DCD-8AE0-4A91-A7F4-F6570F7ACE65}" type="presParOf" srcId="{2ACE6F81-C25D-447E-B7EC-8B27A9621662}" destId="{84F71F55-35A9-4228-90A2-C6E60A21B338}" srcOrd="1" destOrd="0" presId="urn:microsoft.com/office/officeart/2005/8/layout/arrow2"/>
    <dgm:cxn modelId="{579C9AF0-3046-4D8B-BE23-9495901FFA69}" type="presParOf" srcId="{84F71F55-35A9-4228-90A2-C6E60A21B338}" destId="{B5989BA0-3FFB-4947-A1CB-789DC067112A}" srcOrd="0" destOrd="0" presId="urn:microsoft.com/office/officeart/2005/8/layout/arrow2"/>
    <dgm:cxn modelId="{9A54666F-59BA-4DD3-B8D7-A49731DFAF85}" type="presParOf" srcId="{84F71F55-35A9-4228-90A2-C6E60A21B338}" destId="{2827E25C-B012-41AF-8765-AA036AB066DD}" srcOrd="1" destOrd="0" presId="urn:microsoft.com/office/officeart/2005/8/layout/arrow2"/>
    <dgm:cxn modelId="{618BA27C-89F5-4D66-B1A8-250A966CD567}" type="presParOf" srcId="{84F71F55-35A9-4228-90A2-C6E60A21B338}" destId="{F17C8268-631E-44E8-A31A-BE298BA55C21}" srcOrd="2" destOrd="0" presId="urn:microsoft.com/office/officeart/2005/8/layout/arrow2"/>
    <dgm:cxn modelId="{8174A08F-21B0-42F7-9970-31BA9071003B}" type="presParOf" srcId="{84F71F55-35A9-4228-90A2-C6E60A21B338}" destId="{94F24DE6-FB7B-4E28-9434-1478EBDFFAD8}" srcOrd="3" destOrd="0" presId="urn:microsoft.com/office/officeart/2005/8/layout/arrow2"/>
    <dgm:cxn modelId="{4AC4FD84-98D7-4248-B952-98A280FFD9A6}" type="presParOf" srcId="{84F71F55-35A9-4228-90A2-C6E60A21B338}" destId="{7B4B7A0E-334B-494C-9415-572E880F3672}" srcOrd="4" destOrd="0" presId="urn:microsoft.com/office/officeart/2005/8/layout/arrow2"/>
    <dgm:cxn modelId="{B4701BF0-786A-4FD3-8DFF-00E1EC6953BA}" type="presParOf" srcId="{84F71F55-35A9-4228-90A2-C6E60A21B338}" destId="{52232E00-F4B9-48BF-8177-52F3C12E3518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>
              <a:defRPr sz="13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>
              <a:defRPr sz="13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fld id="{BA62E6C5-C371-4B09-B3E1-1925C1768A0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xmlns="" val="318177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>
              <a:defRPr sz="13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>
              <a:defRPr sz="13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fld id="{2409A7AC-3283-4B9D-BABA-C28D395148F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xmlns="" val="20716697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489EFC3-8419-4604-BCFC-0807FC24AD81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4010724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- CAGR from 2005 to 2010 (most data available)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85372" indent="-302066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08265" indent="-241653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91571" indent="-241653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4878" indent="-241653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00E9583-CE38-43A3-A3B3-E15B5252A690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58338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Location</a:t>
            </a:r>
            <a:r>
              <a:rPr lang="en-US" baseline="0" dirty="0" smtClean="0"/>
              <a:t> of all centers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E2279E-276E-47C3-86C8-06235B1ACE25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50590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D37658-65DD-43EB-9560-ECB503615C5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9448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A7969-9977-4205-9104-FE92CEDD0D24}" type="datetime1">
              <a:rPr lang="en-US" altLang="en-US"/>
              <a:pPr>
                <a:defRPr/>
              </a:pPr>
              <a:t>10/28/2015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FD406-93C4-4D15-B87E-C9BE0BA9A39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3782F-C59A-4AA1-AFB0-C88D4B42676F}" type="datetime1">
              <a:rPr lang="en-US" altLang="en-US"/>
              <a:pPr>
                <a:defRPr/>
              </a:pPr>
              <a:t>10/28/2015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17F6E-B1C1-4763-A238-12EFA3134AE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765175"/>
            <a:ext cx="2105025" cy="5616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765175"/>
            <a:ext cx="6167438" cy="5616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4AAD4-51BE-4AF4-8046-FC8DADBA1C5A}" type="datetime1">
              <a:rPr lang="en-US" altLang="en-US"/>
              <a:pPr>
                <a:defRPr/>
              </a:pPr>
              <a:t>10/28/2015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FAA1A-B17B-4E02-B42D-EA0ACA37CC7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765175"/>
            <a:ext cx="8424863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989138"/>
            <a:ext cx="8424863" cy="4392612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65A90-C27C-4BDB-9604-E9CB26C8D11D}" type="datetime1">
              <a:rPr lang="en-US"/>
              <a:pPr>
                <a:defRPr/>
              </a:pPr>
              <a:t>10/28/2015</a:t>
            </a:fld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0EBE5-E67D-4C77-926A-F9E55D4CFF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81760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6A050-49DD-4E75-9D37-8CAD3FC6C6A7}" type="datetime1">
              <a:rPr lang="en-US" altLang="en-US"/>
              <a:pPr>
                <a:defRPr/>
              </a:pPr>
              <a:t>10/28/2015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60D0D-973E-4443-8715-A5C76372293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3F57E-0351-482B-A5EB-BD397FCD1AAC}" type="datetime1">
              <a:rPr lang="en-US" altLang="en-US"/>
              <a:pPr>
                <a:defRPr/>
              </a:pPr>
              <a:t>10/28/2015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718E5-0987-4316-AEAC-2B4B56D8B64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135438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1688" y="1989138"/>
            <a:ext cx="4137025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5130B-479E-4D36-B8C5-5659E8852505}" type="datetime1">
              <a:rPr lang="en-US" altLang="en-US"/>
              <a:pPr>
                <a:defRPr/>
              </a:pPr>
              <a:t>10/28/2015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A2522-3C57-4A3A-ABBE-BF91FCA655C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4757D-B7F8-458C-AE72-5A11E776C523}" type="datetime1">
              <a:rPr lang="en-US" altLang="en-US"/>
              <a:pPr>
                <a:defRPr/>
              </a:pPr>
              <a:t>10/28/2015</a:t>
            </a:fld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D8AF4-32C8-484E-95E1-02959A9DEEA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B3C76-12C5-400F-927D-8C72600CC834}" type="datetime1">
              <a:rPr lang="en-US" altLang="en-US"/>
              <a:pPr>
                <a:defRPr/>
              </a:pPr>
              <a:t>10/28/2015</a:t>
            </a:fld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5A116-B033-4AAC-BEB4-3CE0CEE35A1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3ACAB-572A-4A50-A98C-98FBFB5E18DC}" type="datetime1">
              <a:rPr lang="en-US" altLang="en-US"/>
              <a:pPr>
                <a:defRPr/>
              </a:pPr>
              <a:t>10/28/2015</a:t>
            </a:fld>
            <a:endParaRPr lang="en-GB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EF766-CE34-4B38-8992-871DF4E6C1B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EDD05-D7CC-4671-B72D-FC9EC6404281}" type="datetime1">
              <a:rPr lang="en-US" altLang="en-US"/>
              <a:pPr>
                <a:defRPr/>
              </a:pPr>
              <a:t>10/28/2015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0B326-6B68-4EF4-BE9A-257165170F5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E5B4D-0A66-4F93-9457-258504AF2E3A}" type="datetime1">
              <a:rPr lang="en-US" altLang="en-US"/>
              <a:pPr>
                <a:defRPr/>
              </a:pPr>
              <a:t>10/28/2015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C88D3-E7A6-4AA8-9F9F-23342EEDA38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765175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424863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553200"/>
            <a:ext cx="22780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135A0781-C6D4-41F6-844C-7BEA8767A37C}" type="datetime1">
              <a:rPr lang="en-US" altLang="en-US"/>
              <a:pPr>
                <a:defRPr/>
              </a:pPr>
              <a:t>10/28/2015</a:t>
            </a:fld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553200"/>
            <a:ext cx="22320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0444257C-7E58-40A7-A441-F1F75108B0D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2" name="Picture 15" descr="header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18" descr="footer copy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473825"/>
            <a:ext cx="91440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F93D1"/>
          </a:solidFill>
          <a:latin typeface="Calibri" panose="020F050202020403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F93D1"/>
          </a:solidFill>
          <a:latin typeface="MetaBold-Roman" pitchFamily="50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F93D1"/>
          </a:solidFill>
          <a:latin typeface="MetaBold-Roman" pitchFamily="50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F93D1"/>
          </a:solidFill>
          <a:latin typeface="MetaBold-Roman" pitchFamily="50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F93D1"/>
          </a:solidFill>
          <a:latin typeface="MetaBold-Roman" pitchFamily="50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2F93D1"/>
          </a:solidFill>
          <a:latin typeface="MetaBold-Roman" pitchFamily="50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2F93D1"/>
          </a:solidFill>
          <a:latin typeface="MetaBold-Roman" pitchFamily="50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2F93D1"/>
          </a:solidFill>
          <a:latin typeface="MetaBold-Roman" pitchFamily="50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2F93D1"/>
          </a:solidFill>
          <a:latin typeface="MetaBold-Roman" pitchFamily="50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25.pn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emf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???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c.yvetot@unido.or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ctc-n.or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hyperlink" Target="http://www.ecreee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hyperlink" Target="http://www.ecowrex.org/" TargetMode="External"/><Relationship Id="rId2" Type="http://schemas.openxmlformats.org/officeDocument/2006/relationships/hyperlink" Target="http://www.ecreee.org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504" y="2778704"/>
            <a:ext cx="9144000" cy="1358472"/>
          </a:xfrm>
        </p:spPr>
        <p:txBody>
          <a:bodyPr/>
          <a:lstStyle/>
          <a:p>
            <a:pPr eaLnBrk="1" hangingPunct="1"/>
            <a:r>
              <a:rPr lang="en-GB" sz="2400" b="1" i="1" dirty="0" smtClean="0">
                <a:solidFill>
                  <a:srgbClr val="0070C0"/>
                </a:solidFill>
              </a:rPr>
              <a:t>Mobilizing </a:t>
            </a:r>
            <a:r>
              <a:rPr lang="en-GB" sz="2400" b="1" i="1" dirty="0">
                <a:solidFill>
                  <a:srgbClr val="0070C0"/>
                </a:solidFill>
              </a:rPr>
              <a:t>the private sector </a:t>
            </a:r>
            <a:endParaRPr lang="en-GB" sz="2400" b="1" i="1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en-GB" sz="2400" b="1" i="1" dirty="0" smtClean="0">
                <a:solidFill>
                  <a:srgbClr val="0070C0"/>
                </a:solidFill>
              </a:rPr>
              <a:t>for climate action and </a:t>
            </a:r>
            <a:r>
              <a:rPr lang="en-GB" sz="2400" b="1" i="1" dirty="0">
                <a:solidFill>
                  <a:srgbClr val="0070C0"/>
                </a:solidFill>
              </a:rPr>
              <a:t>sustainable industrialization </a:t>
            </a:r>
            <a:endParaRPr lang="en-GB" sz="2400" b="1" i="1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en-GB" sz="2400" b="1" i="1" dirty="0" smtClean="0">
                <a:solidFill>
                  <a:srgbClr val="0070C0"/>
                </a:solidFill>
              </a:rPr>
              <a:t>in </a:t>
            </a:r>
            <a:r>
              <a:rPr lang="en-GB" sz="2400" b="1" i="1" dirty="0">
                <a:solidFill>
                  <a:srgbClr val="0070C0"/>
                </a:solidFill>
              </a:rPr>
              <a:t>the context of </a:t>
            </a:r>
            <a:r>
              <a:rPr lang="en-GB" sz="2400" b="1" i="1" dirty="0" smtClean="0">
                <a:solidFill>
                  <a:srgbClr val="0070C0"/>
                </a:solidFill>
              </a:rPr>
              <a:t>the 2030 agenda and COP 21</a:t>
            </a:r>
            <a:endParaRPr lang="en-GB" sz="2400" i="1" dirty="0" smtClean="0">
              <a:solidFill>
                <a:srgbClr val="0070C0"/>
              </a:solidFill>
            </a:endParaRPr>
          </a:p>
          <a:p>
            <a:pPr eaLnBrk="1" hangingPunct="1"/>
            <a:endParaRPr lang="en-US" sz="1400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en-US" sz="1400" dirty="0" smtClean="0">
                <a:solidFill>
                  <a:srgbClr val="0070C0"/>
                </a:solidFill>
              </a:rPr>
              <a:t>GCCA Intra-ACP program and special meeting of ACP Sub-committee on SD preparing for COP 21</a:t>
            </a:r>
            <a:endParaRPr lang="en-US" sz="1400" dirty="0">
              <a:solidFill>
                <a:srgbClr val="0070C0"/>
              </a:solidFill>
            </a:endParaRPr>
          </a:p>
          <a:p>
            <a:r>
              <a:rPr lang="en-US" sz="1400" dirty="0" smtClean="0">
                <a:solidFill>
                  <a:srgbClr val="0070C0"/>
                </a:solidFill>
              </a:rPr>
              <a:t>ACP Secretariat, Brussels 28-29 October 2015</a:t>
            </a:r>
            <a:endParaRPr lang="en-US" sz="1400" dirty="0">
              <a:solidFill>
                <a:srgbClr val="0070C0"/>
              </a:solidFill>
            </a:endParaRPr>
          </a:p>
          <a:p>
            <a:pPr eaLnBrk="1" hangingPunct="1"/>
            <a:endParaRPr lang="en-GB" altLang="en-US" sz="2400" b="1" noProof="0" dirty="0" smtClean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5229200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359351" y="5598532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</a:rPr>
              <a:t>Christophe Yvetot</a:t>
            </a:r>
          </a:p>
          <a:p>
            <a:pPr algn="ctr"/>
            <a:r>
              <a:rPr lang="en-US" sz="1400" dirty="0" smtClean="0">
                <a:solidFill>
                  <a:srgbClr val="0070C0"/>
                </a:solidFill>
              </a:rPr>
              <a:t> Head of UNIDO Liaison Office to the European Union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06FD406-93C4-4D15-B87E-C9BE0BA9A391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268760"/>
            <a:ext cx="3528864" cy="138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0485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Tackling climate change: some highlights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00808"/>
            <a:ext cx="8712646" cy="4392612"/>
          </a:xfrm>
        </p:spPr>
        <p:txBody>
          <a:bodyPr/>
          <a:lstStyle/>
          <a:p>
            <a:r>
              <a:rPr lang="en-US" sz="2000" dirty="0" smtClean="0"/>
              <a:t>Montreal Protocol:</a:t>
            </a:r>
          </a:p>
          <a:p>
            <a:pPr lvl="1"/>
            <a:r>
              <a:rPr lang="en-US" sz="2000" dirty="0" smtClean="0"/>
              <a:t>Each year: 5-6 times of 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 phase of Kyoto Protocol in CO2e avoided </a:t>
            </a:r>
          </a:p>
          <a:p>
            <a:pPr lvl="1"/>
            <a:r>
              <a:rPr lang="en-US" sz="2000" dirty="0" smtClean="0"/>
              <a:t>Until 2010: </a:t>
            </a:r>
            <a:r>
              <a:rPr lang="en-GB" sz="2000" dirty="0" smtClean="0"/>
              <a:t>70,287 tonnes Ozone Depleting Potential </a:t>
            </a:r>
          </a:p>
          <a:p>
            <a:pPr lvl="1"/>
            <a:r>
              <a:rPr lang="en-US" sz="2000" dirty="0" smtClean="0"/>
              <a:t>UNIDO: 1200 projects, globally 27% share, 100 countries, best implementing agency </a:t>
            </a:r>
          </a:p>
          <a:p>
            <a:r>
              <a:rPr lang="en-US" sz="2000" dirty="0" smtClean="0"/>
              <a:t>Sustainable Energy efforts:</a:t>
            </a:r>
          </a:p>
          <a:p>
            <a:pPr lvl="1"/>
            <a:r>
              <a:rPr lang="en-US" sz="2000" dirty="0"/>
              <a:t>SE4ALL objectives in line with 2 degree Celsius target</a:t>
            </a:r>
          </a:p>
          <a:p>
            <a:pPr lvl="1"/>
            <a:r>
              <a:rPr lang="en-US" sz="2000" dirty="0"/>
              <a:t>By 2015: 200 million with electricity and 400 </a:t>
            </a:r>
            <a:r>
              <a:rPr lang="en-US" sz="2000" dirty="0" smtClean="0"/>
              <a:t>million clean cooking </a:t>
            </a:r>
            <a:endParaRPr lang="en-US" sz="2000" dirty="0"/>
          </a:p>
          <a:p>
            <a:pPr lvl="1"/>
            <a:r>
              <a:rPr lang="en-US" sz="2000" dirty="0"/>
              <a:t>80 countries opted-in and 118 with RE policy targets</a:t>
            </a:r>
          </a:p>
          <a:p>
            <a:pPr lvl="1"/>
            <a:r>
              <a:rPr lang="en-US" sz="2000" dirty="0"/>
              <a:t>UNIDO: ~100 projects, 50+ countries</a:t>
            </a:r>
          </a:p>
          <a:p>
            <a:r>
              <a:rPr lang="en-US" sz="2000" dirty="0" smtClean="0"/>
              <a:t>Adaptation</a:t>
            </a:r>
          </a:p>
          <a:p>
            <a:pPr lvl="1"/>
            <a:r>
              <a:rPr lang="en-US" sz="2000" dirty="0"/>
              <a:t>New</a:t>
            </a:r>
            <a:r>
              <a:rPr lang="en-US" sz="2000" dirty="0" smtClean="0"/>
              <a:t>: </a:t>
            </a:r>
            <a:r>
              <a:rPr lang="en-US" sz="2000" dirty="0"/>
              <a:t>climate resilient </a:t>
            </a:r>
            <a:r>
              <a:rPr lang="en-US" sz="2000" dirty="0" smtClean="0"/>
              <a:t>industries along energy-water-food nexus</a:t>
            </a:r>
          </a:p>
          <a:p>
            <a:pPr lvl="1"/>
            <a:r>
              <a:rPr lang="en-US" sz="2000" dirty="0" smtClean="0"/>
              <a:t>UNIDO: several Large Maritime Ecosystems (LME) rehabilitation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B60D0D-973E-4443-8715-A5C763722932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xmlns="" val="196922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908050"/>
            <a:ext cx="9180512" cy="914400"/>
          </a:xfrm>
        </p:spPr>
        <p:txBody>
          <a:bodyPr/>
          <a:lstStyle/>
          <a:p>
            <a:r>
              <a:rPr lang="en-GB" sz="4000" noProof="0" smtClean="0"/>
              <a:t>Green</a:t>
            </a:r>
            <a:r>
              <a:rPr lang="en-GB" noProof="0" smtClean="0">
                <a:solidFill>
                  <a:schemeClr val="bg1"/>
                </a:solidFill>
              </a:rPr>
              <a:t> </a:t>
            </a:r>
            <a:r>
              <a:rPr lang="en-GB" sz="4000" noProof="0" smtClean="0"/>
              <a:t>Industry: Flagship Programmes </a:t>
            </a:r>
          </a:p>
        </p:txBody>
      </p:sp>
      <p:graphicFrame>
        <p:nvGraphicFramePr>
          <p:cNvPr id="24771" name="Group 195"/>
          <p:cNvGraphicFramePr>
            <a:graphicFrameLocks noGrp="1"/>
          </p:cNvGraphicFramePr>
          <p:nvPr/>
        </p:nvGraphicFramePr>
        <p:xfrm>
          <a:off x="323850" y="1752600"/>
          <a:ext cx="8424863" cy="4685856"/>
        </p:xfrm>
        <a:graphic>
          <a:graphicData uri="http://schemas.openxmlformats.org/drawingml/2006/table">
            <a:tbl>
              <a:tblPr/>
              <a:tblGrid>
                <a:gridCol w="2147888"/>
                <a:gridCol w="2065337"/>
                <a:gridCol w="2063750"/>
                <a:gridCol w="2147888"/>
              </a:tblGrid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Resource Efficiency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Water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Energy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Chemicals Management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6619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Resource Efficiency &amp; Cleaner Production (RECP)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Transfer of </a:t>
                      </a:r>
                      <a:r>
                        <a:rPr kumimoji="1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Env</a:t>
                      </a:r>
                      <a:r>
                        <a:rPr kumimoji="1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. Sound Technologies (TEST)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Industrial Energy Efficiency: EMS &amp; System Optimization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Persistent Organic Pollutants (POPs) Phase-out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5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Environmental Management Standards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Mercury Programme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Renewable Rural Energy for productive use </a:t>
                      </a:r>
                      <a:endParaRPr kumimoji="1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Ozone Depleting Substances (ODS) Phase-out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Corporate Social Responsibility – REAP 26000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Large Marine Ecosystems (LME) Rehabilitation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Low Carbon Technologies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Chemical Leasing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8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E-waste Management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31640" y="594928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FF0000"/>
                </a:solidFill>
              </a:rPr>
              <a:t>Climate Change Mitigation and Adaptation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83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323850" y="765175"/>
            <a:ext cx="8496622" cy="1143000"/>
          </a:xfrm>
        </p:spPr>
        <p:txBody>
          <a:bodyPr/>
          <a:lstStyle/>
          <a:p>
            <a:r>
              <a:rPr lang="en-US" sz="3200" dirty="0" smtClean="0"/>
              <a:t>Mozambique: Renewable energy for water supply</a:t>
            </a:r>
          </a:p>
        </p:txBody>
      </p:sp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05000"/>
            <a:ext cx="1677988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4038601"/>
            <a:ext cx="1752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9321" y="1905000"/>
            <a:ext cx="5512279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39614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85A116-B033-4AAC-BEB4-3CE0CEE35A12}" type="slidenum">
              <a:rPr lang="en-GB" altLang="en-US" smtClean="0"/>
              <a:pPr>
                <a:defRPr/>
              </a:pPr>
              <a:t>13</a:t>
            </a:fld>
            <a:endParaRPr lang="en-GB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980728"/>
            <a:ext cx="8741070" cy="525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4056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Financing for low carbon development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08175"/>
            <a:ext cx="6337175" cy="4473575"/>
          </a:xfrm>
        </p:spPr>
        <p:txBody>
          <a:bodyPr/>
          <a:lstStyle/>
          <a:p>
            <a:r>
              <a:rPr lang="en-US" sz="2800" dirty="0" smtClean="0"/>
              <a:t>Official Development Assistance </a:t>
            </a:r>
          </a:p>
          <a:p>
            <a:r>
              <a:rPr lang="en-US" sz="2800" dirty="0" smtClean="0"/>
              <a:t>MEAs, GEF, GCF </a:t>
            </a:r>
          </a:p>
          <a:p>
            <a:r>
              <a:rPr lang="en-US" sz="2800" dirty="0" smtClean="0"/>
              <a:t>Leveraging private sector/ industry</a:t>
            </a:r>
          </a:p>
          <a:p>
            <a:pPr lvl="1"/>
            <a:r>
              <a:rPr lang="en-US" sz="2400" dirty="0" smtClean="0"/>
              <a:t>Local private sector: TEST &amp; IUMP</a:t>
            </a:r>
          </a:p>
          <a:p>
            <a:pPr lvl="1"/>
            <a:r>
              <a:rPr lang="en-US" sz="2400" dirty="0" smtClean="0"/>
              <a:t>PPPs &amp; supply chains</a:t>
            </a:r>
          </a:p>
          <a:p>
            <a:r>
              <a:rPr lang="en-US" sz="2800" dirty="0" smtClean="0"/>
              <a:t>Blending/ de-risking</a:t>
            </a:r>
          </a:p>
          <a:p>
            <a:pPr lvl="1"/>
            <a:r>
              <a:rPr lang="en-US" sz="2400" dirty="0" smtClean="0"/>
              <a:t>EIB, EBRD, WB, AFD, etc. </a:t>
            </a:r>
            <a:endParaRPr lang="en-US" sz="2400" dirty="0"/>
          </a:p>
          <a:p>
            <a:r>
              <a:rPr lang="en-US" sz="2800" dirty="0" smtClean="0"/>
              <a:t>Environmental tax reform</a:t>
            </a:r>
          </a:p>
          <a:p>
            <a:pPr lvl="1"/>
            <a:r>
              <a:rPr lang="en-US" sz="2400" dirty="0" smtClean="0"/>
              <a:t>From labor to resource productivity</a:t>
            </a:r>
          </a:p>
          <a:p>
            <a:pPr lvl="1"/>
            <a:endParaRPr lang="en-US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B60D0D-973E-4443-8715-A5C763722932}" type="slidenum">
              <a:rPr lang="en-GB" altLang="en-US" smtClean="0"/>
              <a:pPr>
                <a:defRPr/>
              </a:pPr>
              <a:t>14</a:t>
            </a:fld>
            <a:endParaRPr lang="en-GB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97316" y="1908175"/>
            <a:ext cx="2630385" cy="447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914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 txBox="1">
            <a:spLocks noGrp="1"/>
          </p:cNvSpPr>
          <p:nvPr/>
        </p:nvSpPr>
        <p:spPr bwMode="auto">
          <a:xfrm>
            <a:off x="6516688" y="6553200"/>
            <a:ext cx="2132012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ü"/>
              <a:defRPr sz="32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8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60FC9B90-C9D5-48FD-9468-03532E89E698}" type="slidenum">
              <a:rPr lang="en-GB" altLang="en-US" sz="1000">
                <a:solidFill>
                  <a:srgbClr val="FFFFFF"/>
                </a:solidFill>
                <a:latin typeface="MetaBold-Roman" pitchFamily="50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en-US" sz="1000">
              <a:solidFill>
                <a:srgbClr val="FFFFFF"/>
              </a:solidFill>
              <a:latin typeface="MetaBold-Roman" pitchFamily="50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</p:nvPr>
        </p:nvGraphicFramePr>
        <p:xfrm>
          <a:off x="-285784" y="1571612"/>
          <a:ext cx="4786314" cy="228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412" name="AutoShape 9"/>
          <p:cNvSpPr>
            <a:spLocks noChangeArrowheads="1"/>
          </p:cNvSpPr>
          <p:nvPr/>
        </p:nvSpPr>
        <p:spPr bwMode="auto">
          <a:xfrm>
            <a:off x="1187624" y="1140245"/>
            <a:ext cx="6278563" cy="501650"/>
          </a:xfrm>
          <a:prstGeom prst="roundRect">
            <a:avLst>
              <a:gd name="adj" fmla="val 2870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ü"/>
              <a:defRPr sz="32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8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dirty="0" smtClean="0">
                <a:solidFill>
                  <a:srgbClr val="2F93D1"/>
                </a:solidFill>
                <a:latin typeface="Calibri" pitchFamily="34" charset="0"/>
                <a:ea typeface="+mj-ea"/>
                <a:cs typeface="+mj-cs"/>
              </a:rPr>
              <a:t>Leverage effect of GEF financing: UNIDO Energy</a:t>
            </a:r>
            <a:endParaRPr lang="en-US" altLang="en-US" dirty="0">
              <a:solidFill>
                <a:srgbClr val="2F93D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/>
        </p:nvGraphicFramePr>
        <p:xfrm>
          <a:off x="1928794" y="2857496"/>
          <a:ext cx="4786314" cy="228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Content Placeholder 4"/>
          <p:cNvGraphicFramePr>
            <a:graphicFrameLocks/>
          </p:cNvGraphicFramePr>
          <p:nvPr/>
        </p:nvGraphicFramePr>
        <p:xfrm>
          <a:off x="4143372" y="4357694"/>
          <a:ext cx="4786314" cy="228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7415" name="TextBox 6"/>
          <p:cNvSpPr txBox="1">
            <a:spLocks noChangeArrowheads="1"/>
          </p:cNvSpPr>
          <p:nvPr/>
        </p:nvSpPr>
        <p:spPr bwMode="auto">
          <a:xfrm>
            <a:off x="3048000" y="1731963"/>
            <a:ext cx="2000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ü"/>
              <a:defRPr sz="32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8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i="1">
                <a:solidFill>
                  <a:srgbClr val="000000"/>
                </a:solidFill>
                <a:latin typeface="Cambria" panose="02040503050406030204" pitchFamily="18" charset="0"/>
              </a:rPr>
              <a:t>GEF FUNDING</a:t>
            </a:r>
          </a:p>
        </p:txBody>
      </p:sp>
      <p:sp>
        <p:nvSpPr>
          <p:cNvPr id="17416" name="TextBox 7"/>
          <p:cNvSpPr txBox="1">
            <a:spLocks noChangeArrowheads="1"/>
          </p:cNvSpPr>
          <p:nvPr/>
        </p:nvSpPr>
        <p:spPr bwMode="auto">
          <a:xfrm>
            <a:off x="5268913" y="3022600"/>
            <a:ext cx="219727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ü"/>
              <a:defRPr sz="32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8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CO-FINANCING: Local governments and private sector</a:t>
            </a:r>
            <a:endParaRPr lang="en-US" altLang="en-US" sz="1800" i="1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17417" name="TextBox 8"/>
          <p:cNvSpPr txBox="1">
            <a:spLocks noChangeArrowheads="1"/>
          </p:cNvSpPr>
          <p:nvPr/>
        </p:nvSpPr>
        <p:spPr bwMode="auto">
          <a:xfrm>
            <a:off x="7308305" y="4538663"/>
            <a:ext cx="1944216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ü"/>
              <a:defRPr sz="32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8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i="1" dirty="0">
                <a:solidFill>
                  <a:srgbClr val="000000"/>
                </a:solidFill>
                <a:latin typeface="Cambria" panose="02040503050406030204" pitchFamily="18" charset="0"/>
              </a:rPr>
              <a:t>NO. OF PROJECTS</a:t>
            </a:r>
          </a:p>
        </p:txBody>
      </p:sp>
      <p:sp>
        <p:nvSpPr>
          <p:cNvPr id="17418" name="TextBox 9"/>
          <p:cNvSpPr txBox="1">
            <a:spLocks noChangeArrowheads="1"/>
          </p:cNvSpPr>
          <p:nvPr/>
        </p:nvSpPr>
        <p:spPr bwMode="auto">
          <a:xfrm>
            <a:off x="3132138" y="2492375"/>
            <a:ext cx="60118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ü"/>
              <a:defRPr sz="32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8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=  US$248.86 Million </a:t>
            </a:r>
          </a:p>
        </p:txBody>
      </p:sp>
      <p:sp>
        <p:nvSpPr>
          <p:cNvPr id="17419" name="TextBox 12"/>
          <p:cNvSpPr txBox="1">
            <a:spLocks noChangeArrowheads="1"/>
          </p:cNvSpPr>
          <p:nvPr/>
        </p:nvSpPr>
        <p:spPr bwMode="auto">
          <a:xfrm>
            <a:off x="5435600" y="3933825"/>
            <a:ext cx="3600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ü"/>
              <a:defRPr sz="32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8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=  US$ 1,267.5 Billion </a:t>
            </a:r>
          </a:p>
        </p:txBody>
      </p:sp>
      <p:sp>
        <p:nvSpPr>
          <p:cNvPr id="17420" name="TextBox 13"/>
          <p:cNvSpPr txBox="1">
            <a:spLocks noChangeArrowheads="1"/>
          </p:cNvSpPr>
          <p:nvPr/>
        </p:nvSpPr>
        <p:spPr bwMode="auto">
          <a:xfrm>
            <a:off x="6918325" y="5661025"/>
            <a:ext cx="2016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ü"/>
              <a:defRPr sz="32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8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= 84   </a:t>
            </a:r>
          </a:p>
        </p:txBody>
      </p:sp>
      <p:pic>
        <p:nvPicPr>
          <p:cNvPr id="17421" name="Picture 64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761644"/>
            <a:ext cx="7715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07503" y="5734997"/>
            <a:ext cx="6063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u="sng" dirty="0" smtClean="0"/>
              <a:t>GEF Co-funding requirements: </a:t>
            </a:r>
          </a:p>
          <a:p>
            <a:pPr algn="l"/>
            <a:r>
              <a:rPr lang="en-GB" dirty="0" smtClean="0"/>
              <a:t>LDCs &lt;50% and non-LDCs &lt;25%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28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9160" y="1772816"/>
            <a:ext cx="2079822" cy="2513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progress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85A116-B033-4AAC-BEB4-3CE0CEE35A12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209346">
            <a:off x="174880" y="3698337"/>
            <a:ext cx="18288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33579">
            <a:off x="4432106" y="1882135"/>
            <a:ext cx="1706684" cy="2502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1741178"/>
            <a:ext cx="1901467" cy="2664295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19678">
            <a:off x="2965808" y="4160985"/>
            <a:ext cx="1643062" cy="222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04620" y="4085807"/>
            <a:ext cx="1801820" cy="236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1717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989138"/>
            <a:ext cx="6854825" cy="4464050"/>
          </a:xfrm>
        </p:spPr>
        <p:txBody>
          <a:bodyPr/>
          <a:lstStyle/>
          <a:p>
            <a:endParaRPr lang="en-US" sz="3200" smtClean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47800"/>
            <a:ext cx="8319246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7620000" y="4419600"/>
          <a:ext cx="1354138" cy="1916112"/>
        </p:xfrm>
        <a:graphic>
          <a:graphicData uri="http://schemas.openxmlformats.org/presentationml/2006/ole">
            <p:oleObj spid="_x0000_s1031" name="Acrobat Document" r:id="rId4" imgW="7563600" imgH="10684800" progId="AcroExch.Document.7">
              <p:link updateAutomatic="1"/>
            </p:oleObj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57200" y="9525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z="2800" kern="0" dirty="0" smtClean="0">
                <a:solidFill>
                  <a:srgbClr val="2F93D1"/>
                </a:solidFill>
                <a:latin typeface="Arial" pitchFamily="34" charset="0"/>
                <a:ea typeface="+mj-ea"/>
                <a:cs typeface="+mj-cs"/>
              </a:rPr>
              <a:t/>
            </a:r>
            <a:br>
              <a:rPr lang="en-US" altLang="en-US" sz="2800" kern="0" dirty="0" smtClean="0">
                <a:solidFill>
                  <a:srgbClr val="2F93D1"/>
                </a:solidFill>
                <a:latin typeface="Arial" pitchFamily="34" charset="0"/>
                <a:ea typeface="+mj-ea"/>
                <a:cs typeface="+mj-cs"/>
              </a:rPr>
            </a:br>
            <a:r>
              <a:rPr lang="en-US" altLang="en-US" sz="2800" kern="0" dirty="0" smtClean="0">
                <a:solidFill>
                  <a:srgbClr val="2F93D1"/>
                </a:solidFill>
                <a:latin typeface="Arial" pitchFamily="34" charset="0"/>
                <a:ea typeface="+mj-ea"/>
                <a:cs typeface="+mj-cs"/>
              </a:rPr>
              <a:t>Green Industry needs a mix of instruments 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2F93D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/>
            </a:r>
            <a:b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2F93D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</a:br>
            <a:endParaRPr kumimoji="0" lang="en-US" alt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2F93D1"/>
              </a:solidFill>
              <a:effectLst/>
              <a:uLnTx/>
              <a:uFillTx/>
              <a:latin typeface="Arial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249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Nexus project &amp; modelling (with IIASA)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B60D0D-973E-4443-8715-A5C763722932}" type="slidenum">
              <a:rPr lang="en-GB" altLang="en-US" smtClean="0"/>
              <a:pPr>
                <a:defRPr/>
              </a:pPr>
              <a:t>18</a:t>
            </a:fld>
            <a:endParaRPr lang="en-GB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1700807"/>
            <a:ext cx="4698398" cy="47507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2150721"/>
            <a:ext cx="4104456" cy="358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7197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Adaptation: Climate Resilient industries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424863" cy="4473575"/>
          </a:xfrm>
        </p:spPr>
        <p:txBody>
          <a:bodyPr/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Nexus </a:t>
            </a:r>
            <a:r>
              <a:rPr lang="en-US" sz="2400" dirty="0"/>
              <a:t>a</a:t>
            </a:r>
            <a:r>
              <a:rPr lang="en-US" sz="2400" dirty="0" smtClean="0"/>
              <a:t>nd resilience </a:t>
            </a:r>
          </a:p>
          <a:p>
            <a:pPr marL="7429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Integrated solutions along water-energy-food nexus </a:t>
            </a:r>
          </a:p>
          <a:p>
            <a:pPr marL="742950" lvl="2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Analysis, modelling and case studies to support nexus work</a:t>
            </a:r>
            <a:endParaRPr lang="en-US" sz="20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Adaptation</a:t>
            </a:r>
            <a:r>
              <a:rPr lang="en-US" sz="2000" dirty="0" smtClean="0"/>
              <a:t> </a:t>
            </a:r>
            <a:r>
              <a:rPr lang="en-US" sz="2400" dirty="0" smtClean="0"/>
              <a:t>experience based on: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Sustainable industrial</a:t>
            </a:r>
            <a:r>
              <a:rPr lang="en-US" sz="2000" dirty="0"/>
              <a:t> </a:t>
            </a:r>
            <a:r>
              <a:rPr lang="en-US" sz="2000" dirty="0" smtClean="0"/>
              <a:t>&amp; economic diversification policy advice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Greening of value chains in private sector (cooperation with CGF)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Water resource management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N</a:t>
            </a:r>
            <a:r>
              <a:rPr lang="en-US" sz="2400" dirty="0" smtClean="0"/>
              <a:t>ew GEF-6 cycle integrated approaches: “Commodities“ and “Food Security” based on 3 climate sensitivities: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industrial activities dependent on climate-sensitive resources;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industrial activities vulnerable to climate change;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climate-sensitive markets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E988DEB-D8C8-48AC-A8A6-5D63D41A95A3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5017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messages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 on </a:t>
            </a:r>
            <a:r>
              <a:rPr lang="en-US" dirty="0"/>
              <a:t>industry and energy </a:t>
            </a:r>
            <a:r>
              <a:rPr lang="en-US" dirty="0" smtClean="0"/>
              <a:t>is essential for real impact </a:t>
            </a:r>
          </a:p>
          <a:p>
            <a:r>
              <a:rPr lang="en-US" dirty="0" smtClean="0"/>
              <a:t>Need of international tools for knowledge, technology transfer and sharing best practices</a:t>
            </a:r>
          </a:p>
          <a:p>
            <a:r>
              <a:rPr lang="en-US" dirty="0" smtClean="0"/>
              <a:t>Work more holistically: nexus issues, resilience, maximizing co-benefits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240EBE5-E67D-4C77-926A-F9E55D4CFF0A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038721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Gambia, Vietnam, Morocco: climate resilient fishing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8884096" cy="4680942"/>
          </a:xfrm>
        </p:spPr>
        <p:txBody>
          <a:bodyPr/>
          <a:lstStyle/>
          <a:p>
            <a:r>
              <a:rPr lang="en-US" sz="1800" b="1" dirty="0" smtClean="0"/>
              <a:t>Rationale: </a:t>
            </a:r>
            <a:r>
              <a:rPr lang="en-US" sz="1800" dirty="0" smtClean="0"/>
              <a:t>Fishing industry is major economic activity and employer Refrigeration technologies key of the overall fishing industry and value chain (cold stores, fish processing, handling and ice-making plants, freezing units of fishing vessels, transportation, etc.), but 50-90% of energy consumption</a:t>
            </a:r>
          </a:p>
          <a:p>
            <a:r>
              <a:rPr lang="en-US" sz="1800" b="1" dirty="0" smtClean="0"/>
              <a:t>Goal: </a:t>
            </a:r>
            <a:r>
              <a:rPr lang="en-US" sz="1800" dirty="0" smtClean="0"/>
              <a:t>To promote a more inclusive and sustainable development of the fishing industry through environmentally sound investments:</a:t>
            </a:r>
          </a:p>
          <a:p>
            <a:r>
              <a:rPr lang="en-US" sz="2000" b="1" dirty="0" smtClean="0"/>
              <a:t>Elements of Strategy: </a:t>
            </a:r>
          </a:p>
          <a:p>
            <a:pPr lvl="1"/>
            <a:r>
              <a:rPr lang="en-US" sz="2000" dirty="0" smtClean="0"/>
              <a:t>Income, job and wealth generation through increased competitiveness of fishing sector and community livelihood</a:t>
            </a:r>
            <a:endParaRPr lang="en-US" sz="2000" b="1" dirty="0" smtClean="0"/>
          </a:p>
          <a:p>
            <a:pPr lvl="1"/>
            <a:r>
              <a:rPr lang="en-US" sz="2000" dirty="0" smtClean="0"/>
              <a:t>Technological upgrade by leapfrogging HFCs and introducing alternative refrigerants with zero ozone-depleting and low global-warming potential </a:t>
            </a:r>
          </a:p>
          <a:p>
            <a:pPr lvl="1"/>
            <a:r>
              <a:rPr lang="en-US" sz="2000" dirty="0" smtClean="0"/>
              <a:t>Increase of impact through IEE optimization and introduction of RE energy sources </a:t>
            </a:r>
          </a:p>
          <a:p>
            <a:pPr lvl="1"/>
            <a:r>
              <a:rPr lang="en-US" sz="2000" dirty="0" smtClean="0"/>
              <a:t>Close coordination with national HCFC Phase-out Management Plan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E988DEB-D8C8-48AC-A8A6-5D63D41A95A3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12895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FDEF766-CE34-4B38-8992-871DF4E6C1BD}" type="slidenum">
              <a:rPr lang="en-GB" altLang="en-US" smtClean="0"/>
              <a:pPr>
                <a:defRPr/>
              </a:pPr>
              <a:t>21</a:t>
            </a:fld>
            <a:endParaRPr lang="en-GB" altLang="en-US"/>
          </a:p>
        </p:txBody>
      </p:sp>
      <p:sp>
        <p:nvSpPr>
          <p:cNvPr id="3" name="Rectangle 2"/>
          <p:cNvSpPr/>
          <p:nvPr/>
        </p:nvSpPr>
        <p:spPr>
          <a:xfrm>
            <a:off x="323528" y="4631938"/>
            <a:ext cx="85689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GB" sz="11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r>
              <a:rPr lang="en-US" sz="2300" i="1" dirty="0" smtClean="0">
                <a:latin typeface="Calibri" panose="020F0502020204030204" pitchFamily="34" charset="0"/>
              </a:rPr>
              <a:t>“Industrial </a:t>
            </a:r>
            <a:r>
              <a:rPr lang="en-US" sz="2300" i="1" dirty="0">
                <a:latin typeface="Calibri" panose="020F0502020204030204" pitchFamily="34" charset="0"/>
              </a:rPr>
              <a:t>activities are often associated with pollution and difficult work conditions. But I believe that we can address those issues while making industry </a:t>
            </a:r>
            <a:r>
              <a:rPr lang="en-US" sz="2300" i="1" dirty="0" smtClean="0">
                <a:latin typeface="Calibri" panose="020F0502020204030204" pitchFamily="34" charset="0"/>
              </a:rPr>
              <a:t>synonymous </a:t>
            </a:r>
            <a:r>
              <a:rPr lang="en-US" sz="2300" i="1" dirty="0">
                <a:latin typeface="Calibri" panose="020F0502020204030204" pitchFamily="34" charset="0"/>
              </a:rPr>
              <a:t>with dynamism, jobs and </a:t>
            </a:r>
            <a:r>
              <a:rPr lang="en-US" sz="2300" i="1" dirty="0" smtClean="0">
                <a:latin typeface="Calibri" panose="020F0502020204030204" pitchFamily="34" charset="0"/>
              </a:rPr>
              <a:t>sustainability” </a:t>
            </a:r>
          </a:p>
          <a:p>
            <a:pPr algn="l"/>
            <a:r>
              <a:rPr lang="en-US" sz="2000" dirty="0" smtClean="0">
                <a:latin typeface="Calibri" panose="020F0502020204030204" pitchFamily="34" charset="0"/>
              </a:rPr>
              <a:t>Ban </a:t>
            </a:r>
            <a:r>
              <a:rPr lang="en-US" sz="2000" dirty="0">
                <a:latin typeface="Calibri" panose="020F0502020204030204" pitchFamily="34" charset="0"/>
              </a:rPr>
              <a:t>Ki-Moon, UN Secretary General, UNIDO, 4 </a:t>
            </a:r>
            <a:r>
              <a:rPr lang="en-US" sz="2000" dirty="0" smtClean="0">
                <a:latin typeface="Calibri" panose="020F0502020204030204" pitchFamily="34" charset="0"/>
              </a:rPr>
              <a:t>Nov. </a:t>
            </a:r>
            <a:r>
              <a:rPr lang="en-US" sz="2000" dirty="0">
                <a:latin typeface="Calibri" panose="020F0502020204030204" pitchFamily="34" charset="0"/>
              </a:rPr>
              <a:t>2014 </a:t>
            </a:r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205745"/>
            <a:ext cx="6124851" cy="342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534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GB" sz="3200" b="1" dirty="0" smtClean="0">
              <a:latin typeface="+mj-lt"/>
            </a:endParaRPr>
          </a:p>
          <a:p>
            <a:pPr algn="ctr" eaLnBrk="1" hangingPunct="1">
              <a:buFontTx/>
              <a:buNone/>
              <a:defRPr/>
            </a:pPr>
            <a:r>
              <a:rPr lang="en-GB" sz="2800" b="1" noProof="0" dirty="0" smtClean="0">
                <a:solidFill>
                  <a:srgbClr val="2F93D1"/>
                </a:solidFill>
                <a:latin typeface="+mj-lt"/>
              </a:rPr>
              <a:t>Let’s work together for climate action!</a:t>
            </a:r>
            <a:endParaRPr lang="en-US" sz="2800" b="1" dirty="0">
              <a:solidFill>
                <a:srgbClr val="2F93D1"/>
              </a:solidFill>
              <a:latin typeface="+mj-lt"/>
            </a:endParaRPr>
          </a:p>
          <a:p>
            <a:pPr algn="ctr" eaLnBrk="1" hangingPunct="1">
              <a:buFontTx/>
              <a:buNone/>
              <a:defRPr/>
            </a:pPr>
            <a:endParaRPr lang="en-US" sz="1600" b="1" dirty="0" smtClean="0">
              <a:solidFill>
                <a:srgbClr val="FF0000"/>
              </a:solidFill>
              <a:latin typeface="+mj-lt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2400" b="1" u="sng" dirty="0" smtClean="0">
                <a:solidFill>
                  <a:srgbClr val="FF0000"/>
                </a:solidFill>
                <a:latin typeface="+mj-lt"/>
              </a:rPr>
              <a:t>Selected side-events at COP 21: </a:t>
            </a:r>
          </a:p>
          <a:p>
            <a:pPr algn="ctr" eaLnBrk="1" hangingPunct="1">
              <a:buFontTx/>
              <a:buNone/>
              <a:defRPr/>
            </a:pPr>
            <a:r>
              <a:rPr lang="en-US" sz="2400" b="1" dirty="0" smtClean="0">
                <a:latin typeface="+mj-lt"/>
              </a:rPr>
              <a:t>UN energy Day 07.12. whole day</a:t>
            </a:r>
          </a:p>
          <a:p>
            <a:pPr algn="ctr" eaLnBrk="1" hangingPunct="1">
              <a:buFontTx/>
              <a:buNone/>
              <a:defRPr/>
            </a:pPr>
            <a:r>
              <a:rPr lang="en-US" sz="2400" b="1" dirty="0" smtClean="0">
                <a:latin typeface="+mj-lt"/>
              </a:rPr>
              <a:t>EU-UNIDO on Tech Transfer 09.12. 16.30 EU Pavilion</a:t>
            </a:r>
          </a:p>
          <a:p>
            <a:pPr algn="ctr" eaLnBrk="1" hangingPunct="1">
              <a:buFontTx/>
              <a:buNone/>
              <a:defRPr/>
            </a:pPr>
            <a:r>
              <a:rPr lang="en-US" sz="2400" b="1" dirty="0" smtClean="0">
                <a:latin typeface="+mj-lt"/>
              </a:rPr>
              <a:t>UN exhibit energy and industry all COP</a:t>
            </a:r>
          </a:p>
          <a:p>
            <a:pPr algn="ctr" eaLnBrk="1" hangingPunct="1">
              <a:buFontTx/>
              <a:buNone/>
              <a:defRPr/>
            </a:pPr>
            <a:endParaRPr lang="en-GB" sz="2800" b="1" noProof="0" dirty="0" smtClean="0">
              <a:latin typeface="+mj-lt"/>
            </a:endParaRPr>
          </a:p>
        </p:txBody>
      </p:sp>
      <p:sp>
        <p:nvSpPr>
          <p:cNvPr id="28676" name="Rectangle 8"/>
          <p:cNvSpPr>
            <a:spLocks noChangeArrowheads="1"/>
          </p:cNvSpPr>
          <p:nvPr/>
        </p:nvSpPr>
        <p:spPr bwMode="auto">
          <a:xfrm>
            <a:off x="2555268" y="4869160"/>
            <a:ext cx="4392488" cy="135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sz="1800" b="1" dirty="0" smtClean="0">
                <a:latin typeface="+mj-lt"/>
                <a:ea typeface="ＭＳ Ｐゴシック" charset="-128"/>
                <a:cs typeface="ＭＳ Ｐゴシック" charset="-128"/>
              </a:rPr>
              <a:t>Christophe Yvetot</a:t>
            </a:r>
          </a:p>
          <a:p>
            <a:pPr algn="l"/>
            <a:r>
              <a:rPr lang="fr-BE" sz="1600" dirty="0" smtClean="0">
                <a:latin typeface="+mj-lt"/>
                <a:ea typeface="ＭＳ Ｐゴシック" charset="-128"/>
                <a:cs typeface="ＭＳ Ｐゴシック" charset="-128"/>
              </a:rPr>
              <a:t>Head of UNIDO Brussels Liaison Office to the EU</a:t>
            </a:r>
            <a:endParaRPr lang="en-US" sz="1600" dirty="0" smtClean="0">
              <a:latin typeface="+mj-lt"/>
              <a:ea typeface="ＭＳ Ｐゴシック" charset="-128"/>
              <a:cs typeface="ＭＳ Ｐゴシック" charset="-128"/>
            </a:endParaRPr>
          </a:p>
          <a:p>
            <a:pPr algn="l"/>
            <a:r>
              <a:rPr lang="en-US" sz="1600" dirty="0" smtClean="0">
                <a:latin typeface="+mj-lt"/>
                <a:ea typeface="ＭＳ Ｐゴシック" charset="-128"/>
                <a:cs typeface="ＭＳ Ｐゴシック" charset="-128"/>
              </a:rPr>
              <a:t>Rue </a:t>
            </a:r>
            <a:r>
              <a:rPr lang="en-US" sz="1600" dirty="0" err="1" smtClean="0">
                <a:latin typeface="+mj-lt"/>
                <a:ea typeface="ＭＳ Ｐゴシック" charset="-128"/>
                <a:cs typeface="ＭＳ Ｐゴシック" charset="-128"/>
              </a:rPr>
              <a:t>Montoyer</a:t>
            </a:r>
            <a:r>
              <a:rPr lang="en-US" sz="1600" dirty="0" smtClean="0">
                <a:latin typeface="+mj-lt"/>
                <a:ea typeface="ＭＳ Ｐゴシック" charset="-128"/>
                <a:cs typeface="ＭＳ Ｐゴシック" charset="-128"/>
              </a:rPr>
              <a:t> 14, 1000 Brussels</a:t>
            </a:r>
          </a:p>
          <a:p>
            <a:pPr algn="l"/>
            <a:r>
              <a:rPr lang="en-US" sz="1600" dirty="0" smtClean="0">
                <a:latin typeface="+mj-lt"/>
                <a:ea typeface="ＭＳ Ｐゴシック" charset="-128"/>
                <a:cs typeface="ＭＳ Ｐゴシック" charset="-128"/>
                <a:hlinkClick r:id="rId3"/>
              </a:rPr>
              <a:t>c.yvetot@unido.org</a:t>
            </a:r>
            <a:r>
              <a:rPr lang="en-US" sz="1600" dirty="0" smtClean="0">
                <a:latin typeface="+mj-lt"/>
                <a:ea typeface="ＭＳ Ｐゴシック" charset="-128"/>
                <a:cs typeface="ＭＳ Ｐゴシック" charset="-128"/>
              </a:rPr>
              <a:t> </a:t>
            </a:r>
          </a:p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26249192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 smtClean="0"/>
              <a:t>Value addition: key for development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948" y="5013176"/>
            <a:ext cx="8352928" cy="1714650"/>
          </a:xfrm>
        </p:spPr>
        <p:txBody>
          <a:bodyPr anchor="ctr"/>
          <a:lstStyle/>
          <a:p>
            <a:pPr marL="0" indent="0">
              <a:buNone/>
            </a:pPr>
            <a:r>
              <a:rPr lang="en-GB" sz="2400" dirty="0">
                <a:solidFill>
                  <a:srgbClr val="0070C0"/>
                </a:solidFill>
              </a:rPr>
              <a:t>MVA of industrialized </a:t>
            </a:r>
            <a:r>
              <a:rPr lang="en-GB" sz="2400" dirty="0" smtClean="0">
                <a:solidFill>
                  <a:srgbClr val="0070C0"/>
                </a:solidFill>
              </a:rPr>
              <a:t>countries: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10 </a:t>
            </a:r>
            <a:r>
              <a:rPr lang="en-GB" sz="2400" dirty="0">
                <a:solidFill>
                  <a:srgbClr val="0070C0"/>
                </a:solidFill>
              </a:rPr>
              <a:t>times higher than </a:t>
            </a:r>
            <a:r>
              <a:rPr lang="en-GB" sz="2400" dirty="0" smtClean="0">
                <a:solidFill>
                  <a:srgbClr val="0070C0"/>
                </a:solidFill>
              </a:rPr>
              <a:t>developing </a:t>
            </a:r>
            <a:r>
              <a:rPr lang="en-GB" sz="2400" dirty="0">
                <a:solidFill>
                  <a:srgbClr val="0070C0"/>
                </a:solidFill>
              </a:rPr>
              <a:t>countries </a:t>
            </a:r>
            <a:endParaRPr lang="en-GB" sz="2400" dirty="0" smtClean="0">
              <a:solidFill>
                <a:srgbClr val="0070C0"/>
              </a:solidFill>
            </a:endParaRPr>
          </a:p>
          <a:p>
            <a:r>
              <a:rPr lang="en-GB" sz="2400" dirty="0" smtClean="0">
                <a:solidFill>
                  <a:srgbClr val="0070C0"/>
                </a:solidFill>
              </a:rPr>
              <a:t>90 </a:t>
            </a:r>
            <a:r>
              <a:rPr lang="en-GB" sz="2400" dirty="0">
                <a:solidFill>
                  <a:srgbClr val="0070C0"/>
                </a:solidFill>
              </a:rPr>
              <a:t>times higher than </a:t>
            </a:r>
            <a:r>
              <a:rPr lang="en-GB" sz="2400" dirty="0" smtClean="0">
                <a:solidFill>
                  <a:srgbClr val="0070C0"/>
                </a:solidFill>
              </a:rPr>
              <a:t>LDCs</a:t>
            </a:r>
            <a:endParaRPr lang="en-GB" sz="2400" dirty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endParaRPr lang="en-US" alt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B1EDA64-C8E0-4137-B933-11BEB07B75A7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885916"/>
            <a:ext cx="6264695" cy="300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06185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 on industry and energy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85A116-B033-4AAC-BEB4-3CE0CEE35A12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700808"/>
            <a:ext cx="7632848" cy="44256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56176" y="6165304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Source: IPCC 2014</a:t>
            </a:r>
            <a:endParaRPr lang="en-GB" sz="1400" dirty="0"/>
          </a:p>
        </p:txBody>
      </p:sp>
      <p:sp>
        <p:nvSpPr>
          <p:cNvPr id="7" name="Rectangle 6"/>
          <p:cNvSpPr/>
          <p:nvPr/>
        </p:nvSpPr>
        <p:spPr bwMode="auto">
          <a:xfrm>
            <a:off x="6444208" y="2780928"/>
            <a:ext cx="504056" cy="43204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954425" y="4347686"/>
            <a:ext cx="504056" cy="43204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907704" y="1825929"/>
            <a:ext cx="1080120" cy="477069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954425" y="5046491"/>
            <a:ext cx="504056" cy="43204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0134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3163888" y="1776956"/>
            <a:ext cx="34909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rgbClr val="0072BC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72BC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72BC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72BC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72BC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72BC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72BC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72BC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72BC"/>
                </a:solidFill>
                <a:latin typeface="Calibri" pitchFamily="34" charset="0"/>
              </a:defRPr>
            </a:lvl9pPr>
          </a:lstStyle>
          <a:p>
            <a:endParaRPr lang="en-US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4897" y="2320637"/>
            <a:ext cx="16954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085" y="3977632"/>
            <a:ext cx="1730948" cy="62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Resource Efficient and Cleaner Production - RECPne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524" y="2382270"/>
            <a:ext cx="1008416" cy="119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www.se4all.org/wp-content/themes/se4all/assets/img/se4all-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0709" y="2574958"/>
            <a:ext cx="2232248" cy="70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23528" y="926068"/>
            <a:ext cx="8424863" cy="1143000"/>
          </a:xfrm>
        </p:spPr>
        <p:txBody>
          <a:bodyPr/>
          <a:lstStyle/>
          <a:p>
            <a:r>
              <a:rPr lang="en-US" sz="3600" dirty="0" smtClean="0"/>
              <a:t>Means of Implementation</a:t>
            </a:r>
            <a:r>
              <a:rPr lang="en-US" sz="3600" dirty="0"/>
              <a:t> </a:t>
            </a:r>
            <a:r>
              <a:rPr lang="en-US" sz="3600" dirty="0" smtClean="0"/>
              <a:t>for SDGs and climate action</a:t>
            </a:r>
            <a:endParaRPr lang="en-GB" sz="3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01596" y="4879066"/>
            <a:ext cx="2304257" cy="4386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92280" y="3835977"/>
            <a:ext cx="864096" cy="90665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87624" y="5949280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/>
              <a:t>All supported by the EU and its Member States</a:t>
            </a:r>
            <a:endParaRPr lang="en-GB" b="1" u="sng" dirty="0"/>
          </a:p>
        </p:txBody>
      </p:sp>
      <p:pic>
        <p:nvPicPr>
          <p:cNvPr id="3076" name="Picture 4" descr="http://iisdrs.iisd.org/files/2013/09/ctc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6935" y="4852500"/>
            <a:ext cx="249555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38099" y="3441909"/>
            <a:ext cx="2232248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UNIDO/UN global instruments for 2030 Agenda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22722629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3851" y="765175"/>
            <a:ext cx="7488510" cy="1143000"/>
          </a:xfrm>
        </p:spPr>
        <p:txBody>
          <a:bodyPr/>
          <a:lstStyle/>
          <a:p>
            <a:r>
              <a:rPr lang="en-US" sz="3200" dirty="0" smtClean="0"/>
              <a:t>Climate Technology Center and Network</a:t>
            </a:r>
            <a:br>
              <a:rPr lang="en-US" sz="3200" dirty="0" smtClean="0"/>
            </a:br>
            <a:r>
              <a:rPr lang="en-US" sz="3200" dirty="0" smtClean="0"/>
              <a:t>co-led by UNIDO and UNEP   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E988DEB-D8C8-48AC-A8A6-5D63D41A95A3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952" y="1752600"/>
            <a:ext cx="8133648" cy="4512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6194" name="Picture 2" descr="http://iisdrs.iisd.org/files/2013/09/ctc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914400"/>
            <a:ext cx="1676400" cy="537472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704752" y="6080395"/>
            <a:ext cx="2454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https://www.ctc-n.org</a:t>
            </a:r>
            <a:r>
              <a:rPr lang="en-US" dirty="0" smtClean="0">
                <a:hlinkClick r:id="rId4"/>
              </a:rPr>
              <a:t>/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1329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ü"/>
              <a:defRPr sz="3200">
                <a:solidFill>
                  <a:srgbClr val="235373"/>
                </a:solidFill>
                <a:latin typeface="MetaBook-Roman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800">
                <a:solidFill>
                  <a:srgbClr val="235373"/>
                </a:solidFill>
                <a:latin typeface="MetaBook-Roman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235373"/>
                </a:solidFill>
                <a:latin typeface="MetaBook-Roman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235373"/>
                </a:solidFill>
                <a:latin typeface="MetaBook-Roman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235373"/>
                </a:solidFill>
                <a:latin typeface="MetaBook-Roman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35373"/>
                </a:solidFill>
                <a:latin typeface="MetaBook-Roman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87C5510-28D5-4D24-95A5-91A8591EC121}" type="slidenum">
              <a:rPr lang="en-GB" altLang="en-US" sz="1000" smtClean="0">
                <a:solidFill>
                  <a:srgbClr val="FFFFFF"/>
                </a:solidFill>
                <a:latin typeface="MetaBold-Roman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en-US" sz="1000" smtClean="0">
              <a:solidFill>
                <a:srgbClr val="FFFFFF"/>
              </a:solidFill>
              <a:latin typeface="MetaBold-Roman"/>
            </a:endParaRP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7" t="2095" r="1904"/>
          <a:stretch>
            <a:fillRect/>
          </a:stretch>
        </p:blipFill>
        <p:spPr bwMode="auto">
          <a:xfrm>
            <a:off x="64779" y="1723368"/>
            <a:ext cx="6235413" cy="465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90220" y="5654943"/>
            <a:ext cx="1651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PCREEE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35412" y="2216425"/>
            <a:ext cx="290858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 hangingPunct="0">
              <a:buFont typeface="Wingdings" panose="05000000000000000000" pitchFamily="2" charset="2"/>
              <a:buChar char="Ø"/>
              <a:defRPr/>
            </a:pPr>
            <a:r>
              <a:rPr lang="en-US" b="1" kern="0" dirty="0">
                <a:ea typeface="MS PGothic" charset="-128"/>
              </a:rPr>
              <a:t>Tailored Policy Frameworks and Quality Standards</a:t>
            </a:r>
          </a:p>
          <a:p>
            <a:pPr marL="342900" indent="-342900" algn="l" eaLnBrk="0" hangingPunct="0">
              <a:buFont typeface="Wingdings" panose="05000000000000000000" pitchFamily="2" charset="2"/>
              <a:buChar char="Ø"/>
              <a:defRPr/>
            </a:pPr>
            <a:endParaRPr lang="en-US" b="1" kern="0" dirty="0">
              <a:ea typeface="MS PGothic" charset="-128"/>
            </a:endParaRPr>
          </a:p>
          <a:p>
            <a:pPr marL="342900" indent="-342900" algn="l" eaLnBrk="0" hangingPunct="0">
              <a:buFont typeface="Wingdings" panose="05000000000000000000" pitchFamily="2" charset="2"/>
              <a:buChar char="Ø"/>
              <a:defRPr/>
            </a:pPr>
            <a:r>
              <a:rPr lang="en-US" b="1" kern="0" dirty="0">
                <a:ea typeface="MS PGothic" charset="-128"/>
              </a:rPr>
              <a:t>Facilitate Capacity building</a:t>
            </a:r>
          </a:p>
          <a:p>
            <a:pPr marL="342900" indent="-342900" algn="l" eaLnBrk="0" hangingPunct="0">
              <a:buFont typeface="Wingdings" panose="05000000000000000000" pitchFamily="2" charset="2"/>
              <a:buChar char="Ø"/>
              <a:defRPr/>
            </a:pPr>
            <a:endParaRPr lang="en-US" b="1" kern="0" dirty="0">
              <a:ea typeface="MS PGothic" charset="-128"/>
            </a:endParaRPr>
          </a:p>
          <a:p>
            <a:pPr marL="342900" indent="-342900" algn="l" eaLnBrk="0" hangingPunct="0">
              <a:buFont typeface="Wingdings" panose="05000000000000000000" pitchFamily="2" charset="2"/>
              <a:buChar char="Ø"/>
              <a:defRPr/>
            </a:pPr>
            <a:r>
              <a:rPr lang="en-US" b="1" kern="0" dirty="0">
                <a:ea typeface="MS PGothic" charset="-128"/>
              </a:rPr>
              <a:t>Advocacy, Awareness Raising, KM and Networking</a:t>
            </a:r>
          </a:p>
          <a:p>
            <a:pPr marL="342900" indent="-342900" algn="l" eaLnBrk="0" hangingPunct="0">
              <a:buFont typeface="Wingdings" panose="05000000000000000000" pitchFamily="2" charset="2"/>
              <a:buChar char="Ø"/>
              <a:defRPr/>
            </a:pPr>
            <a:endParaRPr lang="en-US" b="1" kern="0" dirty="0">
              <a:ea typeface="MS PGothic" charset="-128"/>
            </a:endParaRPr>
          </a:p>
          <a:p>
            <a:pPr marL="342900" indent="-342900" algn="l" eaLnBrk="0" hangingPunct="0">
              <a:buFont typeface="Wingdings" panose="05000000000000000000" pitchFamily="2" charset="2"/>
              <a:buChar char="Ø"/>
              <a:defRPr/>
            </a:pPr>
            <a:r>
              <a:rPr lang="en-US" b="1" kern="0" dirty="0">
                <a:ea typeface="MS PGothic" charset="-128"/>
              </a:rPr>
              <a:t>Implementation of RE and EE </a:t>
            </a:r>
            <a:r>
              <a:rPr lang="en-US" b="1" kern="0" dirty="0" smtClean="0">
                <a:ea typeface="MS PGothic" charset="-128"/>
              </a:rPr>
              <a:t>projects</a:t>
            </a:r>
          </a:p>
          <a:p>
            <a:pPr algn="l" eaLnBrk="0" hangingPunct="0">
              <a:defRPr/>
            </a:pPr>
            <a:endParaRPr lang="en-US" sz="1000" b="1" kern="0" dirty="0">
              <a:ea typeface="MS PGothic" charset="-128"/>
            </a:endParaRPr>
          </a:p>
          <a:p>
            <a:pPr algn="l" eaLnBrk="0" hangingPunct="0">
              <a:defRPr/>
            </a:pPr>
            <a:r>
              <a:rPr lang="en-US" sz="1400" b="1" i="1" kern="0" dirty="0" smtClean="0">
                <a:ea typeface="MS PGothic" charset="-128"/>
              </a:rPr>
              <a:t>Model: </a:t>
            </a:r>
            <a:r>
              <a:rPr lang="en-US" sz="1400" b="1" i="1" kern="0" dirty="0">
                <a:ea typeface="MS PGothic" charset="-128"/>
                <a:hlinkClick r:id="rId4"/>
              </a:rPr>
              <a:t>http://www.ecreee.org</a:t>
            </a:r>
            <a:r>
              <a:rPr lang="en-US" sz="1400" b="1" i="1" kern="0" dirty="0" smtClean="0">
                <a:ea typeface="MS PGothic" charset="-128"/>
                <a:hlinkClick r:id="rId4"/>
              </a:rPr>
              <a:t>/</a:t>
            </a:r>
            <a:r>
              <a:rPr lang="en-US" sz="1400" b="1" i="1" kern="0" dirty="0" smtClean="0">
                <a:ea typeface="MS PGothic" charset="-128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5425" y="971080"/>
            <a:ext cx="8809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2F93D1"/>
                </a:solidFill>
                <a:latin typeface="Calibri" pitchFamily="34" charset="0"/>
                <a:ea typeface="+mj-ea"/>
                <a:cs typeface="+mj-cs"/>
              </a:rPr>
              <a:t>Sustainable Centres: Overview and Functions</a:t>
            </a:r>
            <a:endParaRPr lang="en-US" sz="3600" dirty="0">
              <a:solidFill>
                <a:srgbClr val="2F93D1"/>
              </a:solidFill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1" y="1570094"/>
            <a:ext cx="2304257" cy="43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850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Museo 500" pitchFamily="-84" charset="0"/>
                <a:cs typeface="Museo 500" pitchFamily="-84" charset="0"/>
              </a:rPr>
              <a:t>ECOWAS Center for RE and EE (</a:t>
            </a:r>
            <a:r>
              <a:rPr lang="en-US" sz="3200" dirty="0" smtClean="0">
                <a:latin typeface="Museo 500" pitchFamily="-84" charset="0"/>
                <a:cs typeface="Museo 500" pitchFamily="-84" charset="0"/>
                <a:hlinkClick r:id="rId2"/>
              </a:rPr>
              <a:t>ECREEE</a:t>
            </a:r>
            <a:r>
              <a:rPr lang="en-US" sz="3200" dirty="0" smtClean="0">
                <a:latin typeface="Museo 500" pitchFamily="-84" charset="0"/>
                <a:cs typeface="Museo 500" pitchFamily="-84" charset="0"/>
              </a:rPr>
              <a:t>)</a:t>
            </a:r>
          </a:p>
        </p:txBody>
      </p:sp>
      <p:sp>
        <p:nvSpPr>
          <p:cNvPr id="17411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fr-FR" altLang="fr-FR" smtClean="0"/>
              <a:t>La session à ajouter en-pied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2626" y="6242051"/>
            <a:ext cx="449263" cy="36618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C4FD3338-89C1-480B-96B6-70B78817C71B}" type="slidenum">
              <a:rPr lang="fr-FR" altLang="fr-FR" smtClean="0"/>
              <a:pPr/>
              <a:t>8</a:t>
            </a:fld>
            <a:endParaRPr lang="fr-FR" altLang="fr-FR" smtClean="0"/>
          </a:p>
        </p:txBody>
      </p: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981200"/>
            <a:ext cx="2168525" cy="1972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4114800"/>
            <a:ext cx="2708275" cy="178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743200"/>
            <a:ext cx="1703387" cy="191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8600" y="1600200"/>
            <a:ext cx="4808537" cy="4593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0" y="609600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 ECOWAS Observatory for RE and EE (</a:t>
            </a:r>
            <a:r>
              <a:rPr lang="en-US" dirty="0" smtClean="0">
                <a:hlinkClick r:id="rId7"/>
              </a:rPr>
              <a:t>ECOWREX</a:t>
            </a:r>
            <a:r>
              <a:rPr lang="en-US" dirty="0" smtClean="0"/>
              <a:t>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8040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5091" y="1772815"/>
            <a:ext cx="3168352" cy="38091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UNIDO key role in technology transfer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772815"/>
            <a:ext cx="8424863" cy="4680942"/>
          </a:xfrm>
        </p:spPr>
        <p:txBody>
          <a:bodyPr/>
          <a:lstStyle/>
          <a:p>
            <a:r>
              <a:rPr lang="en-US" sz="2400" dirty="0" smtClean="0"/>
              <a:t>Institutional role</a:t>
            </a:r>
          </a:p>
          <a:p>
            <a:pPr lvl="1"/>
            <a:r>
              <a:rPr lang="en-US" sz="2400" dirty="0" smtClean="0"/>
              <a:t>UNIDO as co-host of CTCN</a:t>
            </a:r>
          </a:p>
          <a:p>
            <a:pPr lvl="1"/>
            <a:r>
              <a:rPr lang="en-US" sz="2400" dirty="0" smtClean="0"/>
              <a:t>FfD3 technology mechanism</a:t>
            </a:r>
          </a:p>
          <a:p>
            <a:r>
              <a:rPr lang="en-US" sz="2400" dirty="0" smtClean="0"/>
              <a:t>Special </a:t>
            </a:r>
            <a:r>
              <a:rPr lang="en-US" sz="2400" dirty="0" err="1" smtClean="0"/>
              <a:t>programmes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smtClean="0"/>
              <a:t>Clean Tech </a:t>
            </a:r>
            <a:r>
              <a:rPr lang="en-US" sz="2400" dirty="0" err="1" smtClean="0"/>
              <a:t>programme</a:t>
            </a:r>
            <a:r>
              <a:rPr lang="en-US" sz="2400" dirty="0" smtClean="0"/>
              <a:t> for SMEs</a:t>
            </a:r>
          </a:p>
          <a:p>
            <a:pPr lvl="1"/>
            <a:r>
              <a:rPr lang="en-US" sz="2400" dirty="0" smtClean="0"/>
              <a:t>Low carbon clean energy TT</a:t>
            </a:r>
          </a:p>
          <a:p>
            <a:pPr lvl="1"/>
            <a:r>
              <a:rPr lang="en-US" sz="2400" dirty="0" smtClean="0"/>
              <a:t>Transfer of </a:t>
            </a:r>
            <a:r>
              <a:rPr lang="en-US" sz="2400" dirty="0" err="1" smtClean="0"/>
              <a:t>Env</a:t>
            </a:r>
            <a:r>
              <a:rPr lang="en-US" sz="2400" dirty="0" smtClean="0"/>
              <a:t>. Sound Tech </a:t>
            </a:r>
          </a:p>
          <a:p>
            <a:r>
              <a:rPr lang="en-US" sz="2400" dirty="0" smtClean="0"/>
              <a:t>Promotion through networks</a:t>
            </a:r>
          </a:p>
          <a:p>
            <a:pPr lvl="1"/>
            <a:r>
              <a:rPr lang="en-US" sz="2400" dirty="0" smtClean="0"/>
              <a:t>Specialized Networks ITPOs, </a:t>
            </a:r>
          </a:p>
          <a:p>
            <a:pPr lvl="1"/>
            <a:r>
              <a:rPr lang="en-US" sz="2400" dirty="0" smtClean="0"/>
              <a:t>SECs, RECP, </a:t>
            </a:r>
            <a:r>
              <a:rPr lang="en-US" sz="2400" dirty="0" err="1" smtClean="0"/>
              <a:t>etc</a:t>
            </a:r>
            <a:endParaRPr lang="en-US" sz="24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B60D0D-973E-4443-8715-A5C763722932}" type="slidenum">
              <a:rPr lang="en-GB" altLang="en-US" smtClean="0"/>
              <a:pPr>
                <a:defRPr/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xmlns="" val="178926020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MetaBold-Roman"/>
        <a:ea typeface=""/>
        <a:cs typeface="Arial"/>
      </a:majorFont>
      <a:minorFont>
        <a:latin typeface="MetaBook-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2442</TotalTime>
  <Words>964</Words>
  <Application>Microsoft Office PowerPoint</Application>
  <PresentationFormat>On-screen Show (4:3)</PresentationFormat>
  <Paragraphs>188</Paragraphs>
  <Slides>22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Default Design</vt:lpstr>
      <vt:lpstr>???</vt:lpstr>
      <vt:lpstr>Slide 1</vt:lpstr>
      <vt:lpstr>Key messages</vt:lpstr>
      <vt:lpstr>Value addition: key for development</vt:lpstr>
      <vt:lpstr>Focus on industry and energy</vt:lpstr>
      <vt:lpstr>Means of Implementation for SDGs and climate action</vt:lpstr>
      <vt:lpstr>Climate Technology Center and Network co-led by UNIDO and UNEP   </vt:lpstr>
      <vt:lpstr>Slide 7</vt:lpstr>
      <vt:lpstr>ECOWAS Center for RE and EE (ECREEE)</vt:lpstr>
      <vt:lpstr>UNIDO key role in technology transfer</vt:lpstr>
      <vt:lpstr>Tackling climate change: some highlights</vt:lpstr>
      <vt:lpstr>Green Industry: Flagship Programmes </vt:lpstr>
      <vt:lpstr>Mozambique: Renewable energy for water supply</vt:lpstr>
      <vt:lpstr>Slide 13</vt:lpstr>
      <vt:lpstr>Financing for low carbon development</vt:lpstr>
      <vt:lpstr>Slide 15</vt:lpstr>
      <vt:lpstr>Measuring progress</vt:lpstr>
      <vt:lpstr>Slide 17</vt:lpstr>
      <vt:lpstr>Nexus project &amp; modelling (with IIASA)</vt:lpstr>
      <vt:lpstr>Adaptation: Climate Resilient industries</vt:lpstr>
      <vt:lpstr>Gambia, Vietnam, Morocco: climate resilient fishing </vt:lpstr>
      <vt:lpstr>Slide 21</vt:lpstr>
      <vt:lpstr>Slide 22</vt:lpstr>
    </vt:vector>
  </TitlesOfParts>
  <Company>UNOV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segui</dc:creator>
  <cp:lastModifiedBy>ACP Staff</cp:lastModifiedBy>
  <cp:revision>203</cp:revision>
  <cp:lastPrinted>2015-05-08T16:25:41Z</cp:lastPrinted>
  <dcterms:created xsi:type="dcterms:W3CDTF">2008-01-28T10:27:53Z</dcterms:created>
  <dcterms:modified xsi:type="dcterms:W3CDTF">2015-10-28T09:48:13Z</dcterms:modified>
</cp:coreProperties>
</file>