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5" r:id="rId4"/>
    <p:sldId id="259" r:id="rId5"/>
    <p:sldId id="260" r:id="rId6"/>
    <p:sldId id="261" r:id="rId7"/>
    <p:sldId id="262" r:id="rId8"/>
    <p:sldId id="266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7698" autoAdjust="0"/>
  </p:normalViewPr>
  <p:slideViewPr>
    <p:cSldViewPr>
      <p:cViewPr varScale="1">
        <p:scale>
          <a:sx n="90" d="100"/>
          <a:sy n="90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3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77C554-A6D3-4238-A879-4FF1D3F633E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CC5766F-728D-4980-A2A6-75D14E57AD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657600"/>
            <a:ext cx="6527205" cy="990599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BY MCLAY KANYANGARARA</a:t>
            </a:r>
          </a:p>
          <a:p>
            <a:pPr algn="ctr"/>
            <a:r>
              <a:rPr lang="en-US" dirty="0" smtClean="0"/>
              <a:t>CLIMATE CHANGE ADVISOR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7696200" cy="40386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dirty="0"/>
              <a:t>COMESA CONTRIBUTION TO A COMMON ACP POSITION TO </a:t>
            </a:r>
            <a:r>
              <a:rPr lang="en-US" dirty="0" smtClean="0"/>
              <a:t>COP21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4977880"/>
            <a:ext cx="1333070" cy="132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CCA_Intra_ACP_logo_2015_EN_small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3581400" y="4977880"/>
            <a:ext cx="4702810" cy="144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416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62800" cy="4983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b="1" dirty="0" smtClean="0"/>
              <a:t>COMESA-SADC-EAC </a:t>
            </a:r>
            <a:r>
              <a:rPr lang="en-US" b="1" dirty="0" smtClean="0"/>
              <a:t>Tripartite </a:t>
            </a:r>
            <a:endParaRPr lang="en-US" b="1" dirty="0" smtClean="0"/>
          </a:p>
          <a:p>
            <a:pPr marL="45720" indent="0" algn="ctr">
              <a:buNone/>
            </a:pPr>
            <a:r>
              <a:rPr lang="en-US" b="1" dirty="0" smtClean="0"/>
              <a:t>Climate Change </a:t>
            </a:r>
            <a:r>
              <a:rPr lang="en-US" b="1" dirty="0" smtClean="0"/>
              <a:t>P</a:t>
            </a:r>
            <a:r>
              <a:rPr lang="en-US" b="1" dirty="0" smtClean="0"/>
              <a:t>rogramme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 smtClean="0"/>
              <a:t>Programme </a:t>
            </a:r>
            <a:r>
              <a:rPr lang="en-US" dirty="0"/>
              <a:t>i</a:t>
            </a:r>
            <a:r>
              <a:rPr lang="en-US" dirty="0" smtClean="0"/>
              <a:t>s supporting Member </a:t>
            </a:r>
            <a:r>
              <a:rPr lang="en-US" dirty="0"/>
              <a:t>states </a:t>
            </a:r>
            <a:r>
              <a:rPr lang="en-US" dirty="0" smtClean="0"/>
              <a:t>to contribute to </a:t>
            </a:r>
            <a:r>
              <a:rPr lang="en-US" dirty="0"/>
              <a:t>the </a:t>
            </a:r>
            <a:r>
              <a:rPr lang="en-US" dirty="0" smtClean="0"/>
              <a:t>global climate </a:t>
            </a:r>
            <a:r>
              <a:rPr lang="en-US" dirty="0"/>
              <a:t>change agenda through the African Group of Negotiators. 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/>
              <a:t>The </a:t>
            </a:r>
            <a:r>
              <a:rPr lang="en-US" dirty="0" smtClean="0"/>
              <a:t>current (Sudan) and the previous </a:t>
            </a:r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chairs </a:t>
            </a:r>
            <a:r>
              <a:rPr lang="en-US" dirty="0"/>
              <a:t>of the AGN (</a:t>
            </a:r>
            <a:r>
              <a:rPr lang="en-US" dirty="0" smtClean="0"/>
              <a:t>Tanzania, Swaziland DRC) </a:t>
            </a:r>
            <a:r>
              <a:rPr lang="en-US" dirty="0" smtClean="0"/>
              <a:t>are </a:t>
            </a:r>
            <a:r>
              <a:rPr lang="en-US" dirty="0"/>
              <a:t>from the </a:t>
            </a:r>
            <a:r>
              <a:rPr lang="en-US" dirty="0" smtClean="0"/>
              <a:t>ESA region. </a:t>
            </a:r>
            <a:endParaRPr lang="en-US" dirty="0"/>
          </a:p>
          <a:p>
            <a:pPr marL="4572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 marL="45720" indent="0">
              <a:buNone/>
            </a:pPr>
            <a:endParaRPr lang="en-US" b="1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5640848"/>
            <a:ext cx="1333070" cy="662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GCCA_Intra_ACP_logo_2015_EN_small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3352800" y="5640848"/>
            <a:ext cx="4702810" cy="942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91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010400" cy="505968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 The </a:t>
            </a:r>
            <a:r>
              <a:rPr lang="en-GB" dirty="0" smtClean="0"/>
              <a:t>P</a:t>
            </a:r>
            <a:r>
              <a:rPr lang="en-US" dirty="0" err="1" smtClean="0"/>
              <a:t>rogramme</a:t>
            </a:r>
            <a:r>
              <a:rPr lang="en-US" dirty="0" smtClean="0"/>
              <a:t> provides technical </a:t>
            </a:r>
            <a:r>
              <a:rPr lang="en-US" dirty="0"/>
              <a:t>expertise in producing policy briefs and </a:t>
            </a:r>
            <a:r>
              <a:rPr lang="en-US" dirty="0" smtClean="0"/>
              <a:t>position papers </a:t>
            </a:r>
            <a:r>
              <a:rPr lang="en-US" dirty="0"/>
              <a:t>on </a:t>
            </a:r>
            <a:r>
              <a:rPr lang="en-US" dirty="0" smtClean="0"/>
              <a:t>African </a:t>
            </a:r>
            <a:r>
              <a:rPr lang="en-US" dirty="0"/>
              <a:t>position on climate change.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 smtClean="0"/>
              <a:t>Programme assists </a:t>
            </a:r>
            <a:r>
              <a:rPr lang="en-US" dirty="0" smtClean="0"/>
              <a:t>member states to develop National Climate Change Response Strategies (NCCRS</a:t>
            </a:r>
            <a:r>
              <a:rPr lang="en-US" dirty="0" smtClean="0"/>
              <a:t>) and </a:t>
            </a:r>
            <a:r>
              <a:rPr lang="en-US" dirty="0" smtClean="0"/>
              <a:t>Climate Smart </a:t>
            </a:r>
            <a:r>
              <a:rPr lang="en-US" dirty="0" smtClean="0"/>
              <a:t>Agriculture </a:t>
            </a:r>
            <a:r>
              <a:rPr lang="en-US" dirty="0"/>
              <a:t>Investment </a:t>
            </a:r>
            <a:r>
              <a:rPr lang="en-US" dirty="0" smtClean="0"/>
              <a:t>frameworks.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Programme supports piloting and up scaling practical climate smart interventions</a:t>
            </a: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 marL="4572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5640848"/>
            <a:ext cx="1333070" cy="662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GCCA_Intra_ACP_logo_2015_EN_small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3352800" y="5640848"/>
            <a:ext cx="4702810" cy="942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343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520"/>
            <a:ext cx="7924800" cy="56692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b="1" i="1" dirty="0"/>
              <a:t>KEY ASPECTS FOR ACP STATES AT COP21  </a:t>
            </a:r>
            <a:endParaRPr lang="en-US" b="1" i="1" dirty="0" smtClean="0"/>
          </a:p>
          <a:p>
            <a:pPr marL="45720" indent="0" algn="ctr">
              <a:buNone/>
            </a:pPr>
            <a:endParaRPr lang="en-US" dirty="0"/>
          </a:p>
          <a:p>
            <a:pPr marL="45720" lvl="0" indent="0">
              <a:buNone/>
            </a:pPr>
            <a:r>
              <a:rPr lang="en-US" b="1" i="1" dirty="0"/>
              <a:t>ADAPTATION </a:t>
            </a:r>
            <a:endParaRPr lang="en-US" b="1" i="1" dirty="0" smtClean="0"/>
          </a:p>
          <a:p>
            <a:pPr marL="45720" lvl="0" indent="0">
              <a:buNone/>
            </a:pPr>
            <a:endParaRPr lang="en-US" dirty="0"/>
          </a:p>
          <a:p>
            <a:pPr lvl="1">
              <a:buFont typeface="Wingdings" pitchFamily="2" charset="2"/>
              <a:buChar char="ü"/>
            </a:pPr>
            <a:r>
              <a:rPr lang="en-US" dirty="0"/>
              <a:t>Adaptation remains </a:t>
            </a:r>
            <a:r>
              <a:rPr lang="en-US" dirty="0" smtClean="0"/>
              <a:t>a </a:t>
            </a:r>
            <a:r>
              <a:rPr lang="en-US" dirty="0"/>
              <a:t>top priority for Africa </a:t>
            </a: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Current adaptation funding is insufficient to meet needs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Adaptation funding is </a:t>
            </a:r>
            <a:r>
              <a:rPr lang="en-US" dirty="0"/>
              <a:t>a cornerstone in any </a:t>
            </a:r>
            <a:r>
              <a:rPr lang="en-US" dirty="0" smtClean="0"/>
              <a:t>agreement </a:t>
            </a:r>
            <a:r>
              <a:rPr lang="en-US" dirty="0"/>
              <a:t>and </a:t>
            </a:r>
            <a:r>
              <a:rPr lang="en-US" dirty="0" smtClean="0"/>
              <a:t>must </a:t>
            </a:r>
            <a:r>
              <a:rPr lang="en-US" dirty="0"/>
              <a:t>have the same legal parity as mitigation.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Thus the </a:t>
            </a:r>
            <a:r>
              <a:rPr lang="en-US" dirty="0" smtClean="0"/>
              <a:t>Agreement must factor the </a:t>
            </a:r>
            <a:r>
              <a:rPr lang="en-US" dirty="0"/>
              <a:t>special </a:t>
            </a:r>
            <a:r>
              <a:rPr lang="en-US" dirty="0" smtClean="0"/>
              <a:t>circumstances </a:t>
            </a:r>
            <a:r>
              <a:rPr lang="en-US" dirty="0"/>
              <a:t>of </a:t>
            </a:r>
            <a:r>
              <a:rPr lang="en-US" dirty="0" smtClean="0"/>
              <a:t>ACP member </a:t>
            </a:r>
            <a:r>
              <a:rPr lang="en-US" dirty="0" smtClean="0"/>
              <a:t>states.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654699"/>
            <a:ext cx="1333070" cy="662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721926"/>
            <a:ext cx="47005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3484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152400"/>
            <a:ext cx="8382000" cy="5821680"/>
          </a:xfrm>
        </p:spPr>
        <p:txBody>
          <a:bodyPr>
            <a:normAutofit/>
          </a:bodyPr>
          <a:lstStyle/>
          <a:p>
            <a:pPr marL="45720" lvl="0" indent="0" algn="ctr">
              <a:buNone/>
            </a:pPr>
            <a:r>
              <a:rPr lang="en-US" b="1" i="1" dirty="0"/>
              <a:t>LOSS AND DAMAGE</a:t>
            </a:r>
            <a:endParaRPr lang="en-US" dirty="0"/>
          </a:p>
          <a:p>
            <a:pPr lvl="0"/>
            <a:r>
              <a:rPr lang="en-US" dirty="0" smtClean="0"/>
              <a:t>Should </a:t>
            </a:r>
            <a:r>
              <a:rPr lang="en-US" dirty="0"/>
              <a:t>be included </a:t>
            </a:r>
            <a:r>
              <a:rPr lang="en-US" dirty="0" smtClean="0"/>
              <a:t>including how </a:t>
            </a:r>
            <a:r>
              <a:rPr lang="en-US" dirty="0"/>
              <a:t>developing countries will be compensated for the impacts of climate change – impacts that they have not contributed to.</a:t>
            </a:r>
          </a:p>
          <a:p>
            <a:pPr lvl="0"/>
            <a:r>
              <a:rPr lang="en-US" dirty="0" smtClean="0"/>
              <a:t>Is part </a:t>
            </a:r>
            <a:r>
              <a:rPr lang="en-US" dirty="0"/>
              <a:t>of the </a:t>
            </a:r>
            <a:r>
              <a:rPr lang="en-US" dirty="0" smtClean="0"/>
              <a:t>‘debt’ of developed </a:t>
            </a:r>
            <a:r>
              <a:rPr lang="en-US" dirty="0"/>
              <a:t>countries: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emissions debt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adaptation debt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loss and damage </a:t>
            </a:r>
            <a:r>
              <a:rPr lang="en-US" dirty="0" smtClean="0"/>
              <a:t>debt</a:t>
            </a:r>
          </a:p>
          <a:p>
            <a:r>
              <a:rPr lang="en-US" dirty="0" smtClean="0"/>
              <a:t>Must take </a:t>
            </a:r>
            <a:r>
              <a:rPr lang="en-US" dirty="0"/>
              <a:t>into account permanent loss: where climate impacts have been so severe that no amount of adaptation will help. </a:t>
            </a:r>
            <a:r>
              <a:rPr lang="en-US" dirty="0" smtClean="0"/>
              <a:t>e</a:t>
            </a:r>
            <a:r>
              <a:rPr lang="en-US" dirty="0" smtClean="0"/>
              <a:t>.g. </a:t>
            </a:r>
            <a:r>
              <a:rPr lang="en-US" dirty="0"/>
              <a:t>permanent loss of </a:t>
            </a:r>
            <a:r>
              <a:rPr lang="en-US" dirty="0" smtClean="0"/>
              <a:t>land</a:t>
            </a:r>
            <a:r>
              <a:rPr lang="en-US" dirty="0"/>
              <a:t>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160394"/>
            <a:ext cx="47005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6102146"/>
            <a:ext cx="1333070" cy="662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89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381000"/>
            <a:ext cx="8001000" cy="5943600"/>
          </a:xfrm>
        </p:spPr>
        <p:txBody>
          <a:bodyPr>
            <a:normAutofit/>
          </a:bodyPr>
          <a:lstStyle/>
          <a:p>
            <a:pPr marL="45720" lvl="0" indent="0" algn="ctr">
              <a:buNone/>
            </a:pPr>
            <a:r>
              <a:rPr lang="en-US" b="1" dirty="0"/>
              <a:t>TEMPERATURE GOAL</a:t>
            </a:r>
            <a:endParaRPr lang="en-US" dirty="0"/>
          </a:p>
          <a:p>
            <a:pPr lvl="0"/>
            <a:r>
              <a:rPr lang="en-US" dirty="0"/>
              <a:t>ACP states need to agree on the temperature </a:t>
            </a:r>
            <a:r>
              <a:rPr lang="en-US" dirty="0" smtClean="0"/>
              <a:t>goal</a:t>
            </a:r>
            <a:endParaRPr lang="en-US" b="1" dirty="0" smtClean="0"/>
          </a:p>
          <a:p>
            <a:pPr marL="45720" lvl="0" indent="0" algn="ctr">
              <a:buNone/>
            </a:pPr>
            <a:r>
              <a:rPr lang="en-US" b="1" dirty="0" smtClean="0"/>
              <a:t>TECHNOLOGY </a:t>
            </a:r>
            <a:r>
              <a:rPr lang="en-US" b="1" dirty="0"/>
              <a:t>AND FINANCE </a:t>
            </a:r>
            <a:endParaRPr lang="en-US" dirty="0"/>
          </a:p>
          <a:p>
            <a:pPr lvl="0"/>
            <a:r>
              <a:rPr lang="en-US" dirty="0" smtClean="0"/>
              <a:t>Agreement must commit developed </a:t>
            </a:r>
            <a:r>
              <a:rPr lang="en-US" dirty="0"/>
              <a:t>countries </a:t>
            </a:r>
            <a:r>
              <a:rPr lang="en-US" dirty="0" smtClean="0"/>
              <a:t>to provide </a:t>
            </a:r>
            <a:r>
              <a:rPr lang="en-US" dirty="0"/>
              <a:t>finance and technology to </a:t>
            </a:r>
            <a:r>
              <a:rPr lang="en-US" dirty="0" smtClean="0"/>
              <a:t>poorer countries </a:t>
            </a:r>
            <a:r>
              <a:rPr lang="en-US" dirty="0"/>
              <a:t>to </a:t>
            </a:r>
            <a:r>
              <a:rPr lang="en-US" dirty="0" smtClean="0"/>
              <a:t>reduce emissions and adopt low-emission </a:t>
            </a:r>
            <a:r>
              <a:rPr lang="en-US" dirty="0"/>
              <a:t>pathways out of poverty. </a:t>
            </a:r>
          </a:p>
          <a:p>
            <a:pPr marL="45720" lvl="0" indent="0" algn="ctr">
              <a:buNone/>
            </a:pPr>
            <a:r>
              <a:rPr lang="en-US" b="1" dirty="0"/>
              <a:t>CAPACITY BUILDING </a:t>
            </a:r>
            <a:endParaRPr lang="en-US" dirty="0"/>
          </a:p>
          <a:p>
            <a:pPr lvl="0"/>
            <a:r>
              <a:rPr lang="en-US" dirty="0"/>
              <a:t>COP21 should provide strategic means for capacity building for ACP states </a:t>
            </a:r>
            <a:r>
              <a:rPr lang="en-US" dirty="0" smtClean="0"/>
              <a:t>in </a:t>
            </a:r>
            <a:r>
              <a:rPr lang="en-US" dirty="0"/>
              <a:t>adaptation and mitigation. 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5963581"/>
            <a:ext cx="1333070" cy="662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382" y="6028766"/>
            <a:ext cx="47005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8912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304800"/>
            <a:ext cx="8382000" cy="6096000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endParaRPr lang="en-US" dirty="0"/>
          </a:p>
          <a:p>
            <a:pPr marL="45720" lvl="0" indent="0" algn="ctr">
              <a:buNone/>
            </a:pPr>
            <a:r>
              <a:rPr lang="en-US" b="1" dirty="0"/>
              <a:t>CLIMATE CHANGE AND HUMAN RIGHTS </a:t>
            </a:r>
            <a:endParaRPr lang="en-US" dirty="0"/>
          </a:p>
          <a:p>
            <a:pPr lvl="0"/>
            <a:r>
              <a:rPr lang="en-US" dirty="0"/>
              <a:t>E</a:t>
            </a:r>
            <a:r>
              <a:rPr lang="en-US" dirty="0" smtClean="0"/>
              <a:t>xtreme </a:t>
            </a:r>
            <a:r>
              <a:rPr lang="en-US" dirty="0"/>
              <a:t>weather events and natural </a:t>
            </a:r>
            <a:r>
              <a:rPr lang="en-US" dirty="0" smtClean="0"/>
              <a:t>disasters </a:t>
            </a:r>
            <a:r>
              <a:rPr lang="en-US" dirty="0"/>
              <a:t>threaten the </a:t>
            </a:r>
            <a:r>
              <a:rPr lang="en-US" dirty="0" smtClean="0"/>
              <a:t>enjoyment </a:t>
            </a:r>
            <a:r>
              <a:rPr lang="en-US" dirty="0"/>
              <a:t>of a range of human rights </a:t>
            </a:r>
            <a:r>
              <a:rPr lang="en-US" dirty="0" smtClean="0"/>
              <a:t>such as </a:t>
            </a:r>
            <a:r>
              <a:rPr lang="en-US" dirty="0"/>
              <a:t>the </a:t>
            </a:r>
            <a:r>
              <a:rPr lang="en-US" dirty="0" smtClean="0"/>
              <a:t>right </a:t>
            </a:r>
            <a:r>
              <a:rPr lang="en-US" dirty="0"/>
              <a:t>to life, </a:t>
            </a:r>
            <a:r>
              <a:rPr lang="en-US" dirty="0" smtClean="0"/>
              <a:t>sustenance, self-determination</a:t>
            </a:r>
            <a:r>
              <a:rPr lang="en-US" dirty="0"/>
              <a:t>, culture and development.</a:t>
            </a:r>
          </a:p>
          <a:p>
            <a:pPr lvl="0"/>
            <a:r>
              <a:rPr lang="en-US" dirty="0"/>
              <a:t>The negative impacts of climate change are disproportionately borne by persons and communities already in disadvantageous situations owing to geography, poverty, gender, </a:t>
            </a:r>
            <a:r>
              <a:rPr lang="en-US" dirty="0" smtClean="0"/>
              <a:t>among </a:t>
            </a:r>
            <a:r>
              <a:rPr lang="en-US" dirty="0"/>
              <a:t>others, that have historically contributed the least to </a:t>
            </a:r>
            <a:r>
              <a:rPr lang="en-US" dirty="0" smtClean="0"/>
              <a:t>GHG emissions</a:t>
            </a:r>
            <a:r>
              <a:rPr lang="en-US" dirty="0"/>
              <a:t>. </a:t>
            </a:r>
            <a:endParaRPr lang="en-US" dirty="0" smtClean="0"/>
          </a:p>
          <a:p>
            <a:pPr lvl="0"/>
            <a:r>
              <a:rPr lang="en-US" dirty="0" smtClean="0"/>
              <a:t>Persons</a:t>
            </a:r>
            <a:r>
              <a:rPr lang="en-US" dirty="0"/>
              <a:t>, communities and even entire States that occupy and rely upon low-lying coastal lands, </a:t>
            </a:r>
            <a:r>
              <a:rPr lang="en-US" dirty="0" smtClean="0"/>
              <a:t>arid </a:t>
            </a:r>
            <a:r>
              <a:rPr lang="en-US" dirty="0"/>
              <a:t>lands, and other delicate ecosystems </a:t>
            </a:r>
            <a:r>
              <a:rPr lang="en-US" dirty="0" smtClean="0"/>
              <a:t>are especially at </a:t>
            </a:r>
            <a:r>
              <a:rPr lang="en-US" dirty="0"/>
              <a:t>risk </a:t>
            </a:r>
            <a:r>
              <a:rPr lang="en-US" dirty="0" smtClean="0"/>
              <a:t>as they </a:t>
            </a:r>
            <a:r>
              <a:rPr lang="en-US" dirty="0"/>
              <a:t>face the greatest threats from climate change.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279572"/>
            <a:ext cx="4700587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1935" y="6172201"/>
            <a:ext cx="1333070" cy="4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17891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304800"/>
            <a:ext cx="8382000" cy="6096000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endParaRPr lang="en-US" dirty="0"/>
          </a:p>
          <a:p>
            <a:pPr marL="45720" lvl="0" indent="0" algn="ctr">
              <a:buNone/>
            </a:pPr>
            <a:r>
              <a:rPr lang="en-US" b="1" dirty="0" smtClean="0"/>
              <a:t>SOME PROVOCATIVE QUESTIONS</a:t>
            </a:r>
          </a:p>
          <a:p>
            <a:pPr marL="45720" lvl="0" indent="0" algn="ctr">
              <a:buNone/>
            </a:pPr>
            <a:endParaRPr lang="en-US" dirty="0"/>
          </a:p>
          <a:p>
            <a:r>
              <a:rPr lang="en-US" dirty="0" smtClean="0"/>
              <a:t>Have we played our roles fully in these negotiations? Could we have done better?</a:t>
            </a:r>
          </a:p>
          <a:p>
            <a:r>
              <a:rPr lang="en-US" dirty="0" smtClean="0"/>
              <a:t>What are our m</a:t>
            </a:r>
            <a:r>
              <a:rPr lang="en-US" dirty="0" smtClean="0"/>
              <a:t>inimum requirements? </a:t>
            </a:r>
          </a:p>
          <a:p>
            <a:r>
              <a:rPr lang="en-US" dirty="0" smtClean="0"/>
              <a:t>Is there anything we are willing to collapse the </a:t>
            </a:r>
            <a:r>
              <a:rPr lang="en-US" smtClean="0"/>
              <a:t>agreement on? </a:t>
            </a:r>
            <a:r>
              <a:rPr lang="en-US" dirty="0" smtClean="0"/>
              <a:t>For our region it is ; </a:t>
            </a:r>
            <a:r>
              <a:rPr lang="en-US" dirty="0" smtClean="0">
                <a:solidFill>
                  <a:srgbClr val="C00000"/>
                </a:solidFill>
              </a:rPr>
              <a:t>NO AGRICULTURE: NO DEAL</a:t>
            </a:r>
          </a:p>
          <a:p>
            <a:r>
              <a:rPr lang="en-US" dirty="0" smtClean="0"/>
              <a:t>It’s not just us taking: What is the minimum we are prepared to put in ourselves?</a:t>
            </a:r>
          </a:p>
          <a:p>
            <a:r>
              <a:rPr lang="en-US" dirty="0" smtClean="0"/>
              <a:t>Is it realistic to expect ‘them’ to pay without limit?</a:t>
            </a:r>
          </a:p>
          <a:p>
            <a:r>
              <a:rPr lang="en-US" dirty="0" smtClean="0"/>
              <a:t>At what point will the ‘them and us’ divide fall away?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279572"/>
            <a:ext cx="4700587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1935" y="6172201"/>
            <a:ext cx="1333070" cy="4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68741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520"/>
            <a:ext cx="7848600" cy="4754880"/>
          </a:xfrm>
        </p:spPr>
        <p:txBody>
          <a:bodyPr/>
          <a:lstStyle/>
          <a:p>
            <a:pPr algn="ctr"/>
            <a:endParaRPr lang="en-US" dirty="0" smtClean="0"/>
          </a:p>
          <a:p>
            <a:pPr marL="45720" indent="0" algn="ctr">
              <a:buNone/>
            </a:pPr>
            <a:r>
              <a:rPr lang="en-US" sz="4000" dirty="0" smtClean="0"/>
              <a:t>FINALLY</a:t>
            </a:r>
            <a:endParaRPr lang="en-US" sz="4000" dirty="0"/>
          </a:p>
          <a:p>
            <a:pPr marL="45720" indent="0" algn="ctr">
              <a:buNone/>
            </a:pPr>
            <a:r>
              <a:rPr lang="en-US" sz="3600" dirty="0" smtClean="0"/>
              <a:t>The planet belongs to all the plants, animals </a:t>
            </a:r>
            <a:r>
              <a:rPr lang="en-US" sz="3600" dirty="0" smtClean="0"/>
              <a:t>and other life forms </a:t>
            </a:r>
            <a:r>
              <a:rPr lang="en-US" sz="3600" dirty="0" smtClean="0"/>
              <a:t>that call it home and mankind has a duty to preserve and protect it all</a:t>
            </a:r>
          </a:p>
          <a:p>
            <a:pPr marL="45720" indent="0" algn="ctr">
              <a:buNone/>
            </a:pPr>
            <a:r>
              <a:rPr lang="en-US" sz="3600" dirty="0" smtClean="0"/>
              <a:t>THANK </a:t>
            </a:r>
            <a:r>
              <a:rPr lang="en-US" sz="3600" dirty="0" smtClean="0"/>
              <a:t>YOU</a:t>
            </a:r>
            <a:endParaRPr lang="en-US" sz="3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019800"/>
            <a:ext cx="47005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862" y="5956654"/>
            <a:ext cx="1333070" cy="662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18151221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2402</TotalTime>
  <Words>540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Slipstream</vt:lpstr>
      <vt:lpstr>COMESA CONTRIBUTION TO A COMMON ACP POSITION TO COP21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COMESA CONTRIBUTION TO A COMMON ACP POSITION TO COP21</dc:title>
  <dc:creator>Lwembe Mwale</dc:creator>
  <cp:lastModifiedBy>Mclay Kanyangarara</cp:lastModifiedBy>
  <cp:revision>19</cp:revision>
  <dcterms:created xsi:type="dcterms:W3CDTF">2015-10-19T15:29:35Z</dcterms:created>
  <dcterms:modified xsi:type="dcterms:W3CDTF">2015-10-28T09:00:09Z</dcterms:modified>
</cp:coreProperties>
</file>