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301" r:id="rId2"/>
    <p:sldId id="299" r:id="rId3"/>
    <p:sldId id="302" r:id="rId4"/>
    <p:sldId id="303" r:id="rId5"/>
    <p:sldId id="304" r:id="rId6"/>
    <p:sldId id="305" r:id="rId7"/>
    <p:sldId id="28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794" y="12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C2B8B-5404-4A74-9A87-77E3F4F6AC6C}" type="datetimeFigureOut">
              <a:rPr lang="en-GB" smtClean="0"/>
              <a:pPr/>
              <a:t>28/10/2015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8251-D211-4D99-B62E-4E780CA4D81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15332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5231-31C7-46E0-BD97-764A4636116E}" type="datetimeFigureOut">
              <a:rPr lang="en-GB" smtClean="0"/>
              <a:pPr/>
              <a:t>28/10/2015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2F5FB-7EAC-4439-8829-28BAA4E75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05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55A3BE-ED56-4B31-AA0F-069DD4FA7B46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emplate-PPT-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50"/>
            <a:ext cx="9144000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4763" y="5292725"/>
            <a:ext cx="14192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2344738" y="6169025"/>
            <a:ext cx="5427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 sz="1000" b="1" i="1" dirty="0" smtClean="0"/>
              <a:t>An initiative of the ACP Group of States funded by the European Union</a:t>
            </a:r>
            <a:endParaRPr lang="fr-BE" sz="1000" b="1" dirty="0" smtClean="0"/>
          </a:p>
          <a:p>
            <a:pPr eaLnBrk="0" hangingPunct="0">
              <a:spcBef>
                <a:spcPct val="20000"/>
              </a:spcBef>
              <a:buClr>
                <a:srgbClr val="7F7F7F"/>
              </a:buClr>
              <a:buFont typeface="Arial" charset="0"/>
              <a:buNone/>
              <a:defRPr/>
            </a:pPr>
            <a:endParaRPr lang="en-US" sz="3200" dirty="0"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9" name="Picture 12" descr="euflag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33988" y="5472113"/>
            <a:ext cx="94615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292725"/>
            <a:ext cx="1539255" cy="11054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E6621E9-3B3B-4219-89F9-44648155F9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E7534FB-D47C-4F44-940E-67499C089CA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C1659FD-38BC-4C1E-B242-1BBFEE71E3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C264F1E7-19AC-4201-94AF-52B9122AAC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29E49BE-96BD-420E-B16E-5DB50118901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A4B9758-CA5A-4A9A-BE1E-3BA347DB55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E1328F14-E9ED-44C7-8988-4C43947A01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551D8BC-E4BB-4EEC-9A0A-720F570C9D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1C1B164-E26D-43E2-B05B-F894839AC1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4175"/>
            <a:ext cx="8229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738"/>
            <a:ext cx="82296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GCCA logos for PPT.pct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11713" y="5643563"/>
            <a:ext cx="433228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 descr="template-PPT-design-inter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6350" y="-4763"/>
            <a:ext cx="9161463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logo_acp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62913" y="5924550"/>
            <a:ext cx="868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3200" kern="1200">
          <a:solidFill>
            <a:srgbClr val="573206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800" kern="1200">
          <a:solidFill>
            <a:srgbClr val="573206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400" kern="1200">
          <a:solidFill>
            <a:srgbClr val="573206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fuller@caribbeanclimate.b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61925" y="609600"/>
            <a:ext cx="8696325" cy="628650"/>
          </a:xfrm>
        </p:spPr>
        <p:txBody>
          <a:bodyPr/>
          <a:lstStyle/>
          <a:p>
            <a:r>
              <a:rPr lang="en-GB" sz="4000" b="1" dirty="0" smtClean="0">
                <a:latin typeface="Arial" charset="0"/>
                <a:ea typeface="ＭＳ Ｐゴシック" pitchFamily="34" charset="-128"/>
                <a:cs typeface="Arial" charset="0"/>
              </a:rPr>
              <a:t>GCCA Intra-ACP Programme</a:t>
            </a:r>
            <a:endParaRPr lang="en-GB" sz="2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fr-FR" sz="3000" b="1" dirty="0" smtClean="0"/>
              <a:t>ACP </a:t>
            </a:r>
            <a:r>
              <a:rPr lang="x-none" sz="3000" b="1" smtClean="0"/>
              <a:t>Special </a:t>
            </a:r>
            <a:r>
              <a:rPr lang="x-none" sz="3000" b="1"/>
              <a:t>meeting </a:t>
            </a:r>
            <a:r>
              <a:rPr lang="x-none" sz="3000" b="1" smtClean="0"/>
              <a:t>in preparation </a:t>
            </a:r>
            <a:endParaRPr lang="fr-FR" sz="3000" b="1" dirty="0" smtClean="0"/>
          </a:p>
          <a:p>
            <a:r>
              <a:rPr lang="x-none" sz="3000" b="1" smtClean="0"/>
              <a:t>for the </a:t>
            </a:r>
            <a:r>
              <a:rPr lang="x-none" sz="3000" b="1"/>
              <a:t>UNFCCC </a:t>
            </a:r>
            <a:r>
              <a:rPr lang="x-none" sz="3000" b="1" smtClean="0"/>
              <a:t>COP21</a:t>
            </a:r>
            <a:endParaRPr lang="fr-FR" sz="3000" b="1" dirty="0" smtClean="0"/>
          </a:p>
          <a:p>
            <a:endParaRPr lang="fr-FR" sz="1200" b="1" dirty="0" smtClean="0"/>
          </a:p>
          <a:p>
            <a:r>
              <a:rPr lang="x-none" sz="2400" b="1" smtClean="0"/>
              <a:t>28th </a:t>
            </a:r>
            <a:r>
              <a:rPr lang="x-none" sz="2400" b="1"/>
              <a:t>and 29th </a:t>
            </a:r>
            <a:r>
              <a:rPr lang="x-none" sz="2400" b="1" smtClean="0"/>
              <a:t>October</a:t>
            </a:r>
            <a:r>
              <a:rPr lang="fr-FR" sz="2400" b="1" dirty="0" smtClean="0"/>
              <a:t>,</a:t>
            </a:r>
            <a:r>
              <a:rPr lang="fr-FR" sz="2400" b="1" dirty="0"/>
              <a:t> </a:t>
            </a:r>
            <a:r>
              <a:rPr lang="x-none" sz="2400" b="1" smtClean="0"/>
              <a:t>2015</a:t>
            </a:r>
            <a:endParaRPr lang="fr-FR" sz="2400" b="1" dirty="0" smtClean="0"/>
          </a:p>
          <a:p>
            <a:r>
              <a:rPr lang="x-none" sz="2400" b="1"/>
              <a:t>ACP House, </a:t>
            </a:r>
            <a:r>
              <a:rPr lang="x-none" sz="2400" b="1" smtClean="0"/>
              <a:t>Brussels</a:t>
            </a:r>
            <a:endParaRPr lang="en-GB" sz="23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200" kern="0" dirty="0" smtClean="0">
              <a:solidFill>
                <a:srgbClr val="FFFFFF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en-GB" sz="23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CARIBBEAN COMMUNITY CLIMATE CHANGE CENTRE</a:t>
            </a:r>
            <a:endParaRPr lang="en-US" sz="2400" kern="0" dirty="0" smtClean="0">
              <a:solidFill>
                <a:srgbClr val="FFFFFF"/>
              </a:solidFill>
            </a:endParaRPr>
          </a:p>
          <a:p>
            <a:r>
              <a:rPr lang="en-US" sz="24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Carlos Fuller</a:t>
            </a:r>
          </a:p>
          <a:p>
            <a:r>
              <a:rPr lang="en-US" sz="2400" kern="0" dirty="0" smtClean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International and Regional Liaison Officer</a:t>
            </a:r>
            <a:endParaRPr lang="en-GB" sz="2300" kern="0" dirty="0" smtClean="0">
              <a:solidFill>
                <a:srgbClr val="FFFFFF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5085184"/>
            <a:ext cx="2520280" cy="129614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600" b="1" dirty="0" err="1" smtClean="0"/>
              <a:t>Your</a:t>
            </a:r>
            <a:r>
              <a:rPr lang="fr-BE" sz="2600" b="1" dirty="0" smtClean="0"/>
              <a:t> logo(s)</a:t>
            </a:r>
            <a:endParaRPr lang="fr-BE" sz="26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n-GB" dirty="0" smtClean="0"/>
              <a:t>Status of Negotiations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GB" sz="26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Geneva Negotiating Text (GNT)</a:t>
            </a:r>
          </a:p>
          <a:p>
            <a:pPr lvl="1" algn="just"/>
            <a:r>
              <a:rPr lang="en-GB" sz="22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February 2015</a:t>
            </a:r>
          </a:p>
          <a:p>
            <a:pPr lvl="1" algn="just"/>
            <a:r>
              <a:rPr lang="en-GB" sz="22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The “OFFICIAL text”</a:t>
            </a:r>
          </a:p>
          <a:p>
            <a:pPr algn="just"/>
            <a:r>
              <a:rPr lang="en-GB" sz="26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ADP Session in June produces tools which is a mechanical adjustment of the GNT</a:t>
            </a:r>
          </a:p>
          <a:p>
            <a:pPr algn="just"/>
            <a:r>
              <a:rPr lang="en-GB" sz="26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ADP Session in August/September requests ADP Co-chairs to produce “a negotiating text”</a:t>
            </a:r>
          </a:p>
          <a:p>
            <a:pPr lvl="1" algn="just"/>
            <a:r>
              <a:rPr lang="en-GB" sz="22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9 pages</a:t>
            </a:r>
          </a:p>
          <a:p>
            <a:pPr algn="just"/>
            <a:r>
              <a:rPr lang="en-GB" sz="26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ADP Session in October produces a “Working Document”</a:t>
            </a:r>
            <a:endParaRPr lang="en-GB" sz="2200" b="1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lvl="1" algn="just">
              <a:buNone/>
            </a:pPr>
            <a:endParaRPr lang="en-GB" sz="2200" b="1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/>
            <a:endParaRPr lang="en-GB" sz="2600" b="1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5573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Negotiations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9738"/>
            <a:ext cx="8229600" cy="4671590"/>
          </a:xfrm>
        </p:spPr>
        <p:txBody>
          <a:bodyPr/>
          <a:lstStyle/>
          <a:p>
            <a:r>
              <a:rPr lang="en-US" sz="2400" dirty="0" smtClean="0"/>
              <a:t>Working Documents</a:t>
            </a:r>
          </a:p>
          <a:p>
            <a:pPr lvl="1"/>
            <a:r>
              <a:rPr lang="en-US" sz="2400" dirty="0" smtClean="0"/>
              <a:t>Agreement: 31 pages</a:t>
            </a:r>
          </a:p>
          <a:p>
            <a:pPr lvl="1"/>
            <a:r>
              <a:rPr lang="en-US" sz="2400" dirty="0" smtClean="0"/>
              <a:t>Accompanying Decision: 20 pages</a:t>
            </a:r>
          </a:p>
          <a:p>
            <a:pPr lvl="1"/>
            <a:r>
              <a:rPr lang="en-US" sz="2400" dirty="0" smtClean="0"/>
              <a:t>Work Stream 2 Decision: 8 pages</a:t>
            </a:r>
          </a:p>
          <a:p>
            <a:r>
              <a:rPr lang="en-US" sz="2400" dirty="0" smtClean="0"/>
              <a:t>Finalizing an Agreement in Paris very challenging</a:t>
            </a:r>
          </a:p>
          <a:p>
            <a:pPr lvl="1"/>
            <a:r>
              <a:rPr lang="en-US" sz="2400" dirty="0" smtClean="0"/>
              <a:t>Some paragraphs have 5 Options</a:t>
            </a:r>
          </a:p>
          <a:p>
            <a:pPr lvl="1"/>
            <a:r>
              <a:rPr lang="en-US" sz="2400" dirty="0" smtClean="0"/>
              <a:t>Parties introducing new concepts</a:t>
            </a:r>
          </a:p>
          <a:p>
            <a:pPr lvl="1"/>
            <a:r>
              <a:rPr lang="en-US" sz="2400" dirty="0" smtClean="0"/>
              <a:t>Parties understanding on agreed concepts require further analysis and redrafting based on legal opinions</a:t>
            </a:r>
          </a:p>
          <a:p>
            <a:pPr lvl="1"/>
            <a:r>
              <a:rPr lang="en-US" sz="2400" dirty="0" smtClean="0"/>
              <a:t>Distractions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Issues for COP 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9738"/>
            <a:ext cx="8229600" cy="4671590"/>
          </a:xfrm>
        </p:spPr>
        <p:txBody>
          <a:bodyPr/>
          <a:lstStyle/>
          <a:p>
            <a:r>
              <a:rPr lang="en-US" sz="2800" dirty="0" smtClean="0"/>
              <a:t>Structured Expert Dialogue (SED): 1.5/2°C</a:t>
            </a:r>
          </a:p>
          <a:p>
            <a:pPr lvl="1"/>
            <a:r>
              <a:rPr lang="en-US" sz="2400" dirty="0" smtClean="0"/>
              <a:t>SBI/SBSTA Joint Contact Group: 2 working days</a:t>
            </a:r>
          </a:p>
          <a:p>
            <a:r>
              <a:rPr lang="en-US" sz="2800" dirty="0" smtClean="0"/>
              <a:t>Differentiation</a:t>
            </a:r>
          </a:p>
          <a:p>
            <a:r>
              <a:rPr lang="en-US" sz="2800" dirty="0" smtClean="0"/>
              <a:t>Inscribing mitigation contributions in Agreement</a:t>
            </a:r>
          </a:p>
          <a:p>
            <a:r>
              <a:rPr lang="en-US" sz="2800" dirty="0" smtClean="0"/>
              <a:t>Loss and Damage</a:t>
            </a:r>
          </a:p>
          <a:p>
            <a:r>
              <a:rPr lang="en-US" sz="2800" dirty="0" smtClean="0"/>
              <a:t>INDCs to become NDCs?</a:t>
            </a:r>
          </a:p>
          <a:p>
            <a:r>
              <a:rPr lang="en-US" sz="2800" dirty="0" smtClean="0"/>
              <a:t>Form of the Agreement</a:t>
            </a:r>
          </a:p>
          <a:p>
            <a:r>
              <a:rPr lang="en-US" sz="2800" dirty="0" smtClean="0"/>
              <a:t>Finance will be the dealmaker </a:t>
            </a:r>
            <a:r>
              <a:rPr lang="en-US" sz="2800" smtClean="0"/>
              <a:t>for Ministers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Supporting a Successful COP 21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Avoiding insertion of text</a:t>
            </a:r>
          </a:p>
          <a:p>
            <a:pPr lvl="1"/>
            <a:r>
              <a:rPr lang="en-US" dirty="0" smtClean="0"/>
              <a:t>Working on existing text</a:t>
            </a:r>
          </a:p>
          <a:p>
            <a:r>
              <a:rPr lang="en-US" dirty="0" smtClean="0"/>
              <a:t>Coordinating regional position</a:t>
            </a:r>
          </a:p>
          <a:p>
            <a:pPr lvl="1"/>
            <a:r>
              <a:rPr lang="en-US" dirty="0" smtClean="0"/>
              <a:t>CARICOM technical and ministerial meeting this week in Saint Lucia</a:t>
            </a:r>
          </a:p>
          <a:p>
            <a:r>
              <a:rPr lang="en-US" dirty="0" smtClean="0"/>
              <a:t>Engaging in Ministerial pre COP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with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CCCCC supporting Pacific in pre-COP next week in Samoa</a:t>
            </a:r>
          </a:p>
          <a:p>
            <a:r>
              <a:rPr lang="en-US" dirty="0" smtClean="0"/>
              <a:t>Convening AOSIS Ministerial in Paris at pre-COP</a:t>
            </a:r>
          </a:p>
          <a:p>
            <a:r>
              <a:rPr lang="en-US" dirty="0" smtClean="0"/>
              <a:t>Engaging with wider Caribbean and Islands at events at COP 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504056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en-GB" sz="7200" dirty="0" smtClean="0"/>
              <a:t>Thank You</a:t>
            </a:r>
          </a:p>
          <a:p>
            <a:pPr algn="ctr">
              <a:buNone/>
            </a:pPr>
            <a:r>
              <a:rPr lang="en-GB" dirty="0" smtClean="0"/>
              <a:t>Contact details:</a:t>
            </a:r>
          </a:p>
          <a:p>
            <a:pPr algn="ctr">
              <a:buNone/>
            </a:pPr>
            <a:r>
              <a:rPr lang="en-GB" sz="2800" dirty="0" smtClean="0"/>
              <a:t>Carlos Fuller</a:t>
            </a:r>
          </a:p>
          <a:p>
            <a:pPr algn="ctr">
              <a:buNone/>
            </a:pPr>
            <a:r>
              <a:rPr lang="en-GB" sz="2800" dirty="0" smtClean="0"/>
              <a:t>International and Regional Liaison Officer </a:t>
            </a:r>
          </a:p>
          <a:p>
            <a:pPr algn="ctr">
              <a:buNone/>
            </a:pPr>
            <a:r>
              <a:rPr lang="en-GB" sz="2800" dirty="0" smtClean="0"/>
              <a:t>Caribbean Community Climate Change Centre</a:t>
            </a:r>
          </a:p>
          <a:p>
            <a:pPr algn="ctr">
              <a:buNone/>
            </a:pPr>
            <a:r>
              <a:rPr lang="en-GB" sz="2800" dirty="0" smtClean="0">
                <a:hlinkClick r:id="rId2"/>
              </a:rPr>
              <a:t>cfuller@caribbeanclimate.bz</a:t>
            </a:r>
            <a:endParaRPr lang="en-GB" sz="2800" dirty="0" smtClean="0"/>
          </a:p>
          <a:p>
            <a:pPr algn="ctr">
              <a:buNone/>
            </a:pPr>
            <a:r>
              <a:rPr lang="en-GB" sz="2800" dirty="0" smtClean="0"/>
              <a:t>www.caribbeanclimate.bz</a:t>
            </a:r>
          </a:p>
          <a:p>
            <a:pPr algn="ctr">
              <a:buNone/>
            </a:pPr>
            <a:endParaRPr lang="en-GB" sz="2800" dirty="0" smtClean="0"/>
          </a:p>
          <a:p>
            <a:pPr algn="ctr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="" xmlns:p14="http://schemas.microsoft.com/office/powerpoint/2010/main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a-ACP GCC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Intra-ACP GCCA template</Template>
  <TotalTime>4307</TotalTime>
  <Words>276</Words>
  <Application>Microsoft Office PowerPoint</Application>
  <PresentationFormat>On-screen Show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Intra-ACP GCCA template</vt:lpstr>
      <vt:lpstr>Slide 1</vt:lpstr>
      <vt:lpstr>Status of Negotiations</vt:lpstr>
      <vt:lpstr>Status of Negotiations</vt:lpstr>
      <vt:lpstr>Main Issues for COP 21</vt:lpstr>
      <vt:lpstr>Supporting a Successful COP 21</vt:lpstr>
      <vt:lpstr>Engagement with Others</vt:lpstr>
      <vt:lpstr>Slide 7</vt:lpstr>
    </vt:vector>
  </TitlesOfParts>
  <Company>SAFEGE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GCCA Intra-ACP</dc:creator>
  <cp:lastModifiedBy>Carlos Fuller</cp:lastModifiedBy>
  <cp:revision>290</cp:revision>
  <dcterms:created xsi:type="dcterms:W3CDTF">2013-07-18T15:28:40Z</dcterms:created>
  <dcterms:modified xsi:type="dcterms:W3CDTF">2015-10-28T09:03:43Z</dcterms:modified>
</cp:coreProperties>
</file>