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589" r:id="rId2"/>
    <p:sldId id="693" r:id="rId3"/>
    <p:sldId id="687" r:id="rId4"/>
    <p:sldId id="677" r:id="rId5"/>
    <p:sldId id="679" r:id="rId6"/>
    <p:sldId id="651" r:id="rId7"/>
    <p:sldId id="690" r:id="rId8"/>
    <p:sldId id="691" r:id="rId9"/>
    <p:sldId id="692" r:id="rId10"/>
    <p:sldId id="689" r:id="rId11"/>
    <p:sldId id="664" r:id="rId12"/>
    <p:sldId id="666" r:id="rId13"/>
  </p:sldIdLst>
  <p:sldSz cx="9144000" cy="6858000" type="screen4x3"/>
  <p:notesSz cx="6718300" cy="98552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MS PGothic"/>
        <a:cs typeface="MS PGothic"/>
      </a:defRPr>
    </a:lvl1pPr>
    <a:lvl2pPr marL="457200"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MS PGothic"/>
        <a:cs typeface="MS PGothic"/>
      </a:defRPr>
    </a:lvl2pPr>
    <a:lvl3pPr marL="914400"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MS PGothic"/>
        <a:cs typeface="MS PGothic"/>
      </a:defRPr>
    </a:lvl3pPr>
    <a:lvl4pPr marL="1371600"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MS PGothic"/>
        <a:cs typeface="MS PGothic"/>
      </a:defRPr>
    </a:lvl4pPr>
    <a:lvl5pPr marL="1828800"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MS PGothic"/>
        <a:cs typeface="MS PGothic"/>
      </a:defRPr>
    </a:lvl5pPr>
    <a:lvl6pPr marL="2286000" algn="l" defTabSz="914400" rtl="0" eaLnBrk="1" latinLnBrk="0" hangingPunct="1">
      <a:defRPr sz="1200" kern="1200">
        <a:solidFill>
          <a:srgbClr val="0F5494"/>
        </a:solidFill>
        <a:latin typeface="Verdana" pitchFamily="34" charset="0"/>
        <a:ea typeface="MS PGothic"/>
        <a:cs typeface="MS PGothic"/>
      </a:defRPr>
    </a:lvl6pPr>
    <a:lvl7pPr marL="2743200" algn="l" defTabSz="914400" rtl="0" eaLnBrk="1" latinLnBrk="0" hangingPunct="1">
      <a:defRPr sz="1200" kern="1200">
        <a:solidFill>
          <a:srgbClr val="0F5494"/>
        </a:solidFill>
        <a:latin typeface="Verdana" pitchFamily="34" charset="0"/>
        <a:ea typeface="MS PGothic"/>
        <a:cs typeface="MS PGothic"/>
      </a:defRPr>
    </a:lvl7pPr>
    <a:lvl8pPr marL="3200400" algn="l" defTabSz="914400" rtl="0" eaLnBrk="1" latinLnBrk="0" hangingPunct="1">
      <a:defRPr sz="1200" kern="1200">
        <a:solidFill>
          <a:srgbClr val="0F5494"/>
        </a:solidFill>
        <a:latin typeface="Verdana" pitchFamily="34" charset="0"/>
        <a:ea typeface="MS PGothic"/>
        <a:cs typeface="MS PGothic"/>
      </a:defRPr>
    </a:lvl8pPr>
    <a:lvl9pPr marL="3657600" algn="l" defTabSz="914400" rtl="0" eaLnBrk="1" latinLnBrk="0" hangingPunct="1">
      <a:defRPr sz="1200" kern="1200">
        <a:solidFill>
          <a:srgbClr val="0F5494"/>
        </a:solidFill>
        <a:latin typeface="Verdana" pitchFamily="34" charset="0"/>
        <a:ea typeface="MS PGothic"/>
        <a:cs typeface="MS PGothic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Christiane Loquai" initials="" lastIdx="14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B24C"/>
    <a:srgbClr val="0F5494"/>
    <a:srgbClr val="3166CF"/>
    <a:srgbClr val="3E6FD2"/>
    <a:srgbClr val="2D5EC1"/>
    <a:srgbClr val="BDDEFF"/>
    <a:srgbClr val="99CCFF"/>
    <a:srgbClr val="8080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CAF9ED-07DC-4A11-8D7F-57B35C25682E}" styleName="Style moyen 1 - Accentuation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838" autoAdjust="0"/>
    <p:restoredTop sz="86400" autoAdjust="0"/>
  </p:normalViewPr>
  <p:slideViewPr>
    <p:cSldViewPr>
      <p:cViewPr>
        <p:scale>
          <a:sx n="100" d="100"/>
          <a:sy n="100" d="100"/>
        </p:scale>
        <p:origin x="-1680" y="-8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686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theme" Target="theme/theme1.xml"/><Relationship Id="rId21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notesMaster" Target="notesMasters/notesMaster1.xml"/><Relationship Id="rId15" Type="http://schemas.openxmlformats.org/officeDocument/2006/relationships/handoutMaster" Target="handoutMasters/handoutMaster1.xml"/><Relationship Id="rId16" Type="http://schemas.openxmlformats.org/officeDocument/2006/relationships/printerSettings" Target="printerSettings/printerSettings1.bin"/><Relationship Id="rId17" Type="http://schemas.openxmlformats.org/officeDocument/2006/relationships/commentAuthors" Target="commentAuthors.xml"/><Relationship Id="rId18" Type="http://schemas.openxmlformats.org/officeDocument/2006/relationships/presProps" Target="presProps.xml"/><Relationship Id="rId1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1"/>
            <a:ext cx="2911889" cy="49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615" tIns="45308" rIns="90615" bIns="45308" numCol="1" anchor="t" anchorCtr="0" compatLnSpc="1">
            <a:prstTxWarp prst="textNoShape">
              <a:avLst/>
            </a:prstTxWarp>
          </a:bodyPr>
          <a:lstStyle>
            <a:lvl1pPr defTabSz="906279">
              <a:defRPr>
                <a:solidFill>
                  <a:schemeClr val="tx1"/>
                </a:solidFill>
                <a:latin typeface="Arial" charset="0"/>
                <a:ea typeface="ＭＳ Ｐゴシック"/>
                <a:cs typeface="ＭＳ Ｐゴシック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04849" y="1"/>
            <a:ext cx="2911889" cy="49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615" tIns="45308" rIns="90615" bIns="45308" numCol="1" anchor="t" anchorCtr="0" compatLnSpc="1">
            <a:prstTxWarp prst="textNoShape">
              <a:avLst/>
            </a:prstTxWarp>
          </a:bodyPr>
          <a:lstStyle>
            <a:lvl1pPr algn="r" defTabSz="906279">
              <a:defRPr>
                <a:solidFill>
                  <a:schemeClr val="tx1"/>
                </a:solidFill>
                <a:latin typeface="Arial" charset="0"/>
                <a:ea typeface="ＭＳ Ｐゴシック"/>
                <a:cs typeface="ＭＳ Ｐゴシック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789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9360551"/>
            <a:ext cx="2911889" cy="49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615" tIns="45308" rIns="90615" bIns="45308" numCol="1" anchor="b" anchorCtr="0" compatLnSpc="1">
            <a:prstTxWarp prst="textNoShape">
              <a:avLst/>
            </a:prstTxWarp>
          </a:bodyPr>
          <a:lstStyle>
            <a:lvl1pPr defTabSz="906279">
              <a:defRPr>
                <a:solidFill>
                  <a:schemeClr val="tx1"/>
                </a:solidFill>
                <a:latin typeface="Arial" charset="0"/>
                <a:ea typeface="ＭＳ Ｐゴシック"/>
                <a:cs typeface="ＭＳ Ｐゴシック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789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04849" y="9360551"/>
            <a:ext cx="2911889" cy="49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615" tIns="45308" rIns="90615" bIns="45308" numCol="1" anchor="b" anchorCtr="0" compatLnSpc="1">
            <a:prstTxWarp prst="textNoShape">
              <a:avLst/>
            </a:prstTxWarp>
          </a:bodyPr>
          <a:lstStyle>
            <a:lvl1pPr algn="r" defTabSz="906279">
              <a:defRPr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fld id="{61B93D7A-3461-48A4-86D0-76EA0A4A3BB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5163943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1"/>
            <a:ext cx="2911889" cy="49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615" tIns="45308" rIns="90615" bIns="45308" numCol="1" anchor="t" anchorCtr="0" compatLnSpc="1">
            <a:prstTxWarp prst="textNoShape">
              <a:avLst/>
            </a:prstTxWarp>
          </a:bodyPr>
          <a:lstStyle>
            <a:lvl1pPr defTabSz="906279">
              <a:defRPr>
                <a:solidFill>
                  <a:schemeClr val="tx1"/>
                </a:solidFill>
                <a:latin typeface="Arial" charset="0"/>
                <a:ea typeface="ＭＳ Ｐゴシック"/>
                <a:cs typeface="ＭＳ Ｐゴシック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04849" y="1"/>
            <a:ext cx="2911889" cy="49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615" tIns="45308" rIns="90615" bIns="45308" numCol="1" anchor="t" anchorCtr="0" compatLnSpc="1">
            <a:prstTxWarp prst="textNoShape">
              <a:avLst/>
            </a:prstTxWarp>
          </a:bodyPr>
          <a:lstStyle>
            <a:lvl1pPr algn="r" defTabSz="906279">
              <a:defRPr>
                <a:solidFill>
                  <a:schemeClr val="tx1"/>
                </a:solidFill>
                <a:latin typeface="Arial" charset="0"/>
                <a:ea typeface="ＭＳ Ｐゴシック"/>
                <a:cs typeface="ＭＳ Ｐゴシック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95350" y="739775"/>
            <a:ext cx="4927600" cy="36957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68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0893" y="4680275"/>
            <a:ext cx="5376516" cy="44361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615" tIns="45308" rIns="90615" bIns="453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368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9360551"/>
            <a:ext cx="2911889" cy="49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615" tIns="45308" rIns="90615" bIns="45308" numCol="1" anchor="b" anchorCtr="0" compatLnSpc="1">
            <a:prstTxWarp prst="textNoShape">
              <a:avLst/>
            </a:prstTxWarp>
          </a:bodyPr>
          <a:lstStyle>
            <a:lvl1pPr defTabSz="906279">
              <a:defRPr>
                <a:solidFill>
                  <a:schemeClr val="tx1"/>
                </a:solidFill>
                <a:latin typeface="Arial" charset="0"/>
                <a:ea typeface="ＭＳ Ｐゴシック"/>
                <a:cs typeface="ＭＳ Ｐゴシック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68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04849" y="9360551"/>
            <a:ext cx="2911889" cy="49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615" tIns="45308" rIns="90615" bIns="45308" numCol="1" anchor="b" anchorCtr="0" compatLnSpc="1">
            <a:prstTxWarp prst="textNoShape">
              <a:avLst/>
            </a:prstTxWarp>
          </a:bodyPr>
          <a:lstStyle>
            <a:lvl1pPr algn="r" defTabSz="906279">
              <a:defRPr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fld id="{0BE9CECC-0F69-40AF-9B22-0F98DE4A18A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8356538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9" charset="0"/>
        <a:ea typeface="MS PGothic"/>
        <a:cs typeface="MS PGothic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9" charset="0"/>
        <a:ea typeface="MS PGothic"/>
        <a:cs typeface="MS PGothic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9" charset="0"/>
        <a:ea typeface="MS PGothic"/>
        <a:cs typeface="MS PGothic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9" charset="0"/>
        <a:ea typeface="MS PGothic"/>
        <a:cs typeface="MS PGothic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9" charset="0"/>
        <a:ea typeface="MS PGothic"/>
        <a:cs typeface="MS PGothic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7410" name="Notes Placeholder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MS PGothic" charset="0"/>
              <a:cs typeface="MS PGothic" charset="0"/>
            </a:endParaRPr>
          </a:p>
        </p:txBody>
      </p:sp>
      <p:sp>
        <p:nvSpPr>
          <p:cNvPr id="17411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1pPr>
            <a:lvl2pPr marL="742866" indent="-285718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2pPr>
            <a:lvl3pPr marL="1142872" indent="-228574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3pPr>
            <a:lvl4pPr marL="1600020" indent="-228574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4pPr>
            <a:lvl5pPr marL="2057168" indent="-228574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5pPr>
            <a:lvl6pPr marL="2514318" indent="-228574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6pPr>
            <a:lvl7pPr marL="2971466" indent="-228574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7pPr>
            <a:lvl8pPr marL="3428614" indent="-228574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8pPr>
            <a:lvl9pPr marL="3885764" indent="-228574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9pPr>
          </a:lstStyle>
          <a:p>
            <a:pPr eaLnBrk="1" hangingPunct="1"/>
            <a:fld id="{C0450B20-B29B-984D-8937-3FC7C1B1B70C}" type="slidenum">
              <a:rPr lang="en-GB">
                <a:solidFill>
                  <a:schemeClr val="tx1"/>
                </a:solidFill>
                <a:latin typeface="Arial" charset="0"/>
              </a:rPr>
              <a:pPr eaLnBrk="1" hangingPunct="1"/>
              <a:t>1</a:t>
            </a:fld>
            <a:endParaRPr lang="en-GB">
              <a:solidFill>
                <a:schemeClr val="tx1"/>
              </a:solidFill>
              <a:latin typeface="Arial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7"/>
          <p:cNvSpPr txBox="1">
            <a:spLocks noGrp="1" noChangeArrowheads="1"/>
          </p:cNvSpPr>
          <p:nvPr/>
        </p:nvSpPr>
        <p:spPr bwMode="auto">
          <a:xfrm>
            <a:off x="3806567" y="9362756"/>
            <a:ext cx="2911733" cy="4924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62" tIns="45230" rIns="90462" bIns="45230" anchor="b"/>
          <a:lstStyle>
            <a:lvl1pPr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9pPr>
          </a:lstStyle>
          <a:p>
            <a:pPr algn="r" eaLnBrk="1" hangingPunct="1"/>
            <a:fld id="{17DF3F08-9E12-4249-8A78-AAAC0D890903}" type="slidenum">
              <a:rPr lang="en-GB">
                <a:latin typeface="Times New Roman" charset="0"/>
                <a:cs typeface="Times New Roman" charset="0"/>
              </a:rPr>
              <a:pPr algn="r" eaLnBrk="1" hangingPunct="1"/>
              <a:t>6</a:t>
            </a:fld>
            <a:endParaRPr lang="en-GB">
              <a:latin typeface="Times New Roman" charset="0"/>
              <a:cs typeface="Times New Roman" charset="0"/>
            </a:endParaRPr>
          </a:p>
        </p:txBody>
      </p:sp>
      <p:sp>
        <p:nvSpPr>
          <p:cNvPr id="706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96938" y="738188"/>
            <a:ext cx="4927600" cy="3695700"/>
          </a:xfrm>
          <a:ln/>
        </p:spPr>
      </p:sp>
      <p:sp>
        <p:nvSpPr>
          <p:cNvPr id="7066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96400" y="4683738"/>
            <a:ext cx="4925500" cy="44335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fr-FR">
              <a:ea typeface="MS PGothic" charset="0"/>
              <a:cs typeface="MS PGothic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 txBox="1">
            <a:spLocks noGrp="1" noChangeArrowheads="1"/>
          </p:cNvSpPr>
          <p:nvPr/>
        </p:nvSpPr>
        <p:spPr bwMode="auto">
          <a:xfrm>
            <a:off x="3806826" y="9363075"/>
            <a:ext cx="2911475" cy="49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52" tIns="45224" rIns="90452" bIns="45224" anchor="b"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BF133B21-BC20-4D86-9943-ADF04F218F21}" type="slidenum">
              <a:rPr lang="en-GB" altLang="en-US">
                <a:solidFill>
                  <a:srgbClr val="0F5494"/>
                </a:solidFill>
                <a:latin typeface="Times New Roman" pitchFamily="18" charset="0"/>
                <a:cs typeface="Times New Roman" pitchFamily="18" charset="0"/>
              </a:rPr>
              <a:pPr algn="r" eaLnBrk="1" hangingPunct="1">
                <a:spcBef>
                  <a:spcPct val="0"/>
                </a:spcBef>
              </a:pPr>
              <a:t>7</a:t>
            </a:fld>
            <a:endParaRPr lang="en-GB" altLang="en-US">
              <a:solidFill>
                <a:srgbClr val="0F5494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0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96938" y="738188"/>
            <a:ext cx="4927600" cy="3695700"/>
          </a:xfrm>
          <a:ln/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96939" y="4683125"/>
            <a:ext cx="4924425" cy="4433888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fr-FR" alt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7"/>
          <p:cNvSpPr txBox="1">
            <a:spLocks noGrp="1" noChangeArrowheads="1"/>
          </p:cNvSpPr>
          <p:nvPr/>
        </p:nvSpPr>
        <p:spPr bwMode="auto">
          <a:xfrm>
            <a:off x="3806826" y="9363075"/>
            <a:ext cx="2911475" cy="49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52" tIns="45224" rIns="90452" bIns="45224" anchor="b"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77C38E2D-EDCE-4C0D-BD50-E0B30EAEB087}" type="slidenum">
              <a:rPr lang="en-GB" altLang="en-US">
                <a:solidFill>
                  <a:srgbClr val="0F5494"/>
                </a:solidFill>
                <a:latin typeface="Times New Roman" pitchFamily="18" charset="0"/>
                <a:cs typeface="Times New Roman" pitchFamily="18" charset="0"/>
              </a:rPr>
              <a:pPr algn="r" eaLnBrk="1" hangingPunct="1">
                <a:spcBef>
                  <a:spcPct val="0"/>
                </a:spcBef>
              </a:pPr>
              <a:t>8</a:t>
            </a:fld>
            <a:endParaRPr lang="en-GB" altLang="en-US">
              <a:solidFill>
                <a:srgbClr val="0F5494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9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96938" y="738188"/>
            <a:ext cx="4927600" cy="3695700"/>
          </a:xfrm>
          <a:ln/>
        </p:spPr>
      </p:sp>
      <p:sp>
        <p:nvSpPr>
          <p:cNvPr id="4198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96939" y="4683125"/>
            <a:ext cx="4924425" cy="4433888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fr-FR" alt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7"/>
          <p:cNvSpPr txBox="1">
            <a:spLocks noGrp="1" noChangeArrowheads="1"/>
          </p:cNvSpPr>
          <p:nvPr/>
        </p:nvSpPr>
        <p:spPr bwMode="auto">
          <a:xfrm>
            <a:off x="3806826" y="9363075"/>
            <a:ext cx="2911475" cy="49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52" tIns="45224" rIns="90452" bIns="45224" anchor="b"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96376531-03EF-402C-90FA-7405B1EFE5F7}" type="slidenum">
              <a:rPr lang="en-GB" altLang="en-US">
                <a:solidFill>
                  <a:srgbClr val="0F5494"/>
                </a:solidFill>
                <a:latin typeface="Times New Roman" pitchFamily="18" charset="0"/>
                <a:cs typeface="Times New Roman" pitchFamily="18" charset="0"/>
              </a:rPr>
              <a:pPr algn="r" eaLnBrk="1" hangingPunct="1">
                <a:spcBef>
                  <a:spcPct val="0"/>
                </a:spcBef>
              </a:pPr>
              <a:t>10</a:t>
            </a:fld>
            <a:endParaRPr lang="en-GB" altLang="en-US">
              <a:solidFill>
                <a:srgbClr val="0F5494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22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96938" y="738188"/>
            <a:ext cx="4927600" cy="3695700"/>
          </a:xfrm>
          <a:ln/>
        </p:spPr>
      </p:sp>
      <p:sp>
        <p:nvSpPr>
          <p:cNvPr id="5222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96939" y="4683125"/>
            <a:ext cx="4924425" cy="4433888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fr-FR" alt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Rectangle 7"/>
          <p:cNvSpPr txBox="1">
            <a:spLocks noGrp="1" noChangeArrowheads="1"/>
          </p:cNvSpPr>
          <p:nvPr/>
        </p:nvSpPr>
        <p:spPr bwMode="auto">
          <a:xfrm>
            <a:off x="3806567" y="9362756"/>
            <a:ext cx="2911733" cy="4924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62" tIns="45230" rIns="90462" bIns="45230" anchor="b"/>
          <a:lstStyle>
            <a:lvl1pPr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9pPr>
          </a:lstStyle>
          <a:p>
            <a:pPr algn="r" eaLnBrk="1" hangingPunct="1"/>
            <a:fld id="{1510E15C-C570-0E41-8DCF-63EC63DF186B}" type="slidenum">
              <a:rPr lang="en-GB">
                <a:latin typeface="Times New Roman" charset="0"/>
                <a:cs typeface="Times New Roman" charset="0"/>
              </a:rPr>
              <a:pPr algn="r" eaLnBrk="1" hangingPunct="1"/>
              <a:t>11</a:t>
            </a:fld>
            <a:endParaRPr lang="en-GB">
              <a:latin typeface="Times New Roman" charset="0"/>
              <a:cs typeface="Times New Roman" charset="0"/>
            </a:endParaRPr>
          </a:p>
        </p:txBody>
      </p:sp>
      <p:sp>
        <p:nvSpPr>
          <p:cNvPr id="491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96938" y="738188"/>
            <a:ext cx="4927600" cy="3695700"/>
          </a:xfrm>
          <a:ln/>
        </p:spPr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96400" y="4683738"/>
            <a:ext cx="4925500" cy="44335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fr-FR">
              <a:ea typeface="MS PGothic" charset="0"/>
              <a:cs typeface="MS PGothic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1138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MS PGothic" charset="0"/>
              <a:cs typeface="MS PGothic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emf"/><Relationship Id="rId3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en-GB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788856-4082-4839-A230-A33995CA847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15113" y="1339850"/>
            <a:ext cx="2071687" cy="4681538"/>
          </a:xfrm>
        </p:spPr>
        <p:txBody>
          <a:bodyPr vert="eaVert"/>
          <a:lstStyle/>
          <a:p>
            <a:r>
              <a:rPr lang="fr-FR" smtClean="0"/>
              <a:t>Cliquez et modifiez le titre</a:t>
            </a:r>
            <a:endParaRPr lang="en-GB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395288" y="1339850"/>
            <a:ext cx="6067425" cy="4681538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ED3B48-B63C-4A11-A78F-70221525591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0" y="981075"/>
            <a:ext cx="9180513" cy="5876925"/>
          </a:xfrm>
          <a:prstGeom prst="rect">
            <a:avLst/>
          </a:prstGeom>
          <a:solidFill>
            <a:srgbClr val="0F5494"/>
          </a:solidFill>
          <a:ln w="25400" algn="ctr">
            <a:solidFill>
              <a:srgbClr val="0F5494"/>
            </a:solidFill>
            <a:miter lim="800000"/>
            <a:headEnd/>
            <a:tailEnd/>
          </a:ln>
          <a:effectLst>
            <a:outerShdw dist="23000" dir="5400000" rotWithShape="0">
              <a:srgbClr val="000000">
                <a:alpha val="34998"/>
              </a:srgbClr>
            </a:outerShdw>
          </a:effectLst>
        </p:spPr>
        <p:txBody>
          <a:bodyPr anchor="ctr"/>
          <a:lstStyle/>
          <a:p>
            <a:pPr algn="ctr" defTabSz="457200">
              <a:defRPr/>
            </a:pPr>
            <a:endParaRPr lang="en-US" sz="1800">
              <a:solidFill>
                <a:srgbClr val="FFFFFF"/>
              </a:solidFill>
              <a:latin typeface="Verdana" pitchFamily="34" charset="0"/>
              <a:ea typeface="+mn-ea"/>
              <a:cs typeface="+mn-cs"/>
            </a:endParaRPr>
          </a:p>
        </p:txBody>
      </p:sp>
      <p:pic>
        <p:nvPicPr>
          <p:cNvPr id="5" name="Picture 6" descr="LOGO CE-EN-quadri.eps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957638" y="258763"/>
            <a:ext cx="1436687" cy="998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Line 22"/>
          <p:cNvSpPr>
            <a:spLocks noChangeShapeType="1"/>
          </p:cNvSpPr>
          <p:nvPr userDrawn="1"/>
        </p:nvSpPr>
        <p:spPr bwMode="auto">
          <a:xfrm>
            <a:off x="4252913" y="1233488"/>
            <a:ext cx="630237" cy="0"/>
          </a:xfrm>
          <a:prstGeom prst="line">
            <a:avLst/>
          </a:prstGeom>
          <a:noFill/>
          <a:ln w="38100">
            <a:solidFill>
              <a:srgbClr val="BF4B36"/>
            </a:solidFill>
            <a:round/>
            <a:headEnd/>
            <a:tailEnd/>
          </a:ln>
          <a:effectLst/>
        </p:spPr>
        <p:txBody>
          <a:bodyPr anchor="ctr"/>
          <a:lstStyle/>
          <a:p>
            <a:pPr>
              <a:defRPr/>
            </a:pPr>
            <a:endParaRPr lang="fr-FR">
              <a:latin typeface="Verdana" pitchFamily="34" charset="0"/>
              <a:ea typeface="+mn-ea"/>
              <a:cs typeface="+mn-cs"/>
            </a:endParaRPr>
          </a:p>
        </p:txBody>
      </p:sp>
      <p:pic>
        <p:nvPicPr>
          <p:cNvPr id="7" name="Picture 25" descr="footer_white_transparent_en"/>
          <p:cNvPicPr>
            <a:picLocks noChangeAspect="1" noChangeArrowheads="1"/>
          </p:cNvPicPr>
          <p:nvPr userDrawn="1"/>
        </p:nvPicPr>
        <p:blipFill>
          <a:blip r:embed="rId3"/>
          <a:srcRect/>
          <a:stretch>
            <a:fillRect/>
          </a:stretch>
        </p:blipFill>
        <p:spPr bwMode="auto">
          <a:xfrm>
            <a:off x="4260850" y="6596063"/>
            <a:ext cx="611188" cy="252412"/>
          </a:xfrm>
          <a:prstGeom prst="rect">
            <a:avLst/>
          </a:prstGeom>
          <a:solidFill>
            <a:srgbClr val="BF4B36"/>
          </a:solidFill>
          <a:ln w="9525">
            <a:solidFill>
              <a:srgbClr val="BF4B36"/>
            </a:solidFill>
            <a:miter lim="800000"/>
            <a:headEnd/>
            <a:tailEnd/>
          </a:ln>
        </p:spPr>
      </p:pic>
      <p:sp>
        <p:nvSpPr>
          <p:cNvPr id="3076" name="Rectangle 4"/>
          <p:cNvSpPr>
            <a:spLocks noGrp="1" noChangeArrowheads="1"/>
          </p:cNvSpPr>
          <p:nvPr>
            <p:ph type="ctrTitle"/>
          </p:nvPr>
        </p:nvSpPr>
        <p:spPr>
          <a:xfrm>
            <a:off x="3995738" y="2565400"/>
            <a:ext cx="5040312" cy="790575"/>
          </a:xfrm>
        </p:spPr>
        <p:txBody>
          <a:bodyPr/>
          <a:lstStyle>
            <a:lvl1pPr marL="3175">
              <a:defRPr sz="7600">
                <a:solidFill>
                  <a:srgbClr val="FFD624"/>
                </a:solidFill>
              </a:defRPr>
            </a:lvl1pPr>
          </a:lstStyle>
          <a:p>
            <a:pPr lvl="0"/>
            <a:r>
              <a:rPr lang="fr-BE" noProof="0" smtClean="0"/>
              <a:t>Title</a:t>
            </a:r>
            <a:endParaRPr lang="en-GB" noProof="0" smtClean="0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611188" y="3716338"/>
            <a:ext cx="8532812" cy="1728787"/>
          </a:xfrm>
        </p:spPr>
        <p:txBody>
          <a:bodyPr/>
          <a:lstStyle>
            <a:lvl1pPr marL="0" indent="0">
              <a:buFontTx/>
              <a:buNone/>
              <a:defRPr sz="3000" b="1" i="0">
                <a:solidFill>
                  <a:schemeClr val="bg1"/>
                </a:solidFill>
              </a:defRPr>
            </a:lvl1pPr>
          </a:lstStyle>
          <a:p>
            <a:pPr lvl="0"/>
            <a:r>
              <a:rPr lang="fr-BE" noProof="0" smtClean="0"/>
              <a:t>Subtitle</a:t>
            </a:r>
            <a:endParaRPr lang="en-GB" noProof="0" smtClean="0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z="1200" b="1"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" name="Rectangle 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fld id="{08618EE1-B93B-0440-9FA6-42F8EE5FB2A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et modifiez le titre</a:t>
            </a:r>
            <a:endParaRPr lang="en-GB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E27EA9-8C57-4EF8-B237-872EB1786E4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en-GB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2492375"/>
            <a:ext cx="4038600" cy="35290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2492375"/>
            <a:ext cx="4038600" cy="35290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CDEAC9-3CB5-44DC-B46D-7F06DC4E468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Cliquez et modifiez le titre</a:t>
            </a:r>
            <a:endParaRPr lang="en-GB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67F3D6-D8D1-4272-BC7A-6504A104046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753FA9-1420-4C37-BA28-D7549C87E04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573E5B-1FF7-4C51-BC44-EACD5302151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et modifiez le titre</a:t>
            </a:r>
            <a:endParaRPr lang="en-GB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D9F25D1-8248-4CE2-A1CA-532AA04CBAB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et modifiez le titre</a:t>
            </a:r>
            <a:endParaRPr lang="en-GB"/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5A5E10-7E0D-42FC-B013-E9FD9526FE1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en-GB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6E7AFC-4AD1-4512-B7C2-F791A96089D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95288" y="1339850"/>
            <a:ext cx="8229600" cy="936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Title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2492375"/>
            <a:ext cx="8229600" cy="3529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BE" smtClean="0"/>
              <a:t>Second level</a:t>
            </a:r>
            <a:endParaRPr lang="en-GB" smtClean="0"/>
          </a:p>
          <a:p>
            <a:pPr lvl="1"/>
            <a:r>
              <a:rPr lang="en-GB" smtClean="0"/>
              <a:t>Third level</a:t>
            </a:r>
          </a:p>
          <a:p>
            <a:pPr lvl="2"/>
            <a:r>
              <a:rPr lang="en-GB" smtClean="0"/>
              <a:t>- Fourth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chemeClr val="tx1"/>
                </a:solidFill>
                <a:latin typeface="Arial" pitchFamily="39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chemeClr val="tx1"/>
                </a:solidFill>
                <a:latin typeface="Arial" pitchFamily="39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fld id="{C2349A11-17CD-4A58-9164-72E5AE4A7B2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  <p:sp>
        <p:nvSpPr>
          <p:cNvPr id="15" name="Rectangle 14"/>
          <p:cNvSpPr/>
          <p:nvPr/>
        </p:nvSpPr>
        <p:spPr>
          <a:xfrm>
            <a:off x="0" y="0"/>
            <a:ext cx="9144000" cy="957263"/>
          </a:xfrm>
          <a:prstGeom prst="rect">
            <a:avLst/>
          </a:prstGeom>
          <a:solidFill>
            <a:srgbClr val="0F5494"/>
          </a:solidFill>
          <a:ln>
            <a:solidFill>
              <a:srgbClr val="0F5494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4262438" y="6659563"/>
            <a:ext cx="611187" cy="198437"/>
          </a:xfrm>
          <a:prstGeom prst="rect">
            <a:avLst/>
          </a:prstGeom>
          <a:solidFill>
            <a:srgbClr val="133176"/>
          </a:solidFill>
          <a:ln w="9525">
            <a:solidFill>
              <a:srgbClr val="133176"/>
            </a:solidFill>
            <a:miter lim="800000"/>
            <a:headEnd/>
            <a:tailEnd/>
          </a:ln>
          <a:effectLst>
            <a:outerShdw blurRad="63500" dist="23000" dir="5400000" rotWithShape="0">
              <a:srgbClr val="000000">
                <a:alpha val="34998"/>
              </a:srgbClr>
            </a:outerShdw>
          </a:effectLst>
        </p:spPr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pic>
        <p:nvPicPr>
          <p:cNvPr id="1033" name="Picture 17" descr="LOGO CE_Vertical_EN_NEG_quadri_HR"/>
          <p:cNvPicPr>
            <a:picLocks noChangeAspect="1" noChangeArrowheads="1"/>
          </p:cNvPicPr>
          <p:nvPr userDrawn="1"/>
        </p:nvPicPr>
        <p:blipFill>
          <a:blip r:embed="rId13"/>
          <a:srcRect/>
          <a:stretch>
            <a:fillRect/>
          </a:stretch>
        </p:blipFill>
        <p:spPr bwMode="auto">
          <a:xfrm>
            <a:off x="3957638" y="258763"/>
            <a:ext cx="1436687" cy="1004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8" r:id="rId1"/>
    <p:sldLayoutId id="2147483657" r:id="rId2"/>
    <p:sldLayoutId id="2147483656" r:id="rId3"/>
    <p:sldLayoutId id="2147483655" r:id="rId4"/>
    <p:sldLayoutId id="2147483654" r:id="rId5"/>
    <p:sldLayoutId id="2147483653" r:id="rId6"/>
    <p:sldLayoutId id="2147483652" r:id="rId7"/>
    <p:sldLayoutId id="2147483651" r:id="rId8"/>
    <p:sldLayoutId id="2147483650" r:id="rId9"/>
    <p:sldLayoutId id="2147483649" r:id="rId10"/>
    <p:sldLayoutId id="2147483659" r:id="rId11"/>
  </p:sldLayoutIdLst>
  <p:txStyles>
    <p:titleStyle>
      <a:lvl1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+mj-lt"/>
          <a:ea typeface="MS PGothic"/>
          <a:cs typeface="MS PGothic"/>
        </a:defRPr>
      </a:lvl1pPr>
      <a:lvl2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9" charset="0"/>
          <a:ea typeface="MS PGothic"/>
          <a:cs typeface="MS PGothic"/>
        </a:defRPr>
      </a:lvl2pPr>
      <a:lvl3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9" charset="0"/>
          <a:ea typeface="MS PGothic"/>
          <a:cs typeface="MS PGothic"/>
        </a:defRPr>
      </a:lvl3pPr>
      <a:lvl4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9" charset="0"/>
          <a:ea typeface="MS PGothic"/>
          <a:cs typeface="MS PGothic"/>
        </a:defRPr>
      </a:lvl4pPr>
      <a:lvl5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9" charset="0"/>
          <a:ea typeface="MS PGothic"/>
          <a:cs typeface="MS PGothic"/>
        </a:defRPr>
      </a:lvl5pPr>
      <a:lvl6pPr marL="815975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9" charset="0"/>
        </a:defRPr>
      </a:lvl6pPr>
      <a:lvl7pPr marL="1273175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9" charset="0"/>
        </a:defRPr>
      </a:lvl7pPr>
      <a:lvl8pPr marL="1730375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9" charset="0"/>
        </a:defRPr>
      </a:lvl8pPr>
      <a:lvl9pPr marL="2187575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9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bg1"/>
        </a:buClr>
        <a:buChar char="•"/>
        <a:defRPr sz="2400" i="1">
          <a:solidFill>
            <a:srgbClr val="0F5494"/>
          </a:solidFill>
          <a:latin typeface="+mn-lt"/>
          <a:ea typeface="MS PGothic"/>
          <a:cs typeface="MS PGothic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009FBA"/>
        </a:buClr>
        <a:buChar char="•"/>
        <a:defRPr sz="2000" b="1">
          <a:solidFill>
            <a:srgbClr val="0F5494"/>
          </a:solidFill>
          <a:latin typeface="+mn-lt"/>
          <a:ea typeface="MS PGothic"/>
          <a:cs typeface="MS PGothic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1400">
          <a:solidFill>
            <a:srgbClr val="0F5494"/>
          </a:solidFill>
          <a:latin typeface="+mn-lt"/>
          <a:ea typeface="MS PGothic"/>
          <a:cs typeface="MS PGothic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Arial" pitchFamily="39" charset="0"/>
          <a:ea typeface="MS PGothic"/>
          <a:cs typeface="MS PGothic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pitchFamily="39" charset="0"/>
          <a:ea typeface="MS PGothic"/>
          <a:cs typeface="MS PGothic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pitchFamily="39" charset="0"/>
          <a:ea typeface="ＭＳ Ｐゴシック" pitchFamily="39" charset="-128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pitchFamily="39" charset="0"/>
          <a:ea typeface="ＭＳ Ｐゴシック" pitchFamily="39" charset="-128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pitchFamily="39" charset="0"/>
          <a:ea typeface="ＭＳ Ｐゴシック" pitchFamily="39" charset="-128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pitchFamily="39" charset="0"/>
          <a:ea typeface="ＭＳ Ｐゴシック" pitchFamily="39" charset="-128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5.jpe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4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5"/>
          <p:cNvSpPr>
            <a:spLocks noGrp="1" noChangeArrowheads="1"/>
          </p:cNvSpPr>
          <p:nvPr>
            <p:ph type="ctrTitle"/>
          </p:nvPr>
        </p:nvSpPr>
        <p:spPr>
          <a:xfrm>
            <a:off x="107504" y="908720"/>
            <a:ext cx="8863013" cy="4679950"/>
          </a:xfrm>
        </p:spPr>
        <p:txBody>
          <a:bodyPr/>
          <a:lstStyle/>
          <a:p>
            <a:pPr indent="0" algn="ctr" eaLnBrk="1" hangingPunct="1"/>
            <a:r>
              <a:rPr lang="en-GB" sz="2400" dirty="0">
                <a:solidFill>
                  <a:srgbClr val="E7B400"/>
                </a:solidFill>
                <a:latin typeface="Verdana" charset="0"/>
                <a:ea typeface="MS PGothic" charset="0"/>
              </a:rPr>
              <a:t/>
            </a:r>
            <a:br>
              <a:rPr lang="en-GB" sz="2400" dirty="0">
                <a:solidFill>
                  <a:srgbClr val="E7B400"/>
                </a:solidFill>
                <a:latin typeface="Verdana" charset="0"/>
                <a:ea typeface="MS PGothic" charset="0"/>
              </a:rPr>
            </a:br>
            <a:r>
              <a:rPr lang="en-GB" sz="2400" dirty="0">
                <a:solidFill>
                  <a:srgbClr val="E7B400"/>
                </a:solidFill>
                <a:latin typeface="Verdana" charset="0"/>
                <a:ea typeface="MS PGothic" charset="0"/>
              </a:rPr>
              <a:t/>
            </a:r>
            <a:br>
              <a:rPr lang="en-GB" sz="2400" dirty="0">
                <a:solidFill>
                  <a:srgbClr val="E7B400"/>
                </a:solidFill>
                <a:latin typeface="Verdana" charset="0"/>
                <a:ea typeface="MS PGothic" charset="0"/>
              </a:rPr>
            </a:br>
            <a:r>
              <a:rPr lang="en-GB" sz="2400" dirty="0">
                <a:solidFill>
                  <a:srgbClr val="E7B400"/>
                </a:solidFill>
                <a:latin typeface="Verdana" charset="0"/>
                <a:ea typeface="MS PGothic" charset="0"/>
              </a:rPr>
              <a:t/>
            </a:r>
            <a:br>
              <a:rPr lang="en-GB" sz="2400" dirty="0">
                <a:solidFill>
                  <a:srgbClr val="E7B400"/>
                </a:solidFill>
                <a:latin typeface="Verdana" charset="0"/>
                <a:ea typeface="MS PGothic" charset="0"/>
              </a:rPr>
            </a:br>
            <a:r>
              <a:rPr lang="en-GB" sz="2400" dirty="0">
                <a:solidFill>
                  <a:srgbClr val="E7B400"/>
                </a:solidFill>
                <a:latin typeface="Verdana" charset="0"/>
                <a:ea typeface="MS PGothic" charset="0"/>
              </a:rPr>
              <a:t/>
            </a:r>
            <a:br>
              <a:rPr lang="en-GB" sz="2400" dirty="0">
                <a:solidFill>
                  <a:srgbClr val="E7B400"/>
                </a:solidFill>
                <a:latin typeface="Verdana" charset="0"/>
                <a:ea typeface="MS PGothic" charset="0"/>
              </a:rPr>
            </a:br>
            <a:r>
              <a:rPr lang="en-GB" sz="2400" dirty="0">
                <a:solidFill>
                  <a:srgbClr val="E7B400"/>
                </a:solidFill>
                <a:latin typeface="Verdana" charset="0"/>
                <a:ea typeface="MS PGothic" charset="0"/>
              </a:rPr>
              <a:t/>
            </a:r>
            <a:br>
              <a:rPr lang="en-GB" sz="2400" dirty="0">
                <a:solidFill>
                  <a:srgbClr val="E7B400"/>
                </a:solidFill>
                <a:latin typeface="Verdana" charset="0"/>
                <a:ea typeface="MS PGothic" charset="0"/>
              </a:rPr>
            </a:br>
            <a:r>
              <a:rPr lang="en-GB" sz="2400" dirty="0">
                <a:latin typeface="Verdana" charset="0"/>
                <a:ea typeface="MS PGothic" charset="0"/>
              </a:rPr>
              <a:t/>
            </a:r>
            <a:br>
              <a:rPr lang="en-GB" sz="2400" dirty="0">
                <a:latin typeface="Verdana" charset="0"/>
                <a:ea typeface="MS PGothic" charset="0"/>
              </a:rPr>
            </a:br>
            <a:r>
              <a:rPr lang="fr-BE" sz="3200" dirty="0" smtClean="0">
                <a:latin typeface="Verdana" charset="0"/>
                <a:ea typeface="MS PGothic" charset="0"/>
                <a:cs typeface="MS PGothic" charset="0"/>
              </a:rPr>
              <a:t>Séance 2.3.</a:t>
            </a:r>
            <a:br>
              <a:rPr lang="fr-BE" sz="3200" dirty="0" smtClean="0">
                <a:latin typeface="Verdana" charset="0"/>
                <a:ea typeface="MS PGothic" charset="0"/>
                <a:cs typeface="MS PGothic" charset="0"/>
              </a:rPr>
            </a:br>
            <a:r>
              <a:rPr lang="fr-BE" sz="3200" dirty="0" smtClean="0">
                <a:latin typeface="Verdana" charset="0"/>
                <a:ea typeface="MS PGothic" charset="0"/>
                <a:cs typeface="MS PGothic" charset="0"/>
              </a:rPr>
              <a:t>Approche Project pour promouvoir le développement local/territorial</a:t>
            </a:r>
            <a:br>
              <a:rPr lang="fr-BE" sz="3200" dirty="0" smtClean="0">
                <a:latin typeface="Verdana" charset="0"/>
                <a:ea typeface="MS PGothic" charset="0"/>
                <a:cs typeface="MS PGothic" charset="0"/>
              </a:rPr>
            </a:br>
            <a:r>
              <a:rPr lang="en-GB" sz="3200" dirty="0">
                <a:latin typeface="Verdana" charset="0"/>
                <a:ea typeface="MS PGothic" charset="0"/>
                <a:cs typeface="MS PGothic" charset="0"/>
              </a:rPr>
              <a:t/>
            </a:r>
            <a:br>
              <a:rPr lang="en-GB" sz="3200" dirty="0">
                <a:latin typeface="Verdana" charset="0"/>
                <a:ea typeface="MS PGothic" charset="0"/>
                <a:cs typeface="MS PGothic" charset="0"/>
              </a:rPr>
            </a:br>
            <a:r>
              <a:rPr lang="fr-BE" sz="2000" b="0" dirty="0" smtClean="0">
                <a:solidFill>
                  <a:srgbClr val="E7B400"/>
                </a:solidFill>
                <a:latin typeface="Verdana" charset="0"/>
                <a:ea typeface="MS PGothic" charset="0"/>
              </a:rPr>
              <a:t>Jorge Rodriguez Bilbao</a:t>
            </a:r>
            <a:br>
              <a:rPr lang="fr-BE" sz="2000" b="0" dirty="0" smtClean="0">
                <a:solidFill>
                  <a:srgbClr val="E7B400"/>
                </a:solidFill>
                <a:latin typeface="Verdana" charset="0"/>
                <a:ea typeface="MS PGothic" charset="0"/>
              </a:rPr>
            </a:br>
            <a:r>
              <a:rPr lang="fr-BE" sz="2000" b="0" dirty="0" smtClean="0">
                <a:solidFill>
                  <a:srgbClr val="E7B400"/>
                </a:solidFill>
                <a:latin typeface="Verdana" charset="0"/>
                <a:ea typeface="MS PGothic" charset="0"/>
              </a:rPr>
              <a:t>“Société Civile et Autorités Locales"</a:t>
            </a:r>
            <a:r>
              <a:rPr lang="fr-BE" sz="2000" b="0" dirty="0">
                <a:solidFill>
                  <a:srgbClr val="E7B400"/>
                </a:solidFill>
                <a:latin typeface="Verdana" charset="0"/>
                <a:ea typeface="MS PGothic" charset="0"/>
              </a:rPr>
              <a:t/>
            </a:r>
            <a:br>
              <a:rPr lang="fr-BE" sz="2000" b="0" dirty="0">
                <a:solidFill>
                  <a:srgbClr val="E7B400"/>
                </a:solidFill>
                <a:latin typeface="Verdana" charset="0"/>
                <a:ea typeface="MS PGothic" charset="0"/>
              </a:rPr>
            </a:br>
            <a:r>
              <a:rPr lang="fr-BE" sz="2000" b="0" dirty="0">
                <a:solidFill>
                  <a:srgbClr val="E7B400"/>
                </a:solidFill>
                <a:latin typeface="Verdana" charset="0"/>
                <a:ea typeface="MS PGothic" charset="0"/>
              </a:rPr>
              <a:t>Commission Européen </a:t>
            </a:r>
            <a:r>
              <a:rPr lang="fr-BE" sz="2000" b="0" dirty="0" smtClean="0">
                <a:solidFill>
                  <a:srgbClr val="E7B400"/>
                </a:solidFill>
                <a:latin typeface="Verdana" charset="0"/>
                <a:ea typeface="MS PGothic" charset="0"/>
              </a:rPr>
              <a:t>- DG DEVCO B2</a:t>
            </a:r>
            <a:r>
              <a:rPr lang="fr-BE" sz="3200" dirty="0" smtClean="0">
                <a:latin typeface="Verdana" charset="0"/>
                <a:ea typeface="MS PGothic" charset="0"/>
              </a:rPr>
              <a:t/>
            </a:r>
            <a:br>
              <a:rPr lang="fr-BE" sz="3200" dirty="0" smtClean="0">
                <a:latin typeface="Verdana" charset="0"/>
                <a:ea typeface="MS PGothic" charset="0"/>
              </a:rPr>
            </a:br>
            <a:r>
              <a:rPr lang="en-GB" sz="3200" dirty="0">
                <a:latin typeface="Verdana" charset="0"/>
                <a:ea typeface="MS PGothic" charset="0"/>
                <a:cs typeface="MS PGothic" charset="0"/>
              </a:rPr>
              <a:t/>
            </a:r>
            <a:br>
              <a:rPr lang="en-GB" sz="3200" dirty="0">
                <a:latin typeface="Verdana" charset="0"/>
                <a:ea typeface="MS PGothic" charset="0"/>
                <a:cs typeface="MS PGothic" charset="0"/>
              </a:rPr>
            </a:br>
            <a:r>
              <a:rPr lang="en-GB" sz="2400" dirty="0" smtClean="0">
                <a:latin typeface="Verdana" charset="0"/>
                <a:ea typeface="MS PGothic" charset="0"/>
              </a:rPr>
              <a:t/>
            </a:r>
            <a:br>
              <a:rPr lang="en-GB" sz="2400" dirty="0" smtClean="0">
                <a:latin typeface="Verdana" charset="0"/>
                <a:ea typeface="MS PGothic" charset="0"/>
              </a:rPr>
            </a:br>
            <a:endParaRPr lang="en-GB" sz="2000" b="0" dirty="0">
              <a:latin typeface="Verdana" charset="0"/>
              <a:ea typeface="MS PGothic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7464962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ChangeArrowheads="1"/>
          </p:cNvSpPr>
          <p:nvPr/>
        </p:nvSpPr>
        <p:spPr bwMode="auto">
          <a:xfrm>
            <a:off x="971550" y="5876925"/>
            <a:ext cx="7850188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marL="1588" indent="-1588" eaLnBrk="0" hangingPunct="0">
              <a:spcBef>
                <a:spcPct val="20000"/>
              </a:spcBef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defRPr sz="14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endParaRPr lang="fr-FR" altLang="en-US" sz="1600" b="1" i="0"/>
          </a:p>
        </p:txBody>
      </p:sp>
      <p:sp>
        <p:nvSpPr>
          <p:cNvPr id="23555" name="Content Placeholder 2"/>
          <p:cNvSpPr txBox="1">
            <a:spLocks/>
          </p:cNvSpPr>
          <p:nvPr/>
        </p:nvSpPr>
        <p:spPr bwMode="auto">
          <a:xfrm>
            <a:off x="-107950" y="2354263"/>
            <a:ext cx="8821738" cy="612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457200" indent="-457200" eaLnBrk="0" hangingPunct="0">
              <a:spcBef>
                <a:spcPct val="20000"/>
              </a:spcBef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defRPr sz="14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9pPr>
          </a:lstStyle>
          <a:p>
            <a:pPr>
              <a:buClrTx/>
              <a:buFont typeface="Verdana" pitchFamily="34" charset="0"/>
              <a:buAutoNum type="arabicPeriod" startAt="4"/>
            </a:pPr>
            <a:endParaRPr lang="en-US" altLang="en-US" sz="2000" i="0"/>
          </a:p>
        </p:txBody>
      </p:sp>
      <p:sp>
        <p:nvSpPr>
          <p:cNvPr id="9223" name="Rectangle 3"/>
          <p:cNvSpPr>
            <a:spLocks noChangeArrowheads="1"/>
          </p:cNvSpPr>
          <p:nvPr/>
        </p:nvSpPr>
        <p:spPr bwMode="auto">
          <a:xfrm>
            <a:off x="2051050" y="5157788"/>
            <a:ext cx="4537075" cy="577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 anchor="ctr"/>
          <a:lstStyle/>
          <a:p>
            <a:pPr marL="3175">
              <a:defRPr/>
            </a:pPr>
            <a:endParaRPr lang="en-US">
              <a:latin typeface="Verdana" charset="0"/>
              <a:ea typeface="MS PGothic" charset="0"/>
              <a:cs typeface="MS PGothic" charset="0"/>
            </a:endParaRPr>
          </a:p>
        </p:txBody>
      </p:sp>
      <p:sp>
        <p:nvSpPr>
          <p:cNvPr id="23557" name="Content Placeholder 2"/>
          <p:cNvSpPr txBox="1">
            <a:spLocks/>
          </p:cNvSpPr>
          <p:nvPr/>
        </p:nvSpPr>
        <p:spPr bwMode="auto">
          <a:xfrm>
            <a:off x="250825" y="1125538"/>
            <a:ext cx="8713788" cy="936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457200" indent="-457200" eaLnBrk="0" hangingPunct="0">
              <a:spcBef>
                <a:spcPct val="20000"/>
              </a:spcBef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1pPr>
            <a:lvl2pPr marL="561975" eaLnBrk="0" hangingPunct="0">
              <a:spcBef>
                <a:spcPct val="20000"/>
              </a:spcBef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defRPr sz="14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fr-FR" altLang="en-US" b="1" i="0"/>
              <a:t>La mise en place d’un dispositif d’apprentissage et capitalisation d’expériences pour l’appui au dialogue Politique; </a:t>
            </a:r>
          </a:p>
          <a:p>
            <a:pPr algn="ctr">
              <a:spcBef>
                <a:spcPct val="0"/>
              </a:spcBef>
              <a:buClrTx/>
              <a:buFontTx/>
              <a:buNone/>
            </a:pPr>
            <a:endParaRPr lang="fr-FR" altLang="en-US" b="1" i="0"/>
          </a:p>
          <a:p>
            <a:pPr algn="ctr">
              <a:spcBef>
                <a:spcPct val="0"/>
              </a:spcBef>
              <a:buClrTx/>
              <a:buFontTx/>
              <a:buNone/>
            </a:pPr>
            <a:endParaRPr lang="fr-BE" altLang="en-US" b="1" i="0"/>
          </a:p>
          <a:p>
            <a:pPr lvl="1">
              <a:buClrTx/>
              <a:buFontTx/>
              <a:buNone/>
            </a:pPr>
            <a:endParaRPr lang="fr-BE" altLang="en-US" sz="3200">
              <a:solidFill>
                <a:srgbClr val="103C72"/>
              </a:solidFill>
            </a:endParaRPr>
          </a:p>
          <a:p>
            <a:pPr lvl="1">
              <a:buClrTx/>
              <a:buFontTx/>
              <a:buAutoNum type="circleNumDbPlain"/>
            </a:pPr>
            <a:endParaRPr lang="fr-BE" altLang="en-US" sz="3200">
              <a:solidFill>
                <a:srgbClr val="103C72"/>
              </a:solidFill>
            </a:endParaRPr>
          </a:p>
          <a:p>
            <a:pPr lvl="1">
              <a:buClrTx/>
              <a:buFontTx/>
              <a:buAutoNum type="circleNumDbPlain"/>
            </a:pPr>
            <a:endParaRPr lang="fr-BE" altLang="en-US" sz="3200">
              <a:solidFill>
                <a:srgbClr val="103C72"/>
              </a:solidFill>
            </a:endParaRPr>
          </a:p>
          <a:p>
            <a:pPr lvl="1">
              <a:buClrTx/>
              <a:buFontTx/>
              <a:buAutoNum type="circleNumDbPlain"/>
            </a:pPr>
            <a:endParaRPr lang="en-GB" altLang="en-US" sz="3200" b="0"/>
          </a:p>
          <a:p>
            <a:pPr lvl="1">
              <a:buClrTx/>
              <a:buFontTx/>
              <a:buNone/>
            </a:pPr>
            <a:endParaRPr lang="en-GB" altLang="en-US" sz="3200" b="0"/>
          </a:p>
          <a:p>
            <a:pPr lvl="1">
              <a:buClrTx/>
              <a:buFontTx/>
              <a:buNone/>
            </a:pPr>
            <a:endParaRPr lang="en-GB" altLang="en-US" sz="3200"/>
          </a:p>
          <a:p>
            <a:pPr lvl="1">
              <a:buClrTx/>
              <a:buFontTx/>
              <a:buAutoNum type="circleNumDbPlain"/>
            </a:pPr>
            <a:endParaRPr lang="en-GB" altLang="en-US" sz="3200"/>
          </a:p>
          <a:p>
            <a:pPr lvl="1">
              <a:buClrTx/>
              <a:buFontTx/>
              <a:buAutoNum type="circleNumDbPlain"/>
            </a:pPr>
            <a:endParaRPr lang="en-US" altLang="en-US" sz="3200"/>
          </a:p>
          <a:p>
            <a:pPr lvl="1">
              <a:buClrTx/>
              <a:buFontTx/>
              <a:buAutoNum type="circleNumDbPlain"/>
            </a:pPr>
            <a:endParaRPr lang="en-US" altLang="en-US" sz="3200"/>
          </a:p>
          <a:p>
            <a:pPr>
              <a:buClrTx/>
              <a:buFontTx/>
              <a:buAutoNum type="circleNumDbPlain"/>
            </a:pPr>
            <a:endParaRPr lang="en-US" altLang="en-US" sz="3200" b="1" i="0"/>
          </a:p>
        </p:txBody>
      </p:sp>
      <p:grpSp>
        <p:nvGrpSpPr>
          <p:cNvPr id="23560" name="Group 7"/>
          <p:cNvGrpSpPr>
            <a:grpSpLocks/>
          </p:cNvGrpSpPr>
          <p:nvPr/>
        </p:nvGrpSpPr>
        <p:grpSpPr bwMode="auto">
          <a:xfrm>
            <a:off x="-80963" y="2525713"/>
            <a:ext cx="5359401" cy="4056062"/>
            <a:chOff x="581025" y="1325563"/>
            <a:chExt cx="8018463" cy="5092700"/>
          </a:xfrm>
        </p:grpSpPr>
        <p:grpSp>
          <p:nvGrpSpPr>
            <p:cNvPr id="23563" name="Group 2"/>
            <p:cNvGrpSpPr>
              <a:grpSpLocks/>
            </p:cNvGrpSpPr>
            <p:nvPr/>
          </p:nvGrpSpPr>
          <p:grpSpPr bwMode="auto">
            <a:xfrm>
              <a:off x="3132138" y="2565400"/>
              <a:ext cx="2808287" cy="1727200"/>
              <a:chOff x="2109" y="1843"/>
              <a:chExt cx="1542" cy="862"/>
            </a:xfrm>
          </p:grpSpPr>
          <p:sp>
            <p:nvSpPr>
              <p:cNvPr id="17" name="Oval 3"/>
              <p:cNvSpPr>
                <a:spLocks noChangeArrowheads="1"/>
              </p:cNvSpPr>
              <p:nvPr/>
            </p:nvSpPr>
            <p:spPr bwMode="auto">
              <a:xfrm>
                <a:off x="2149" y="1929"/>
                <a:ext cx="1495" cy="791"/>
              </a:xfrm>
              <a:prstGeom prst="ellipse">
                <a:avLst/>
              </a:prstGeom>
              <a:noFill/>
              <a:ln w="19050">
                <a:solidFill>
                  <a:schemeClr val="tx1"/>
                </a:solidFill>
                <a:miter lim="800000"/>
                <a:headEnd/>
                <a:tailEnd/>
              </a:ln>
              <a:effectLst>
                <a:outerShdw blurRad="63500" dist="46662" dir="2115817" algn="ctr" rotWithShape="0">
                  <a:srgbClr val="FFFFFF">
                    <a:alpha val="14998"/>
                  </a:srgbClr>
                </a:outerShdw>
              </a:effectLst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anchor="ctr"/>
              <a:lstStyle/>
              <a:p>
                <a:pPr algn="ctr">
                  <a:spcBef>
                    <a:spcPct val="50000"/>
                  </a:spcBef>
                  <a:defRPr/>
                </a:pPr>
                <a:endParaRPr lang="fr-FR" sz="1600">
                  <a:latin typeface="Arial" charset="0"/>
                  <a:ea typeface="MS PGothic" charset="0"/>
                  <a:cs typeface="MS PGothic" charset="0"/>
                </a:endParaRPr>
              </a:p>
            </p:txBody>
          </p:sp>
          <p:sp>
            <p:nvSpPr>
              <p:cNvPr id="18" name="AutoShape 4"/>
              <p:cNvSpPr>
                <a:spLocks noChangeArrowheads="1"/>
              </p:cNvSpPr>
              <p:nvPr/>
            </p:nvSpPr>
            <p:spPr bwMode="auto">
              <a:xfrm>
                <a:off x="2839" y="1843"/>
                <a:ext cx="162" cy="172"/>
              </a:xfrm>
              <a:prstGeom prst="rightArrow">
                <a:avLst>
                  <a:gd name="adj1" fmla="val 2324"/>
                  <a:gd name="adj2" fmla="val 41356"/>
                </a:avLst>
              </a:prstGeom>
              <a:solidFill>
                <a:srgbClr val="CCECFF">
                  <a:alpha val="50195"/>
                </a:srgbClr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  <a:effectLst>
                <a:outerShdw blurRad="63500" dist="46662" dir="2115817" algn="ctr" rotWithShape="0">
                  <a:srgbClr val="FFFFFF">
                    <a:alpha val="14998"/>
                  </a:srgbClr>
                </a:outerShdw>
              </a:effectLst>
            </p:spPr>
            <p:txBody>
              <a:bodyPr anchor="ctr"/>
              <a:lstStyle/>
              <a:p>
                <a:pPr algn="ctr">
                  <a:spcBef>
                    <a:spcPct val="50000"/>
                  </a:spcBef>
                  <a:defRPr/>
                </a:pPr>
                <a:endParaRPr lang="fr-FR" sz="1600">
                  <a:latin typeface="Arial" charset="0"/>
                  <a:ea typeface="MS PGothic" charset="0"/>
                  <a:cs typeface="MS PGothic" charset="0"/>
                </a:endParaRPr>
              </a:p>
            </p:txBody>
          </p:sp>
          <p:sp>
            <p:nvSpPr>
              <p:cNvPr id="19" name="AutoShape 5"/>
              <p:cNvSpPr>
                <a:spLocks noChangeArrowheads="1"/>
              </p:cNvSpPr>
              <p:nvPr/>
            </p:nvSpPr>
            <p:spPr bwMode="auto">
              <a:xfrm rot="7947705">
                <a:off x="3444" y="2446"/>
                <a:ext cx="173" cy="162"/>
              </a:xfrm>
              <a:prstGeom prst="rightArrow">
                <a:avLst>
                  <a:gd name="adj1" fmla="val 1843"/>
                  <a:gd name="adj2" fmla="val 37901"/>
                </a:avLst>
              </a:prstGeom>
              <a:solidFill>
                <a:srgbClr val="CCECFF">
                  <a:alpha val="50195"/>
                </a:srgbClr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  <a:effectLst>
                <a:outerShdw blurRad="63500" dist="46662" dir="2115817" algn="ctr" rotWithShape="0">
                  <a:srgbClr val="FFFFFF">
                    <a:alpha val="14998"/>
                  </a:srgbClr>
                </a:outerShdw>
              </a:effectLst>
            </p:spPr>
            <p:txBody>
              <a:bodyPr rot="10800000" vert="eaVert" anchor="ctr"/>
              <a:lstStyle/>
              <a:p>
                <a:pPr algn="ctr">
                  <a:spcBef>
                    <a:spcPct val="50000"/>
                  </a:spcBef>
                  <a:defRPr/>
                </a:pPr>
                <a:endParaRPr lang="fr-FR" sz="1600">
                  <a:latin typeface="Arial" charset="0"/>
                  <a:ea typeface="MS PGothic" charset="0"/>
                  <a:cs typeface="MS PGothic" charset="0"/>
                </a:endParaRPr>
              </a:p>
            </p:txBody>
          </p:sp>
          <p:sp>
            <p:nvSpPr>
              <p:cNvPr id="20" name="AutoShape 6"/>
              <p:cNvSpPr>
                <a:spLocks noChangeArrowheads="1"/>
              </p:cNvSpPr>
              <p:nvPr/>
            </p:nvSpPr>
            <p:spPr bwMode="auto">
              <a:xfrm rot="-8291339">
                <a:off x="2109" y="2360"/>
                <a:ext cx="162" cy="172"/>
              </a:xfrm>
              <a:prstGeom prst="rightArrow">
                <a:avLst>
                  <a:gd name="adj1" fmla="val 1843"/>
                  <a:gd name="adj2" fmla="val 35491"/>
                </a:avLst>
              </a:prstGeom>
              <a:solidFill>
                <a:srgbClr val="CCECFF">
                  <a:alpha val="50195"/>
                </a:srgbClr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  <a:effectLst>
                <a:outerShdw blurRad="63500" dist="46662" dir="2115817" algn="ctr" rotWithShape="0">
                  <a:srgbClr val="FFFFFF">
                    <a:alpha val="14998"/>
                  </a:srgbClr>
                </a:outerShdw>
              </a:effectLst>
            </p:spPr>
            <p:txBody>
              <a:bodyPr rot="10800000" anchor="ctr"/>
              <a:lstStyle/>
              <a:p>
                <a:pPr algn="ctr">
                  <a:spcBef>
                    <a:spcPct val="50000"/>
                  </a:spcBef>
                  <a:defRPr/>
                </a:pPr>
                <a:endParaRPr lang="fr-FR" sz="1600">
                  <a:latin typeface="Arial" charset="0"/>
                  <a:ea typeface="MS PGothic" charset="0"/>
                  <a:cs typeface="MS PGothic" charset="0"/>
                </a:endParaRPr>
              </a:p>
            </p:txBody>
          </p:sp>
        </p:grpSp>
        <p:sp>
          <p:nvSpPr>
            <p:cNvPr id="10" name="AutoShape 12"/>
            <p:cNvSpPr>
              <a:spLocks noChangeArrowheads="1"/>
            </p:cNvSpPr>
            <p:nvPr/>
          </p:nvSpPr>
          <p:spPr bwMode="auto">
            <a:xfrm>
              <a:off x="4378869" y="4775842"/>
              <a:ext cx="577159" cy="358781"/>
            </a:xfrm>
            <a:prstGeom prst="downArrow">
              <a:avLst>
                <a:gd name="adj1" fmla="val 50000"/>
                <a:gd name="adj2" fmla="val 25000"/>
              </a:avLst>
            </a:prstGeom>
            <a:solidFill>
              <a:srgbClr val="CCECFF">
                <a:alpha val="70195"/>
              </a:srgbClr>
            </a:solidFill>
            <a:ln w="12700">
              <a:solidFill>
                <a:srgbClr val="222268"/>
              </a:solidFill>
              <a:miter lim="800000"/>
              <a:headEnd/>
              <a:tailEnd/>
            </a:ln>
            <a:effectLst>
              <a:outerShdw blurRad="63500" dist="46662" dir="2115817" algn="ctr" rotWithShape="0">
                <a:srgbClr val="FFFFFF">
                  <a:alpha val="14998"/>
                </a:srgbClr>
              </a:outerShdw>
            </a:effectLst>
          </p:spPr>
          <p:txBody>
            <a:bodyPr anchor="ctr"/>
            <a:lstStyle/>
            <a:p>
              <a:pPr algn="ctr">
                <a:spcBef>
                  <a:spcPct val="50000"/>
                </a:spcBef>
                <a:defRPr/>
              </a:pPr>
              <a:endParaRPr lang="fr-FR">
                <a:latin typeface="Arial" charset="0"/>
                <a:ea typeface="MS PGothic" charset="0"/>
                <a:cs typeface="MS PGothic" charset="0"/>
              </a:endParaRPr>
            </a:p>
          </p:txBody>
        </p:sp>
        <p:sp>
          <p:nvSpPr>
            <p:cNvPr id="23565" name="AutoShape 20"/>
            <p:cNvSpPr>
              <a:spLocks noChangeArrowheads="1"/>
            </p:cNvSpPr>
            <p:nvPr/>
          </p:nvSpPr>
          <p:spPr bwMode="auto">
            <a:xfrm rot="10800000">
              <a:off x="581025" y="1325563"/>
              <a:ext cx="1908175" cy="1143000"/>
            </a:xfrm>
            <a:prstGeom prst="curvedUpArrow">
              <a:avLst>
                <a:gd name="adj1" fmla="val 20373"/>
                <a:gd name="adj2" fmla="val 71214"/>
                <a:gd name="adj3" fmla="val 40213"/>
              </a:avLst>
            </a:prstGeom>
            <a:solidFill>
              <a:srgbClr val="FF9933">
                <a:alpha val="50195"/>
              </a:srgb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rot="10800000" wrap="none" anchor="ctr"/>
            <a:lstStyle>
              <a:lvl1pPr eaLnBrk="0" hangingPunct="0">
                <a:spcBef>
                  <a:spcPct val="20000"/>
                </a:spcBef>
                <a:buClr>
                  <a:schemeClr val="bg1"/>
                </a:buClr>
                <a:buChar char="•"/>
                <a:defRPr sz="2400" i="1">
                  <a:solidFill>
                    <a:srgbClr val="0F5494"/>
                  </a:solidFill>
                  <a:latin typeface="Verdana" pitchFamily="34" charset="0"/>
                  <a:ea typeface="MS PGothic" pitchFamily="34" charset="-128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rgbClr val="009FBA"/>
                </a:buClr>
                <a:buChar char="•"/>
                <a:defRPr sz="2000" b="1">
                  <a:solidFill>
                    <a:srgbClr val="0F5494"/>
                  </a:solidFill>
                  <a:latin typeface="Verdana" pitchFamily="34" charset="0"/>
                  <a:ea typeface="MS PGothic" pitchFamily="34" charset="-128"/>
                </a:defRPr>
              </a:lvl2pPr>
              <a:lvl3pPr marL="1143000" indent="-228600" eaLnBrk="0" hangingPunct="0">
                <a:spcBef>
                  <a:spcPct val="20000"/>
                </a:spcBef>
                <a:defRPr sz="1400">
                  <a:solidFill>
                    <a:srgbClr val="0F5494"/>
                  </a:solidFill>
                  <a:latin typeface="Verdana" pitchFamily="34" charset="0"/>
                  <a:ea typeface="MS PGothic" pitchFamily="34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endParaRPr lang="fr-FR" altLang="en-US" sz="1600" b="1" i="0"/>
            </a:p>
          </p:txBody>
        </p:sp>
        <p:sp>
          <p:nvSpPr>
            <p:cNvPr id="23566" name="AutoShape 21"/>
            <p:cNvSpPr>
              <a:spLocks noChangeArrowheads="1"/>
            </p:cNvSpPr>
            <p:nvPr/>
          </p:nvSpPr>
          <p:spPr bwMode="auto">
            <a:xfrm rot="-488132">
              <a:off x="2411413" y="1989138"/>
              <a:ext cx="5616575" cy="4429125"/>
            </a:xfrm>
            <a:prstGeom prst="curvedUpArrow">
              <a:avLst>
                <a:gd name="adj1" fmla="val 7732"/>
                <a:gd name="adj2" fmla="val 23971"/>
                <a:gd name="adj3" fmla="val 15903"/>
              </a:avLst>
            </a:prstGeom>
            <a:solidFill>
              <a:srgbClr val="FF9933">
                <a:alpha val="50195"/>
              </a:srgb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lr>
                  <a:schemeClr val="bg1"/>
                </a:buClr>
                <a:buChar char="•"/>
                <a:defRPr sz="2400" i="1">
                  <a:solidFill>
                    <a:srgbClr val="0F5494"/>
                  </a:solidFill>
                  <a:latin typeface="Verdana" pitchFamily="34" charset="0"/>
                  <a:ea typeface="MS PGothic" pitchFamily="34" charset="-128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rgbClr val="009FBA"/>
                </a:buClr>
                <a:buChar char="•"/>
                <a:defRPr sz="2000" b="1">
                  <a:solidFill>
                    <a:srgbClr val="0F5494"/>
                  </a:solidFill>
                  <a:latin typeface="Verdana" pitchFamily="34" charset="0"/>
                  <a:ea typeface="MS PGothic" pitchFamily="34" charset="-128"/>
                </a:defRPr>
              </a:lvl2pPr>
              <a:lvl3pPr marL="1143000" indent="-228600" eaLnBrk="0" hangingPunct="0">
                <a:spcBef>
                  <a:spcPct val="20000"/>
                </a:spcBef>
                <a:defRPr sz="1400">
                  <a:solidFill>
                    <a:srgbClr val="0F5494"/>
                  </a:solidFill>
                  <a:latin typeface="Verdana" pitchFamily="34" charset="0"/>
                  <a:ea typeface="MS PGothic" pitchFamily="34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itchFamily="34" charset="0"/>
                  <a:ea typeface="MS PGothic" pitchFamily="34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endParaRPr lang="fr-FR" altLang="en-US" sz="1600" b="1" i="0"/>
            </a:p>
          </p:txBody>
        </p:sp>
        <p:sp>
          <p:nvSpPr>
            <p:cNvPr id="13" name="Text Box 7"/>
            <p:cNvSpPr txBox="1">
              <a:spLocks noChangeArrowheads="1"/>
            </p:cNvSpPr>
            <p:nvPr/>
          </p:nvSpPr>
          <p:spPr bwMode="auto">
            <a:xfrm>
              <a:off x="597652" y="2489609"/>
              <a:ext cx="2992672" cy="1283640"/>
            </a:xfrm>
            <a:prstGeom prst="rect">
              <a:avLst/>
            </a:prstGeom>
            <a:solidFill>
              <a:srgbClr val="CCECFF">
                <a:alpha val="70195"/>
              </a:srgbClr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>
              <a:outerShdw blurRad="63500" dist="46662" dir="2115817" algn="ctr" rotWithShape="0">
                <a:srgbClr val="FFFFFF">
                  <a:alpha val="14998"/>
                </a:srgbClr>
              </a:outerShdw>
            </a:effectLst>
          </p:spPr>
          <p:txBody>
            <a:bodyPr anchor="ctr"/>
            <a:lstStyle>
              <a:lvl1pPr eaLnBrk="0" hangingPunct="0">
                <a:defRPr sz="1200">
                  <a:solidFill>
                    <a:srgbClr val="0F5494"/>
                  </a:solidFill>
                  <a:latin typeface="Verdana" pitchFamily="34" charset="0"/>
                  <a:ea typeface="MS PGothic" pitchFamily="34" charset="-128"/>
                </a:defRPr>
              </a:lvl1pPr>
              <a:lvl2pPr marL="742950" indent="-285750" eaLnBrk="0" hangingPunct="0">
                <a:defRPr sz="1200">
                  <a:solidFill>
                    <a:srgbClr val="0F5494"/>
                  </a:solidFill>
                  <a:latin typeface="Verdana" pitchFamily="34" charset="0"/>
                  <a:ea typeface="MS PGothic" pitchFamily="34" charset="-128"/>
                </a:defRPr>
              </a:lvl2pPr>
              <a:lvl3pPr marL="1143000" indent="-228600" eaLnBrk="0" hangingPunct="0">
                <a:defRPr sz="1200">
                  <a:solidFill>
                    <a:srgbClr val="0F5494"/>
                  </a:solidFill>
                  <a:latin typeface="Verdana" pitchFamily="34" charset="0"/>
                  <a:ea typeface="MS PGothic" pitchFamily="34" charset="-128"/>
                </a:defRPr>
              </a:lvl3pPr>
              <a:lvl4pPr marL="1600200" indent="-228600" eaLnBrk="0" hangingPunct="0">
                <a:defRPr sz="1200">
                  <a:solidFill>
                    <a:srgbClr val="0F5494"/>
                  </a:solidFill>
                  <a:latin typeface="Verdana" pitchFamily="34" charset="0"/>
                  <a:ea typeface="MS PGothic" pitchFamily="34" charset="-128"/>
                </a:defRPr>
              </a:lvl4pPr>
              <a:lvl5pPr marL="2057400" indent="-228600" eaLnBrk="0" hangingPunct="0">
                <a:defRPr sz="1200">
                  <a:solidFill>
                    <a:srgbClr val="0F5494"/>
                  </a:solidFill>
                  <a:latin typeface="Verdana" pitchFamily="34" charset="0"/>
                  <a:ea typeface="MS PGothic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rgbClr val="0F5494"/>
                  </a:solidFill>
                  <a:latin typeface="Verdana" pitchFamily="34" charset="0"/>
                  <a:ea typeface="MS PGothic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rgbClr val="0F5494"/>
                  </a:solidFill>
                  <a:latin typeface="Verdana" pitchFamily="34" charset="0"/>
                  <a:ea typeface="MS PGothic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rgbClr val="0F5494"/>
                  </a:solidFill>
                  <a:latin typeface="Verdana" pitchFamily="34" charset="0"/>
                  <a:ea typeface="MS PGothic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rgbClr val="0F5494"/>
                  </a:solidFill>
                  <a:latin typeface="Verdana" pitchFamily="34" charset="0"/>
                  <a:ea typeface="MS PGothic" pitchFamily="34" charset="-128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defRPr/>
              </a:pPr>
              <a:r>
                <a:rPr lang="fr-FR" altLang="en-US" sz="1000" b="1" smtClean="0">
                  <a:latin typeface="Arial" pitchFamily="34" charset="0"/>
                </a:rPr>
                <a:t>Elaboration d’outils et méthodes d’appui (i) à l’exercice de la maîtrise d’ouvrage communale t (ii) à l'appui-conseil et contrôle par les instances concernées</a:t>
              </a:r>
            </a:p>
          </p:txBody>
        </p:sp>
        <p:sp>
          <p:nvSpPr>
            <p:cNvPr id="14" name="Text Box 8"/>
            <p:cNvSpPr txBox="1">
              <a:spLocks noChangeArrowheads="1"/>
            </p:cNvSpPr>
            <p:nvPr/>
          </p:nvSpPr>
          <p:spPr bwMode="auto">
            <a:xfrm>
              <a:off x="5599690" y="2489609"/>
              <a:ext cx="2999798" cy="1070363"/>
            </a:xfrm>
            <a:prstGeom prst="rect">
              <a:avLst/>
            </a:prstGeom>
            <a:solidFill>
              <a:srgbClr val="CCECFF">
                <a:alpha val="70195"/>
              </a:srgbClr>
            </a:solidFill>
            <a:ln w="12700">
              <a:solidFill>
                <a:srgbClr val="222268"/>
              </a:solidFill>
              <a:miter lim="800000"/>
              <a:headEnd/>
              <a:tailEnd/>
            </a:ln>
            <a:effectLst>
              <a:outerShdw blurRad="63500" dist="46662" dir="2115817" algn="ctr" rotWithShape="0">
                <a:srgbClr val="FFFFFF">
                  <a:alpha val="14998"/>
                </a:srgbClr>
              </a:outerShdw>
            </a:effectLst>
          </p:spPr>
          <p:txBody>
            <a:bodyPr anchor="ctr"/>
            <a:lstStyle>
              <a:lvl1pPr eaLnBrk="0" hangingPunct="0">
                <a:defRPr sz="1200">
                  <a:solidFill>
                    <a:srgbClr val="0F5494"/>
                  </a:solidFill>
                  <a:latin typeface="Verdana" pitchFamily="34" charset="0"/>
                  <a:ea typeface="MS PGothic" pitchFamily="34" charset="-128"/>
                </a:defRPr>
              </a:lvl1pPr>
              <a:lvl2pPr marL="742950" indent="-285750" eaLnBrk="0" hangingPunct="0">
                <a:defRPr sz="1200">
                  <a:solidFill>
                    <a:srgbClr val="0F5494"/>
                  </a:solidFill>
                  <a:latin typeface="Verdana" pitchFamily="34" charset="0"/>
                  <a:ea typeface="MS PGothic" pitchFamily="34" charset="-128"/>
                </a:defRPr>
              </a:lvl2pPr>
              <a:lvl3pPr marL="1143000" indent="-228600" eaLnBrk="0" hangingPunct="0">
                <a:defRPr sz="1200">
                  <a:solidFill>
                    <a:srgbClr val="0F5494"/>
                  </a:solidFill>
                  <a:latin typeface="Verdana" pitchFamily="34" charset="0"/>
                  <a:ea typeface="MS PGothic" pitchFamily="34" charset="-128"/>
                </a:defRPr>
              </a:lvl3pPr>
              <a:lvl4pPr marL="1600200" indent="-228600" eaLnBrk="0" hangingPunct="0">
                <a:defRPr sz="1200">
                  <a:solidFill>
                    <a:srgbClr val="0F5494"/>
                  </a:solidFill>
                  <a:latin typeface="Verdana" pitchFamily="34" charset="0"/>
                  <a:ea typeface="MS PGothic" pitchFamily="34" charset="-128"/>
                </a:defRPr>
              </a:lvl4pPr>
              <a:lvl5pPr marL="2057400" indent="-228600" eaLnBrk="0" hangingPunct="0">
                <a:defRPr sz="1200">
                  <a:solidFill>
                    <a:srgbClr val="0F5494"/>
                  </a:solidFill>
                  <a:latin typeface="Verdana" pitchFamily="34" charset="0"/>
                  <a:ea typeface="MS PGothic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rgbClr val="0F5494"/>
                  </a:solidFill>
                  <a:latin typeface="Verdana" pitchFamily="34" charset="0"/>
                  <a:ea typeface="MS PGothic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rgbClr val="0F5494"/>
                  </a:solidFill>
                  <a:latin typeface="Verdana" pitchFamily="34" charset="0"/>
                  <a:ea typeface="MS PGothic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rgbClr val="0F5494"/>
                  </a:solidFill>
                  <a:latin typeface="Verdana" pitchFamily="34" charset="0"/>
                  <a:ea typeface="MS PGothic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rgbClr val="0F5494"/>
                  </a:solidFill>
                  <a:latin typeface="Verdana" pitchFamily="34" charset="0"/>
                  <a:ea typeface="MS PGothic" pitchFamily="34" charset="-128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defRPr/>
              </a:pPr>
              <a:r>
                <a:rPr lang="fr-FR" altLang="en-US" sz="1000" b="1" smtClean="0">
                  <a:latin typeface="Arial" pitchFamily="34" charset="0"/>
                </a:rPr>
                <a:t>Accompagnement du processus de mise en œuvre des Plans de Développement Locaux</a:t>
              </a:r>
            </a:p>
          </p:txBody>
        </p:sp>
        <p:sp>
          <p:nvSpPr>
            <p:cNvPr id="15" name="Text Box 10"/>
            <p:cNvSpPr txBox="1">
              <a:spLocks noChangeArrowheads="1"/>
            </p:cNvSpPr>
            <p:nvPr/>
          </p:nvSpPr>
          <p:spPr bwMode="auto">
            <a:xfrm>
              <a:off x="2884909" y="5204387"/>
              <a:ext cx="3572206" cy="920872"/>
            </a:xfrm>
            <a:prstGeom prst="rect">
              <a:avLst/>
            </a:prstGeom>
            <a:solidFill>
              <a:srgbClr val="CCECFF">
                <a:alpha val="70195"/>
              </a:srgbClr>
            </a:solidFill>
            <a:ln w="12700">
              <a:solidFill>
                <a:srgbClr val="222268"/>
              </a:solidFill>
              <a:miter lim="800000"/>
              <a:headEnd/>
              <a:tailEnd/>
            </a:ln>
            <a:effectLst>
              <a:outerShdw blurRad="63500" dist="46662" dir="2115817" algn="ctr" rotWithShape="0">
                <a:srgbClr val="FFFFFF">
                  <a:alpha val="14998"/>
                </a:srgbClr>
              </a:outerShdw>
            </a:effectLst>
          </p:spPr>
          <p:txBody>
            <a:bodyPr anchor="ctr"/>
            <a:lstStyle>
              <a:lvl1pPr eaLnBrk="0" hangingPunct="0">
                <a:defRPr sz="1200">
                  <a:solidFill>
                    <a:srgbClr val="0F5494"/>
                  </a:solidFill>
                  <a:latin typeface="Verdana" pitchFamily="34" charset="0"/>
                  <a:ea typeface="MS PGothic" pitchFamily="34" charset="-128"/>
                </a:defRPr>
              </a:lvl1pPr>
              <a:lvl2pPr marL="742950" indent="-285750" eaLnBrk="0" hangingPunct="0">
                <a:defRPr sz="1200">
                  <a:solidFill>
                    <a:srgbClr val="0F5494"/>
                  </a:solidFill>
                  <a:latin typeface="Verdana" pitchFamily="34" charset="0"/>
                  <a:ea typeface="MS PGothic" pitchFamily="34" charset="-128"/>
                </a:defRPr>
              </a:lvl2pPr>
              <a:lvl3pPr marL="1143000" indent="-228600" eaLnBrk="0" hangingPunct="0">
                <a:defRPr sz="1200">
                  <a:solidFill>
                    <a:srgbClr val="0F5494"/>
                  </a:solidFill>
                  <a:latin typeface="Verdana" pitchFamily="34" charset="0"/>
                  <a:ea typeface="MS PGothic" pitchFamily="34" charset="-128"/>
                </a:defRPr>
              </a:lvl3pPr>
              <a:lvl4pPr marL="1600200" indent="-228600" eaLnBrk="0" hangingPunct="0">
                <a:defRPr sz="1200">
                  <a:solidFill>
                    <a:srgbClr val="0F5494"/>
                  </a:solidFill>
                  <a:latin typeface="Verdana" pitchFamily="34" charset="0"/>
                  <a:ea typeface="MS PGothic" pitchFamily="34" charset="-128"/>
                </a:defRPr>
              </a:lvl4pPr>
              <a:lvl5pPr marL="2057400" indent="-228600" eaLnBrk="0" hangingPunct="0">
                <a:defRPr sz="1200">
                  <a:solidFill>
                    <a:srgbClr val="0F5494"/>
                  </a:solidFill>
                  <a:latin typeface="Verdana" pitchFamily="34" charset="0"/>
                  <a:ea typeface="MS PGothic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rgbClr val="0F5494"/>
                  </a:solidFill>
                  <a:latin typeface="Verdana" pitchFamily="34" charset="0"/>
                  <a:ea typeface="MS PGothic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rgbClr val="0F5494"/>
                  </a:solidFill>
                  <a:latin typeface="Verdana" pitchFamily="34" charset="0"/>
                  <a:ea typeface="MS PGothic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rgbClr val="0F5494"/>
                  </a:solidFill>
                  <a:latin typeface="Verdana" pitchFamily="34" charset="0"/>
                  <a:ea typeface="MS PGothic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rgbClr val="0F5494"/>
                  </a:solidFill>
                  <a:latin typeface="Verdana" pitchFamily="34" charset="0"/>
                  <a:ea typeface="MS PGothic" pitchFamily="34" charset="-128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defRPr/>
              </a:pPr>
              <a:r>
                <a:rPr lang="fr-FR" altLang="en-US" sz="1000" b="1" smtClean="0">
                  <a:latin typeface="Arial" pitchFamily="34" charset="0"/>
                </a:rPr>
                <a:t>Diffusion des réflexions et des progrès réalisés par le programme autour des institutions impliquées dans la décentralisation</a:t>
              </a:r>
            </a:p>
          </p:txBody>
        </p:sp>
        <p:sp>
          <p:nvSpPr>
            <p:cNvPr id="16" name="Text Box 9"/>
            <p:cNvSpPr txBox="1">
              <a:spLocks noChangeArrowheads="1"/>
            </p:cNvSpPr>
            <p:nvPr/>
          </p:nvSpPr>
          <p:spPr bwMode="auto">
            <a:xfrm>
              <a:off x="2813655" y="4134022"/>
              <a:ext cx="3643460" cy="570064"/>
            </a:xfrm>
            <a:prstGeom prst="rect">
              <a:avLst/>
            </a:prstGeom>
            <a:solidFill>
              <a:srgbClr val="CCECFF">
                <a:alpha val="70195"/>
              </a:srgbClr>
            </a:solidFill>
            <a:ln w="12700">
              <a:solidFill>
                <a:srgbClr val="222268"/>
              </a:solidFill>
              <a:miter lim="800000"/>
              <a:headEnd/>
              <a:tailEnd/>
            </a:ln>
            <a:effectLst>
              <a:outerShdw blurRad="63500" dist="46662" dir="2115817" algn="ctr" rotWithShape="0">
                <a:srgbClr val="FFFFFF">
                  <a:alpha val="14998"/>
                </a:srgbClr>
              </a:outerShdw>
            </a:effectLst>
          </p:spPr>
          <p:txBody>
            <a:bodyPr anchor="ctr"/>
            <a:lstStyle>
              <a:lvl1pPr eaLnBrk="0" hangingPunct="0">
                <a:defRPr sz="1200">
                  <a:solidFill>
                    <a:srgbClr val="0F5494"/>
                  </a:solidFill>
                  <a:latin typeface="Verdana" pitchFamily="34" charset="0"/>
                  <a:ea typeface="MS PGothic" pitchFamily="34" charset="-128"/>
                </a:defRPr>
              </a:lvl1pPr>
              <a:lvl2pPr marL="742950" indent="-285750" eaLnBrk="0" hangingPunct="0">
                <a:defRPr sz="1200">
                  <a:solidFill>
                    <a:srgbClr val="0F5494"/>
                  </a:solidFill>
                  <a:latin typeface="Verdana" pitchFamily="34" charset="0"/>
                  <a:ea typeface="MS PGothic" pitchFamily="34" charset="-128"/>
                </a:defRPr>
              </a:lvl2pPr>
              <a:lvl3pPr marL="1143000" indent="-228600" eaLnBrk="0" hangingPunct="0">
                <a:defRPr sz="1200">
                  <a:solidFill>
                    <a:srgbClr val="0F5494"/>
                  </a:solidFill>
                  <a:latin typeface="Verdana" pitchFamily="34" charset="0"/>
                  <a:ea typeface="MS PGothic" pitchFamily="34" charset="-128"/>
                </a:defRPr>
              </a:lvl3pPr>
              <a:lvl4pPr marL="1600200" indent="-228600" eaLnBrk="0" hangingPunct="0">
                <a:defRPr sz="1200">
                  <a:solidFill>
                    <a:srgbClr val="0F5494"/>
                  </a:solidFill>
                  <a:latin typeface="Verdana" pitchFamily="34" charset="0"/>
                  <a:ea typeface="MS PGothic" pitchFamily="34" charset="-128"/>
                </a:defRPr>
              </a:lvl4pPr>
              <a:lvl5pPr marL="2057400" indent="-228600" eaLnBrk="0" hangingPunct="0">
                <a:defRPr sz="1200">
                  <a:solidFill>
                    <a:srgbClr val="0F5494"/>
                  </a:solidFill>
                  <a:latin typeface="Verdana" pitchFamily="34" charset="0"/>
                  <a:ea typeface="MS PGothic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rgbClr val="0F5494"/>
                  </a:solidFill>
                  <a:latin typeface="Verdana" pitchFamily="34" charset="0"/>
                  <a:ea typeface="MS PGothic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rgbClr val="0F5494"/>
                  </a:solidFill>
                  <a:latin typeface="Verdana" pitchFamily="34" charset="0"/>
                  <a:ea typeface="MS PGothic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rgbClr val="0F5494"/>
                  </a:solidFill>
                  <a:latin typeface="Verdana" pitchFamily="34" charset="0"/>
                  <a:ea typeface="MS PGothic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200">
                  <a:solidFill>
                    <a:srgbClr val="0F5494"/>
                  </a:solidFill>
                  <a:latin typeface="Verdana" pitchFamily="34" charset="0"/>
                  <a:ea typeface="MS PGothic" pitchFamily="34" charset="-128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defRPr/>
              </a:pPr>
              <a:r>
                <a:rPr lang="fr-FR" altLang="en-US" sz="1000" b="1" smtClean="0">
                  <a:latin typeface="Arial" pitchFamily="34" charset="0"/>
                </a:rPr>
                <a:t>Conceptualisation et capitalisation d’expériences</a:t>
              </a:r>
            </a:p>
          </p:txBody>
        </p:sp>
      </p:grpSp>
      <p:sp>
        <p:nvSpPr>
          <p:cNvPr id="23561" name="Text Box 11"/>
          <p:cNvSpPr txBox="1">
            <a:spLocks noChangeArrowheads="1"/>
          </p:cNvSpPr>
          <p:nvPr/>
        </p:nvSpPr>
        <p:spPr bwMode="auto">
          <a:xfrm>
            <a:off x="1893888" y="3981450"/>
            <a:ext cx="1516062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defRPr sz="14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FontTx/>
              <a:buNone/>
            </a:pPr>
            <a:r>
              <a:rPr lang="fr-FR" altLang="en-US" sz="1000" i="0">
                <a:solidFill>
                  <a:schemeClr val="tx1"/>
                </a:solidFill>
                <a:latin typeface="Arial" pitchFamily="34" charset="0"/>
              </a:rPr>
              <a:t>Adaptations du dispositif testé</a:t>
            </a:r>
          </a:p>
        </p:txBody>
      </p:sp>
      <p:sp>
        <p:nvSpPr>
          <p:cNvPr id="23562" name="Rectangle 16"/>
          <p:cNvSpPr>
            <a:spLocks noChangeArrowheads="1"/>
          </p:cNvSpPr>
          <p:nvPr/>
        </p:nvSpPr>
        <p:spPr bwMode="auto">
          <a:xfrm>
            <a:off x="317500" y="116632"/>
            <a:ext cx="6918796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defRPr sz="14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fr-FR" altLang="en-US" sz="2000" b="1" i="0" dirty="0">
                <a:solidFill>
                  <a:srgbClr val="FFD624"/>
                </a:solidFill>
                <a:latin typeface="Verdana" charset="0"/>
                <a:ea typeface="MS PGothic" charset="0"/>
                <a:cs typeface="MS PGothic" charset="0"/>
              </a:rPr>
              <a:t>Dispositif de mise en œuvre: « essayer, voir, adapter »</a:t>
            </a:r>
          </a:p>
        </p:txBody>
      </p:sp>
      <p:sp>
        <p:nvSpPr>
          <p:cNvPr id="2" name="Rectangle 1"/>
          <p:cNvSpPr/>
          <p:nvPr/>
        </p:nvSpPr>
        <p:spPr>
          <a:xfrm>
            <a:off x="5175596" y="2290820"/>
            <a:ext cx="3544715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85800" lvl="2" indent="0"/>
            <a:r>
              <a:rPr lang="fr-FR" altLang="en-US" dirty="0"/>
              <a:t>Des mécanismes pour </a:t>
            </a:r>
            <a:r>
              <a:rPr lang="fr-FR" altLang="en-US" b="1" dirty="0"/>
              <a:t>recueillir, analyser et documenter </a:t>
            </a:r>
            <a:r>
              <a:rPr lang="fr-FR" altLang="en-US" dirty="0"/>
              <a:t>en permanence  des </a:t>
            </a:r>
            <a:r>
              <a:rPr lang="fr-FR" altLang="en-US" b="1" dirty="0"/>
              <a:t>changements</a:t>
            </a:r>
            <a:r>
              <a:rPr lang="fr-FR" altLang="en-US" dirty="0"/>
              <a:t> d'ordre </a:t>
            </a:r>
            <a:r>
              <a:rPr lang="fr-FR" altLang="en-US" b="1" dirty="0"/>
              <a:t>qualitatif </a:t>
            </a:r>
            <a:r>
              <a:rPr lang="fr-FR" altLang="en-US" dirty="0"/>
              <a:t>(par exemple, capacité de perception des acteurs, </a:t>
            </a:r>
            <a:r>
              <a:rPr lang="fr-FR" altLang="en-US" b="1" dirty="0"/>
              <a:t>motivations, , comportement, procédés</a:t>
            </a:r>
            <a:r>
              <a:rPr lang="fr-FR" altLang="en-US" dirty="0"/>
              <a:t>…) ainsi que de changements concrets, plus </a:t>
            </a:r>
            <a:r>
              <a:rPr lang="fr-FR" altLang="en-US" b="1" dirty="0"/>
              <a:t>quantitatives</a:t>
            </a:r>
            <a:r>
              <a:rPr lang="fr-FR" altLang="en-US" dirty="0"/>
              <a:t> (changements dans la législation, implications sur le terrain etc…</a:t>
            </a:r>
          </a:p>
        </p:txBody>
      </p:sp>
      <p:sp>
        <p:nvSpPr>
          <p:cNvPr id="3" name="Rectangle 2"/>
          <p:cNvSpPr/>
          <p:nvPr/>
        </p:nvSpPr>
        <p:spPr>
          <a:xfrm>
            <a:off x="4410200" y="4817995"/>
            <a:ext cx="4572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pPr marL="685800" lvl="2" indent="0"/>
            <a:r>
              <a:rPr lang="fr-FR" altLang="en-US" b="1" dirty="0"/>
              <a:t>La dissémination des analyses réalisés </a:t>
            </a:r>
            <a:r>
              <a:rPr lang="fr-FR" altLang="en-US" dirty="0"/>
              <a:t>» auprès des </a:t>
            </a:r>
            <a:r>
              <a:rPr lang="fr-FR" altLang="en-US" b="1" dirty="0"/>
              <a:t>acteurs locaux, bailleurs de fonds et institutions nationales</a:t>
            </a:r>
            <a:r>
              <a:rPr lang="fr-FR" altLang="en-US" dirty="0"/>
              <a:t> afin de  (ii) </a:t>
            </a:r>
            <a:r>
              <a:rPr lang="fr-FR" altLang="en-US" b="1" dirty="0"/>
              <a:t>stimuler</a:t>
            </a:r>
            <a:r>
              <a:rPr lang="fr-FR" altLang="en-US" dirty="0"/>
              <a:t> un </a:t>
            </a:r>
            <a:r>
              <a:rPr lang="fr-FR" altLang="en-US" b="1" dirty="0"/>
              <a:t>débat</a:t>
            </a:r>
            <a:r>
              <a:rPr lang="fr-FR" altLang="en-US" dirty="0"/>
              <a:t> entre tous les acteurs concernés (</a:t>
            </a:r>
            <a:r>
              <a:rPr lang="fr-FR" altLang="en-US" b="1" dirty="0"/>
              <a:t>dialogue multi-acteurs</a:t>
            </a:r>
            <a:r>
              <a:rPr lang="fr-FR" altLang="en-US" dirty="0"/>
              <a:t>) et (ii) </a:t>
            </a:r>
            <a:r>
              <a:rPr lang="fr-FR" altLang="en-US" b="1" dirty="0"/>
              <a:t>adapter</a:t>
            </a:r>
            <a:r>
              <a:rPr lang="fr-FR" altLang="en-US" dirty="0"/>
              <a:t> le cadre </a:t>
            </a:r>
            <a:r>
              <a:rPr lang="fr-FR" altLang="en-US" b="1" dirty="0"/>
              <a:t>légal/politique </a:t>
            </a:r>
          </a:p>
        </p:txBody>
      </p:sp>
    </p:spTree>
    <p:extLst>
      <p:ext uri="{BB962C8B-B14F-4D97-AF65-F5344CB8AC3E}">
        <p14:creationId xmlns:p14="http://schemas.microsoft.com/office/powerpoint/2010/main" val="1031874349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Rectangle 2"/>
          <p:cNvSpPr>
            <a:spLocks noChangeArrowheads="1"/>
          </p:cNvSpPr>
          <p:nvPr/>
        </p:nvSpPr>
        <p:spPr bwMode="auto">
          <a:xfrm>
            <a:off x="971550" y="5876925"/>
            <a:ext cx="7850188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marL="1588" indent="-1588" algn="ctr"/>
            <a:endParaRPr lang="fr-FR" sz="1600" b="1"/>
          </a:p>
        </p:txBody>
      </p:sp>
      <p:sp>
        <p:nvSpPr>
          <p:cNvPr id="48130" name="Content Placeholder 2"/>
          <p:cNvSpPr txBox="1">
            <a:spLocks/>
          </p:cNvSpPr>
          <p:nvPr/>
        </p:nvSpPr>
        <p:spPr bwMode="auto">
          <a:xfrm>
            <a:off x="-107950" y="2354263"/>
            <a:ext cx="8821738" cy="612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457200" indent="-45720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9pPr>
          </a:lstStyle>
          <a:p>
            <a:pPr>
              <a:spcBef>
                <a:spcPct val="20000"/>
              </a:spcBef>
              <a:buFont typeface="Verdana" charset="0"/>
              <a:buAutoNum type="arabicPeriod" startAt="4"/>
            </a:pPr>
            <a:endParaRPr lang="en-US" sz="2000"/>
          </a:p>
        </p:txBody>
      </p:sp>
      <p:sp>
        <p:nvSpPr>
          <p:cNvPr id="9223" name="Rectangle 3"/>
          <p:cNvSpPr>
            <a:spLocks noChangeArrowheads="1"/>
          </p:cNvSpPr>
          <p:nvPr/>
        </p:nvSpPr>
        <p:spPr bwMode="auto">
          <a:xfrm>
            <a:off x="2051050" y="5157788"/>
            <a:ext cx="4537075" cy="577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 anchor="ctr"/>
          <a:lstStyle/>
          <a:p>
            <a:pPr marL="3175">
              <a:defRPr/>
            </a:pPr>
            <a:endParaRPr lang="en-US"/>
          </a:p>
        </p:txBody>
      </p:sp>
      <p:sp>
        <p:nvSpPr>
          <p:cNvPr id="48132" name="Content Placeholder 2"/>
          <p:cNvSpPr txBox="1">
            <a:spLocks/>
          </p:cNvSpPr>
          <p:nvPr/>
        </p:nvSpPr>
        <p:spPr bwMode="auto">
          <a:xfrm>
            <a:off x="0" y="28352"/>
            <a:ext cx="8856662" cy="936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457200" indent="-45720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1pPr>
            <a:lvl2pPr marL="561975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9pPr>
          </a:lstStyle>
          <a:p>
            <a:r>
              <a:rPr lang="fr-FR" sz="2400" b="1" dirty="0">
                <a:solidFill>
                  <a:srgbClr val="FFD624"/>
                </a:solidFill>
              </a:rPr>
              <a:t>Pas des </a:t>
            </a:r>
            <a:r>
              <a:rPr lang="fr-FR" sz="2400" b="1" dirty="0" smtClean="0">
                <a:solidFill>
                  <a:srgbClr val="FFD624"/>
                </a:solidFill>
              </a:rPr>
              <a:t>raccourcis, pas des modèles</a:t>
            </a:r>
            <a:endParaRPr lang="fr-FR" sz="2400" b="1" dirty="0">
              <a:solidFill>
                <a:srgbClr val="FFD624"/>
              </a:solidFill>
            </a:endParaRPr>
          </a:p>
          <a:p>
            <a:r>
              <a:rPr lang="fr-FR" sz="2400" b="1" dirty="0" smtClean="0">
                <a:solidFill>
                  <a:srgbClr val="FFD624"/>
                </a:solidFill>
              </a:rPr>
              <a:t>Le facteur humain est crucial!!  </a:t>
            </a:r>
            <a:endParaRPr lang="fr-FR" sz="2400" b="1" dirty="0">
              <a:solidFill>
                <a:srgbClr val="FFD624"/>
              </a:solidFill>
            </a:endParaRPr>
          </a:p>
          <a:p>
            <a:pPr algn="ctr"/>
            <a:endParaRPr lang="fr-FR" sz="3200" b="1" dirty="0"/>
          </a:p>
          <a:p>
            <a:pPr algn="ctr"/>
            <a:endParaRPr lang="fr-BE" sz="3200" b="1" dirty="0"/>
          </a:p>
          <a:p>
            <a:pPr lvl="1">
              <a:spcBef>
                <a:spcPct val="20000"/>
              </a:spcBef>
            </a:pPr>
            <a:endParaRPr lang="fr-BE" sz="3200" b="1" dirty="0">
              <a:solidFill>
                <a:srgbClr val="103C72"/>
              </a:solidFill>
            </a:endParaRPr>
          </a:p>
          <a:p>
            <a:pPr lvl="1">
              <a:spcBef>
                <a:spcPct val="20000"/>
              </a:spcBef>
              <a:buFontTx/>
              <a:buAutoNum type="circleNumDbPlain"/>
            </a:pPr>
            <a:endParaRPr lang="fr-BE" sz="3200" b="1" dirty="0">
              <a:solidFill>
                <a:srgbClr val="103C72"/>
              </a:solidFill>
            </a:endParaRPr>
          </a:p>
          <a:p>
            <a:pPr lvl="1">
              <a:spcBef>
                <a:spcPct val="20000"/>
              </a:spcBef>
              <a:buFontTx/>
              <a:buAutoNum type="circleNumDbPlain"/>
            </a:pPr>
            <a:endParaRPr lang="fr-BE" sz="3200" b="1" dirty="0">
              <a:solidFill>
                <a:srgbClr val="103C72"/>
              </a:solidFill>
            </a:endParaRPr>
          </a:p>
          <a:p>
            <a:pPr lvl="1">
              <a:spcBef>
                <a:spcPct val="20000"/>
              </a:spcBef>
              <a:buFontTx/>
              <a:buAutoNum type="circleNumDbPlain"/>
            </a:pPr>
            <a:endParaRPr lang="en-GB" sz="3200" dirty="0"/>
          </a:p>
          <a:p>
            <a:pPr lvl="1">
              <a:spcBef>
                <a:spcPct val="20000"/>
              </a:spcBef>
            </a:pPr>
            <a:endParaRPr lang="en-GB" sz="3200" dirty="0"/>
          </a:p>
          <a:p>
            <a:pPr lvl="1">
              <a:spcBef>
                <a:spcPct val="20000"/>
              </a:spcBef>
            </a:pPr>
            <a:endParaRPr lang="en-GB" sz="3200" b="1" dirty="0"/>
          </a:p>
          <a:p>
            <a:pPr lvl="1">
              <a:spcBef>
                <a:spcPct val="20000"/>
              </a:spcBef>
              <a:buFontTx/>
              <a:buAutoNum type="circleNumDbPlain"/>
            </a:pPr>
            <a:endParaRPr lang="en-GB" sz="3200" b="1" dirty="0"/>
          </a:p>
          <a:p>
            <a:pPr lvl="1">
              <a:spcBef>
                <a:spcPct val="20000"/>
              </a:spcBef>
              <a:buFontTx/>
              <a:buAutoNum type="circleNumDbPlain"/>
            </a:pPr>
            <a:endParaRPr lang="en-US" sz="3200" b="1" dirty="0"/>
          </a:p>
          <a:p>
            <a:pPr lvl="1">
              <a:spcBef>
                <a:spcPct val="20000"/>
              </a:spcBef>
              <a:buFontTx/>
              <a:buAutoNum type="circleNumDbPlain"/>
            </a:pPr>
            <a:endParaRPr lang="en-US" sz="3200" b="1" dirty="0"/>
          </a:p>
          <a:p>
            <a:pPr>
              <a:spcBef>
                <a:spcPct val="20000"/>
              </a:spcBef>
              <a:buFontTx/>
              <a:buAutoNum type="circleNumDbPlain"/>
            </a:pPr>
            <a:endParaRPr lang="en-US" sz="3200" b="1" dirty="0"/>
          </a:p>
        </p:txBody>
      </p:sp>
      <p:sp>
        <p:nvSpPr>
          <p:cNvPr id="48133" name="Content Placeholder 2"/>
          <p:cNvSpPr txBox="1">
            <a:spLocks/>
          </p:cNvSpPr>
          <p:nvPr/>
        </p:nvSpPr>
        <p:spPr bwMode="auto">
          <a:xfrm>
            <a:off x="5219700" y="4476750"/>
            <a:ext cx="8137525" cy="1362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457200" indent="-45720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9pPr>
          </a:lstStyle>
          <a:p>
            <a:r>
              <a:rPr lang="en-GB" sz="2000"/>
              <a:t>	</a:t>
            </a:r>
          </a:p>
          <a:p>
            <a:r>
              <a:rPr lang="en-GB" sz="2000"/>
              <a:t>	. 	 </a:t>
            </a:r>
          </a:p>
          <a:p>
            <a:pPr>
              <a:spcBef>
                <a:spcPct val="20000"/>
              </a:spcBef>
              <a:buFontTx/>
              <a:buAutoNum type="circleNumDbPlain"/>
            </a:pPr>
            <a:endParaRPr lang="en-GB" sz="2000"/>
          </a:p>
        </p:txBody>
      </p:sp>
      <p:sp>
        <p:nvSpPr>
          <p:cNvPr id="48134" name="Content Placeholder 2"/>
          <p:cNvSpPr txBox="1">
            <a:spLocks/>
          </p:cNvSpPr>
          <p:nvPr/>
        </p:nvSpPr>
        <p:spPr bwMode="auto">
          <a:xfrm>
            <a:off x="4211960" y="1196752"/>
            <a:ext cx="4776787" cy="2160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457200" indent="-45720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9pPr>
          </a:lstStyle>
          <a:p>
            <a:pPr marL="342900" lvl="0" indent="-342900">
              <a:spcAft>
                <a:spcPts val="0"/>
              </a:spcAft>
              <a:buFont typeface="+mj-ea"/>
              <a:buAutoNum type="circleNumDbPlain"/>
              <a:tabLst>
                <a:tab pos="457200" algn="l"/>
              </a:tabLst>
            </a:pPr>
            <a:r>
              <a:rPr lang="fr-BE" sz="1750" dirty="0" smtClean="0">
                <a:latin typeface="Verdana"/>
                <a:ea typeface="MS PGothic"/>
                <a:cs typeface="MS PGothic"/>
              </a:rPr>
              <a:t>Un </a:t>
            </a:r>
            <a:r>
              <a:rPr lang="fr-BE" sz="1750" b="1" dirty="0">
                <a:latin typeface="Verdana"/>
                <a:ea typeface="MS PGothic"/>
                <a:cs typeface="MS PGothic"/>
              </a:rPr>
              <a:t>changement d'attitude</a:t>
            </a:r>
            <a:r>
              <a:rPr lang="fr-BE" sz="1750" dirty="0">
                <a:latin typeface="Verdana"/>
                <a:ea typeface="MS PGothic"/>
                <a:cs typeface="MS PGothic"/>
              </a:rPr>
              <a:t> peut être atteint si on donne du temps</a:t>
            </a:r>
            <a:endParaRPr lang="en-GB" sz="1750" dirty="0"/>
          </a:p>
          <a:p>
            <a:pPr marL="342900" lvl="0" indent="-342900">
              <a:spcAft>
                <a:spcPts val="0"/>
              </a:spcAft>
              <a:buFont typeface="+mj-ea"/>
              <a:buAutoNum type="circleNumDbPlain"/>
              <a:tabLst>
                <a:tab pos="457200" algn="l"/>
              </a:tabLst>
            </a:pPr>
            <a:r>
              <a:rPr lang="fr-BE" sz="1750" dirty="0">
                <a:latin typeface="Verdana"/>
                <a:ea typeface="MS PGothic"/>
                <a:cs typeface="MS PGothic"/>
              </a:rPr>
              <a:t>Il faut une </a:t>
            </a:r>
            <a:r>
              <a:rPr lang="fr-BE" sz="1750" b="1" dirty="0">
                <a:latin typeface="Verdana"/>
                <a:ea typeface="MS PGothic"/>
                <a:cs typeface="MS PGothic"/>
              </a:rPr>
              <a:t>vision et la volonté d'expérimenter</a:t>
            </a:r>
            <a:r>
              <a:rPr lang="fr-BE" sz="1750" dirty="0">
                <a:latin typeface="Verdana"/>
                <a:ea typeface="MS PGothic"/>
                <a:cs typeface="MS PGothic"/>
              </a:rPr>
              <a:t>. Il faut du </a:t>
            </a:r>
            <a:r>
              <a:rPr lang="fr-BE" sz="1750" b="1" dirty="0">
                <a:latin typeface="Verdana"/>
                <a:ea typeface="MS PGothic"/>
                <a:cs typeface="MS PGothic"/>
              </a:rPr>
              <a:t>courage pour apprendre des erreurs</a:t>
            </a:r>
            <a:r>
              <a:rPr lang="fr-BE" sz="1750" dirty="0">
                <a:latin typeface="Verdana"/>
                <a:ea typeface="MS PGothic"/>
                <a:cs typeface="MS PGothic"/>
              </a:rPr>
              <a:t> et du </a:t>
            </a:r>
            <a:r>
              <a:rPr lang="fr-BE" sz="1750" b="1" dirty="0">
                <a:latin typeface="Verdana"/>
                <a:ea typeface="MS PGothic"/>
                <a:cs typeface="MS PGothic"/>
              </a:rPr>
              <a:t>courage pour mettre en œuvre</a:t>
            </a:r>
            <a:r>
              <a:rPr lang="fr-BE" sz="1750" dirty="0">
                <a:latin typeface="Verdana"/>
                <a:ea typeface="MS PGothic"/>
                <a:cs typeface="MS PGothic"/>
              </a:rPr>
              <a:t> les changements nécessaires et /</a:t>
            </a:r>
            <a:r>
              <a:rPr lang="fr-BE" sz="1750" b="1" dirty="0">
                <a:latin typeface="Verdana"/>
                <a:ea typeface="MS PGothic"/>
                <a:cs typeface="MS PGothic"/>
              </a:rPr>
              <a:t> ou </a:t>
            </a:r>
            <a:r>
              <a:rPr lang="fr-BE" sz="1750" b="1" dirty="0" smtClean="0">
                <a:latin typeface="Verdana"/>
                <a:ea typeface="MS PGothic"/>
                <a:cs typeface="MS PGothic"/>
              </a:rPr>
              <a:t>controversés</a:t>
            </a:r>
            <a:r>
              <a:rPr lang="fr-BE" sz="1750" dirty="0" smtClean="0">
                <a:latin typeface="Verdana"/>
                <a:ea typeface="MS PGothic"/>
                <a:cs typeface="MS PGothic"/>
              </a:rPr>
              <a:t> </a:t>
            </a:r>
            <a:r>
              <a:rPr lang="fr-BE" sz="1750" dirty="0">
                <a:latin typeface="Verdana"/>
                <a:ea typeface="MS PGothic"/>
                <a:cs typeface="MS PGothic"/>
              </a:rPr>
              <a:t>pendant que la mise en œuvre avance</a:t>
            </a:r>
            <a:endParaRPr lang="en-GB" sz="1750" dirty="0"/>
          </a:p>
          <a:p>
            <a:pPr marL="342900" lvl="0" indent="-342900">
              <a:spcAft>
                <a:spcPts val="0"/>
              </a:spcAft>
              <a:buFont typeface="+mj-ea"/>
              <a:buAutoNum type="circleNumDbPlain"/>
              <a:tabLst>
                <a:tab pos="457200" algn="l"/>
              </a:tabLst>
            </a:pPr>
            <a:r>
              <a:rPr lang="fr-BE" sz="1750" b="1" dirty="0">
                <a:latin typeface="Verdana"/>
                <a:ea typeface="MS PGothic"/>
                <a:cs typeface="MS PGothic"/>
              </a:rPr>
              <a:t>Compromis entre exploration et </a:t>
            </a:r>
            <a:r>
              <a:rPr lang="fr-BE" sz="1750" b="1" dirty="0" smtClean="0">
                <a:latin typeface="Verdana"/>
                <a:ea typeface="MS PGothic"/>
                <a:cs typeface="MS PGothic"/>
              </a:rPr>
              <a:t>expérimentation</a:t>
            </a:r>
            <a:r>
              <a:rPr lang="fr-BE" sz="1750" dirty="0" smtClean="0">
                <a:latin typeface="Verdana"/>
                <a:ea typeface="MS PGothic"/>
                <a:cs typeface="MS PGothic"/>
              </a:rPr>
              <a:t> </a:t>
            </a:r>
            <a:r>
              <a:rPr lang="fr-BE" sz="1750" dirty="0">
                <a:latin typeface="Verdana"/>
                <a:ea typeface="MS PGothic"/>
                <a:cs typeface="MS PGothic"/>
              </a:rPr>
              <a:t>d'une part et </a:t>
            </a:r>
            <a:r>
              <a:rPr lang="fr-BE" sz="1750" b="1" dirty="0" smtClean="0">
                <a:latin typeface="Verdana"/>
                <a:ea typeface="MS PGothic"/>
                <a:cs typeface="MS PGothic"/>
              </a:rPr>
              <a:t>consolidation </a:t>
            </a:r>
            <a:r>
              <a:rPr lang="fr-BE" sz="1750" b="1" dirty="0">
                <a:latin typeface="Verdana"/>
                <a:ea typeface="MS PGothic"/>
                <a:cs typeface="MS PGothic"/>
              </a:rPr>
              <a:t>et </a:t>
            </a:r>
            <a:r>
              <a:rPr lang="fr-BE" sz="1750" b="1" dirty="0" smtClean="0">
                <a:latin typeface="Verdana"/>
                <a:ea typeface="MS PGothic"/>
                <a:cs typeface="MS PGothic"/>
              </a:rPr>
              <a:t>prévisibilité</a:t>
            </a:r>
            <a:r>
              <a:rPr lang="fr-BE" sz="1750" dirty="0" smtClean="0">
                <a:latin typeface="Verdana"/>
                <a:ea typeface="MS PGothic"/>
                <a:cs typeface="MS PGothic"/>
              </a:rPr>
              <a:t> d'autre part</a:t>
            </a:r>
            <a:endParaRPr lang="en-GB" sz="1750" dirty="0"/>
          </a:p>
          <a:p>
            <a:pPr marL="342900" lvl="0" indent="-342900">
              <a:spcAft>
                <a:spcPts val="0"/>
              </a:spcAft>
              <a:buFont typeface="+mj-ea"/>
              <a:buAutoNum type="circleNumDbPlain"/>
              <a:tabLst>
                <a:tab pos="457200" algn="l"/>
              </a:tabLst>
            </a:pPr>
            <a:r>
              <a:rPr lang="fr-FR" sz="1750" dirty="0">
                <a:latin typeface="Verdana"/>
                <a:ea typeface="MS PGothic"/>
                <a:cs typeface="MS PGothic"/>
              </a:rPr>
              <a:t>Le </a:t>
            </a:r>
            <a:r>
              <a:rPr lang="fr-FR" sz="1750" b="1" dirty="0">
                <a:latin typeface="Verdana"/>
                <a:ea typeface="MS PGothic"/>
                <a:cs typeface="MS PGothic"/>
              </a:rPr>
              <a:t>passage</a:t>
            </a:r>
            <a:r>
              <a:rPr lang="fr-FR" sz="1750" dirty="0">
                <a:latin typeface="Verdana"/>
                <a:ea typeface="MS PGothic"/>
                <a:cs typeface="MS PGothic"/>
              </a:rPr>
              <a:t> d'un mode </a:t>
            </a:r>
            <a:r>
              <a:rPr lang="fr-FR" sz="1750" b="1" dirty="0">
                <a:latin typeface="Verdana"/>
                <a:ea typeface="MS PGothic"/>
                <a:cs typeface="MS PGothic"/>
              </a:rPr>
              <a:t>expérimental</a:t>
            </a:r>
            <a:r>
              <a:rPr lang="fr-FR" sz="1750" dirty="0">
                <a:latin typeface="Verdana"/>
                <a:ea typeface="MS PGothic"/>
                <a:cs typeface="MS PGothic"/>
              </a:rPr>
              <a:t> à un </a:t>
            </a:r>
            <a:r>
              <a:rPr lang="fr-FR" sz="1750" dirty="0" smtClean="0">
                <a:latin typeface="Verdana"/>
                <a:ea typeface="MS PGothic"/>
                <a:cs typeface="MS PGothic"/>
              </a:rPr>
              <a:t>mode </a:t>
            </a:r>
            <a:r>
              <a:rPr lang="fr-FR" sz="1750" b="1" dirty="0" smtClean="0">
                <a:latin typeface="Verdana"/>
                <a:ea typeface="MS PGothic"/>
                <a:cs typeface="MS PGothic"/>
              </a:rPr>
              <a:t>institutionnel</a:t>
            </a:r>
            <a:r>
              <a:rPr lang="fr-FR" sz="1750" dirty="0" smtClean="0">
                <a:latin typeface="Verdana"/>
                <a:ea typeface="MS PGothic"/>
                <a:cs typeface="MS PGothic"/>
              </a:rPr>
              <a:t> </a:t>
            </a:r>
            <a:r>
              <a:rPr lang="fr-FR" sz="1750" dirty="0">
                <a:latin typeface="Verdana"/>
                <a:ea typeface="MS PGothic"/>
                <a:cs typeface="MS PGothic"/>
              </a:rPr>
              <a:t>est une question </a:t>
            </a:r>
            <a:r>
              <a:rPr lang="fr-FR" sz="1750" b="1" dirty="0">
                <a:latin typeface="Verdana"/>
                <a:ea typeface="MS PGothic"/>
                <a:cs typeface="MS PGothic"/>
              </a:rPr>
              <a:t>complexe</a:t>
            </a:r>
            <a:endParaRPr lang="en-GB" sz="1750" dirty="0"/>
          </a:p>
          <a:p>
            <a:pPr marL="342900" lvl="0" indent="-342900">
              <a:spcAft>
                <a:spcPts val="0"/>
              </a:spcAft>
              <a:buFont typeface="+mj-ea"/>
              <a:buAutoNum type="circleNumDbPlain"/>
              <a:tabLst>
                <a:tab pos="457200" algn="l"/>
              </a:tabLst>
            </a:pPr>
            <a:r>
              <a:rPr lang="fr-BE" sz="1750" b="1" dirty="0">
                <a:latin typeface="Verdana"/>
                <a:ea typeface="MS PGothic"/>
                <a:cs typeface="MS PGothic"/>
              </a:rPr>
              <a:t>Ce qui a bien marché une fois </a:t>
            </a:r>
            <a:r>
              <a:rPr lang="fr-FR" sz="1750" b="1" dirty="0">
                <a:latin typeface="Verdana"/>
                <a:ea typeface="MS PGothic"/>
                <a:cs typeface="MS PGothic"/>
              </a:rPr>
              <a:t>ne fonctionne pas nécessairement aujourd'hui</a:t>
            </a:r>
            <a:endParaRPr lang="en-GB" sz="1750" dirty="0"/>
          </a:p>
          <a:p>
            <a:pPr>
              <a:spcBef>
                <a:spcPct val="20000"/>
              </a:spcBef>
              <a:buFontTx/>
              <a:buAutoNum type="circleNumDbPlain"/>
            </a:pPr>
            <a:endParaRPr lang="en-GB" sz="1800" dirty="0"/>
          </a:p>
          <a:p>
            <a:pPr>
              <a:spcBef>
                <a:spcPct val="20000"/>
              </a:spcBef>
              <a:buFontTx/>
              <a:buAutoNum type="circleNumDbPlain"/>
            </a:pPr>
            <a:endParaRPr lang="en-GB" sz="1800" dirty="0"/>
          </a:p>
          <a:p>
            <a:pPr>
              <a:spcBef>
                <a:spcPct val="20000"/>
              </a:spcBef>
            </a:pPr>
            <a:endParaRPr lang="en-GB" sz="1800" dirty="0"/>
          </a:p>
          <a:p>
            <a:r>
              <a:rPr lang="en-GB" sz="1800" dirty="0"/>
              <a:t> </a:t>
            </a:r>
          </a:p>
          <a:p>
            <a:r>
              <a:rPr lang="en-GB" sz="1800" dirty="0"/>
              <a:t> </a:t>
            </a:r>
            <a:r>
              <a:rPr lang="fr-FR" sz="1800" dirty="0"/>
              <a:t> </a:t>
            </a:r>
          </a:p>
          <a:p>
            <a:pPr>
              <a:spcBef>
                <a:spcPct val="20000"/>
              </a:spcBef>
              <a:buFontTx/>
              <a:buAutoNum type="circleNumDbPlain"/>
            </a:pPr>
            <a:endParaRPr lang="en-US" sz="1800" dirty="0"/>
          </a:p>
        </p:txBody>
      </p:sp>
      <p:pic>
        <p:nvPicPr>
          <p:cNvPr id="81927" name="Picture 3" descr="6. Niagara Falls Tightrope (2)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1052736"/>
            <a:ext cx="4079875" cy="45365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1928" name="Title 1"/>
          <p:cNvSpPr txBox="1">
            <a:spLocks/>
          </p:cNvSpPr>
          <p:nvPr/>
        </p:nvSpPr>
        <p:spPr bwMode="auto">
          <a:xfrm>
            <a:off x="29369" y="5589240"/>
            <a:ext cx="4273550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58775" indent="-358775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9pPr>
          </a:lstStyle>
          <a:p>
            <a:pPr algn="ctr"/>
            <a:r>
              <a:rPr lang="fr-BE" sz="2000" b="1" dirty="0" smtClean="0"/>
              <a:t>On a besoin des "artistes" avec des talents particuliers...plutôt que des "techniciens"</a:t>
            </a:r>
            <a:endParaRPr lang="fr-BE" sz="2000" b="1" dirty="0"/>
          </a:p>
        </p:txBody>
      </p:sp>
    </p:spTree>
    <p:extLst>
      <p:ext uri="{BB962C8B-B14F-4D97-AF65-F5344CB8AC3E}">
        <p14:creationId xmlns:p14="http://schemas.microsoft.com/office/powerpoint/2010/main" val="2935136159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3" name="Rectangle 5"/>
          <p:cNvSpPr>
            <a:spLocks noGrp="1" noChangeArrowheads="1"/>
          </p:cNvSpPr>
          <p:nvPr>
            <p:ph type="ctrTitle"/>
          </p:nvPr>
        </p:nvSpPr>
        <p:spPr>
          <a:xfrm>
            <a:off x="611188" y="2276475"/>
            <a:ext cx="8208962" cy="2952750"/>
          </a:xfrm>
        </p:spPr>
        <p:txBody>
          <a:bodyPr/>
          <a:lstStyle/>
          <a:p>
            <a:pPr indent="0" algn="ctr" eaLnBrk="1" hangingPunct="1">
              <a:spcAft>
                <a:spcPts val="1000"/>
              </a:spcAft>
            </a:pPr>
            <a:r>
              <a:rPr lang="en-US" sz="4000" dirty="0">
                <a:solidFill>
                  <a:srgbClr val="FF9900"/>
                </a:solidFill>
                <a:latin typeface="Arial" charset="0"/>
                <a:ea typeface="MS PGothic" charset="0"/>
              </a:rPr>
              <a:t/>
            </a:r>
            <a:br>
              <a:rPr lang="en-US" sz="4000" dirty="0">
                <a:solidFill>
                  <a:srgbClr val="FF9900"/>
                </a:solidFill>
                <a:latin typeface="Arial" charset="0"/>
                <a:ea typeface="MS PGothic" charset="0"/>
              </a:rPr>
            </a:br>
            <a:r>
              <a:rPr lang="ar-AE" sz="4000" dirty="0">
                <a:solidFill>
                  <a:srgbClr val="FF9900"/>
                </a:solidFill>
                <a:latin typeface="Arial" charset="0"/>
                <a:ea typeface="MS PGothic" charset="0"/>
                <a:cs typeface="Arial" charset="0"/>
              </a:rPr>
              <a:t> </a:t>
            </a:r>
            <a:r>
              <a:rPr lang="fr-BE" sz="4000" dirty="0">
                <a:solidFill>
                  <a:srgbClr val="FF9900"/>
                </a:solidFill>
                <a:latin typeface="Arial" charset="0"/>
                <a:ea typeface="MS PGothic" charset="0"/>
                <a:cs typeface="Arial" charset="0"/>
              </a:rPr>
              <a:t/>
            </a:r>
            <a:br>
              <a:rPr lang="fr-BE" sz="4000" dirty="0">
                <a:solidFill>
                  <a:srgbClr val="FF9900"/>
                </a:solidFill>
                <a:latin typeface="Arial" charset="0"/>
                <a:ea typeface="MS PGothic" charset="0"/>
                <a:cs typeface="Arial" charset="0"/>
              </a:rPr>
            </a:br>
            <a:r>
              <a:rPr lang="fr-BE" sz="4000" dirty="0" smtClean="0">
                <a:solidFill>
                  <a:srgbClr val="FF9900"/>
                </a:solidFill>
                <a:latin typeface="Arial" charset="0"/>
                <a:ea typeface="MS PGothic" charset="0"/>
                <a:cs typeface="Arial" charset="0"/>
              </a:rPr>
              <a:t>Merci!!</a:t>
            </a:r>
            <a:r>
              <a:rPr lang="en-US" sz="4000" dirty="0">
                <a:solidFill>
                  <a:srgbClr val="FF9900"/>
                </a:solidFill>
                <a:latin typeface="Arial" charset="0"/>
                <a:ea typeface="MS PGothic" charset="0"/>
                <a:cs typeface="Arial" charset="0"/>
              </a:rPr>
              <a:t/>
            </a:r>
            <a:br>
              <a:rPr lang="en-US" sz="4000" dirty="0">
                <a:solidFill>
                  <a:srgbClr val="FF9900"/>
                </a:solidFill>
                <a:latin typeface="Arial" charset="0"/>
                <a:ea typeface="MS PGothic" charset="0"/>
                <a:cs typeface="Arial" charset="0"/>
              </a:rPr>
            </a:br>
            <a:r>
              <a:rPr lang="en-US" sz="4000" dirty="0">
                <a:solidFill>
                  <a:srgbClr val="FF9900"/>
                </a:solidFill>
                <a:latin typeface="Arial" charset="0"/>
                <a:ea typeface="MS PGothic" charset="0"/>
                <a:cs typeface="Arial" charset="0"/>
              </a:rPr>
              <a:t/>
            </a:r>
            <a:br>
              <a:rPr lang="en-US" sz="4000" dirty="0">
                <a:solidFill>
                  <a:srgbClr val="FF9900"/>
                </a:solidFill>
                <a:latin typeface="Arial" charset="0"/>
                <a:ea typeface="MS PGothic" charset="0"/>
                <a:cs typeface="Arial" charset="0"/>
              </a:rPr>
            </a:br>
            <a:endParaRPr lang="en-GB" sz="4000" dirty="0">
              <a:latin typeface="Arial" charset="0"/>
              <a:ea typeface="MS PGothic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951725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>
          <a:xfrm>
            <a:off x="468313" y="188913"/>
            <a:ext cx="8229600" cy="936625"/>
          </a:xfrm>
        </p:spPr>
        <p:txBody>
          <a:bodyPr/>
          <a:lstStyle/>
          <a:p>
            <a:pPr eaLnBrk="1" hangingPunct="1">
              <a:defRPr/>
            </a:pPr>
            <a:r>
              <a:rPr lang="en-US">
                <a:ea typeface="ＭＳ Ｐゴシック" charset="0"/>
                <a:cs typeface="+mj-cs"/>
              </a:rPr>
              <a:t>Objectif </a:t>
            </a:r>
          </a:p>
        </p:txBody>
      </p:sp>
      <p:sp>
        <p:nvSpPr>
          <p:cNvPr id="4" name="Oval 3"/>
          <p:cNvSpPr/>
          <p:nvPr/>
        </p:nvSpPr>
        <p:spPr bwMode="auto">
          <a:xfrm>
            <a:off x="7308850" y="3735388"/>
            <a:ext cx="1690688" cy="1065212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anchor="ctr"/>
          <a:lstStyle>
            <a:lvl1pPr marL="3175" eaLnBrk="0" hangingPunct="0"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9pPr>
          </a:lstStyle>
          <a:p>
            <a:pPr algn="ctr" eaLnBrk="1" hangingPunct="1"/>
            <a:r>
              <a:rPr lang="fr-FR" altLang="en-US" b="1"/>
              <a:t>Mix (Appui Budgétaire+ Project) </a:t>
            </a:r>
          </a:p>
        </p:txBody>
      </p:sp>
      <p:sp>
        <p:nvSpPr>
          <p:cNvPr id="8196" name="Oval 4"/>
          <p:cNvSpPr>
            <a:spLocks noChangeArrowheads="1"/>
          </p:cNvSpPr>
          <p:nvPr/>
        </p:nvSpPr>
        <p:spPr bwMode="auto">
          <a:xfrm>
            <a:off x="4229100" y="985838"/>
            <a:ext cx="1935163" cy="1141412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 anchor="ctr"/>
          <a:lstStyle/>
          <a:p>
            <a:pPr marL="3175">
              <a:defRPr/>
            </a:pPr>
            <a:endParaRPr lang="en-US">
              <a:latin typeface="Verdana" charset="0"/>
              <a:ea typeface="ＭＳ Ｐゴシック" charset="0"/>
            </a:endParaRPr>
          </a:p>
        </p:txBody>
      </p:sp>
      <p:sp>
        <p:nvSpPr>
          <p:cNvPr id="6" name="Oval 5"/>
          <p:cNvSpPr/>
          <p:nvPr/>
        </p:nvSpPr>
        <p:spPr bwMode="auto">
          <a:xfrm>
            <a:off x="7013575" y="985838"/>
            <a:ext cx="2114550" cy="1371600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anchor="ctr"/>
          <a:lstStyle/>
          <a:p>
            <a:pPr marL="3175">
              <a:defRPr/>
            </a:pPr>
            <a:endParaRPr lang="en-GB">
              <a:ea typeface="+mn-ea"/>
            </a:endParaRPr>
          </a:p>
        </p:txBody>
      </p:sp>
      <p:sp>
        <p:nvSpPr>
          <p:cNvPr id="7" name="Oval 6"/>
          <p:cNvSpPr/>
          <p:nvPr/>
        </p:nvSpPr>
        <p:spPr bwMode="auto">
          <a:xfrm>
            <a:off x="7313613" y="2424113"/>
            <a:ext cx="1692275" cy="1181100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anchor="ctr"/>
          <a:lstStyle>
            <a:lvl1pPr marL="3175" eaLnBrk="0" hangingPunct="0"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9pPr>
          </a:lstStyle>
          <a:p>
            <a:pPr algn="ctr" eaLnBrk="1" hangingPunct="1"/>
            <a:r>
              <a:rPr lang="fr-FR" altLang="en-US" b="1"/>
              <a:t>Appui Budgétaire  </a:t>
            </a:r>
          </a:p>
        </p:txBody>
      </p:sp>
      <p:sp>
        <p:nvSpPr>
          <p:cNvPr id="8199" name="Oval 7"/>
          <p:cNvSpPr>
            <a:spLocks noChangeArrowheads="1"/>
          </p:cNvSpPr>
          <p:nvPr/>
        </p:nvSpPr>
        <p:spPr bwMode="auto">
          <a:xfrm>
            <a:off x="958850" y="985838"/>
            <a:ext cx="1858963" cy="121285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 anchor="ctr"/>
          <a:lstStyle/>
          <a:p>
            <a:pPr marL="3175">
              <a:defRPr/>
            </a:pPr>
            <a:endParaRPr lang="en-US">
              <a:latin typeface="Verdana" charset="0"/>
              <a:ea typeface="ＭＳ Ｐゴシック" charset="0"/>
            </a:endParaRPr>
          </a:p>
        </p:txBody>
      </p:sp>
      <p:sp>
        <p:nvSpPr>
          <p:cNvPr id="9" name="Oval 8"/>
          <p:cNvSpPr/>
          <p:nvPr/>
        </p:nvSpPr>
        <p:spPr bwMode="auto">
          <a:xfrm>
            <a:off x="7215188" y="5367338"/>
            <a:ext cx="1836737" cy="1054100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anchor="ctr"/>
          <a:lstStyle/>
          <a:p>
            <a:pPr marL="3175" algn="ctr">
              <a:defRPr/>
            </a:pPr>
            <a:r>
              <a:rPr lang="fr-FR" b="1" dirty="0">
                <a:ea typeface="+mn-ea"/>
              </a:rPr>
              <a:t>Approche "project"</a:t>
            </a:r>
          </a:p>
        </p:txBody>
      </p:sp>
      <p:sp>
        <p:nvSpPr>
          <p:cNvPr id="23560" name="Rectangle 9"/>
          <p:cNvSpPr>
            <a:spLocks noChangeArrowheads="1"/>
          </p:cNvSpPr>
          <p:nvPr/>
        </p:nvSpPr>
        <p:spPr bwMode="auto">
          <a:xfrm>
            <a:off x="179388" y="2446338"/>
            <a:ext cx="3236912" cy="1250950"/>
          </a:xfrm>
          <a:prstGeom prst="rect">
            <a:avLst/>
          </a:prstGeom>
          <a:solidFill>
            <a:srgbClr val="92D05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marL="3175" eaLnBrk="0" hangingPunct="0"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3561" name="Rectangle 11"/>
          <p:cNvSpPr>
            <a:spLocks noChangeArrowheads="1"/>
          </p:cNvSpPr>
          <p:nvPr/>
        </p:nvSpPr>
        <p:spPr bwMode="auto">
          <a:xfrm>
            <a:off x="233363" y="3781425"/>
            <a:ext cx="3182937" cy="1360488"/>
          </a:xfrm>
          <a:prstGeom prst="rect">
            <a:avLst/>
          </a:prstGeom>
          <a:solidFill>
            <a:srgbClr val="FFC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marL="3175" eaLnBrk="0" hangingPunct="0"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9pPr>
          </a:lstStyle>
          <a:p>
            <a:pPr algn="ctr" eaLnBrk="1" hangingPunct="1"/>
            <a:endParaRPr lang="en-US" altLang="en-US" b="1">
              <a:solidFill>
                <a:schemeClr val="tx2"/>
              </a:solidFill>
            </a:endParaRPr>
          </a:p>
          <a:p>
            <a:pPr algn="ctr" eaLnBrk="1" hangingPunct="1"/>
            <a:endParaRPr lang="en-US" altLang="en-US" b="1">
              <a:solidFill>
                <a:schemeClr val="tx2"/>
              </a:solidFill>
            </a:endParaRPr>
          </a:p>
          <a:p>
            <a:pPr algn="ctr" eaLnBrk="1" hangingPunct="1"/>
            <a:endParaRPr lang="en-US" altLang="en-US" b="1">
              <a:solidFill>
                <a:schemeClr val="tx2"/>
              </a:solidFill>
            </a:endParaRPr>
          </a:p>
          <a:p>
            <a:pPr algn="ctr" eaLnBrk="1" hangingPunct="1"/>
            <a:endParaRPr lang="en-US" altLang="en-US" b="1">
              <a:solidFill>
                <a:schemeClr val="tx2"/>
              </a:solidFill>
            </a:endParaRPr>
          </a:p>
          <a:p>
            <a:pPr eaLnBrk="1" hangingPunct="1"/>
            <a:endParaRPr lang="en-US" altLang="en-US"/>
          </a:p>
          <a:p>
            <a:pPr eaLnBrk="1" hangingPunct="1"/>
            <a:endParaRPr lang="en-US" altLang="en-US"/>
          </a:p>
          <a:p>
            <a:pPr eaLnBrk="1" hangingPunct="1"/>
            <a:endParaRPr lang="en-US" altLang="en-US"/>
          </a:p>
          <a:p>
            <a:pPr eaLnBrk="1" hangingPunct="1"/>
            <a:endParaRPr lang="en-US" altLang="en-US"/>
          </a:p>
        </p:txBody>
      </p:sp>
      <p:sp>
        <p:nvSpPr>
          <p:cNvPr id="23562" name="Rectangle 12"/>
          <p:cNvSpPr>
            <a:spLocks noChangeArrowheads="1"/>
          </p:cNvSpPr>
          <p:nvPr/>
        </p:nvSpPr>
        <p:spPr bwMode="auto">
          <a:xfrm>
            <a:off x="280988" y="5278438"/>
            <a:ext cx="3135312" cy="1400175"/>
          </a:xfrm>
          <a:prstGeom prst="rect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marL="3175" eaLnBrk="0" hangingPunct="0"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3563" name="Rectangle 13"/>
          <p:cNvSpPr>
            <a:spLocks noChangeArrowheads="1"/>
          </p:cNvSpPr>
          <p:nvPr/>
        </p:nvSpPr>
        <p:spPr bwMode="auto">
          <a:xfrm>
            <a:off x="3902075" y="2473325"/>
            <a:ext cx="2654300" cy="1027113"/>
          </a:xfrm>
          <a:prstGeom prst="rect">
            <a:avLst/>
          </a:prstGeom>
          <a:noFill/>
          <a:ln w="9525">
            <a:solidFill>
              <a:srgbClr val="3166C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>
            <a:lvl1pPr marL="3175" eaLnBrk="0" hangingPunct="0"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3564" name="Rectangle 14"/>
          <p:cNvSpPr>
            <a:spLocks noChangeArrowheads="1"/>
          </p:cNvSpPr>
          <p:nvPr/>
        </p:nvSpPr>
        <p:spPr bwMode="auto">
          <a:xfrm>
            <a:off x="3836988" y="3751263"/>
            <a:ext cx="2719387" cy="1250950"/>
          </a:xfrm>
          <a:prstGeom prst="rect">
            <a:avLst/>
          </a:prstGeom>
          <a:noFill/>
          <a:ln w="9525">
            <a:solidFill>
              <a:srgbClr val="2D5EC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>
            <a:lvl1pPr marL="3175" eaLnBrk="0" hangingPunct="0"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3565" name="Rectangle 15"/>
          <p:cNvSpPr>
            <a:spLocks noChangeArrowheads="1"/>
          </p:cNvSpPr>
          <p:nvPr/>
        </p:nvSpPr>
        <p:spPr bwMode="auto">
          <a:xfrm>
            <a:off x="3827463" y="5232400"/>
            <a:ext cx="2679700" cy="1322388"/>
          </a:xfrm>
          <a:prstGeom prst="rect">
            <a:avLst/>
          </a:prstGeom>
          <a:noFill/>
          <a:ln w="9525">
            <a:solidFill>
              <a:srgbClr val="3166C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>
            <a:lvl1pPr marL="3175" eaLnBrk="0" hangingPunct="0"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3566" name="TextBox 16"/>
          <p:cNvSpPr txBox="1">
            <a:spLocks noChangeArrowheads="1"/>
          </p:cNvSpPr>
          <p:nvPr/>
        </p:nvSpPr>
        <p:spPr bwMode="auto">
          <a:xfrm>
            <a:off x="1143000" y="1390650"/>
            <a:ext cx="1685925" cy="401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9pPr>
          </a:lstStyle>
          <a:p>
            <a:pPr eaLnBrk="1" hangingPunct="1"/>
            <a:r>
              <a:rPr lang="fr-BE" altLang="en-US" sz="2000" b="1"/>
              <a:t>Contexte </a:t>
            </a:r>
            <a:endParaRPr lang="en-GB" altLang="en-US" sz="2000" b="1"/>
          </a:p>
        </p:txBody>
      </p:sp>
      <p:sp>
        <p:nvSpPr>
          <p:cNvPr id="23567" name="TextBox 17"/>
          <p:cNvSpPr txBox="1">
            <a:spLocks noChangeArrowheads="1"/>
          </p:cNvSpPr>
          <p:nvPr/>
        </p:nvSpPr>
        <p:spPr bwMode="auto">
          <a:xfrm>
            <a:off x="4445000" y="1243013"/>
            <a:ext cx="159385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9pPr>
          </a:lstStyle>
          <a:p>
            <a:pPr eaLnBrk="1" hangingPunct="1"/>
            <a:r>
              <a:rPr lang="fr-BE" altLang="en-US" sz="1400"/>
              <a:t> </a:t>
            </a:r>
            <a:r>
              <a:rPr lang="fr-BE" altLang="en-US" sz="2000" b="1"/>
              <a:t>Objectifs de l'appui</a:t>
            </a:r>
          </a:p>
        </p:txBody>
      </p:sp>
      <p:sp>
        <p:nvSpPr>
          <p:cNvPr id="23568" name="TextBox 22"/>
          <p:cNvSpPr txBox="1">
            <a:spLocks noChangeArrowheads="1"/>
          </p:cNvSpPr>
          <p:nvPr/>
        </p:nvSpPr>
        <p:spPr bwMode="auto">
          <a:xfrm>
            <a:off x="7256463" y="1266825"/>
            <a:ext cx="1806575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9pPr>
          </a:lstStyle>
          <a:p>
            <a:pPr algn="ctr" eaLnBrk="1" hangingPunct="1"/>
            <a:r>
              <a:rPr lang="fr-FR" altLang="en-US" sz="1600" b="1"/>
              <a:t>Choix de (s) modalités d'appui </a:t>
            </a:r>
          </a:p>
        </p:txBody>
      </p:sp>
      <p:sp>
        <p:nvSpPr>
          <p:cNvPr id="23569" name="TextBox 27"/>
          <p:cNvSpPr txBox="1">
            <a:spLocks noChangeArrowheads="1"/>
          </p:cNvSpPr>
          <p:nvPr/>
        </p:nvSpPr>
        <p:spPr bwMode="auto">
          <a:xfrm>
            <a:off x="212725" y="2473325"/>
            <a:ext cx="3055938" cy="1262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9pPr>
          </a:lstStyle>
          <a:p>
            <a:pPr algn="ctr" eaLnBrk="1" hangingPunct="1"/>
            <a:r>
              <a:rPr lang="fr-FR" altLang="en-US" b="1">
                <a:solidFill>
                  <a:schemeClr val="tx2"/>
                </a:solidFill>
              </a:rPr>
              <a:t>SCENARIO 1</a:t>
            </a:r>
          </a:p>
          <a:p>
            <a:pPr algn="ctr" eaLnBrk="1" hangingPunct="1"/>
            <a:r>
              <a:rPr lang="fr-FR" altLang="en-US" b="1">
                <a:solidFill>
                  <a:schemeClr val="tx2"/>
                </a:solidFill>
              </a:rPr>
              <a:t>Environnement globalement favorable</a:t>
            </a:r>
          </a:p>
          <a:p>
            <a:pPr eaLnBrk="1" hangingPunct="1"/>
            <a:r>
              <a:rPr lang="fr-FR" altLang="en-US" sz="1000">
                <a:solidFill>
                  <a:schemeClr val="tx2"/>
                </a:solidFill>
              </a:rPr>
              <a:t>Vision claire sur la finalité de la décentralisation</a:t>
            </a:r>
          </a:p>
          <a:p>
            <a:pPr eaLnBrk="1" hangingPunct="1"/>
            <a:r>
              <a:rPr lang="fr-FR" altLang="en-US" sz="1000">
                <a:solidFill>
                  <a:schemeClr val="tx2"/>
                </a:solidFill>
              </a:rPr>
              <a:t>Reconnaissance effective du rôle des AL comme catalyseurs du DL</a:t>
            </a:r>
          </a:p>
        </p:txBody>
      </p:sp>
      <p:sp>
        <p:nvSpPr>
          <p:cNvPr id="23570" name="TextBox 30"/>
          <p:cNvSpPr txBox="1">
            <a:spLocks noChangeArrowheads="1"/>
          </p:cNvSpPr>
          <p:nvPr/>
        </p:nvSpPr>
        <p:spPr bwMode="auto">
          <a:xfrm>
            <a:off x="269875" y="5324475"/>
            <a:ext cx="3236913" cy="1385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9pPr>
          </a:lstStyle>
          <a:p>
            <a:pPr algn="ctr" eaLnBrk="1" hangingPunct="1"/>
            <a:r>
              <a:rPr lang="fr-FR" altLang="en-US" b="1">
                <a:solidFill>
                  <a:schemeClr val="tx2"/>
                </a:solidFill>
              </a:rPr>
              <a:t>SCENARIO 3</a:t>
            </a:r>
          </a:p>
          <a:p>
            <a:pPr algn="ctr" eaLnBrk="1" hangingPunct="1"/>
            <a:r>
              <a:rPr lang="fr-FR" altLang="en-US" b="1">
                <a:solidFill>
                  <a:schemeClr val="tx2"/>
                </a:solidFill>
              </a:rPr>
              <a:t>Decentralisation "virtuelle"</a:t>
            </a:r>
          </a:p>
          <a:p>
            <a:pPr eaLnBrk="1" hangingPunct="1"/>
            <a:r>
              <a:rPr lang="fr-FR" altLang="en-US">
                <a:solidFill>
                  <a:schemeClr val="tx2"/>
                </a:solidFill>
              </a:rPr>
              <a:t>AL= "coquilles vides"</a:t>
            </a:r>
          </a:p>
          <a:p>
            <a:pPr eaLnBrk="1" hangingPunct="1"/>
            <a:r>
              <a:rPr lang="fr-FR" altLang="en-US">
                <a:solidFill>
                  <a:schemeClr val="tx2"/>
                </a:solidFill>
              </a:rPr>
              <a:t>MOC pas reconnue; </a:t>
            </a:r>
          </a:p>
          <a:p>
            <a:pPr eaLnBrk="1" hangingPunct="1"/>
            <a:r>
              <a:rPr lang="fr-FR" altLang="en-US">
                <a:solidFill>
                  <a:schemeClr val="tx2"/>
                </a:solidFill>
              </a:rPr>
              <a:t>Ministères sectoriels ignorent les AL; </a:t>
            </a:r>
          </a:p>
          <a:p>
            <a:pPr eaLnBrk="1" hangingPunct="1"/>
            <a:r>
              <a:rPr lang="fr-FR" altLang="en-US">
                <a:solidFill>
                  <a:schemeClr val="tx2"/>
                </a:solidFill>
              </a:rPr>
              <a:t>Approche "communautaire"</a:t>
            </a:r>
          </a:p>
          <a:p>
            <a:pPr eaLnBrk="1" hangingPunct="1"/>
            <a:endParaRPr lang="fr-BE" altLang="en-US" b="1">
              <a:solidFill>
                <a:schemeClr val="tx2"/>
              </a:solidFill>
            </a:endParaRPr>
          </a:p>
        </p:txBody>
      </p:sp>
      <p:sp>
        <p:nvSpPr>
          <p:cNvPr id="23571" name="Right Arrow 34"/>
          <p:cNvSpPr>
            <a:spLocks noChangeArrowheads="1"/>
          </p:cNvSpPr>
          <p:nvPr/>
        </p:nvSpPr>
        <p:spPr bwMode="auto">
          <a:xfrm>
            <a:off x="6607175" y="1517650"/>
            <a:ext cx="360363" cy="4318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3166C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anchor="ctr"/>
          <a:lstStyle>
            <a:lvl1pPr marL="3175" eaLnBrk="0" hangingPunct="0"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3572" name="Right Arrow 35"/>
          <p:cNvSpPr>
            <a:spLocks noChangeArrowheads="1"/>
          </p:cNvSpPr>
          <p:nvPr/>
        </p:nvSpPr>
        <p:spPr bwMode="auto">
          <a:xfrm>
            <a:off x="6694488" y="2960688"/>
            <a:ext cx="360362" cy="4318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3166C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anchor="ctr"/>
          <a:lstStyle>
            <a:lvl1pPr marL="3175" eaLnBrk="0" hangingPunct="0"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3573" name="Right Arrow 36"/>
          <p:cNvSpPr>
            <a:spLocks noChangeArrowheads="1"/>
          </p:cNvSpPr>
          <p:nvPr/>
        </p:nvSpPr>
        <p:spPr bwMode="auto">
          <a:xfrm>
            <a:off x="6713538" y="4113213"/>
            <a:ext cx="360362" cy="4318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3166C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anchor="ctr"/>
          <a:lstStyle>
            <a:lvl1pPr marL="3175" eaLnBrk="0" hangingPunct="0"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3574" name="Right Arrow 37"/>
          <p:cNvSpPr>
            <a:spLocks noChangeArrowheads="1"/>
          </p:cNvSpPr>
          <p:nvPr/>
        </p:nvSpPr>
        <p:spPr bwMode="auto">
          <a:xfrm>
            <a:off x="6832600" y="5734050"/>
            <a:ext cx="360363" cy="4318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3166C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anchor="ctr"/>
          <a:lstStyle>
            <a:lvl1pPr marL="3175" eaLnBrk="0" hangingPunct="0"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9" name="Plus 38"/>
          <p:cNvSpPr/>
          <p:nvPr/>
        </p:nvSpPr>
        <p:spPr bwMode="auto">
          <a:xfrm>
            <a:off x="3492500" y="1676400"/>
            <a:ext cx="434975" cy="515938"/>
          </a:xfrm>
          <a:prstGeom prst="mathPlus">
            <a:avLst/>
          </a:prstGeom>
          <a:solidFill>
            <a:srgbClr val="2D5EC1"/>
          </a:solidFill>
          <a:ln>
            <a:noFill/>
          </a:ln>
          <a:effectLst/>
          <a:extLst/>
        </p:spPr>
        <p:txBody>
          <a:bodyPr anchor="ctr"/>
          <a:lstStyle/>
          <a:p>
            <a:pPr marL="3175">
              <a:defRPr/>
            </a:pPr>
            <a:endParaRPr lang="en-GB">
              <a:ea typeface="+mn-ea"/>
            </a:endParaRPr>
          </a:p>
        </p:txBody>
      </p:sp>
      <p:sp>
        <p:nvSpPr>
          <p:cNvPr id="40" name="Plus 39"/>
          <p:cNvSpPr/>
          <p:nvPr/>
        </p:nvSpPr>
        <p:spPr bwMode="auto">
          <a:xfrm>
            <a:off x="3478213" y="2898775"/>
            <a:ext cx="323850" cy="330200"/>
          </a:xfrm>
          <a:prstGeom prst="mathPlus">
            <a:avLst/>
          </a:prstGeom>
          <a:solidFill>
            <a:srgbClr val="2D5EC1"/>
          </a:solidFill>
          <a:ln>
            <a:noFill/>
          </a:ln>
          <a:effectLst/>
          <a:extLst/>
        </p:spPr>
        <p:txBody>
          <a:bodyPr anchor="ctr"/>
          <a:lstStyle/>
          <a:p>
            <a:pPr marL="3175">
              <a:defRPr/>
            </a:pPr>
            <a:endParaRPr lang="en-GB">
              <a:ea typeface="+mn-ea"/>
            </a:endParaRPr>
          </a:p>
        </p:txBody>
      </p:sp>
      <p:sp>
        <p:nvSpPr>
          <p:cNvPr id="41" name="Plus 40"/>
          <p:cNvSpPr/>
          <p:nvPr/>
        </p:nvSpPr>
        <p:spPr bwMode="auto">
          <a:xfrm>
            <a:off x="3471863" y="4322763"/>
            <a:ext cx="323850" cy="328612"/>
          </a:xfrm>
          <a:prstGeom prst="mathPlus">
            <a:avLst/>
          </a:prstGeom>
          <a:solidFill>
            <a:srgbClr val="2D5EC1"/>
          </a:solidFill>
          <a:ln>
            <a:noFill/>
          </a:ln>
          <a:effectLst/>
          <a:extLst/>
        </p:spPr>
        <p:txBody>
          <a:bodyPr anchor="ctr"/>
          <a:lstStyle/>
          <a:p>
            <a:pPr marL="3175">
              <a:defRPr/>
            </a:pPr>
            <a:endParaRPr lang="en-GB">
              <a:ea typeface="+mn-ea"/>
            </a:endParaRPr>
          </a:p>
        </p:txBody>
      </p:sp>
      <p:sp>
        <p:nvSpPr>
          <p:cNvPr id="42" name="Plus 41"/>
          <p:cNvSpPr/>
          <p:nvPr/>
        </p:nvSpPr>
        <p:spPr bwMode="auto">
          <a:xfrm>
            <a:off x="3471863" y="5784850"/>
            <a:ext cx="323850" cy="330200"/>
          </a:xfrm>
          <a:prstGeom prst="mathPlus">
            <a:avLst/>
          </a:prstGeom>
          <a:solidFill>
            <a:srgbClr val="2D5EC1"/>
          </a:solidFill>
          <a:ln>
            <a:noFill/>
          </a:ln>
          <a:effectLst/>
          <a:extLst/>
        </p:spPr>
        <p:txBody>
          <a:bodyPr anchor="ctr"/>
          <a:lstStyle/>
          <a:p>
            <a:pPr marL="3175">
              <a:defRPr/>
            </a:pPr>
            <a:endParaRPr lang="en-GB">
              <a:ea typeface="+mn-ea"/>
            </a:endParaRPr>
          </a:p>
        </p:txBody>
      </p:sp>
      <p:sp>
        <p:nvSpPr>
          <p:cNvPr id="8220" name="Rectangle 1"/>
          <p:cNvSpPr>
            <a:spLocks noChangeArrowheads="1"/>
          </p:cNvSpPr>
          <p:nvPr/>
        </p:nvSpPr>
        <p:spPr bwMode="auto">
          <a:xfrm>
            <a:off x="3802063" y="3768725"/>
            <a:ext cx="2879725" cy="1127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 anchor="ctr"/>
          <a:lstStyle>
            <a:lvl1pPr marL="3175" eaLnBrk="0" hangingPunct="0"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9pPr>
          </a:lstStyle>
          <a:p>
            <a:pPr algn="ctr" eaLnBrk="1" hangingPunct="1"/>
            <a:r>
              <a:rPr lang="fr-FR" altLang="en-US" b="1"/>
              <a:t>Approche combinant des appuis "par le haut "avec l'expérimentation "par le bas"</a:t>
            </a:r>
          </a:p>
          <a:p>
            <a:pPr eaLnBrk="1" hangingPunct="1"/>
            <a:r>
              <a:rPr lang="fr-FR" altLang="en-US" sz="1000"/>
              <a:t>Résultats attendus au niveau local + institutionnel+ politique; </a:t>
            </a:r>
          </a:p>
        </p:txBody>
      </p:sp>
      <p:sp>
        <p:nvSpPr>
          <p:cNvPr id="8221" name="Rectangle 35"/>
          <p:cNvSpPr>
            <a:spLocks noChangeArrowheads="1"/>
          </p:cNvSpPr>
          <p:nvPr/>
        </p:nvSpPr>
        <p:spPr bwMode="auto">
          <a:xfrm>
            <a:off x="3802063" y="2457450"/>
            <a:ext cx="2879725" cy="1127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 anchor="ctr"/>
          <a:lstStyle>
            <a:lvl1pPr marL="3175" eaLnBrk="0" hangingPunct="0"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9pPr>
          </a:lstStyle>
          <a:p>
            <a:pPr algn="ctr" eaLnBrk="1" hangingPunct="1"/>
            <a:r>
              <a:rPr lang="fr-FR" altLang="en-US" b="1"/>
              <a:t>Appui à la mise en œuvre d'une politique nationale "</a:t>
            </a:r>
          </a:p>
          <a:p>
            <a:pPr eaLnBrk="1" hangingPunct="1"/>
            <a:r>
              <a:rPr lang="fr-FR" altLang="en-US" sz="1000"/>
              <a:t>Résultats attendus au niveau local + institutionnel+ politique; </a:t>
            </a:r>
          </a:p>
        </p:txBody>
      </p:sp>
      <p:sp>
        <p:nvSpPr>
          <p:cNvPr id="8222" name="Rectangle 1"/>
          <p:cNvSpPr>
            <a:spLocks noChangeArrowheads="1"/>
          </p:cNvSpPr>
          <p:nvPr/>
        </p:nvSpPr>
        <p:spPr bwMode="auto">
          <a:xfrm>
            <a:off x="3827463" y="5367338"/>
            <a:ext cx="2879725" cy="1127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 anchor="ctr"/>
          <a:lstStyle>
            <a:lvl1pPr marL="3175" eaLnBrk="0" hangingPunct="0"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9pPr>
          </a:lstStyle>
          <a:p>
            <a:pPr algn="ctr" eaLnBrk="1" hangingPunct="1"/>
            <a:r>
              <a:rPr lang="fr-FR" altLang="en-US" b="1"/>
              <a:t>Appui conçu comme une expérimentation visant à alimenter le débat politique par des analyses basés sur l'expérience</a:t>
            </a:r>
            <a:endParaRPr lang="fr-FR" altLang="en-US" sz="1000"/>
          </a:p>
        </p:txBody>
      </p:sp>
      <p:sp>
        <p:nvSpPr>
          <p:cNvPr id="8223" name="Rectangle 1"/>
          <p:cNvSpPr>
            <a:spLocks noChangeArrowheads="1"/>
          </p:cNvSpPr>
          <p:nvPr/>
        </p:nvSpPr>
        <p:spPr bwMode="auto">
          <a:xfrm>
            <a:off x="280988" y="3975100"/>
            <a:ext cx="3135312" cy="1139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 anchor="ctr"/>
          <a:lstStyle>
            <a:lvl1pPr marL="3175" eaLnBrk="0" hangingPunct="0"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9pPr>
          </a:lstStyle>
          <a:p>
            <a:pPr algn="ctr" eaLnBrk="1" hangingPunct="1"/>
            <a:r>
              <a:rPr lang="fr-FR" altLang="en-US" b="1">
                <a:solidFill>
                  <a:schemeClr val="tx1"/>
                </a:solidFill>
              </a:rPr>
              <a:t>SCENARIO 2 </a:t>
            </a:r>
          </a:p>
          <a:p>
            <a:pPr algn="ctr" eaLnBrk="1" hangingPunct="1"/>
            <a:r>
              <a:rPr lang="fr-FR" altLang="en-US" b="1">
                <a:solidFill>
                  <a:schemeClr val="tx1"/>
                </a:solidFill>
              </a:rPr>
              <a:t>Environnent partialement favorable </a:t>
            </a:r>
          </a:p>
          <a:p>
            <a:pPr eaLnBrk="1" hangingPunct="1"/>
            <a:r>
              <a:rPr lang="fr-FR" altLang="en-US">
                <a:solidFill>
                  <a:schemeClr val="tx1"/>
                </a:solidFill>
              </a:rPr>
              <a:t>Cadre légal reconnaissant le rôle des AL; </a:t>
            </a:r>
          </a:p>
          <a:p>
            <a:pPr eaLnBrk="1" hangingPunct="1"/>
            <a:r>
              <a:rPr lang="fr-FR" altLang="en-US">
                <a:solidFill>
                  <a:schemeClr val="tx1"/>
                </a:solidFill>
              </a:rPr>
              <a:t>Quelques  éléments empêchent  aux AL de jouer entièrement leur rôle</a:t>
            </a:r>
          </a:p>
          <a:p>
            <a:pPr algn="ctr" eaLnBrk="1" hangingPunct="1"/>
            <a:endParaRPr lang="en-GB" altLang="en-US" b="1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150817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3"/>
          <p:cNvSpPr>
            <a:spLocks noChangeArrowheads="1"/>
          </p:cNvSpPr>
          <p:nvPr/>
        </p:nvSpPr>
        <p:spPr bwMode="auto">
          <a:xfrm>
            <a:off x="285750" y="1785938"/>
            <a:ext cx="2074863" cy="77946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defRPr sz="14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fr-FR" altLang="en-US" sz="1600" b="1" i="0"/>
              <a:t>Administration 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fr-FR" altLang="en-US" sz="1600" b="1" i="0"/>
              <a:t>territoriale</a:t>
            </a:r>
          </a:p>
        </p:txBody>
      </p:sp>
      <p:sp>
        <p:nvSpPr>
          <p:cNvPr id="12291" name="Rectangle 4"/>
          <p:cNvSpPr>
            <a:spLocks noChangeArrowheads="1"/>
          </p:cNvSpPr>
          <p:nvPr/>
        </p:nvSpPr>
        <p:spPr bwMode="auto">
          <a:xfrm>
            <a:off x="6643688" y="1700213"/>
            <a:ext cx="2249487" cy="865187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defRPr sz="14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fr-FR" altLang="en-US" sz="1600" b="1" i="0"/>
              <a:t>STD</a:t>
            </a:r>
          </a:p>
        </p:txBody>
      </p:sp>
      <p:sp>
        <p:nvSpPr>
          <p:cNvPr id="12292" name="Rectangle 5"/>
          <p:cNvSpPr>
            <a:spLocks noChangeArrowheads="1"/>
          </p:cNvSpPr>
          <p:nvPr/>
        </p:nvSpPr>
        <p:spPr bwMode="auto">
          <a:xfrm>
            <a:off x="6856413" y="5507832"/>
            <a:ext cx="2073275" cy="95091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defRPr sz="14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fr-FR" altLang="en-US" sz="1600" b="1" i="0"/>
              <a:t>Société Civile 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fr-FR" altLang="en-US" sz="1600" b="1" i="0"/>
              <a:t>Locale</a:t>
            </a:r>
          </a:p>
        </p:txBody>
      </p:sp>
      <p:sp>
        <p:nvSpPr>
          <p:cNvPr id="12293" name="Rectangle 6"/>
          <p:cNvSpPr>
            <a:spLocks noChangeArrowheads="1"/>
          </p:cNvSpPr>
          <p:nvPr/>
        </p:nvSpPr>
        <p:spPr bwMode="auto">
          <a:xfrm>
            <a:off x="3635375" y="3500438"/>
            <a:ext cx="1871663" cy="936625"/>
          </a:xfrm>
          <a:prstGeom prst="rect">
            <a:avLst/>
          </a:prstGeom>
          <a:solidFill>
            <a:schemeClr val="accent1"/>
          </a:solidFill>
          <a:ln w="38100">
            <a:solidFill>
              <a:srgbClr val="0033CC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defRPr sz="14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fr-FR" altLang="en-US" sz="1600" b="1" i="0" dirty="0"/>
              <a:t>Commune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fr-FR" altLang="en-US" sz="1400" i="0" dirty="0"/>
              <a:t>Exécutif et 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fr-FR" altLang="en-US" sz="1400" i="0" dirty="0"/>
              <a:t>conseil communal</a:t>
            </a:r>
            <a:endParaRPr lang="fr-FR" altLang="en-US" sz="1000" i="0" dirty="0"/>
          </a:p>
        </p:txBody>
      </p:sp>
      <p:sp>
        <p:nvSpPr>
          <p:cNvPr id="12294" name="Rectangle 9"/>
          <p:cNvSpPr>
            <a:spLocks noChangeArrowheads="1"/>
          </p:cNvSpPr>
          <p:nvPr/>
        </p:nvSpPr>
        <p:spPr bwMode="auto">
          <a:xfrm>
            <a:off x="274638" y="5507831"/>
            <a:ext cx="2073275" cy="950913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defRPr sz="14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fr-FR" altLang="en-US" sz="1600" b="1" i="0"/>
              <a:t>Entreprises et 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fr-FR" altLang="en-US" sz="1600" b="1" i="0"/>
              <a:t>bureaux d</a:t>
            </a:r>
            <a:r>
              <a:rPr lang="ja-JP" altLang="fr-FR" sz="1600" b="1" i="0"/>
              <a:t>’</a:t>
            </a:r>
            <a:r>
              <a:rPr lang="fr-FR" altLang="ja-JP" sz="1600" b="1" i="0"/>
              <a:t>études</a:t>
            </a:r>
            <a:endParaRPr lang="fr-FR" altLang="en-US" sz="1600" b="1" i="0"/>
          </a:p>
        </p:txBody>
      </p:sp>
      <p:sp>
        <p:nvSpPr>
          <p:cNvPr id="12300" name="Text Box 16"/>
          <p:cNvSpPr txBox="1">
            <a:spLocks noChangeArrowheads="1"/>
          </p:cNvSpPr>
          <p:nvPr/>
        </p:nvSpPr>
        <p:spPr bwMode="auto">
          <a:xfrm>
            <a:off x="1042988" y="3429000"/>
            <a:ext cx="865187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defRPr sz="14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FontTx/>
              <a:buNone/>
            </a:pPr>
            <a:endParaRPr lang="fr-FR" altLang="en-US" sz="1200" i="0">
              <a:solidFill>
                <a:schemeClr val="tx1"/>
              </a:solidFill>
              <a:latin typeface="Arial" pitchFamily="34" charset="0"/>
            </a:endParaRPr>
          </a:p>
        </p:txBody>
      </p:sp>
      <p:sp>
        <p:nvSpPr>
          <p:cNvPr id="12301" name="Text Box 19"/>
          <p:cNvSpPr txBox="1">
            <a:spLocks noChangeArrowheads="1"/>
          </p:cNvSpPr>
          <p:nvPr/>
        </p:nvSpPr>
        <p:spPr bwMode="auto">
          <a:xfrm>
            <a:off x="1619250" y="2708275"/>
            <a:ext cx="792163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defRPr sz="14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FontTx/>
              <a:buNone/>
            </a:pPr>
            <a:endParaRPr lang="fr-FR" altLang="en-US" sz="1200" i="0">
              <a:solidFill>
                <a:schemeClr val="tx1"/>
              </a:solidFill>
              <a:latin typeface="Arial" pitchFamily="34" charset="0"/>
            </a:endParaRPr>
          </a:p>
        </p:txBody>
      </p:sp>
      <p:sp>
        <p:nvSpPr>
          <p:cNvPr id="128037" name="Text Box 37"/>
          <p:cNvSpPr txBox="1">
            <a:spLocks noChangeArrowheads="1"/>
          </p:cNvSpPr>
          <p:nvPr/>
        </p:nvSpPr>
        <p:spPr bwMode="auto">
          <a:xfrm>
            <a:off x="7208837" y="3357563"/>
            <a:ext cx="1368425" cy="1846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9pPr>
          </a:lstStyle>
          <a:p>
            <a:pPr algn="ctr" eaLnBrk="1" hangingPunct="1">
              <a:spcBef>
                <a:spcPct val="50000"/>
              </a:spcBef>
              <a:defRPr/>
            </a:pPr>
            <a:r>
              <a:rPr lang="fr-FR" altLang="en-US" b="1" dirty="0" smtClean="0"/>
              <a:t>Planification</a:t>
            </a:r>
            <a:r>
              <a:rPr lang="fr-FR" altLang="en-US" b="1" dirty="0" smtClean="0">
                <a:solidFill>
                  <a:schemeClr val="bg1"/>
                </a:solidFill>
              </a:rPr>
              <a:t> </a:t>
            </a:r>
            <a:r>
              <a:rPr lang="fr-FR" altLang="en-US" b="1" dirty="0" smtClean="0"/>
              <a:t>et mise à disposition des personnels; </a:t>
            </a:r>
          </a:p>
          <a:p>
            <a:pPr algn="ctr" eaLnBrk="1" hangingPunct="1">
              <a:spcBef>
                <a:spcPct val="50000"/>
              </a:spcBef>
              <a:defRPr/>
            </a:pPr>
            <a:r>
              <a:rPr lang="fr-FR" altLang="en-US" b="1" dirty="0" smtClean="0"/>
              <a:t>Contrôle de la qualité de services aux administrés</a:t>
            </a:r>
            <a:r>
              <a:rPr lang="fr-FR" altLang="en-US" sz="900" dirty="0" smtClean="0"/>
              <a:t> </a:t>
            </a:r>
          </a:p>
        </p:txBody>
      </p:sp>
      <p:sp>
        <p:nvSpPr>
          <p:cNvPr id="128038" name="Line 38"/>
          <p:cNvSpPr>
            <a:spLocks noChangeShapeType="1"/>
          </p:cNvSpPr>
          <p:nvPr/>
        </p:nvSpPr>
        <p:spPr bwMode="auto">
          <a:xfrm>
            <a:off x="7893050" y="2565400"/>
            <a:ext cx="0" cy="7921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fr-FR">
              <a:latin typeface="Verdana" charset="0"/>
              <a:ea typeface="MS PGothic" charset="0"/>
              <a:cs typeface="MS PGothic" charset="0"/>
            </a:endParaRPr>
          </a:p>
        </p:txBody>
      </p:sp>
      <p:sp>
        <p:nvSpPr>
          <p:cNvPr id="128039" name="Text Box 39"/>
          <p:cNvSpPr txBox="1">
            <a:spLocks noChangeArrowheads="1"/>
          </p:cNvSpPr>
          <p:nvPr/>
        </p:nvSpPr>
        <p:spPr bwMode="auto">
          <a:xfrm>
            <a:off x="3814762" y="1390650"/>
            <a:ext cx="1692276" cy="13849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9pPr>
          </a:lstStyle>
          <a:p>
            <a:pPr algn="ctr" eaLnBrk="1" hangingPunct="1">
              <a:defRPr/>
            </a:pPr>
            <a:r>
              <a:rPr lang="fr-FR" altLang="en-US" b="1" dirty="0" smtClean="0"/>
              <a:t>Planification, mise en œuvre, équipement et entretien des infrastructures; </a:t>
            </a:r>
          </a:p>
          <a:p>
            <a:pPr algn="ctr" eaLnBrk="1" hangingPunct="1">
              <a:defRPr/>
            </a:pPr>
            <a:r>
              <a:rPr lang="fr-FR" altLang="en-US" b="1" dirty="0" smtClean="0"/>
              <a:t>Gestion du service</a:t>
            </a:r>
            <a:r>
              <a:rPr lang="fr-FR" altLang="en-US" sz="900" b="1" dirty="0" smtClean="0"/>
              <a:t> </a:t>
            </a:r>
          </a:p>
        </p:txBody>
      </p:sp>
      <p:sp>
        <p:nvSpPr>
          <p:cNvPr id="128040" name="Line 40"/>
          <p:cNvSpPr>
            <a:spLocks noChangeShapeType="1"/>
          </p:cNvSpPr>
          <p:nvPr/>
        </p:nvSpPr>
        <p:spPr bwMode="auto">
          <a:xfrm flipV="1">
            <a:off x="4506912" y="2961481"/>
            <a:ext cx="0" cy="504826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fr-FR">
              <a:latin typeface="Verdana" charset="0"/>
              <a:ea typeface="MS PGothic" charset="0"/>
              <a:cs typeface="MS PGothic" charset="0"/>
            </a:endParaRPr>
          </a:p>
        </p:txBody>
      </p:sp>
      <p:sp>
        <p:nvSpPr>
          <p:cNvPr id="128041" name="Text Box 41"/>
          <p:cNvSpPr txBox="1">
            <a:spLocks noChangeArrowheads="1"/>
          </p:cNvSpPr>
          <p:nvPr/>
        </p:nvSpPr>
        <p:spPr bwMode="auto">
          <a:xfrm>
            <a:off x="395288" y="2781300"/>
            <a:ext cx="1871662" cy="1004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9pPr>
          </a:lstStyle>
          <a:p>
            <a:pPr algn="ctr" eaLnBrk="1" hangingPunct="1">
              <a:spcBef>
                <a:spcPct val="50000"/>
              </a:spcBef>
              <a:defRPr/>
            </a:pPr>
            <a:r>
              <a:rPr lang="fr-FR" altLang="en-US" b="1" smtClean="0"/>
              <a:t>coordination des actions des communes et STD  en déployant des actions d'appui et contrôle de légalité</a:t>
            </a:r>
          </a:p>
        </p:txBody>
      </p:sp>
      <p:sp>
        <p:nvSpPr>
          <p:cNvPr id="128042" name="Line 42"/>
          <p:cNvSpPr>
            <a:spLocks noChangeShapeType="1"/>
          </p:cNvSpPr>
          <p:nvPr/>
        </p:nvSpPr>
        <p:spPr bwMode="auto">
          <a:xfrm>
            <a:off x="1331913" y="2565400"/>
            <a:ext cx="0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fr-FR">
              <a:latin typeface="Verdana" charset="0"/>
              <a:ea typeface="MS PGothic" charset="0"/>
              <a:cs typeface="MS PGothic" charset="0"/>
            </a:endParaRPr>
          </a:p>
        </p:txBody>
      </p:sp>
      <p:sp>
        <p:nvSpPr>
          <p:cNvPr id="128043" name="Text Box 43"/>
          <p:cNvSpPr txBox="1">
            <a:spLocks noChangeArrowheads="1"/>
          </p:cNvSpPr>
          <p:nvPr/>
        </p:nvSpPr>
        <p:spPr bwMode="auto">
          <a:xfrm>
            <a:off x="384349" y="4429051"/>
            <a:ext cx="1944688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9pPr>
          </a:lstStyle>
          <a:p>
            <a:pPr algn="ctr" eaLnBrk="1" hangingPunct="1">
              <a:spcBef>
                <a:spcPct val="50000"/>
              </a:spcBef>
              <a:defRPr/>
            </a:pPr>
            <a:r>
              <a:rPr lang="fr-FR" altLang="en-US" b="1" dirty="0" smtClean="0"/>
              <a:t>Maîtrise d</a:t>
            </a:r>
            <a:r>
              <a:rPr lang="ja-JP" altLang="fr-FR" b="1" dirty="0" smtClean="0">
                <a:latin typeface="Arial" pitchFamily="34" charset="0"/>
              </a:rPr>
              <a:t>’</a:t>
            </a:r>
            <a:r>
              <a:rPr lang="fr-FR" altLang="ja-JP" b="1" dirty="0" smtClean="0"/>
              <a:t>œuvre et  exécution des travaux</a:t>
            </a:r>
            <a:r>
              <a:rPr lang="fr-FR" altLang="ja-JP" dirty="0" smtClean="0">
                <a:solidFill>
                  <a:srgbClr val="0066CC"/>
                </a:solidFill>
              </a:rPr>
              <a:t> </a:t>
            </a:r>
          </a:p>
          <a:p>
            <a:pPr algn="ctr" eaLnBrk="1" hangingPunct="1">
              <a:spcBef>
                <a:spcPct val="50000"/>
              </a:spcBef>
              <a:defRPr/>
            </a:pPr>
            <a:r>
              <a:rPr lang="fr-FR" altLang="en-US" sz="800" dirty="0" smtClean="0">
                <a:solidFill>
                  <a:srgbClr val="0066CC"/>
                </a:solidFill>
              </a:rPr>
              <a:t> </a:t>
            </a:r>
            <a:endParaRPr lang="fr-FR" altLang="en-US" dirty="0" smtClean="0"/>
          </a:p>
        </p:txBody>
      </p:sp>
      <p:sp>
        <p:nvSpPr>
          <p:cNvPr id="128044" name="Line 44"/>
          <p:cNvSpPr>
            <a:spLocks noChangeShapeType="1"/>
          </p:cNvSpPr>
          <p:nvPr/>
        </p:nvSpPr>
        <p:spPr bwMode="auto">
          <a:xfrm flipV="1">
            <a:off x="1311275" y="5079604"/>
            <a:ext cx="0" cy="3603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fr-FR">
              <a:latin typeface="Verdana" charset="0"/>
              <a:ea typeface="MS PGothic" charset="0"/>
              <a:cs typeface="MS PGothic" charset="0"/>
            </a:endParaRPr>
          </a:p>
        </p:txBody>
      </p:sp>
      <p:sp>
        <p:nvSpPr>
          <p:cNvPr id="128045" name="Text Box 45"/>
          <p:cNvSpPr txBox="1">
            <a:spLocks noChangeArrowheads="1"/>
          </p:cNvSpPr>
          <p:nvPr/>
        </p:nvSpPr>
        <p:spPr bwMode="auto">
          <a:xfrm>
            <a:off x="3492500" y="5373688"/>
            <a:ext cx="3024188" cy="1219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9pPr>
          </a:lstStyle>
          <a:p>
            <a:pPr algn="ctr" eaLnBrk="1" hangingPunct="1">
              <a:spcBef>
                <a:spcPct val="50000"/>
              </a:spcBef>
              <a:defRPr/>
            </a:pPr>
            <a:endParaRPr lang="fr-FR" altLang="en-US" sz="800" dirty="0" smtClean="0">
              <a:solidFill>
                <a:srgbClr val="0066CC"/>
              </a:solidFill>
              <a:latin typeface="Arial Narrow" pitchFamily="34" charset="0"/>
            </a:endParaRPr>
          </a:p>
          <a:p>
            <a:pPr algn="ctr" eaLnBrk="1" hangingPunct="1">
              <a:spcBef>
                <a:spcPct val="50000"/>
              </a:spcBef>
              <a:defRPr/>
            </a:pPr>
            <a:r>
              <a:rPr lang="fr-FR" altLang="en-US" sz="800" dirty="0" smtClean="0">
                <a:solidFill>
                  <a:srgbClr val="0066CC"/>
                </a:solidFill>
                <a:latin typeface="Arial Narrow" pitchFamily="34" charset="0"/>
              </a:rPr>
              <a:t> </a:t>
            </a:r>
            <a:r>
              <a:rPr lang="fr-FR" altLang="en-US" b="1" dirty="0" smtClean="0"/>
              <a:t>Participation dans les différents phases (choix de la réalisation, exécution, entretien et gestion du service) selon des modalités convenues avec la commune</a:t>
            </a:r>
            <a:r>
              <a:rPr lang="fr-FR" altLang="en-US" sz="900" dirty="0" smtClean="0"/>
              <a:t> </a:t>
            </a:r>
          </a:p>
        </p:txBody>
      </p:sp>
      <p:sp>
        <p:nvSpPr>
          <p:cNvPr id="128046" name="Line 46"/>
          <p:cNvSpPr>
            <a:spLocks noChangeShapeType="1"/>
          </p:cNvSpPr>
          <p:nvPr/>
        </p:nvSpPr>
        <p:spPr bwMode="auto">
          <a:xfrm flipH="1">
            <a:off x="6443663" y="6021288"/>
            <a:ext cx="3603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fr-FR">
              <a:latin typeface="Verdana" charset="0"/>
              <a:ea typeface="MS PGothic" charset="0"/>
              <a:cs typeface="MS PGothic" charset="0"/>
            </a:endParaRPr>
          </a:p>
        </p:txBody>
      </p:sp>
      <p:cxnSp>
        <p:nvCxnSpPr>
          <p:cNvPr id="5" name="Straight Arrow Connector 4"/>
          <p:cNvCxnSpPr/>
          <p:nvPr/>
        </p:nvCxnSpPr>
        <p:spPr bwMode="auto">
          <a:xfrm>
            <a:off x="5507038" y="4437063"/>
            <a:ext cx="1349375" cy="1070769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 bwMode="auto">
          <a:xfrm flipV="1">
            <a:off x="2424386" y="4429051"/>
            <a:ext cx="1210989" cy="107077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/>
          <p:nvPr/>
        </p:nvCxnSpPr>
        <p:spPr bwMode="auto">
          <a:xfrm flipV="1">
            <a:off x="5507038" y="2565400"/>
            <a:ext cx="1136650" cy="935038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/>
          <p:nvPr/>
        </p:nvCxnSpPr>
        <p:spPr bwMode="auto">
          <a:xfrm>
            <a:off x="2370882" y="2552626"/>
            <a:ext cx="1264493" cy="913681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0" name="Rectangle 29"/>
          <p:cNvSpPr/>
          <p:nvPr/>
        </p:nvSpPr>
        <p:spPr>
          <a:xfrm>
            <a:off x="-42067" y="12690"/>
            <a:ext cx="7250904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BE" sz="2800" b="1" dirty="0" smtClean="0">
                <a:solidFill>
                  <a:srgbClr val="FFD624"/>
                </a:solidFill>
                <a:latin typeface="Verdana" charset="0"/>
                <a:ea typeface="MS PGothic" charset="0"/>
                <a:cs typeface="MS PGothic" charset="0"/>
              </a:rPr>
              <a:t>La décentralisation-déconcentration  "sur le papier"</a:t>
            </a:r>
            <a:endParaRPr lang="fr-BE" sz="2800" b="1" dirty="0">
              <a:solidFill>
                <a:srgbClr val="FFD624"/>
              </a:solidFill>
              <a:latin typeface="Verdana" charset="0"/>
              <a:ea typeface="MS PGothic" charset="0"/>
              <a:cs typeface="MS PGothic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1287835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280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80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2804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280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280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280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2803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280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280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280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280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280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280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280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280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280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280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280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280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280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1280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1280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1280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1280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1280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1280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1280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1280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1280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1280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1280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1280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8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84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8037" grpId="0"/>
      <p:bldP spid="128038" grpId="0" animBg="1"/>
      <p:bldP spid="128039" grpId="0"/>
      <p:bldP spid="128040" grpId="0" animBg="1"/>
      <p:bldP spid="128041" grpId="0"/>
      <p:bldP spid="128042" grpId="0" animBg="1"/>
      <p:bldP spid="128043" grpId="0"/>
      <p:bldP spid="128044" grpId="0" animBg="1"/>
      <p:bldP spid="128045" grpId="0"/>
      <p:bldP spid="12804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3"/>
          <p:cNvSpPr>
            <a:spLocks noChangeArrowheads="1"/>
          </p:cNvSpPr>
          <p:nvPr/>
        </p:nvSpPr>
        <p:spPr bwMode="auto">
          <a:xfrm>
            <a:off x="285750" y="1785938"/>
            <a:ext cx="2074863" cy="77946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fr-FR" altLang="en-US" sz="1600" b="1"/>
              <a:t>Administration </a:t>
            </a:r>
          </a:p>
          <a:p>
            <a:pPr algn="ctr" eaLnBrk="1" hangingPunct="1"/>
            <a:r>
              <a:rPr lang="fr-FR" altLang="en-US" sz="1600" b="1"/>
              <a:t>territoriale</a:t>
            </a:r>
          </a:p>
        </p:txBody>
      </p:sp>
      <p:sp>
        <p:nvSpPr>
          <p:cNvPr id="15363" name="Rectangle 4"/>
          <p:cNvSpPr>
            <a:spLocks noChangeArrowheads="1"/>
          </p:cNvSpPr>
          <p:nvPr/>
        </p:nvSpPr>
        <p:spPr bwMode="auto">
          <a:xfrm>
            <a:off x="6643688" y="1700213"/>
            <a:ext cx="2249487" cy="865187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fr-FR" altLang="en-US" sz="1600" b="1"/>
              <a:t>STD</a:t>
            </a:r>
          </a:p>
        </p:txBody>
      </p:sp>
      <p:sp>
        <p:nvSpPr>
          <p:cNvPr id="15364" name="Rectangle 5"/>
          <p:cNvSpPr>
            <a:spLocks noChangeArrowheads="1"/>
          </p:cNvSpPr>
          <p:nvPr/>
        </p:nvSpPr>
        <p:spPr bwMode="auto">
          <a:xfrm>
            <a:off x="6856413" y="5764213"/>
            <a:ext cx="2073275" cy="95091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fr-FR" altLang="en-US" sz="1600" b="1"/>
              <a:t>Société Civile </a:t>
            </a:r>
          </a:p>
          <a:p>
            <a:pPr algn="ctr" eaLnBrk="1" hangingPunct="1"/>
            <a:r>
              <a:rPr lang="fr-FR" altLang="en-US" sz="1600" b="1"/>
              <a:t>Locale</a:t>
            </a:r>
          </a:p>
        </p:txBody>
      </p:sp>
      <p:sp>
        <p:nvSpPr>
          <p:cNvPr id="15365" name="Rectangle 6"/>
          <p:cNvSpPr>
            <a:spLocks noChangeArrowheads="1"/>
          </p:cNvSpPr>
          <p:nvPr/>
        </p:nvSpPr>
        <p:spPr bwMode="auto">
          <a:xfrm>
            <a:off x="3635375" y="3500438"/>
            <a:ext cx="1871663" cy="936625"/>
          </a:xfrm>
          <a:prstGeom prst="rect">
            <a:avLst/>
          </a:prstGeom>
          <a:solidFill>
            <a:schemeClr val="accent1"/>
          </a:solidFill>
          <a:ln w="38100">
            <a:solidFill>
              <a:srgbClr val="0033CC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fr-FR" altLang="en-US" sz="1600" b="1"/>
              <a:t>Commune</a:t>
            </a:r>
          </a:p>
          <a:p>
            <a:pPr algn="ctr" eaLnBrk="1" hangingPunct="1"/>
            <a:r>
              <a:rPr lang="fr-FR" altLang="en-US" sz="1400"/>
              <a:t>Exécutif et </a:t>
            </a:r>
          </a:p>
          <a:p>
            <a:pPr algn="ctr" eaLnBrk="1" hangingPunct="1"/>
            <a:r>
              <a:rPr lang="fr-FR" altLang="en-US" sz="1400"/>
              <a:t>conseil communal</a:t>
            </a:r>
            <a:endParaRPr lang="fr-FR" altLang="en-US" sz="1000"/>
          </a:p>
        </p:txBody>
      </p:sp>
      <p:sp>
        <p:nvSpPr>
          <p:cNvPr id="15366" name="Rectangle 9"/>
          <p:cNvSpPr>
            <a:spLocks noChangeArrowheads="1"/>
          </p:cNvSpPr>
          <p:nvPr/>
        </p:nvSpPr>
        <p:spPr bwMode="auto">
          <a:xfrm>
            <a:off x="142875" y="5715000"/>
            <a:ext cx="2073275" cy="950913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fr-FR" altLang="en-US" sz="1600" b="1"/>
              <a:t>Entreprises et </a:t>
            </a:r>
          </a:p>
          <a:p>
            <a:pPr algn="ctr" eaLnBrk="1" hangingPunct="1"/>
            <a:r>
              <a:rPr lang="fr-FR" altLang="en-US" sz="1600" b="1"/>
              <a:t>bureaux d’études</a:t>
            </a:r>
          </a:p>
        </p:txBody>
      </p:sp>
      <p:grpSp>
        <p:nvGrpSpPr>
          <p:cNvPr id="3" name="Grouper 2"/>
          <p:cNvGrpSpPr/>
          <p:nvPr/>
        </p:nvGrpSpPr>
        <p:grpSpPr>
          <a:xfrm>
            <a:off x="2268538" y="1916113"/>
            <a:ext cx="4535487" cy="3744912"/>
            <a:chOff x="2268538" y="1916113"/>
            <a:chExt cx="4535487" cy="3744912"/>
          </a:xfrm>
        </p:grpSpPr>
        <p:sp>
          <p:nvSpPr>
            <p:cNvPr id="15369" name="Line 13"/>
            <p:cNvSpPr>
              <a:spLocks noChangeShapeType="1"/>
            </p:cNvSpPr>
            <p:nvPr/>
          </p:nvSpPr>
          <p:spPr bwMode="auto">
            <a:xfrm flipH="1">
              <a:off x="5508625" y="2565400"/>
              <a:ext cx="1079500" cy="93503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grpSp>
          <p:nvGrpSpPr>
            <p:cNvPr id="2" name="Grouper 1"/>
            <p:cNvGrpSpPr/>
            <p:nvPr/>
          </p:nvGrpSpPr>
          <p:grpSpPr>
            <a:xfrm>
              <a:off x="2268538" y="1916113"/>
              <a:ext cx="4535487" cy="3744912"/>
              <a:chOff x="2268538" y="1916113"/>
              <a:chExt cx="4535487" cy="3744912"/>
            </a:xfrm>
          </p:grpSpPr>
          <p:sp>
            <p:nvSpPr>
              <p:cNvPr id="15367" name="Line 10"/>
              <p:cNvSpPr>
                <a:spLocks noChangeShapeType="1"/>
              </p:cNvSpPr>
              <p:nvPr/>
            </p:nvSpPr>
            <p:spPr bwMode="auto">
              <a:xfrm>
                <a:off x="2339975" y="2565400"/>
                <a:ext cx="1295400" cy="935038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 type="triangle" w="med" len="med"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5368" name="Line 12"/>
              <p:cNvSpPr>
                <a:spLocks noChangeShapeType="1"/>
              </p:cNvSpPr>
              <p:nvPr/>
            </p:nvSpPr>
            <p:spPr bwMode="auto">
              <a:xfrm flipH="1">
                <a:off x="2268538" y="4437063"/>
                <a:ext cx="1366837" cy="122396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 type="triangle" w="med" len="med"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5370" name="Line 14"/>
              <p:cNvSpPr>
                <a:spLocks noChangeShapeType="1"/>
              </p:cNvSpPr>
              <p:nvPr/>
            </p:nvSpPr>
            <p:spPr bwMode="auto">
              <a:xfrm>
                <a:off x="5508625" y="4437063"/>
                <a:ext cx="1295400" cy="122396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 type="triangle" w="med" len="med"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5371" name="Line 15"/>
              <p:cNvSpPr>
                <a:spLocks noChangeShapeType="1"/>
              </p:cNvSpPr>
              <p:nvPr/>
            </p:nvSpPr>
            <p:spPr bwMode="auto">
              <a:xfrm>
                <a:off x="2339975" y="1916113"/>
                <a:ext cx="4248150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 type="triangle" w="med" len="med"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</p:grpSp>
      </p:grpSp>
      <p:sp>
        <p:nvSpPr>
          <p:cNvPr id="15372" name="Text Box 16"/>
          <p:cNvSpPr txBox="1">
            <a:spLocks noChangeArrowheads="1"/>
          </p:cNvSpPr>
          <p:nvPr/>
        </p:nvSpPr>
        <p:spPr bwMode="auto">
          <a:xfrm>
            <a:off x="1042988" y="3429000"/>
            <a:ext cx="865187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GB" altLang="en-US"/>
          </a:p>
        </p:txBody>
      </p:sp>
      <p:sp>
        <p:nvSpPr>
          <p:cNvPr id="15373" name="Text Box 19"/>
          <p:cNvSpPr txBox="1">
            <a:spLocks noChangeArrowheads="1"/>
          </p:cNvSpPr>
          <p:nvPr/>
        </p:nvSpPr>
        <p:spPr bwMode="auto">
          <a:xfrm>
            <a:off x="1619250" y="2708275"/>
            <a:ext cx="792163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GB" altLang="en-US"/>
          </a:p>
        </p:txBody>
      </p:sp>
      <p:sp>
        <p:nvSpPr>
          <p:cNvPr id="15375" name="Text Box 37"/>
          <p:cNvSpPr txBox="1">
            <a:spLocks noChangeArrowheads="1"/>
          </p:cNvSpPr>
          <p:nvPr/>
        </p:nvSpPr>
        <p:spPr bwMode="auto">
          <a:xfrm>
            <a:off x="6618858" y="3429000"/>
            <a:ext cx="2447925" cy="1384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fr-FR" altLang="en-US" sz="1200" b="1" dirty="0"/>
              <a:t>Relations de travail dépendant des individus</a:t>
            </a:r>
          </a:p>
          <a:p>
            <a:pPr eaLnBrk="1" hangingPunct="1"/>
            <a:r>
              <a:rPr lang="fr-FR" altLang="en-US" sz="1200" b="1" dirty="0"/>
              <a:t>Relation trop administrative avec les communes</a:t>
            </a:r>
          </a:p>
          <a:p>
            <a:pPr eaLnBrk="1" hangingPunct="1"/>
            <a:r>
              <a:rPr lang="fr-FR" altLang="en-US" sz="1200" b="1" dirty="0"/>
              <a:t>Pas de fonction d’appui-conseil</a:t>
            </a:r>
            <a:r>
              <a:rPr lang="fr-FR" altLang="en-US" sz="900" dirty="0"/>
              <a:t> </a:t>
            </a:r>
            <a:endParaRPr lang="fr-FR" altLang="en-US" sz="1200" b="1" dirty="0"/>
          </a:p>
          <a:p>
            <a:pPr eaLnBrk="1" hangingPunct="1"/>
            <a:r>
              <a:rPr lang="fr-FR" altLang="en-US" sz="1200" b="1" dirty="0"/>
              <a:t>Bicéphalisme décisionnel </a:t>
            </a:r>
          </a:p>
        </p:txBody>
      </p:sp>
      <p:sp>
        <p:nvSpPr>
          <p:cNvPr id="15376" name="Line 38"/>
          <p:cNvSpPr>
            <a:spLocks noChangeShapeType="1"/>
          </p:cNvSpPr>
          <p:nvPr/>
        </p:nvSpPr>
        <p:spPr bwMode="auto">
          <a:xfrm>
            <a:off x="7918450" y="2589213"/>
            <a:ext cx="0" cy="7921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5377" name="Text Box 39"/>
          <p:cNvSpPr txBox="1">
            <a:spLocks noChangeArrowheads="1"/>
          </p:cNvSpPr>
          <p:nvPr/>
        </p:nvSpPr>
        <p:spPr bwMode="auto">
          <a:xfrm>
            <a:off x="2843213" y="1989138"/>
            <a:ext cx="3457575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fr-FR" altLang="en-US" sz="1200" b="1" dirty="0"/>
              <a:t>Absence d’une administration communale minimale</a:t>
            </a:r>
            <a:endParaRPr lang="fr-FR" altLang="en-US" sz="1200" dirty="0"/>
          </a:p>
          <a:p>
            <a:pPr eaLnBrk="1" hangingPunct="1"/>
            <a:r>
              <a:rPr lang="fr-FR" altLang="en-US" sz="1200" b="1" dirty="0"/>
              <a:t>Des Conseils communaux qui ne remplissent pas leurs fonctions ; </a:t>
            </a:r>
            <a:endParaRPr lang="fr-FR" altLang="en-US" sz="1200" dirty="0"/>
          </a:p>
          <a:p>
            <a:pPr eaLnBrk="1" hangingPunct="1"/>
            <a:r>
              <a:rPr lang="fr-FR" altLang="en-US" sz="1200" b="1" dirty="0"/>
              <a:t>Situation aggravé par la plus part des projets privilégiant le recours à des interface s</a:t>
            </a:r>
            <a:endParaRPr lang="fr-FR" altLang="en-US" sz="900" b="1" dirty="0"/>
          </a:p>
        </p:txBody>
      </p:sp>
      <p:sp>
        <p:nvSpPr>
          <p:cNvPr id="15378" name="Text Box 41"/>
          <p:cNvSpPr txBox="1">
            <a:spLocks noChangeArrowheads="1"/>
          </p:cNvSpPr>
          <p:nvPr/>
        </p:nvSpPr>
        <p:spPr bwMode="auto">
          <a:xfrm>
            <a:off x="395288" y="2781300"/>
            <a:ext cx="1871662" cy="1570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fr-FR" altLang="en-US" sz="1200" b="1"/>
              <a:t>Rapport de Méfiance</a:t>
            </a:r>
          </a:p>
          <a:p>
            <a:pPr eaLnBrk="1" hangingPunct="1"/>
            <a:r>
              <a:rPr lang="fr-FR" altLang="en-US" sz="1200" b="1"/>
              <a:t>Tendance à hiérarchisation entre communes et régions </a:t>
            </a:r>
          </a:p>
          <a:p>
            <a:pPr eaLnBrk="1" hangingPunct="1"/>
            <a:r>
              <a:rPr lang="fr-FR" altLang="en-US" sz="1200" b="1"/>
              <a:t>Besoin d’outils  et méthodes e spécifiques pour asurer leur fonction </a:t>
            </a:r>
          </a:p>
        </p:txBody>
      </p:sp>
      <p:sp>
        <p:nvSpPr>
          <p:cNvPr id="15379" name="Line 42"/>
          <p:cNvSpPr>
            <a:spLocks noChangeShapeType="1"/>
          </p:cNvSpPr>
          <p:nvPr/>
        </p:nvSpPr>
        <p:spPr bwMode="auto">
          <a:xfrm>
            <a:off x="1331913" y="2565400"/>
            <a:ext cx="0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5380" name="Text Box 43"/>
          <p:cNvSpPr txBox="1">
            <a:spLocks noChangeArrowheads="1"/>
          </p:cNvSpPr>
          <p:nvPr/>
        </p:nvSpPr>
        <p:spPr bwMode="auto">
          <a:xfrm>
            <a:off x="250825" y="4941888"/>
            <a:ext cx="1944688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fr-FR" altLang="en-US" sz="1200" b="1" dirty="0"/>
              <a:t>Absence d’un noyau dur des BE de qualité</a:t>
            </a:r>
            <a:r>
              <a:rPr lang="fr-FR" altLang="en-US" sz="800" dirty="0">
                <a:solidFill>
                  <a:srgbClr val="0066CC"/>
                </a:solidFill>
              </a:rPr>
              <a:t>  </a:t>
            </a:r>
            <a:endParaRPr lang="fr-FR" altLang="en-US" dirty="0"/>
          </a:p>
        </p:txBody>
      </p:sp>
      <p:sp>
        <p:nvSpPr>
          <p:cNvPr id="15381" name="Line 44"/>
          <p:cNvSpPr>
            <a:spLocks noChangeShapeType="1"/>
          </p:cNvSpPr>
          <p:nvPr/>
        </p:nvSpPr>
        <p:spPr bwMode="auto">
          <a:xfrm flipV="1">
            <a:off x="1187450" y="5373688"/>
            <a:ext cx="0" cy="3603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5382" name="Text Box 45"/>
          <p:cNvSpPr txBox="1">
            <a:spLocks noChangeArrowheads="1"/>
          </p:cNvSpPr>
          <p:nvPr/>
        </p:nvSpPr>
        <p:spPr bwMode="auto">
          <a:xfrm>
            <a:off x="3563938" y="5511800"/>
            <a:ext cx="2808287" cy="1346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endParaRPr lang="fr-FR" altLang="en-US" sz="800" dirty="0">
              <a:solidFill>
                <a:srgbClr val="0066CC"/>
              </a:solidFill>
              <a:latin typeface="Arial Narrow" pitchFamily="34" charset="0"/>
            </a:endParaRPr>
          </a:p>
          <a:p>
            <a:pPr eaLnBrk="1" hangingPunct="1"/>
            <a:r>
              <a:rPr lang="fr-FR" altLang="en-US" sz="1200" b="1" dirty="0"/>
              <a:t>Elle n’existe pas!</a:t>
            </a:r>
          </a:p>
          <a:p>
            <a:pPr eaLnBrk="1" hangingPunct="1"/>
            <a:r>
              <a:rPr lang="fr-FR" altLang="en-US" sz="1200" b="1" dirty="0"/>
              <a:t>Sentiment d’appartenance au </a:t>
            </a:r>
            <a:r>
              <a:rPr lang="fr-FR" altLang="en-US" b="1" dirty="0" err="1" smtClean="0"/>
              <a:t>fkn</a:t>
            </a:r>
            <a:r>
              <a:rPr lang="fr-FR" altLang="en-US" sz="1200" b="1" dirty="0" smtClean="0"/>
              <a:t>; </a:t>
            </a:r>
            <a:endParaRPr lang="fr-FR" altLang="en-US" sz="1200" b="1" dirty="0"/>
          </a:p>
          <a:p>
            <a:pPr eaLnBrk="1" hangingPunct="1"/>
            <a:r>
              <a:rPr lang="fr-FR" altLang="en-US" sz="1200" b="1" dirty="0"/>
              <a:t>L’Etat : un corps étranger pour les </a:t>
            </a:r>
            <a:r>
              <a:rPr lang="fr-FR" altLang="en-US" sz="1200" b="1" dirty="0" err="1"/>
              <a:t>fkn</a:t>
            </a:r>
            <a:r>
              <a:rPr lang="fr-FR" altLang="en-US" sz="1200" b="1" dirty="0"/>
              <a:t>!</a:t>
            </a:r>
          </a:p>
          <a:p>
            <a:pPr eaLnBrk="1" hangingPunct="1"/>
            <a:r>
              <a:rPr lang="fr-FR" altLang="en-US" sz="1200" b="1" dirty="0"/>
              <a:t>Logique de survie  au quotidien</a:t>
            </a:r>
          </a:p>
          <a:p>
            <a:pPr algn="ctr" eaLnBrk="1" hangingPunct="1">
              <a:spcBef>
                <a:spcPct val="50000"/>
              </a:spcBef>
            </a:pPr>
            <a:r>
              <a:rPr lang="fr-FR" altLang="en-US" sz="900" dirty="0"/>
              <a:t> </a:t>
            </a:r>
          </a:p>
        </p:txBody>
      </p:sp>
      <p:sp>
        <p:nvSpPr>
          <p:cNvPr id="15383" name="Line 46"/>
          <p:cNvSpPr>
            <a:spLocks noChangeShapeType="1"/>
          </p:cNvSpPr>
          <p:nvPr/>
        </p:nvSpPr>
        <p:spPr bwMode="auto">
          <a:xfrm flipH="1">
            <a:off x="6443663" y="6237288"/>
            <a:ext cx="3603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33" name="Rectangle à coins arrondis 32"/>
          <p:cNvSpPr/>
          <p:nvPr/>
        </p:nvSpPr>
        <p:spPr bwMode="auto">
          <a:xfrm>
            <a:off x="9178" y="0"/>
            <a:ext cx="2232025" cy="936625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fr-FR" b="1" dirty="0"/>
              <a:t>DES BOITES VIDES!!</a:t>
            </a:r>
            <a:endParaRPr lang="fr-FR" b="1" dirty="0">
              <a:solidFill>
                <a:schemeClr val="tx1"/>
              </a:solidFill>
            </a:endParaRPr>
          </a:p>
        </p:txBody>
      </p:sp>
      <p:sp>
        <p:nvSpPr>
          <p:cNvPr id="34" name="Rectangle à coins arrondis 33"/>
          <p:cNvSpPr/>
          <p:nvPr/>
        </p:nvSpPr>
        <p:spPr bwMode="auto">
          <a:xfrm>
            <a:off x="6856413" y="-14287"/>
            <a:ext cx="2232025" cy="1008062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fr-FR" b="1" dirty="0"/>
              <a:t>QUI ONT TENDENCE A S’IGNORER</a:t>
            </a:r>
            <a:endParaRPr lang="fr-FR" b="1" dirty="0">
              <a:solidFill>
                <a:schemeClr val="tx1"/>
              </a:solidFill>
            </a:endParaRPr>
          </a:p>
        </p:txBody>
      </p:sp>
      <p:cxnSp>
        <p:nvCxnSpPr>
          <p:cNvPr id="15387" name="Connecteur droit avec flèche 27"/>
          <p:cNvCxnSpPr>
            <a:cxnSpLocks noChangeShapeType="1"/>
            <a:stCxn id="15365" idx="0"/>
            <a:endCxn id="15377" idx="2"/>
          </p:cNvCxnSpPr>
          <p:nvPr/>
        </p:nvCxnSpPr>
        <p:spPr bwMode="auto">
          <a:xfrm rot="5400000" flipH="1" flipV="1">
            <a:off x="4416425" y="3344863"/>
            <a:ext cx="31115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7" name="AutoShape 25"/>
          <p:cNvSpPr>
            <a:spLocks noChangeArrowheads="1"/>
          </p:cNvSpPr>
          <p:nvPr/>
        </p:nvSpPr>
        <p:spPr bwMode="auto">
          <a:xfrm>
            <a:off x="161925" y="542924"/>
            <a:ext cx="1762125" cy="1135063"/>
          </a:xfrm>
          <a:prstGeom prst="star24">
            <a:avLst>
              <a:gd name="adj" fmla="val 37500"/>
            </a:avLst>
          </a:prstGeom>
          <a:solidFill>
            <a:srgbClr val="FF993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9pPr>
          </a:lstStyle>
          <a:p>
            <a:pPr algn="ctr" eaLnBrk="1" hangingPunct="1">
              <a:defRPr/>
            </a:pPr>
            <a:r>
              <a:rPr lang="fr-FR" altLang="en-US" b="1" dirty="0" smtClean="0"/>
              <a:t>Remplir les boîtes vides !</a:t>
            </a:r>
          </a:p>
        </p:txBody>
      </p:sp>
      <p:sp>
        <p:nvSpPr>
          <p:cNvPr id="28" name="AutoShape 26"/>
          <p:cNvSpPr>
            <a:spLocks noChangeArrowheads="1"/>
          </p:cNvSpPr>
          <p:nvPr/>
        </p:nvSpPr>
        <p:spPr bwMode="auto">
          <a:xfrm>
            <a:off x="6804025" y="508793"/>
            <a:ext cx="2376487" cy="1209675"/>
          </a:xfrm>
          <a:prstGeom prst="star24">
            <a:avLst>
              <a:gd name="adj" fmla="val 37500"/>
            </a:avLst>
          </a:prstGeom>
          <a:solidFill>
            <a:srgbClr val="FF993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fr-FR" b="1" dirty="0">
                <a:latin typeface="Verdana" charset="0"/>
                <a:ea typeface="MS PGothic" charset="0"/>
                <a:cs typeface="MS PGothic" charset="0"/>
              </a:rPr>
              <a:t>Etablir </a:t>
            </a:r>
          </a:p>
          <a:p>
            <a:pPr algn="ctr">
              <a:defRPr/>
            </a:pPr>
            <a:r>
              <a:rPr lang="fr-FR" b="1" dirty="0">
                <a:latin typeface="Verdana" charset="0"/>
                <a:ea typeface="MS PGothic" charset="0"/>
                <a:cs typeface="MS PGothic" charset="0"/>
              </a:rPr>
              <a:t>des </a:t>
            </a:r>
          </a:p>
          <a:p>
            <a:pPr algn="ctr">
              <a:defRPr/>
            </a:pPr>
            <a:r>
              <a:rPr lang="fr-FR" b="1" dirty="0">
                <a:latin typeface="Verdana" charset="0"/>
                <a:ea typeface="MS PGothic" charset="0"/>
                <a:cs typeface="MS PGothic" charset="0"/>
              </a:rPr>
              <a:t>connexions</a:t>
            </a:r>
          </a:p>
        </p:txBody>
      </p:sp>
      <p:sp>
        <p:nvSpPr>
          <p:cNvPr id="29" name="Rectangle 28"/>
          <p:cNvSpPr/>
          <p:nvPr/>
        </p:nvSpPr>
        <p:spPr>
          <a:xfrm>
            <a:off x="2447652" y="12690"/>
            <a:ext cx="5544616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BE" sz="2800" b="1" dirty="0" smtClean="0">
                <a:solidFill>
                  <a:srgbClr val="FFD624"/>
                </a:solidFill>
                <a:latin typeface="Verdana" charset="0"/>
                <a:ea typeface="MS PGothic" charset="0"/>
                <a:cs typeface="MS PGothic" charset="0"/>
              </a:rPr>
              <a:t>Les situations sur le terrain</a:t>
            </a:r>
            <a:endParaRPr lang="fr-BE" sz="2800" b="1" dirty="0">
              <a:solidFill>
                <a:srgbClr val="FFD624"/>
              </a:solidFill>
              <a:latin typeface="Verdana" charset="0"/>
              <a:ea typeface="MS PGothic" charset="0"/>
              <a:cs typeface="MS PGothic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9719314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153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153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53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538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53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53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53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53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53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53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53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53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53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53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53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53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53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53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153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53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153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153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153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153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153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153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8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75" grpId="0"/>
      <p:bldP spid="15376" grpId="0" animBg="1"/>
      <p:bldP spid="15377" grpId="0"/>
      <p:bldP spid="15378" grpId="0"/>
      <p:bldP spid="15379" grpId="0" animBg="1"/>
      <p:bldP spid="15380" grpId="0"/>
      <p:bldP spid="15381" grpId="0" animBg="1"/>
      <p:bldP spid="15382" grpId="0"/>
      <p:bldP spid="15383" grpId="0" animBg="1"/>
      <p:bldP spid="33" grpId="0" animBg="1"/>
      <p:bldP spid="34" grpId="0" animBg="1"/>
      <p:bldP spid="27" grpId="0" animBg="1"/>
      <p:bldP spid="2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4"/>
          <p:cNvSpPr>
            <a:spLocks noChangeArrowheads="1"/>
          </p:cNvSpPr>
          <p:nvPr/>
        </p:nvSpPr>
        <p:spPr bwMode="auto">
          <a:xfrm>
            <a:off x="1331913" y="0"/>
            <a:ext cx="7056437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fr-FR" altLang="en-US" sz="1800" b="1" dirty="0">
                <a:solidFill>
                  <a:srgbClr val="FFD624"/>
                </a:solidFill>
                <a:latin typeface="Verdana" charset="0"/>
                <a:ea typeface="MS PGothic" charset="0"/>
                <a:cs typeface="MS PGothic" charset="0"/>
              </a:rPr>
              <a:t>CONSTATS: POLITIQUE DE DECENTRALISATION-POLITIQUES SECTORIELLES-BAILLEURS DE FONDS </a:t>
            </a:r>
          </a:p>
        </p:txBody>
      </p:sp>
      <p:sp>
        <p:nvSpPr>
          <p:cNvPr id="146438" name="Rectangle 6"/>
          <p:cNvSpPr>
            <a:spLocks noChangeArrowheads="1"/>
          </p:cNvSpPr>
          <p:nvPr/>
        </p:nvSpPr>
        <p:spPr bwMode="auto">
          <a:xfrm>
            <a:off x="395288" y="1296988"/>
            <a:ext cx="8135937" cy="650875"/>
          </a:xfrm>
          <a:prstGeom prst="rect">
            <a:avLst/>
          </a:prstGeom>
          <a:solidFill>
            <a:srgbClr val="FFFFFF">
              <a:alpha val="50000"/>
            </a:srgbClr>
          </a:solidFill>
          <a:ln w="9525">
            <a:solidFill>
              <a:srgbClr val="8000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 algn="ctr">
              <a:spcBef>
                <a:spcPct val="20000"/>
              </a:spcBef>
              <a:defRPr/>
            </a:pPr>
            <a:r>
              <a:rPr lang="fr-FR" b="1">
                <a:effectLst>
                  <a:outerShdw blurRad="38100" dist="38100" dir="2700000" algn="tl">
                    <a:srgbClr val="C0C0C0"/>
                  </a:outerShdw>
                </a:effectLst>
              </a:rPr>
              <a:t>ABSENCE D’UNE « VISION » ET D’UN PILOTAGE « CLAIR » DE LA REFORME IMPLIQUANT TOUS LES ACTEURS CONCERNES </a:t>
            </a:r>
          </a:p>
        </p:txBody>
      </p:sp>
      <p:sp>
        <p:nvSpPr>
          <p:cNvPr id="146439" name="Rectangle 7"/>
          <p:cNvSpPr>
            <a:spLocks noChangeArrowheads="1"/>
          </p:cNvSpPr>
          <p:nvPr/>
        </p:nvSpPr>
        <p:spPr bwMode="auto">
          <a:xfrm>
            <a:off x="250825" y="2099012"/>
            <a:ext cx="8424863" cy="2031325"/>
          </a:xfrm>
          <a:prstGeom prst="rect">
            <a:avLst/>
          </a:prstGeom>
          <a:gradFill rotWithShape="1">
            <a:gsLst>
              <a:gs pos="0">
                <a:srgbClr val="FFFF99"/>
              </a:gs>
              <a:gs pos="50000">
                <a:schemeClr val="bg1">
                  <a:alpha val="50000"/>
                </a:schemeClr>
              </a:gs>
              <a:gs pos="100000">
                <a:srgbClr val="FFFF99"/>
              </a:gs>
            </a:gsLst>
            <a:lin ang="5400000" scaled="1"/>
          </a:gradFill>
          <a:ln w="9525">
            <a:solidFill>
              <a:srgbClr val="800000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marL="990600" lvl="1" indent="-533400">
              <a:spcBef>
                <a:spcPct val="20000"/>
              </a:spcBef>
              <a:buFontTx/>
              <a:buAutoNum type="arabicPeriod"/>
              <a:defRPr/>
            </a:pPr>
            <a:endParaRPr lang="fr-FR" sz="1400" dirty="0"/>
          </a:p>
          <a:p>
            <a:pPr marL="990600" lvl="1" indent="-533400">
              <a:spcBef>
                <a:spcPct val="20000"/>
              </a:spcBef>
              <a:buFontTx/>
              <a:buAutoNum type="arabicPeriod"/>
              <a:defRPr/>
            </a:pPr>
            <a:r>
              <a:rPr lang="fr-FR" sz="1400" dirty="0"/>
              <a:t>Des </a:t>
            </a:r>
            <a:r>
              <a:rPr lang="fr-FR" sz="1400" b="1" i="1" dirty="0">
                <a:solidFill>
                  <a:schemeClr val="accent2"/>
                </a:solidFill>
              </a:rPr>
              <a:t>réformes </a:t>
            </a:r>
            <a:r>
              <a:rPr lang="fr-FR" sz="1400" dirty="0"/>
              <a:t>qui sont restés à la </a:t>
            </a:r>
            <a:r>
              <a:rPr lang="fr-FR" sz="1400" b="1" i="1" dirty="0">
                <a:solidFill>
                  <a:schemeClr val="accent2"/>
                </a:solidFill>
              </a:rPr>
              <a:t>capitale;</a:t>
            </a:r>
            <a:r>
              <a:rPr lang="fr-FR" sz="1400" dirty="0"/>
              <a:t> </a:t>
            </a:r>
          </a:p>
          <a:p>
            <a:pPr marL="990600" lvl="1" indent="-533400">
              <a:spcBef>
                <a:spcPct val="20000"/>
              </a:spcBef>
              <a:buFontTx/>
              <a:buAutoNum type="arabicPeriod"/>
              <a:defRPr/>
            </a:pPr>
            <a:r>
              <a:rPr lang="fr-FR" sz="1400" b="1" i="1" dirty="0">
                <a:solidFill>
                  <a:schemeClr val="accent2"/>
                </a:solidFill>
              </a:rPr>
              <a:t>Absence d’impulsion politique </a:t>
            </a:r>
            <a:r>
              <a:rPr lang="fr-FR" sz="1400" dirty="0"/>
              <a:t>provenant du somment de l’Etat</a:t>
            </a:r>
          </a:p>
          <a:p>
            <a:pPr marL="990600" lvl="1" indent="-533400">
              <a:spcBef>
                <a:spcPct val="20000"/>
              </a:spcBef>
              <a:buFontTx/>
              <a:buAutoNum type="arabicPeriod"/>
              <a:defRPr/>
            </a:pPr>
            <a:r>
              <a:rPr lang="fr-FR" sz="1400" dirty="0"/>
              <a:t>Une réforme </a:t>
            </a:r>
            <a:r>
              <a:rPr lang="fr-FR" sz="1400" b="1" i="1" dirty="0">
                <a:solidFill>
                  <a:schemeClr val="accent2"/>
                </a:solidFill>
              </a:rPr>
              <a:t>sans </a:t>
            </a:r>
            <a:r>
              <a:rPr lang="fr-FR" sz="1400" dirty="0"/>
              <a:t>un </a:t>
            </a:r>
            <a:r>
              <a:rPr lang="fr-FR" sz="1400" b="1" i="1" dirty="0">
                <a:solidFill>
                  <a:schemeClr val="accent2"/>
                </a:solidFill>
              </a:rPr>
              <a:t>leadership </a:t>
            </a:r>
            <a:r>
              <a:rPr lang="fr-FR" sz="1400" dirty="0"/>
              <a:t>claire pour la conduire.  </a:t>
            </a:r>
          </a:p>
          <a:p>
            <a:pPr marL="990600" lvl="1" indent="-533400">
              <a:spcBef>
                <a:spcPct val="20000"/>
              </a:spcBef>
              <a:buFontTx/>
              <a:buAutoNum type="arabicPeriod"/>
              <a:defRPr/>
            </a:pPr>
            <a:r>
              <a:rPr lang="fr-FR" sz="1400" b="1" i="1" dirty="0">
                <a:solidFill>
                  <a:schemeClr val="accent2"/>
                </a:solidFill>
              </a:rPr>
              <a:t>Réticence observée au sein des Ministères </a:t>
            </a:r>
            <a:r>
              <a:rPr lang="fr-FR" sz="1400" dirty="0"/>
              <a:t>par rapport à ce processus de décentralisation et de déconcentration</a:t>
            </a:r>
          </a:p>
          <a:p>
            <a:pPr marL="990600" lvl="1" indent="-533400">
              <a:spcBef>
                <a:spcPct val="20000"/>
              </a:spcBef>
              <a:buFontTx/>
              <a:buAutoNum type="arabicPeriod"/>
              <a:defRPr/>
            </a:pPr>
            <a:r>
              <a:rPr lang="fr-FR" sz="1400" dirty="0"/>
              <a:t>L’orientation </a:t>
            </a:r>
            <a:r>
              <a:rPr lang="fr-FR" sz="1400" b="1" i="1" dirty="0">
                <a:solidFill>
                  <a:schemeClr val="accent2"/>
                </a:solidFill>
              </a:rPr>
              <a:t>des programmes sectoriels </a:t>
            </a:r>
            <a:r>
              <a:rPr lang="fr-FR" sz="1400" dirty="0"/>
              <a:t>par les Partenaires Techniques et Financiers (PTF) </a:t>
            </a:r>
            <a:r>
              <a:rPr lang="fr-FR" sz="1400" b="1" dirty="0"/>
              <a:t>i</a:t>
            </a:r>
            <a:r>
              <a:rPr lang="fr-FR" sz="1400" b="1" i="1" dirty="0">
                <a:solidFill>
                  <a:schemeClr val="accent2"/>
                </a:solidFill>
              </a:rPr>
              <a:t>gnore</a:t>
            </a:r>
            <a:r>
              <a:rPr lang="fr-FR" sz="1400" dirty="0"/>
              <a:t> souvent la </a:t>
            </a:r>
            <a:r>
              <a:rPr lang="fr-FR" sz="1400" b="1" i="1" dirty="0">
                <a:solidFill>
                  <a:schemeClr val="accent2"/>
                </a:solidFill>
              </a:rPr>
              <a:t>décentralisation</a:t>
            </a:r>
            <a:r>
              <a:rPr lang="fr-FR" sz="1400" b="1" dirty="0"/>
              <a:t>. </a:t>
            </a:r>
            <a:endParaRPr lang="fr-FR" sz="1400" b="1" i="1" dirty="0">
              <a:solidFill>
                <a:schemeClr val="accent2"/>
              </a:solidFill>
            </a:endParaRPr>
          </a:p>
        </p:txBody>
      </p:sp>
      <p:sp>
        <p:nvSpPr>
          <p:cNvPr id="16391" name="AutoShape 8"/>
          <p:cNvSpPr>
            <a:spLocks noChangeArrowheads="1"/>
          </p:cNvSpPr>
          <p:nvPr/>
        </p:nvSpPr>
        <p:spPr bwMode="auto">
          <a:xfrm rot="5400000">
            <a:off x="4283869" y="1872457"/>
            <a:ext cx="287337" cy="431800"/>
          </a:xfrm>
          <a:prstGeom prst="right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GB" altLang="en-US"/>
          </a:p>
        </p:txBody>
      </p:sp>
      <p:sp>
        <p:nvSpPr>
          <p:cNvPr id="146441" name="Rectangle 9"/>
          <p:cNvSpPr>
            <a:spLocks noChangeArrowheads="1"/>
          </p:cNvSpPr>
          <p:nvPr/>
        </p:nvSpPr>
        <p:spPr bwMode="auto">
          <a:xfrm>
            <a:off x="395288" y="4221163"/>
            <a:ext cx="8062912" cy="346075"/>
          </a:xfrm>
          <a:prstGeom prst="rect">
            <a:avLst/>
          </a:prstGeom>
          <a:solidFill>
            <a:srgbClr val="FFFFFF">
              <a:alpha val="50000"/>
            </a:srgbClr>
          </a:solidFill>
          <a:ln w="9525">
            <a:solidFill>
              <a:srgbClr val="8000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 algn="ctr">
              <a:spcBef>
                <a:spcPct val="20000"/>
              </a:spcBef>
              <a:defRPr/>
            </a:pPr>
            <a:r>
              <a:rPr lang="fr-FR" sz="1600" b="1">
                <a:effectLst>
                  <a:outerShdw blurRad="38100" dist="38100" dir="2700000" algn="tl">
                    <a:srgbClr val="C0C0C0"/>
                  </a:outerShdw>
                </a:effectLst>
              </a:rPr>
              <a:t>ABSENCE DE COHERENCE DES OUTILS PROMUS PAR LES AGENCES D’AIDE</a:t>
            </a:r>
          </a:p>
        </p:txBody>
      </p:sp>
      <p:sp>
        <p:nvSpPr>
          <p:cNvPr id="146442" name="Rectangle 10"/>
          <p:cNvSpPr>
            <a:spLocks noChangeArrowheads="1"/>
          </p:cNvSpPr>
          <p:nvPr/>
        </p:nvSpPr>
        <p:spPr bwMode="auto">
          <a:xfrm>
            <a:off x="539750" y="4868863"/>
            <a:ext cx="8135938" cy="1439862"/>
          </a:xfrm>
          <a:prstGeom prst="rect">
            <a:avLst/>
          </a:prstGeom>
          <a:gradFill rotWithShape="1">
            <a:gsLst>
              <a:gs pos="0">
                <a:srgbClr val="FFFF99"/>
              </a:gs>
              <a:gs pos="50000">
                <a:schemeClr val="bg1">
                  <a:alpha val="50000"/>
                </a:schemeClr>
              </a:gs>
              <a:gs pos="100000">
                <a:srgbClr val="FFFF99"/>
              </a:gs>
            </a:gsLst>
            <a:lin ang="5400000" scaled="1"/>
          </a:gradFill>
          <a:ln w="9525">
            <a:solidFill>
              <a:srgbClr val="800000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marL="990600" lvl="1" indent="-533400">
              <a:spcBef>
                <a:spcPct val="20000"/>
              </a:spcBef>
              <a:defRPr/>
            </a:pPr>
            <a:r>
              <a:rPr lang="fr-FR" sz="1400"/>
              <a:t>La décentralisation </a:t>
            </a:r>
          </a:p>
          <a:p>
            <a:pPr marL="1371600" lvl="2" indent="-457200">
              <a:spcBef>
                <a:spcPct val="20000"/>
              </a:spcBef>
              <a:buFontTx/>
              <a:buChar char="•"/>
              <a:defRPr/>
            </a:pPr>
            <a:r>
              <a:rPr lang="fr-FR" sz="1400"/>
              <a:t>un concept très</a:t>
            </a:r>
            <a:r>
              <a:rPr lang="fr-FR" sz="1400" b="1" i="1">
                <a:solidFill>
                  <a:schemeClr val="accent2"/>
                </a:solidFill>
              </a:rPr>
              <a:t> flou </a:t>
            </a:r>
            <a:r>
              <a:rPr lang="fr-FR" sz="1400"/>
              <a:t>dans l'esprit des responsables des agences de développement et partenaires financières. </a:t>
            </a:r>
          </a:p>
          <a:p>
            <a:pPr marL="1371600" lvl="2" indent="-457200">
              <a:spcBef>
                <a:spcPct val="20000"/>
              </a:spcBef>
              <a:buFontTx/>
              <a:buChar char="•"/>
              <a:defRPr/>
            </a:pPr>
            <a:r>
              <a:rPr lang="fr-FR" sz="1400" b="1" i="1">
                <a:solidFill>
                  <a:schemeClr val="accent2"/>
                </a:solidFill>
              </a:rPr>
              <a:t>assimilée</a:t>
            </a:r>
            <a:r>
              <a:rPr lang="fr-FR" sz="1400"/>
              <a:t> SOUVENT au financement de petites </a:t>
            </a:r>
            <a:r>
              <a:rPr lang="fr-FR" sz="1400" b="1" i="1">
                <a:solidFill>
                  <a:schemeClr val="accent2"/>
                </a:solidFill>
              </a:rPr>
              <a:t>initiatives locales</a:t>
            </a:r>
            <a:r>
              <a:rPr lang="fr-FR" sz="1400"/>
              <a:t> de type</a:t>
            </a:r>
            <a:r>
              <a:rPr lang="fr-FR" sz="1400" b="1" i="1">
                <a:solidFill>
                  <a:schemeClr val="accent2"/>
                </a:solidFill>
              </a:rPr>
              <a:t> micro-projets</a:t>
            </a:r>
            <a:endParaRPr lang="fr-FR" sz="1400"/>
          </a:p>
          <a:p>
            <a:pPr marL="990600" lvl="1" indent="-533400">
              <a:spcBef>
                <a:spcPct val="20000"/>
              </a:spcBef>
              <a:defRPr/>
            </a:pPr>
            <a:endParaRPr lang="fr-FR" sz="1400" b="1" i="1">
              <a:solidFill>
                <a:schemeClr val="accent2"/>
              </a:solidFill>
            </a:endParaRPr>
          </a:p>
        </p:txBody>
      </p:sp>
      <p:sp>
        <p:nvSpPr>
          <p:cNvPr id="16396" name="AutoShape 11"/>
          <p:cNvSpPr>
            <a:spLocks noChangeArrowheads="1"/>
          </p:cNvSpPr>
          <p:nvPr/>
        </p:nvSpPr>
        <p:spPr bwMode="auto">
          <a:xfrm rot="5400000">
            <a:off x="4283869" y="4509294"/>
            <a:ext cx="287338" cy="431800"/>
          </a:xfrm>
          <a:prstGeom prst="right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80399440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464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1464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6438" grpId="0" animBg="1"/>
      <p:bldP spid="146441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5" name="Rectangle 2"/>
          <p:cNvSpPr>
            <a:spLocks noChangeArrowheads="1"/>
          </p:cNvSpPr>
          <p:nvPr/>
        </p:nvSpPr>
        <p:spPr bwMode="auto">
          <a:xfrm>
            <a:off x="4427984" y="5445224"/>
            <a:ext cx="4609778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marL="1588" indent="-1588" algn="ctr"/>
            <a:endParaRPr lang="fr-FR" sz="1600" b="1"/>
          </a:p>
        </p:txBody>
      </p:sp>
      <p:sp>
        <p:nvSpPr>
          <p:cNvPr id="33796" name="Content Placeholder 2"/>
          <p:cNvSpPr txBox="1">
            <a:spLocks/>
          </p:cNvSpPr>
          <p:nvPr/>
        </p:nvSpPr>
        <p:spPr bwMode="auto">
          <a:xfrm>
            <a:off x="-107950" y="2354263"/>
            <a:ext cx="8821738" cy="612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457200" indent="-45720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9pPr>
          </a:lstStyle>
          <a:p>
            <a:pPr>
              <a:spcBef>
                <a:spcPct val="20000"/>
              </a:spcBef>
              <a:buFont typeface="Verdana" charset="0"/>
              <a:buAutoNum type="arabicPeriod" startAt="4"/>
            </a:pPr>
            <a:endParaRPr lang="en-US" sz="2000"/>
          </a:p>
        </p:txBody>
      </p:sp>
      <p:sp>
        <p:nvSpPr>
          <p:cNvPr id="9223" name="Rectangle 3"/>
          <p:cNvSpPr>
            <a:spLocks noChangeArrowheads="1"/>
          </p:cNvSpPr>
          <p:nvPr/>
        </p:nvSpPr>
        <p:spPr bwMode="auto">
          <a:xfrm>
            <a:off x="2051050" y="5157788"/>
            <a:ext cx="4537075" cy="577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 anchor="ctr"/>
          <a:lstStyle/>
          <a:p>
            <a:pPr marL="3175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07504" y="32048"/>
            <a:ext cx="5544616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BE" sz="2800" b="1" dirty="0" smtClean="0">
                <a:solidFill>
                  <a:srgbClr val="FFD624"/>
                </a:solidFill>
                <a:latin typeface="Verdana" charset="0"/>
                <a:ea typeface="MS PGothic" charset="0"/>
                <a:cs typeface="MS PGothic" charset="0"/>
              </a:rPr>
              <a:t>Que voulons-nous atteindre? </a:t>
            </a:r>
            <a:endParaRPr lang="fr-BE" sz="2800" b="1" dirty="0">
              <a:solidFill>
                <a:srgbClr val="FFD624"/>
              </a:solidFill>
              <a:latin typeface="Verdana" charset="0"/>
              <a:ea typeface="MS PGothic" charset="0"/>
              <a:cs typeface="MS PGothic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-9128" y="978471"/>
            <a:ext cx="4572000" cy="2800767"/>
          </a:xfrm>
          <a:prstGeom prst="rect">
            <a:avLst/>
          </a:prstGeom>
        </p:spPr>
        <p:txBody>
          <a:bodyPr>
            <a:spAutoFit/>
          </a:bodyPr>
          <a:lstStyle/>
          <a:p>
            <a:pPr marL="171450" indent="-171450">
              <a:buFont typeface="Arial"/>
              <a:buChar char="•"/>
            </a:pPr>
            <a:r>
              <a:rPr lang="fr-BE" sz="1600" dirty="0" smtClean="0"/>
              <a:t>Des programmes conçus dès le début (ou qui deviennent) comme des «</a:t>
            </a:r>
            <a:r>
              <a:rPr lang="fr-BE" sz="1600" b="1" dirty="0" smtClean="0"/>
              <a:t>expérimentations politiques et des systèmes</a:t>
            </a:r>
            <a:r>
              <a:rPr lang="fr-BE" sz="1600" dirty="0" smtClean="0"/>
              <a:t>» à l'échelle d'une zone géographique-administrative représentative</a:t>
            </a:r>
          </a:p>
          <a:p>
            <a:pPr marL="171450" indent="-171450">
              <a:buFont typeface="Arial"/>
              <a:buChar char="•"/>
            </a:pPr>
            <a:endParaRPr lang="en-GB" sz="1600" dirty="0" smtClean="0"/>
          </a:p>
          <a:p>
            <a:pPr marL="342900" lvl="0" indent="-342900">
              <a:spcAft>
                <a:spcPts val="0"/>
              </a:spcAft>
              <a:buFont typeface="Arial"/>
              <a:buChar char="•"/>
              <a:tabLst>
                <a:tab pos="457200" algn="l"/>
              </a:tabLst>
            </a:pPr>
            <a:r>
              <a:rPr lang="fr-FR" sz="1600" dirty="0" smtClean="0">
                <a:latin typeface="Verdana"/>
              </a:rPr>
              <a:t>Le but de l'expérimentation peut être</a:t>
            </a:r>
          </a:p>
          <a:p>
            <a:pPr lvl="0">
              <a:spcAft>
                <a:spcPts val="0"/>
              </a:spcAft>
              <a:tabLst>
                <a:tab pos="457200" algn="l"/>
              </a:tabLst>
            </a:pPr>
            <a:endParaRPr lang="en-GB" sz="1600" dirty="0" smtClean="0">
              <a:latin typeface="Times New Roman"/>
              <a:ea typeface="Times New Roman"/>
              <a:cs typeface="Times New Roman"/>
            </a:endParaRPr>
          </a:p>
          <a:p>
            <a:pPr marL="628650" lvl="1" indent="-171450">
              <a:buFont typeface="Arial"/>
              <a:buChar char="•"/>
            </a:pPr>
            <a:endParaRPr lang="en-GB" sz="1600" b="1" dirty="0" smtClean="0"/>
          </a:p>
          <a:p>
            <a:pPr marL="628650" lvl="1" indent="-171450">
              <a:buFont typeface="Arial"/>
              <a:buChar char="•"/>
            </a:pPr>
            <a:endParaRPr lang="en-GB" sz="1600" b="1" dirty="0" smtClean="0"/>
          </a:p>
        </p:txBody>
      </p:sp>
      <p:pic>
        <p:nvPicPr>
          <p:cNvPr id="12" name="Picture 4" descr="governance-73193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9992" y="980728"/>
            <a:ext cx="4644008" cy="56166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1"/>
          <p:cNvSpPr/>
          <p:nvPr/>
        </p:nvSpPr>
        <p:spPr>
          <a:xfrm>
            <a:off x="0" y="3068960"/>
            <a:ext cx="4572000" cy="692497"/>
          </a:xfrm>
          <a:prstGeom prst="rect">
            <a:avLst/>
          </a:prstGeom>
        </p:spPr>
        <p:txBody>
          <a:bodyPr>
            <a:spAutoFit/>
          </a:bodyPr>
          <a:lstStyle/>
          <a:p>
            <a:pPr lvl="1">
              <a:spcAft>
                <a:spcPts val="0"/>
              </a:spcAft>
              <a:tabLst>
                <a:tab pos="914400" algn="l"/>
              </a:tabLst>
            </a:pPr>
            <a:endParaRPr lang="en-GB" sz="1300" dirty="0">
              <a:latin typeface="Times New Roman"/>
              <a:ea typeface="Times New Roman"/>
              <a:cs typeface="Times New Roman"/>
            </a:endParaRPr>
          </a:p>
          <a:p>
            <a:pPr lvl="1">
              <a:spcAft>
                <a:spcPts val="0"/>
              </a:spcAft>
              <a:tabLst>
                <a:tab pos="914400" algn="l"/>
              </a:tabLst>
            </a:pPr>
            <a:endParaRPr lang="en-GB" sz="1300" dirty="0">
              <a:latin typeface="Times New Roman"/>
              <a:ea typeface="Times New Roman"/>
              <a:cs typeface="Times New Roman"/>
            </a:endParaRPr>
          </a:p>
          <a:p>
            <a:pPr lvl="1">
              <a:spcAft>
                <a:spcPts val="0"/>
              </a:spcAft>
              <a:tabLst>
                <a:tab pos="914400" algn="l"/>
              </a:tabLst>
            </a:pPr>
            <a:endParaRPr lang="en-GB" sz="1300" dirty="0">
              <a:latin typeface="Times New Roman"/>
              <a:ea typeface="Times New Roman"/>
              <a:cs typeface="Times New Roman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-65509" y="3807321"/>
            <a:ext cx="4572000" cy="692497"/>
          </a:xfrm>
          <a:prstGeom prst="rect">
            <a:avLst/>
          </a:prstGeom>
        </p:spPr>
        <p:txBody>
          <a:bodyPr>
            <a:spAutoFit/>
          </a:bodyPr>
          <a:lstStyle/>
          <a:p>
            <a:pPr marL="742950" lvl="1" indent="-285750">
              <a:spcAft>
                <a:spcPts val="0"/>
              </a:spcAft>
              <a:buFont typeface="Arial"/>
              <a:buChar char="•"/>
              <a:tabLst>
                <a:tab pos="914400" algn="l"/>
              </a:tabLst>
            </a:pPr>
            <a:r>
              <a:rPr lang="fr-FR" sz="1300" b="1" dirty="0">
                <a:latin typeface="Verdana"/>
              </a:rPr>
              <a:t>Démystifier</a:t>
            </a:r>
            <a:r>
              <a:rPr lang="fr-FR" sz="1300" dirty="0">
                <a:latin typeface="Verdana"/>
              </a:rPr>
              <a:t> les </a:t>
            </a:r>
            <a:r>
              <a:rPr lang="fr-FR" sz="1300" b="1" dirty="0">
                <a:latin typeface="Verdana"/>
              </a:rPr>
              <a:t>allégations habituelles concernant la faiblesse des capacités locales</a:t>
            </a:r>
            <a:r>
              <a:rPr lang="fr-FR" sz="1300" dirty="0">
                <a:latin typeface="Verdana"/>
              </a:rPr>
              <a:t>;</a:t>
            </a:r>
          </a:p>
        </p:txBody>
      </p:sp>
      <p:sp>
        <p:nvSpPr>
          <p:cNvPr id="4" name="Rectangle 3"/>
          <p:cNvSpPr/>
          <p:nvPr/>
        </p:nvSpPr>
        <p:spPr>
          <a:xfrm>
            <a:off x="-16718" y="4622896"/>
            <a:ext cx="4572000" cy="692497"/>
          </a:xfrm>
          <a:prstGeom prst="rect">
            <a:avLst/>
          </a:prstGeom>
        </p:spPr>
        <p:txBody>
          <a:bodyPr>
            <a:spAutoFit/>
          </a:bodyPr>
          <a:lstStyle/>
          <a:p>
            <a:pPr marL="742950" lvl="1" indent="-285750">
              <a:spcAft>
                <a:spcPts val="0"/>
              </a:spcAft>
              <a:buFont typeface="Arial"/>
              <a:buChar char="•"/>
              <a:tabLst>
                <a:tab pos="914400" algn="l"/>
              </a:tabLst>
            </a:pPr>
            <a:r>
              <a:rPr lang="fr-BE" sz="1300" b="1" dirty="0">
                <a:latin typeface="Verdana"/>
              </a:rPr>
              <a:t>Informer le débat national</a:t>
            </a:r>
            <a:r>
              <a:rPr lang="fr-BE" sz="1300" dirty="0">
                <a:latin typeface="Verdana"/>
              </a:rPr>
              <a:t> et le processus de négociation </a:t>
            </a:r>
            <a:r>
              <a:rPr lang="fr-BE" sz="1300" b="1" dirty="0">
                <a:latin typeface="Verdana"/>
              </a:rPr>
              <a:t>sur l'avenir de la réforme de la décentralisation</a:t>
            </a:r>
          </a:p>
        </p:txBody>
      </p:sp>
      <p:sp>
        <p:nvSpPr>
          <p:cNvPr id="5" name="Rectangle 4"/>
          <p:cNvSpPr/>
          <p:nvPr/>
        </p:nvSpPr>
        <p:spPr>
          <a:xfrm>
            <a:off x="-144016" y="5346225"/>
            <a:ext cx="4572000" cy="892552"/>
          </a:xfrm>
          <a:prstGeom prst="rect">
            <a:avLst/>
          </a:prstGeom>
        </p:spPr>
        <p:txBody>
          <a:bodyPr>
            <a:spAutoFit/>
          </a:bodyPr>
          <a:lstStyle/>
          <a:p>
            <a:pPr marL="742950" lvl="1" indent="-285750">
              <a:spcAft>
                <a:spcPts val="0"/>
              </a:spcAft>
              <a:buFont typeface="Arial"/>
              <a:buChar char="•"/>
              <a:tabLst>
                <a:tab pos="914400" algn="l"/>
              </a:tabLst>
            </a:pPr>
            <a:r>
              <a:rPr lang="fr-BE" sz="1300" dirty="0">
                <a:latin typeface="Verdana"/>
              </a:rPr>
              <a:t>Les expériences pilotes peuvent également jouer un rôle clé en fournissant "un </a:t>
            </a:r>
            <a:r>
              <a:rPr lang="fr-BE" sz="1300" b="1" dirty="0">
                <a:latin typeface="Verdana"/>
              </a:rPr>
              <a:t>modèle alternatif pour le dialogue politique</a:t>
            </a:r>
            <a:r>
              <a:rPr lang="fr-BE" sz="1300" dirty="0">
                <a:latin typeface="Verdana"/>
              </a:rPr>
              <a:t>"</a:t>
            </a:r>
            <a:endParaRPr lang="en-GB" sz="1300" dirty="0">
              <a:latin typeface="Times New Roman"/>
              <a:ea typeface="Times New Roman"/>
              <a:cs typeface="Times New Roman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-64368" y="3068959"/>
            <a:ext cx="4572000" cy="692497"/>
          </a:xfrm>
          <a:prstGeom prst="rect">
            <a:avLst/>
          </a:prstGeom>
        </p:spPr>
        <p:txBody>
          <a:bodyPr>
            <a:spAutoFit/>
          </a:bodyPr>
          <a:lstStyle/>
          <a:p>
            <a:pPr marL="742950" lvl="1" indent="-285750">
              <a:spcAft>
                <a:spcPts val="0"/>
              </a:spcAft>
              <a:buFont typeface="Arial"/>
              <a:buChar char="•"/>
              <a:tabLst>
                <a:tab pos="914400" algn="l"/>
              </a:tabLst>
            </a:pPr>
            <a:r>
              <a:rPr lang="fr-FR" sz="1300" b="1" dirty="0">
                <a:latin typeface="Verdana"/>
              </a:rPr>
              <a:t>Démontrer</a:t>
            </a:r>
            <a:r>
              <a:rPr lang="fr-FR" sz="1300" dirty="0">
                <a:latin typeface="Verdana"/>
              </a:rPr>
              <a:t> que le </a:t>
            </a:r>
            <a:r>
              <a:rPr lang="fr-FR" sz="1300" b="1" dirty="0">
                <a:latin typeface="Verdana"/>
              </a:rPr>
              <a:t>secteur public local</a:t>
            </a:r>
            <a:r>
              <a:rPr lang="fr-FR" sz="1300" dirty="0">
                <a:latin typeface="Verdana"/>
              </a:rPr>
              <a:t> peut également être construit ou </a:t>
            </a:r>
            <a:r>
              <a:rPr lang="fr-FR" sz="1300" b="1" dirty="0">
                <a:latin typeface="Verdana"/>
              </a:rPr>
              <a:t>consolidé 'd'en bas'</a:t>
            </a:r>
          </a:p>
        </p:txBody>
      </p:sp>
    </p:spTree>
    <p:extLst>
      <p:ext uri="{BB962C8B-B14F-4D97-AF65-F5344CB8AC3E}">
        <p14:creationId xmlns:p14="http://schemas.microsoft.com/office/powerpoint/2010/main" val="1627982587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ChangeArrowheads="1"/>
          </p:cNvSpPr>
          <p:nvPr/>
        </p:nvSpPr>
        <p:spPr bwMode="auto">
          <a:xfrm>
            <a:off x="971550" y="5876925"/>
            <a:ext cx="7850188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marL="1588" indent="-1588" eaLnBrk="0" hangingPunct="0">
              <a:spcBef>
                <a:spcPct val="20000"/>
              </a:spcBef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defRPr sz="14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endParaRPr lang="fr-FR" altLang="en-US" sz="1600" b="1" i="0"/>
          </a:p>
        </p:txBody>
      </p:sp>
      <p:sp>
        <p:nvSpPr>
          <p:cNvPr id="9219" name="Content Placeholder 2"/>
          <p:cNvSpPr txBox="1">
            <a:spLocks/>
          </p:cNvSpPr>
          <p:nvPr/>
        </p:nvSpPr>
        <p:spPr bwMode="auto">
          <a:xfrm>
            <a:off x="-107950" y="2354263"/>
            <a:ext cx="8821738" cy="612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457200" indent="-457200" eaLnBrk="0" hangingPunct="0">
              <a:spcBef>
                <a:spcPct val="20000"/>
              </a:spcBef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defRPr sz="14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9pPr>
          </a:lstStyle>
          <a:p>
            <a:pPr>
              <a:buClrTx/>
              <a:buFont typeface="Verdana" pitchFamily="34" charset="0"/>
              <a:buAutoNum type="arabicPeriod" startAt="4"/>
            </a:pPr>
            <a:endParaRPr lang="en-US" altLang="en-US" sz="2000" i="0"/>
          </a:p>
        </p:txBody>
      </p:sp>
      <p:sp>
        <p:nvSpPr>
          <p:cNvPr id="9223" name="Rectangle 3"/>
          <p:cNvSpPr>
            <a:spLocks noChangeArrowheads="1"/>
          </p:cNvSpPr>
          <p:nvPr/>
        </p:nvSpPr>
        <p:spPr bwMode="auto">
          <a:xfrm>
            <a:off x="2051050" y="5157788"/>
            <a:ext cx="4537075" cy="577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 anchor="ctr"/>
          <a:lstStyle/>
          <a:p>
            <a:pPr marL="3175">
              <a:defRPr/>
            </a:pPr>
            <a:endParaRPr lang="en-US">
              <a:latin typeface="Verdana" charset="0"/>
              <a:ea typeface="MS PGothic" charset="0"/>
              <a:cs typeface="MS PGothic" charset="0"/>
            </a:endParaRPr>
          </a:p>
        </p:txBody>
      </p:sp>
      <p:sp>
        <p:nvSpPr>
          <p:cNvPr id="9221" name="Content Placeholder 2"/>
          <p:cNvSpPr txBox="1">
            <a:spLocks/>
          </p:cNvSpPr>
          <p:nvPr/>
        </p:nvSpPr>
        <p:spPr bwMode="auto">
          <a:xfrm>
            <a:off x="15677" y="1588"/>
            <a:ext cx="8856663" cy="936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457200" indent="-457200" eaLnBrk="0" hangingPunct="0">
              <a:spcBef>
                <a:spcPct val="20000"/>
              </a:spcBef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1pPr>
            <a:lvl2pPr marL="561975" eaLnBrk="0" hangingPunct="0">
              <a:spcBef>
                <a:spcPct val="20000"/>
              </a:spcBef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defRPr sz="14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fr-FR" altLang="en-US" sz="2800" b="1" i="0" dirty="0"/>
              <a:t> </a:t>
            </a:r>
            <a:r>
              <a:rPr lang="fr-FR" altLang="en-US" sz="2800" b="1" i="0" dirty="0">
                <a:solidFill>
                  <a:srgbClr val="FFD624"/>
                </a:solidFill>
                <a:latin typeface="Verdana" charset="0"/>
                <a:ea typeface="MS PGothic" charset="0"/>
                <a:cs typeface="MS PGothic" charset="0"/>
              </a:rPr>
              <a:t>Principes de base qui guident l'action</a:t>
            </a:r>
          </a:p>
          <a:p>
            <a:pPr algn="ctr">
              <a:spcBef>
                <a:spcPct val="0"/>
              </a:spcBef>
              <a:buClrTx/>
              <a:buFontTx/>
              <a:buNone/>
            </a:pPr>
            <a:endParaRPr lang="fr-FR" altLang="en-US" sz="2800" b="1" i="0" dirty="0"/>
          </a:p>
          <a:p>
            <a:pPr algn="ctr">
              <a:spcBef>
                <a:spcPct val="0"/>
              </a:spcBef>
              <a:buClrTx/>
              <a:buFontTx/>
              <a:buNone/>
            </a:pPr>
            <a:endParaRPr lang="fr-BE" altLang="en-US" sz="2800" b="1" i="0" dirty="0"/>
          </a:p>
          <a:p>
            <a:pPr lvl="1">
              <a:buClrTx/>
              <a:buFontTx/>
              <a:buNone/>
            </a:pPr>
            <a:endParaRPr lang="fr-BE" altLang="en-US" sz="2800" dirty="0">
              <a:solidFill>
                <a:srgbClr val="103C72"/>
              </a:solidFill>
            </a:endParaRPr>
          </a:p>
          <a:p>
            <a:pPr lvl="1">
              <a:buClrTx/>
              <a:buFontTx/>
              <a:buAutoNum type="circleNumDbPlain"/>
            </a:pPr>
            <a:endParaRPr lang="fr-BE" altLang="en-US" sz="2800" dirty="0">
              <a:solidFill>
                <a:srgbClr val="103C72"/>
              </a:solidFill>
            </a:endParaRPr>
          </a:p>
          <a:p>
            <a:pPr lvl="1">
              <a:buClrTx/>
              <a:buFontTx/>
              <a:buAutoNum type="circleNumDbPlain"/>
            </a:pPr>
            <a:endParaRPr lang="fr-BE" altLang="en-US" sz="2800" dirty="0">
              <a:solidFill>
                <a:srgbClr val="103C72"/>
              </a:solidFill>
            </a:endParaRPr>
          </a:p>
          <a:p>
            <a:pPr lvl="1">
              <a:buClrTx/>
              <a:buFontTx/>
              <a:buAutoNum type="circleNumDbPlain"/>
            </a:pPr>
            <a:endParaRPr lang="en-GB" altLang="en-US" sz="2800" b="0" dirty="0"/>
          </a:p>
          <a:p>
            <a:pPr lvl="1">
              <a:buClrTx/>
              <a:buFontTx/>
              <a:buNone/>
            </a:pPr>
            <a:endParaRPr lang="en-GB" altLang="en-US" sz="2800" b="0" dirty="0"/>
          </a:p>
          <a:p>
            <a:pPr lvl="1">
              <a:buClrTx/>
              <a:buFontTx/>
              <a:buNone/>
            </a:pPr>
            <a:endParaRPr lang="en-GB" altLang="en-US" sz="2800" dirty="0"/>
          </a:p>
          <a:p>
            <a:pPr lvl="1">
              <a:buClrTx/>
              <a:buFontTx/>
              <a:buAutoNum type="circleNumDbPlain"/>
            </a:pPr>
            <a:endParaRPr lang="en-GB" altLang="en-US" sz="2800" dirty="0"/>
          </a:p>
          <a:p>
            <a:pPr lvl="1">
              <a:buClrTx/>
              <a:buFontTx/>
              <a:buAutoNum type="circleNumDbPlain"/>
            </a:pPr>
            <a:endParaRPr lang="en-US" altLang="en-US" sz="2800" dirty="0"/>
          </a:p>
          <a:p>
            <a:pPr lvl="1">
              <a:buClrTx/>
              <a:buFontTx/>
              <a:buAutoNum type="circleNumDbPlain"/>
            </a:pPr>
            <a:endParaRPr lang="en-US" altLang="en-US" sz="2800" dirty="0"/>
          </a:p>
          <a:p>
            <a:pPr>
              <a:buClrTx/>
              <a:buFontTx/>
              <a:buAutoNum type="circleNumDbPlain"/>
            </a:pPr>
            <a:endParaRPr lang="en-US" altLang="en-US" sz="2800" b="1" i="0" dirty="0"/>
          </a:p>
        </p:txBody>
      </p:sp>
      <p:sp>
        <p:nvSpPr>
          <p:cNvPr id="9222" name="Content Placeholder 2"/>
          <p:cNvSpPr txBox="1">
            <a:spLocks/>
          </p:cNvSpPr>
          <p:nvPr/>
        </p:nvSpPr>
        <p:spPr bwMode="auto">
          <a:xfrm>
            <a:off x="469901" y="1340769"/>
            <a:ext cx="8243887" cy="17281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457200" indent="-457200" eaLnBrk="0" hangingPunct="0">
              <a:spcBef>
                <a:spcPct val="20000"/>
              </a:spcBef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defRPr sz="14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9pPr>
          </a:lstStyle>
          <a:p>
            <a:pPr marL="0" indent="0">
              <a:buClrTx/>
              <a:buNone/>
            </a:pPr>
            <a:r>
              <a:rPr lang="fr-FR" altLang="en-US" b="1" i="0" dirty="0" smtClean="0"/>
              <a:t>Utilisation</a:t>
            </a:r>
            <a:r>
              <a:rPr lang="fr-FR" altLang="en-US" i="0" dirty="0" smtClean="0"/>
              <a:t> </a:t>
            </a:r>
            <a:r>
              <a:rPr lang="fr-FR" altLang="en-US" i="0" dirty="0"/>
              <a:t>des </a:t>
            </a:r>
            <a:r>
              <a:rPr lang="fr-FR" altLang="en-US" b="1" i="0" dirty="0"/>
              <a:t>systèmes</a:t>
            </a:r>
            <a:r>
              <a:rPr lang="fr-FR" altLang="en-US" i="0" dirty="0"/>
              <a:t>, </a:t>
            </a:r>
            <a:r>
              <a:rPr lang="fr-FR" altLang="en-US" b="1" i="0" dirty="0"/>
              <a:t>procédures</a:t>
            </a:r>
            <a:r>
              <a:rPr lang="fr-FR" altLang="en-US" i="0" dirty="0"/>
              <a:t> et </a:t>
            </a:r>
            <a:r>
              <a:rPr lang="fr-FR" altLang="en-US" b="1" i="0" dirty="0"/>
              <a:t>institutions</a:t>
            </a:r>
            <a:r>
              <a:rPr lang="fr-FR" altLang="en-US" i="0" dirty="0"/>
              <a:t> </a:t>
            </a:r>
            <a:r>
              <a:rPr lang="fr-FR" altLang="en-US" b="1" i="0" dirty="0"/>
              <a:t>nationales, autant que faire se peut</a:t>
            </a:r>
            <a:r>
              <a:rPr lang="fr-FR" altLang="en-US" i="0" dirty="0"/>
              <a:t>, et de plus en plus au feu et à mesure que ces systèmes capacités sont construites et améliorées; </a:t>
            </a:r>
          </a:p>
        </p:txBody>
      </p:sp>
      <p:sp>
        <p:nvSpPr>
          <p:cNvPr id="2" name="Rectangle 1"/>
          <p:cNvSpPr/>
          <p:nvPr/>
        </p:nvSpPr>
        <p:spPr>
          <a:xfrm>
            <a:off x="539552" y="3498929"/>
            <a:ext cx="806489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ClrTx/>
            </a:pPr>
            <a:r>
              <a:rPr lang="fr-FR" altLang="en-US" sz="2400" b="1" dirty="0"/>
              <a:t>Promouvoir les interactions </a:t>
            </a:r>
            <a:r>
              <a:rPr lang="fr-FR" altLang="en-US" sz="2400" dirty="0"/>
              <a:t>entre les programmes et les </a:t>
            </a:r>
            <a:r>
              <a:rPr lang="fr-FR" altLang="en-US" sz="2400" b="1" dirty="0"/>
              <a:t>processus politiques et institutionnels </a:t>
            </a:r>
            <a:r>
              <a:rPr lang="fr-FR" altLang="en-US" sz="2400" dirty="0"/>
              <a:t>(dans les deux directions) </a:t>
            </a:r>
          </a:p>
        </p:txBody>
      </p:sp>
      <p:sp>
        <p:nvSpPr>
          <p:cNvPr id="3" name="Rectangle 2"/>
          <p:cNvSpPr/>
          <p:nvPr/>
        </p:nvSpPr>
        <p:spPr>
          <a:xfrm>
            <a:off x="683568" y="5176193"/>
            <a:ext cx="6876379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indent="0">
              <a:buClrTx/>
              <a:buNone/>
            </a:pPr>
            <a:r>
              <a:rPr lang="fr-FR" altLang="en-US" sz="2400" b="1" dirty="0"/>
              <a:t>Processus itérative </a:t>
            </a:r>
            <a:r>
              <a:rPr lang="fr-FR" altLang="en-US" sz="2400" dirty="0"/>
              <a:t>de </a:t>
            </a:r>
            <a:r>
              <a:rPr lang="fr-FR" altLang="en-US" sz="2400" b="1" dirty="0"/>
              <a:t>conception</a:t>
            </a:r>
            <a:r>
              <a:rPr lang="fr-FR" altLang="en-US" sz="2400" dirty="0"/>
              <a:t> et </a:t>
            </a:r>
            <a:r>
              <a:rPr lang="fr-FR" altLang="en-US" sz="2400" b="1" dirty="0"/>
              <a:t>mise en œuvre</a:t>
            </a:r>
          </a:p>
        </p:txBody>
      </p:sp>
    </p:spTree>
    <p:extLst>
      <p:ext uri="{BB962C8B-B14F-4D97-AF65-F5344CB8AC3E}">
        <p14:creationId xmlns:p14="http://schemas.microsoft.com/office/powerpoint/2010/main" val="3676223685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9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2" grpId="0"/>
      <p:bldP spid="2" grpId="0"/>
      <p:bldP spid="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ChangeArrowheads="1"/>
          </p:cNvSpPr>
          <p:nvPr/>
        </p:nvSpPr>
        <p:spPr bwMode="auto">
          <a:xfrm>
            <a:off x="971550" y="5876925"/>
            <a:ext cx="7850188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marL="1588" indent="-1588" eaLnBrk="0" hangingPunct="0">
              <a:spcBef>
                <a:spcPct val="20000"/>
              </a:spcBef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defRPr sz="14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endParaRPr lang="fr-FR" altLang="en-US" sz="1600" b="1" i="0"/>
          </a:p>
        </p:txBody>
      </p:sp>
      <p:sp>
        <p:nvSpPr>
          <p:cNvPr id="10243" name="Content Placeholder 2"/>
          <p:cNvSpPr txBox="1">
            <a:spLocks/>
          </p:cNvSpPr>
          <p:nvPr/>
        </p:nvSpPr>
        <p:spPr bwMode="auto">
          <a:xfrm>
            <a:off x="-107950" y="2354263"/>
            <a:ext cx="8821738" cy="612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457200" indent="-457200" eaLnBrk="0" hangingPunct="0">
              <a:spcBef>
                <a:spcPct val="20000"/>
              </a:spcBef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defRPr sz="14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9pPr>
          </a:lstStyle>
          <a:p>
            <a:pPr>
              <a:buClrTx/>
              <a:buFont typeface="Verdana" pitchFamily="34" charset="0"/>
              <a:buAutoNum type="arabicPeriod" startAt="4"/>
            </a:pPr>
            <a:endParaRPr lang="en-US" altLang="en-US" sz="2000" i="0"/>
          </a:p>
        </p:txBody>
      </p:sp>
      <p:sp>
        <p:nvSpPr>
          <p:cNvPr id="9223" name="Rectangle 3"/>
          <p:cNvSpPr>
            <a:spLocks noChangeArrowheads="1"/>
          </p:cNvSpPr>
          <p:nvPr/>
        </p:nvSpPr>
        <p:spPr bwMode="auto">
          <a:xfrm>
            <a:off x="2051050" y="5157788"/>
            <a:ext cx="4537075" cy="577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 anchor="ctr"/>
          <a:lstStyle/>
          <a:p>
            <a:pPr marL="3175">
              <a:defRPr/>
            </a:pPr>
            <a:endParaRPr lang="en-US">
              <a:latin typeface="Verdana" charset="0"/>
              <a:ea typeface="MS PGothic" charset="0"/>
              <a:cs typeface="MS PGothic" charset="0"/>
            </a:endParaRPr>
          </a:p>
        </p:txBody>
      </p:sp>
      <p:sp>
        <p:nvSpPr>
          <p:cNvPr id="14342" name="Content Placeholder 2"/>
          <p:cNvSpPr txBox="1">
            <a:spLocks/>
          </p:cNvSpPr>
          <p:nvPr/>
        </p:nvSpPr>
        <p:spPr bwMode="auto">
          <a:xfrm>
            <a:off x="206375" y="1331913"/>
            <a:ext cx="8774113" cy="5121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1pPr>
            <a:lvl2pPr eaLnBrk="0" hangingPunct="0">
              <a:spcBef>
                <a:spcPct val="20000"/>
              </a:spcBef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defRPr sz="14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9pPr>
          </a:lstStyle>
          <a:p>
            <a:pPr>
              <a:buClrTx/>
              <a:buFontTx/>
              <a:buNone/>
            </a:pPr>
            <a:endParaRPr lang="fr-FR" altLang="en-US" sz="1600" i="0"/>
          </a:p>
          <a:p>
            <a:pPr>
              <a:buClrTx/>
              <a:buFontTx/>
              <a:buNone/>
            </a:pPr>
            <a:endParaRPr lang="fr-FR" altLang="en-US" sz="2000" b="1" i="0"/>
          </a:p>
          <a:p>
            <a:pPr lvl="1">
              <a:buClrTx/>
              <a:buFontTx/>
              <a:buNone/>
            </a:pPr>
            <a:r>
              <a:rPr lang="fr-FR" altLang="en-US" sz="2400"/>
              <a:t> </a:t>
            </a:r>
          </a:p>
          <a:p>
            <a:pPr lvl="1">
              <a:buClrTx/>
              <a:buFontTx/>
              <a:buAutoNum type="circleNumDbPlain"/>
            </a:pPr>
            <a:endParaRPr lang="fr-FR" altLang="en-US" sz="2400" b="0"/>
          </a:p>
          <a:p>
            <a:pPr lvl="1">
              <a:buClrTx/>
            </a:pPr>
            <a:endParaRPr lang="fr-FR" altLang="en-US" sz="1600" b="0"/>
          </a:p>
          <a:p>
            <a:pPr>
              <a:buClrTx/>
              <a:buFontTx/>
              <a:buAutoNum type="circleNumDbPlain"/>
            </a:pPr>
            <a:endParaRPr lang="fr-FR" altLang="en-US" sz="1600" i="0"/>
          </a:p>
        </p:txBody>
      </p:sp>
      <p:sp>
        <p:nvSpPr>
          <p:cNvPr id="10246" name="Rectangle 6"/>
          <p:cNvSpPr>
            <a:spLocks noChangeArrowheads="1"/>
          </p:cNvSpPr>
          <p:nvPr/>
        </p:nvSpPr>
        <p:spPr bwMode="auto">
          <a:xfrm>
            <a:off x="-26988" y="116632"/>
            <a:ext cx="4057522" cy="13234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defRPr sz="14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fr-FR" altLang="en-US" sz="4000" b="1" i="0" dirty="0" smtClean="0">
                <a:solidFill>
                  <a:srgbClr val="FFD624"/>
                </a:solidFill>
                <a:latin typeface="Verdana" charset="0"/>
                <a:ea typeface="MS PGothic" charset="0"/>
                <a:cs typeface="MS PGothic" charset="0"/>
              </a:rPr>
              <a:t>Composantes</a:t>
            </a:r>
            <a:endParaRPr lang="fr-FR" altLang="en-US" sz="4000" b="1" i="0" dirty="0">
              <a:solidFill>
                <a:srgbClr val="FFD624"/>
              </a:solidFill>
              <a:latin typeface="Verdana" charset="0"/>
              <a:ea typeface="MS PGothic" charset="0"/>
              <a:cs typeface="MS PGothic" charset="0"/>
            </a:endParaRP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endParaRPr lang="fr-FR" altLang="en-US" sz="4000" b="1" i="0" dirty="0"/>
          </a:p>
        </p:txBody>
      </p:sp>
      <p:sp>
        <p:nvSpPr>
          <p:cNvPr id="10247" name="Content Placeholder 2"/>
          <p:cNvSpPr txBox="1">
            <a:spLocks/>
          </p:cNvSpPr>
          <p:nvPr/>
        </p:nvSpPr>
        <p:spPr bwMode="auto">
          <a:xfrm>
            <a:off x="471488" y="1831975"/>
            <a:ext cx="8355012" cy="1135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457200" indent="-457200" eaLnBrk="0" hangingPunct="0">
              <a:spcBef>
                <a:spcPct val="20000"/>
              </a:spcBef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1pPr>
            <a:lvl2pPr indent="-457200" eaLnBrk="0" hangingPunct="0">
              <a:spcBef>
                <a:spcPct val="20000"/>
              </a:spcBef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defRPr sz="1400">
                <a:solidFill>
                  <a:srgbClr val="0F5494"/>
                </a:solidFill>
                <a:latin typeface="Verdana" pitchFamily="34" charset="0"/>
                <a:ea typeface="MS PGothic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9pPr>
          </a:lstStyle>
          <a:p>
            <a:pPr marL="0" lvl="1" indent="0">
              <a:buClrTx/>
              <a:buNone/>
            </a:pPr>
            <a:r>
              <a:rPr lang="fr-FR" altLang="en-US" sz="2800" b="0" dirty="0"/>
              <a:t>Mécanisme</a:t>
            </a:r>
            <a:r>
              <a:rPr lang="fr-FR" altLang="en-US" sz="2800" dirty="0"/>
              <a:t> d'appui financier direct </a:t>
            </a:r>
            <a:r>
              <a:rPr lang="fr-FR" altLang="en-US" sz="2800" b="0" dirty="0"/>
              <a:t>auprès</a:t>
            </a:r>
            <a:r>
              <a:rPr lang="fr-FR" altLang="en-US" sz="2800" dirty="0"/>
              <a:t> des budgets des communes; </a:t>
            </a:r>
          </a:p>
          <a:p>
            <a:pPr marL="0" lvl="1" indent="0">
              <a:buClrTx/>
              <a:buNone/>
            </a:pPr>
            <a:endParaRPr lang="fr-FR" altLang="en-US" sz="2800" b="0" dirty="0" smtClean="0"/>
          </a:p>
          <a:p>
            <a:pPr lvl="1">
              <a:buClrTx/>
              <a:buFontTx/>
              <a:buAutoNum type="circleNumDbPlain"/>
            </a:pPr>
            <a:endParaRPr lang="fr-FR" altLang="en-US" sz="2800" dirty="0"/>
          </a:p>
          <a:p>
            <a:pPr lvl="1">
              <a:buClrTx/>
              <a:buFontTx/>
              <a:buAutoNum type="circleNumDbPlain"/>
            </a:pPr>
            <a:endParaRPr lang="fr-FR" altLang="en-US" sz="2800" dirty="0"/>
          </a:p>
          <a:p>
            <a:pPr>
              <a:buClrTx/>
              <a:buFontTx/>
              <a:buAutoNum type="circleNumDbPlain"/>
            </a:pPr>
            <a:endParaRPr lang="fr-FR" altLang="en-US" sz="2800" i="0" dirty="0"/>
          </a:p>
        </p:txBody>
      </p:sp>
      <p:sp>
        <p:nvSpPr>
          <p:cNvPr id="2" name="Rectangle 1"/>
          <p:cNvSpPr/>
          <p:nvPr/>
        </p:nvSpPr>
        <p:spPr>
          <a:xfrm>
            <a:off x="397508" y="3415496"/>
            <a:ext cx="8502972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indent="0">
              <a:buClrTx/>
              <a:buNone/>
            </a:pPr>
            <a:r>
              <a:rPr lang="fr-FR" altLang="en-US" sz="2800" dirty="0"/>
              <a:t>Mécanisme de </a:t>
            </a:r>
            <a:r>
              <a:rPr lang="fr-FR" altLang="en-US" sz="2800" b="1" dirty="0"/>
              <a:t>renforcement de capacités/développement Institutionnel</a:t>
            </a:r>
          </a:p>
        </p:txBody>
      </p:sp>
      <p:sp>
        <p:nvSpPr>
          <p:cNvPr id="3" name="Rectangle 2"/>
          <p:cNvSpPr/>
          <p:nvPr/>
        </p:nvSpPr>
        <p:spPr>
          <a:xfrm>
            <a:off x="683568" y="5043140"/>
            <a:ext cx="7632848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indent="0">
              <a:buClrTx/>
              <a:buNone/>
            </a:pPr>
            <a:r>
              <a:rPr lang="fr-FR" altLang="en-US" sz="2800" dirty="0"/>
              <a:t>Dispositif d’</a:t>
            </a:r>
            <a:r>
              <a:rPr lang="fr-FR" altLang="en-US" sz="2800" b="1" dirty="0"/>
              <a:t>apprentissage</a:t>
            </a:r>
            <a:r>
              <a:rPr lang="fr-FR" altLang="en-US" sz="2800" dirty="0"/>
              <a:t> et </a:t>
            </a:r>
            <a:r>
              <a:rPr lang="fr-FR" altLang="en-US" sz="2800" b="1" dirty="0"/>
              <a:t>capitalisation d’expériences </a:t>
            </a:r>
            <a:r>
              <a:rPr lang="fr-FR" altLang="en-US" sz="2800" dirty="0"/>
              <a:t>pour l’appui au dialogue Politique</a:t>
            </a:r>
          </a:p>
        </p:txBody>
      </p:sp>
    </p:spTree>
    <p:extLst>
      <p:ext uri="{BB962C8B-B14F-4D97-AF65-F5344CB8AC3E}">
        <p14:creationId xmlns:p14="http://schemas.microsoft.com/office/powerpoint/2010/main" val="2895566286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02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7" grpId="0"/>
      <p:bldP spid="2" grpId="0"/>
      <p:bldP spid="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6"/>
          <p:cNvSpPr>
            <a:spLocks noChangeArrowheads="1"/>
          </p:cNvSpPr>
          <p:nvPr/>
        </p:nvSpPr>
        <p:spPr bwMode="auto">
          <a:xfrm>
            <a:off x="3286125" y="3573463"/>
            <a:ext cx="2305050" cy="1295400"/>
          </a:xfrm>
          <a:prstGeom prst="rect">
            <a:avLst/>
          </a:prstGeom>
          <a:solidFill>
            <a:schemeClr val="accent1"/>
          </a:solidFill>
          <a:ln w="38100">
            <a:solidFill>
              <a:srgbClr val="0033CC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fr-FR" altLang="en-US" b="1"/>
              <a:t>L’appui-conseil</a:t>
            </a:r>
          </a:p>
          <a:p>
            <a:pPr algn="ctr" eaLnBrk="1" hangingPunct="1"/>
            <a:r>
              <a:rPr lang="fr-FR" altLang="en-US" b="1"/>
              <a:t> auprès </a:t>
            </a:r>
          </a:p>
          <a:p>
            <a:pPr algn="ctr" eaLnBrk="1" hangingPunct="1"/>
            <a:r>
              <a:rPr lang="fr-FR" altLang="en-US" b="1"/>
              <a:t>des</a:t>
            </a:r>
          </a:p>
          <a:p>
            <a:pPr algn="ctr" eaLnBrk="1" hangingPunct="1"/>
            <a:r>
              <a:rPr lang="fr-FR" altLang="en-US" b="1"/>
              <a:t> communes</a:t>
            </a:r>
          </a:p>
        </p:txBody>
      </p:sp>
      <p:sp>
        <p:nvSpPr>
          <p:cNvPr id="20483" name="Text Box 16"/>
          <p:cNvSpPr txBox="1">
            <a:spLocks noChangeArrowheads="1"/>
          </p:cNvSpPr>
          <p:nvPr/>
        </p:nvSpPr>
        <p:spPr bwMode="auto">
          <a:xfrm>
            <a:off x="1042988" y="3429000"/>
            <a:ext cx="865187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GB" altLang="en-US"/>
          </a:p>
        </p:txBody>
      </p:sp>
      <p:sp>
        <p:nvSpPr>
          <p:cNvPr id="20484" name="Text Box 19"/>
          <p:cNvSpPr txBox="1">
            <a:spLocks noChangeArrowheads="1"/>
          </p:cNvSpPr>
          <p:nvPr/>
        </p:nvSpPr>
        <p:spPr bwMode="auto">
          <a:xfrm>
            <a:off x="1619250" y="2708275"/>
            <a:ext cx="792163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GB" altLang="en-US"/>
          </a:p>
        </p:txBody>
      </p:sp>
      <p:sp>
        <p:nvSpPr>
          <p:cNvPr id="20485" name="Text Box 20"/>
          <p:cNvSpPr txBox="1">
            <a:spLocks noChangeArrowheads="1"/>
          </p:cNvSpPr>
          <p:nvPr/>
        </p:nvSpPr>
        <p:spPr bwMode="auto">
          <a:xfrm>
            <a:off x="6516688" y="5013325"/>
            <a:ext cx="1871662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endParaRPr lang="en-GB" altLang="en-US" sz="1200">
              <a:solidFill>
                <a:srgbClr val="0066CC"/>
              </a:solidFill>
            </a:endParaRPr>
          </a:p>
        </p:txBody>
      </p:sp>
      <p:sp>
        <p:nvSpPr>
          <p:cNvPr id="20486" name="Text Box 21"/>
          <p:cNvSpPr txBox="1">
            <a:spLocks noChangeArrowheads="1"/>
          </p:cNvSpPr>
          <p:nvPr/>
        </p:nvSpPr>
        <p:spPr bwMode="auto">
          <a:xfrm>
            <a:off x="971550" y="4221163"/>
            <a:ext cx="1944688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endParaRPr lang="fr-FR" altLang="en-US" sz="1200">
              <a:solidFill>
                <a:srgbClr val="0066CC"/>
              </a:solidFill>
            </a:endParaRPr>
          </a:p>
          <a:p>
            <a:pPr algn="ctr" eaLnBrk="1" hangingPunct="1">
              <a:spcBef>
                <a:spcPct val="50000"/>
              </a:spcBef>
            </a:pPr>
            <a:r>
              <a:rPr lang="fr-FR" altLang="en-US" sz="1200">
                <a:solidFill>
                  <a:srgbClr val="0066CC"/>
                </a:solidFill>
              </a:rPr>
              <a:t> </a:t>
            </a:r>
          </a:p>
          <a:p>
            <a:pPr algn="ctr" eaLnBrk="1" hangingPunct="1">
              <a:spcBef>
                <a:spcPct val="50000"/>
              </a:spcBef>
            </a:pPr>
            <a:r>
              <a:rPr lang="fr-FR" altLang="en-US" sz="800">
                <a:solidFill>
                  <a:srgbClr val="0066CC"/>
                </a:solidFill>
              </a:rPr>
              <a:t> </a:t>
            </a:r>
            <a:endParaRPr lang="fr-FR" altLang="en-US"/>
          </a:p>
        </p:txBody>
      </p:sp>
      <p:sp>
        <p:nvSpPr>
          <p:cNvPr id="20487" name="Rectangle 5"/>
          <p:cNvSpPr>
            <a:spLocks noChangeArrowheads="1"/>
          </p:cNvSpPr>
          <p:nvPr/>
        </p:nvSpPr>
        <p:spPr bwMode="auto">
          <a:xfrm>
            <a:off x="3492500" y="5589588"/>
            <a:ext cx="1800225" cy="9366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fr-FR" altLang="en-US" sz="1600" b="1"/>
              <a:t>Dimension </a:t>
            </a:r>
            <a:br>
              <a:rPr lang="fr-FR" altLang="en-US" sz="1600" b="1"/>
            </a:br>
            <a:r>
              <a:rPr lang="fr-FR" altLang="en-US" sz="1600" b="1"/>
              <a:t>technique</a:t>
            </a:r>
          </a:p>
          <a:p>
            <a:pPr algn="ctr" eaLnBrk="1" hangingPunct="1"/>
            <a:r>
              <a:rPr lang="fr-FR" altLang="en-US" sz="1600" b="1"/>
              <a:t> sectorielle</a:t>
            </a:r>
          </a:p>
        </p:txBody>
      </p:sp>
      <p:sp>
        <p:nvSpPr>
          <p:cNvPr id="20488" name="Rectangle 5"/>
          <p:cNvSpPr>
            <a:spLocks noChangeArrowheads="1"/>
          </p:cNvSpPr>
          <p:nvPr/>
        </p:nvSpPr>
        <p:spPr bwMode="auto">
          <a:xfrm>
            <a:off x="6215063" y="3849688"/>
            <a:ext cx="1785937" cy="9366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fr-FR" altLang="en-US" sz="1600" b="1"/>
              <a:t>Dimension</a:t>
            </a:r>
            <a:br>
              <a:rPr lang="fr-FR" altLang="en-US" sz="1600" b="1"/>
            </a:br>
            <a:r>
              <a:rPr lang="fr-FR" altLang="en-US" sz="1600" b="1"/>
              <a:t>budgétaire </a:t>
            </a:r>
          </a:p>
          <a:p>
            <a:pPr algn="ctr" eaLnBrk="1" hangingPunct="1"/>
            <a:r>
              <a:rPr lang="fr-FR" altLang="en-US" sz="1600" b="1"/>
              <a:t>et financière</a:t>
            </a:r>
          </a:p>
        </p:txBody>
      </p:sp>
      <p:sp>
        <p:nvSpPr>
          <p:cNvPr id="20489" name="Rectangle 5"/>
          <p:cNvSpPr>
            <a:spLocks noChangeArrowheads="1"/>
          </p:cNvSpPr>
          <p:nvPr/>
        </p:nvSpPr>
        <p:spPr bwMode="auto">
          <a:xfrm>
            <a:off x="3508375" y="2214563"/>
            <a:ext cx="1785938" cy="9366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fr-FR" altLang="en-US" sz="1600" b="1"/>
              <a:t>Dimension </a:t>
            </a:r>
            <a:br>
              <a:rPr lang="fr-FR" altLang="en-US" sz="1600" b="1"/>
            </a:br>
            <a:r>
              <a:rPr lang="fr-FR" altLang="en-US" sz="1600" b="1"/>
              <a:t>Institutionnelle </a:t>
            </a:r>
          </a:p>
        </p:txBody>
      </p:sp>
      <p:sp>
        <p:nvSpPr>
          <p:cNvPr id="20490" name="Rectangle 5"/>
          <p:cNvSpPr>
            <a:spLocks noChangeArrowheads="1"/>
          </p:cNvSpPr>
          <p:nvPr/>
        </p:nvSpPr>
        <p:spPr bwMode="auto">
          <a:xfrm>
            <a:off x="857250" y="3786188"/>
            <a:ext cx="1785938" cy="93821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fr-FR" altLang="en-US" sz="1600" b="1"/>
              <a:t>  Ingénierie  </a:t>
            </a:r>
            <a:br>
              <a:rPr lang="fr-FR" altLang="en-US" sz="1600" b="1"/>
            </a:br>
            <a:r>
              <a:rPr lang="fr-FR" altLang="en-US" sz="1600" b="1"/>
              <a:t>sociale</a:t>
            </a:r>
          </a:p>
        </p:txBody>
      </p:sp>
      <p:sp>
        <p:nvSpPr>
          <p:cNvPr id="20491" name="AutoShape 11"/>
          <p:cNvSpPr>
            <a:spLocks noChangeArrowheads="1"/>
          </p:cNvSpPr>
          <p:nvPr/>
        </p:nvSpPr>
        <p:spPr bwMode="auto">
          <a:xfrm>
            <a:off x="4294188" y="3213100"/>
            <a:ext cx="422275" cy="287338"/>
          </a:xfrm>
          <a:prstGeom prst="upDownArrow">
            <a:avLst>
              <a:gd name="adj1" fmla="val 50000"/>
              <a:gd name="adj2" fmla="val 20000"/>
            </a:avLst>
          </a:prstGeom>
          <a:solidFill>
            <a:srgbClr val="0033CC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GB" altLang="en-US"/>
          </a:p>
        </p:txBody>
      </p:sp>
      <p:sp>
        <p:nvSpPr>
          <p:cNvPr id="20492" name="AutoShape 12"/>
          <p:cNvSpPr>
            <a:spLocks noChangeArrowheads="1"/>
          </p:cNvSpPr>
          <p:nvPr/>
        </p:nvSpPr>
        <p:spPr bwMode="auto">
          <a:xfrm>
            <a:off x="4294188" y="4941888"/>
            <a:ext cx="349250" cy="503237"/>
          </a:xfrm>
          <a:prstGeom prst="upDownArrow">
            <a:avLst>
              <a:gd name="adj1" fmla="val 50000"/>
              <a:gd name="adj2" fmla="val 28818"/>
            </a:avLst>
          </a:prstGeom>
          <a:solidFill>
            <a:srgbClr val="0033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GB" altLang="en-US"/>
          </a:p>
        </p:txBody>
      </p:sp>
      <p:sp>
        <p:nvSpPr>
          <p:cNvPr id="20493" name="AutoShape 14"/>
          <p:cNvSpPr>
            <a:spLocks noChangeArrowheads="1"/>
          </p:cNvSpPr>
          <p:nvPr/>
        </p:nvSpPr>
        <p:spPr bwMode="auto">
          <a:xfrm rot="5257132" flipH="1">
            <a:off x="2819401" y="4119562"/>
            <a:ext cx="431800" cy="339725"/>
          </a:xfrm>
          <a:prstGeom prst="upDownArrow">
            <a:avLst>
              <a:gd name="adj1" fmla="val 50000"/>
              <a:gd name="adj2" fmla="val 20000"/>
            </a:avLst>
          </a:prstGeom>
          <a:solidFill>
            <a:srgbClr val="0033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rot="10800000" vert="eaVert"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GB" altLang="en-US"/>
          </a:p>
        </p:txBody>
      </p:sp>
      <p:sp>
        <p:nvSpPr>
          <p:cNvPr id="20494" name="Text Box 20"/>
          <p:cNvSpPr txBox="1">
            <a:spLocks noChangeArrowheads="1"/>
          </p:cNvSpPr>
          <p:nvPr/>
        </p:nvSpPr>
        <p:spPr bwMode="auto">
          <a:xfrm>
            <a:off x="357188" y="5214938"/>
            <a:ext cx="2846387" cy="73977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fr-FR" altLang="en-US" sz="1400">
                <a:solidFill>
                  <a:srgbClr val="0066CC"/>
                </a:solidFill>
              </a:rPr>
              <a:t>Circulation de l’information, éducation de la citoyenneté, modes de gestion de services…</a:t>
            </a:r>
          </a:p>
        </p:txBody>
      </p:sp>
      <p:sp>
        <p:nvSpPr>
          <p:cNvPr id="20495" name="Line 17"/>
          <p:cNvSpPr>
            <a:spLocks noChangeShapeType="1"/>
          </p:cNvSpPr>
          <p:nvPr/>
        </p:nvSpPr>
        <p:spPr bwMode="auto">
          <a:xfrm>
            <a:off x="1714500" y="4783138"/>
            <a:ext cx="0" cy="36036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0496" name="Text Box 20"/>
          <p:cNvSpPr txBox="1">
            <a:spLocks noChangeArrowheads="1"/>
          </p:cNvSpPr>
          <p:nvPr/>
        </p:nvSpPr>
        <p:spPr bwMode="auto">
          <a:xfrm>
            <a:off x="142875" y="2116138"/>
            <a:ext cx="2987675" cy="11652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50000"/>
              </a:spcBef>
            </a:pPr>
            <a:r>
              <a:rPr lang="fr-FR" altLang="en-US" sz="1400">
                <a:solidFill>
                  <a:srgbClr val="0066CC"/>
                </a:solidFill>
              </a:rPr>
              <a:t>Organisation de services de la commune, gestions de ressources humaines, procédures de gestion administrative, secrétariat d’état civil, organisation des archives…</a:t>
            </a:r>
          </a:p>
        </p:txBody>
      </p:sp>
      <p:sp>
        <p:nvSpPr>
          <p:cNvPr id="20497" name="Line 19"/>
          <p:cNvSpPr>
            <a:spLocks noChangeShapeType="1"/>
          </p:cNvSpPr>
          <p:nvPr/>
        </p:nvSpPr>
        <p:spPr bwMode="auto">
          <a:xfrm flipH="1">
            <a:off x="3140075" y="2708275"/>
            <a:ext cx="360363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0498" name="Text Box 20"/>
          <p:cNvSpPr txBox="1">
            <a:spLocks noChangeArrowheads="1"/>
          </p:cNvSpPr>
          <p:nvPr/>
        </p:nvSpPr>
        <p:spPr bwMode="auto">
          <a:xfrm>
            <a:off x="5572125" y="2500313"/>
            <a:ext cx="3000375" cy="9525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fr-FR" altLang="en-US" sz="1400">
                <a:solidFill>
                  <a:srgbClr val="0066CC"/>
                </a:solidFill>
              </a:rPr>
              <a:t>Stratégie de mobilisation de ressources locales, appui à la mise en place des systèmes fiscaux durables, élaboration des BP et CA</a:t>
            </a:r>
          </a:p>
        </p:txBody>
      </p:sp>
      <p:sp>
        <p:nvSpPr>
          <p:cNvPr id="20499" name="Line 21"/>
          <p:cNvSpPr>
            <a:spLocks noChangeShapeType="1"/>
          </p:cNvSpPr>
          <p:nvPr/>
        </p:nvSpPr>
        <p:spPr bwMode="auto">
          <a:xfrm flipV="1">
            <a:off x="7072313" y="3497263"/>
            <a:ext cx="0" cy="36036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0500" name="Text Box 20"/>
          <p:cNvSpPr txBox="1">
            <a:spLocks noChangeArrowheads="1"/>
          </p:cNvSpPr>
          <p:nvPr/>
        </p:nvSpPr>
        <p:spPr bwMode="auto">
          <a:xfrm>
            <a:off x="5724525" y="5516563"/>
            <a:ext cx="3214688" cy="11652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fr-FR" altLang="en-US" sz="1400">
                <a:solidFill>
                  <a:srgbClr val="0066CC"/>
                </a:solidFill>
              </a:rPr>
              <a:t>Réalisation d’études techniques, référentiels de prix, supports didactiques, montage DAO, appui à la sélection des prestataires de services, suivi  et contrôle de chantiers…… </a:t>
            </a:r>
          </a:p>
        </p:txBody>
      </p:sp>
      <p:sp>
        <p:nvSpPr>
          <p:cNvPr id="20501" name="Line 23"/>
          <p:cNvSpPr>
            <a:spLocks noChangeShapeType="1"/>
          </p:cNvSpPr>
          <p:nvPr/>
        </p:nvSpPr>
        <p:spPr bwMode="auto">
          <a:xfrm>
            <a:off x="5364163" y="6092825"/>
            <a:ext cx="360362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0502" name="Text Box 24"/>
          <p:cNvSpPr txBox="1">
            <a:spLocks noChangeArrowheads="1"/>
          </p:cNvSpPr>
          <p:nvPr/>
        </p:nvSpPr>
        <p:spPr bwMode="auto">
          <a:xfrm>
            <a:off x="6443663" y="1844675"/>
            <a:ext cx="1008062" cy="369888"/>
          </a:xfrm>
          <a:prstGeom prst="rect">
            <a:avLst/>
          </a:prstGeom>
          <a:solidFill>
            <a:srgbClr val="FFFF99"/>
          </a:solidFill>
          <a:ln w="3175" algn="ctr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fr-FR" altLang="en-US"/>
              <a:t>District</a:t>
            </a:r>
          </a:p>
        </p:txBody>
      </p:sp>
      <p:sp>
        <p:nvSpPr>
          <p:cNvPr id="20503" name="Text Box 25"/>
          <p:cNvSpPr txBox="1">
            <a:spLocks noChangeArrowheads="1"/>
          </p:cNvSpPr>
          <p:nvPr/>
        </p:nvSpPr>
        <p:spPr bwMode="auto">
          <a:xfrm>
            <a:off x="1187450" y="1484313"/>
            <a:ext cx="1008063" cy="369887"/>
          </a:xfrm>
          <a:prstGeom prst="rect">
            <a:avLst/>
          </a:prstGeom>
          <a:solidFill>
            <a:srgbClr val="FFFF99"/>
          </a:solidFill>
          <a:ln w="3175" algn="ctr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fr-FR" altLang="en-US"/>
              <a:t>District</a:t>
            </a:r>
          </a:p>
        </p:txBody>
      </p:sp>
      <p:sp>
        <p:nvSpPr>
          <p:cNvPr id="20504" name="Text Box 26"/>
          <p:cNvSpPr txBox="1">
            <a:spLocks noChangeArrowheads="1"/>
          </p:cNvSpPr>
          <p:nvPr/>
        </p:nvSpPr>
        <p:spPr bwMode="auto">
          <a:xfrm>
            <a:off x="6877050" y="4941888"/>
            <a:ext cx="792163" cy="369887"/>
          </a:xfrm>
          <a:prstGeom prst="rect">
            <a:avLst/>
          </a:prstGeom>
          <a:solidFill>
            <a:srgbClr val="FFFF99"/>
          </a:solidFill>
          <a:ln w="3175" algn="ctr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fr-FR" altLang="en-US"/>
              <a:t>STD</a:t>
            </a:r>
          </a:p>
        </p:txBody>
      </p:sp>
      <p:sp>
        <p:nvSpPr>
          <p:cNvPr id="20505" name="Text Box 27"/>
          <p:cNvSpPr txBox="1">
            <a:spLocks noChangeArrowheads="1"/>
          </p:cNvSpPr>
          <p:nvPr/>
        </p:nvSpPr>
        <p:spPr bwMode="auto">
          <a:xfrm>
            <a:off x="250825" y="6237288"/>
            <a:ext cx="2736850" cy="369887"/>
          </a:xfrm>
          <a:prstGeom prst="rect">
            <a:avLst/>
          </a:prstGeom>
          <a:solidFill>
            <a:srgbClr val="FFFF99"/>
          </a:solidFill>
          <a:ln w="3175" algn="ctr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fr-FR" altLang="en-US"/>
              <a:t>Prestataires Privés/ STD</a:t>
            </a:r>
          </a:p>
        </p:txBody>
      </p:sp>
      <p:sp>
        <p:nvSpPr>
          <p:cNvPr id="20506" name="AutoShape 28"/>
          <p:cNvSpPr>
            <a:spLocks noChangeArrowheads="1"/>
          </p:cNvSpPr>
          <p:nvPr/>
        </p:nvSpPr>
        <p:spPr bwMode="auto">
          <a:xfrm rot="-5400000">
            <a:off x="6803231" y="2205832"/>
            <a:ext cx="288925" cy="287338"/>
          </a:xfrm>
          <a:prstGeom prst="rightArrow">
            <a:avLst>
              <a:gd name="adj1" fmla="val 50000"/>
              <a:gd name="adj2" fmla="val 25138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GB" altLang="en-US"/>
          </a:p>
        </p:txBody>
      </p:sp>
      <p:sp>
        <p:nvSpPr>
          <p:cNvPr id="20507" name="AutoShape 29"/>
          <p:cNvSpPr>
            <a:spLocks noChangeArrowheads="1"/>
          </p:cNvSpPr>
          <p:nvPr/>
        </p:nvSpPr>
        <p:spPr bwMode="auto">
          <a:xfrm rot="-5400000">
            <a:off x="1547019" y="1845469"/>
            <a:ext cx="288925" cy="287337"/>
          </a:xfrm>
          <a:prstGeom prst="rightArrow">
            <a:avLst>
              <a:gd name="adj1" fmla="val 50000"/>
              <a:gd name="adj2" fmla="val 25138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GB" altLang="en-US"/>
          </a:p>
        </p:txBody>
      </p:sp>
      <p:sp>
        <p:nvSpPr>
          <p:cNvPr id="20508" name="AutoShape 14"/>
          <p:cNvSpPr>
            <a:spLocks noChangeArrowheads="1"/>
          </p:cNvSpPr>
          <p:nvPr/>
        </p:nvSpPr>
        <p:spPr bwMode="auto">
          <a:xfrm rot="5344145" flipH="1">
            <a:off x="5686426" y="4108450"/>
            <a:ext cx="431800" cy="504825"/>
          </a:xfrm>
          <a:prstGeom prst="upDownArrow">
            <a:avLst>
              <a:gd name="adj1" fmla="val 50000"/>
              <a:gd name="adj2" fmla="val 23382"/>
            </a:avLst>
          </a:prstGeom>
          <a:solidFill>
            <a:srgbClr val="0033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rot="10800000" vert="eaVert"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GB" altLang="en-US"/>
          </a:p>
        </p:txBody>
      </p:sp>
      <p:sp>
        <p:nvSpPr>
          <p:cNvPr id="20509" name="AutoShape 32"/>
          <p:cNvSpPr>
            <a:spLocks noChangeArrowheads="1"/>
          </p:cNvSpPr>
          <p:nvPr/>
        </p:nvSpPr>
        <p:spPr bwMode="auto">
          <a:xfrm rot="5400000">
            <a:off x="1691481" y="5950744"/>
            <a:ext cx="288925" cy="287338"/>
          </a:xfrm>
          <a:prstGeom prst="rightArrow">
            <a:avLst>
              <a:gd name="adj1" fmla="val 50000"/>
              <a:gd name="adj2" fmla="val 25138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GB" altLang="en-US"/>
          </a:p>
        </p:txBody>
      </p:sp>
      <p:sp>
        <p:nvSpPr>
          <p:cNvPr id="20510" name="AutoShape 33"/>
          <p:cNvSpPr>
            <a:spLocks noChangeArrowheads="1"/>
          </p:cNvSpPr>
          <p:nvPr/>
        </p:nvSpPr>
        <p:spPr bwMode="auto">
          <a:xfrm rot="-5400000">
            <a:off x="7092950" y="5300663"/>
            <a:ext cx="215900" cy="215900"/>
          </a:xfrm>
          <a:prstGeom prst="right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GB" altLang="en-US"/>
          </a:p>
        </p:txBody>
      </p:sp>
      <p:sp>
        <p:nvSpPr>
          <p:cNvPr id="33" name="Rectangle 32"/>
          <p:cNvSpPr/>
          <p:nvPr/>
        </p:nvSpPr>
        <p:spPr>
          <a:xfrm>
            <a:off x="23813" y="116632"/>
            <a:ext cx="7381081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ctr">
              <a:spcBef>
                <a:spcPct val="20000"/>
              </a:spcBef>
              <a:defRPr/>
            </a:pPr>
            <a:r>
              <a:rPr lang="fr-FR" sz="2000" b="1" dirty="0">
                <a:solidFill>
                  <a:srgbClr val="FFD624"/>
                </a:solidFill>
                <a:latin typeface="Verdana" charset="0"/>
                <a:ea typeface="MS PGothic" charset="0"/>
                <a:cs typeface="MS PGothic" charset="0"/>
              </a:rPr>
              <a:t>LES QUATRE DIMENSIONS DE L’APPUI-CONSEIL AUPRES DES COMMUNES </a:t>
            </a:r>
          </a:p>
        </p:txBody>
      </p:sp>
    </p:spTree>
    <p:extLst>
      <p:ext uri="{BB962C8B-B14F-4D97-AF65-F5344CB8AC3E}">
        <p14:creationId xmlns:p14="http://schemas.microsoft.com/office/powerpoint/2010/main" val="174246249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04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1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8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0" dur="2000"/>
                                        <p:tgtEl>
                                          <p:spTgt spid="204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1" presetClass="entr" presetSubtype="1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1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3" dur="2000"/>
                                        <p:tgtEl>
                                          <p:spTgt spid="204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1" presetClass="entr" presetSubtype="1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4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6" dur="2000"/>
                                        <p:tgtEl>
                                          <p:spTgt spid="204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9" dur="2000"/>
                                        <p:tgtEl>
                                          <p:spTgt spid="204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2" dur="2000"/>
                                        <p:tgtEl>
                                          <p:spTgt spid="204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5" dur="2000"/>
                                        <p:tgtEl>
                                          <p:spTgt spid="204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8" dur="2000"/>
                                        <p:tgtEl>
                                          <p:spTgt spid="204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1" dur="2000"/>
                                        <p:tgtEl>
                                          <p:spTgt spid="204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4" dur="2000"/>
                                        <p:tgtEl>
                                          <p:spTgt spid="204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7" dur="2000"/>
                                        <p:tgtEl>
                                          <p:spTgt spid="204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0" dur="2000"/>
                                        <p:tgtEl>
                                          <p:spTgt spid="204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3" dur="2000"/>
                                        <p:tgtEl>
                                          <p:spTgt spid="204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6" dur="2000"/>
                                        <p:tgtEl>
                                          <p:spTgt spid="204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9" dur="2000"/>
                                        <p:tgtEl>
                                          <p:spTgt spid="204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2" dur="2000"/>
                                        <p:tgtEl>
                                          <p:spTgt spid="204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5" dur="2000"/>
                                        <p:tgtEl>
                                          <p:spTgt spid="204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8" dur="2000"/>
                                        <p:tgtEl>
                                          <p:spTgt spid="204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61" dur="2000"/>
                                        <p:tgtEl>
                                          <p:spTgt spid="205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64" dur="2000"/>
                                        <p:tgtEl>
                                          <p:spTgt spid="205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67" dur="2000"/>
                                        <p:tgtEl>
                                          <p:spTgt spid="205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0" dur="2000"/>
                                        <p:tgtEl>
                                          <p:spTgt spid="205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3" dur="2000"/>
                                        <p:tgtEl>
                                          <p:spTgt spid="205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6" dur="2000"/>
                                        <p:tgtEl>
                                          <p:spTgt spid="205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9" dur="2000"/>
                                        <p:tgtEl>
                                          <p:spTgt spid="205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82" dur="2000"/>
                                        <p:tgtEl>
                                          <p:spTgt spid="205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85" dur="2000"/>
                                        <p:tgtEl>
                                          <p:spTgt spid="205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88" dur="2000"/>
                                        <p:tgtEl>
                                          <p:spTgt spid="205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91" dur="2000"/>
                                        <p:tgtEl>
                                          <p:spTgt spid="205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2" grpId="0" animBg="1"/>
      <p:bldP spid="20483" grpId="0"/>
      <p:bldP spid="20484" grpId="0"/>
      <p:bldP spid="20485" grpId="0"/>
      <p:bldP spid="20486" grpId="0"/>
      <p:bldP spid="20487" grpId="0" animBg="1"/>
      <p:bldP spid="20488" grpId="0" animBg="1"/>
      <p:bldP spid="20489" grpId="0" animBg="1"/>
      <p:bldP spid="20490" grpId="0" animBg="1"/>
      <p:bldP spid="20491" grpId="0" animBg="1"/>
      <p:bldP spid="20492" grpId="0" animBg="1"/>
      <p:bldP spid="20493" grpId="0" animBg="1"/>
      <p:bldP spid="20494" grpId="0" animBg="1"/>
      <p:bldP spid="20495" grpId="0" animBg="1"/>
      <p:bldP spid="20496" grpId="0" animBg="1"/>
      <p:bldP spid="20497" grpId="0" animBg="1"/>
      <p:bldP spid="20498" grpId="0" animBg="1"/>
      <p:bldP spid="20499" grpId="0" animBg="1"/>
      <p:bldP spid="20500" grpId="0" animBg="1"/>
      <p:bldP spid="20501" grpId="0" animBg="1"/>
      <p:bldP spid="20502" grpId="0" animBg="1"/>
      <p:bldP spid="20503" grpId="0" animBg="1"/>
      <p:bldP spid="20504" grpId="0" animBg="1"/>
      <p:bldP spid="20505" grpId="0" animBg="1"/>
      <p:bldP spid="20506" grpId="0" animBg="1"/>
      <p:bldP spid="20507" grpId="0" animBg="1"/>
      <p:bldP spid="20508" grpId="0" animBg="1"/>
      <p:bldP spid="20509" grpId="0" animBg="1"/>
      <p:bldP spid="20510" grpId="0" animBg="1"/>
    </p:bldLst>
  </p:timing>
</p:sld>
</file>

<file path=ppt/theme/theme1.xml><?xml version="1.0" encoding="utf-8"?>
<a:theme xmlns:a="http://schemas.openxmlformats.org/drawingml/2006/main" name="Slide_Master">
  <a:themeElements>
    <a:clrScheme name="Slide_Master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lide_Master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3175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>
            <a:ln>
              <a:noFill/>
            </a:ln>
            <a:solidFill>
              <a:srgbClr val="0F5494"/>
            </a:solidFill>
            <a:effectLst/>
            <a:latin typeface="Verdana" pitchFamily="39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3175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>
            <a:ln>
              <a:noFill/>
            </a:ln>
            <a:solidFill>
              <a:srgbClr val="0F5494"/>
            </a:solidFill>
            <a:effectLst/>
            <a:latin typeface="Verdana" pitchFamily="39" charset="0"/>
          </a:defRPr>
        </a:defPPr>
      </a:lstStyle>
    </a:lnDef>
  </a:objectDefaults>
  <a:extraClrSchemeLst>
    <a:extraClrScheme>
      <a:clrScheme name="Slide_Master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9005</TotalTime>
  <Words>1147</Words>
  <Application>Microsoft Macintosh PowerPoint</Application>
  <PresentationFormat>Présentation à l'écran (4:3)</PresentationFormat>
  <Paragraphs>206</Paragraphs>
  <Slides>12</Slides>
  <Notes>7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12</vt:i4>
      </vt:variant>
    </vt:vector>
  </HeadingPairs>
  <TitlesOfParts>
    <vt:vector size="13" baseType="lpstr">
      <vt:lpstr>Slide_Master</vt:lpstr>
      <vt:lpstr>      Séance 2.3. Approche Project pour promouvoir le développement local/territorial  Jorge Rodriguez Bilbao “Société Civile et Autorités Locales" Commission Européen - DG DEVCO B2   </vt:lpstr>
      <vt:lpstr>Objectif 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   Merci!!  </vt:lpstr>
    </vt:vector>
  </TitlesOfParts>
  <Company>European Commission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turneem</dc:creator>
  <cp:lastModifiedBy>Rodriguez</cp:lastModifiedBy>
  <cp:revision>479</cp:revision>
  <cp:lastPrinted>2015-11-19T09:22:58Z</cp:lastPrinted>
  <dcterms:created xsi:type="dcterms:W3CDTF">2012-07-01T14:52:20Z</dcterms:created>
  <dcterms:modified xsi:type="dcterms:W3CDTF">2015-11-25T13:24:51Z</dcterms:modified>
</cp:coreProperties>
</file>