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handoutMasterIdLst>
    <p:handoutMasterId r:id="rId22"/>
  </p:handoutMasterIdLst>
  <p:sldIdLst>
    <p:sldId id="434" r:id="rId5"/>
    <p:sldId id="510" r:id="rId6"/>
    <p:sldId id="515" r:id="rId7"/>
    <p:sldId id="514" r:id="rId8"/>
    <p:sldId id="521" r:id="rId9"/>
    <p:sldId id="476" r:id="rId10"/>
    <p:sldId id="511" r:id="rId11"/>
    <p:sldId id="516" r:id="rId12"/>
    <p:sldId id="517" r:id="rId13"/>
    <p:sldId id="518" r:id="rId14"/>
    <p:sldId id="519" r:id="rId15"/>
    <p:sldId id="520" r:id="rId16"/>
    <p:sldId id="458" r:id="rId17"/>
    <p:sldId id="498" r:id="rId18"/>
    <p:sldId id="503" r:id="rId19"/>
    <p:sldId id="49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03B"/>
    <a:srgbClr val="E7EDEE"/>
    <a:srgbClr val="024B9C"/>
    <a:srgbClr val="0356B1"/>
    <a:srgbClr val="004494"/>
    <a:srgbClr val="024EA2"/>
    <a:srgbClr val="035D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76E110-EF24-6207-DB4A-652004311743}" v="31" dt="2025-12-03T15:26:59.466"/>
    <p1510:client id="{ADA5A0B7-29D8-4478-ADDF-E7F1BAE459F6}" v="485" dt="2025-12-03T15:58:07.2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092"/>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939EFE-0303-44F6-9A16-FD3B5E015DB1}" type="datetimeFigureOut">
              <a:rPr lang="en-GB" smtClean="0"/>
              <a:t>03/12/2025</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F04766-77AF-4EBE-9704-229FD5F6AD6A}" type="slidenum">
              <a:rPr lang="en-GB" smtClean="0"/>
              <a:t>‹#›</a:t>
            </a:fld>
            <a:endParaRPr lang="en-GB"/>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B926D1-0013-4A80-B64E-9D824EE65210}" type="datetimeFigureOut">
              <a:rPr lang="en-GB" smtClean="0"/>
              <a:t>03/12/2025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F2995-AB43-4B7C-B8CD-9DC7C3692A9C}" type="slidenum">
              <a:rPr lang="en-GB" smtClean="0"/>
              <a:t>‹#›</a:t>
            </a:fld>
            <a:endParaRPr lang="en-GB"/>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consilium.europa.eu/media/45109/210720-euco-final-conclusions-en.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consilium.europa.eu/media/45109/210720-euco-final-conclusions-en.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001"/>
          </a:p>
          <a:p>
            <a:endParaRPr lang="en-IE"/>
          </a:p>
        </p:txBody>
      </p:sp>
      <p:sp>
        <p:nvSpPr>
          <p:cNvPr id="4" name="Slide Number Placeholder 3"/>
          <p:cNvSpPr>
            <a:spLocks noGrp="1"/>
          </p:cNvSpPr>
          <p:nvPr>
            <p:ph type="sldNum" sz="quarter" idx="5"/>
          </p:nvPr>
        </p:nvSpPr>
        <p:spPr/>
        <p:txBody>
          <a:bodyPr/>
          <a:lstStyle/>
          <a:p>
            <a:fld id="{59CF2995-AB43-4B7C-B8CD-9DC7C3692A9C}" type="slidenum">
              <a:rPr lang="en-GB" smtClean="0"/>
              <a:t>1</a:t>
            </a:fld>
            <a:endParaRPr lang="en-GB"/>
          </a:p>
        </p:txBody>
      </p:sp>
    </p:spTree>
    <p:extLst>
      <p:ext uri="{BB962C8B-B14F-4D97-AF65-F5344CB8AC3E}">
        <p14:creationId xmlns:p14="http://schemas.microsoft.com/office/powerpoint/2010/main" val="3112764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62725-30EA-8125-5BCB-9B7A619D37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4D1389-BA82-093D-2D70-D52BBDF47A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E92DF3-A944-CB37-F447-6CAFE7F6E3D5}"/>
              </a:ext>
            </a:extLst>
          </p:cNvPr>
          <p:cNvSpPr>
            <a:spLocks noGrp="1"/>
          </p:cNvSpPr>
          <p:nvPr>
            <p:ph type="body" idx="1"/>
          </p:nvPr>
        </p:nvSpPr>
        <p:spPr/>
        <p:txBody>
          <a:bodyPr/>
          <a:lstStyle/>
          <a:p>
            <a:pPr marL="0" indent="0">
              <a:buFontTx/>
              <a:buNone/>
            </a:pPr>
            <a:endParaRPr lang="en-001"/>
          </a:p>
        </p:txBody>
      </p:sp>
      <p:sp>
        <p:nvSpPr>
          <p:cNvPr id="4" name="Slide Number Placeholder 3">
            <a:extLst>
              <a:ext uri="{FF2B5EF4-FFF2-40B4-BE49-F238E27FC236}">
                <a16:creationId xmlns:a16="http://schemas.microsoft.com/office/drawing/2014/main" id="{168F1FC9-0D83-7CFA-6175-CB0E9628B5A3}"/>
              </a:ext>
            </a:extLst>
          </p:cNvPr>
          <p:cNvSpPr>
            <a:spLocks noGrp="1"/>
          </p:cNvSpPr>
          <p:nvPr>
            <p:ph type="sldNum" sz="quarter" idx="5"/>
          </p:nvPr>
        </p:nvSpPr>
        <p:spPr/>
        <p:txBody>
          <a:bodyPr/>
          <a:lstStyle/>
          <a:p>
            <a:fld id="{59CF2995-AB43-4B7C-B8CD-9DC7C3692A9C}" type="slidenum">
              <a:rPr lang="en-GB" smtClean="0"/>
              <a:t>10</a:t>
            </a:fld>
            <a:endParaRPr lang="en-GB"/>
          </a:p>
        </p:txBody>
      </p:sp>
    </p:spTree>
    <p:extLst>
      <p:ext uri="{BB962C8B-B14F-4D97-AF65-F5344CB8AC3E}">
        <p14:creationId xmlns:p14="http://schemas.microsoft.com/office/powerpoint/2010/main" val="12019947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27B49-FC7B-19E7-4B52-5C3A2D8AC9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97196E-429C-7478-9CA3-62B1CBD61E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99BD3E-84B0-BBC7-1857-E8F3C6ED5C01}"/>
              </a:ext>
            </a:extLst>
          </p:cNvPr>
          <p:cNvSpPr>
            <a:spLocks noGrp="1"/>
          </p:cNvSpPr>
          <p:nvPr>
            <p:ph type="body" idx="1"/>
          </p:nvPr>
        </p:nvSpPr>
        <p:spPr/>
        <p:txBody>
          <a:bodyPr/>
          <a:lstStyle/>
          <a:p>
            <a:pPr marL="0" indent="0">
              <a:buFontTx/>
              <a:buNone/>
            </a:pPr>
            <a:r>
              <a:rPr lang="it-IT"/>
              <a:t>DG MENA: Middle-East and Northern Africa</a:t>
            </a:r>
            <a:endParaRPr lang="en-001"/>
          </a:p>
        </p:txBody>
      </p:sp>
      <p:sp>
        <p:nvSpPr>
          <p:cNvPr id="4" name="Slide Number Placeholder 3">
            <a:extLst>
              <a:ext uri="{FF2B5EF4-FFF2-40B4-BE49-F238E27FC236}">
                <a16:creationId xmlns:a16="http://schemas.microsoft.com/office/drawing/2014/main" id="{35391578-C2D4-CB6C-1EB3-F1B7451B648D}"/>
              </a:ext>
            </a:extLst>
          </p:cNvPr>
          <p:cNvSpPr>
            <a:spLocks noGrp="1"/>
          </p:cNvSpPr>
          <p:nvPr>
            <p:ph type="sldNum" sz="quarter" idx="5"/>
          </p:nvPr>
        </p:nvSpPr>
        <p:spPr/>
        <p:txBody>
          <a:bodyPr/>
          <a:lstStyle/>
          <a:p>
            <a:fld id="{59CF2995-AB43-4B7C-B8CD-9DC7C3692A9C}" type="slidenum">
              <a:rPr lang="en-GB" smtClean="0"/>
              <a:t>11</a:t>
            </a:fld>
            <a:endParaRPr lang="en-GB"/>
          </a:p>
        </p:txBody>
      </p:sp>
    </p:spTree>
    <p:extLst>
      <p:ext uri="{BB962C8B-B14F-4D97-AF65-F5344CB8AC3E}">
        <p14:creationId xmlns:p14="http://schemas.microsoft.com/office/powerpoint/2010/main" val="156116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355DF-92AC-3CA1-D4CF-14611E4342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41B624-0FD6-0AD6-FE8A-3F9CAF3630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FDB196-8405-402F-D80D-E3BE8F3917CB}"/>
              </a:ext>
            </a:extLst>
          </p:cNvPr>
          <p:cNvSpPr>
            <a:spLocks noGrp="1"/>
          </p:cNvSpPr>
          <p:nvPr>
            <p:ph type="body" idx="1"/>
          </p:nvPr>
        </p:nvSpPr>
        <p:spPr/>
        <p:txBody>
          <a:bodyPr/>
          <a:lstStyle/>
          <a:p>
            <a:r>
              <a:rPr lang="en-US" sz="1200" b="0" i="0" kern="1200">
                <a:solidFill>
                  <a:schemeClr val="tx1"/>
                </a:solidFill>
                <a:effectLst/>
                <a:latin typeface="+mn-lt"/>
                <a:ea typeface="+mn-ea"/>
                <a:cs typeface="+mn-cs"/>
              </a:rPr>
              <a:t>FPI stands for </a:t>
            </a:r>
            <a:r>
              <a:rPr lang="en-US" sz="1200" b="1" i="0" kern="1200">
                <a:solidFill>
                  <a:schemeClr val="tx1"/>
                </a:solidFill>
                <a:effectLst/>
                <a:latin typeface="+mn-lt"/>
                <a:ea typeface="+mn-ea"/>
                <a:cs typeface="+mn-cs"/>
              </a:rPr>
              <a:t>Foreign Policy Instruments</a:t>
            </a:r>
            <a:r>
              <a:rPr lang="en-US" sz="1200" b="0" i="0" kern="1200">
                <a:solidFill>
                  <a:schemeClr val="tx1"/>
                </a:solidFill>
                <a:effectLst/>
                <a:latin typeface="+mn-lt"/>
                <a:ea typeface="+mn-ea"/>
                <a:cs typeface="+mn-cs"/>
              </a:rPr>
              <a:t>, is a service of the European Commission responsible for the financial and operational components of EU foreign policy. FPI plays a key role in supporting EU external actions and ensuring compliance with international standards.</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The FPI operates in the Asia-Pacific region, including High-Income Countries (HICs) such as China, Japan, South Korea, Australia, and Singapore, to advance the EU’s strategic interests and promote sustainable development. </a:t>
            </a:r>
          </a:p>
          <a:p>
            <a:r>
              <a:rPr lang="en-US" sz="1200" b="0" i="0" kern="1200">
                <a:solidFill>
                  <a:schemeClr val="tx1"/>
                </a:solidFill>
                <a:effectLst/>
                <a:latin typeface="+mn-lt"/>
                <a:ea typeface="+mn-ea"/>
                <a:cs typeface="+mn-cs"/>
              </a:rPr>
              <a:t>Key aims of FPI’s activities include </a:t>
            </a:r>
          </a:p>
          <a:p>
            <a:pPr marL="171450" indent="-171450">
              <a:buFont typeface="Arial" panose="020B0604020202020204" pitchFamily="34" charset="0"/>
              <a:buChar char="•"/>
            </a:pPr>
            <a:r>
              <a:rPr lang="en-US" sz="1200" b="0" i="0" kern="1200">
                <a:solidFill>
                  <a:schemeClr val="tx1"/>
                </a:solidFill>
                <a:effectLst/>
                <a:latin typeface="+mn-lt"/>
                <a:ea typeface="+mn-ea"/>
                <a:cs typeface="+mn-cs"/>
              </a:rPr>
              <a:t>fostering regional cooperation through initiatives like "</a:t>
            </a:r>
            <a:r>
              <a:rPr lang="en-US" sz="1200" b="0" i="0" kern="1200" err="1">
                <a:solidFill>
                  <a:schemeClr val="tx1"/>
                </a:solidFill>
                <a:effectLst/>
                <a:latin typeface="+mn-lt"/>
                <a:ea typeface="+mn-ea"/>
                <a:cs typeface="+mn-cs"/>
              </a:rPr>
              <a:t>UrbanHICs</a:t>
            </a:r>
            <a:r>
              <a:rPr lang="en-US" sz="1200" b="0" i="0" kern="1200">
                <a:solidFill>
                  <a:schemeClr val="tx1"/>
                </a:solidFill>
                <a:effectLst/>
                <a:latin typeface="+mn-lt"/>
                <a:ea typeface="+mn-ea"/>
                <a:cs typeface="+mn-cs"/>
              </a:rPr>
              <a:t>+", which supports urban and territorial innovation, and promoting EU standards in areas such as health and safety, particularly in competitive sectors like the green economy and automotive industry. </a:t>
            </a:r>
          </a:p>
          <a:p>
            <a:pPr marL="171450" indent="-171450">
              <a:buFont typeface="Arial" panose="020B0604020202020204" pitchFamily="34" charset="0"/>
              <a:buChar char="•"/>
            </a:pPr>
            <a:r>
              <a:rPr lang="en-US" sz="1200" b="0" i="0" kern="1200">
                <a:solidFill>
                  <a:schemeClr val="tx1"/>
                </a:solidFill>
                <a:effectLst/>
                <a:latin typeface="+mn-lt"/>
                <a:ea typeface="+mn-ea"/>
                <a:cs typeface="+mn-cs"/>
              </a:rPr>
              <a:t>building strategic partnerships with influential global players, </a:t>
            </a:r>
          </a:p>
          <a:p>
            <a:pPr marL="171450" indent="-171450">
              <a:buFont typeface="Arial" panose="020B0604020202020204" pitchFamily="34" charset="0"/>
              <a:buChar char="•"/>
            </a:pPr>
            <a:r>
              <a:rPr lang="en-US" sz="1200" b="0" i="0" kern="1200">
                <a:solidFill>
                  <a:schemeClr val="tx1"/>
                </a:solidFill>
                <a:effectLst/>
                <a:latin typeface="+mn-lt"/>
                <a:ea typeface="+mn-ea"/>
                <a:cs typeface="+mn-cs"/>
              </a:rPr>
              <a:t>enhancing the adoption of EU standards, </a:t>
            </a:r>
          </a:p>
          <a:p>
            <a:pPr marL="171450" indent="-171450">
              <a:buFont typeface="Arial" panose="020B0604020202020204" pitchFamily="34" charset="0"/>
              <a:buChar char="•"/>
            </a:pPr>
            <a:r>
              <a:rPr lang="en-US" sz="1200" b="0" i="0" kern="1200">
                <a:solidFill>
                  <a:schemeClr val="tx1"/>
                </a:solidFill>
                <a:effectLst/>
                <a:latin typeface="+mn-lt"/>
                <a:ea typeface="+mn-ea"/>
                <a:cs typeface="+mn-cs"/>
              </a:rPr>
              <a:t>addressing shared challenges such as climate change, sustainable connectivity, and good governance, </a:t>
            </a:r>
          </a:p>
          <a:p>
            <a:pPr marL="0" indent="0">
              <a:buFontTx/>
              <a:buNone/>
            </a:pPr>
            <a:endParaRPr lang="en-001"/>
          </a:p>
        </p:txBody>
      </p:sp>
      <p:sp>
        <p:nvSpPr>
          <p:cNvPr id="4" name="Slide Number Placeholder 3">
            <a:extLst>
              <a:ext uri="{FF2B5EF4-FFF2-40B4-BE49-F238E27FC236}">
                <a16:creationId xmlns:a16="http://schemas.microsoft.com/office/drawing/2014/main" id="{82C5D1AE-DE45-643C-6842-FA5912A4E856}"/>
              </a:ext>
            </a:extLst>
          </p:cNvPr>
          <p:cNvSpPr>
            <a:spLocks noGrp="1"/>
          </p:cNvSpPr>
          <p:nvPr>
            <p:ph type="sldNum" sz="quarter" idx="5"/>
          </p:nvPr>
        </p:nvSpPr>
        <p:spPr/>
        <p:txBody>
          <a:bodyPr/>
          <a:lstStyle/>
          <a:p>
            <a:fld id="{59CF2995-AB43-4B7C-B8CD-9DC7C3692A9C}" type="slidenum">
              <a:rPr lang="en-GB" smtClean="0"/>
              <a:t>12</a:t>
            </a:fld>
            <a:endParaRPr lang="en-GB"/>
          </a:p>
        </p:txBody>
      </p:sp>
    </p:spTree>
    <p:extLst>
      <p:ext uri="{BB962C8B-B14F-4D97-AF65-F5344CB8AC3E}">
        <p14:creationId xmlns:p14="http://schemas.microsoft.com/office/powerpoint/2010/main" val="37202605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001"/>
          </a:p>
        </p:txBody>
      </p:sp>
      <p:sp>
        <p:nvSpPr>
          <p:cNvPr id="4" name="Slide Number Placeholder 3"/>
          <p:cNvSpPr>
            <a:spLocks noGrp="1"/>
          </p:cNvSpPr>
          <p:nvPr>
            <p:ph type="sldNum" sz="quarter" idx="5"/>
          </p:nvPr>
        </p:nvSpPr>
        <p:spPr/>
        <p:txBody>
          <a:bodyPr/>
          <a:lstStyle/>
          <a:p>
            <a:fld id="{59CF2995-AB43-4B7C-B8CD-9DC7C3692A9C}" type="slidenum">
              <a:rPr lang="en-GB" smtClean="0"/>
              <a:t>13</a:t>
            </a:fld>
            <a:endParaRPr lang="en-GB"/>
          </a:p>
        </p:txBody>
      </p:sp>
    </p:spTree>
    <p:extLst>
      <p:ext uri="{BB962C8B-B14F-4D97-AF65-F5344CB8AC3E}">
        <p14:creationId xmlns:p14="http://schemas.microsoft.com/office/powerpoint/2010/main" val="22049952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CB8B4-E7FF-15FF-EAE8-036B5A4D0C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9BEBD2-9306-5871-70BD-565EC45F80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6CE746-EEA2-D82B-BF6F-805C45A91A5E}"/>
              </a:ext>
            </a:extLst>
          </p:cNvPr>
          <p:cNvSpPr>
            <a:spLocks noGrp="1"/>
          </p:cNvSpPr>
          <p:nvPr>
            <p:ph type="body" idx="1"/>
          </p:nvPr>
        </p:nvSpPr>
        <p:spPr/>
        <p:txBody>
          <a:bodyPr/>
          <a:lstStyle/>
          <a:p>
            <a:pPr marL="0" indent="0">
              <a:buFontTx/>
              <a:buNone/>
            </a:pPr>
            <a:endParaRPr lang="en-001"/>
          </a:p>
        </p:txBody>
      </p:sp>
      <p:sp>
        <p:nvSpPr>
          <p:cNvPr id="4" name="Slide Number Placeholder 3">
            <a:extLst>
              <a:ext uri="{FF2B5EF4-FFF2-40B4-BE49-F238E27FC236}">
                <a16:creationId xmlns:a16="http://schemas.microsoft.com/office/drawing/2014/main" id="{7A80A29A-58BB-7AE0-5C73-95513D1833AF}"/>
              </a:ext>
            </a:extLst>
          </p:cNvPr>
          <p:cNvSpPr>
            <a:spLocks noGrp="1"/>
          </p:cNvSpPr>
          <p:nvPr>
            <p:ph type="sldNum" sz="quarter" idx="5"/>
          </p:nvPr>
        </p:nvSpPr>
        <p:spPr/>
        <p:txBody>
          <a:bodyPr/>
          <a:lstStyle/>
          <a:p>
            <a:fld id="{59CF2995-AB43-4B7C-B8CD-9DC7C3692A9C}" type="slidenum">
              <a:rPr lang="en-GB" smtClean="0"/>
              <a:t>14</a:t>
            </a:fld>
            <a:endParaRPr lang="en-GB"/>
          </a:p>
        </p:txBody>
      </p:sp>
    </p:spTree>
    <p:extLst>
      <p:ext uri="{BB962C8B-B14F-4D97-AF65-F5344CB8AC3E}">
        <p14:creationId xmlns:p14="http://schemas.microsoft.com/office/powerpoint/2010/main" val="36168878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BAC45-D043-4D33-A12D-D7FD8A5E27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11098E-FE7A-8029-6E02-9F928FF75F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46B2C6-E98F-7B5E-6548-1236678A27A7}"/>
              </a:ext>
            </a:extLst>
          </p:cNvPr>
          <p:cNvSpPr>
            <a:spLocks noGrp="1"/>
          </p:cNvSpPr>
          <p:nvPr>
            <p:ph type="body" idx="1"/>
          </p:nvPr>
        </p:nvSpPr>
        <p:spPr/>
        <p:txBody>
          <a:bodyPr/>
          <a:lstStyle/>
          <a:p>
            <a:pPr marL="0" indent="0">
              <a:buFontTx/>
              <a:buNone/>
            </a:pPr>
            <a:endParaRPr lang="en-001"/>
          </a:p>
        </p:txBody>
      </p:sp>
      <p:sp>
        <p:nvSpPr>
          <p:cNvPr id="4" name="Slide Number Placeholder 3">
            <a:extLst>
              <a:ext uri="{FF2B5EF4-FFF2-40B4-BE49-F238E27FC236}">
                <a16:creationId xmlns:a16="http://schemas.microsoft.com/office/drawing/2014/main" id="{CD4D700D-A288-9DB9-8692-C696C2571659}"/>
              </a:ext>
            </a:extLst>
          </p:cNvPr>
          <p:cNvSpPr>
            <a:spLocks noGrp="1"/>
          </p:cNvSpPr>
          <p:nvPr>
            <p:ph type="sldNum" sz="quarter" idx="5"/>
          </p:nvPr>
        </p:nvSpPr>
        <p:spPr/>
        <p:txBody>
          <a:bodyPr/>
          <a:lstStyle/>
          <a:p>
            <a:fld id="{59CF2995-AB43-4B7C-B8CD-9DC7C3692A9C}" type="slidenum">
              <a:rPr lang="en-GB" smtClean="0"/>
              <a:t>15</a:t>
            </a:fld>
            <a:endParaRPr lang="en-GB"/>
          </a:p>
        </p:txBody>
      </p:sp>
    </p:spTree>
    <p:extLst>
      <p:ext uri="{BB962C8B-B14F-4D97-AF65-F5344CB8AC3E}">
        <p14:creationId xmlns:p14="http://schemas.microsoft.com/office/powerpoint/2010/main" val="708113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BBF0C-687E-B455-BDF5-8577251EFB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AF946E-A1F7-62A5-8D30-392F64FC03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3220DA-1326-3F8A-0656-53CFCF5292FC}"/>
              </a:ext>
            </a:extLst>
          </p:cNvPr>
          <p:cNvSpPr>
            <a:spLocks noGrp="1"/>
          </p:cNvSpPr>
          <p:nvPr>
            <p:ph type="body" idx="1"/>
          </p:nvPr>
        </p:nvSpPr>
        <p:spPr/>
        <p:txBody>
          <a:bodyPr/>
          <a:lstStyle/>
          <a:p>
            <a:r>
              <a:rPr lang="en-US" sz="1200" b="0" i="0" kern="1200">
                <a:solidFill>
                  <a:schemeClr val="tx1"/>
                </a:solidFill>
                <a:effectLst/>
                <a:latin typeface="+mn-lt"/>
                <a:ea typeface="+mn-ea"/>
                <a:cs typeface="+mn-cs"/>
              </a:rPr>
              <a:t>The NDICI funding instrument is a cornerstone of the European Union’s commitment to global solidarity and sustainable development. </a:t>
            </a:r>
            <a:br>
              <a:rPr lang="en-US" sz="1200" b="0" i="0" kern="1200">
                <a:solidFill>
                  <a:schemeClr val="tx1"/>
                </a:solidFill>
                <a:effectLst/>
                <a:latin typeface="+mn-lt"/>
                <a:ea typeface="+mn-ea"/>
                <a:cs typeface="+mn-cs"/>
              </a:rPr>
            </a:br>
            <a:endParaRPr lang="en-US" sz="1200" b="0" i="0" kern="1200">
              <a:solidFill>
                <a:schemeClr val="tx1"/>
              </a:solidFill>
              <a:effectLst/>
              <a:latin typeface="+mn-lt"/>
              <a:ea typeface="+mn-ea"/>
              <a:cs typeface="+mn-cs"/>
            </a:endParaRPr>
          </a:p>
          <a:p>
            <a:r>
              <a:rPr lang="en-US" sz="1200" b="0" i="0" kern="1200">
                <a:solidFill>
                  <a:schemeClr val="tx1"/>
                </a:solidFill>
                <a:effectLst/>
                <a:latin typeface="+mn-lt"/>
                <a:ea typeface="+mn-ea"/>
                <a:cs typeface="+mn-cs"/>
              </a:rPr>
              <a:t>With a budget of over €79 billion for 2021-2027, it is designed to address pressing global challenges, promote human rights, and foster inclusive growth.</a:t>
            </a:r>
          </a:p>
          <a:p>
            <a:endParaRPr lang="en-US" sz="1200" b="0" i="0" kern="1200">
              <a:solidFill>
                <a:schemeClr val="tx1"/>
              </a:solidFill>
              <a:effectLst/>
              <a:latin typeface="+mn-lt"/>
              <a:ea typeface="+mn-ea"/>
              <a:cs typeface="+mn-cs"/>
            </a:endParaRPr>
          </a:p>
          <a:p>
            <a:r>
              <a:rPr lang="en-US" sz="1200" b="0" i="0" kern="1200">
                <a:solidFill>
                  <a:schemeClr val="tx1"/>
                </a:solidFill>
                <a:effectLst/>
                <a:latin typeface="+mn-lt"/>
                <a:ea typeface="+mn-ea"/>
                <a:cs typeface="+mn-cs"/>
              </a:rPr>
              <a:t>As you can see, the bulk of funding (identified by the large green rectangles) is destined to the geographic programmes, followed by Thematic Programmes, the “Cushion”, and the Rapid Response Actions allocation.</a:t>
            </a:r>
          </a:p>
          <a:p>
            <a:endParaRPr lang="en-US" sz="1200" b="0" i="0" kern="1200">
              <a:solidFill>
                <a:schemeClr val="tx1"/>
              </a:solidFill>
              <a:effectLst/>
              <a:latin typeface="+mn-lt"/>
              <a:ea typeface="+mn-ea"/>
              <a:cs typeface="+mn-cs"/>
            </a:endParaRPr>
          </a:p>
          <a:p>
            <a:endParaRPr lang="en-GB"/>
          </a:p>
          <a:p>
            <a:endParaRPr lang="en-GB"/>
          </a:p>
          <a:p>
            <a:endParaRPr lang="en-GB"/>
          </a:p>
          <a:p>
            <a:r>
              <a:rPr lang="en-GB"/>
              <a:t>Source: </a:t>
            </a:r>
            <a:r>
              <a:rPr lang="en-IE">
                <a:hlinkClick r:id="rId3"/>
              </a:rPr>
              <a:t>https://www.consilium.europa.eu/media/45109/210720-euco-final-conclusions-en.pdf</a:t>
            </a:r>
            <a:r>
              <a:rPr lang="en-IE"/>
              <a:t> </a:t>
            </a:r>
            <a:endParaRPr lang="en-001"/>
          </a:p>
        </p:txBody>
      </p:sp>
      <p:sp>
        <p:nvSpPr>
          <p:cNvPr id="4" name="Slide Number Placeholder 3">
            <a:extLst>
              <a:ext uri="{FF2B5EF4-FFF2-40B4-BE49-F238E27FC236}">
                <a16:creationId xmlns:a16="http://schemas.microsoft.com/office/drawing/2014/main" id="{AA975626-74FE-1A87-F30B-682218CF1940}"/>
              </a:ext>
            </a:extLst>
          </p:cNvPr>
          <p:cNvSpPr>
            <a:spLocks noGrp="1"/>
          </p:cNvSpPr>
          <p:nvPr>
            <p:ph type="sldNum" sz="quarter" idx="10"/>
          </p:nvPr>
        </p:nvSpPr>
        <p:spPr/>
        <p:txBody>
          <a:bodyPr/>
          <a:lstStyle/>
          <a:p>
            <a:fld id="{59CF2995-AB43-4B7C-B8CD-9DC7C3692A9C}" type="slidenum">
              <a:rPr lang="en-GB" smtClean="0"/>
              <a:t>2</a:t>
            </a:fld>
            <a:endParaRPr lang="en-GB"/>
          </a:p>
        </p:txBody>
      </p:sp>
    </p:spTree>
    <p:extLst>
      <p:ext uri="{BB962C8B-B14F-4D97-AF65-F5344CB8AC3E}">
        <p14:creationId xmlns:p14="http://schemas.microsoft.com/office/powerpoint/2010/main" val="1373507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1A979-001D-8F66-1218-87BDC29A5C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4B3E2F-2FF4-7C60-8B76-5185DB7A12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4E91AE-A130-D6E8-1AE9-3682585B9293}"/>
              </a:ext>
            </a:extLst>
          </p:cNvPr>
          <p:cNvSpPr>
            <a:spLocks noGrp="1"/>
          </p:cNvSpPr>
          <p:nvPr>
            <p:ph type="body" idx="1"/>
          </p:nvPr>
        </p:nvSpPr>
        <p:spPr/>
        <p:txBody>
          <a:bodyPr/>
          <a:lstStyle/>
          <a:p>
            <a:endParaRPr lang="en-US" sz="1200" b="0" i="0" kern="1200">
              <a:solidFill>
                <a:schemeClr val="tx1"/>
              </a:solidFill>
              <a:effectLst/>
              <a:latin typeface="+mn-lt"/>
              <a:ea typeface="+mn-ea"/>
              <a:cs typeface="+mn-cs"/>
            </a:endParaRPr>
          </a:p>
          <a:p>
            <a:r>
              <a:rPr lang="en-US" sz="1200" b="0" i="0" kern="1200">
                <a:solidFill>
                  <a:schemeClr val="tx1"/>
                </a:solidFill>
                <a:effectLst/>
                <a:latin typeface="+mn-lt"/>
                <a:ea typeface="+mn-ea"/>
                <a:cs typeface="+mn-cs"/>
              </a:rPr>
              <a:t>Under Global Challenges four Priority Areas are identified:</a:t>
            </a:r>
          </a:p>
          <a:p>
            <a:pPr marL="285750" indent="-285750">
              <a:buFont typeface="Arial" panose="020B0604020202020204" pitchFamily="34" charset="0"/>
              <a:buChar char="•"/>
            </a:pPr>
            <a:r>
              <a:rPr lang="en-US" sz="1200" b="1">
                <a:solidFill>
                  <a:schemeClr val="tx1"/>
                </a:solidFill>
              </a:rPr>
              <a:t>People</a:t>
            </a:r>
            <a:r>
              <a:rPr lang="en-US" sz="1200">
                <a:solidFill>
                  <a:schemeClr val="tx1"/>
                </a:solidFill>
              </a:rPr>
              <a:t>: EUR 1,835,000,000, covering health, education and skills, gender equality, children and youth, migration, decent work, social protection, and culture </a:t>
            </a:r>
            <a:r>
              <a:rPr lang="en-US" sz="1200" baseline="30000">
                <a:solidFill>
                  <a:schemeClr val="tx1"/>
                </a:solidFill>
              </a:rPr>
              <a:t>2</a:t>
            </a:r>
            <a:r>
              <a:rPr lang="en-US" sz="1200">
                <a:solidFill>
                  <a:schemeClr val="tx1"/>
                </a:solidFill>
              </a:rPr>
              <a:t> .</a:t>
            </a:r>
          </a:p>
          <a:p>
            <a:pPr marL="285750" indent="-285750">
              <a:buFont typeface="Arial" panose="020B0604020202020204" pitchFamily="34" charset="0"/>
              <a:buChar char="•"/>
            </a:pPr>
            <a:r>
              <a:rPr lang="en-US" sz="1200" b="1">
                <a:solidFill>
                  <a:schemeClr val="tx1"/>
                </a:solidFill>
              </a:rPr>
              <a:t>Planet</a:t>
            </a:r>
            <a:r>
              <a:rPr lang="en-US" sz="1200">
                <a:solidFill>
                  <a:schemeClr val="tx1"/>
                </a:solidFill>
              </a:rPr>
              <a:t>: EUR 793,000,000, addressing climate change, disaster risk reduction, environment and natural resources, and green transition </a:t>
            </a:r>
            <a:r>
              <a:rPr lang="en-US" sz="1200" baseline="30000">
                <a:solidFill>
                  <a:schemeClr val="tx1"/>
                </a:solidFill>
              </a:rPr>
              <a:t>2</a:t>
            </a:r>
            <a:r>
              <a:rPr lang="en-US" sz="1200">
                <a:solidFill>
                  <a:schemeClr val="tx1"/>
                </a:solidFill>
              </a:rPr>
              <a:t> .</a:t>
            </a:r>
          </a:p>
          <a:p>
            <a:pPr marL="285750" indent="-285750">
              <a:buFont typeface="Arial" panose="020B0604020202020204" pitchFamily="34" charset="0"/>
              <a:buChar char="•"/>
            </a:pPr>
            <a:r>
              <a:rPr lang="en-US" sz="1200" b="1">
                <a:solidFill>
                  <a:schemeClr val="tx1"/>
                </a:solidFill>
              </a:rPr>
              <a:t>Prosperity</a:t>
            </a:r>
            <a:r>
              <a:rPr lang="en-US" sz="1200">
                <a:solidFill>
                  <a:schemeClr val="tx1"/>
                </a:solidFill>
              </a:rPr>
              <a:t>: EUR 697,000,000, focusing on investment climate, private sector, employment, trade, digital transformation, and sustainable agri-food systems </a:t>
            </a:r>
            <a:r>
              <a:rPr lang="en-US" sz="1200" baseline="30000">
                <a:solidFill>
                  <a:schemeClr val="tx1"/>
                </a:solidFill>
              </a:rPr>
              <a:t>2</a:t>
            </a:r>
            <a:r>
              <a:rPr lang="en-US" sz="1200">
                <a:solidFill>
                  <a:schemeClr val="tx1"/>
                </a:solidFill>
              </a:rPr>
              <a:t> .</a:t>
            </a:r>
          </a:p>
          <a:p>
            <a:pPr marL="285750" indent="-285750">
              <a:buFont typeface="Arial" panose="020B0604020202020204" pitchFamily="34" charset="0"/>
              <a:buChar char="•"/>
            </a:pPr>
            <a:r>
              <a:rPr lang="en-US" sz="1200" b="1">
                <a:solidFill>
                  <a:schemeClr val="tx1"/>
                </a:solidFill>
              </a:rPr>
              <a:t>Partnerships</a:t>
            </a:r>
            <a:r>
              <a:rPr lang="en-US" sz="1200">
                <a:solidFill>
                  <a:schemeClr val="tx1"/>
                </a:solidFill>
              </a:rPr>
              <a:t>: EUR 304,000,000, for strategic cooperation with global and multilateral organizations, economic governance, and local authorities </a:t>
            </a:r>
            <a:r>
              <a:rPr lang="en-US" sz="1200" baseline="30000">
                <a:solidFill>
                  <a:schemeClr val="tx1"/>
                </a:solidFill>
              </a:rPr>
              <a:t>2</a:t>
            </a:r>
            <a:r>
              <a:rPr lang="en-US" sz="1200">
                <a:solidFill>
                  <a:schemeClr val="tx1"/>
                </a:solidFill>
              </a:rPr>
              <a:t> .</a:t>
            </a:r>
          </a:p>
          <a:p>
            <a:endParaRPr lang="en-US" sz="1200" b="0" i="0" kern="1200">
              <a:solidFill>
                <a:schemeClr val="tx1"/>
              </a:solidFill>
              <a:effectLst/>
              <a:latin typeface="+mn-lt"/>
              <a:ea typeface="+mn-ea"/>
              <a:cs typeface="+mn-cs"/>
            </a:endParaRPr>
          </a:p>
          <a:p>
            <a:endParaRPr lang="en-GB"/>
          </a:p>
          <a:p>
            <a:endParaRPr lang="en-GB"/>
          </a:p>
          <a:p>
            <a:endParaRPr lang="en-GB"/>
          </a:p>
          <a:p>
            <a:r>
              <a:rPr lang="en-GB"/>
              <a:t>Source: </a:t>
            </a:r>
            <a:r>
              <a:rPr lang="en-IE">
                <a:hlinkClick r:id="rId3"/>
              </a:rPr>
              <a:t>https://www.consilium.europa.eu/media/45109/210720-euco-final-conclusions-en.pdf</a:t>
            </a:r>
            <a:r>
              <a:rPr lang="en-IE"/>
              <a:t> </a:t>
            </a:r>
            <a:endParaRPr lang="en-001"/>
          </a:p>
        </p:txBody>
      </p:sp>
      <p:sp>
        <p:nvSpPr>
          <p:cNvPr id="4" name="Slide Number Placeholder 3">
            <a:extLst>
              <a:ext uri="{FF2B5EF4-FFF2-40B4-BE49-F238E27FC236}">
                <a16:creationId xmlns:a16="http://schemas.microsoft.com/office/drawing/2014/main" id="{5AEF51A9-6290-478F-F6DE-CCB5DCBE79FE}"/>
              </a:ext>
            </a:extLst>
          </p:cNvPr>
          <p:cNvSpPr>
            <a:spLocks noGrp="1"/>
          </p:cNvSpPr>
          <p:nvPr>
            <p:ph type="sldNum" sz="quarter" idx="10"/>
          </p:nvPr>
        </p:nvSpPr>
        <p:spPr/>
        <p:txBody>
          <a:bodyPr/>
          <a:lstStyle/>
          <a:p>
            <a:fld id="{59CF2995-AB43-4B7C-B8CD-9DC7C3692A9C}" type="slidenum">
              <a:rPr lang="en-GB" smtClean="0"/>
              <a:t>3</a:t>
            </a:fld>
            <a:endParaRPr lang="en-GB"/>
          </a:p>
        </p:txBody>
      </p:sp>
    </p:spTree>
    <p:extLst>
      <p:ext uri="{BB962C8B-B14F-4D97-AF65-F5344CB8AC3E}">
        <p14:creationId xmlns:p14="http://schemas.microsoft.com/office/powerpoint/2010/main" val="2377486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5FE3B-10A4-6CFE-527F-AFBBEE9AA2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4E2DCF-BC21-0338-5B34-9F700468F0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70A533-CC1E-9E75-AC4A-488DD1B3F10D}"/>
              </a:ext>
            </a:extLst>
          </p:cNvPr>
          <p:cNvSpPr>
            <a:spLocks noGrp="1"/>
          </p:cNvSpPr>
          <p:nvPr>
            <p:ph type="body" idx="1"/>
          </p:nvPr>
        </p:nvSpPr>
        <p:spPr/>
        <p:txBody>
          <a:bodyPr/>
          <a:lstStyle/>
          <a:p>
            <a:r>
              <a:rPr lang="en-US" sz="1200" b="0" i="0" kern="1200">
                <a:solidFill>
                  <a:schemeClr val="tx1"/>
                </a:solidFill>
                <a:effectLst/>
                <a:latin typeface="+mn-lt"/>
                <a:ea typeface="+mn-ea"/>
                <a:cs typeface="+mn-cs"/>
              </a:rPr>
              <a:t>For the </a:t>
            </a:r>
            <a:r>
              <a:rPr lang="en-US" sz="1200" b="1" i="0" kern="1200">
                <a:solidFill>
                  <a:schemeClr val="tx1"/>
                </a:solidFill>
                <a:effectLst/>
                <a:latin typeface="+mn-lt"/>
                <a:ea typeface="+mn-ea"/>
                <a:cs typeface="+mn-cs"/>
              </a:rPr>
              <a:t>Asia and Pacific </a:t>
            </a:r>
            <a:r>
              <a:rPr lang="en-US" sz="1200" b="0" i="0" kern="1200">
                <a:solidFill>
                  <a:schemeClr val="tx1"/>
                </a:solidFill>
                <a:effectLst/>
                <a:latin typeface="+mn-lt"/>
                <a:ea typeface="+mn-ea"/>
                <a:cs typeface="+mn-cs"/>
              </a:rPr>
              <a:t>region, NDICI has allocated €8.5 billion to support critical priorities such as </a:t>
            </a:r>
            <a:r>
              <a:rPr lang="en-US" sz="1200" b="1" i="0" kern="1200">
                <a:solidFill>
                  <a:schemeClr val="tx1"/>
                </a:solidFill>
                <a:effectLst/>
                <a:latin typeface="+mn-lt"/>
                <a:ea typeface="+mn-ea"/>
                <a:cs typeface="+mn-cs"/>
              </a:rPr>
              <a:t>poverty alleviation</a:t>
            </a:r>
            <a:r>
              <a:rPr lang="en-US" sz="1200" b="0" i="0" kern="1200">
                <a:solidFill>
                  <a:schemeClr val="tx1"/>
                </a:solidFill>
                <a:effectLst/>
                <a:latin typeface="+mn-lt"/>
                <a:ea typeface="+mn-ea"/>
                <a:cs typeface="+mn-cs"/>
              </a:rPr>
              <a:t>, </a:t>
            </a:r>
            <a:r>
              <a:rPr lang="en-US" sz="1200" b="1" i="0" kern="1200">
                <a:solidFill>
                  <a:schemeClr val="tx1"/>
                </a:solidFill>
                <a:effectLst/>
                <a:latin typeface="+mn-lt"/>
                <a:ea typeface="+mn-ea"/>
                <a:cs typeface="+mn-cs"/>
              </a:rPr>
              <a:t>education</a:t>
            </a:r>
            <a:r>
              <a:rPr lang="en-US" sz="1200" b="0" i="0" kern="1200">
                <a:solidFill>
                  <a:schemeClr val="tx1"/>
                </a:solidFill>
                <a:effectLst/>
                <a:latin typeface="+mn-lt"/>
                <a:ea typeface="+mn-ea"/>
                <a:cs typeface="+mn-cs"/>
              </a:rPr>
              <a:t>, </a:t>
            </a:r>
            <a:r>
              <a:rPr lang="en-US" sz="1200" b="1" i="0" kern="1200">
                <a:solidFill>
                  <a:schemeClr val="tx1"/>
                </a:solidFill>
                <a:effectLst/>
                <a:latin typeface="+mn-lt"/>
                <a:ea typeface="+mn-ea"/>
                <a:cs typeface="+mn-cs"/>
              </a:rPr>
              <a:t>gender equality</a:t>
            </a:r>
            <a:r>
              <a:rPr lang="en-US" sz="1200" b="0" i="0" kern="1200">
                <a:solidFill>
                  <a:schemeClr val="tx1"/>
                </a:solidFill>
                <a:effectLst/>
                <a:latin typeface="+mn-lt"/>
                <a:ea typeface="+mn-ea"/>
                <a:cs typeface="+mn-cs"/>
              </a:rPr>
              <a:t>, </a:t>
            </a:r>
            <a:r>
              <a:rPr lang="en-US" sz="1200" b="1" i="0" kern="1200">
                <a:solidFill>
                  <a:schemeClr val="tx1"/>
                </a:solidFill>
                <a:effectLst/>
                <a:latin typeface="+mn-lt"/>
                <a:ea typeface="+mn-ea"/>
                <a:cs typeface="+mn-cs"/>
              </a:rPr>
              <a:t>climate action</a:t>
            </a:r>
            <a:r>
              <a:rPr lang="en-US" sz="1200" b="0" i="0" kern="1200">
                <a:solidFill>
                  <a:schemeClr val="tx1"/>
                </a:solidFill>
                <a:effectLst/>
                <a:latin typeface="+mn-lt"/>
                <a:ea typeface="+mn-ea"/>
                <a:cs typeface="+mn-cs"/>
              </a:rPr>
              <a:t>, </a:t>
            </a:r>
            <a:r>
              <a:rPr lang="en-US" sz="1200" b="1" i="0" kern="1200">
                <a:solidFill>
                  <a:schemeClr val="tx1"/>
                </a:solidFill>
                <a:effectLst/>
                <a:latin typeface="+mn-lt"/>
                <a:ea typeface="+mn-ea"/>
                <a:cs typeface="+mn-cs"/>
              </a:rPr>
              <a:t>disaster resilience</a:t>
            </a:r>
            <a:r>
              <a:rPr lang="en-US" sz="1200" b="0" i="0" kern="1200">
                <a:solidFill>
                  <a:schemeClr val="tx1"/>
                </a:solidFill>
                <a:effectLst/>
                <a:latin typeface="+mn-lt"/>
                <a:ea typeface="+mn-ea"/>
                <a:cs typeface="+mn-cs"/>
              </a:rPr>
              <a:t>, and </a:t>
            </a:r>
            <a:r>
              <a:rPr lang="en-US" sz="1200" b="1" i="0" kern="1200">
                <a:solidFill>
                  <a:schemeClr val="tx1"/>
                </a:solidFill>
                <a:effectLst/>
                <a:latin typeface="+mn-lt"/>
                <a:ea typeface="+mn-ea"/>
                <a:cs typeface="+mn-cs"/>
              </a:rPr>
              <a:t>sustainable development</a:t>
            </a:r>
            <a:r>
              <a:rPr lang="en-US" sz="1200" b="0" i="0" kern="1200">
                <a:solidFill>
                  <a:schemeClr val="tx1"/>
                </a:solidFill>
                <a:effectLst/>
                <a:latin typeface="+mn-lt"/>
                <a:ea typeface="+mn-ea"/>
                <a:cs typeface="+mn-cs"/>
              </a:rPr>
              <a:t>. </a:t>
            </a:r>
          </a:p>
          <a:p>
            <a:endParaRPr lang="en-US" sz="1200" b="0" i="0" kern="1200">
              <a:solidFill>
                <a:schemeClr val="tx1"/>
              </a:solidFill>
              <a:effectLst/>
              <a:latin typeface="+mn-lt"/>
              <a:ea typeface="+mn-ea"/>
              <a:cs typeface="+mn-cs"/>
            </a:endParaRPr>
          </a:p>
          <a:p>
            <a:r>
              <a:rPr lang="en-US" sz="1200" b="0" i="0" kern="1200">
                <a:solidFill>
                  <a:schemeClr val="tx1"/>
                </a:solidFill>
                <a:effectLst/>
                <a:latin typeface="+mn-lt"/>
                <a:ea typeface="+mn-ea"/>
                <a:cs typeface="+mn-cs"/>
              </a:rPr>
              <a:t>These investments aim to empower communities, protect the environment, and create opportunities for all.</a:t>
            </a:r>
          </a:p>
          <a:p>
            <a:endParaRPr lang="en-US" sz="1200" b="0" i="0" kern="1200">
              <a:solidFill>
                <a:schemeClr val="tx1"/>
              </a:solidFill>
              <a:effectLst/>
              <a:latin typeface="+mn-lt"/>
              <a:ea typeface="+mn-ea"/>
              <a:cs typeface="+mn-cs"/>
            </a:endParaRPr>
          </a:p>
          <a:p>
            <a:r>
              <a:rPr lang="en-US" sz="1200" b="0" i="0" kern="1200">
                <a:solidFill>
                  <a:schemeClr val="tx1"/>
                </a:solidFill>
                <a:effectLst/>
                <a:latin typeface="+mn-lt"/>
                <a:ea typeface="+mn-ea"/>
                <a:cs typeface="+mn-cs"/>
              </a:rPr>
              <a:t>Civil Society Organisations play a vital role in this effort. They are the voice of the people, driving grassroots change, advocating for rights, and ensuring accountability. </a:t>
            </a:r>
          </a:p>
          <a:p>
            <a:endParaRPr lang="en-US" sz="1200" b="0" i="0" kern="1200">
              <a:solidFill>
                <a:schemeClr val="tx1"/>
              </a:solidFill>
              <a:effectLst/>
              <a:latin typeface="+mn-lt"/>
              <a:ea typeface="+mn-ea"/>
              <a:cs typeface="+mn-cs"/>
            </a:endParaRPr>
          </a:p>
          <a:p>
            <a:r>
              <a:rPr lang="en-US" sz="1200" b="0" i="0" kern="1200">
                <a:solidFill>
                  <a:schemeClr val="tx1"/>
                </a:solidFill>
                <a:effectLst/>
                <a:latin typeface="+mn-lt"/>
                <a:ea typeface="+mn-ea"/>
                <a:cs typeface="+mn-cs"/>
              </a:rPr>
              <a:t>NDICI recognizes their importance by dedicating resources to strengthen their capacity and enable them to address local needs effectively.</a:t>
            </a:r>
          </a:p>
          <a:p>
            <a:endParaRPr lang="en-US" sz="1200" b="0" i="0" kern="1200">
              <a:solidFill>
                <a:schemeClr val="tx1"/>
              </a:solidFill>
              <a:effectLst/>
              <a:latin typeface="+mn-lt"/>
              <a:ea typeface="+mn-ea"/>
              <a:cs typeface="+mn-cs"/>
            </a:endParaRPr>
          </a:p>
          <a:p>
            <a:r>
              <a:rPr lang="en-US" sz="1200" b="0" i="0" kern="1200">
                <a:solidFill>
                  <a:schemeClr val="tx1"/>
                </a:solidFill>
                <a:effectLst/>
                <a:latin typeface="+mn-lt"/>
                <a:ea typeface="+mn-ea"/>
                <a:cs typeface="+mn-cs"/>
              </a:rPr>
              <a:t>Through NDICI, we aim to build partnerships that transcend borders, fostering a shared vision for a more equitable, peaceful, and sustainable future. </a:t>
            </a:r>
          </a:p>
          <a:p>
            <a:endParaRPr lang="en-001"/>
          </a:p>
        </p:txBody>
      </p:sp>
      <p:sp>
        <p:nvSpPr>
          <p:cNvPr id="4" name="Slide Number Placeholder 3">
            <a:extLst>
              <a:ext uri="{FF2B5EF4-FFF2-40B4-BE49-F238E27FC236}">
                <a16:creationId xmlns:a16="http://schemas.microsoft.com/office/drawing/2014/main" id="{6EFFEC76-4EBB-F4B1-F4EA-DA0DBE86F240}"/>
              </a:ext>
            </a:extLst>
          </p:cNvPr>
          <p:cNvSpPr>
            <a:spLocks noGrp="1"/>
          </p:cNvSpPr>
          <p:nvPr>
            <p:ph type="sldNum" sz="quarter" idx="10"/>
          </p:nvPr>
        </p:nvSpPr>
        <p:spPr/>
        <p:txBody>
          <a:bodyPr/>
          <a:lstStyle/>
          <a:p>
            <a:fld id="{59CF2995-AB43-4B7C-B8CD-9DC7C3692A9C}" type="slidenum">
              <a:rPr lang="en-GB" smtClean="0"/>
              <a:t>4</a:t>
            </a:fld>
            <a:endParaRPr lang="en-GB"/>
          </a:p>
        </p:txBody>
      </p:sp>
    </p:spTree>
    <p:extLst>
      <p:ext uri="{BB962C8B-B14F-4D97-AF65-F5344CB8AC3E}">
        <p14:creationId xmlns:p14="http://schemas.microsoft.com/office/powerpoint/2010/main" val="280502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69D6F-0C9A-4AE3-9AB5-30832B9BFB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D545A5-FBFB-67E6-82F5-6030BDAFB4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9C38A2-8D03-CB11-F1AA-49F715C0203F}"/>
              </a:ext>
            </a:extLst>
          </p:cNvPr>
          <p:cNvSpPr>
            <a:spLocks noGrp="1"/>
          </p:cNvSpPr>
          <p:nvPr>
            <p:ph type="body" idx="1"/>
          </p:nvPr>
        </p:nvSpPr>
        <p:spPr/>
        <p:txBody>
          <a:bodyPr/>
          <a:lstStyle/>
          <a:p>
            <a:r>
              <a:rPr lang="it-IT" err="1"/>
              <a:t>Around</a:t>
            </a:r>
            <a:r>
              <a:rPr lang="it-IT"/>
              <a:t> 55% of the </a:t>
            </a:r>
            <a:r>
              <a:rPr lang="it-IT" err="1"/>
              <a:t>amount</a:t>
            </a:r>
            <a:r>
              <a:rPr lang="it-IT"/>
              <a:t> </a:t>
            </a:r>
            <a:r>
              <a:rPr lang="it-IT" err="1"/>
              <a:t>dedicated</a:t>
            </a:r>
            <a:r>
              <a:rPr lang="it-IT"/>
              <a:t> to Asia and Pacific </a:t>
            </a:r>
            <a:r>
              <a:rPr lang="it-IT" err="1"/>
              <a:t>is</a:t>
            </a:r>
            <a:r>
              <a:rPr lang="it-IT"/>
              <a:t> financing country </a:t>
            </a:r>
            <a:r>
              <a:rPr lang="it-IT" err="1"/>
              <a:t>MIPs</a:t>
            </a:r>
            <a:r>
              <a:rPr lang="it-IT"/>
              <a:t>. </a:t>
            </a:r>
            <a:r>
              <a:rPr lang="it-IT" err="1"/>
              <a:t>Dialogue</a:t>
            </a:r>
            <a:r>
              <a:rPr lang="it-IT"/>
              <a:t> with </a:t>
            </a:r>
            <a:r>
              <a:rPr lang="it-IT" err="1"/>
              <a:t>Civil</a:t>
            </a:r>
            <a:r>
              <a:rPr lang="it-IT"/>
              <a:t> Society </a:t>
            </a:r>
            <a:r>
              <a:rPr lang="it-IT" err="1"/>
              <a:t>concerning</a:t>
            </a:r>
            <a:r>
              <a:rPr lang="it-IT"/>
              <a:t> </a:t>
            </a:r>
            <a:r>
              <a:rPr lang="it-IT" err="1"/>
              <a:t>these</a:t>
            </a:r>
            <a:r>
              <a:rPr lang="it-IT"/>
              <a:t> </a:t>
            </a:r>
            <a:r>
              <a:rPr lang="it-IT" err="1"/>
              <a:t>allocations</a:t>
            </a:r>
            <a:r>
              <a:rPr lang="it-IT"/>
              <a:t> are </a:t>
            </a:r>
            <a:r>
              <a:rPr lang="it-IT" err="1"/>
              <a:t>normally</a:t>
            </a:r>
            <a:r>
              <a:rPr lang="it-IT"/>
              <a:t> </a:t>
            </a:r>
            <a:r>
              <a:rPr lang="it-IT" err="1"/>
              <a:t>organised</a:t>
            </a:r>
            <a:r>
              <a:rPr lang="it-IT"/>
              <a:t> </a:t>
            </a:r>
            <a:r>
              <a:rPr lang="it-IT" err="1"/>
              <a:t>at</a:t>
            </a:r>
            <a:r>
              <a:rPr lang="it-IT"/>
              <a:t> country </a:t>
            </a:r>
            <a:r>
              <a:rPr lang="it-IT" err="1"/>
              <a:t>level</a:t>
            </a:r>
            <a:r>
              <a:rPr lang="it-IT"/>
              <a:t> and </a:t>
            </a:r>
            <a:r>
              <a:rPr lang="it-IT" err="1"/>
              <a:t>managed</a:t>
            </a:r>
            <a:r>
              <a:rPr lang="it-IT"/>
              <a:t> </a:t>
            </a:r>
            <a:r>
              <a:rPr lang="it-IT" err="1"/>
              <a:t>locally</a:t>
            </a:r>
            <a:r>
              <a:rPr lang="it-IT"/>
              <a:t> by the EU </a:t>
            </a:r>
            <a:r>
              <a:rPr lang="it-IT" err="1"/>
              <a:t>Delegations</a:t>
            </a:r>
            <a:r>
              <a:rPr lang="it-IT"/>
              <a:t>.</a:t>
            </a:r>
          </a:p>
          <a:p>
            <a:r>
              <a:rPr lang="it-IT"/>
              <a:t>In </a:t>
            </a:r>
            <a:r>
              <a:rPr lang="it-IT" err="1"/>
              <a:t>our</a:t>
            </a:r>
            <a:r>
              <a:rPr lang="it-IT"/>
              <a:t> case, </a:t>
            </a:r>
            <a:r>
              <a:rPr lang="it-IT" err="1"/>
              <a:t>we</a:t>
            </a:r>
            <a:r>
              <a:rPr lang="it-IT"/>
              <a:t> </a:t>
            </a:r>
            <a:r>
              <a:rPr lang="it-IT" err="1"/>
              <a:t>manage</a:t>
            </a:r>
            <a:r>
              <a:rPr lang="it-IT"/>
              <a:t> </a:t>
            </a:r>
            <a:r>
              <a:rPr lang="it-IT" err="1"/>
              <a:t>centrally</a:t>
            </a:r>
            <a:r>
              <a:rPr lang="it-IT"/>
              <a:t> the </a:t>
            </a:r>
            <a:r>
              <a:rPr lang="it-IT" err="1"/>
              <a:t>Regional</a:t>
            </a:r>
            <a:r>
              <a:rPr lang="it-IT"/>
              <a:t> MIP.</a:t>
            </a:r>
            <a:endParaRPr lang="en-001"/>
          </a:p>
        </p:txBody>
      </p:sp>
      <p:sp>
        <p:nvSpPr>
          <p:cNvPr id="4" name="Slide Number Placeholder 3">
            <a:extLst>
              <a:ext uri="{FF2B5EF4-FFF2-40B4-BE49-F238E27FC236}">
                <a16:creationId xmlns:a16="http://schemas.microsoft.com/office/drawing/2014/main" id="{BA1E64CD-1647-3583-6CF3-3C40B17A048A}"/>
              </a:ext>
            </a:extLst>
          </p:cNvPr>
          <p:cNvSpPr>
            <a:spLocks noGrp="1"/>
          </p:cNvSpPr>
          <p:nvPr>
            <p:ph type="sldNum" sz="quarter" idx="10"/>
          </p:nvPr>
        </p:nvSpPr>
        <p:spPr/>
        <p:txBody>
          <a:bodyPr/>
          <a:lstStyle/>
          <a:p>
            <a:fld id="{59CF2995-AB43-4B7C-B8CD-9DC7C3692A9C}" type="slidenum">
              <a:rPr lang="en-GB" smtClean="0"/>
              <a:t>5</a:t>
            </a:fld>
            <a:endParaRPr lang="en-GB"/>
          </a:p>
        </p:txBody>
      </p:sp>
    </p:spTree>
    <p:extLst>
      <p:ext uri="{BB962C8B-B14F-4D97-AF65-F5344CB8AC3E}">
        <p14:creationId xmlns:p14="http://schemas.microsoft.com/office/powerpoint/2010/main" val="36515865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a:solidFill>
                  <a:schemeClr val="tx1"/>
                </a:solidFill>
                <a:effectLst/>
                <a:latin typeface="+mn-lt"/>
                <a:ea typeface="+mn-ea"/>
                <a:cs typeface="+mn-cs"/>
              </a:rPr>
              <a:t>The </a:t>
            </a:r>
            <a:r>
              <a:rPr lang="en-US" sz="1200" b="1" i="0" kern="1200">
                <a:solidFill>
                  <a:schemeClr val="tx1"/>
                </a:solidFill>
                <a:effectLst/>
                <a:latin typeface="+mn-lt"/>
                <a:ea typeface="+mn-ea"/>
                <a:cs typeface="+mn-cs"/>
              </a:rPr>
              <a:t>Global Gateway strategy </a:t>
            </a:r>
            <a:r>
              <a:rPr lang="en-US" sz="1200" b="0" i="0" kern="1200">
                <a:solidFill>
                  <a:schemeClr val="tx1"/>
                </a:solidFill>
                <a:effectLst/>
                <a:latin typeface="+mn-lt"/>
                <a:ea typeface="+mn-ea"/>
                <a:cs typeface="+mn-cs"/>
              </a:rPr>
              <a:t>is the EU flagship initiative to promote sustainable, inclusive, and high-quality </a:t>
            </a:r>
            <a:r>
              <a:rPr lang="en-US" sz="1200" b="1" i="0" kern="1200">
                <a:solidFill>
                  <a:schemeClr val="tx1"/>
                </a:solidFill>
                <a:effectLst/>
                <a:latin typeface="+mn-lt"/>
                <a:ea typeface="+mn-ea"/>
                <a:cs typeface="+mn-cs"/>
              </a:rPr>
              <a:t>global connectivity</a:t>
            </a:r>
            <a:r>
              <a:rPr lang="en-US" sz="1200" b="0" i="0" kern="1200">
                <a:solidFill>
                  <a:schemeClr val="tx1"/>
                </a:solidFill>
                <a:effectLst/>
                <a:latin typeface="+mn-lt"/>
                <a:ea typeface="+mn-ea"/>
                <a:cs typeface="+mn-cs"/>
              </a:rPr>
              <a:t>. </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It aims to address the </a:t>
            </a:r>
            <a:r>
              <a:rPr lang="en-US" sz="1200" b="1" i="0" kern="1200">
                <a:solidFill>
                  <a:schemeClr val="tx1"/>
                </a:solidFill>
                <a:effectLst/>
                <a:latin typeface="+mn-lt"/>
                <a:ea typeface="+mn-ea"/>
                <a:cs typeface="+mn-cs"/>
              </a:rPr>
              <a:t>global investment gap</a:t>
            </a:r>
            <a:r>
              <a:rPr lang="en-US" sz="1200" b="0" i="0" kern="1200">
                <a:solidFill>
                  <a:schemeClr val="tx1"/>
                </a:solidFill>
                <a:effectLst/>
                <a:latin typeface="+mn-lt"/>
                <a:ea typeface="+mn-ea"/>
                <a:cs typeface="+mn-cs"/>
              </a:rPr>
              <a:t>, foster </a:t>
            </a:r>
            <a:r>
              <a:rPr lang="en-US" sz="1200" b="1" i="0" kern="1200">
                <a:solidFill>
                  <a:schemeClr val="tx1"/>
                </a:solidFill>
                <a:effectLst/>
                <a:latin typeface="+mn-lt"/>
                <a:ea typeface="+mn-ea"/>
                <a:cs typeface="+mn-cs"/>
              </a:rPr>
              <a:t>green</a:t>
            </a:r>
            <a:r>
              <a:rPr lang="en-US" sz="1200" b="0" i="0" kern="1200">
                <a:solidFill>
                  <a:schemeClr val="tx1"/>
                </a:solidFill>
                <a:effectLst/>
                <a:latin typeface="+mn-lt"/>
                <a:ea typeface="+mn-ea"/>
                <a:cs typeface="+mn-cs"/>
              </a:rPr>
              <a:t> and </a:t>
            </a:r>
            <a:r>
              <a:rPr lang="en-US" sz="1200" b="1" i="0" kern="1200">
                <a:solidFill>
                  <a:schemeClr val="tx1"/>
                </a:solidFill>
                <a:effectLst/>
                <a:latin typeface="+mn-lt"/>
                <a:ea typeface="+mn-ea"/>
                <a:cs typeface="+mn-cs"/>
              </a:rPr>
              <a:t>digital</a:t>
            </a:r>
            <a:r>
              <a:rPr lang="en-US" sz="1200" b="0" i="0" kern="1200">
                <a:solidFill>
                  <a:schemeClr val="tx1"/>
                </a:solidFill>
                <a:effectLst/>
                <a:latin typeface="+mn-lt"/>
                <a:ea typeface="+mn-ea"/>
                <a:cs typeface="+mn-cs"/>
              </a:rPr>
              <a:t> transitions, and support economic recovery through partnerships and </a:t>
            </a:r>
            <a:r>
              <a:rPr lang="en-US" sz="1200" b="1" i="0" kern="1200">
                <a:solidFill>
                  <a:schemeClr val="tx1"/>
                </a:solidFill>
                <a:effectLst/>
                <a:latin typeface="+mn-lt"/>
                <a:ea typeface="+mn-ea"/>
                <a:cs typeface="+mn-cs"/>
              </a:rPr>
              <a:t>transformative projects</a:t>
            </a:r>
            <a:r>
              <a:rPr lang="en-US" sz="1200" b="0" i="0" kern="1200">
                <a:solidFill>
                  <a:schemeClr val="tx1"/>
                </a:solidFill>
                <a:effectLst/>
                <a:latin typeface="+mn-lt"/>
                <a:ea typeface="+mn-ea"/>
                <a:cs typeface="+mn-cs"/>
              </a:rPr>
              <a:t>.</a:t>
            </a:r>
          </a:p>
          <a:p>
            <a:r>
              <a:rPr lang="en-US" sz="1200" b="0" i="0" kern="1200">
                <a:solidFill>
                  <a:schemeClr val="tx1"/>
                </a:solidFill>
                <a:effectLst/>
                <a:latin typeface="+mn-lt"/>
                <a:ea typeface="+mn-ea"/>
                <a:cs typeface="+mn-cs"/>
              </a:rPr>
              <a:t>In the Asia and Pacific region, the Global Gateway aligns closely with the Regional Multiannual Indicative Programme (MIP) for 2021-2027. </a:t>
            </a:r>
            <a:br>
              <a:rPr lang="en-US" sz="1200" b="0" i="0" kern="1200">
                <a:solidFill>
                  <a:schemeClr val="tx1"/>
                </a:solidFill>
                <a:effectLst/>
                <a:latin typeface="+mn-lt"/>
                <a:ea typeface="+mn-ea"/>
                <a:cs typeface="+mn-cs"/>
              </a:rPr>
            </a:br>
            <a:endParaRPr lang="en-US" sz="1200" b="0" i="0" kern="1200">
              <a:solidFill>
                <a:schemeClr val="tx1"/>
              </a:solidFill>
              <a:effectLst/>
              <a:latin typeface="+mn-lt"/>
              <a:ea typeface="+mn-ea"/>
              <a:cs typeface="+mn-cs"/>
            </a:endParaRPr>
          </a:p>
          <a:p>
            <a:r>
              <a:rPr lang="en-US" sz="1200" b="0" i="0" kern="1200">
                <a:solidFill>
                  <a:schemeClr val="tx1"/>
                </a:solidFill>
                <a:effectLst/>
                <a:latin typeface="+mn-lt"/>
                <a:ea typeface="+mn-ea"/>
                <a:cs typeface="+mn-cs"/>
              </a:rPr>
              <a:t>The MIP prioritizes regional integration, sustainable development, and addressing global challenges such as climate change, clean energy transitions, and disaster resilience. These shared goals create a strong synergy between the Global Gateway and the MIP, enabling impactful collaboration.</a:t>
            </a:r>
          </a:p>
          <a:p>
            <a:r>
              <a:rPr lang="en-US" sz="1200" b="0" i="0" kern="1200">
                <a:solidFill>
                  <a:schemeClr val="tx1"/>
                </a:solidFill>
                <a:effectLst/>
                <a:latin typeface="+mn-lt"/>
                <a:ea typeface="+mn-ea"/>
                <a:cs typeface="+mn-cs"/>
              </a:rPr>
              <a:t>Through </a:t>
            </a:r>
            <a:r>
              <a:rPr lang="en-US" sz="1200" b="1" i="0" kern="1200">
                <a:solidFill>
                  <a:schemeClr val="tx1"/>
                </a:solidFill>
                <a:effectLst/>
                <a:latin typeface="+mn-lt"/>
                <a:ea typeface="+mn-ea"/>
                <a:cs typeface="+mn-cs"/>
              </a:rPr>
              <a:t>investments</a:t>
            </a:r>
            <a:r>
              <a:rPr lang="en-US" sz="1200" b="0" i="0" kern="1200">
                <a:solidFill>
                  <a:schemeClr val="tx1"/>
                </a:solidFill>
                <a:effectLst/>
                <a:latin typeface="+mn-lt"/>
                <a:ea typeface="+mn-ea"/>
                <a:cs typeface="+mn-cs"/>
              </a:rPr>
              <a:t> in </a:t>
            </a:r>
            <a:r>
              <a:rPr lang="en-US" sz="1200" b="0" i="1" kern="1200">
                <a:solidFill>
                  <a:schemeClr val="tx1"/>
                </a:solidFill>
                <a:effectLst/>
                <a:latin typeface="+mn-lt"/>
                <a:ea typeface="+mn-ea"/>
                <a:cs typeface="+mn-cs"/>
              </a:rPr>
              <a:t>infrastructure</a:t>
            </a:r>
            <a:r>
              <a:rPr lang="en-US" sz="1200" b="0" i="0" kern="1200">
                <a:solidFill>
                  <a:schemeClr val="tx1"/>
                </a:solidFill>
                <a:effectLst/>
                <a:latin typeface="+mn-lt"/>
                <a:ea typeface="+mn-ea"/>
                <a:cs typeface="+mn-cs"/>
              </a:rPr>
              <a:t>, </a:t>
            </a:r>
            <a:r>
              <a:rPr lang="en-US" sz="1200" b="0" i="1" kern="1200">
                <a:solidFill>
                  <a:schemeClr val="tx1"/>
                </a:solidFill>
                <a:effectLst/>
                <a:latin typeface="+mn-lt"/>
                <a:ea typeface="+mn-ea"/>
                <a:cs typeface="+mn-cs"/>
              </a:rPr>
              <a:t>renewable energy</a:t>
            </a:r>
            <a:r>
              <a:rPr lang="en-US" sz="1200" b="0" i="0" kern="1200">
                <a:solidFill>
                  <a:schemeClr val="tx1"/>
                </a:solidFill>
                <a:effectLst/>
                <a:latin typeface="+mn-lt"/>
                <a:ea typeface="+mn-ea"/>
                <a:cs typeface="+mn-cs"/>
              </a:rPr>
              <a:t>, </a:t>
            </a:r>
            <a:r>
              <a:rPr lang="en-US" sz="1200" b="0" i="1" kern="1200">
                <a:solidFill>
                  <a:schemeClr val="tx1"/>
                </a:solidFill>
                <a:effectLst/>
                <a:latin typeface="+mn-lt"/>
                <a:ea typeface="+mn-ea"/>
                <a:cs typeface="+mn-cs"/>
              </a:rPr>
              <a:t>digital connectivity</a:t>
            </a:r>
            <a:r>
              <a:rPr lang="en-US" sz="1200" b="0" i="0" kern="1200">
                <a:solidFill>
                  <a:schemeClr val="tx1"/>
                </a:solidFill>
                <a:effectLst/>
                <a:latin typeface="+mn-lt"/>
                <a:ea typeface="+mn-ea"/>
                <a:cs typeface="+mn-cs"/>
              </a:rPr>
              <a:t>, and regulatory frameworks, the Global Gateway complements the MIP’s efforts to promote sustainable and rules-based connectivity. Together, these initiatives aim to bridge the digital divide, support green growth, and strengthen partnerships between Europe and Asia-Pacific countries.</a:t>
            </a:r>
          </a:p>
          <a:p>
            <a:r>
              <a:rPr lang="en-US" sz="1200" b="0" i="0" kern="1200">
                <a:solidFill>
                  <a:schemeClr val="tx1"/>
                </a:solidFill>
                <a:effectLst/>
                <a:latin typeface="+mn-lt"/>
                <a:ea typeface="+mn-ea"/>
                <a:cs typeface="+mn-cs"/>
              </a:rPr>
              <a:t>For the people and Civil Society Organisations in the region, this interaction means more opportunities to address local challenges, enhance resilience, and foster inclusive development. </a:t>
            </a:r>
            <a:endParaRPr lang="en-IE"/>
          </a:p>
        </p:txBody>
      </p:sp>
      <p:sp>
        <p:nvSpPr>
          <p:cNvPr id="4" name="Slide Number Placeholder 3"/>
          <p:cNvSpPr>
            <a:spLocks noGrp="1"/>
          </p:cNvSpPr>
          <p:nvPr>
            <p:ph type="sldNum" sz="quarter" idx="5"/>
          </p:nvPr>
        </p:nvSpPr>
        <p:spPr/>
        <p:txBody>
          <a:bodyPr/>
          <a:lstStyle/>
          <a:p>
            <a:fld id="{59CF2995-AB43-4B7C-B8CD-9DC7C3692A9C}" type="slidenum">
              <a:rPr lang="en-GB" smtClean="0"/>
              <a:t>6</a:t>
            </a:fld>
            <a:endParaRPr lang="en-GB"/>
          </a:p>
        </p:txBody>
      </p:sp>
    </p:spTree>
    <p:extLst>
      <p:ext uri="{BB962C8B-B14F-4D97-AF65-F5344CB8AC3E}">
        <p14:creationId xmlns:p14="http://schemas.microsoft.com/office/powerpoint/2010/main" val="1098904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9C095-C229-67F0-85C5-DACFA05529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8A90EC-0DEE-A80C-341E-613C923919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449D32-FAA3-747C-906D-ADE4739F3579}"/>
              </a:ext>
            </a:extLst>
          </p:cNvPr>
          <p:cNvSpPr>
            <a:spLocks noGrp="1"/>
          </p:cNvSpPr>
          <p:nvPr>
            <p:ph type="body" idx="1"/>
          </p:nvPr>
        </p:nvSpPr>
        <p:spPr/>
        <p:txBody>
          <a:bodyPr/>
          <a:lstStyle/>
          <a:p>
            <a:pPr marL="0" indent="0">
              <a:buFontTx/>
              <a:buNone/>
            </a:pPr>
            <a:endParaRPr lang="en-001"/>
          </a:p>
        </p:txBody>
      </p:sp>
      <p:sp>
        <p:nvSpPr>
          <p:cNvPr id="4" name="Slide Number Placeholder 3">
            <a:extLst>
              <a:ext uri="{FF2B5EF4-FFF2-40B4-BE49-F238E27FC236}">
                <a16:creationId xmlns:a16="http://schemas.microsoft.com/office/drawing/2014/main" id="{A493A8FA-C085-CEA9-35A9-5D27FCB5C2B6}"/>
              </a:ext>
            </a:extLst>
          </p:cNvPr>
          <p:cNvSpPr>
            <a:spLocks noGrp="1"/>
          </p:cNvSpPr>
          <p:nvPr>
            <p:ph type="sldNum" sz="quarter" idx="5"/>
          </p:nvPr>
        </p:nvSpPr>
        <p:spPr/>
        <p:txBody>
          <a:bodyPr/>
          <a:lstStyle/>
          <a:p>
            <a:fld id="{59CF2995-AB43-4B7C-B8CD-9DC7C3692A9C}" type="slidenum">
              <a:rPr lang="en-GB" smtClean="0"/>
              <a:t>7</a:t>
            </a:fld>
            <a:endParaRPr lang="en-GB"/>
          </a:p>
        </p:txBody>
      </p:sp>
    </p:spTree>
    <p:extLst>
      <p:ext uri="{BB962C8B-B14F-4D97-AF65-F5344CB8AC3E}">
        <p14:creationId xmlns:p14="http://schemas.microsoft.com/office/powerpoint/2010/main" val="10590375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7B8CF-0202-08BD-4E73-B71C54ABCE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F5D990-5ED3-8B41-DF10-A22CE96CD6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065964-09E0-FF85-3795-F21359C51803}"/>
              </a:ext>
            </a:extLst>
          </p:cNvPr>
          <p:cNvSpPr>
            <a:spLocks noGrp="1"/>
          </p:cNvSpPr>
          <p:nvPr>
            <p:ph type="body" idx="1"/>
          </p:nvPr>
        </p:nvSpPr>
        <p:spPr/>
        <p:txBody>
          <a:bodyPr/>
          <a:lstStyle/>
          <a:p>
            <a:pPr marL="0" indent="0">
              <a:buFontTx/>
              <a:buNone/>
            </a:pPr>
            <a:endParaRPr lang="en-001"/>
          </a:p>
        </p:txBody>
      </p:sp>
      <p:sp>
        <p:nvSpPr>
          <p:cNvPr id="4" name="Slide Number Placeholder 3">
            <a:extLst>
              <a:ext uri="{FF2B5EF4-FFF2-40B4-BE49-F238E27FC236}">
                <a16:creationId xmlns:a16="http://schemas.microsoft.com/office/drawing/2014/main" id="{EFF80781-856A-24E8-9251-BE299A89AE0A}"/>
              </a:ext>
            </a:extLst>
          </p:cNvPr>
          <p:cNvSpPr>
            <a:spLocks noGrp="1"/>
          </p:cNvSpPr>
          <p:nvPr>
            <p:ph type="sldNum" sz="quarter" idx="5"/>
          </p:nvPr>
        </p:nvSpPr>
        <p:spPr/>
        <p:txBody>
          <a:bodyPr/>
          <a:lstStyle/>
          <a:p>
            <a:fld id="{59CF2995-AB43-4B7C-B8CD-9DC7C3692A9C}" type="slidenum">
              <a:rPr lang="en-GB" smtClean="0"/>
              <a:t>8</a:t>
            </a:fld>
            <a:endParaRPr lang="en-GB"/>
          </a:p>
        </p:txBody>
      </p:sp>
    </p:spTree>
    <p:extLst>
      <p:ext uri="{BB962C8B-B14F-4D97-AF65-F5344CB8AC3E}">
        <p14:creationId xmlns:p14="http://schemas.microsoft.com/office/powerpoint/2010/main" val="22150791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3203C-E6F1-9273-B0AD-3944E912DF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089BC5-5766-B555-39E3-ABC4AE1421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CF2498-34C9-DDA1-9664-D3F6EBEB5801}"/>
              </a:ext>
            </a:extLst>
          </p:cNvPr>
          <p:cNvSpPr>
            <a:spLocks noGrp="1"/>
          </p:cNvSpPr>
          <p:nvPr>
            <p:ph type="body" idx="1"/>
          </p:nvPr>
        </p:nvSpPr>
        <p:spPr/>
        <p:txBody>
          <a:bodyPr/>
          <a:lstStyle/>
          <a:p>
            <a:pPr marL="0" indent="0">
              <a:buFontTx/>
              <a:buNone/>
            </a:pPr>
            <a:endParaRPr lang="en-001"/>
          </a:p>
        </p:txBody>
      </p:sp>
      <p:sp>
        <p:nvSpPr>
          <p:cNvPr id="4" name="Slide Number Placeholder 3">
            <a:extLst>
              <a:ext uri="{FF2B5EF4-FFF2-40B4-BE49-F238E27FC236}">
                <a16:creationId xmlns:a16="http://schemas.microsoft.com/office/drawing/2014/main" id="{866153F6-7E17-49BE-1B66-FFE45319951B}"/>
              </a:ext>
            </a:extLst>
          </p:cNvPr>
          <p:cNvSpPr>
            <a:spLocks noGrp="1"/>
          </p:cNvSpPr>
          <p:nvPr>
            <p:ph type="sldNum" sz="quarter" idx="5"/>
          </p:nvPr>
        </p:nvSpPr>
        <p:spPr/>
        <p:txBody>
          <a:bodyPr/>
          <a:lstStyle/>
          <a:p>
            <a:fld id="{59CF2995-AB43-4B7C-B8CD-9DC7C3692A9C}" type="slidenum">
              <a:rPr lang="en-GB" smtClean="0"/>
              <a:t>9</a:t>
            </a:fld>
            <a:endParaRPr lang="en-GB"/>
          </a:p>
        </p:txBody>
      </p:sp>
    </p:spTree>
    <p:extLst>
      <p:ext uri="{BB962C8B-B14F-4D97-AF65-F5344CB8AC3E}">
        <p14:creationId xmlns:p14="http://schemas.microsoft.com/office/powerpoint/2010/main" val="34867763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399218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3pPr>
              <a:spcBef>
                <a:spcPts val="0"/>
              </a:spcBef>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402250" y="1825625"/>
            <a:ext cx="5328000" cy="390643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F46C79FD-C571-418B-AB0F-5EE936C85276}" type="slidenum">
              <a:rPr lang="en-GB" smtClean="0"/>
              <a:t>‹#›</a:t>
            </a:fld>
            <a:endParaRPr lang="en-GB"/>
          </a:p>
        </p:txBody>
      </p:sp>
      <p:cxnSp>
        <p:nvCxnSpPr>
          <p:cNvPr id="10" name="Straight Connector 9"/>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124677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6"/>
            <a:ext cx="3358489" cy="3763134"/>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9" name="Content Placeholder 2"/>
          <p:cNvSpPr>
            <a:spLocks noGrp="1"/>
          </p:cNvSpPr>
          <p:nvPr>
            <p:ph sz="half" idx="13"/>
          </p:nvPr>
        </p:nvSpPr>
        <p:spPr>
          <a:xfrm>
            <a:off x="4604979" y="1825625"/>
            <a:ext cx="3358489" cy="3763134"/>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2"/>
          <p:cNvSpPr>
            <a:spLocks noGrp="1"/>
          </p:cNvSpPr>
          <p:nvPr>
            <p:ph sz="half" idx="14"/>
          </p:nvPr>
        </p:nvSpPr>
        <p:spPr>
          <a:xfrm>
            <a:off x="8371761" y="1825625"/>
            <a:ext cx="3358489" cy="3763134"/>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2207101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097331"/>
          </a:xfrm>
        </p:spPr>
        <p:txBody>
          <a:bodyPr wrap="square">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a:noFill/>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097331"/>
          </a:xfrm>
        </p:spPr>
        <p:txBody>
          <a:bodyPr wrap="square">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274269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148430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59635" y="-59635"/>
            <a:ext cx="6155635" cy="6983896"/>
          </a:xfrm>
          <a:solidFill>
            <a:schemeClr val="bg2"/>
          </a:solidFill>
          <a:ln w="28575">
            <a:solidFill>
              <a:schemeClr val="accent5"/>
            </a:solidFill>
          </a:ln>
        </p:spPr>
        <p:txBody>
          <a:bodyPr/>
          <a:lstStyle/>
          <a:p>
            <a:r>
              <a:rPr lang="en-US"/>
              <a:t>Click icon to add picture</a:t>
            </a:r>
            <a:endParaRPr lang="en-GB"/>
          </a:p>
        </p:txBody>
      </p:sp>
      <p:sp>
        <p:nvSpPr>
          <p:cNvPr id="10" name="Rectangle 9"/>
          <p:cNvSpPr/>
          <p:nvPr userDrawn="1"/>
        </p:nvSpPr>
        <p:spPr>
          <a:xfrm>
            <a:off x="3214048" y="1992573"/>
            <a:ext cx="855032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19447" y="743802"/>
            <a:ext cx="544923" cy="544923"/>
          </a:xfrm>
          <a:prstGeom prst="rect">
            <a:avLst/>
          </a:prstGeom>
        </p:spPr>
      </p:pic>
      <p:sp>
        <p:nvSpPr>
          <p:cNvPr id="3" name="Content Placeholder 2"/>
          <p:cNvSpPr>
            <a:spLocks noGrp="1"/>
          </p:cNvSpPr>
          <p:nvPr>
            <p:ph idx="1"/>
          </p:nvPr>
        </p:nvSpPr>
        <p:spPr>
          <a:xfrm>
            <a:off x="3538331" y="1992572"/>
            <a:ext cx="8226040"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a:t>Click to edit Master text styles</a:t>
            </a:r>
          </a:p>
        </p:txBody>
      </p:sp>
    </p:spTree>
    <p:extLst>
      <p:ext uri="{BB962C8B-B14F-4D97-AF65-F5344CB8AC3E}">
        <p14:creationId xmlns:p14="http://schemas.microsoft.com/office/powerpoint/2010/main" val="17840629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056" y="1825625"/>
            <a:ext cx="4926841" cy="3769957"/>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F46C79FD-C571-418B-AB0F-5EE936C85276}" type="slidenum">
              <a:rPr lang="en-GB" smtClean="0"/>
              <a:t>‹#›</a:t>
            </a:fld>
            <a:endParaRPr lang="en-GB"/>
          </a:p>
        </p:txBody>
      </p:sp>
      <p:sp>
        <p:nvSpPr>
          <p:cNvPr id="10" name="Title Placeholder 1"/>
          <p:cNvSpPr>
            <a:spLocks noGrp="1"/>
          </p:cNvSpPr>
          <p:nvPr>
            <p:ph type="title"/>
          </p:nvPr>
        </p:nvSpPr>
        <p:spPr>
          <a:xfrm>
            <a:off x="6817056" y="482860"/>
            <a:ext cx="4669266"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7" name="Picture Placeholder 4"/>
          <p:cNvSpPr>
            <a:spLocks noGrp="1"/>
          </p:cNvSpPr>
          <p:nvPr>
            <p:ph type="pic" sz="quarter" idx="13"/>
          </p:nvPr>
        </p:nvSpPr>
        <p:spPr>
          <a:xfrm>
            <a:off x="-46383" y="-46383"/>
            <a:ext cx="6142383" cy="6964017"/>
          </a:xfrm>
          <a:solidFill>
            <a:schemeClr val="bg2"/>
          </a:solidFill>
          <a:ln w="28575">
            <a:solidFill>
              <a:schemeClr val="accent5"/>
            </a:solidFill>
          </a:ln>
        </p:spPr>
        <p:txBody>
          <a:bodyPr/>
          <a:lstStyle/>
          <a:p>
            <a:r>
              <a:rPr lang="en-US"/>
              <a:t>Click icon to add picture</a:t>
            </a:r>
            <a:endParaRPr lang="en-GB"/>
          </a:p>
        </p:txBody>
      </p:sp>
    </p:spTree>
    <p:extLst>
      <p:ext uri="{BB962C8B-B14F-4D97-AF65-F5344CB8AC3E}">
        <p14:creationId xmlns:p14="http://schemas.microsoft.com/office/powerpoint/2010/main" val="36920344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3" name="Picture Placeholder 2"/>
          <p:cNvSpPr>
            <a:spLocks noGrp="1"/>
          </p:cNvSpPr>
          <p:nvPr>
            <p:ph type="pic" sz="quarter" idx="13"/>
          </p:nvPr>
        </p:nvSpPr>
        <p:spPr>
          <a:xfrm>
            <a:off x="970722" y="2284667"/>
            <a:ext cx="3141663" cy="2090737"/>
          </a:xfrm>
          <a:solidFill>
            <a:schemeClr val="bg2"/>
          </a:solidFill>
        </p:spPr>
        <p:txBody>
          <a:bodyPr/>
          <a:lstStyle/>
          <a:p>
            <a:r>
              <a:rPr lang="en-US"/>
              <a:t>Click icon to add picture</a:t>
            </a:r>
            <a:endParaRPr lang="en-GB"/>
          </a:p>
        </p:txBody>
      </p:sp>
      <p:sp>
        <p:nvSpPr>
          <p:cNvPr id="11" name="Picture Placeholder 2"/>
          <p:cNvSpPr>
            <a:spLocks noGrp="1"/>
          </p:cNvSpPr>
          <p:nvPr>
            <p:ph type="pic" sz="quarter" idx="14"/>
          </p:nvPr>
        </p:nvSpPr>
        <p:spPr>
          <a:xfrm>
            <a:off x="7901451" y="2284668"/>
            <a:ext cx="3141663" cy="2090737"/>
          </a:xfrm>
          <a:solidFill>
            <a:schemeClr val="bg2"/>
          </a:solidFill>
        </p:spPr>
        <p:txBody>
          <a:bodyPr/>
          <a:lstStyle/>
          <a:p>
            <a:r>
              <a:rPr lang="en-US"/>
              <a:t>Click icon to add picture</a:t>
            </a:r>
            <a:endParaRPr lang="en-GB"/>
          </a:p>
        </p:txBody>
      </p:sp>
      <p:sp>
        <p:nvSpPr>
          <p:cNvPr id="12" name="Picture Placeholder 2"/>
          <p:cNvSpPr>
            <a:spLocks noGrp="1"/>
          </p:cNvSpPr>
          <p:nvPr>
            <p:ph type="pic" sz="quarter" idx="15"/>
          </p:nvPr>
        </p:nvSpPr>
        <p:spPr>
          <a:xfrm>
            <a:off x="4436086" y="2284667"/>
            <a:ext cx="3141663" cy="2090737"/>
          </a:xfrm>
          <a:solidFill>
            <a:schemeClr val="bg2"/>
          </a:solidFill>
        </p:spPr>
        <p:txBody>
          <a:bodyPr/>
          <a:lstStyle/>
          <a:p>
            <a:r>
              <a:rPr lang="en-US"/>
              <a:t>Click icon to add picture</a:t>
            </a:r>
            <a:endParaRPr lang="en-GB"/>
          </a:p>
        </p:txBody>
      </p:sp>
      <p:sp>
        <p:nvSpPr>
          <p:cNvPr id="13" name="Text Placeholder 12"/>
          <p:cNvSpPr>
            <a:spLocks noGrp="1"/>
          </p:cNvSpPr>
          <p:nvPr>
            <p:ph type="body" sz="quarter" idx="16"/>
          </p:nvPr>
        </p:nvSpPr>
        <p:spPr>
          <a:xfrm>
            <a:off x="1206774" y="4038684"/>
            <a:ext cx="2669558" cy="1524235"/>
          </a:xfrm>
          <a:solidFill>
            <a:schemeClr val="bg1"/>
          </a:solidFill>
        </p:spPr>
        <p:txBody>
          <a:bodyPr tIns="90000"/>
          <a:lstStyle>
            <a:lvl1pPr marL="0" indent="0" algn="ctr">
              <a:buNone/>
              <a:defRPr sz="2000"/>
            </a:lvl1pPr>
          </a:lstStyle>
          <a:p>
            <a:pPr lvl="0"/>
            <a:r>
              <a:rPr lang="en-US"/>
              <a:t>Click to edit Master text styles</a:t>
            </a:r>
          </a:p>
        </p:txBody>
      </p:sp>
      <p:sp>
        <p:nvSpPr>
          <p:cNvPr id="15" name="Text Placeholder 12"/>
          <p:cNvSpPr>
            <a:spLocks noGrp="1"/>
          </p:cNvSpPr>
          <p:nvPr>
            <p:ph type="body" sz="quarter" idx="17"/>
          </p:nvPr>
        </p:nvSpPr>
        <p:spPr>
          <a:xfrm>
            <a:off x="4672139" y="4041944"/>
            <a:ext cx="2669558" cy="1524235"/>
          </a:xfrm>
          <a:solidFill>
            <a:schemeClr val="bg1"/>
          </a:solidFill>
        </p:spPr>
        <p:txBody>
          <a:bodyPr tIns="90000"/>
          <a:lstStyle>
            <a:lvl1pPr marL="0" indent="0" algn="ctr">
              <a:buNone/>
              <a:defRPr sz="2000"/>
            </a:lvl1pPr>
          </a:lstStyle>
          <a:p>
            <a:pPr lvl="0"/>
            <a:r>
              <a:rPr lang="en-US"/>
              <a:t>Click to edit Master text styles</a:t>
            </a:r>
          </a:p>
        </p:txBody>
      </p:sp>
      <p:sp>
        <p:nvSpPr>
          <p:cNvPr id="16" name="Text Placeholder 12"/>
          <p:cNvSpPr>
            <a:spLocks noGrp="1"/>
          </p:cNvSpPr>
          <p:nvPr>
            <p:ph type="body" sz="quarter" idx="18"/>
          </p:nvPr>
        </p:nvSpPr>
        <p:spPr>
          <a:xfrm>
            <a:off x="8137503" y="4037437"/>
            <a:ext cx="2669558" cy="1524235"/>
          </a:xfrm>
          <a:solidFill>
            <a:schemeClr val="bg1"/>
          </a:solidFill>
        </p:spPr>
        <p:txBody>
          <a:bodyPr tIns="90000"/>
          <a:lstStyle>
            <a:lvl1pPr marL="0" indent="0" algn="ctr">
              <a:buNone/>
              <a:defRPr sz="2000"/>
            </a:lvl1pPr>
          </a:lstStyle>
          <a:p>
            <a:pPr lvl="0"/>
            <a:r>
              <a:rPr lang="en-US"/>
              <a:t>Click to edit Master text styles</a:t>
            </a:r>
          </a:p>
        </p:txBody>
      </p:sp>
    </p:spTree>
    <p:extLst>
      <p:ext uri="{BB962C8B-B14F-4D97-AF65-F5344CB8AC3E}">
        <p14:creationId xmlns:p14="http://schemas.microsoft.com/office/powerpoint/2010/main" val="1780107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3" name="Picture Placeholder 2"/>
          <p:cNvSpPr>
            <a:spLocks noGrp="1"/>
          </p:cNvSpPr>
          <p:nvPr>
            <p:ph type="pic" sz="quarter" idx="13"/>
          </p:nvPr>
        </p:nvSpPr>
        <p:spPr>
          <a:xfrm>
            <a:off x="3713869" y="2159957"/>
            <a:ext cx="2461591" cy="1638158"/>
          </a:xfrm>
          <a:solidFill>
            <a:schemeClr val="bg2"/>
          </a:solidFill>
        </p:spPr>
        <p:txBody>
          <a:bodyPr/>
          <a:lstStyle/>
          <a:p>
            <a:r>
              <a:rPr lang="en-US"/>
              <a:t>Click icon to add picture</a:t>
            </a:r>
            <a:endParaRPr lang="en-GB"/>
          </a:p>
        </p:txBody>
      </p:sp>
      <p:sp>
        <p:nvSpPr>
          <p:cNvPr id="11" name="Picture Placeholder 2"/>
          <p:cNvSpPr>
            <a:spLocks noGrp="1"/>
          </p:cNvSpPr>
          <p:nvPr>
            <p:ph type="pic" sz="quarter" idx="14"/>
          </p:nvPr>
        </p:nvSpPr>
        <p:spPr>
          <a:xfrm>
            <a:off x="3713868" y="3968881"/>
            <a:ext cx="2461591" cy="1638158"/>
          </a:xfrm>
          <a:solidFill>
            <a:schemeClr val="bg2"/>
          </a:solidFill>
        </p:spPr>
        <p:txBody>
          <a:bodyPr/>
          <a:lstStyle/>
          <a:p>
            <a:r>
              <a:rPr lang="en-US"/>
              <a:t>Click icon to add picture</a:t>
            </a:r>
            <a:endParaRPr lang="en-GB"/>
          </a:p>
        </p:txBody>
      </p:sp>
      <p:sp>
        <p:nvSpPr>
          <p:cNvPr id="12" name="Picture Placeholder 2"/>
          <p:cNvSpPr>
            <a:spLocks noGrp="1"/>
          </p:cNvSpPr>
          <p:nvPr>
            <p:ph type="pic" sz="quarter" idx="15"/>
          </p:nvPr>
        </p:nvSpPr>
        <p:spPr>
          <a:xfrm>
            <a:off x="6324547" y="2159956"/>
            <a:ext cx="2461593" cy="1638159"/>
          </a:xfrm>
          <a:solidFill>
            <a:schemeClr val="bg2"/>
          </a:solidFill>
        </p:spPr>
        <p:txBody>
          <a:bodyPr/>
          <a:lstStyle/>
          <a:p>
            <a:r>
              <a:rPr lang="en-US"/>
              <a:t>Click icon to add picture</a:t>
            </a:r>
            <a:endParaRPr lang="en-GB"/>
          </a:p>
        </p:txBody>
      </p:sp>
      <p:sp>
        <p:nvSpPr>
          <p:cNvPr id="13" name="Text Placeholder 12"/>
          <p:cNvSpPr>
            <a:spLocks noGrp="1"/>
          </p:cNvSpPr>
          <p:nvPr>
            <p:ph type="body" sz="quarter" idx="16"/>
          </p:nvPr>
        </p:nvSpPr>
        <p:spPr>
          <a:xfrm>
            <a:off x="8935227" y="3968880"/>
            <a:ext cx="2520000" cy="1638158"/>
          </a:xfrm>
          <a:noFill/>
        </p:spPr>
        <p:txBody>
          <a:bodyPr tIns="90000"/>
          <a:lstStyle>
            <a:lvl1pPr marL="0" indent="0" algn="l">
              <a:buNone/>
              <a:defRPr sz="2000"/>
            </a:lvl1pPr>
          </a:lstStyle>
          <a:p>
            <a:pPr lvl="0"/>
            <a:r>
              <a:rPr lang="en-US"/>
              <a:t>Click to edit Master text styles</a:t>
            </a:r>
          </a:p>
        </p:txBody>
      </p:sp>
      <p:sp>
        <p:nvSpPr>
          <p:cNvPr id="16" name="Text Placeholder 12"/>
          <p:cNvSpPr>
            <a:spLocks noGrp="1"/>
          </p:cNvSpPr>
          <p:nvPr>
            <p:ph type="body" sz="quarter" idx="18"/>
          </p:nvPr>
        </p:nvSpPr>
        <p:spPr>
          <a:xfrm>
            <a:off x="1033617" y="2159957"/>
            <a:ext cx="2520000" cy="1638159"/>
          </a:xfrm>
          <a:noFill/>
        </p:spPr>
        <p:txBody>
          <a:bodyPr tIns="90000"/>
          <a:lstStyle>
            <a:lvl1pPr marL="0" indent="0" algn="r">
              <a:buNone/>
              <a:defRPr sz="2000"/>
            </a:lvl1pPr>
          </a:lstStyle>
          <a:p>
            <a:pPr lvl="0"/>
            <a:r>
              <a:rPr lang="en-US"/>
              <a:t>Click to edit Master text styles</a:t>
            </a:r>
          </a:p>
        </p:txBody>
      </p:sp>
      <p:sp>
        <p:nvSpPr>
          <p:cNvPr id="14" name="Picture Placeholder 2"/>
          <p:cNvSpPr>
            <a:spLocks noGrp="1"/>
          </p:cNvSpPr>
          <p:nvPr>
            <p:ph type="pic" sz="quarter" idx="19"/>
          </p:nvPr>
        </p:nvSpPr>
        <p:spPr>
          <a:xfrm>
            <a:off x="6324549" y="3968880"/>
            <a:ext cx="2461591" cy="1638158"/>
          </a:xfrm>
          <a:solidFill>
            <a:schemeClr val="bg2"/>
          </a:solidFill>
        </p:spPr>
        <p:txBody>
          <a:bodyPr/>
          <a:lstStyle/>
          <a:p>
            <a:r>
              <a:rPr lang="en-US"/>
              <a:t>Click icon to add picture</a:t>
            </a:r>
            <a:endParaRPr lang="en-GB"/>
          </a:p>
        </p:txBody>
      </p:sp>
      <p:sp>
        <p:nvSpPr>
          <p:cNvPr id="17" name="Text Placeholder 12"/>
          <p:cNvSpPr>
            <a:spLocks noGrp="1"/>
          </p:cNvSpPr>
          <p:nvPr>
            <p:ph type="body" sz="quarter" idx="20"/>
          </p:nvPr>
        </p:nvSpPr>
        <p:spPr>
          <a:xfrm>
            <a:off x="1033617" y="3968881"/>
            <a:ext cx="2520000" cy="1638158"/>
          </a:xfrm>
          <a:noFill/>
        </p:spPr>
        <p:txBody>
          <a:bodyPr tIns="90000"/>
          <a:lstStyle>
            <a:lvl1pPr marL="0" indent="0" algn="r">
              <a:buNone/>
              <a:defRPr sz="2000"/>
            </a:lvl1pPr>
          </a:lstStyle>
          <a:p>
            <a:pPr lvl="0"/>
            <a:r>
              <a:rPr lang="en-US"/>
              <a:t>Click to edit Master text styles</a:t>
            </a:r>
          </a:p>
        </p:txBody>
      </p:sp>
      <p:sp>
        <p:nvSpPr>
          <p:cNvPr id="18" name="Text Placeholder 12"/>
          <p:cNvSpPr>
            <a:spLocks noGrp="1"/>
          </p:cNvSpPr>
          <p:nvPr>
            <p:ph type="body" sz="quarter" idx="21"/>
          </p:nvPr>
        </p:nvSpPr>
        <p:spPr>
          <a:xfrm>
            <a:off x="8966322" y="2159956"/>
            <a:ext cx="2520000" cy="1638159"/>
          </a:xfrm>
          <a:noFill/>
        </p:spPr>
        <p:txBody>
          <a:bodyPr tIns="90000"/>
          <a:lstStyle>
            <a:lvl1pPr marL="0" indent="0" algn="l">
              <a:buNone/>
              <a:defRPr sz="2000"/>
            </a:lvl1pPr>
          </a:lstStyle>
          <a:p>
            <a:pPr lvl="0"/>
            <a:r>
              <a:rPr lang="en-US"/>
              <a:t>Click to edit Master text styles</a:t>
            </a:r>
          </a:p>
        </p:txBody>
      </p:sp>
    </p:spTree>
    <p:extLst>
      <p:ext uri="{BB962C8B-B14F-4D97-AF65-F5344CB8AC3E}">
        <p14:creationId xmlns:p14="http://schemas.microsoft.com/office/powerpoint/2010/main" val="36385566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2"/>
          <p:cNvSpPr>
            <a:spLocks noGrp="1"/>
          </p:cNvSpPr>
          <p:nvPr>
            <p:ph type="pic" sz="quarter" idx="13"/>
          </p:nvPr>
        </p:nvSpPr>
        <p:spPr>
          <a:xfrm>
            <a:off x="0" y="0"/>
            <a:ext cx="12192000" cy="3429000"/>
          </a:xfrm>
          <a:solidFill>
            <a:schemeClr val="bg2"/>
          </a:solidFill>
        </p:spPr>
        <p:txBody>
          <a:bodyPr/>
          <a:lstStyle/>
          <a:p>
            <a:r>
              <a:rPr lang="en-US"/>
              <a:t>Click icon to add picture</a:t>
            </a:r>
            <a:endParaRPr lang="en-GB"/>
          </a:p>
        </p:txBody>
      </p:sp>
      <p:sp>
        <p:nvSpPr>
          <p:cNvPr id="2" name="Title 1"/>
          <p:cNvSpPr>
            <a:spLocks noGrp="1"/>
          </p:cNvSpPr>
          <p:nvPr>
            <p:ph type="title"/>
          </p:nvPr>
        </p:nvSpPr>
        <p:spPr>
          <a:xfrm>
            <a:off x="838200" y="2646643"/>
            <a:ext cx="10515600" cy="782357"/>
          </a:xfrm>
          <a:solidFill>
            <a:schemeClr val="bg1"/>
          </a:solidFill>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a:p>
        </p:txBody>
      </p:sp>
      <p:sp>
        <p:nvSpPr>
          <p:cNvPr id="6" name="Text Placeholder 5"/>
          <p:cNvSpPr>
            <a:spLocks noGrp="1"/>
          </p:cNvSpPr>
          <p:nvPr>
            <p:ph type="body" sz="quarter" idx="14"/>
          </p:nvPr>
        </p:nvSpPr>
        <p:spPr>
          <a:xfrm>
            <a:off x="838200" y="3630613"/>
            <a:ext cx="10515600" cy="2035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1367746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6C79FD-C571-418B-AB0F-5EE936C85276}" type="slidenum">
              <a:rPr lang="en-GB" smtClean="0"/>
              <a:t>‹#›</a:t>
            </a:fld>
            <a:endParaRPr lang="en-GB"/>
          </a:p>
        </p:txBody>
      </p:sp>
    </p:spTree>
    <p:extLst>
      <p:ext uri="{BB962C8B-B14F-4D97-AF65-F5344CB8AC3E}">
        <p14:creationId xmlns:p14="http://schemas.microsoft.com/office/powerpoint/2010/main" val="241411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850288"/>
            <a:ext cx="12192000" cy="5018345"/>
          </a:xfrm>
          <a:prstGeom prst="rect">
            <a:avLst/>
          </a:prstGeom>
        </p:spPr>
      </p:pic>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4"/>
            <a:ext cx="12192000" cy="28908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872647"/>
          </a:xfrm>
        </p:spPr>
        <p:txBody>
          <a:bodyPr anchor="t">
            <a:norm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3067468"/>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9" name="Text Placeholder 18"/>
          <p:cNvSpPr>
            <a:spLocks noGrp="1"/>
          </p:cNvSpPr>
          <p:nvPr>
            <p:ph type="body" sz="quarter" idx="13"/>
          </p:nvPr>
        </p:nvSpPr>
        <p:spPr>
          <a:xfrm>
            <a:off x="6096000" y="5783535"/>
            <a:ext cx="5040313" cy="528998"/>
          </a:xfrm>
        </p:spPr>
        <p:txBody>
          <a:bodyPr anchor="b" anchorCtr="0">
            <a:noAutofit/>
          </a:bodyPr>
          <a:lstStyle>
            <a:lvl1pPr marL="0" indent="0" algn="r">
              <a:buFontTx/>
              <a:buNone/>
              <a:defRPr sz="2200" i="1">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10699858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18244287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2" name="Title 1"/>
          <p:cNvSpPr>
            <a:spLocks noGrp="1"/>
          </p:cNvSpPr>
          <p:nvPr>
            <p:ph type="ctrTitle"/>
          </p:nvPr>
        </p:nvSpPr>
        <p:spPr>
          <a:xfrm>
            <a:off x="1070189" y="1122363"/>
            <a:ext cx="10676038" cy="2387600"/>
          </a:xfrm>
        </p:spPr>
        <p:txBody>
          <a:bodyPr anchor="b">
            <a:noAutofit/>
          </a:bodyPr>
          <a:lstStyle>
            <a:lvl1pPr algn="l">
              <a:defRPr sz="6000">
                <a:solidFill>
                  <a:schemeClr val="accent5"/>
                </a:solidFill>
              </a:defRPr>
            </a:lvl1pPr>
          </a:lstStyle>
          <a:p>
            <a:r>
              <a:rPr lang="en-US"/>
              <a:t>Click to edit Master title style</a:t>
            </a:r>
            <a:endParaRPr lang="en-GB"/>
          </a:p>
        </p:txBody>
      </p:sp>
      <p:sp>
        <p:nvSpPr>
          <p:cNvPr id="3" name="Subtitle 2"/>
          <p:cNvSpPr>
            <a:spLocks noGrp="1"/>
          </p:cNvSpPr>
          <p:nvPr>
            <p:ph type="subTitle" idx="1"/>
          </p:nvPr>
        </p:nvSpPr>
        <p:spPr>
          <a:xfrm>
            <a:off x="1070189" y="3602038"/>
            <a:ext cx="10676038" cy="1655762"/>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p:cNvSpPr>
            <a:spLocks noGrp="1"/>
          </p:cNvSpPr>
          <p:nvPr>
            <p:ph type="sldNum" sz="quarter" idx="12"/>
          </p:nvPr>
        </p:nvSpPr>
        <p:spPr/>
        <p:txBody>
          <a:bodyPr>
            <a:noAutofit/>
          </a:bodyPr>
          <a:lstStyle>
            <a:lvl1pPr>
              <a:defRPr>
                <a:solidFill>
                  <a:schemeClr val="bg1"/>
                </a:solidFill>
              </a:defRPr>
            </a:lvl1pPr>
          </a:lstStyle>
          <a:p>
            <a:fld id="{F46C79FD-C571-418B-AB0F-5EE936C85276}" type="slidenum">
              <a:rPr lang="en-GB" smtClean="0"/>
              <a:pPr/>
              <a:t>‹#›</a:t>
            </a:fld>
            <a:endParaRPr lang="en-GB"/>
          </a:p>
        </p:txBody>
      </p:sp>
      <p:cxnSp>
        <p:nvCxnSpPr>
          <p:cNvPr id="7" name="Straight Connector 6"/>
          <p:cNvCxnSpPr/>
          <p:nvPr userDrawn="1"/>
        </p:nvCxnSpPr>
        <p:spPr>
          <a:xfrm>
            <a:off x="83820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27715" y="6045257"/>
            <a:ext cx="1718512" cy="451153"/>
          </a:xfrm>
          <a:prstGeom prst="rect">
            <a:avLst/>
          </a:prstGeom>
        </p:spPr>
      </p:pic>
    </p:spTree>
    <p:extLst>
      <p:ext uri="{BB962C8B-B14F-4D97-AF65-F5344CB8AC3E}">
        <p14:creationId xmlns:p14="http://schemas.microsoft.com/office/powerpoint/2010/main" val="3788699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33852" y="6045865"/>
            <a:ext cx="1716200" cy="450546"/>
          </a:xfrm>
          <a:prstGeom prst="rect">
            <a:avLst/>
          </a:prstGeom>
        </p:spPr>
      </p:pic>
      <p:sp>
        <p:nvSpPr>
          <p:cNvPr id="11" name="Title 1"/>
          <p:cNvSpPr>
            <a:spLocks noGrp="1"/>
          </p:cNvSpPr>
          <p:nvPr>
            <p:ph type="ctrTitle"/>
          </p:nvPr>
        </p:nvSpPr>
        <p:spPr>
          <a:xfrm>
            <a:off x="1077013" y="1122363"/>
            <a:ext cx="10156297" cy="2387600"/>
          </a:xfrm>
        </p:spPr>
        <p:txBody>
          <a:bodyPr anchor="b">
            <a:noAutofit/>
          </a:bodyPr>
          <a:lstStyle>
            <a:lvl1pPr algn="l">
              <a:defRPr sz="6000">
                <a:solidFill>
                  <a:schemeClr val="tx2"/>
                </a:solidFill>
              </a:defRPr>
            </a:lvl1pPr>
          </a:lstStyle>
          <a:p>
            <a:r>
              <a:rPr lang="en-US"/>
              <a:t>Click to edit Master title style</a:t>
            </a:r>
            <a:endParaRPr lang="en-GB"/>
          </a:p>
        </p:txBody>
      </p:sp>
      <p:cxnSp>
        <p:nvCxnSpPr>
          <p:cNvPr id="13" name="Straight Connector 12"/>
          <p:cNvCxnSpPr/>
          <p:nvPr userDrawn="1"/>
        </p:nvCxnSpPr>
        <p:spPr>
          <a:xfrm>
            <a:off x="838200" y="0"/>
            <a:ext cx="0" cy="3295934"/>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1070189" y="3602038"/>
            <a:ext cx="10156297" cy="1655762"/>
          </a:xfrm>
        </p:spPr>
        <p:txBody>
          <a:bodyPr>
            <a:no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93250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option 1)">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tx2"/>
                </a:solidFill>
              </a:defRPr>
            </a:lvl1pPr>
          </a:lstStyle>
          <a:p>
            <a:r>
              <a:rPr lang="en-US"/>
              <a:t>Click to edit Master title style</a:t>
            </a:r>
            <a:endParaRPr lang="en-GB"/>
          </a:p>
        </p:txBody>
      </p:sp>
      <p:cxnSp>
        <p:nvCxnSpPr>
          <p:cNvPr id="13" name="Straight Connector 12"/>
          <p:cNvCxnSpPr/>
          <p:nvPr userDrawn="1"/>
        </p:nvCxnSpPr>
        <p:spPr>
          <a:xfrm>
            <a:off x="838200" y="0"/>
            <a:ext cx="0" cy="236271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16886048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option 2)">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accent5"/>
                </a:solidFill>
              </a:defRPr>
            </a:lvl1pPr>
          </a:lstStyle>
          <a:p>
            <a:r>
              <a:rPr lang="en-US"/>
              <a:t>Click to edit Master title style</a:t>
            </a:r>
            <a:endParaRPr lang="en-GB"/>
          </a:p>
        </p:txBody>
      </p:sp>
      <p:cxnSp>
        <p:nvCxnSpPr>
          <p:cNvPr id="13" name="Straight Connector 12"/>
          <p:cNvCxnSpPr/>
          <p:nvPr userDrawn="1"/>
        </p:nvCxnSpPr>
        <p:spPr>
          <a:xfrm>
            <a:off x="838200" y="0"/>
            <a:ext cx="0" cy="2362711"/>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25883397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304234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1pPr>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402250" y="1825625"/>
            <a:ext cx="5328000" cy="3906435"/>
          </a:xfrm>
          <a:noFill/>
        </p:spPr>
        <p:txBody>
          <a:bodyPr>
            <a:noAutofit/>
          </a:bodyPr>
          <a:lstStyle>
            <a:lvl1pPr marL="0" indent="0">
              <a:buNone/>
              <a:defRPr/>
            </a:lvl1pPr>
          </a:lstStyle>
          <a:p>
            <a:pPr lvl="0"/>
            <a:r>
              <a:rPr lang="en-US"/>
              <a:t>Click to edit Master text styles</a:t>
            </a:r>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9" name="Straight Connector 8"/>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280383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3881904"/>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838200" y="6131286"/>
            <a:ext cx="2743200" cy="365125"/>
          </a:xfrm>
          <a:prstGeom prst="rect">
            <a:avLst/>
          </a:prstGeom>
        </p:spPr>
        <p:txBody>
          <a:bodyPr vert="horz" lIns="91440" tIns="45720" rIns="91440" bIns="45720" rtlCol="0" anchor="ctr">
            <a:noAutofit/>
          </a:bodyPr>
          <a:lstStyle>
            <a:lvl1pPr algn="l">
              <a:defRPr sz="1200">
                <a:solidFill>
                  <a:schemeClr val="tx1">
                    <a:tint val="75000"/>
                  </a:schemeClr>
                </a:solidFill>
              </a:defRPr>
            </a:lvl1pPr>
          </a:lstStyle>
          <a:p>
            <a:fld id="{F46C79FD-C571-418B-AB0F-5EE936C85276}" type="slidenum">
              <a:rPr lang="en-GB" smtClean="0"/>
              <a:pPr/>
              <a:t>‹#›</a:t>
            </a:fld>
            <a:endParaRPr lang="en-GB"/>
          </a:p>
        </p:txBody>
      </p:sp>
      <p:pic>
        <p:nvPicPr>
          <p:cNvPr id="7" name="Picture 6"/>
          <p:cNvPicPr>
            <a:picLocks noChangeAspect="1"/>
          </p:cNvPicPr>
          <p:nvPr userDrawn="1"/>
        </p:nvPicPr>
        <p:blipFill>
          <a:blip r:embed="rId21" cstate="print">
            <a:extLst>
              <a:ext uri="{28A0092B-C50C-407E-A947-70E740481C1C}">
                <a14:useLocalDpi xmlns:a14="http://schemas.microsoft.com/office/drawing/2010/main"/>
              </a:ext>
            </a:extLst>
          </a:blip>
          <a:stretch>
            <a:fillRect/>
          </a:stretch>
        </p:blipFill>
        <p:spPr>
          <a:xfrm>
            <a:off x="10033852" y="6045988"/>
            <a:ext cx="1715733" cy="450423"/>
          </a:xfrm>
          <a:prstGeom prst="rect">
            <a:avLst/>
          </a:prstGeom>
        </p:spPr>
      </p:pic>
    </p:spTree>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62" r:id="rId2"/>
    <p:sldLayoutId id="2147483657" r:id="rId3"/>
    <p:sldLayoutId id="2147483649" r:id="rId4"/>
    <p:sldLayoutId id="2147483651" r:id="rId5"/>
    <p:sldLayoutId id="2147483669" r:id="rId6"/>
    <p:sldLayoutId id="2147483670" r:id="rId7"/>
    <p:sldLayoutId id="2147483650" r:id="rId8"/>
    <p:sldLayoutId id="2147483660" r:id="rId9"/>
    <p:sldLayoutId id="2147483652" r:id="rId10"/>
    <p:sldLayoutId id="2147483661" r:id="rId11"/>
    <p:sldLayoutId id="2147483653" r:id="rId12"/>
    <p:sldLayoutId id="2147483654" r:id="rId13"/>
    <p:sldLayoutId id="2147483659" r:id="rId14"/>
    <p:sldLayoutId id="2147483658" r:id="rId15"/>
    <p:sldLayoutId id="2147483666" r:id="rId16"/>
    <p:sldLayoutId id="2147483667" r:id="rId17"/>
    <p:sldLayoutId id="2147483668" r:id="rId18"/>
    <p:sldLayoutId id="2147483655" r:id="rId19"/>
  </p:sldLayoutIdLst>
  <p:hf sldNum="0" hdr="0" ftr="0" dt="0"/>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F8953-E7AB-6E5E-2982-47B2E5CB5921}"/>
              </a:ext>
            </a:extLst>
          </p:cNvPr>
          <p:cNvSpPr>
            <a:spLocks noGrp="1"/>
          </p:cNvSpPr>
          <p:nvPr>
            <p:ph type="ctrTitle"/>
          </p:nvPr>
        </p:nvSpPr>
        <p:spPr>
          <a:xfrm>
            <a:off x="877316" y="2354238"/>
            <a:ext cx="11120651" cy="2149523"/>
          </a:xfrm>
        </p:spPr>
        <p:txBody>
          <a:bodyPr/>
          <a:lstStyle/>
          <a:p>
            <a:pPr algn="ctr"/>
            <a:r>
              <a:rPr lang="fr-BE" sz="4200" b="1">
                <a:latin typeface="Calibri"/>
                <a:ea typeface="Calibri"/>
                <a:cs typeface="Calibri"/>
              </a:rPr>
              <a:t>Consultation on the </a:t>
            </a:r>
            <a:br>
              <a:rPr lang="fr-BE" sz="4200" b="1">
                <a:latin typeface="Calibri" panose="020F0502020204030204" pitchFamily="34" charset="0"/>
                <a:cs typeface="Calibri" panose="020F0502020204030204" pitchFamily="34" charset="0"/>
              </a:rPr>
            </a:br>
            <a:r>
              <a:rPr lang="en-001" sz="4200" b="1">
                <a:latin typeface="Calibri"/>
                <a:ea typeface="Calibri"/>
                <a:cs typeface="Calibri"/>
              </a:rPr>
              <a:t>Regional Multi-annual Indicative Programme</a:t>
            </a:r>
            <a:br>
              <a:rPr lang="en-001" sz="4200" b="1">
                <a:latin typeface="Calibri" panose="020F0502020204030204" pitchFamily="34" charset="0"/>
                <a:cs typeface="Calibri" panose="020F0502020204030204" pitchFamily="34" charset="0"/>
              </a:rPr>
            </a:br>
            <a:r>
              <a:rPr lang="en-001" sz="4200" b="1">
                <a:latin typeface="Calibri"/>
                <a:ea typeface="Calibri"/>
                <a:cs typeface="Calibri"/>
              </a:rPr>
              <a:t>for Asia and the Pacific </a:t>
            </a:r>
            <a:br>
              <a:rPr lang="fr-BE" sz="4200" b="1">
                <a:latin typeface="Calibri" panose="020F0502020204030204" pitchFamily="34" charset="0"/>
                <a:cs typeface="Calibri" panose="020F0502020204030204" pitchFamily="34" charset="0"/>
              </a:rPr>
            </a:br>
            <a:r>
              <a:rPr lang="en-001" sz="4200" b="1">
                <a:latin typeface="Calibri"/>
                <a:ea typeface="Calibri"/>
                <a:cs typeface="Calibri"/>
              </a:rPr>
              <a:t>(2021-2027)</a:t>
            </a:r>
            <a:endParaRPr lang="en-IE" sz="4200" b="1" u="sng">
              <a:latin typeface="Calibri"/>
              <a:ea typeface="Calibri"/>
              <a:cs typeface="Calibri"/>
            </a:endParaRPr>
          </a:p>
        </p:txBody>
      </p:sp>
      <p:sp>
        <p:nvSpPr>
          <p:cNvPr id="4" name="Text Placeholder 3">
            <a:extLst>
              <a:ext uri="{FF2B5EF4-FFF2-40B4-BE49-F238E27FC236}">
                <a16:creationId xmlns:a16="http://schemas.microsoft.com/office/drawing/2014/main" id="{FBBBE962-00A2-71C6-9933-88A52E3F41CC}"/>
              </a:ext>
            </a:extLst>
          </p:cNvPr>
          <p:cNvSpPr>
            <a:spLocks noGrp="1"/>
          </p:cNvSpPr>
          <p:nvPr>
            <p:ph type="body" sz="quarter" idx="13"/>
          </p:nvPr>
        </p:nvSpPr>
        <p:spPr>
          <a:xfrm>
            <a:off x="3537744" y="5719740"/>
            <a:ext cx="8192517" cy="528998"/>
          </a:xfrm>
        </p:spPr>
        <p:txBody>
          <a:bodyPr vert="horz" lIns="91440" tIns="45720" rIns="91440" bIns="45720" rtlCol="0" anchor="t">
            <a:noAutofit/>
          </a:bodyPr>
          <a:lstStyle/>
          <a:p>
            <a:pPr>
              <a:spcAft>
                <a:spcPts val="0"/>
              </a:spcAft>
            </a:pPr>
            <a:r>
              <a:rPr lang="fr-BE" b="1">
                <a:solidFill>
                  <a:schemeClr val="accent5">
                    <a:lumMod val="60000"/>
                    <a:lumOff val="40000"/>
                  </a:schemeClr>
                </a:solidFill>
                <a:latin typeface="Calibri"/>
                <a:ea typeface="Calibri"/>
                <a:cs typeface="Calibri"/>
              </a:rPr>
              <a:t>INTPA </a:t>
            </a:r>
            <a:r>
              <a:rPr lang="en-001" b="1">
                <a:solidFill>
                  <a:schemeClr val="accent5">
                    <a:lumMod val="60000"/>
                    <a:lumOff val="40000"/>
                  </a:schemeClr>
                </a:solidFill>
                <a:latin typeface="Calibri"/>
                <a:ea typeface="Calibri"/>
                <a:cs typeface="Calibri"/>
              </a:rPr>
              <a:t>C</a:t>
            </a:r>
            <a:r>
              <a:rPr lang="fr-BE" b="1">
                <a:solidFill>
                  <a:schemeClr val="accent5">
                    <a:lumMod val="60000"/>
                    <a:lumOff val="40000"/>
                  </a:schemeClr>
                </a:solidFill>
                <a:latin typeface="Calibri"/>
                <a:ea typeface="Calibri"/>
                <a:cs typeface="Calibri"/>
              </a:rPr>
              <a:t> -</a:t>
            </a:r>
            <a:r>
              <a:rPr lang="en-US" b="1">
                <a:solidFill>
                  <a:schemeClr val="accent5">
                    <a:lumMod val="60000"/>
                    <a:lumOff val="40000"/>
                  </a:schemeClr>
                </a:solidFill>
                <a:latin typeface="Calibri"/>
                <a:ea typeface="Calibri"/>
                <a:cs typeface="Calibri"/>
              </a:rPr>
              <a:t> Asia and Pacific</a:t>
            </a:r>
          </a:p>
          <a:p>
            <a:pPr>
              <a:spcAft>
                <a:spcPts val="0"/>
              </a:spcAft>
            </a:pPr>
            <a:r>
              <a:rPr lang="en-US" b="1">
                <a:solidFill>
                  <a:schemeClr val="accent5">
                    <a:lumMod val="60000"/>
                    <a:lumOff val="40000"/>
                  </a:schemeClr>
                </a:solidFill>
                <a:latin typeface="Calibri"/>
                <a:ea typeface="Calibri"/>
                <a:cs typeface="Calibri"/>
              </a:rPr>
              <a:t>4 December 2025</a:t>
            </a:r>
            <a:endParaRPr lang="en-001" b="1">
              <a:solidFill>
                <a:schemeClr val="accent5">
                  <a:lumMod val="60000"/>
                  <a:lumOff val="40000"/>
                </a:schemeClr>
              </a:solidFill>
              <a:latin typeface="Calibri"/>
              <a:ea typeface="Calibri"/>
              <a:cs typeface="Calibri"/>
            </a:endParaRPr>
          </a:p>
          <a:p>
            <a:endParaRPr lang="en-IE"/>
          </a:p>
        </p:txBody>
      </p:sp>
      <p:pic>
        <p:nvPicPr>
          <p:cNvPr id="3" name="Image 17">
            <a:extLst>
              <a:ext uri="{FF2B5EF4-FFF2-40B4-BE49-F238E27FC236}">
                <a16:creationId xmlns:a16="http://schemas.microsoft.com/office/drawing/2014/main" id="{135B4ED9-78B5-35A4-325A-FCD133C832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2124" y="0"/>
            <a:ext cx="2579370" cy="1031240"/>
          </a:xfrm>
          <a:prstGeom prst="rect">
            <a:avLst/>
          </a:prstGeom>
        </p:spPr>
      </p:pic>
    </p:spTree>
    <p:extLst>
      <p:ext uri="{BB962C8B-B14F-4D97-AF65-F5344CB8AC3E}">
        <p14:creationId xmlns:p14="http://schemas.microsoft.com/office/powerpoint/2010/main" val="2530819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F392F-F775-3269-7FA5-9DD304F80EE6}"/>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3620D136-B8EE-7D1F-BCAE-97A5070CBF30}"/>
              </a:ext>
            </a:extLst>
          </p:cNvPr>
          <p:cNvSpPr>
            <a:spLocks noGrp="1"/>
          </p:cNvSpPr>
          <p:nvPr>
            <p:ph type="title"/>
          </p:nvPr>
        </p:nvSpPr>
        <p:spPr>
          <a:xfrm>
            <a:off x="1008605" y="558608"/>
            <a:ext cx="10905698" cy="782357"/>
          </a:xfrm>
        </p:spPr>
        <p:txBody>
          <a:bodyPr/>
          <a:lstStyle/>
          <a:p>
            <a:pPr algn="ctr"/>
            <a:r>
              <a:rPr lang="fr-BE" sz="3200">
                <a:latin typeface="Calibri"/>
                <a:ea typeface="Calibri"/>
                <a:cs typeface="Calibri"/>
              </a:rPr>
              <a:t>R</a:t>
            </a:r>
            <a:r>
              <a:rPr lang="en-US" sz="3200" err="1">
                <a:latin typeface="Calibri"/>
                <a:ea typeface="Calibri"/>
                <a:cs typeface="Calibri"/>
              </a:rPr>
              <a:t>egional</a:t>
            </a:r>
            <a:r>
              <a:rPr lang="en-US" sz="3200">
                <a:latin typeface="Calibri"/>
                <a:ea typeface="Calibri"/>
                <a:cs typeface="Calibri"/>
              </a:rPr>
              <a:t> Multi-annual Indicative Programme</a:t>
            </a:r>
            <a:br>
              <a:rPr lang="en-US" sz="3200">
                <a:latin typeface="Calibri" panose="020F0502020204030204" pitchFamily="34" charset="0"/>
                <a:cs typeface="Calibri" panose="020F0502020204030204" pitchFamily="34" charset="0"/>
              </a:rPr>
            </a:br>
            <a:r>
              <a:rPr lang="en-US" sz="3200">
                <a:latin typeface="Calibri"/>
                <a:ea typeface="Calibri"/>
                <a:cs typeface="Calibri"/>
              </a:rPr>
              <a:t>for Asia and the Pacific  </a:t>
            </a:r>
            <a:br>
              <a:rPr lang="en-US" sz="3200">
                <a:latin typeface="Calibri" panose="020F0502020204030204" pitchFamily="34" charset="0"/>
                <a:cs typeface="Calibri" panose="020F0502020204030204" pitchFamily="34" charset="0"/>
              </a:rPr>
            </a:br>
            <a:r>
              <a:rPr lang="en-US" sz="2400">
                <a:latin typeface="Calibri"/>
                <a:ea typeface="Calibri"/>
                <a:cs typeface="Calibri"/>
              </a:rPr>
              <a:t>€ 3.66 billion (2021-2027) - </a:t>
            </a:r>
            <a:r>
              <a:rPr lang="en-US" sz="2400" b="1">
                <a:solidFill>
                  <a:srgbClr val="FFD03B"/>
                </a:solidFill>
                <a:latin typeface="Calibri"/>
                <a:ea typeface="Calibri"/>
                <a:cs typeface="Calibri"/>
              </a:rPr>
              <a:t>Post Mid Term Review</a:t>
            </a:r>
            <a:endParaRPr lang="en-GB" sz="2400" b="1">
              <a:solidFill>
                <a:srgbClr val="FFD03B"/>
              </a:solidFill>
              <a:latin typeface="Calibri"/>
              <a:ea typeface="Calibri"/>
              <a:cs typeface="Calibri"/>
            </a:endParaRPr>
          </a:p>
        </p:txBody>
      </p:sp>
      <p:grpSp>
        <p:nvGrpSpPr>
          <p:cNvPr id="9" name="Group 8">
            <a:extLst>
              <a:ext uri="{FF2B5EF4-FFF2-40B4-BE49-F238E27FC236}">
                <a16:creationId xmlns:a16="http://schemas.microsoft.com/office/drawing/2014/main" id="{4459A452-3528-228A-1509-3FC12E8B676E}"/>
              </a:ext>
            </a:extLst>
          </p:cNvPr>
          <p:cNvGrpSpPr/>
          <p:nvPr/>
        </p:nvGrpSpPr>
        <p:grpSpPr>
          <a:xfrm>
            <a:off x="831274" y="1340965"/>
            <a:ext cx="10905698" cy="5045481"/>
            <a:chOff x="831274" y="1340965"/>
            <a:chExt cx="10905698" cy="5045481"/>
          </a:xfrm>
        </p:grpSpPr>
        <p:pic>
          <p:nvPicPr>
            <p:cNvPr id="3" name="Picture 2">
              <a:extLst>
                <a:ext uri="{FF2B5EF4-FFF2-40B4-BE49-F238E27FC236}">
                  <a16:creationId xmlns:a16="http://schemas.microsoft.com/office/drawing/2014/main" id="{6156ABE4-B496-58E1-4BBB-4F0EB5B831C6}"/>
                </a:ext>
              </a:extLst>
            </p:cNvPr>
            <p:cNvPicPr>
              <a:picLocks noChangeAspect="1"/>
            </p:cNvPicPr>
            <p:nvPr/>
          </p:nvPicPr>
          <p:blipFill>
            <a:blip r:embed="rId3"/>
            <a:stretch>
              <a:fillRect/>
            </a:stretch>
          </p:blipFill>
          <p:spPr>
            <a:xfrm>
              <a:off x="831274" y="1340965"/>
              <a:ext cx="10905698" cy="4367417"/>
            </a:xfrm>
            <a:prstGeom prst="rect">
              <a:avLst/>
            </a:prstGeom>
          </p:spPr>
        </p:pic>
        <p:pic>
          <p:nvPicPr>
            <p:cNvPr id="8" name="Picture 7">
              <a:extLst>
                <a:ext uri="{FF2B5EF4-FFF2-40B4-BE49-F238E27FC236}">
                  <a16:creationId xmlns:a16="http://schemas.microsoft.com/office/drawing/2014/main" id="{2CCE4DCC-A97D-CA31-A068-03311C083E48}"/>
                </a:ext>
              </a:extLst>
            </p:cNvPr>
            <p:cNvPicPr>
              <a:picLocks noChangeAspect="1"/>
            </p:cNvPicPr>
            <p:nvPr/>
          </p:nvPicPr>
          <p:blipFill>
            <a:blip r:embed="rId4"/>
            <a:stretch>
              <a:fillRect/>
            </a:stretch>
          </p:blipFill>
          <p:spPr>
            <a:xfrm>
              <a:off x="892234" y="5828666"/>
              <a:ext cx="9318635" cy="557780"/>
            </a:xfrm>
            <a:prstGeom prst="rect">
              <a:avLst/>
            </a:prstGeom>
          </p:spPr>
        </p:pic>
      </p:grpSp>
      <p:sp>
        <p:nvSpPr>
          <p:cNvPr id="10" name="TextBox 9">
            <a:extLst>
              <a:ext uri="{FF2B5EF4-FFF2-40B4-BE49-F238E27FC236}">
                <a16:creationId xmlns:a16="http://schemas.microsoft.com/office/drawing/2014/main" id="{AED193EC-18CA-4A3D-7017-47B5A748DA48}"/>
              </a:ext>
            </a:extLst>
          </p:cNvPr>
          <p:cNvSpPr txBox="1"/>
          <p:nvPr/>
        </p:nvSpPr>
        <p:spPr>
          <a:xfrm>
            <a:off x="873760" y="6450647"/>
            <a:ext cx="3616960" cy="261610"/>
          </a:xfrm>
          <a:prstGeom prst="rect">
            <a:avLst/>
          </a:prstGeom>
          <a:noFill/>
        </p:spPr>
        <p:txBody>
          <a:bodyPr wrap="square" rtlCol="0">
            <a:spAutoFit/>
          </a:bodyPr>
          <a:lstStyle/>
          <a:p>
            <a:r>
              <a:rPr lang="en-IE" sz="1100" i="1"/>
              <a:t>*Figures in mln EUR</a:t>
            </a:r>
          </a:p>
        </p:txBody>
      </p:sp>
      <p:sp>
        <p:nvSpPr>
          <p:cNvPr id="2" name="Rectangle 1">
            <a:extLst>
              <a:ext uri="{FF2B5EF4-FFF2-40B4-BE49-F238E27FC236}">
                <a16:creationId xmlns:a16="http://schemas.microsoft.com/office/drawing/2014/main" id="{2F1D7C61-6C9A-1B58-65B4-1C79094C828C}"/>
              </a:ext>
            </a:extLst>
          </p:cNvPr>
          <p:cNvSpPr/>
          <p:nvPr/>
        </p:nvSpPr>
        <p:spPr>
          <a:xfrm>
            <a:off x="831273" y="1340965"/>
            <a:ext cx="7024253" cy="4367417"/>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8B5AA8B1-7D61-0A64-EDF2-FC00CC176E90}"/>
              </a:ext>
            </a:extLst>
          </p:cNvPr>
          <p:cNvSpPr/>
          <p:nvPr/>
        </p:nvSpPr>
        <p:spPr>
          <a:xfrm>
            <a:off x="10030691" y="1340965"/>
            <a:ext cx="1706281" cy="4367417"/>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Rectangle 4">
            <a:extLst>
              <a:ext uri="{FF2B5EF4-FFF2-40B4-BE49-F238E27FC236}">
                <a16:creationId xmlns:a16="http://schemas.microsoft.com/office/drawing/2014/main" id="{F20D3C21-8BF8-B801-4732-63CCA77A1587}"/>
              </a:ext>
            </a:extLst>
          </p:cNvPr>
          <p:cNvSpPr/>
          <p:nvPr/>
        </p:nvSpPr>
        <p:spPr>
          <a:xfrm>
            <a:off x="7855526" y="4343400"/>
            <a:ext cx="2175165" cy="1364982"/>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TextBox 5">
            <a:extLst>
              <a:ext uri="{FF2B5EF4-FFF2-40B4-BE49-F238E27FC236}">
                <a16:creationId xmlns:a16="http://schemas.microsoft.com/office/drawing/2014/main" id="{D8C8D492-4FDE-C648-4143-E5DC1DCBA77B}"/>
              </a:ext>
            </a:extLst>
          </p:cNvPr>
          <p:cNvSpPr txBox="1"/>
          <p:nvPr/>
        </p:nvSpPr>
        <p:spPr>
          <a:xfrm>
            <a:off x="2514600" y="2585954"/>
            <a:ext cx="3657600" cy="1877437"/>
          </a:xfrm>
          <a:prstGeom prst="rect">
            <a:avLst/>
          </a:prstGeom>
          <a:noFill/>
        </p:spPr>
        <p:txBody>
          <a:bodyPr wrap="square" rtlCol="0">
            <a:spAutoFit/>
          </a:bodyPr>
          <a:lstStyle/>
          <a:p>
            <a:pPr algn="ctr"/>
            <a:r>
              <a:rPr lang="it-IT" sz="2000">
                <a:effectLst>
                  <a:outerShdw blurRad="38100" dist="38100" dir="2700000" algn="tl">
                    <a:srgbClr val="000000">
                      <a:alpha val="43137"/>
                    </a:srgbClr>
                  </a:outerShdw>
                </a:effectLst>
                <a:latin typeface="Arial Rounded MT Bold" panose="020F0704030504030204" pitchFamily="34" charset="0"/>
              </a:rPr>
              <a:t>Migration</a:t>
            </a:r>
            <a:br>
              <a:rPr lang="it-IT">
                <a:effectLst>
                  <a:outerShdw blurRad="38100" dist="38100" dir="2700000" algn="tl">
                    <a:srgbClr val="000000">
                      <a:alpha val="43137"/>
                    </a:srgbClr>
                  </a:outerShdw>
                </a:effectLst>
                <a:latin typeface="Arial Rounded MT Bold" panose="020F0704030504030204" pitchFamily="34" charset="0"/>
              </a:rPr>
            </a:br>
            <a:r>
              <a:rPr lang="it-IT" sz="9600">
                <a:effectLst>
                  <a:outerShdw blurRad="38100" dist="38100" dir="2700000" algn="tl">
                    <a:srgbClr val="000000">
                      <a:alpha val="43137"/>
                    </a:srgbClr>
                  </a:outerShdw>
                </a:effectLst>
                <a:latin typeface="Arial Rounded MT Bold" panose="020F0704030504030204" pitchFamily="34" charset="0"/>
              </a:rPr>
              <a:t>14%</a:t>
            </a:r>
            <a:endParaRPr lang="en-IE">
              <a:effectLst>
                <a:outerShdw blurRad="38100" dist="38100" dir="2700000" algn="tl">
                  <a:srgbClr val="000000">
                    <a:alpha val="43137"/>
                  </a:srgbClr>
                </a:outerShdw>
              </a:effectLst>
              <a:latin typeface="Arial Rounded MT Bold" panose="020F0704030504030204" pitchFamily="34" charset="0"/>
            </a:endParaRPr>
          </a:p>
        </p:txBody>
      </p:sp>
    </p:spTree>
    <p:extLst>
      <p:ext uri="{BB962C8B-B14F-4D97-AF65-F5344CB8AC3E}">
        <p14:creationId xmlns:p14="http://schemas.microsoft.com/office/powerpoint/2010/main" val="159636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A2933-E4E2-6427-1725-FB073340A3F1}"/>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B78A79DB-83B6-D5EA-902A-DE821F0226AC}"/>
              </a:ext>
            </a:extLst>
          </p:cNvPr>
          <p:cNvSpPr>
            <a:spLocks noGrp="1"/>
          </p:cNvSpPr>
          <p:nvPr>
            <p:ph type="title"/>
          </p:nvPr>
        </p:nvSpPr>
        <p:spPr>
          <a:xfrm>
            <a:off x="1008605" y="558608"/>
            <a:ext cx="10905698" cy="782357"/>
          </a:xfrm>
        </p:spPr>
        <p:txBody>
          <a:bodyPr/>
          <a:lstStyle/>
          <a:p>
            <a:pPr algn="ctr"/>
            <a:r>
              <a:rPr lang="fr-BE" sz="3200">
                <a:latin typeface="Calibri"/>
                <a:ea typeface="Calibri"/>
                <a:cs typeface="Calibri"/>
              </a:rPr>
              <a:t>R</a:t>
            </a:r>
            <a:r>
              <a:rPr lang="en-US" sz="3200" err="1">
                <a:latin typeface="Calibri"/>
                <a:ea typeface="Calibri"/>
                <a:cs typeface="Calibri"/>
              </a:rPr>
              <a:t>egional</a:t>
            </a:r>
            <a:r>
              <a:rPr lang="en-US" sz="3200">
                <a:latin typeface="Calibri"/>
                <a:ea typeface="Calibri"/>
                <a:cs typeface="Calibri"/>
              </a:rPr>
              <a:t> Multi-annual Indicative Programme</a:t>
            </a:r>
            <a:br>
              <a:rPr lang="en-US" sz="3200">
                <a:latin typeface="Calibri" panose="020F0502020204030204" pitchFamily="34" charset="0"/>
                <a:cs typeface="Calibri" panose="020F0502020204030204" pitchFamily="34" charset="0"/>
              </a:rPr>
            </a:br>
            <a:r>
              <a:rPr lang="en-US" sz="3200">
                <a:latin typeface="Calibri"/>
                <a:ea typeface="Calibri"/>
                <a:cs typeface="Calibri"/>
              </a:rPr>
              <a:t>for Asia and the Pacific  </a:t>
            </a:r>
            <a:br>
              <a:rPr lang="en-US" sz="3200">
                <a:latin typeface="Calibri" panose="020F0502020204030204" pitchFamily="34" charset="0"/>
                <a:cs typeface="Calibri" panose="020F0502020204030204" pitchFamily="34" charset="0"/>
              </a:rPr>
            </a:br>
            <a:r>
              <a:rPr lang="en-US" sz="2400">
                <a:latin typeface="Calibri"/>
                <a:ea typeface="Calibri"/>
                <a:cs typeface="Calibri"/>
              </a:rPr>
              <a:t>€ 3.66 billion (2021-2027) - </a:t>
            </a:r>
            <a:r>
              <a:rPr lang="en-US" sz="2400" b="1">
                <a:solidFill>
                  <a:srgbClr val="FFD03B"/>
                </a:solidFill>
                <a:latin typeface="Calibri"/>
                <a:ea typeface="Calibri"/>
                <a:cs typeface="Calibri"/>
              </a:rPr>
              <a:t>Post Mid Term Review</a:t>
            </a:r>
            <a:endParaRPr lang="en-GB" sz="2400" b="1">
              <a:solidFill>
                <a:srgbClr val="FFD03B"/>
              </a:solidFill>
              <a:latin typeface="Calibri"/>
              <a:ea typeface="Calibri"/>
              <a:cs typeface="Calibri"/>
            </a:endParaRPr>
          </a:p>
        </p:txBody>
      </p:sp>
      <p:grpSp>
        <p:nvGrpSpPr>
          <p:cNvPr id="9" name="Group 8">
            <a:extLst>
              <a:ext uri="{FF2B5EF4-FFF2-40B4-BE49-F238E27FC236}">
                <a16:creationId xmlns:a16="http://schemas.microsoft.com/office/drawing/2014/main" id="{6EDCAF2E-E27C-9CB2-2C67-301E50745BB8}"/>
              </a:ext>
            </a:extLst>
          </p:cNvPr>
          <p:cNvGrpSpPr/>
          <p:nvPr/>
        </p:nvGrpSpPr>
        <p:grpSpPr>
          <a:xfrm>
            <a:off x="831274" y="1340965"/>
            <a:ext cx="10905698" cy="5045481"/>
            <a:chOff x="831274" y="1340965"/>
            <a:chExt cx="10905698" cy="5045481"/>
          </a:xfrm>
        </p:grpSpPr>
        <p:pic>
          <p:nvPicPr>
            <p:cNvPr id="3" name="Picture 2">
              <a:extLst>
                <a:ext uri="{FF2B5EF4-FFF2-40B4-BE49-F238E27FC236}">
                  <a16:creationId xmlns:a16="http://schemas.microsoft.com/office/drawing/2014/main" id="{4F20EDA8-D18A-0246-9E0C-05E63DA3020D}"/>
                </a:ext>
              </a:extLst>
            </p:cNvPr>
            <p:cNvPicPr>
              <a:picLocks noChangeAspect="1"/>
            </p:cNvPicPr>
            <p:nvPr/>
          </p:nvPicPr>
          <p:blipFill>
            <a:blip r:embed="rId3"/>
            <a:stretch>
              <a:fillRect/>
            </a:stretch>
          </p:blipFill>
          <p:spPr>
            <a:xfrm>
              <a:off x="831274" y="1340965"/>
              <a:ext cx="10905698" cy="4367417"/>
            </a:xfrm>
            <a:prstGeom prst="rect">
              <a:avLst/>
            </a:prstGeom>
          </p:spPr>
        </p:pic>
        <p:pic>
          <p:nvPicPr>
            <p:cNvPr id="8" name="Picture 7">
              <a:extLst>
                <a:ext uri="{FF2B5EF4-FFF2-40B4-BE49-F238E27FC236}">
                  <a16:creationId xmlns:a16="http://schemas.microsoft.com/office/drawing/2014/main" id="{3AB35F43-7E55-D8A2-9849-410FE1571E9B}"/>
                </a:ext>
              </a:extLst>
            </p:cNvPr>
            <p:cNvPicPr>
              <a:picLocks noChangeAspect="1"/>
            </p:cNvPicPr>
            <p:nvPr/>
          </p:nvPicPr>
          <p:blipFill>
            <a:blip r:embed="rId4"/>
            <a:stretch>
              <a:fillRect/>
            </a:stretch>
          </p:blipFill>
          <p:spPr>
            <a:xfrm>
              <a:off x="892234" y="5828666"/>
              <a:ext cx="9318635" cy="557780"/>
            </a:xfrm>
            <a:prstGeom prst="rect">
              <a:avLst/>
            </a:prstGeom>
          </p:spPr>
        </p:pic>
      </p:grpSp>
      <p:sp>
        <p:nvSpPr>
          <p:cNvPr id="10" name="TextBox 9">
            <a:extLst>
              <a:ext uri="{FF2B5EF4-FFF2-40B4-BE49-F238E27FC236}">
                <a16:creationId xmlns:a16="http://schemas.microsoft.com/office/drawing/2014/main" id="{F42D99A3-AC6A-AC95-8122-22377940915C}"/>
              </a:ext>
            </a:extLst>
          </p:cNvPr>
          <p:cNvSpPr txBox="1"/>
          <p:nvPr/>
        </p:nvSpPr>
        <p:spPr>
          <a:xfrm>
            <a:off x="873760" y="6450647"/>
            <a:ext cx="3616960" cy="261610"/>
          </a:xfrm>
          <a:prstGeom prst="rect">
            <a:avLst/>
          </a:prstGeom>
          <a:noFill/>
        </p:spPr>
        <p:txBody>
          <a:bodyPr wrap="square" rtlCol="0">
            <a:spAutoFit/>
          </a:bodyPr>
          <a:lstStyle/>
          <a:p>
            <a:r>
              <a:rPr lang="en-IE" sz="1100" i="1"/>
              <a:t>*Figures in mln EUR</a:t>
            </a:r>
          </a:p>
        </p:txBody>
      </p:sp>
      <p:sp>
        <p:nvSpPr>
          <p:cNvPr id="2" name="Rectangle 1">
            <a:extLst>
              <a:ext uri="{FF2B5EF4-FFF2-40B4-BE49-F238E27FC236}">
                <a16:creationId xmlns:a16="http://schemas.microsoft.com/office/drawing/2014/main" id="{FB39435B-B8DE-45F3-09EC-CEAD185B82FA}"/>
              </a:ext>
            </a:extLst>
          </p:cNvPr>
          <p:cNvSpPr/>
          <p:nvPr/>
        </p:nvSpPr>
        <p:spPr>
          <a:xfrm>
            <a:off x="831273" y="1340965"/>
            <a:ext cx="7024253" cy="4367417"/>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1D19ED79-80DB-998A-6A7A-87F3F079CF5F}"/>
              </a:ext>
            </a:extLst>
          </p:cNvPr>
          <p:cNvSpPr/>
          <p:nvPr/>
        </p:nvSpPr>
        <p:spPr>
          <a:xfrm>
            <a:off x="7832571" y="1308865"/>
            <a:ext cx="2198120" cy="3066636"/>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Rectangle 4">
            <a:extLst>
              <a:ext uri="{FF2B5EF4-FFF2-40B4-BE49-F238E27FC236}">
                <a16:creationId xmlns:a16="http://schemas.microsoft.com/office/drawing/2014/main" id="{11F10D4C-34F6-9768-1F9C-0EA5906D18FB}"/>
              </a:ext>
            </a:extLst>
          </p:cNvPr>
          <p:cNvSpPr/>
          <p:nvPr/>
        </p:nvSpPr>
        <p:spPr>
          <a:xfrm>
            <a:off x="7855526" y="4343400"/>
            <a:ext cx="3881446" cy="1364982"/>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TextBox 5">
            <a:extLst>
              <a:ext uri="{FF2B5EF4-FFF2-40B4-BE49-F238E27FC236}">
                <a16:creationId xmlns:a16="http://schemas.microsoft.com/office/drawing/2014/main" id="{7127C933-5CED-5FD7-3819-25D476F2612D}"/>
              </a:ext>
            </a:extLst>
          </p:cNvPr>
          <p:cNvSpPr txBox="1"/>
          <p:nvPr/>
        </p:nvSpPr>
        <p:spPr>
          <a:xfrm>
            <a:off x="2514600" y="2585954"/>
            <a:ext cx="4937760" cy="2492990"/>
          </a:xfrm>
          <a:prstGeom prst="rect">
            <a:avLst/>
          </a:prstGeom>
          <a:noFill/>
        </p:spPr>
        <p:txBody>
          <a:bodyPr wrap="square" rtlCol="0">
            <a:spAutoFit/>
          </a:bodyPr>
          <a:lstStyle/>
          <a:p>
            <a:pPr algn="ctr"/>
            <a:r>
              <a:rPr lang="it-IT" sz="2400">
                <a:effectLst>
                  <a:outerShdw blurRad="38100" dist="38100" dir="2700000" algn="tl">
                    <a:srgbClr val="000000">
                      <a:alpha val="43137"/>
                    </a:srgbClr>
                  </a:outerShdw>
                </a:effectLst>
                <a:latin typeface="Arial Rounded MT Bold" panose="020F0704030504030204" pitchFamily="34" charset="0"/>
              </a:rPr>
              <a:t>Countries in </a:t>
            </a:r>
            <a:r>
              <a:rPr lang="it-IT" sz="2400" err="1">
                <a:effectLst>
                  <a:outerShdw blurRad="38100" dist="38100" dir="2700000" algn="tl">
                    <a:srgbClr val="000000">
                      <a:alpha val="43137"/>
                    </a:srgbClr>
                  </a:outerShdw>
                </a:effectLst>
                <a:latin typeface="Arial Rounded MT Bold" panose="020F0704030504030204" pitchFamily="34" charset="0"/>
              </a:rPr>
              <a:t>complex</a:t>
            </a:r>
            <a:r>
              <a:rPr lang="it-IT" sz="2400">
                <a:effectLst>
                  <a:outerShdw blurRad="38100" dist="38100" dir="2700000" algn="tl">
                    <a:srgbClr val="000000">
                      <a:alpha val="43137"/>
                    </a:srgbClr>
                  </a:outerShdw>
                </a:effectLst>
                <a:latin typeface="Arial Rounded MT Bold" panose="020F0704030504030204" pitchFamily="34" charset="0"/>
              </a:rPr>
              <a:t> settings</a:t>
            </a:r>
            <a:br>
              <a:rPr lang="it-IT">
                <a:effectLst>
                  <a:outerShdw blurRad="38100" dist="38100" dir="2700000" algn="tl">
                    <a:srgbClr val="000000">
                      <a:alpha val="43137"/>
                    </a:srgbClr>
                  </a:outerShdw>
                </a:effectLst>
                <a:latin typeface="Arial Rounded MT Bold" panose="020F0704030504030204" pitchFamily="34" charset="0"/>
              </a:rPr>
            </a:br>
            <a:r>
              <a:rPr lang="it-IT" sz="9600">
                <a:effectLst>
                  <a:outerShdw blurRad="38100" dist="38100" dir="2700000" algn="tl">
                    <a:srgbClr val="000000">
                      <a:alpha val="43137"/>
                    </a:srgbClr>
                  </a:outerShdw>
                </a:effectLst>
                <a:latin typeface="Arial Rounded MT Bold" panose="020F0704030504030204" pitchFamily="34" charset="0"/>
              </a:rPr>
              <a:t>11%</a:t>
            </a:r>
          </a:p>
          <a:p>
            <a:pPr algn="ctr"/>
            <a:r>
              <a:rPr lang="en-IE">
                <a:effectLst>
                  <a:outerShdw blurRad="38100" dist="38100" dir="2700000" algn="tl">
                    <a:srgbClr val="000000">
                      <a:alpha val="43137"/>
                    </a:srgbClr>
                  </a:outerShdw>
                </a:effectLst>
                <a:latin typeface="Arial Rounded MT Bold" panose="020F0704030504030204" pitchFamily="34" charset="0"/>
              </a:rPr>
              <a:t>Afghanistan, Myanmar, </a:t>
            </a:r>
            <a:br>
              <a:rPr lang="en-IE">
                <a:effectLst>
                  <a:outerShdw blurRad="38100" dist="38100" dir="2700000" algn="tl">
                    <a:srgbClr val="000000">
                      <a:alpha val="43137"/>
                    </a:srgbClr>
                  </a:outerShdw>
                </a:effectLst>
                <a:latin typeface="Arial Rounded MT Bold" panose="020F0704030504030204" pitchFamily="34" charset="0"/>
              </a:rPr>
            </a:br>
            <a:r>
              <a:rPr lang="en-IE">
                <a:effectLst>
                  <a:outerShdw blurRad="38100" dist="38100" dir="2700000" algn="tl">
                    <a:srgbClr val="000000">
                      <a:alpha val="43137"/>
                    </a:srgbClr>
                  </a:outerShdw>
                </a:effectLst>
                <a:latin typeface="Arial Rounded MT Bold" panose="020F0704030504030204" pitchFamily="34" charset="0"/>
              </a:rPr>
              <a:t>Iran, Yemen</a:t>
            </a:r>
          </a:p>
        </p:txBody>
      </p:sp>
      <p:sp>
        <p:nvSpPr>
          <p:cNvPr id="7" name="Callout: Left Arrow 6">
            <a:extLst>
              <a:ext uri="{FF2B5EF4-FFF2-40B4-BE49-F238E27FC236}">
                <a16:creationId xmlns:a16="http://schemas.microsoft.com/office/drawing/2014/main" id="{669BD87D-E73F-28E2-ECBA-9EAFCB0FB5E1}"/>
              </a:ext>
            </a:extLst>
          </p:cNvPr>
          <p:cNvSpPr/>
          <p:nvPr/>
        </p:nvSpPr>
        <p:spPr>
          <a:xfrm>
            <a:off x="5737860" y="4631561"/>
            <a:ext cx="2383456" cy="479484"/>
          </a:xfrm>
          <a:prstGeom prst="leftArrowCallout">
            <a:avLst>
              <a:gd name="adj1" fmla="val 25000"/>
              <a:gd name="adj2" fmla="val 22616"/>
              <a:gd name="adj3" fmla="val 25000"/>
              <a:gd name="adj4" fmla="val 67000"/>
            </a:avLst>
          </a:prstGeom>
          <a:solidFill>
            <a:srgbClr val="FFD03B"/>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a:cs typeface="Arial"/>
              </a:rPr>
              <a:t>DG MENA</a:t>
            </a:r>
            <a:endParaRPr lang="en-US" sz="2000" b="1"/>
          </a:p>
        </p:txBody>
      </p:sp>
    </p:spTree>
    <p:extLst>
      <p:ext uri="{BB962C8B-B14F-4D97-AF65-F5344CB8AC3E}">
        <p14:creationId xmlns:p14="http://schemas.microsoft.com/office/powerpoint/2010/main" val="809349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500"/>
                            </p:stCondLst>
                            <p:childTnLst>
                              <p:par>
                                <p:cTn id="9" presetID="10" presetClass="entr" presetSubtype="0" fill="hold" grpId="0" nodeType="afterEffect">
                                  <p:stCondLst>
                                    <p:cond delay="200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1B96E-6902-6292-8099-21CD829A84B2}"/>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65A71E84-C14A-7DF6-D2B6-B3B89D1688B3}"/>
              </a:ext>
            </a:extLst>
          </p:cNvPr>
          <p:cNvSpPr>
            <a:spLocks noGrp="1"/>
          </p:cNvSpPr>
          <p:nvPr>
            <p:ph type="title"/>
          </p:nvPr>
        </p:nvSpPr>
        <p:spPr>
          <a:xfrm>
            <a:off x="1008605" y="558608"/>
            <a:ext cx="10905698" cy="782357"/>
          </a:xfrm>
        </p:spPr>
        <p:txBody>
          <a:bodyPr/>
          <a:lstStyle/>
          <a:p>
            <a:pPr algn="ctr"/>
            <a:r>
              <a:rPr lang="fr-BE" sz="3200">
                <a:latin typeface="Calibri"/>
                <a:ea typeface="Calibri"/>
                <a:cs typeface="Calibri"/>
              </a:rPr>
              <a:t>R</a:t>
            </a:r>
            <a:r>
              <a:rPr lang="en-US" sz="3200" err="1">
                <a:latin typeface="Calibri"/>
                <a:ea typeface="Calibri"/>
                <a:cs typeface="Calibri"/>
              </a:rPr>
              <a:t>egional</a:t>
            </a:r>
            <a:r>
              <a:rPr lang="en-US" sz="3200">
                <a:latin typeface="Calibri"/>
                <a:ea typeface="Calibri"/>
                <a:cs typeface="Calibri"/>
              </a:rPr>
              <a:t> Multi-annual Indicative Programme</a:t>
            </a:r>
            <a:br>
              <a:rPr lang="en-US" sz="3200">
                <a:latin typeface="Calibri" panose="020F0502020204030204" pitchFamily="34" charset="0"/>
                <a:cs typeface="Calibri" panose="020F0502020204030204" pitchFamily="34" charset="0"/>
              </a:rPr>
            </a:br>
            <a:r>
              <a:rPr lang="en-US" sz="3200">
                <a:latin typeface="Calibri"/>
                <a:ea typeface="Calibri"/>
                <a:cs typeface="Calibri"/>
              </a:rPr>
              <a:t>for Asia and the Pacific  </a:t>
            </a:r>
            <a:br>
              <a:rPr lang="en-US" sz="3200">
                <a:latin typeface="Calibri" panose="020F0502020204030204" pitchFamily="34" charset="0"/>
                <a:cs typeface="Calibri" panose="020F0502020204030204" pitchFamily="34" charset="0"/>
              </a:rPr>
            </a:br>
            <a:r>
              <a:rPr lang="en-US" sz="2400">
                <a:latin typeface="Calibri"/>
                <a:ea typeface="Calibri"/>
                <a:cs typeface="Calibri"/>
              </a:rPr>
              <a:t>€ 3.66 billion (2021-2027) - </a:t>
            </a:r>
            <a:r>
              <a:rPr lang="en-US" sz="2400" b="1">
                <a:solidFill>
                  <a:srgbClr val="FFD03B"/>
                </a:solidFill>
                <a:latin typeface="Calibri"/>
                <a:ea typeface="Calibri"/>
                <a:cs typeface="Calibri"/>
              </a:rPr>
              <a:t>Post Mid Term Review</a:t>
            </a:r>
            <a:endParaRPr lang="en-GB" sz="2400" b="1">
              <a:solidFill>
                <a:srgbClr val="FFD03B"/>
              </a:solidFill>
              <a:latin typeface="Calibri"/>
              <a:ea typeface="Calibri"/>
              <a:cs typeface="Calibri"/>
            </a:endParaRPr>
          </a:p>
        </p:txBody>
      </p:sp>
      <p:grpSp>
        <p:nvGrpSpPr>
          <p:cNvPr id="9" name="Group 8">
            <a:extLst>
              <a:ext uri="{FF2B5EF4-FFF2-40B4-BE49-F238E27FC236}">
                <a16:creationId xmlns:a16="http://schemas.microsoft.com/office/drawing/2014/main" id="{B51BA027-F081-9E16-F4A1-0967924B5BE0}"/>
              </a:ext>
            </a:extLst>
          </p:cNvPr>
          <p:cNvGrpSpPr/>
          <p:nvPr/>
        </p:nvGrpSpPr>
        <p:grpSpPr>
          <a:xfrm>
            <a:off x="831274" y="1340965"/>
            <a:ext cx="10905698" cy="5045481"/>
            <a:chOff x="831274" y="1340965"/>
            <a:chExt cx="10905698" cy="5045481"/>
          </a:xfrm>
        </p:grpSpPr>
        <p:pic>
          <p:nvPicPr>
            <p:cNvPr id="3" name="Picture 2">
              <a:extLst>
                <a:ext uri="{FF2B5EF4-FFF2-40B4-BE49-F238E27FC236}">
                  <a16:creationId xmlns:a16="http://schemas.microsoft.com/office/drawing/2014/main" id="{64A66BA1-A1AD-36FC-58DA-4F3D4732CB96}"/>
                </a:ext>
              </a:extLst>
            </p:cNvPr>
            <p:cNvPicPr>
              <a:picLocks noChangeAspect="1"/>
            </p:cNvPicPr>
            <p:nvPr/>
          </p:nvPicPr>
          <p:blipFill>
            <a:blip r:embed="rId3"/>
            <a:stretch>
              <a:fillRect/>
            </a:stretch>
          </p:blipFill>
          <p:spPr>
            <a:xfrm>
              <a:off x="831274" y="1340965"/>
              <a:ext cx="10905698" cy="4367417"/>
            </a:xfrm>
            <a:prstGeom prst="rect">
              <a:avLst/>
            </a:prstGeom>
          </p:spPr>
        </p:pic>
        <p:pic>
          <p:nvPicPr>
            <p:cNvPr id="8" name="Picture 7">
              <a:extLst>
                <a:ext uri="{FF2B5EF4-FFF2-40B4-BE49-F238E27FC236}">
                  <a16:creationId xmlns:a16="http://schemas.microsoft.com/office/drawing/2014/main" id="{E67D8B31-1119-05A8-550A-61CE05DA76C9}"/>
                </a:ext>
              </a:extLst>
            </p:cNvPr>
            <p:cNvPicPr>
              <a:picLocks noChangeAspect="1"/>
            </p:cNvPicPr>
            <p:nvPr/>
          </p:nvPicPr>
          <p:blipFill>
            <a:blip r:embed="rId4"/>
            <a:stretch>
              <a:fillRect/>
            </a:stretch>
          </p:blipFill>
          <p:spPr>
            <a:xfrm>
              <a:off x="892234" y="5828666"/>
              <a:ext cx="9318635" cy="557780"/>
            </a:xfrm>
            <a:prstGeom prst="rect">
              <a:avLst/>
            </a:prstGeom>
          </p:spPr>
        </p:pic>
      </p:grpSp>
      <p:sp>
        <p:nvSpPr>
          <p:cNvPr id="10" name="TextBox 9">
            <a:extLst>
              <a:ext uri="{FF2B5EF4-FFF2-40B4-BE49-F238E27FC236}">
                <a16:creationId xmlns:a16="http://schemas.microsoft.com/office/drawing/2014/main" id="{BF6BB962-F0DB-F1A5-2429-C9F0252F96A0}"/>
              </a:ext>
            </a:extLst>
          </p:cNvPr>
          <p:cNvSpPr txBox="1"/>
          <p:nvPr/>
        </p:nvSpPr>
        <p:spPr>
          <a:xfrm>
            <a:off x="873760" y="6450647"/>
            <a:ext cx="3616960" cy="261610"/>
          </a:xfrm>
          <a:prstGeom prst="rect">
            <a:avLst/>
          </a:prstGeom>
          <a:noFill/>
        </p:spPr>
        <p:txBody>
          <a:bodyPr wrap="square" rtlCol="0">
            <a:spAutoFit/>
          </a:bodyPr>
          <a:lstStyle/>
          <a:p>
            <a:r>
              <a:rPr lang="en-IE" sz="1100" i="1"/>
              <a:t>*Figures in mln EUR</a:t>
            </a:r>
          </a:p>
        </p:txBody>
      </p:sp>
      <p:sp>
        <p:nvSpPr>
          <p:cNvPr id="2" name="Rectangle 1">
            <a:extLst>
              <a:ext uri="{FF2B5EF4-FFF2-40B4-BE49-F238E27FC236}">
                <a16:creationId xmlns:a16="http://schemas.microsoft.com/office/drawing/2014/main" id="{DFC30FBC-1C1C-61DE-725E-93C3B8905AD1}"/>
              </a:ext>
            </a:extLst>
          </p:cNvPr>
          <p:cNvSpPr/>
          <p:nvPr/>
        </p:nvSpPr>
        <p:spPr>
          <a:xfrm>
            <a:off x="831273" y="1340965"/>
            <a:ext cx="7024253" cy="4367417"/>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0ED82561-6640-6CC3-AED0-60B26690B9A1}"/>
              </a:ext>
            </a:extLst>
          </p:cNvPr>
          <p:cNvSpPr/>
          <p:nvPr/>
        </p:nvSpPr>
        <p:spPr>
          <a:xfrm>
            <a:off x="7832570" y="1308865"/>
            <a:ext cx="3993669" cy="3066636"/>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Rectangle 4">
            <a:extLst>
              <a:ext uri="{FF2B5EF4-FFF2-40B4-BE49-F238E27FC236}">
                <a16:creationId xmlns:a16="http://schemas.microsoft.com/office/drawing/2014/main" id="{2F6ED0A0-2AF4-10DA-39F4-D43ECAA4C65A}"/>
              </a:ext>
            </a:extLst>
          </p:cNvPr>
          <p:cNvSpPr/>
          <p:nvPr/>
        </p:nvSpPr>
        <p:spPr>
          <a:xfrm>
            <a:off x="11119104" y="4343400"/>
            <a:ext cx="617868" cy="1364982"/>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TextBox 5">
            <a:extLst>
              <a:ext uri="{FF2B5EF4-FFF2-40B4-BE49-F238E27FC236}">
                <a16:creationId xmlns:a16="http://schemas.microsoft.com/office/drawing/2014/main" id="{FF01321A-BC4B-5984-A13A-B160851627DE}"/>
              </a:ext>
            </a:extLst>
          </p:cNvPr>
          <p:cNvSpPr txBox="1"/>
          <p:nvPr/>
        </p:nvSpPr>
        <p:spPr>
          <a:xfrm>
            <a:off x="2514600" y="2585954"/>
            <a:ext cx="4937760" cy="1938992"/>
          </a:xfrm>
          <a:prstGeom prst="rect">
            <a:avLst/>
          </a:prstGeom>
          <a:noFill/>
        </p:spPr>
        <p:txBody>
          <a:bodyPr wrap="square" lIns="91440" tIns="45720" rIns="91440" bIns="45720" rtlCol="0" anchor="t">
            <a:spAutoFit/>
          </a:bodyPr>
          <a:lstStyle/>
          <a:p>
            <a:pPr algn="ctr"/>
            <a:r>
              <a:rPr lang="it-IT" sz="2400">
                <a:effectLst>
                  <a:outerShdw blurRad="38100" dist="38100" dir="2700000" algn="tl">
                    <a:srgbClr val="000000">
                      <a:alpha val="43137"/>
                    </a:srgbClr>
                  </a:outerShdw>
                </a:effectLst>
                <a:latin typeface="Arial Rounded MT Bold"/>
              </a:rPr>
              <a:t>Collaboration with key partners</a:t>
            </a:r>
            <a:br>
              <a:rPr lang="it-IT">
                <a:effectLst>
                  <a:outerShdw blurRad="38100" dist="38100" dir="2700000" algn="tl">
                    <a:srgbClr val="000000">
                      <a:alpha val="43137"/>
                    </a:srgbClr>
                  </a:outerShdw>
                </a:effectLst>
                <a:latin typeface="Arial Rounded MT Bold" panose="020F0704030504030204" pitchFamily="34" charset="0"/>
              </a:rPr>
            </a:br>
            <a:r>
              <a:rPr lang="it-IT" sz="9600">
                <a:effectLst>
                  <a:outerShdw blurRad="38100" dist="38100" dir="2700000" algn="tl">
                    <a:srgbClr val="000000">
                      <a:alpha val="43137"/>
                    </a:srgbClr>
                  </a:outerShdw>
                </a:effectLst>
                <a:latin typeface="Arial Rounded MT Bold"/>
              </a:rPr>
              <a:t>9%</a:t>
            </a:r>
            <a:endParaRPr lang="en-US"/>
          </a:p>
        </p:txBody>
      </p:sp>
      <p:sp>
        <p:nvSpPr>
          <p:cNvPr id="7" name="Callout: Line 6">
            <a:extLst>
              <a:ext uri="{FF2B5EF4-FFF2-40B4-BE49-F238E27FC236}">
                <a16:creationId xmlns:a16="http://schemas.microsoft.com/office/drawing/2014/main" id="{AB1179DE-F3DB-3346-647C-9203827AE1BA}"/>
              </a:ext>
            </a:extLst>
          </p:cNvPr>
          <p:cNvSpPr/>
          <p:nvPr/>
        </p:nvSpPr>
        <p:spPr>
          <a:xfrm>
            <a:off x="9791075" y="1668397"/>
            <a:ext cx="1569651" cy="1273159"/>
          </a:xfrm>
          <a:prstGeom prst="borderCallout1">
            <a:avLst>
              <a:gd name="adj1" fmla="val 61884"/>
              <a:gd name="adj2" fmla="val -6810"/>
              <a:gd name="adj3" fmla="val 235079"/>
              <a:gd name="adj4" fmla="val -71360"/>
            </a:avLst>
          </a:prstGeom>
          <a:solidFill>
            <a:schemeClr val="bg1">
              <a:lumMod val="95000"/>
            </a:schemeClr>
          </a:solidFill>
          <a:effectLst>
            <a:glow rad="139700">
              <a:schemeClr val="accent5">
                <a:satMod val="175000"/>
                <a:alpha val="40000"/>
              </a:schemeClr>
            </a:glow>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spcAft>
                <a:spcPts val="500"/>
              </a:spcAft>
            </a:pPr>
            <a:r>
              <a:rPr lang="en-US" sz="1600" b="1">
                <a:solidFill>
                  <a:sysClr val="windowText" lastClr="000000"/>
                </a:solidFill>
                <a:latin typeface="Calibri" panose="020F0502020204030204" pitchFamily="34" charset="0"/>
                <a:cs typeface="Calibri" panose="020F0502020204030204" pitchFamily="34" charset="0"/>
              </a:rPr>
              <a:t>Foreign</a:t>
            </a:r>
            <a:br>
              <a:rPr lang="en-US" sz="1600" b="1">
                <a:solidFill>
                  <a:sysClr val="windowText" lastClr="000000"/>
                </a:solidFill>
                <a:latin typeface="Calibri" panose="020F0502020204030204" pitchFamily="34" charset="0"/>
                <a:cs typeface="Calibri" panose="020F0502020204030204" pitchFamily="34" charset="0"/>
              </a:rPr>
            </a:br>
            <a:r>
              <a:rPr lang="en-US" sz="1600" b="1">
                <a:solidFill>
                  <a:sysClr val="windowText" lastClr="000000"/>
                </a:solidFill>
                <a:latin typeface="Calibri" panose="020F0502020204030204" pitchFamily="34" charset="0"/>
                <a:cs typeface="Calibri" panose="020F0502020204030204" pitchFamily="34" charset="0"/>
              </a:rPr>
              <a:t>Policy</a:t>
            </a:r>
            <a:br>
              <a:rPr lang="en-US" sz="1600" b="1">
                <a:solidFill>
                  <a:sysClr val="windowText" lastClr="000000"/>
                </a:solidFill>
                <a:latin typeface="Calibri" panose="020F0502020204030204" pitchFamily="34" charset="0"/>
                <a:cs typeface="Calibri" panose="020F0502020204030204" pitchFamily="34" charset="0"/>
              </a:rPr>
            </a:br>
            <a:r>
              <a:rPr lang="en-US" sz="1600" b="1">
                <a:solidFill>
                  <a:sysClr val="windowText" lastClr="000000"/>
                </a:solidFill>
                <a:latin typeface="Calibri" panose="020F0502020204030204" pitchFamily="34" charset="0"/>
                <a:cs typeface="Calibri" panose="020F0502020204030204" pitchFamily="34" charset="0"/>
              </a:rPr>
              <a:t>Instruments (FPI)</a:t>
            </a:r>
            <a:br>
              <a:rPr lang="en-US" sz="1600" b="1">
                <a:solidFill>
                  <a:sysClr val="windowText" lastClr="000000"/>
                </a:solidFill>
                <a:latin typeface="Calibri" panose="020F0502020204030204" pitchFamily="34" charset="0"/>
                <a:cs typeface="Calibri" panose="020F0502020204030204" pitchFamily="34" charset="0"/>
              </a:rPr>
            </a:br>
            <a:r>
              <a:rPr lang="en-US" sz="1600" b="1">
                <a:solidFill>
                  <a:sysClr val="windowText" lastClr="000000"/>
                </a:solidFill>
                <a:latin typeface="Calibri" panose="020F0502020204030204" pitchFamily="34" charset="0"/>
                <a:cs typeface="Calibri" panose="020F0502020204030204" pitchFamily="34" charset="0"/>
              </a:rPr>
              <a:t>service</a:t>
            </a:r>
          </a:p>
        </p:txBody>
      </p:sp>
    </p:spTree>
    <p:extLst>
      <p:ext uri="{BB962C8B-B14F-4D97-AF65-F5344CB8AC3E}">
        <p14:creationId xmlns:p14="http://schemas.microsoft.com/office/powerpoint/2010/main" val="2454807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500"/>
                            </p:stCondLst>
                            <p:childTnLst>
                              <p:par>
                                <p:cTn id="9" presetID="10" presetClass="entr" presetSubtype="0" fill="hold" grpId="0" nodeType="afterEffect">
                                  <p:stCondLst>
                                    <p:cond delay="50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CACD6160-577C-7DC9-3989-761F98D2F0C7}"/>
              </a:ext>
            </a:extLst>
          </p:cNvPr>
          <p:cNvSpPr>
            <a:spLocks noGrp="1"/>
          </p:cNvSpPr>
          <p:nvPr>
            <p:ph type="title"/>
          </p:nvPr>
        </p:nvSpPr>
        <p:spPr>
          <a:xfrm>
            <a:off x="1008605" y="558608"/>
            <a:ext cx="10905698" cy="782357"/>
          </a:xfrm>
        </p:spPr>
        <p:txBody>
          <a:bodyPr/>
          <a:lstStyle/>
          <a:p>
            <a:pPr algn="ctr"/>
            <a:r>
              <a:rPr lang="fr-BE" sz="3200">
                <a:latin typeface="Calibri"/>
                <a:ea typeface="Calibri"/>
                <a:cs typeface="Calibri"/>
              </a:rPr>
              <a:t>R</a:t>
            </a:r>
            <a:r>
              <a:rPr lang="en-US" sz="3200" err="1">
                <a:latin typeface="Calibri"/>
                <a:ea typeface="Calibri"/>
                <a:cs typeface="Calibri"/>
              </a:rPr>
              <a:t>egional</a:t>
            </a:r>
            <a:r>
              <a:rPr lang="en-US" sz="3200">
                <a:latin typeface="Calibri"/>
                <a:ea typeface="Calibri"/>
                <a:cs typeface="Calibri"/>
              </a:rPr>
              <a:t> Multi-annual Indicative </a:t>
            </a:r>
            <a:r>
              <a:rPr lang="en-US" sz="3200" err="1">
                <a:latin typeface="Calibri"/>
                <a:ea typeface="Calibri"/>
                <a:cs typeface="Calibri"/>
              </a:rPr>
              <a:t>Programme</a:t>
            </a:r>
            <a:br>
              <a:rPr lang="en-US" sz="3200">
                <a:latin typeface="Calibri" panose="020F0502020204030204" pitchFamily="34" charset="0"/>
                <a:cs typeface="Calibri" panose="020F0502020204030204" pitchFamily="34" charset="0"/>
              </a:rPr>
            </a:br>
            <a:r>
              <a:rPr lang="en-US" sz="3200">
                <a:latin typeface="Calibri"/>
                <a:ea typeface="Calibri"/>
                <a:cs typeface="Calibri"/>
              </a:rPr>
              <a:t>for Asia and the Pacific  </a:t>
            </a:r>
            <a:br>
              <a:rPr lang="en-US" sz="3200">
                <a:latin typeface="Calibri" panose="020F0502020204030204" pitchFamily="34" charset="0"/>
                <a:cs typeface="Calibri" panose="020F0502020204030204" pitchFamily="34" charset="0"/>
              </a:rPr>
            </a:br>
            <a:r>
              <a:rPr lang="en-US" sz="2400">
                <a:latin typeface="Calibri"/>
                <a:ea typeface="Calibri"/>
                <a:cs typeface="Calibri"/>
              </a:rPr>
              <a:t>€ 2.3 billion (2021-2027)- </a:t>
            </a:r>
            <a:r>
              <a:rPr lang="en-US" sz="2400" b="1">
                <a:solidFill>
                  <a:srgbClr val="FFD03B"/>
                </a:solidFill>
                <a:latin typeface="Calibri"/>
                <a:ea typeface="Calibri"/>
                <a:cs typeface="Calibri"/>
              </a:rPr>
              <a:t>Pre Mid Term Review</a:t>
            </a:r>
            <a:endParaRPr lang="en-GB" sz="2400" b="1">
              <a:solidFill>
                <a:srgbClr val="FFD03B"/>
              </a:solidFill>
              <a:latin typeface="Calibri"/>
              <a:ea typeface="Calibri"/>
              <a:cs typeface="Calibri"/>
            </a:endParaRPr>
          </a:p>
        </p:txBody>
      </p:sp>
      <p:graphicFrame>
        <p:nvGraphicFramePr>
          <p:cNvPr id="2" name="Content Placeholder 4">
            <a:extLst>
              <a:ext uri="{FF2B5EF4-FFF2-40B4-BE49-F238E27FC236}">
                <a16:creationId xmlns:a16="http://schemas.microsoft.com/office/drawing/2014/main" id="{B896FBD6-71BF-F9C1-E1FF-F09CEA0BFA79}"/>
              </a:ext>
            </a:extLst>
          </p:cNvPr>
          <p:cNvGraphicFramePr>
            <a:graphicFrameLocks/>
          </p:cNvGraphicFramePr>
          <p:nvPr>
            <p:extLst>
              <p:ext uri="{D42A27DB-BD31-4B8C-83A1-F6EECF244321}">
                <p14:modId xmlns:p14="http://schemas.microsoft.com/office/powerpoint/2010/main" val="2217966361"/>
              </p:ext>
            </p:extLst>
          </p:nvPr>
        </p:nvGraphicFramePr>
        <p:xfrm>
          <a:off x="1008605" y="1511871"/>
          <a:ext cx="3460274" cy="3097574"/>
        </p:xfrm>
        <a:graphic>
          <a:graphicData uri="http://schemas.openxmlformats.org/drawingml/2006/table">
            <a:tbl>
              <a:tblPr firstRow="1" bandRow="1">
                <a:tableStyleId>{5FD0F851-EC5A-4D38-B0AD-8093EC10F338}</a:tableStyleId>
              </a:tblPr>
              <a:tblGrid>
                <a:gridCol w="3460274">
                  <a:extLst>
                    <a:ext uri="{9D8B030D-6E8A-4147-A177-3AD203B41FA5}">
                      <a16:colId xmlns:a16="http://schemas.microsoft.com/office/drawing/2014/main" val="1887982546"/>
                    </a:ext>
                  </a:extLst>
                </a:gridCol>
              </a:tblGrid>
              <a:tr h="12353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a:solidFill>
                            <a:schemeClr val="bg1"/>
                          </a:solidFill>
                          <a:latin typeface="Calibri" panose="020F0502020204030204" pitchFamily="34" charset="0"/>
                          <a:cs typeface="Calibri" panose="020F0502020204030204" pitchFamily="34" charset="0"/>
                        </a:rPr>
                        <a:t>P</a:t>
                      </a:r>
                      <a:r>
                        <a:rPr lang="fr-BE" sz="1800" kern="1200" err="1">
                          <a:solidFill>
                            <a:schemeClr val="bg1"/>
                          </a:solidFill>
                          <a:latin typeface="Calibri" panose="020F0502020204030204" pitchFamily="34" charset="0"/>
                          <a:cs typeface="Calibri" panose="020F0502020204030204" pitchFamily="34" charset="0"/>
                        </a:rPr>
                        <a:t>riority</a:t>
                      </a:r>
                      <a:r>
                        <a:rPr lang="fr-BE" sz="1800" kern="1200">
                          <a:solidFill>
                            <a:schemeClr val="bg1"/>
                          </a:solidFill>
                          <a:latin typeface="Calibri" panose="020F0502020204030204" pitchFamily="34" charset="0"/>
                          <a:cs typeface="Calibri" panose="020F0502020204030204" pitchFamily="34" charset="0"/>
                        </a:rPr>
                        <a:t> </a:t>
                      </a:r>
                      <a:r>
                        <a:rPr lang="en-001" sz="1800" kern="1200">
                          <a:solidFill>
                            <a:schemeClr val="bg1"/>
                          </a:solidFill>
                          <a:latin typeface="Calibri" panose="020F0502020204030204" pitchFamily="34" charset="0"/>
                          <a:cs typeface="Calibri" panose="020F0502020204030204" pitchFamily="34" charset="0"/>
                        </a:rPr>
                        <a:t>A</a:t>
                      </a:r>
                      <a:r>
                        <a:rPr lang="fr-BE" sz="1800" kern="1200" err="1">
                          <a:solidFill>
                            <a:schemeClr val="bg1"/>
                          </a:solidFill>
                          <a:latin typeface="Calibri" panose="020F0502020204030204" pitchFamily="34" charset="0"/>
                          <a:cs typeface="Calibri" panose="020F0502020204030204" pitchFamily="34" charset="0"/>
                        </a:rPr>
                        <a:t>rea</a:t>
                      </a:r>
                      <a:r>
                        <a:rPr lang="en-001" sz="1800" kern="1200">
                          <a:solidFill>
                            <a:schemeClr val="bg1"/>
                          </a:solidFill>
                          <a:latin typeface="Calibri" panose="020F0502020204030204" pitchFamily="34" charset="0"/>
                          <a:cs typeface="Calibri" panose="020F0502020204030204" pitchFamily="34" charset="0"/>
                        </a:rPr>
                        <a:t> 1: </a:t>
                      </a:r>
                      <a:endParaRPr lang="fr-BE" sz="1800" kern="1200">
                        <a:solidFill>
                          <a:schemeClr val="bg1"/>
                        </a:solidFill>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a:solidFill>
                            <a:schemeClr val="bg1"/>
                          </a:solidFill>
                          <a:latin typeface="Calibri" panose="020F0502020204030204" pitchFamily="34" charset="0"/>
                          <a:cs typeface="Calibri" panose="020F0502020204030204" pitchFamily="34" charset="0"/>
                        </a:rPr>
                        <a:t>Regional Integration &amp; Cooperation</a:t>
                      </a:r>
                    </a:p>
                    <a:p>
                      <a:pPr marL="0" marR="0" lvl="0" indent="0" algn="ctr" defTabSz="914400" rtl="0" eaLnBrk="1" fontAlgn="auto" latinLnBrk="0" hangingPunct="1">
                        <a:lnSpc>
                          <a:spcPct val="100000"/>
                        </a:lnSpc>
                        <a:spcBef>
                          <a:spcPts val="0"/>
                        </a:spcBef>
                        <a:spcAft>
                          <a:spcPts val="0"/>
                        </a:spcAft>
                        <a:buClrTx/>
                        <a:buSzTx/>
                        <a:buFontTx/>
                        <a:buNone/>
                        <a:tabLst/>
                        <a:defRPr/>
                      </a:pPr>
                      <a:r>
                        <a:rPr lang="fr-BE" sz="1500" kern="1200">
                          <a:solidFill>
                            <a:schemeClr val="bg1"/>
                          </a:solidFill>
                          <a:latin typeface="Calibri" panose="020F0502020204030204" pitchFamily="34" charset="0"/>
                          <a:cs typeface="Calibri" panose="020F0502020204030204" pitchFamily="34" charset="0"/>
                        </a:rPr>
                        <a:t>€</a:t>
                      </a:r>
                      <a:r>
                        <a:rPr lang="en-001" sz="1500" kern="1200">
                          <a:solidFill>
                            <a:schemeClr val="bg1"/>
                          </a:solidFill>
                          <a:latin typeface="Calibri" panose="020F0502020204030204" pitchFamily="34" charset="0"/>
                          <a:cs typeface="Calibri" panose="020F0502020204030204" pitchFamily="34" charset="0"/>
                        </a:rPr>
                        <a:t> </a:t>
                      </a:r>
                      <a:r>
                        <a:rPr lang="en-001" sz="1500" b="1" kern="1200">
                          <a:solidFill>
                            <a:schemeClr val="bg1"/>
                          </a:solidFill>
                          <a:latin typeface="Calibri" panose="020F0502020204030204" pitchFamily="34" charset="0"/>
                          <a:ea typeface="+mn-ea"/>
                          <a:cs typeface="Calibri" panose="020F0502020204030204" pitchFamily="34" charset="0"/>
                        </a:rPr>
                        <a:t>721 </a:t>
                      </a:r>
                      <a:r>
                        <a:rPr lang="fr-BE" sz="1500" b="1" kern="1200">
                          <a:solidFill>
                            <a:schemeClr val="bg1"/>
                          </a:solidFill>
                          <a:latin typeface="Calibri" panose="020F0502020204030204" pitchFamily="34" charset="0"/>
                          <a:ea typeface="+mn-ea"/>
                          <a:cs typeface="Calibri" panose="020F0502020204030204" pitchFamily="34" charset="0"/>
                        </a:rPr>
                        <a:t>m</a:t>
                      </a:r>
                      <a:r>
                        <a:rPr lang="en-001" sz="1500" b="1" kern="1200">
                          <a:solidFill>
                            <a:schemeClr val="bg1"/>
                          </a:solidFill>
                          <a:latin typeface="Calibri" panose="020F0502020204030204" pitchFamily="34" charset="0"/>
                          <a:ea typeface="+mn-ea"/>
                          <a:cs typeface="Calibri" panose="020F0502020204030204" pitchFamily="34" charset="0"/>
                        </a:rPr>
                        <a:t>illion </a:t>
                      </a:r>
                      <a:endParaRPr lang="en-US" sz="1500" b="1" kern="1200">
                        <a:solidFill>
                          <a:schemeClr val="bg1"/>
                        </a:solidFill>
                        <a:latin typeface="Calibri" panose="020F0502020204030204" pitchFamily="34" charset="0"/>
                        <a:ea typeface="+mn-ea"/>
                        <a:cs typeface="Calibri" panose="020F0502020204030204" pitchFamily="34" charset="0"/>
                      </a:endParaRPr>
                    </a:p>
                  </a:txBody>
                  <a:tcP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1862267">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Central Asia</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South Asia</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South-East A</a:t>
                      </a:r>
                      <a:r>
                        <a:rPr lang="en-IE" sz="1800" b="0" baseline="0">
                          <a:latin typeface="Calibri" panose="020F0502020204030204" pitchFamily="34" charset="0"/>
                          <a:cs typeface="Calibri" panose="020F0502020204030204" pitchFamily="34" charset="0"/>
                        </a:rPr>
                        <a:t>s</a:t>
                      </a:r>
                      <a:r>
                        <a:rPr lang="en-001" sz="1800" b="0" baseline="0" err="1">
                          <a:latin typeface="Calibri" panose="020F0502020204030204" pitchFamily="34" charset="0"/>
                          <a:cs typeface="Calibri" panose="020F0502020204030204" pitchFamily="34" charset="0"/>
                        </a:rPr>
                        <a:t>ia</a:t>
                      </a:r>
                      <a:r>
                        <a:rPr lang="en-001" sz="1800" b="0" baseline="0">
                          <a:latin typeface="Calibri" panose="020F0502020204030204" pitchFamily="34" charset="0"/>
                          <a:cs typeface="Calibri" panose="020F0502020204030204" pitchFamily="34" charset="0"/>
                        </a:rPr>
                        <a:t> and ASEAN</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Pacific</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Pan-Asia</a:t>
                      </a:r>
                      <a:endParaRPr lang="fr-BE" sz="1800" b="0" baseline="0">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1865357"/>
                  </a:ext>
                </a:extLst>
              </a:tr>
            </a:tbl>
          </a:graphicData>
        </a:graphic>
      </p:graphicFrame>
      <p:graphicFrame>
        <p:nvGraphicFramePr>
          <p:cNvPr id="4" name="Content Placeholder 4">
            <a:extLst>
              <a:ext uri="{FF2B5EF4-FFF2-40B4-BE49-F238E27FC236}">
                <a16:creationId xmlns:a16="http://schemas.microsoft.com/office/drawing/2014/main" id="{E408816F-E778-CB56-1672-13B212646EB4}"/>
              </a:ext>
            </a:extLst>
          </p:cNvPr>
          <p:cNvGraphicFramePr>
            <a:graphicFrameLocks/>
          </p:cNvGraphicFramePr>
          <p:nvPr>
            <p:extLst>
              <p:ext uri="{D42A27DB-BD31-4B8C-83A1-F6EECF244321}">
                <p14:modId xmlns:p14="http://schemas.microsoft.com/office/powerpoint/2010/main" val="1392109199"/>
              </p:ext>
            </p:extLst>
          </p:nvPr>
        </p:nvGraphicFramePr>
        <p:xfrm>
          <a:off x="4614166" y="1511871"/>
          <a:ext cx="3704677" cy="3144734"/>
        </p:xfrm>
        <a:graphic>
          <a:graphicData uri="http://schemas.openxmlformats.org/drawingml/2006/table">
            <a:tbl>
              <a:tblPr firstRow="1" bandRow="1">
                <a:tableStyleId>{5FD0F851-EC5A-4D38-B0AD-8093EC10F338}</a:tableStyleId>
              </a:tblPr>
              <a:tblGrid>
                <a:gridCol w="3704677">
                  <a:extLst>
                    <a:ext uri="{9D8B030D-6E8A-4147-A177-3AD203B41FA5}">
                      <a16:colId xmlns:a16="http://schemas.microsoft.com/office/drawing/2014/main" val="1887982546"/>
                    </a:ext>
                  </a:extLst>
                </a:gridCol>
              </a:tblGrid>
              <a:tr h="1095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a:solidFill>
                            <a:schemeClr val="bg1"/>
                          </a:solidFill>
                          <a:latin typeface="Calibri" panose="020F0502020204030204" pitchFamily="34" charset="0"/>
                          <a:cs typeface="Calibri" panose="020F0502020204030204" pitchFamily="34" charset="0"/>
                        </a:rPr>
                        <a:t>P</a:t>
                      </a:r>
                      <a:r>
                        <a:rPr lang="fr-BE" sz="1800" kern="1200" err="1">
                          <a:solidFill>
                            <a:schemeClr val="bg1"/>
                          </a:solidFill>
                          <a:latin typeface="Calibri" panose="020F0502020204030204" pitchFamily="34" charset="0"/>
                          <a:cs typeface="Calibri" panose="020F0502020204030204" pitchFamily="34" charset="0"/>
                        </a:rPr>
                        <a:t>riority</a:t>
                      </a:r>
                      <a:r>
                        <a:rPr lang="fr-BE" sz="1800" kern="1200">
                          <a:solidFill>
                            <a:schemeClr val="bg1"/>
                          </a:solidFill>
                          <a:latin typeface="Calibri" panose="020F0502020204030204" pitchFamily="34" charset="0"/>
                          <a:cs typeface="Calibri" panose="020F0502020204030204" pitchFamily="34" charset="0"/>
                        </a:rPr>
                        <a:t> </a:t>
                      </a:r>
                      <a:r>
                        <a:rPr lang="en-001" sz="1800" kern="1200">
                          <a:solidFill>
                            <a:schemeClr val="bg1"/>
                          </a:solidFill>
                          <a:latin typeface="Calibri" panose="020F0502020204030204" pitchFamily="34" charset="0"/>
                          <a:cs typeface="Calibri" panose="020F0502020204030204" pitchFamily="34" charset="0"/>
                        </a:rPr>
                        <a:t>A</a:t>
                      </a:r>
                      <a:r>
                        <a:rPr lang="fr-BE" sz="1800" kern="1200" err="1">
                          <a:solidFill>
                            <a:schemeClr val="bg1"/>
                          </a:solidFill>
                          <a:latin typeface="Calibri" panose="020F0502020204030204" pitchFamily="34" charset="0"/>
                          <a:cs typeface="Calibri" panose="020F0502020204030204" pitchFamily="34" charset="0"/>
                        </a:rPr>
                        <a:t>rea</a:t>
                      </a:r>
                      <a:r>
                        <a:rPr lang="fr-BE" sz="1800" kern="1200">
                          <a:solidFill>
                            <a:schemeClr val="bg1"/>
                          </a:solidFill>
                          <a:latin typeface="Calibri" panose="020F0502020204030204" pitchFamily="34" charset="0"/>
                          <a:cs typeface="Calibri" panose="020F0502020204030204" pitchFamily="34" charset="0"/>
                        </a:rPr>
                        <a:t> </a:t>
                      </a:r>
                      <a:r>
                        <a:rPr lang="en-001" sz="1800" kern="1200">
                          <a:solidFill>
                            <a:schemeClr val="bg1"/>
                          </a:solidFill>
                          <a:latin typeface="Calibri" panose="020F0502020204030204" pitchFamily="34" charset="0"/>
                          <a:cs typeface="Calibri" panose="020F0502020204030204" pitchFamily="34" charset="0"/>
                        </a:rPr>
                        <a:t>2: </a:t>
                      </a:r>
                      <a:endParaRPr lang="fr-BE" sz="1800" kern="1200">
                        <a:solidFill>
                          <a:schemeClr val="bg1"/>
                        </a:solidFill>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a:solidFill>
                            <a:schemeClr val="bg1"/>
                          </a:solidFill>
                          <a:latin typeface="Calibri" panose="020F0502020204030204" pitchFamily="34" charset="0"/>
                          <a:cs typeface="Calibri" panose="020F0502020204030204" pitchFamily="34" charset="0"/>
                        </a:rPr>
                        <a:t>Pursuing EU interests with key partners</a:t>
                      </a:r>
                    </a:p>
                    <a:p>
                      <a:pPr marL="0" marR="0" lvl="0" indent="0" algn="ctr" defTabSz="914400" rtl="0" eaLnBrk="1" fontAlgn="auto" latinLnBrk="0" hangingPunct="1">
                        <a:lnSpc>
                          <a:spcPct val="100000"/>
                        </a:lnSpc>
                        <a:spcBef>
                          <a:spcPts val="0"/>
                        </a:spcBef>
                        <a:spcAft>
                          <a:spcPts val="0"/>
                        </a:spcAft>
                        <a:buClrTx/>
                        <a:buSzTx/>
                        <a:buFontTx/>
                        <a:buNone/>
                        <a:tabLst/>
                        <a:defRPr/>
                      </a:pPr>
                      <a:r>
                        <a:rPr lang="fr-BE" sz="1500" kern="1200">
                          <a:solidFill>
                            <a:schemeClr val="bg1"/>
                          </a:solidFill>
                          <a:latin typeface="Calibri" panose="020F0502020204030204" pitchFamily="34" charset="0"/>
                          <a:cs typeface="Calibri" panose="020F0502020204030204" pitchFamily="34" charset="0"/>
                        </a:rPr>
                        <a:t>€</a:t>
                      </a:r>
                      <a:r>
                        <a:rPr lang="en-001" sz="1500" kern="1200">
                          <a:solidFill>
                            <a:schemeClr val="bg1"/>
                          </a:solidFill>
                          <a:latin typeface="Calibri" panose="020F0502020204030204" pitchFamily="34" charset="0"/>
                          <a:cs typeface="Calibri" panose="020F0502020204030204" pitchFamily="34" charset="0"/>
                        </a:rPr>
                        <a:t> </a:t>
                      </a:r>
                      <a:r>
                        <a:rPr lang="en-001" sz="1500" b="1" kern="1200">
                          <a:solidFill>
                            <a:schemeClr val="bg1"/>
                          </a:solidFill>
                          <a:latin typeface="Calibri" panose="020F0502020204030204" pitchFamily="34" charset="0"/>
                          <a:ea typeface="+mn-ea"/>
                          <a:cs typeface="Calibri" panose="020F0502020204030204" pitchFamily="34" charset="0"/>
                        </a:rPr>
                        <a:t>355 </a:t>
                      </a:r>
                      <a:r>
                        <a:rPr lang="fr-BE" sz="1500" b="1" kern="1200">
                          <a:solidFill>
                            <a:schemeClr val="bg1"/>
                          </a:solidFill>
                          <a:latin typeface="Calibri" panose="020F0502020204030204" pitchFamily="34" charset="0"/>
                          <a:ea typeface="+mn-ea"/>
                          <a:cs typeface="Calibri" panose="020F0502020204030204" pitchFamily="34" charset="0"/>
                        </a:rPr>
                        <a:t>mi</a:t>
                      </a:r>
                      <a:r>
                        <a:rPr lang="en-001" sz="1500" b="1" kern="1200">
                          <a:solidFill>
                            <a:schemeClr val="bg1"/>
                          </a:solidFill>
                          <a:latin typeface="Calibri" panose="020F0502020204030204" pitchFamily="34" charset="0"/>
                          <a:ea typeface="+mn-ea"/>
                          <a:cs typeface="Calibri" panose="020F0502020204030204" pitchFamily="34" charset="0"/>
                        </a:rPr>
                        <a:t>llion</a:t>
                      </a:r>
                      <a:endParaRPr lang="en-US" sz="1500" b="1" kern="1200">
                        <a:solidFill>
                          <a:schemeClr val="bg1"/>
                        </a:solidFill>
                        <a:latin typeface="Calibri" panose="020F0502020204030204" pitchFamily="34" charset="0"/>
                        <a:ea typeface="+mn-ea"/>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2001734">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China</a:t>
                      </a:r>
                      <a:endParaRPr lang="fr-BE" sz="1800" b="0" baseline="0">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India</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Gulf Countries, High Income Countries and other Key Partners</a:t>
                      </a:r>
                      <a:r>
                        <a:rPr lang="fr-BE" sz="1800" b="0" baseline="0">
                          <a:latin typeface="Calibri" panose="020F0502020204030204" pitchFamily="34" charset="0"/>
                          <a:cs typeface="Calibri" panose="020F0502020204030204" pitchFamily="34" charset="0"/>
                        </a:rPr>
                        <a:t>, i</a:t>
                      </a:r>
                      <a:r>
                        <a:rPr lang="en-001" sz="1800" b="0" baseline="0">
                          <a:latin typeface="Calibri" panose="020F0502020204030204" pitchFamily="34" charset="0"/>
                          <a:cs typeface="Calibri" panose="020F0502020204030204" pitchFamily="34" charset="0"/>
                        </a:rPr>
                        <a:t>ncl. </a:t>
                      </a:r>
                      <a:r>
                        <a:rPr lang="fr-BE" sz="1800" b="0" baseline="0">
                          <a:latin typeface="Calibri" panose="020F0502020204030204" pitchFamily="34" charset="0"/>
                          <a:cs typeface="Calibri" panose="020F0502020204030204" pitchFamily="34" charset="0"/>
                        </a:rPr>
                        <a:t>p</a:t>
                      </a:r>
                      <a:r>
                        <a:rPr lang="en-001" sz="1800" b="0" baseline="0">
                          <a:latin typeface="Calibri" panose="020F0502020204030204" pitchFamily="34" charset="0"/>
                          <a:cs typeface="Calibri" panose="020F0502020204030204" pitchFamily="34" charset="0"/>
                        </a:rPr>
                        <a:t>ublic diplomacy </a:t>
                      </a:r>
                      <a:r>
                        <a:rPr lang="fr-BE" sz="1800" b="0" baseline="0" err="1">
                          <a:latin typeface="Calibri" panose="020F0502020204030204" pitchFamily="34" charset="0"/>
                          <a:cs typeface="Calibri" panose="020F0502020204030204" pitchFamily="34" charset="0"/>
                        </a:rPr>
                        <a:t>with</a:t>
                      </a:r>
                      <a:r>
                        <a:rPr lang="fr-BE" sz="1800" b="0" baseline="0">
                          <a:latin typeface="Calibri" panose="020F0502020204030204" pitchFamily="34" charset="0"/>
                          <a:cs typeface="Calibri" panose="020F0502020204030204" pitchFamily="34" charset="0"/>
                        </a:rPr>
                        <a:t> </a:t>
                      </a:r>
                      <a:r>
                        <a:rPr lang="en-001" sz="1800" b="0" baseline="0">
                          <a:latin typeface="Calibri" panose="020F0502020204030204" pitchFamily="34" charset="0"/>
                          <a:cs typeface="Calibri" panose="020F0502020204030204" pitchFamily="34" charset="0"/>
                        </a:rPr>
                        <a:t>C</a:t>
                      </a:r>
                      <a:r>
                        <a:rPr lang="fr-BE" sz="1800" b="0" baseline="0" err="1">
                          <a:latin typeface="Calibri" panose="020F0502020204030204" pitchFamily="34" charset="0"/>
                          <a:cs typeface="Calibri" panose="020F0502020204030204" pitchFamily="34" charset="0"/>
                        </a:rPr>
                        <a:t>hina</a:t>
                      </a:r>
                      <a:r>
                        <a:rPr lang="fr-BE" sz="1800" b="0" baseline="0">
                          <a:latin typeface="Calibri" panose="020F0502020204030204" pitchFamily="34" charset="0"/>
                          <a:cs typeface="Calibri" panose="020F0502020204030204" pitchFamily="34" charset="0"/>
                        </a:rPr>
                        <a:t> and </a:t>
                      </a:r>
                      <a:r>
                        <a:rPr lang="en-001" sz="1800" b="0" baseline="0">
                          <a:latin typeface="Calibri" panose="020F0502020204030204" pitchFamily="34" charset="0"/>
                          <a:cs typeface="Calibri" panose="020F0502020204030204" pitchFamily="34" charset="0"/>
                        </a:rPr>
                        <a:t>I</a:t>
                      </a:r>
                      <a:r>
                        <a:rPr lang="fr-BE" sz="1800" b="0" baseline="0" err="1">
                          <a:latin typeface="Calibri" panose="020F0502020204030204" pitchFamily="34" charset="0"/>
                          <a:cs typeface="Calibri" panose="020F0502020204030204" pitchFamily="34" charset="0"/>
                        </a:rPr>
                        <a:t>ndia</a:t>
                      </a:r>
                      <a:r>
                        <a:rPr lang="fr-BE" sz="1800" b="0" baseline="0">
                          <a:latin typeface="Calibri" panose="020F0502020204030204" pitchFamily="34" charset="0"/>
                          <a:cs typeface="Calibri" panose="020F0502020204030204" pitchFamily="34" charset="0"/>
                        </a:rPr>
                        <a:t> (FPI)</a:t>
                      </a:r>
                      <a:endParaRPr lang="en-001" sz="1800" b="0" baseline="0">
                        <a:latin typeface="Calibri" panose="020F0502020204030204" pitchFamily="34" charset="0"/>
                        <a:cs typeface="Calibri" panose="020F0502020204030204" pitchFamily="34"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1865357"/>
                  </a:ext>
                </a:extLst>
              </a:tr>
            </a:tbl>
          </a:graphicData>
        </a:graphic>
      </p:graphicFrame>
      <p:graphicFrame>
        <p:nvGraphicFramePr>
          <p:cNvPr id="6" name="Content Placeholder 4">
            <a:extLst>
              <a:ext uri="{FF2B5EF4-FFF2-40B4-BE49-F238E27FC236}">
                <a16:creationId xmlns:a16="http://schemas.microsoft.com/office/drawing/2014/main" id="{210C27C0-BE01-2159-CCDA-AB41D8FF67BF}"/>
              </a:ext>
            </a:extLst>
          </p:cNvPr>
          <p:cNvGraphicFramePr>
            <a:graphicFrameLocks/>
          </p:cNvGraphicFramePr>
          <p:nvPr>
            <p:extLst>
              <p:ext uri="{D42A27DB-BD31-4B8C-83A1-F6EECF244321}">
                <p14:modId xmlns:p14="http://schemas.microsoft.com/office/powerpoint/2010/main" val="1440580652"/>
              </p:ext>
            </p:extLst>
          </p:nvPr>
        </p:nvGraphicFramePr>
        <p:xfrm>
          <a:off x="8464130" y="1511871"/>
          <a:ext cx="3486849" cy="3110486"/>
        </p:xfrm>
        <a:graphic>
          <a:graphicData uri="http://schemas.openxmlformats.org/drawingml/2006/table">
            <a:tbl>
              <a:tblPr firstRow="1" bandRow="1">
                <a:tableStyleId>{2D5ABB26-0587-4C30-8999-92F81FD0307C}</a:tableStyleId>
              </a:tblPr>
              <a:tblGrid>
                <a:gridCol w="3486849">
                  <a:extLst>
                    <a:ext uri="{9D8B030D-6E8A-4147-A177-3AD203B41FA5}">
                      <a16:colId xmlns:a16="http://schemas.microsoft.com/office/drawing/2014/main" val="1887982546"/>
                    </a:ext>
                  </a:extLst>
                </a:gridCol>
              </a:tblGrid>
              <a:tr h="1181774">
                <a:tc>
                  <a:txBody>
                    <a:bodyPr/>
                    <a:lstStyle/>
                    <a:p>
                      <a:pPr lvl="0" algn="ctr"/>
                      <a:r>
                        <a:rPr lang="en-001" sz="1800" b="1" kern="1200">
                          <a:solidFill>
                            <a:schemeClr val="bg1"/>
                          </a:solidFill>
                          <a:latin typeface="Calibri" panose="020F0502020204030204" pitchFamily="34" charset="0"/>
                          <a:cs typeface="Calibri" panose="020F0502020204030204" pitchFamily="34" charset="0"/>
                        </a:rPr>
                        <a:t>P</a:t>
                      </a:r>
                      <a:r>
                        <a:rPr lang="fr-BE" sz="1800" b="1" kern="1200" err="1">
                          <a:solidFill>
                            <a:schemeClr val="bg1"/>
                          </a:solidFill>
                          <a:latin typeface="Calibri" panose="020F0502020204030204" pitchFamily="34" charset="0"/>
                          <a:cs typeface="Calibri" panose="020F0502020204030204" pitchFamily="34" charset="0"/>
                        </a:rPr>
                        <a:t>riority</a:t>
                      </a:r>
                      <a:r>
                        <a:rPr lang="fr-BE" sz="1800" b="1" kern="1200">
                          <a:solidFill>
                            <a:schemeClr val="bg1"/>
                          </a:solidFill>
                          <a:latin typeface="Calibri" panose="020F0502020204030204" pitchFamily="34" charset="0"/>
                          <a:cs typeface="Calibri" panose="020F0502020204030204" pitchFamily="34" charset="0"/>
                        </a:rPr>
                        <a:t> </a:t>
                      </a:r>
                      <a:r>
                        <a:rPr lang="en-001" sz="1800" b="1" kern="1200">
                          <a:solidFill>
                            <a:schemeClr val="bg1"/>
                          </a:solidFill>
                          <a:latin typeface="Calibri" panose="020F0502020204030204" pitchFamily="34" charset="0"/>
                          <a:cs typeface="Calibri" panose="020F0502020204030204" pitchFamily="34" charset="0"/>
                        </a:rPr>
                        <a:t>A</a:t>
                      </a:r>
                      <a:r>
                        <a:rPr lang="fr-BE" sz="1800" b="1" kern="1200" err="1">
                          <a:solidFill>
                            <a:schemeClr val="bg1"/>
                          </a:solidFill>
                          <a:latin typeface="Calibri" panose="020F0502020204030204" pitchFamily="34" charset="0"/>
                          <a:cs typeface="Calibri" panose="020F0502020204030204" pitchFamily="34" charset="0"/>
                        </a:rPr>
                        <a:t>rea</a:t>
                      </a:r>
                      <a:r>
                        <a:rPr lang="fr-BE" sz="1800" b="1" kern="1200">
                          <a:solidFill>
                            <a:schemeClr val="bg1"/>
                          </a:solidFill>
                          <a:latin typeface="Calibri" panose="020F0502020204030204" pitchFamily="34" charset="0"/>
                          <a:cs typeface="Calibri" panose="020F0502020204030204" pitchFamily="34" charset="0"/>
                        </a:rPr>
                        <a:t> </a:t>
                      </a:r>
                      <a:r>
                        <a:rPr lang="en-001" sz="1800" b="1" kern="1200">
                          <a:solidFill>
                            <a:schemeClr val="bg1"/>
                          </a:solidFill>
                          <a:latin typeface="Calibri" panose="020F0502020204030204" pitchFamily="34" charset="0"/>
                          <a:cs typeface="Calibri" panose="020F0502020204030204" pitchFamily="34" charset="0"/>
                        </a:rPr>
                        <a:t>3: </a:t>
                      </a:r>
                      <a:endParaRPr lang="fr-BE" sz="1800" b="1" kern="1200">
                        <a:solidFill>
                          <a:schemeClr val="bg1"/>
                        </a:solidFill>
                        <a:latin typeface="Calibri" panose="020F0502020204030204" pitchFamily="34" charset="0"/>
                        <a:cs typeface="Calibri" panose="020F0502020204030204" pitchFamily="34" charset="0"/>
                      </a:endParaRPr>
                    </a:p>
                    <a:p>
                      <a:pPr lvl="0" algn="ctr"/>
                      <a:r>
                        <a:rPr lang="en-001" sz="1800" b="1" kern="1200">
                          <a:solidFill>
                            <a:schemeClr val="bg1"/>
                          </a:solidFill>
                          <a:latin typeface="Calibri" panose="020F0502020204030204" pitchFamily="34" charset="0"/>
                          <a:cs typeface="Calibri" panose="020F0502020204030204" pitchFamily="34" charset="0"/>
                        </a:rPr>
                        <a:t>Migration, forced displacement &amp; mobility </a:t>
                      </a:r>
                    </a:p>
                    <a:p>
                      <a:pPr lvl="0" algn="ctr"/>
                      <a:r>
                        <a:rPr lang="fr-BE" sz="1500" b="1" kern="1200">
                          <a:solidFill>
                            <a:schemeClr val="bg1"/>
                          </a:solidFill>
                          <a:latin typeface="Calibri" panose="020F0502020204030204" pitchFamily="34" charset="0"/>
                          <a:cs typeface="Calibri" panose="020F0502020204030204" pitchFamily="34" charset="0"/>
                        </a:rPr>
                        <a:t>€</a:t>
                      </a:r>
                      <a:r>
                        <a:rPr lang="en-001" sz="1500" kern="1200">
                          <a:solidFill>
                            <a:schemeClr val="bg1"/>
                          </a:solidFill>
                          <a:latin typeface="Calibri" panose="020F0502020204030204" pitchFamily="34" charset="0"/>
                          <a:cs typeface="Calibri" panose="020F0502020204030204" pitchFamily="34" charset="0"/>
                        </a:rPr>
                        <a:t> </a:t>
                      </a:r>
                      <a:r>
                        <a:rPr lang="en-001" sz="1500" b="1" kern="1200">
                          <a:solidFill>
                            <a:schemeClr val="bg1"/>
                          </a:solidFill>
                          <a:latin typeface="Calibri" panose="020F0502020204030204" pitchFamily="34" charset="0"/>
                          <a:ea typeface="+mn-ea"/>
                          <a:cs typeface="Calibri" panose="020F0502020204030204" pitchFamily="34" charset="0"/>
                        </a:rPr>
                        <a:t>422 </a:t>
                      </a:r>
                      <a:r>
                        <a:rPr lang="fr-BE" sz="1500" b="1" kern="1200">
                          <a:solidFill>
                            <a:schemeClr val="bg1"/>
                          </a:solidFill>
                          <a:latin typeface="Calibri" panose="020F0502020204030204" pitchFamily="34" charset="0"/>
                          <a:ea typeface="+mn-ea"/>
                          <a:cs typeface="Calibri" panose="020F0502020204030204" pitchFamily="34" charset="0"/>
                        </a:rPr>
                        <a:t>m</a:t>
                      </a:r>
                      <a:r>
                        <a:rPr lang="en-001" sz="1500" b="1" kern="1200">
                          <a:solidFill>
                            <a:schemeClr val="bg1"/>
                          </a:solidFill>
                          <a:latin typeface="Calibri" panose="020F0502020204030204" pitchFamily="34" charset="0"/>
                          <a:ea typeface="+mn-ea"/>
                          <a:cs typeface="Calibri" panose="020F0502020204030204" pitchFamily="34" charset="0"/>
                        </a:rPr>
                        <a:t>illion</a:t>
                      </a:r>
                      <a:endParaRPr lang="en-US" sz="1500" b="1" kern="1200">
                        <a:solidFill>
                          <a:schemeClr val="bg1"/>
                        </a:solidFill>
                        <a:latin typeface="Calibri" panose="020F0502020204030204" pitchFamily="34" charset="0"/>
                        <a:ea typeface="+mn-ea"/>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1928712">
                <a:tc>
                  <a:txBody>
                    <a:bodyPr/>
                    <a:lstStyle/>
                    <a:p>
                      <a:pPr marL="285750" lvl="0" indent="-285750">
                        <a:spcAft>
                          <a:spcPts val="500"/>
                        </a:spcAft>
                        <a:buFont typeface="Arial" panose="020B0604020202020204" pitchFamily="34" charset="0"/>
                        <a:buChar char="•"/>
                      </a:pPr>
                      <a:r>
                        <a:rPr lang="en-US" sz="1800">
                          <a:latin typeface="Calibri" panose="020F0502020204030204" pitchFamily="34" charset="0"/>
                          <a:cs typeface="Calibri" panose="020F0502020204030204" pitchFamily="34" charset="0"/>
                        </a:rPr>
                        <a:t>F</a:t>
                      </a:r>
                      <a:r>
                        <a:rPr lang="en-001" sz="1800" err="1">
                          <a:latin typeface="Calibri" panose="020F0502020204030204" pitchFamily="34" charset="0"/>
                          <a:cs typeface="Calibri" panose="020F0502020204030204" pitchFamily="34" charset="0"/>
                        </a:rPr>
                        <a:t>orced</a:t>
                      </a:r>
                      <a:r>
                        <a:rPr lang="en-001" sz="1800">
                          <a:latin typeface="Calibri" panose="020F0502020204030204" pitchFamily="34" charset="0"/>
                          <a:cs typeface="Calibri" panose="020F0502020204030204" pitchFamily="34" charset="0"/>
                        </a:rPr>
                        <a:t> displacement</a:t>
                      </a:r>
                    </a:p>
                    <a:p>
                      <a:pPr marL="285750" lvl="0" indent="-285750">
                        <a:spcAft>
                          <a:spcPts val="500"/>
                        </a:spcAft>
                        <a:buFont typeface="Arial" panose="020B0604020202020204" pitchFamily="34" charset="0"/>
                        <a:buChar char="•"/>
                      </a:pPr>
                      <a:r>
                        <a:rPr lang="en-001" sz="1800">
                          <a:latin typeface="Calibri" panose="020F0502020204030204" pitchFamily="34" charset="0"/>
                          <a:cs typeface="Calibri" panose="020F0502020204030204" pitchFamily="34" charset="0"/>
                        </a:rPr>
                        <a:t>Migration management</a:t>
                      </a:r>
                    </a:p>
                    <a:p>
                      <a:pPr marL="285750" lvl="0" indent="-285750">
                        <a:spcAft>
                          <a:spcPts val="500"/>
                        </a:spcAft>
                        <a:buFont typeface="Arial" panose="020B0604020202020204" pitchFamily="34" charset="0"/>
                        <a:buChar char="•"/>
                      </a:pPr>
                      <a:r>
                        <a:rPr lang="en-001" sz="1800">
                          <a:latin typeface="Calibri" panose="020F0502020204030204" pitchFamily="34" charset="0"/>
                          <a:cs typeface="Calibri" panose="020F0502020204030204" pitchFamily="34" charset="0"/>
                        </a:rPr>
                        <a:t>Flexible instrument migration</a:t>
                      </a:r>
                      <a:endParaRPr lang="en-US" sz="1800">
                        <a:latin typeface="Calibri" panose="020F0502020204030204" pitchFamily="34" charset="0"/>
                        <a:cs typeface="Calibri" panose="020F0502020204030204" pitchFamily="34" charset="0"/>
                      </a:endParaRPr>
                    </a:p>
                  </a:txBody>
                  <a:tcPr>
                    <a:lnL w="3175" cap="flat" cmpd="sng" algn="ctr">
                      <a:solidFill>
                        <a:schemeClr val="bg1">
                          <a:lumMod val="95000"/>
                        </a:schemeClr>
                      </a:solidFill>
                      <a:prstDash val="solid"/>
                      <a:round/>
                      <a:headEnd type="none" w="med" len="med"/>
                      <a:tailEnd type="none" w="med" len="med"/>
                    </a:lnL>
                    <a:lnR w="3175" cap="flat" cmpd="sng" algn="ctr">
                      <a:solidFill>
                        <a:schemeClr val="bg1">
                          <a:lumMod val="9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1865357"/>
                  </a:ext>
                </a:extLst>
              </a:tr>
            </a:tbl>
          </a:graphicData>
        </a:graphic>
      </p:graphicFrame>
      <p:graphicFrame>
        <p:nvGraphicFramePr>
          <p:cNvPr id="7" name="Content Placeholder 4">
            <a:extLst>
              <a:ext uri="{FF2B5EF4-FFF2-40B4-BE49-F238E27FC236}">
                <a16:creationId xmlns:a16="http://schemas.microsoft.com/office/drawing/2014/main" id="{6DA2E3FB-C9CD-09E6-5058-A91B5CB7C55A}"/>
              </a:ext>
            </a:extLst>
          </p:cNvPr>
          <p:cNvGraphicFramePr>
            <a:graphicFrameLocks/>
          </p:cNvGraphicFramePr>
          <p:nvPr>
            <p:extLst>
              <p:ext uri="{D42A27DB-BD31-4B8C-83A1-F6EECF244321}">
                <p14:modId xmlns:p14="http://schemas.microsoft.com/office/powerpoint/2010/main" val="901850652"/>
              </p:ext>
            </p:extLst>
          </p:nvPr>
        </p:nvGraphicFramePr>
        <p:xfrm>
          <a:off x="1194222" y="4714432"/>
          <a:ext cx="7124621" cy="1584960"/>
        </p:xfrm>
        <a:graphic>
          <a:graphicData uri="http://schemas.openxmlformats.org/drawingml/2006/table">
            <a:tbl>
              <a:tblPr firstRow="1" bandRow="1">
                <a:effectLst/>
                <a:tableStyleId>{5FD0F851-EC5A-4D38-B0AD-8093EC10F338}</a:tableStyleId>
              </a:tblPr>
              <a:tblGrid>
                <a:gridCol w="7124621">
                  <a:extLst>
                    <a:ext uri="{9D8B030D-6E8A-4147-A177-3AD203B41FA5}">
                      <a16:colId xmlns:a16="http://schemas.microsoft.com/office/drawing/2014/main" val="1887982546"/>
                    </a:ext>
                  </a:extLst>
                </a:gridCol>
              </a:tblGrid>
              <a:tr h="577631">
                <a:tc>
                  <a:txBody>
                    <a:bodyPr/>
                    <a:lstStyle/>
                    <a:p>
                      <a:pPr algn="ctr">
                        <a:defRPr/>
                      </a:pPr>
                      <a:r>
                        <a:rPr lang="en-001" sz="1800" kern="1200">
                          <a:solidFill>
                            <a:schemeClr val="bg1"/>
                          </a:solidFill>
                          <a:latin typeface="Calibri" panose="020F0502020204030204" pitchFamily="34" charset="0"/>
                          <a:cs typeface="Calibri" panose="020F0502020204030204" pitchFamily="34" charset="0"/>
                        </a:rPr>
                        <a:t>Support to investments under EFSD+</a:t>
                      </a:r>
                    </a:p>
                    <a:p>
                      <a:pPr algn="ctr">
                        <a:defRPr/>
                      </a:pPr>
                      <a:r>
                        <a:rPr lang="fr-BE" sz="1500" kern="1200">
                          <a:solidFill>
                            <a:schemeClr val="bg1"/>
                          </a:solidFill>
                          <a:latin typeface="Calibri" panose="020F0502020204030204" pitchFamily="34" charset="0"/>
                          <a:cs typeface="Calibri" panose="020F0502020204030204" pitchFamily="34" charset="0"/>
                        </a:rPr>
                        <a:t>€</a:t>
                      </a:r>
                      <a:r>
                        <a:rPr lang="en-001" sz="1500" kern="1200">
                          <a:solidFill>
                            <a:schemeClr val="bg1"/>
                          </a:solidFill>
                          <a:latin typeface="Calibri" panose="020F0502020204030204" pitchFamily="34" charset="0"/>
                          <a:cs typeface="Calibri" panose="020F0502020204030204" pitchFamily="34" charset="0"/>
                        </a:rPr>
                        <a:t> </a:t>
                      </a:r>
                      <a:r>
                        <a:rPr lang="en-001" sz="1500" b="1" kern="1200">
                          <a:solidFill>
                            <a:schemeClr val="bg1"/>
                          </a:solidFill>
                          <a:latin typeface="Calibri" panose="020F0502020204030204" pitchFamily="34" charset="0"/>
                          <a:ea typeface="+mn-ea"/>
                          <a:cs typeface="Calibri" panose="020F0502020204030204" pitchFamily="34" charset="0"/>
                        </a:rPr>
                        <a:t>802 </a:t>
                      </a:r>
                      <a:r>
                        <a:rPr lang="fr-BE" sz="1500" b="1" kern="1200">
                          <a:solidFill>
                            <a:schemeClr val="bg1"/>
                          </a:solidFill>
                          <a:latin typeface="Calibri" panose="020F0502020204030204" pitchFamily="34" charset="0"/>
                          <a:ea typeface="+mn-ea"/>
                          <a:cs typeface="Calibri" panose="020F0502020204030204" pitchFamily="34" charset="0"/>
                        </a:rPr>
                        <a:t>m</a:t>
                      </a:r>
                      <a:r>
                        <a:rPr lang="en-001" sz="1500" b="1" kern="1200">
                          <a:solidFill>
                            <a:schemeClr val="bg1"/>
                          </a:solidFill>
                          <a:latin typeface="Calibri" panose="020F0502020204030204" pitchFamily="34" charset="0"/>
                          <a:ea typeface="+mn-ea"/>
                          <a:cs typeface="Calibri" panose="020F0502020204030204" pitchFamily="34" charset="0"/>
                        </a:rPr>
                        <a:t>illion</a:t>
                      </a:r>
                      <a:endParaRPr lang="en-US" sz="1500" b="1" kern="1200">
                        <a:solidFill>
                          <a:schemeClr val="bg1"/>
                        </a:solidFill>
                        <a:latin typeface="Calibri" panose="020F0502020204030204" pitchFamily="34" charset="0"/>
                        <a:ea typeface="+mn-ea"/>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962719">
                <a:tc>
                  <a:txBody>
                    <a:bodyPr/>
                    <a:lstStyle/>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Guarantees (incl. up to 10% for Technical Assistance)</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Blending</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External Lending Mandate Legacy</a:t>
                      </a:r>
                      <a:endParaRPr lang="fr-BE" sz="1800" b="0" baseline="0">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1865357"/>
                  </a:ext>
                </a:extLst>
              </a:tr>
            </a:tbl>
          </a:graphicData>
        </a:graphic>
      </p:graphicFrame>
      <p:graphicFrame>
        <p:nvGraphicFramePr>
          <p:cNvPr id="9" name="Content Placeholder 4">
            <a:extLst>
              <a:ext uri="{FF2B5EF4-FFF2-40B4-BE49-F238E27FC236}">
                <a16:creationId xmlns:a16="http://schemas.microsoft.com/office/drawing/2014/main" id="{27CC5DAB-BA8B-1AC3-866A-6B7E28850616}"/>
              </a:ext>
            </a:extLst>
          </p:cNvPr>
          <p:cNvGraphicFramePr>
            <a:graphicFrameLocks/>
          </p:cNvGraphicFramePr>
          <p:nvPr>
            <p:extLst>
              <p:ext uri="{D42A27DB-BD31-4B8C-83A1-F6EECF244321}">
                <p14:modId xmlns:p14="http://schemas.microsoft.com/office/powerpoint/2010/main" val="3657390945"/>
              </p:ext>
            </p:extLst>
          </p:nvPr>
        </p:nvGraphicFramePr>
        <p:xfrm>
          <a:off x="8616299" y="4667011"/>
          <a:ext cx="1486169" cy="1420729"/>
        </p:xfrm>
        <a:graphic>
          <a:graphicData uri="http://schemas.openxmlformats.org/drawingml/2006/table">
            <a:tbl>
              <a:tblPr firstRow="1" bandRow="1">
                <a:tableStyleId>{5FD0F851-EC5A-4D38-B0AD-8093EC10F338}</a:tableStyleId>
              </a:tblPr>
              <a:tblGrid>
                <a:gridCol w="1486169">
                  <a:extLst>
                    <a:ext uri="{9D8B030D-6E8A-4147-A177-3AD203B41FA5}">
                      <a16:colId xmlns:a16="http://schemas.microsoft.com/office/drawing/2014/main" val="1887982546"/>
                    </a:ext>
                  </a:extLst>
                </a:gridCol>
              </a:tblGrid>
              <a:tr h="1420729">
                <a:tc>
                  <a:txBody>
                    <a:bodyPr/>
                    <a:lstStyle/>
                    <a:p>
                      <a:pPr algn="ctr">
                        <a:defRPr/>
                      </a:pPr>
                      <a:r>
                        <a:rPr lang="en-001" sz="1800" kern="1200">
                          <a:solidFill>
                            <a:schemeClr val="bg1"/>
                          </a:solidFill>
                          <a:latin typeface="Calibri" panose="020F0502020204030204" pitchFamily="34" charset="0"/>
                          <a:cs typeface="Calibri" panose="020F0502020204030204" pitchFamily="34" charset="0"/>
                        </a:rPr>
                        <a:t>Support Measures</a:t>
                      </a:r>
                    </a:p>
                    <a:p>
                      <a:pPr algn="ctr">
                        <a:defRPr/>
                      </a:pPr>
                      <a:r>
                        <a:rPr lang="fr-BE" sz="1500" kern="1200">
                          <a:solidFill>
                            <a:schemeClr val="bg1"/>
                          </a:solidFill>
                          <a:latin typeface="Calibri" panose="020F0502020204030204" pitchFamily="34" charset="0"/>
                          <a:cs typeface="Calibri" panose="020F0502020204030204" pitchFamily="34" charset="0"/>
                        </a:rPr>
                        <a:t>€</a:t>
                      </a:r>
                      <a:r>
                        <a:rPr lang="en-001" sz="1500" kern="1200">
                          <a:solidFill>
                            <a:schemeClr val="bg1"/>
                          </a:solidFill>
                          <a:latin typeface="Calibri" panose="020F0502020204030204" pitchFamily="34" charset="0"/>
                          <a:cs typeface="Calibri" panose="020F0502020204030204" pitchFamily="34" charset="0"/>
                        </a:rPr>
                        <a:t> 64 </a:t>
                      </a:r>
                      <a:r>
                        <a:rPr lang="fr-BE" sz="1500" kern="1200">
                          <a:solidFill>
                            <a:schemeClr val="bg1"/>
                          </a:solidFill>
                          <a:latin typeface="Calibri" panose="020F0502020204030204" pitchFamily="34" charset="0"/>
                          <a:cs typeface="Calibri" panose="020F0502020204030204" pitchFamily="34" charset="0"/>
                        </a:rPr>
                        <a:t>m</a:t>
                      </a:r>
                      <a:r>
                        <a:rPr lang="en-001" sz="1500" kern="1200">
                          <a:solidFill>
                            <a:schemeClr val="bg1"/>
                          </a:solidFill>
                          <a:latin typeface="Calibri" panose="020F0502020204030204" pitchFamily="34" charset="0"/>
                          <a:cs typeface="Calibri" panose="020F0502020204030204" pitchFamily="34" charset="0"/>
                        </a:rPr>
                        <a:t>illion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bl>
          </a:graphicData>
        </a:graphic>
      </p:graphicFrame>
      <p:sp>
        <p:nvSpPr>
          <p:cNvPr id="10" name="TextBox 9">
            <a:extLst>
              <a:ext uri="{FF2B5EF4-FFF2-40B4-BE49-F238E27FC236}">
                <a16:creationId xmlns:a16="http://schemas.microsoft.com/office/drawing/2014/main" id="{1BFE0ED3-1CD7-B9F3-56A6-64B11544D13A}"/>
              </a:ext>
            </a:extLst>
          </p:cNvPr>
          <p:cNvSpPr txBox="1"/>
          <p:nvPr/>
        </p:nvSpPr>
        <p:spPr>
          <a:xfrm>
            <a:off x="1065756" y="6333998"/>
            <a:ext cx="9183144" cy="461665"/>
          </a:xfrm>
          <a:prstGeom prst="rect">
            <a:avLst/>
          </a:prstGeom>
          <a:noFill/>
        </p:spPr>
        <p:txBody>
          <a:bodyPr wrap="square" rtlCol="0">
            <a:spAutoFit/>
          </a:bodyPr>
          <a:lstStyle/>
          <a:p>
            <a:r>
              <a:rPr lang="en-001" sz="1200">
                <a:latin typeface="Calibri" panose="020F0502020204030204" pitchFamily="34" charset="0"/>
                <a:cs typeface="Calibri" panose="020F0502020204030204" pitchFamily="34" charset="0"/>
              </a:rPr>
              <a:t>*Not included: Contributions to Erasmus+ (EUR 370 million) and to transregional thematic knowledge hubs/technical assistance facilities (EUR 78 million)</a:t>
            </a:r>
            <a:endParaRPr lang="en-IE" sz="12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24751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639274B-69A6-8619-1B2A-EF7267ADCA0E}"/>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BE0BFCD4-D962-F03E-A136-D898FF4A2315}"/>
              </a:ext>
            </a:extLst>
          </p:cNvPr>
          <p:cNvSpPr>
            <a:spLocks noGrp="1"/>
          </p:cNvSpPr>
          <p:nvPr>
            <p:ph type="title"/>
          </p:nvPr>
        </p:nvSpPr>
        <p:spPr>
          <a:xfrm>
            <a:off x="1008605" y="558608"/>
            <a:ext cx="10905698" cy="782357"/>
          </a:xfrm>
        </p:spPr>
        <p:txBody>
          <a:bodyPr/>
          <a:lstStyle/>
          <a:p>
            <a:pPr algn="ctr"/>
            <a:r>
              <a:rPr lang="fr-BE" sz="3200">
                <a:latin typeface="Calibri"/>
                <a:ea typeface="Calibri"/>
                <a:cs typeface="Calibri"/>
              </a:rPr>
              <a:t>R</a:t>
            </a:r>
            <a:r>
              <a:rPr lang="en-US" sz="3200" err="1">
                <a:latin typeface="Calibri"/>
                <a:ea typeface="Calibri"/>
                <a:cs typeface="Calibri"/>
              </a:rPr>
              <a:t>egional</a:t>
            </a:r>
            <a:r>
              <a:rPr lang="en-US" sz="3200">
                <a:latin typeface="Calibri"/>
                <a:ea typeface="Calibri"/>
                <a:cs typeface="Calibri"/>
              </a:rPr>
              <a:t> Multi-annual Indicative </a:t>
            </a:r>
            <a:r>
              <a:rPr lang="en-US" sz="3200" err="1">
                <a:latin typeface="Calibri"/>
                <a:ea typeface="Calibri"/>
                <a:cs typeface="Calibri"/>
              </a:rPr>
              <a:t>Programme</a:t>
            </a:r>
            <a:br>
              <a:rPr lang="en-US" sz="3200">
                <a:latin typeface="Calibri" panose="020F0502020204030204" pitchFamily="34" charset="0"/>
                <a:cs typeface="Calibri" panose="020F0502020204030204" pitchFamily="34" charset="0"/>
              </a:rPr>
            </a:br>
            <a:r>
              <a:rPr lang="en-US" sz="3200">
                <a:latin typeface="Calibri"/>
                <a:ea typeface="Calibri"/>
                <a:cs typeface="Calibri"/>
              </a:rPr>
              <a:t>for Asia and the Pacific  </a:t>
            </a:r>
            <a:br>
              <a:rPr lang="en-US" sz="3200">
                <a:latin typeface="Calibri" panose="020F0502020204030204" pitchFamily="34" charset="0"/>
                <a:cs typeface="Calibri" panose="020F0502020204030204" pitchFamily="34" charset="0"/>
              </a:rPr>
            </a:br>
            <a:r>
              <a:rPr lang="en-US" sz="2400">
                <a:latin typeface="Calibri"/>
                <a:ea typeface="Calibri"/>
                <a:cs typeface="Calibri"/>
              </a:rPr>
              <a:t>€ 2.3 billion (2021-2027) - </a:t>
            </a:r>
            <a:r>
              <a:rPr lang="en-US" sz="2400" b="1">
                <a:solidFill>
                  <a:srgbClr val="FFD03B"/>
                </a:solidFill>
                <a:latin typeface="Calibri"/>
                <a:ea typeface="Calibri"/>
                <a:cs typeface="Calibri"/>
              </a:rPr>
              <a:t>Post Mid Term Review</a:t>
            </a:r>
            <a:endParaRPr lang="en-GB" sz="2400" b="1">
              <a:solidFill>
                <a:srgbClr val="FFD03B"/>
              </a:solidFill>
              <a:latin typeface="Calibri"/>
              <a:ea typeface="Calibri"/>
              <a:cs typeface="Calibri"/>
            </a:endParaRPr>
          </a:p>
        </p:txBody>
      </p:sp>
      <p:graphicFrame>
        <p:nvGraphicFramePr>
          <p:cNvPr id="2" name="Content Placeholder 4">
            <a:extLst>
              <a:ext uri="{FF2B5EF4-FFF2-40B4-BE49-F238E27FC236}">
                <a16:creationId xmlns:a16="http://schemas.microsoft.com/office/drawing/2014/main" id="{29DBD116-25FC-6C44-064B-C82A11455C0D}"/>
              </a:ext>
            </a:extLst>
          </p:cNvPr>
          <p:cNvGraphicFramePr>
            <a:graphicFrameLocks/>
          </p:cNvGraphicFramePr>
          <p:nvPr>
            <p:extLst>
              <p:ext uri="{D42A27DB-BD31-4B8C-83A1-F6EECF244321}">
                <p14:modId xmlns:p14="http://schemas.microsoft.com/office/powerpoint/2010/main" val="1237968856"/>
              </p:ext>
            </p:extLst>
          </p:nvPr>
        </p:nvGraphicFramePr>
        <p:xfrm>
          <a:off x="1008605" y="1511871"/>
          <a:ext cx="3460274" cy="3097574"/>
        </p:xfrm>
        <a:graphic>
          <a:graphicData uri="http://schemas.openxmlformats.org/drawingml/2006/table">
            <a:tbl>
              <a:tblPr firstRow="1" bandRow="1">
                <a:tableStyleId>{5FD0F851-EC5A-4D38-B0AD-8093EC10F338}</a:tableStyleId>
              </a:tblPr>
              <a:tblGrid>
                <a:gridCol w="3460274">
                  <a:extLst>
                    <a:ext uri="{9D8B030D-6E8A-4147-A177-3AD203B41FA5}">
                      <a16:colId xmlns:a16="http://schemas.microsoft.com/office/drawing/2014/main" val="1887982546"/>
                    </a:ext>
                  </a:extLst>
                </a:gridCol>
              </a:tblGrid>
              <a:tr h="12353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a:solidFill>
                            <a:schemeClr val="bg1"/>
                          </a:solidFill>
                          <a:latin typeface="Calibri"/>
                          <a:cs typeface="Calibri"/>
                        </a:rPr>
                        <a:t>P</a:t>
                      </a:r>
                      <a:r>
                        <a:rPr lang="fr-BE" sz="1800" kern="1200">
                          <a:solidFill>
                            <a:schemeClr val="bg1"/>
                          </a:solidFill>
                          <a:latin typeface="Calibri"/>
                          <a:cs typeface="Calibri"/>
                        </a:rPr>
                        <a:t>riority </a:t>
                      </a:r>
                      <a:r>
                        <a:rPr lang="en-001" sz="1800" kern="1200">
                          <a:solidFill>
                            <a:schemeClr val="bg1"/>
                          </a:solidFill>
                          <a:latin typeface="Calibri"/>
                          <a:cs typeface="Calibri"/>
                        </a:rPr>
                        <a:t>A</a:t>
                      </a:r>
                      <a:r>
                        <a:rPr lang="fr-BE" sz="1800" kern="1200">
                          <a:solidFill>
                            <a:schemeClr val="bg1"/>
                          </a:solidFill>
                          <a:latin typeface="Calibri"/>
                          <a:cs typeface="Calibri"/>
                        </a:rPr>
                        <a:t>rea</a:t>
                      </a:r>
                      <a:r>
                        <a:rPr lang="en-001" sz="1800" kern="1200">
                          <a:solidFill>
                            <a:schemeClr val="bg1"/>
                          </a:solidFill>
                          <a:latin typeface="Calibri"/>
                          <a:cs typeface="Calibri"/>
                        </a:rPr>
                        <a:t> 1: </a:t>
                      </a:r>
                      <a:endParaRPr lang="fr-BE" sz="1800" kern="1200">
                        <a:solidFill>
                          <a:schemeClr val="bg1"/>
                        </a:solidFill>
                        <a:latin typeface="Calibri"/>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a:solidFill>
                            <a:schemeClr val="bg1"/>
                          </a:solidFill>
                          <a:latin typeface="Calibri" panose="020F0502020204030204" pitchFamily="34" charset="0"/>
                          <a:cs typeface="Calibri" panose="020F0502020204030204" pitchFamily="34" charset="0"/>
                        </a:rPr>
                        <a:t>Regional Integration &amp; Cooperation</a:t>
                      </a:r>
                    </a:p>
                    <a:p>
                      <a:pPr marL="0" marR="0" lvl="0" indent="0" algn="ctr" defTabSz="914400" rtl="0" eaLnBrk="1" fontAlgn="auto" latinLnBrk="0" hangingPunct="1">
                        <a:lnSpc>
                          <a:spcPct val="100000"/>
                        </a:lnSpc>
                        <a:spcBef>
                          <a:spcPts val="0"/>
                        </a:spcBef>
                        <a:spcAft>
                          <a:spcPts val="0"/>
                        </a:spcAft>
                        <a:buClrTx/>
                        <a:buSzTx/>
                        <a:buFontTx/>
                        <a:buNone/>
                        <a:tabLst/>
                        <a:defRPr/>
                      </a:pPr>
                      <a:r>
                        <a:rPr lang="fr-BE" sz="1500" kern="1200">
                          <a:solidFill>
                            <a:schemeClr val="bg1"/>
                          </a:solidFill>
                          <a:latin typeface="Calibri"/>
                          <a:cs typeface="Calibri"/>
                        </a:rPr>
                        <a:t>€</a:t>
                      </a:r>
                      <a:r>
                        <a:rPr lang="en-001" sz="1500" kern="1200">
                          <a:solidFill>
                            <a:schemeClr val="bg1"/>
                          </a:solidFill>
                          <a:latin typeface="Calibri"/>
                          <a:cs typeface="Calibri"/>
                        </a:rPr>
                        <a:t> </a:t>
                      </a:r>
                      <a:r>
                        <a:rPr lang="en-001" sz="1500" b="1" kern="1200">
                          <a:solidFill>
                            <a:schemeClr val="bg1"/>
                          </a:solidFill>
                          <a:latin typeface="Calibri"/>
                          <a:ea typeface="+mn-ea"/>
                          <a:cs typeface="Calibri"/>
                        </a:rPr>
                        <a:t>751 </a:t>
                      </a:r>
                      <a:r>
                        <a:rPr lang="fr-BE" sz="1500" b="1" kern="1200">
                          <a:solidFill>
                            <a:schemeClr val="bg1"/>
                          </a:solidFill>
                          <a:latin typeface="Calibri"/>
                          <a:ea typeface="+mn-ea"/>
                          <a:cs typeface="Calibri"/>
                        </a:rPr>
                        <a:t>m</a:t>
                      </a:r>
                      <a:r>
                        <a:rPr lang="en-001" sz="1500" b="1" kern="1200" err="1">
                          <a:solidFill>
                            <a:schemeClr val="bg1"/>
                          </a:solidFill>
                          <a:latin typeface="Calibri"/>
                          <a:ea typeface="+mn-ea"/>
                          <a:cs typeface="Calibri"/>
                        </a:rPr>
                        <a:t>illion</a:t>
                      </a:r>
                      <a:r>
                        <a:rPr lang="en-001" sz="1500" b="1" kern="1200">
                          <a:solidFill>
                            <a:schemeClr val="bg1"/>
                          </a:solidFill>
                          <a:latin typeface="Calibri"/>
                          <a:ea typeface="+mn-ea"/>
                          <a:cs typeface="Calibri"/>
                        </a:rPr>
                        <a:t> </a:t>
                      </a:r>
                      <a:endParaRPr lang="en-US" sz="1500" b="1" kern="1200">
                        <a:solidFill>
                          <a:schemeClr val="bg1"/>
                        </a:solidFill>
                        <a:latin typeface="Calibri"/>
                        <a:ea typeface="+mn-ea"/>
                        <a:cs typeface="Calibri"/>
                      </a:endParaRPr>
                    </a:p>
                  </a:txBody>
                  <a:tcP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1862267">
                <a:tc>
                  <a:txBody>
                    <a:bodyPr/>
                    <a:lstStyle/>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Central Asia (+30)</a:t>
                      </a:r>
                      <a:endParaRPr lang="en-001" sz="1800" b="0" baseline="0">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South Asia</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South-East A</a:t>
                      </a:r>
                      <a:r>
                        <a:rPr lang="en-IE" sz="1800" b="0" baseline="0">
                          <a:latin typeface="Calibri" panose="020F0502020204030204" pitchFamily="34" charset="0"/>
                          <a:cs typeface="Calibri" panose="020F0502020204030204" pitchFamily="34" charset="0"/>
                        </a:rPr>
                        <a:t>s</a:t>
                      </a:r>
                      <a:r>
                        <a:rPr lang="en-001" sz="1800" b="0" baseline="0" err="1">
                          <a:latin typeface="Calibri" panose="020F0502020204030204" pitchFamily="34" charset="0"/>
                          <a:cs typeface="Calibri" panose="020F0502020204030204" pitchFamily="34" charset="0"/>
                        </a:rPr>
                        <a:t>ia</a:t>
                      </a:r>
                      <a:r>
                        <a:rPr lang="en-001" sz="1800" b="0" baseline="0">
                          <a:latin typeface="Calibri" panose="020F0502020204030204" pitchFamily="34" charset="0"/>
                          <a:cs typeface="Calibri" panose="020F0502020204030204" pitchFamily="34" charset="0"/>
                        </a:rPr>
                        <a:t> and ASEAN</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Pacific</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Pan-Asia</a:t>
                      </a:r>
                      <a:endParaRPr lang="fr-BE" sz="1800" b="0" baseline="0">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1865357"/>
                  </a:ext>
                </a:extLst>
              </a:tr>
            </a:tbl>
          </a:graphicData>
        </a:graphic>
      </p:graphicFrame>
      <p:graphicFrame>
        <p:nvGraphicFramePr>
          <p:cNvPr id="4" name="Content Placeholder 4">
            <a:extLst>
              <a:ext uri="{FF2B5EF4-FFF2-40B4-BE49-F238E27FC236}">
                <a16:creationId xmlns:a16="http://schemas.microsoft.com/office/drawing/2014/main" id="{2C08FACB-7156-D734-4256-0B052C2305D6}"/>
              </a:ext>
            </a:extLst>
          </p:cNvPr>
          <p:cNvGraphicFramePr>
            <a:graphicFrameLocks/>
          </p:cNvGraphicFramePr>
          <p:nvPr>
            <p:extLst>
              <p:ext uri="{D42A27DB-BD31-4B8C-83A1-F6EECF244321}">
                <p14:modId xmlns:p14="http://schemas.microsoft.com/office/powerpoint/2010/main" val="1527590859"/>
              </p:ext>
            </p:extLst>
          </p:nvPr>
        </p:nvGraphicFramePr>
        <p:xfrm>
          <a:off x="4614166" y="1511871"/>
          <a:ext cx="3704677" cy="3144734"/>
        </p:xfrm>
        <a:graphic>
          <a:graphicData uri="http://schemas.openxmlformats.org/drawingml/2006/table">
            <a:tbl>
              <a:tblPr firstRow="1" bandRow="1">
                <a:tableStyleId>{5FD0F851-EC5A-4D38-B0AD-8093EC10F338}</a:tableStyleId>
              </a:tblPr>
              <a:tblGrid>
                <a:gridCol w="3704677">
                  <a:extLst>
                    <a:ext uri="{9D8B030D-6E8A-4147-A177-3AD203B41FA5}">
                      <a16:colId xmlns:a16="http://schemas.microsoft.com/office/drawing/2014/main" val="1887982546"/>
                    </a:ext>
                  </a:extLst>
                </a:gridCol>
              </a:tblGrid>
              <a:tr h="1095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a:solidFill>
                            <a:schemeClr val="bg1"/>
                          </a:solidFill>
                          <a:latin typeface="Calibri"/>
                          <a:cs typeface="Calibri"/>
                        </a:rPr>
                        <a:t>P</a:t>
                      </a:r>
                      <a:r>
                        <a:rPr lang="fr-BE" sz="1800" kern="1200">
                          <a:solidFill>
                            <a:schemeClr val="bg1"/>
                          </a:solidFill>
                          <a:latin typeface="Calibri"/>
                          <a:cs typeface="Calibri"/>
                        </a:rPr>
                        <a:t>riority </a:t>
                      </a:r>
                      <a:r>
                        <a:rPr lang="en-001" sz="1800" kern="1200">
                          <a:solidFill>
                            <a:schemeClr val="bg1"/>
                          </a:solidFill>
                          <a:latin typeface="Calibri"/>
                          <a:cs typeface="Calibri"/>
                        </a:rPr>
                        <a:t>A</a:t>
                      </a:r>
                      <a:r>
                        <a:rPr lang="fr-BE" sz="1800" kern="1200">
                          <a:solidFill>
                            <a:schemeClr val="bg1"/>
                          </a:solidFill>
                          <a:latin typeface="Calibri"/>
                          <a:cs typeface="Calibri"/>
                        </a:rPr>
                        <a:t>rea </a:t>
                      </a:r>
                      <a:r>
                        <a:rPr lang="en-001" sz="1800" kern="1200">
                          <a:solidFill>
                            <a:schemeClr val="bg1"/>
                          </a:solidFill>
                          <a:latin typeface="Calibri"/>
                          <a:cs typeface="Calibri"/>
                        </a:rPr>
                        <a:t>2: </a:t>
                      </a:r>
                      <a:endParaRPr lang="fr-BE" sz="1800" kern="1200">
                        <a:solidFill>
                          <a:schemeClr val="bg1"/>
                        </a:solidFill>
                        <a:latin typeface="Calibri"/>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a:solidFill>
                            <a:schemeClr val="bg1"/>
                          </a:solidFill>
                          <a:latin typeface="Calibri" panose="020F0502020204030204" pitchFamily="34" charset="0"/>
                          <a:cs typeface="Calibri" panose="020F0502020204030204" pitchFamily="34" charset="0"/>
                        </a:rPr>
                        <a:t>Pursuing EU interests with key partners</a:t>
                      </a:r>
                    </a:p>
                    <a:p>
                      <a:pPr marL="0" marR="0" lvl="0" indent="0" algn="ctr" defTabSz="914400" rtl="0" eaLnBrk="1" fontAlgn="auto" latinLnBrk="0" hangingPunct="1">
                        <a:lnSpc>
                          <a:spcPct val="100000"/>
                        </a:lnSpc>
                        <a:spcBef>
                          <a:spcPts val="0"/>
                        </a:spcBef>
                        <a:spcAft>
                          <a:spcPts val="0"/>
                        </a:spcAft>
                        <a:buClrTx/>
                        <a:buSzTx/>
                        <a:buFontTx/>
                        <a:buNone/>
                        <a:tabLst/>
                        <a:defRPr/>
                      </a:pPr>
                      <a:r>
                        <a:rPr lang="fr-BE" sz="1500" kern="1200">
                          <a:solidFill>
                            <a:schemeClr val="bg1"/>
                          </a:solidFill>
                          <a:latin typeface="Calibri"/>
                          <a:cs typeface="Calibri"/>
                        </a:rPr>
                        <a:t>€</a:t>
                      </a:r>
                      <a:r>
                        <a:rPr lang="en-001" sz="1500" kern="1200">
                          <a:solidFill>
                            <a:schemeClr val="bg1"/>
                          </a:solidFill>
                          <a:latin typeface="Calibri"/>
                          <a:cs typeface="Calibri"/>
                        </a:rPr>
                        <a:t> </a:t>
                      </a:r>
                      <a:r>
                        <a:rPr lang="en-001" sz="1500" b="1" kern="1200">
                          <a:solidFill>
                            <a:schemeClr val="bg1"/>
                          </a:solidFill>
                          <a:latin typeface="Calibri"/>
                          <a:ea typeface="+mn-ea"/>
                          <a:cs typeface="Calibri"/>
                        </a:rPr>
                        <a:t>331 </a:t>
                      </a:r>
                      <a:r>
                        <a:rPr lang="fr-BE" sz="1500" b="1" kern="1200">
                          <a:solidFill>
                            <a:schemeClr val="bg1"/>
                          </a:solidFill>
                          <a:latin typeface="Calibri"/>
                          <a:ea typeface="+mn-ea"/>
                          <a:cs typeface="Calibri"/>
                        </a:rPr>
                        <a:t>mi</a:t>
                      </a:r>
                      <a:r>
                        <a:rPr lang="en-001" sz="1500" b="1" kern="1200" err="1">
                          <a:solidFill>
                            <a:schemeClr val="bg1"/>
                          </a:solidFill>
                          <a:latin typeface="Calibri"/>
                          <a:ea typeface="+mn-ea"/>
                          <a:cs typeface="Calibri"/>
                        </a:rPr>
                        <a:t>llion</a:t>
                      </a:r>
                      <a:endParaRPr lang="en-US" sz="1500" b="1" kern="1200" err="1">
                        <a:solidFill>
                          <a:schemeClr val="bg1"/>
                        </a:solidFill>
                        <a:latin typeface="Calibri" panose="020F0502020204030204" pitchFamily="34" charset="0"/>
                        <a:ea typeface="+mn-ea"/>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2001734">
                <a:tc>
                  <a:txBody>
                    <a:bodyPr/>
                    <a:lstStyle/>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China (-10)</a:t>
                      </a:r>
                      <a:endParaRPr lang="fr-BE" sz="1800" b="0" baseline="0">
                        <a:latin typeface="Calibri" panose="020F0502020204030204" pitchFamily="34" charset="0"/>
                        <a:cs typeface="Calibri" panose="020F0502020204030204" pitchFamily="34" charset="0"/>
                      </a:endParaRPr>
                    </a:p>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India (+10)</a:t>
                      </a:r>
                    </a:p>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Gulf Countries, High Income Countries and other Key Partners</a:t>
                      </a:r>
                      <a:r>
                        <a:rPr lang="fr-BE" sz="1800" b="0" baseline="0">
                          <a:latin typeface="Calibri"/>
                          <a:cs typeface="Calibri"/>
                        </a:rPr>
                        <a:t>, i</a:t>
                      </a:r>
                      <a:r>
                        <a:rPr lang="en-001" sz="1800" b="0" baseline="0" err="1">
                          <a:latin typeface="Calibri"/>
                          <a:cs typeface="Calibri"/>
                        </a:rPr>
                        <a:t>ncl</a:t>
                      </a:r>
                      <a:r>
                        <a:rPr lang="en-001" sz="1800" b="0" baseline="0">
                          <a:latin typeface="Calibri"/>
                          <a:cs typeface="Calibri"/>
                        </a:rPr>
                        <a:t>. </a:t>
                      </a:r>
                      <a:r>
                        <a:rPr lang="fr-BE" sz="1800" b="0" baseline="0">
                          <a:latin typeface="Calibri"/>
                          <a:cs typeface="Calibri"/>
                        </a:rPr>
                        <a:t>p</a:t>
                      </a:r>
                      <a:r>
                        <a:rPr lang="en-001" sz="1800" b="0" baseline="0" err="1">
                          <a:latin typeface="Calibri"/>
                          <a:cs typeface="Calibri"/>
                        </a:rPr>
                        <a:t>ublic</a:t>
                      </a:r>
                      <a:r>
                        <a:rPr lang="en-001" sz="1800" b="0" baseline="0">
                          <a:latin typeface="Calibri"/>
                          <a:cs typeface="Calibri"/>
                        </a:rPr>
                        <a:t> diplomacy </a:t>
                      </a:r>
                      <a:r>
                        <a:rPr lang="fr-BE" sz="1800" b="0" baseline="0" err="1">
                          <a:latin typeface="Calibri"/>
                          <a:cs typeface="Calibri"/>
                        </a:rPr>
                        <a:t>with</a:t>
                      </a:r>
                      <a:r>
                        <a:rPr lang="fr-BE" sz="1800" b="0" baseline="0">
                          <a:latin typeface="Calibri"/>
                          <a:cs typeface="Calibri"/>
                        </a:rPr>
                        <a:t> </a:t>
                      </a:r>
                      <a:r>
                        <a:rPr lang="en-001" sz="1800" b="0" baseline="0">
                          <a:latin typeface="Calibri"/>
                          <a:cs typeface="Calibri"/>
                        </a:rPr>
                        <a:t>C</a:t>
                      </a:r>
                      <a:r>
                        <a:rPr lang="fr-BE" sz="1800" b="0" baseline="0" err="1">
                          <a:latin typeface="Calibri"/>
                          <a:cs typeface="Calibri"/>
                        </a:rPr>
                        <a:t>hina</a:t>
                      </a:r>
                      <a:r>
                        <a:rPr lang="fr-BE" sz="1800" b="0" baseline="0">
                          <a:latin typeface="Calibri"/>
                          <a:cs typeface="Calibri"/>
                        </a:rPr>
                        <a:t> and </a:t>
                      </a:r>
                      <a:r>
                        <a:rPr lang="en-001" sz="1800" b="0" baseline="0">
                          <a:latin typeface="Calibri"/>
                          <a:cs typeface="Calibri"/>
                        </a:rPr>
                        <a:t>I</a:t>
                      </a:r>
                      <a:r>
                        <a:rPr lang="fr-BE" sz="1800" b="0" baseline="0" err="1">
                          <a:latin typeface="Calibri"/>
                          <a:cs typeface="Calibri"/>
                        </a:rPr>
                        <a:t>ndia</a:t>
                      </a:r>
                      <a:r>
                        <a:rPr lang="fr-BE" sz="1800" b="0" baseline="0">
                          <a:latin typeface="Calibri"/>
                          <a:cs typeface="Calibri"/>
                        </a:rPr>
                        <a:t> (FPI) (-4)</a:t>
                      </a:r>
                      <a:endParaRPr lang="en-001" sz="1800" b="0" baseline="0">
                        <a:latin typeface="Calibri" panose="020F0502020204030204" pitchFamily="34" charset="0"/>
                        <a:cs typeface="Calibri" panose="020F0502020204030204" pitchFamily="34"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1865357"/>
                  </a:ext>
                </a:extLst>
              </a:tr>
            </a:tbl>
          </a:graphicData>
        </a:graphic>
      </p:graphicFrame>
      <p:graphicFrame>
        <p:nvGraphicFramePr>
          <p:cNvPr id="6" name="Content Placeholder 4">
            <a:extLst>
              <a:ext uri="{FF2B5EF4-FFF2-40B4-BE49-F238E27FC236}">
                <a16:creationId xmlns:a16="http://schemas.microsoft.com/office/drawing/2014/main" id="{411C50FF-A809-DFE6-ABEA-1B78ABD761FE}"/>
              </a:ext>
            </a:extLst>
          </p:cNvPr>
          <p:cNvGraphicFramePr>
            <a:graphicFrameLocks/>
          </p:cNvGraphicFramePr>
          <p:nvPr>
            <p:extLst>
              <p:ext uri="{D42A27DB-BD31-4B8C-83A1-F6EECF244321}">
                <p14:modId xmlns:p14="http://schemas.microsoft.com/office/powerpoint/2010/main" val="1584858641"/>
              </p:ext>
            </p:extLst>
          </p:nvPr>
        </p:nvGraphicFramePr>
        <p:xfrm>
          <a:off x="8464130" y="1511871"/>
          <a:ext cx="3486849" cy="3110486"/>
        </p:xfrm>
        <a:graphic>
          <a:graphicData uri="http://schemas.openxmlformats.org/drawingml/2006/table">
            <a:tbl>
              <a:tblPr firstRow="1" bandRow="1">
                <a:tableStyleId>{2D5ABB26-0587-4C30-8999-92F81FD0307C}</a:tableStyleId>
              </a:tblPr>
              <a:tblGrid>
                <a:gridCol w="3486849">
                  <a:extLst>
                    <a:ext uri="{9D8B030D-6E8A-4147-A177-3AD203B41FA5}">
                      <a16:colId xmlns:a16="http://schemas.microsoft.com/office/drawing/2014/main" val="1887982546"/>
                    </a:ext>
                  </a:extLst>
                </a:gridCol>
              </a:tblGrid>
              <a:tr h="1181774">
                <a:tc>
                  <a:txBody>
                    <a:bodyPr/>
                    <a:lstStyle/>
                    <a:p>
                      <a:pPr lvl="0" algn="ctr"/>
                      <a:r>
                        <a:rPr lang="en-001" sz="1800" b="1" kern="1200">
                          <a:solidFill>
                            <a:schemeClr val="bg1"/>
                          </a:solidFill>
                          <a:latin typeface="Calibri"/>
                          <a:cs typeface="Calibri"/>
                        </a:rPr>
                        <a:t>P</a:t>
                      </a:r>
                      <a:r>
                        <a:rPr lang="fr-BE" sz="1800" b="1" kern="1200">
                          <a:solidFill>
                            <a:schemeClr val="bg1"/>
                          </a:solidFill>
                          <a:latin typeface="Calibri"/>
                          <a:cs typeface="Calibri"/>
                        </a:rPr>
                        <a:t>riority </a:t>
                      </a:r>
                      <a:r>
                        <a:rPr lang="en-001" sz="1800" b="1" kern="1200">
                          <a:solidFill>
                            <a:schemeClr val="bg1"/>
                          </a:solidFill>
                          <a:latin typeface="Calibri"/>
                          <a:cs typeface="Calibri"/>
                        </a:rPr>
                        <a:t>A</a:t>
                      </a:r>
                      <a:r>
                        <a:rPr lang="fr-BE" sz="1800" b="1" kern="1200">
                          <a:solidFill>
                            <a:schemeClr val="bg1"/>
                          </a:solidFill>
                          <a:latin typeface="Calibri"/>
                          <a:cs typeface="Calibri"/>
                        </a:rPr>
                        <a:t>rea </a:t>
                      </a:r>
                      <a:r>
                        <a:rPr lang="en-001" sz="1800" b="1" kern="1200">
                          <a:solidFill>
                            <a:schemeClr val="bg1"/>
                          </a:solidFill>
                          <a:latin typeface="Calibri"/>
                          <a:cs typeface="Calibri"/>
                        </a:rPr>
                        <a:t>3: </a:t>
                      </a:r>
                      <a:endParaRPr lang="fr-BE" sz="1800" b="1" kern="1200">
                        <a:solidFill>
                          <a:schemeClr val="bg1"/>
                        </a:solidFill>
                        <a:latin typeface="Calibri"/>
                        <a:cs typeface="Calibri"/>
                      </a:endParaRPr>
                    </a:p>
                    <a:p>
                      <a:pPr lvl="0" algn="ctr"/>
                      <a:r>
                        <a:rPr lang="en-001" sz="1800" b="1" kern="1200">
                          <a:solidFill>
                            <a:schemeClr val="bg1"/>
                          </a:solidFill>
                          <a:latin typeface="Calibri" panose="020F0502020204030204" pitchFamily="34" charset="0"/>
                          <a:cs typeface="Calibri" panose="020F0502020204030204" pitchFamily="34" charset="0"/>
                        </a:rPr>
                        <a:t>Migration, forced displacement &amp; mobility </a:t>
                      </a:r>
                    </a:p>
                    <a:p>
                      <a:pPr lvl="0" algn="ctr"/>
                      <a:r>
                        <a:rPr lang="fr-BE" sz="1500" b="1" kern="1200">
                          <a:solidFill>
                            <a:schemeClr val="bg1"/>
                          </a:solidFill>
                          <a:latin typeface="Calibri"/>
                          <a:cs typeface="Calibri"/>
                        </a:rPr>
                        <a:t>€</a:t>
                      </a:r>
                      <a:r>
                        <a:rPr lang="en-001" sz="1500" kern="1200">
                          <a:solidFill>
                            <a:schemeClr val="bg1"/>
                          </a:solidFill>
                          <a:latin typeface="Calibri"/>
                          <a:cs typeface="Calibri"/>
                        </a:rPr>
                        <a:t> 512</a:t>
                      </a:r>
                      <a:r>
                        <a:rPr lang="en-001" sz="1500" b="1" kern="1200">
                          <a:solidFill>
                            <a:schemeClr val="bg1"/>
                          </a:solidFill>
                          <a:latin typeface="Calibri"/>
                          <a:ea typeface="+mn-ea"/>
                          <a:cs typeface="Calibri"/>
                        </a:rPr>
                        <a:t> </a:t>
                      </a:r>
                      <a:r>
                        <a:rPr lang="fr-BE" sz="1500" b="1" kern="1200">
                          <a:solidFill>
                            <a:schemeClr val="bg1"/>
                          </a:solidFill>
                          <a:latin typeface="Calibri"/>
                          <a:ea typeface="+mn-ea"/>
                          <a:cs typeface="Calibri"/>
                        </a:rPr>
                        <a:t>m</a:t>
                      </a:r>
                      <a:r>
                        <a:rPr lang="en-001" sz="1500" b="1" kern="1200" err="1">
                          <a:solidFill>
                            <a:schemeClr val="bg1"/>
                          </a:solidFill>
                          <a:latin typeface="Calibri"/>
                          <a:ea typeface="+mn-ea"/>
                          <a:cs typeface="Calibri"/>
                        </a:rPr>
                        <a:t>illion</a:t>
                      </a:r>
                      <a:endParaRPr lang="en-US" sz="1500" b="1" kern="1200" err="1">
                        <a:solidFill>
                          <a:schemeClr val="bg1"/>
                        </a:solidFill>
                        <a:latin typeface="Calibri" panose="020F0502020204030204" pitchFamily="34" charset="0"/>
                        <a:ea typeface="+mn-ea"/>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1928712">
                <a:tc>
                  <a:txBody>
                    <a:bodyPr/>
                    <a:lstStyle/>
                    <a:p>
                      <a:pPr marL="285750" lvl="0" indent="-285750">
                        <a:spcAft>
                          <a:spcPts val="500"/>
                        </a:spcAft>
                        <a:buFont typeface="Arial" panose="020B0604020202020204" pitchFamily="34" charset="0"/>
                        <a:buChar char="•"/>
                      </a:pPr>
                      <a:r>
                        <a:rPr lang="en-US" sz="1800">
                          <a:latin typeface="Calibri"/>
                          <a:cs typeface="Calibri"/>
                        </a:rPr>
                        <a:t>F</a:t>
                      </a:r>
                      <a:r>
                        <a:rPr lang="en-001" sz="1800">
                          <a:latin typeface="Calibri"/>
                          <a:cs typeface="Calibri"/>
                        </a:rPr>
                        <a:t>orced displacement (+90)</a:t>
                      </a:r>
                      <a:endParaRPr lang="en-001" sz="1800">
                        <a:latin typeface="Calibri" panose="020F0502020204030204" pitchFamily="34" charset="0"/>
                        <a:cs typeface="Calibri" panose="020F0502020204030204" pitchFamily="34" charset="0"/>
                      </a:endParaRPr>
                    </a:p>
                    <a:p>
                      <a:pPr marL="285750" lvl="0" indent="-285750">
                        <a:spcAft>
                          <a:spcPts val="500"/>
                        </a:spcAft>
                        <a:buFont typeface="Arial" panose="020B0604020202020204" pitchFamily="34" charset="0"/>
                        <a:buChar char="•"/>
                      </a:pPr>
                      <a:r>
                        <a:rPr lang="en-001" sz="1800">
                          <a:latin typeface="Calibri" panose="020F0502020204030204" pitchFamily="34" charset="0"/>
                          <a:cs typeface="Calibri" panose="020F0502020204030204" pitchFamily="34" charset="0"/>
                        </a:rPr>
                        <a:t>Migration management</a:t>
                      </a:r>
                    </a:p>
                    <a:p>
                      <a:pPr marL="285750" lvl="0" indent="-285750">
                        <a:spcAft>
                          <a:spcPts val="500"/>
                        </a:spcAft>
                        <a:buFont typeface="Arial" panose="020B0604020202020204" pitchFamily="34" charset="0"/>
                        <a:buChar char="•"/>
                      </a:pPr>
                      <a:r>
                        <a:rPr lang="en-001" sz="1800">
                          <a:latin typeface="Calibri" panose="020F0502020204030204" pitchFamily="34" charset="0"/>
                          <a:cs typeface="Calibri" panose="020F0502020204030204" pitchFamily="34" charset="0"/>
                        </a:rPr>
                        <a:t>Flexible instrument migration</a:t>
                      </a:r>
                      <a:endParaRPr lang="en-US" sz="1800">
                        <a:latin typeface="Calibri" panose="020F0502020204030204" pitchFamily="34" charset="0"/>
                        <a:cs typeface="Calibri" panose="020F0502020204030204" pitchFamily="34" charset="0"/>
                      </a:endParaRPr>
                    </a:p>
                  </a:txBody>
                  <a:tcPr>
                    <a:lnL w="3175" cap="flat" cmpd="sng" algn="ctr">
                      <a:solidFill>
                        <a:schemeClr val="bg1">
                          <a:lumMod val="95000"/>
                        </a:schemeClr>
                      </a:solidFill>
                      <a:prstDash val="solid"/>
                      <a:round/>
                      <a:headEnd type="none" w="med" len="med"/>
                      <a:tailEnd type="none" w="med" len="med"/>
                    </a:lnL>
                    <a:lnR w="3175" cap="flat" cmpd="sng" algn="ctr">
                      <a:solidFill>
                        <a:schemeClr val="bg1">
                          <a:lumMod val="9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1865357"/>
                  </a:ext>
                </a:extLst>
              </a:tr>
            </a:tbl>
          </a:graphicData>
        </a:graphic>
      </p:graphicFrame>
      <p:graphicFrame>
        <p:nvGraphicFramePr>
          <p:cNvPr id="7" name="Content Placeholder 4">
            <a:extLst>
              <a:ext uri="{FF2B5EF4-FFF2-40B4-BE49-F238E27FC236}">
                <a16:creationId xmlns:a16="http://schemas.microsoft.com/office/drawing/2014/main" id="{CAD87FFE-81EF-64A5-BA2A-25DD078ED179}"/>
              </a:ext>
            </a:extLst>
          </p:cNvPr>
          <p:cNvGraphicFramePr>
            <a:graphicFrameLocks/>
          </p:cNvGraphicFramePr>
          <p:nvPr>
            <p:extLst>
              <p:ext uri="{D42A27DB-BD31-4B8C-83A1-F6EECF244321}">
                <p14:modId xmlns:p14="http://schemas.microsoft.com/office/powerpoint/2010/main" val="1800925552"/>
              </p:ext>
            </p:extLst>
          </p:nvPr>
        </p:nvGraphicFramePr>
        <p:xfrm>
          <a:off x="5062837" y="4608924"/>
          <a:ext cx="4921612" cy="1897380"/>
        </p:xfrm>
        <a:graphic>
          <a:graphicData uri="http://schemas.openxmlformats.org/drawingml/2006/table">
            <a:tbl>
              <a:tblPr firstRow="1" bandRow="1">
                <a:effectLst/>
                <a:tableStyleId>{5FD0F851-EC5A-4D38-B0AD-8093EC10F338}</a:tableStyleId>
              </a:tblPr>
              <a:tblGrid>
                <a:gridCol w="4921612">
                  <a:extLst>
                    <a:ext uri="{9D8B030D-6E8A-4147-A177-3AD203B41FA5}">
                      <a16:colId xmlns:a16="http://schemas.microsoft.com/office/drawing/2014/main" val="1887982546"/>
                    </a:ext>
                  </a:extLst>
                </a:gridCol>
              </a:tblGrid>
              <a:tr h="577631">
                <a:tc>
                  <a:txBody>
                    <a:bodyPr/>
                    <a:lstStyle/>
                    <a:p>
                      <a:pPr algn="ctr">
                        <a:defRPr/>
                      </a:pPr>
                      <a:r>
                        <a:rPr lang="en-001" sz="1800" kern="1200">
                          <a:solidFill>
                            <a:schemeClr val="bg1"/>
                          </a:solidFill>
                          <a:latin typeface="Calibri" panose="020F0502020204030204" pitchFamily="34" charset="0"/>
                          <a:cs typeface="Calibri" panose="020F0502020204030204" pitchFamily="34" charset="0"/>
                        </a:rPr>
                        <a:t>Support to investments under EFSD+</a:t>
                      </a:r>
                    </a:p>
                    <a:p>
                      <a:pPr algn="ctr"/>
                      <a:r>
                        <a:rPr lang="fr-BE" sz="1500" kern="1200">
                          <a:solidFill>
                            <a:schemeClr val="bg1"/>
                          </a:solidFill>
                          <a:latin typeface="Calibri"/>
                          <a:cs typeface="Calibri"/>
                        </a:rPr>
                        <a:t>€</a:t>
                      </a:r>
                      <a:r>
                        <a:rPr lang="en-001" sz="1500" kern="1200">
                          <a:solidFill>
                            <a:schemeClr val="bg1"/>
                          </a:solidFill>
                          <a:latin typeface="Calibri"/>
                          <a:cs typeface="Calibri"/>
                        </a:rPr>
                        <a:t> 1610</a:t>
                      </a:r>
                      <a:r>
                        <a:rPr lang="en-001" sz="1500" b="1" kern="1200">
                          <a:solidFill>
                            <a:schemeClr val="bg1"/>
                          </a:solidFill>
                          <a:latin typeface="Calibri"/>
                          <a:ea typeface="+mn-ea"/>
                          <a:cs typeface="Calibri"/>
                        </a:rPr>
                        <a:t> </a:t>
                      </a:r>
                      <a:r>
                        <a:rPr lang="fr-BE" sz="1500" b="1" kern="1200">
                          <a:solidFill>
                            <a:schemeClr val="bg1"/>
                          </a:solidFill>
                          <a:latin typeface="Calibri"/>
                          <a:ea typeface="+mn-ea"/>
                          <a:cs typeface="Calibri"/>
                        </a:rPr>
                        <a:t>m</a:t>
                      </a:r>
                      <a:r>
                        <a:rPr lang="en-001" sz="1500" b="1" kern="1200" err="1">
                          <a:solidFill>
                            <a:schemeClr val="bg1"/>
                          </a:solidFill>
                          <a:latin typeface="Calibri"/>
                          <a:ea typeface="+mn-ea"/>
                          <a:cs typeface="Calibri"/>
                        </a:rPr>
                        <a:t>illion</a:t>
                      </a:r>
                      <a:endParaRPr lang="en-US" sz="1500" b="1" kern="1200" err="1">
                        <a:solidFill>
                          <a:schemeClr val="bg1"/>
                        </a:solidFill>
                        <a:latin typeface="Calibri" panose="020F0502020204030204" pitchFamily="34" charset="0"/>
                        <a:ea typeface="+mn-ea"/>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962719">
                <a:tc>
                  <a:txBody>
                    <a:bodyPr/>
                    <a:lstStyle/>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Guarantees (+623) </a:t>
                      </a:r>
                    </a:p>
                    <a:p>
                      <a:pPr marL="285750" marR="0" lvl="0" indent="-285750" algn="l">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Technical Assistance (+59)</a:t>
                      </a:r>
                    </a:p>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Blending (+104)</a:t>
                      </a:r>
                    </a:p>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err="1">
                          <a:latin typeface="Calibri"/>
                          <a:cs typeface="Calibri"/>
                        </a:rPr>
                        <a:t>External</a:t>
                      </a:r>
                      <a:r>
                        <a:rPr lang="en-001" sz="1800" b="0" baseline="0">
                          <a:latin typeface="Calibri"/>
                          <a:cs typeface="Calibri"/>
                        </a:rPr>
                        <a:t> </a:t>
                      </a:r>
                      <a:r>
                        <a:rPr lang="en-001" sz="1800" b="0" baseline="0" err="1">
                          <a:latin typeface="Calibri"/>
                          <a:cs typeface="Calibri"/>
                        </a:rPr>
                        <a:t>Lending</a:t>
                      </a:r>
                      <a:r>
                        <a:rPr lang="en-001" sz="1800" b="0" baseline="0">
                          <a:latin typeface="Calibri"/>
                          <a:cs typeface="Calibri"/>
                        </a:rPr>
                        <a:t> Mandate </a:t>
                      </a:r>
                      <a:r>
                        <a:rPr lang="en-001" sz="1800" b="0" baseline="0" err="1">
                          <a:latin typeface="Calibri"/>
                          <a:cs typeface="Calibri"/>
                        </a:rPr>
                        <a:t>Legacy</a:t>
                      </a:r>
                      <a:r>
                        <a:rPr lang="en-001" sz="1800" b="0" baseline="0">
                          <a:latin typeface="Calibri"/>
                          <a:cs typeface="Calibri"/>
                        </a:rPr>
                        <a:t> (+22)</a:t>
                      </a:r>
                      <a:endParaRPr lang="fr-BE" sz="1800" b="0" baseline="0">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1865357"/>
                  </a:ext>
                </a:extLst>
              </a:tr>
            </a:tbl>
          </a:graphicData>
        </a:graphic>
      </p:graphicFrame>
      <p:graphicFrame>
        <p:nvGraphicFramePr>
          <p:cNvPr id="9" name="Content Placeholder 4">
            <a:extLst>
              <a:ext uri="{FF2B5EF4-FFF2-40B4-BE49-F238E27FC236}">
                <a16:creationId xmlns:a16="http://schemas.microsoft.com/office/drawing/2014/main" id="{8688AC0C-DE19-2446-C5C0-0B843868CD65}"/>
              </a:ext>
            </a:extLst>
          </p:cNvPr>
          <p:cNvGraphicFramePr>
            <a:graphicFrameLocks/>
          </p:cNvGraphicFramePr>
          <p:nvPr>
            <p:extLst>
              <p:ext uri="{D42A27DB-BD31-4B8C-83A1-F6EECF244321}">
                <p14:modId xmlns:p14="http://schemas.microsoft.com/office/powerpoint/2010/main" val="3513236480"/>
              </p:ext>
            </p:extLst>
          </p:nvPr>
        </p:nvGraphicFramePr>
        <p:xfrm>
          <a:off x="10456822" y="4608396"/>
          <a:ext cx="1486169" cy="1420729"/>
        </p:xfrm>
        <a:graphic>
          <a:graphicData uri="http://schemas.openxmlformats.org/drawingml/2006/table">
            <a:tbl>
              <a:tblPr firstRow="1" bandRow="1">
                <a:tableStyleId>{5FD0F851-EC5A-4D38-B0AD-8093EC10F338}</a:tableStyleId>
              </a:tblPr>
              <a:tblGrid>
                <a:gridCol w="1486169">
                  <a:extLst>
                    <a:ext uri="{9D8B030D-6E8A-4147-A177-3AD203B41FA5}">
                      <a16:colId xmlns:a16="http://schemas.microsoft.com/office/drawing/2014/main" val="1887982546"/>
                    </a:ext>
                  </a:extLst>
                </a:gridCol>
              </a:tblGrid>
              <a:tr h="1420729">
                <a:tc>
                  <a:txBody>
                    <a:bodyPr/>
                    <a:lstStyle/>
                    <a:p>
                      <a:pPr algn="ctr">
                        <a:defRPr/>
                      </a:pPr>
                      <a:r>
                        <a:rPr lang="en-001" sz="1800" kern="1200">
                          <a:solidFill>
                            <a:schemeClr val="bg1"/>
                          </a:solidFill>
                          <a:latin typeface="Calibri" panose="020F0502020204030204" pitchFamily="34" charset="0"/>
                          <a:cs typeface="Calibri" panose="020F0502020204030204" pitchFamily="34" charset="0"/>
                        </a:rPr>
                        <a:t>Support Measures</a:t>
                      </a:r>
                    </a:p>
                    <a:p>
                      <a:pPr algn="ctr">
                        <a:defRPr/>
                      </a:pPr>
                      <a:r>
                        <a:rPr lang="fr-BE" sz="1500" kern="1200">
                          <a:solidFill>
                            <a:schemeClr val="bg1"/>
                          </a:solidFill>
                          <a:latin typeface="Calibri" panose="020F0502020204030204" pitchFamily="34" charset="0"/>
                          <a:cs typeface="Calibri" panose="020F0502020204030204" pitchFamily="34" charset="0"/>
                        </a:rPr>
                        <a:t>€</a:t>
                      </a:r>
                      <a:r>
                        <a:rPr lang="en-001" sz="1500" kern="1200">
                          <a:solidFill>
                            <a:schemeClr val="bg1"/>
                          </a:solidFill>
                          <a:latin typeface="Calibri" panose="020F0502020204030204" pitchFamily="34" charset="0"/>
                          <a:cs typeface="Calibri" panose="020F0502020204030204" pitchFamily="34" charset="0"/>
                        </a:rPr>
                        <a:t> 64 </a:t>
                      </a:r>
                      <a:r>
                        <a:rPr lang="fr-BE" sz="1500" kern="1200">
                          <a:solidFill>
                            <a:schemeClr val="bg1"/>
                          </a:solidFill>
                          <a:latin typeface="Calibri" panose="020F0502020204030204" pitchFamily="34" charset="0"/>
                          <a:cs typeface="Calibri" panose="020F0502020204030204" pitchFamily="34" charset="0"/>
                        </a:rPr>
                        <a:t>m</a:t>
                      </a:r>
                      <a:r>
                        <a:rPr lang="en-001" sz="1500" kern="1200">
                          <a:solidFill>
                            <a:schemeClr val="bg1"/>
                          </a:solidFill>
                          <a:latin typeface="Calibri" panose="020F0502020204030204" pitchFamily="34" charset="0"/>
                          <a:cs typeface="Calibri" panose="020F0502020204030204" pitchFamily="34" charset="0"/>
                        </a:rPr>
                        <a:t>illion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bl>
          </a:graphicData>
        </a:graphic>
      </p:graphicFrame>
      <p:graphicFrame>
        <p:nvGraphicFramePr>
          <p:cNvPr id="3" name="Content Placeholder 4">
            <a:extLst>
              <a:ext uri="{FF2B5EF4-FFF2-40B4-BE49-F238E27FC236}">
                <a16:creationId xmlns:a16="http://schemas.microsoft.com/office/drawing/2014/main" id="{61B3A6E3-62D0-869C-7AB5-52A3C59D6509}"/>
              </a:ext>
            </a:extLst>
          </p:cNvPr>
          <p:cNvGraphicFramePr>
            <a:graphicFrameLocks/>
          </p:cNvGraphicFramePr>
          <p:nvPr>
            <p:extLst>
              <p:ext uri="{D42A27DB-BD31-4B8C-83A1-F6EECF244321}">
                <p14:modId xmlns:p14="http://schemas.microsoft.com/office/powerpoint/2010/main" val="3741563601"/>
              </p:ext>
            </p:extLst>
          </p:nvPr>
        </p:nvGraphicFramePr>
        <p:xfrm>
          <a:off x="1008604" y="4313686"/>
          <a:ext cx="3460274" cy="2553382"/>
        </p:xfrm>
        <a:graphic>
          <a:graphicData uri="http://schemas.openxmlformats.org/drawingml/2006/table">
            <a:tbl>
              <a:tblPr firstRow="1" bandRow="1">
                <a:tableStyleId>{5FD0F851-EC5A-4D38-B0AD-8093EC10F338}</a:tableStyleId>
              </a:tblPr>
              <a:tblGrid>
                <a:gridCol w="3460274">
                  <a:extLst>
                    <a:ext uri="{9D8B030D-6E8A-4147-A177-3AD203B41FA5}">
                      <a16:colId xmlns:a16="http://schemas.microsoft.com/office/drawing/2014/main" val="1887982546"/>
                    </a:ext>
                  </a:extLst>
                </a:gridCol>
              </a:tblGrid>
              <a:tr h="10271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err="1">
                          <a:solidFill>
                            <a:schemeClr val="bg1"/>
                          </a:solidFill>
                          <a:latin typeface="Calibri"/>
                          <a:cs typeface="Calibri"/>
                        </a:rPr>
                        <a:t>P</a:t>
                      </a:r>
                      <a:r>
                        <a:rPr lang="fr-BE" sz="1800" kern="1200" err="1">
                          <a:solidFill>
                            <a:schemeClr val="bg1"/>
                          </a:solidFill>
                          <a:latin typeface="Calibri"/>
                          <a:cs typeface="Calibri"/>
                        </a:rPr>
                        <a:t>riority</a:t>
                      </a:r>
                      <a:r>
                        <a:rPr lang="fr-BE" sz="1800" kern="1200">
                          <a:solidFill>
                            <a:schemeClr val="bg1"/>
                          </a:solidFill>
                          <a:latin typeface="Calibri"/>
                          <a:cs typeface="Calibri"/>
                        </a:rPr>
                        <a:t> </a:t>
                      </a:r>
                      <a:r>
                        <a:rPr lang="en-001" sz="1800" kern="1200">
                          <a:solidFill>
                            <a:schemeClr val="bg1"/>
                          </a:solidFill>
                          <a:latin typeface="Calibri"/>
                          <a:cs typeface="Calibri"/>
                        </a:rPr>
                        <a:t>A</a:t>
                      </a:r>
                      <a:r>
                        <a:rPr lang="fr-BE" sz="1800" kern="1200">
                          <a:solidFill>
                            <a:schemeClr val="bg1"/>
                          </a:solidFill>
                          <a:latin typeface="Calibri"/>
                          <a:cs typeface="Calibri"/>
                        </a:rPr>
                        <a:t>rea</a:t>
                      </a:r>
                      <a:r>
                        <a:rPr lang="en-001" sz="1800" kern="1200">
                          <a:solidFill>
                            <a:schemeClr val="bg1"/>
                          </a:solidFill>
                          <a:latin typeface="Calibri"/>
                          <a:cs typeface="Calibri"/>
                        </a:rPr>
                        <a:t> 4: </a:t>
                      </a:r>
                      <a:endParaRPr lang="fr-BE" sz="1800" kern="1200">
                        <a:solidFill>
                          <a:schemeClr val="bg1"/>
                        </a:solidFill>
                        <a:latin typeface="Calibri"/>
                        <a:cs typeface="Calibri"/>
                      </a:endParaRPr>
                    </a:p>
                    <a:p>
                      <a:pPr marL="0" marR="0" lvl="0" indent="0" algn="ctr" rtl="0" eaLnBrk="1" fontAlgn="auto" latinLnBrk="0" hangingPunct="1">
                        <a:lnSpc>
                          <a:spcPct val="100000"/>
                        </a:lnSpc>
                        <a:spcBef>
                          <a:spcPts val="0"/>
                        </a:spcBef>
                        <a:spcAft>
                          <a:spcPts val="0"/>
                        </a:spcAft>
                        <a:buClrTx/>
                        <a:buSzTx/>
                        <a:buFontTx/>
                        <a:buNone/>
                      </a:pPr>
                      <a:r>
                        <a:rPr lang="en-001" sz="1800" kern="1200">
                          <a:solidFill>
                            <a:schemeClr val="bg1"/>
                          </a:solidFill>
                          <a:latin typeface="Calibri"/>
                          <a:cs typeface="Calibri"/>
                        </a:rPr>
                        <a:t>Actions in Countries in Complex Settings</a:t>
                      </a:r>
                    </a:p>
                    <a:p>
                      <a:pPr marL="0" marR="0" lvl="0" indent="0" algn="ctr" rtl="0" eaLnBrk="1" fontAlgn="auto" latinLnBrk="0" hangingPunct="1">
                        <a:lnSpc>
                          <a:spcPct val="100000"/>
                        </a:lnSpc>
                        <a:spcBef>
                          <a:spcPts val="0"/>
                        </a:spcBef>
                        <a:spcAft>
                          <a:spcPts val="0"/>
                        </a:spcAft>
                        <a:buClrTx/>
                        <a:buSzTx/>
                        <a:buFontTx/>
                        <a:buNone/>
                      </a:pPr>
                      <a:r>
                        <a:rPr lang="fr-BE" sz="1500" kern="1200">
                          <a:solidFill>
                            <a:schemeClr val="bg1"/>
                          </a:solidFill>
                          <a:latin typeface="Calibri"/>
                          <a:cs typeface="Calibri"/>
                        </a:rPr>
                        <a:t>€</a:t>
                      </a:r>
                      <a:r>
                        <a:rPr lang="en-001" sz="1500" kern="1200">
                          <a:solidFill>
                            <a:schemeClr val="bg1"/>
                          </a:solidFill>
                          <a:latin typeface="Calibri"/>
                          <a:cs typeface="Calibri"/>
                        </a:rPr>
                        <a:t> 329</a:t>
                      </a:r>
                      <a:r>
                        <a:rPr lang="en-001" sz="1500" b="1" kern="1200">
                          <a:solidFill>
                            <a:schemeClr val="bg1"/>
                          </a:solidFill>
                          <a:latin typeface="Calibri"/>
                          <a:ea typeface="+mn-ea"/>
                          <a:cs typeface="Calibri"/>
                        </a:rPr>
                        <a:t> </a:t>
                      </a:r>
                      <a:r>
                        <a:rPr lang="fr-BE" sz="1500" b="1" kern="1200">
                          <a:solidFill>
                            <a:schemeClr val="bg1"/>
                          </a:solidFill>
                          <a:latin typeface="Calibri"/>
                          <a:ea typeface="+mn-ea"/>
                          <a:cs typeface="Calibri"/>
                        </a:rPr>
                        <a:t>m</a:t>
                      </a:r>
                      <a:r>
                        <a:rPr lang="en-001" sz="1500" b="1" kern="1200" err="1">
                          <a:solidFill>
                            <a:schemeClr val="bg1"/>
                          </a:solidFill>
                          <a:latin typeface="Calibri"/>
                          <a:ea typeface="+mn-ea"/>
                          <a:cs typeface="Calibri"/>
                        </a:rPr>
                        <a:t>illion</a:t>
                      </a:r>
                      <a:r>
                        <a:rPr lang="en-001" sz="1500" b="1" kern="1200">
                          <a:solidFill>
                            <a:schemeClr val="bg1"/>
                          </a:solidFill>
                          <a:latin typeface="Calibri"/>
                          <a:ea typeface="+mn-ea"/>
                          <a:cs typeface="Calibri"/>
                        </a:rPr>
                        <a:t> </a:t>
                      </a:r>
                      <a:endParaRPr lang="en-US" sz="1500" b="1" kern="1200">
                        <a:solidFill>
                          <a:schemeClr val="bg1"/>
                        </a:solidFill>
                        <a:latin typeface="Calibri"/>
                        <a:ea typeface="+mn-ea"/>
                        <a:cs typeface="Calibri"/>
                      </a:endParaRPr>
                    </a:p>
                  </a:txBody>
                  <a:tcP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1410382">
                <a:tc>
                  <a:txBody>
                    <a:bodyPr/>
                    <a:lstStyle/>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Afghanistan</a:t>
                      </a:r>
                    </a:p>
                    <a:p>
                      <a:pPr marL="285750" marR="0" lvl="0" indent="-285750" algn="l">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Myanmar</a:t>
                      </a:r>
                    </a:p>
                    <a:p>
                      <a:pPr marL="285750" marR="0" lvl="0" indent="-285750" algn="l">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Yemen </a:t>
                      </a:r>
                    </a:p>
                    <a:p>
                      <a:pPr marL="285750" marR="0" lvl="0" indent="-285750" algn="l">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Iran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1865357"/>
                  </a:ext>
                </a:extLst>
              </a:tr>
            </a:tbl>
          </a:graphicData>
        </a:graphic>
      </p:graphicFrame>
    </p:spTree>
    <p:extLst>
      <p:ext uri="{BB962C8B-B14F-4D97-AF65-F5344CB8AC3E}">
        <p14:creationId xmlns:p14="http://schemas.microsoft.com/office/powerpoint/2010/main" val="2388545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349BA15F-F7F6-7F85-29DF-4D740B8403BC}"/>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9EF8804D-D4E0-FE7E-4D1C-345B2DD893D5}"/>
              </a:ext>
            </a:extLst>
          </p:cNvPr>
          <p:cNvSpPr>
            <a:spLocks noGrp="1"/>
          </p:cNvSpPr>
          <p:nvPr>
            <p:ph type="title"/>
          </p:nvPr>
        </p:nvSpPr>
        <p:spPr>
          <a:xfrm>
            <a:off x="1008605" y="558608"/>
            <a:ext cx="10905698" cy="782357"/>
          </a:xfrm>
        </p:spPr>
        <p:txBody>
          <a:bodyPr/>
          <a:lstStyle/>
          <a:p>
            <a:pPr algn="ctr"/>
            <a:r>
              <a:rPr lang="fr-BE" sz="3200">
                <a:latin typeface="Calibri"/>
                <a:ea typeface="Calibri"/>
                <a:cs typeface="Calibri"/>
              </a:rPr>
              <a:t>R</a:t>
            </a:r>
            <a:r>
              <a:rPr lang="en-US" sz="3200" err="1">
                <a:latin typeface="Calibri"/>
                <a:ea typeface="Calibri"/>
                <a:cs typeface="Calibri"/>
              </a:rPr>
              <a:t>egional</a:t>
            </a:r>
            <a:r>
              <a:rPr lang="en-US" sz="3200">
                <a:latin typeface="Calibri"/>
                <a:ea typeface="Calibri"/>
                <a:cs typeface="Calibri"/>
              </a:rPr>
              <a:t> Multi-annual Indicative </a:t>
            </a:r>
            <a:r>
              <a:rPr lang="en-US" sz="3200" err="1">
                <a:latin typeface="Calibri"/>
                <a:ea typeface="Calibri"/>
                <a:cs typeface="Calibri"/>
              </a:rPr>
              <a:t>Programme</a:t>
            </a:r>
            <a:br>
              <a:rPr lang="en-US" sz="3200">
                <a:latin typeface="Calibri" panose="020F0502020204030204" pitchFamily="34" charset="0"/>
                <a:cs typeface="Calibri" panose="020F0502020204030204" pitchFamily="34" charset="0"/>
              </a:rPr>
            </a:br>
            <a:r>
              <a:rPr lang="en-US" sz="3200">
                <a:latin typeface="Calibri"/>
                <a:ea typeface="Calibri"/>
                <a:cs typeface="Calibri"/>
              </a:rPr>
              <a:t>for Asia and the Pacific  </a:t>
            </a:r>
            <a:br>
              <a:rPr lang="en-US" sz="3200">
                <a:latin typeface="Calibri" panose="020F0502020204030204" pitchFamily="34" charset="0"/>
                <a:cs typeface="Calibri" panose="020F0502020204030204" pitchFamily="34" charset="0"/>
              </a:rPr>
            </a:br>
            <a:r>
              <a:rPr lang="en-US" sz="2400" b="1">
                <a:solidFill>
                  <a:srgbClr val="FFD03B"/>
                </a:solidFill>
                <a:latin typeface="Calibri"/>
                <a:ea typeface="Calibri"/>
                <a:cs typeface="Calibri"/>
              </a:rPr>
              <a:t>Responsibilities</a:t>
            </a:r>
            <a:endParaRPr lang="en-GB" sz="2400" b="1">
              <a:solidFill>
                <a:srgbClr val="FFD03B"/>
              </a:solidFill>
              <a:latin typeface="Calibri"/>
              <a:ea typeface="Calibri"/>
              <a:cs typeface="Calibri"/>
            </a:endParaRPr>
          </a:p>
        </p:txBody>
      </p:sp>
      <p:graphicFrame>
        <p:nvGraphicFramePr>
          <p:cNvPr id="2" name="Content Placeholder 4">
            <a:extLst>
              <a:ext uri="{FF2B5EF4-FFF2-40B4-BE49-F238E27FC236}">
                <a16:creationId xmlns:a16="http://schemas.microsoft.com/office/drawing/2014/main" id="{55362B7D-212C-FC07-428A-D8D8CC0FD0C1}"/>
              </a:ext>
            </a:extLst>
          </p:cNvPr>
          <p:cNvGraphicFramePr>
            <a:graphicFrameLocks/>
          </p:cNvGraphicFramePr>
          <p:nvPr/>
        </p:nvGraphicFramePr>
        <p:xfrm>
          <a:off x="1008605" y="1511871"/>
          <a:ext cx="3460274" cy="3097574"/>
        </p:xfrm>
        <a:graphic>
          <a:graphicData uri="http://schemas.openxmlformats.org/drawingml/2006/table">
            <a:tbl>
              <a:tblPr firstRow="1" bandRow="1">
                <a:tableStyleId>{5FD0F851-EC5A-4D38-B0AD-8093EC10F338}</a:tableStyleId>
              </a:tblPr>
              <a:tblGrid>
                <a:gridCol w="3460274">
                  <a:extLst>
                    <a:ext uri="{9D8B030D-6E8A-4147-A177-3AD203B41FA5}">
                      <a16:colId xmlns:a16="http://schemas.microsoft.com/office/drawing/2014/main" val="1887982546"/>
                    </a:ext>
                  </a:extLst>
                </a:gridCol>
              </a:tblGrid>
              <a:tr h="12353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a:solidFill>
                            <a:schemeClr val="bg1"/>
                          </a:solidFill>
                          <a:latin typeface="Calibri"/>
                          <a:cs typeface="Calibri"/>
                        </a:rPr>
                        <a:t>P</a:t>
                      </a:r>
                      <a:r>
                        <a:rPr lang="fr-BE" sz="1800" kern="1200">
                          <a:solidFill>
                            <a:schemeClr val="bg1"/>
                          </a:solidFill>
                          <a:latin typeface="Calibri"/>
                          <a:cs typeface="Calibri"/>
                        </a:rPr>
                        <a:t>riority </a:t>
                      </a:r>
                      <a:r>
                        <a:rPr lang="en-001" sz="1800" kern="1200">
                          <a:solidFill>
                            <a:schemeClr val="bg1"/>
                          </a:solidFill>
                          <a:latin typeface="Calibri"/>
                          <a:cs typeface="Calibri"/>
                        </a:rPr>
                        <a:t>A</a:t>
                      </a:r>
                      <a:r>
                        <a:rPr lang="fr-BE" sz="1800" kern="1200">
                          <a:solidFill>
                            <a:schemeClr val="bg1"/>
                          </a:solidFill>
                          <a:latin typeface="Calibri"/>
                          <a:cs typeface="Calibri"/>
                        </a:rPr>
                        <a:t>rea</a:t>
                      </a:r>
                      <a:r>
                        <a:rPr lang="en-001" sz="1800" kern="1200">
                          <a:solidFill>
                            <a:schemeClr val="bg1"/>
                          </a:solidFill>
                          <a:latin typeface="Calibri"/>
                          <a:cs typeface="Calibri"/>
                        </a:rPr>
                        <a:t> 1: </a:t>
                      </a:r>
                      <a:endParaRPr lang="fr-BE" sz="1800" kern="1200">
                        <a:solidFill>
                          <a:schemeClr val="bg1"/>
                        </a:solidFill>
                        <a:latin typeface="Calibri"/>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a:solidFill>
                            <a:schemeClr val="bg1"/>
                          </a:solidFill>
                          <a:latin typeface="Calibri" panose="020F0502020204030204" pitchFamily="34" charset="0"/>
                          <a:cs typeface="Calibri" panose="020F0502020204030204" pitchFamily="34" charset="0"/>
                        </a:rPr>
                        <a:t>Regional Integration &amp; Cooperation</a:t>
                      </a:r>
                    </a:p>
                    <a:p>
                      <a:pPr marL="0" marR="0" lvl="0" indent="0" algn="ctr" defTabSz="914400" rtl="0" eaLnBrk="1" fontAlgn="auto" latinLnBrk="0" hangingPunct="1">
                        <a:lnSpc>
                          <a:spcPct val="100000"/>
                        </a:lnSpc>
                        <a:spcBef>
                          <a:spcPts val="0"/>
                        </a:spcBef>
                        <a:spcAft>
                          <a:spcPts val="0"/>
                        </a:spcAft>
                        <a:buClrTx/>
                        <a:buSzTx/>
                        <a:buFontTx/>
                        <a:buNone/>
                        <a:tabLst/>
                        <a:defRPr/>
                      </a:pPr>
                      <a:r>
                        <a:rPr lang="fr-BE" sz="1500" kern="1200">
                          <a:solidFill>
                            <a:schemeClr val="bg1"/>
                          </a:solidFill>
                          <a:latin typeface="Calibri"/>
                          <a:cs typeface="Calibri"/>
                        </a:rPr>
                        <a:t>€</a:t>
                      </a:r>
                      <a:r>
                        <a:rPr lang="en-001" sz="1500" kern="1200">
                          <a:solidFill>
                            <a:schemeClr val="bg1"/>
                          </a:solidFill>
                          <a:latin typeface="Calibri"/>
                          <a:cs typeface="Calibri"/>
                        </a:rPr>
                        <a:t> </a:t>
                      </a:r>
                      <a:r>
                        <a:rPr lang="en-001" sz="1500" b="1" kern="1200">
                          <a:solidFill>
                            <a:schemeClr val="bg1"/>
                          </a:solidFill>
                          <a:latin typeface="Calibri"/>
                          <a:ea typeface="+mn-ea"/>
                          <a:cs typeface="Calibri"/>
                        </a:rPr>
                        <a:t>751 </a:t>
                      </a:r>
                      <a:r>
                        <a:rPr lang="fr-BE" sz="1500" b="1" kern="1200">
                          <a:solidFill>
                            <a:schemeClr val="bg1"/>
                          </a:solidFill>
                          <a:latin typeface="Calibri"/>
                          <a:ea typeface="+mn-ea"/>
                          <a:cs typeface="Calibri"/>
                        </a:rPr>
                        <a:t>m</a:t>
                      </a:r>
                      <a:r>
                        <a:rPr lang="en-001" sz="1500" b="1" kern="1200" err="1">
                          <a:solidFill>
                            <a:schemeClr val="bg1"/>
                          </a:solidFill>
                          <a:latin typeface="Calibri"/>
                          <a:ea typeface="+mn-ea"/>
                          <a:cs typeface="Calibri"/>
                        </a:rPr>
                        <a:t>illion</a:t>
                      </a:r>
                      <a:r>
                        <a:rPr lang="en-001" sz="1500" b="1" kern="1200">
                          <a:solidFill>
                            <a:schemeClr val="bg1"/>
                          </a:solidFill>
                          <a:latin typeface="Calibri"/>
                          <a:ea typeface="+mn-ea"/>
                          <a:cs typeface="Calibri"/>
                        </a:rPr>
                        <a:t> </a:t>
                      </a:r>
                      <a:endParaRPr lang="en-US" sz="1500" b="1" kern="1200">
                        <a:solidFill>
                          <a:schemeClr val="bg1"/>
                        </a:solidFill>
                        <a:latin typeface="Calibri"/>
                        <a:ea typeface="+mn-ea"/>
                        <a:cs typeface="Calibri"/>
                      </a:endParaRPr>
                    </a:p>
                  </a:txBody>
                  <a:tcP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1862267">
                <a:tc>
                  <a:txBody>
                    <a:bodyPr/>
                    <a:lstStyle/>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Central Asia (+30)</a:t>
                      </a:r>
                      <a:endParaRPr lang="en-001" sz="1800" b="0" baseline="0">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South Asia</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South-East A</a:t>
                      </a:r>
                      <a:r>
                        <a:rPr lang="en-IE" sz="1800" b="0" baseline="0">
                          <a:latin typeface="Calibri" panose="020F0502020204030204" pitchFamily="34" charset="0"/>
                          <a:cs typeface="Calibri" panose="020F0502020204030204" pitchFamily="34" charset="0"/>
                        </a:rPr>
                        <a:t>s</a:t>
                      </a:r>
                      <a:r>
                        <a:rPr lang="en-001" sz="1800" b="0" baseline="0" err="1">
                          <a:latin typeface="Calibri" panose="020F0502020204030204" pitchFamily="34" charset="0"/>
                          <a:cs typeface="Calibri" panose="020F0502020204030204" pitchFamily="34" charset="0"/>
                        </a:rPr>
                        <a:t>ia</a:t>
                      </a:r>
                      <a:r>
                        <a:rPr lang="en-001" sz="1800" b="0" baseline="0">
                          <a:latin typeface="Calibri" panose="020F0502020204030204" pitchFamily="34" charset="0"/>
                          <a:cs typeface="Calibri" panose="020F0502020204030204" pitchFamily="34" charset="0"/>
                        </a:rPr>
                        <a:t> and ASEAN</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Pacific</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001" sz="1800" b="0" baseline="0">
                          <a:latin typeface="Calibri" panose="020F0502020204030204" pitchFamily="34" charset="0"/>
                          <a:cs typeface="Calibri" panose="020F0502020204030204" pitchFamily="34" charset="0"/>
                        </a:rPr>
                        <a:t>Pan-Asia</a:t>
                      </a:r>
                      <a:endParaRPr lang="fr-BE" sz="1800" b="0" baseline="0">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1865357"/>
                  </a:ext>
                </a:extLst>
              </a:tr>
            </a:tbl>
          </a:graphicData>
        </a:graphic>
      </p:graphicFrame>
      <p:graphicFrame>
        <p:nvGraphicFramePr>
          <p:cNvPr id="4" name="Content Placeholder 4">
            <a:extLst>
              <a:ext uri="{FF2B5EF4-FFF2-40B4-BE49-F238E27FC236}">
                <a16:creationId xmlns:a16="http://schemas.microsoft.com/office/drawing/2014/main" id="{B6E27EC8-E7E5-8AB3-0764-E67B229D02C6}"/>
              </a:ext>
            </a:extLst>
          </p:cNvPr>
          <p:cNvGraphicFramePr>
            <a:graphicFrameLocks/>
          </p:cNvGraphicFramePr>
          <p:nvPr/>
        </p:nvGraphicFramePr>
        <p:xfrm>
          <a:off x="4614166" y="1511871"/>
          <a:ext cx="3704677" cy="3144734"/>
        </p:xfrm>
        <a:graphic>
          <a:graphicData uri="http://schemas.openxmlformats.org/drawingml/2006/table">
            <a:tbl>
              <a:tblPr firstRow="1" bandRow="1">
                <a:tableStyleId>{5FD0F851-EC5A-4D38-B0AD-8093EC10F338}</a:tableStyleId>
              </a:tblPr>
              <a:tblGrid>
                <a:gridCol w="3704677">
                  <a:extLst>
                    <a:ext uri="{9D8B030D-6E8A-4147-A177-3AD203B41FA5}">
                      <a16:colId xmlns:a16="http://schemas.microsoft.com/office/drawing/2014/main" val="1887982546"/>
                    </a:ext>
                  </a:extLst>
                </a:gridCol>
              </a:tblGrid>
              <a:tr h="1095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a:solidFill>
                            <a:schemeClr val="bg1"/>
                          </a:solidFill>
                          <a:latin typeface="Calibri"/>
                          <a:cs typeface="Calibri"/>
                        </a:rPr>
                        <a:t>P</a:t>
                      </a:r>
                      <a:r>
                        <a:rPr lang="fr-BE" sz="1800" kern="1200">
                          <a:solidFill>
                            <a:schemeClr val="bg1"/>
                          </a:solidFill>
                          <a:latin typeface="Calibri"/>
                          <a:cs typeface="Calibri"/>
                        </a:rPr>
                        <a:t>riority </a:t>
                      </a:r>
                      <a:r>
                        <a:rPr lang="en-001" sz="1800" kern="1200">
                          <a:solidFill>
                            <a:schemeClr val="bg1"/>
                          </a:solidFill>
                          <a:latin typeface="Calibri"/>
                          <a:cs typeface="Calibri"/>
                        </a:rPr>
                        <a:t>A</a:t>
                      </a:r>
                      <a:r>
                        <a:rPr lang="fr-BE" sz="1800" kern="1200">
                          <a:solidFill>
                            <a:schemeClr val="bg1"/>
                          </a:solidFill>
                          <a:latin typeface="Calibri"/>
                          <a:cs typeface="Calibri"/>
                        </a:rPr>
                        <a:t>rea </a:t>
                      </a:r>
                      <a:r>
                        <a:rPr lang="en-001" sz="1800" kern="1200">
                          <a:solidFill>
                            <a:schemeClr val="bg1"/>
                          </a:solidFill>
                          <a:latin typeface="Calibri"/>
                          <a:cs typeface="Calibri"/>
                        </a:rPr>
                        <a:t>2: </a:t>
                      </a:r>
                      <a:endParaRPr lang="fr-BE" sz="1800" kern="1200">
                        <a:solidFill>
                          <a:schemeClr val="bg1"/>
                        </a:solidFill>
                        <a:latin typeface="Calibri"/>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a:solidFill>
                            <a:schemeClr val="bg1"/>
                          </a:solidFill>
                          <a:latin typeface="Calibri" panose="020F0502020204030204" pitchFamily="34" charset="0"/>
                          <a:cs typeface="Calibri" panose="020F0502020204030204" pitchFamily="34" charset="0"/>
                        </a:rPr>
                        <a:t>Pursuing EU interests with key partners</a:t>
                      </a:r>
                    </a:p>
                    <a:p>
                      <a:pPr marL="0" marR="0" lvl="0" indent="0" algn="ctr" defTabSz="914400" rtl="0" eaLnBrk="1" fontAlgn="auto" latinLnBrk="0" hangingPunct="1">
                        <a:lnSpc>
                          <a:spcPct val="100000"/>
                        </a:lnSpc>
                        <a:spcBef>
                          <a:spcPts val="0"/>
                        </a:spcBef>
                        <a:spcAft>
                          <a:spcPts val="0"/>
                        </a:spcAft>
                        <a:buClrTx/>
                        <a:buSzTx/>
                        <a:buFontTx/>
                        <a:buNone/>
                        <a:tabLst/>
                        <a:defRPr/>
                      </a:pPr>
                      <a:r>
                        <a:rPr lang="fr-BE" sz="1500" kern="1200">
                          <a:solidFill>
                            <a:schemeClr val="bg1"/>
                          </a:solidFill>
                          <a:latin typeface="Calibri"/>
                          <a:cs typeface="Calibri"/>
                        </a:rPr>
                        <a:t>€</a:t>
                      </a:r>
                      <a:r>
                        <a:rPr lang="en-001" sz="1500" kern="1200">
                          <a:solidFill>
                            <a:schemeClr val="bg1"/>
                          </a:solidFill>
                          <a:latin typeface="Calibri"/>
                          <a:cs typeface="Calibri"/>
                        </a:rPr>
                        <a:t> </a:t>
                      </a:r>
                      <a:r>
                        <a:rPr lang="en-001" sz="1500" b="1" kern="1200">
                          <a:solidFill>
                            <a:schemeClr val="bg1"/>
                          </a:solidFill>
                          <a:latin typeface="Calibri"/>
                          <a:ea typeface="+mn-ea"/>
                          <a:cs typeface="Calibri"/>
                        </a:rPr>
                        <a:t>331 </a:t>
                      </a:r>
                      <a:r>
                        <a:rPr lang="fr-BE" sz="1500" b="1" kern="1200">
                          <a:solidFill>
                            <a:schemeClr val="bg1"/>
                          </a:solidFill>
                          <a:latin typeface="Calibri"/>
                          <a:ea typeface="+mn-ea"/>
                          <a:cs typeface="Calibri"/>
                        </a:rPr>
                        <a:t>mi</a:t>
                      </a:r>
                      <a:r>
                        <a:rPr lang="en-001" sz="1500" b="1" kern="1200" err="1">
                          <a:solidFill>
                            <a:schemeClr val="bg1"/>
                          </a:solidFill>
                          <a:latin typeface="Calibri"/>
                          <a:ea typeface="+mn-ea"/>
                          <a:cs typeface="Calibri"/>
                        </a:rPr>
                        <a:t>llion</a:t>
                      </a:r>
                      <a:endParaRPr lang="en-US" sz="1500" b="1" kern="1200" err="1">
                        <a:solidFill>
                          <a:schemeClr val="bg1"/>
                        </a:solidFill>
                        <a:latin typeface="Calibri" panose="020F0502020204030204" pitchFamily="34" charset="0"/>
                        <a:ea typeface="+mn-ea"/>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2001734">
                <a:tc>
                  <a:txBody>
                    <a:bodyPr/>
                    <a:lstStyle/>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China (-10)</a:t>
                      </a:r>
                      <a:endParaRPr lang="fr-BE" sz="1800" b="0" baseline="0">
                        <a:latin typeface="Calibri" panose="020F0502020204030204" pitchFamily="34" charset="0"/>
                        <a:cs typeface="Calibri" panose="020F0502020204030204" pitchFamily="34" charset="0"/>
                      </a:endParaRPr>
                    </a:p>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India (+10)</a:t>
                      </a:r>
                    </a:p>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Gulf Countries, High Income Countries and other Key Partners</a:t>
                      </a:r>
                      <a:r>
                        <a:rPr lang="fr-BE" sz="1800" b="0" baseline="0">
                          <a:latin typeface="Calibri"/>
                          <a:cs typeface="Calibri"/>
                        </a:rPr>
                        <a:t>, i</a:t>
                      </a:r>
                      <a:r>
                        <a:rPr lang="en-001" sz="1800" b="0" baseline="0" err="1">
                          <a:latin typeface="Calibri"/>
                          <a:cs typeface="Calibri"/>
                        </a:rPr>
                        <a:t>ncl</a:t>
                      </a:r>
                      <a:r>
                        <a:rPr lang="en-001" sz="1800" b="0" baseline="0">
                          <a:latin typeface="Calibri"/>
                          <a:cs typeface="Calibri"/>
                        </a:rPr>
                        <a:t>. </a:t>
                      </a:r>
                      <a:r>
                        <a:rPr lang="fr-BE" sz="1800" b="0" baseline="0">
                          <a:latin typeface="Calibri"/>
                          <a:cs typeface="Calibri"/>
                        </a:rPr>
                        <a:t>p</a:t>
                      </a:r>
                      <a:r>
                        <a:rPr lang="en-001" sz="1800" b="0" baseline="0" err="1">
                          <a:latin typeface="Calibri"/>
                          <a:cs typeface="Calibri"/>
                        </a:rPr>
                        <a:t>ublic</a:t>
                      </a:r>
                      <a:r>
                        <a:rPr lang="en-001" sz="1800" b="0" baseline="0">
                          <a:latin typeface="Calibri"/>
                          <a:cs typeface="Calibri"/>
                        </a:rPr>
                        <a:t> diplomacy </a:t>
                      </a:r>
                      <a:r>
                        <a:rPr lang="fr-BE" sz="1800" b="0" baseline="0" err="1">
                          <a:latin typeface="Calibri"/>
                          <a:cs typeface="Calibri"/>
                        </a:rPr>
                        <a:t>with</a:t>
                      </a:r>
                      <a:r>
                        <a:rPr lang="fr-BE" sz="1800" b="0" baseline="0">
                          <a:latin typeface="Calibri"/>
                          <a:cs typeface="Calibri"/>
                        </a:rPr>
                        <a:t> </a:t>
                      </a:r>
                      <a:r>
                        <a:rPr lang="en-001" sz="1800" b="0" baseline="0">
                          <a:latin typeface="Calibri"/>
                          <a:cs typeface="Calibri"/>
                        </a:rPr>
                        <a:t>C</a:t>
                      </a:r>
                      <a:r>
                        <a:rPr lang="fr-BE" sz="1800" b="0" baseline="0" err="1">
                          <a:latin typeface="Calibri"/>
                          <a:cs typeface="Calibri"/>
                        </a:rPr>
                        <a:t>hina</a:t>
                      </a:r>
                      <a:r>
                        <a:rPr lang="fr-BE" sz="1800" b="0" baseline="0">
                          <a:latin typeface="Calibri"/>
                          <a:cs typeface="Calibri"/>
                        </a:rPr>
                        <a:t> and </a:t>
                      </a:r>
                      <a:r>
                        <a:rPr lang="en-001" sz="1800" b="0" baseline="0">
                          <a:latin typeface="Calibri"/>
                          <a:cs typeface="Calibri"/>
                        </a:rPr>
                        <a:t>I</a:t>
                      </a:r>
                      <a:r>
                        <a:rPr lang="fr-BE" sz="1800" b="0" baseline="0" err="1">
                          <a:latin typeface="Calibri"/>
                          <a:cs typeface="Calibri"/>
                        </a:rPr>
                        <a:t>ndia</a:t>
                      </a:r>
                      <a:r>
                        <a:rPr lang="fr-BE" sz="1800" b="0" baseline="0">
                          <a:latin typeface="Calibri"/>
                          <a:cs typeface="Calibri"/>
                        </a:rPr>
                        <a:t> (FPI) (-4)</a:t>
                      </a:r>
                      <a:endParaRPr lang="en-001" sz="1800" b="0" baseline="0">
                        <a:latin typeface="Calibri" panose="020F0502020204030204" pitchFamily="34" charset="0"/>
                        <a:cs typeface="Calibri" panose="020F0502020204030204" pitchFamily="34"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1865357"/>
                  </a:ext>
                </a:extLst>
              </a:tr>
            </a:tbl>
          </a:graphicData>
        </a:graphic>
      </p:graphicFrame>
      <p:graphicFrame>
        <p:nvGraphicFramePr>
          <p:cNvPr id="6" name="Content Placeholder 4">
            <a:extLst>
              <a:ext uri="{FF2B5EF4-FFF2-40B4-BE49-F238E27FC236}">
                <a16:creationId xmlns:a16="http://schemas.microsoft.com/office/drawing/2014/main" id="{4082CDD7-8313-CE8E-3B5E-6F2BE7C082C5}"/>
              </a:ext>
            </a:extLst>
          </p:cNvPr>
          <p:cNvGraphicFramePr>
            <a:graphicFrameLocks/>
          </p:cNvGraphicFramePr>
          <p:nvPr/>
        </p:nvGraphicFramePr>
        <p:xfrm>
          <a:off x="8464130" y="1511871"/>
          <a:ext cx="3486849" cy="3110486"/>
        </p:xfrm>
        <a:graphic>
          <a:graphicData uri="http://schemas.openxmlformats.org/drawingml/2006/table">
            <a:tbl>
              <a:tblPr firstRow="1" bandRow="1">
                <a:tableStyleId>{2D5ABB26-0587-4C30-8999-92F81FD0307C}</a:tableStyleId>
              </a:tblPr>
              <a:tblGrid>
                <a:gridCol w="3486849">
                  <a:extLst>
                    <a:ext uri="{9D8B030D-6E8A-4147-A177-3AD203B41FA5}">
                      <a16:colId xmlns:a16="http://schemas.microsoft.com/office/drawing/2014/main" val="1887982546"/>
                    </a:ext>
                  </a:extLst>
                </a:gridCol>
              </a:tblGrid>
              <a:tr h="1181774">
                <a:tc>
                  <a:txBody>
                    <a:bodyPr/>
                    <a:lstStyle/>
                    <a:p>
                      <a:pPr lvl="0" algn="ctr"/>
                      <a:r>
                        <a:rPr lang="en-001" sz="1800" b="1" kern="1200">
                          <a:solidFill>
                            <a:schemeClr val="bg1"/>
                          </a:solidFill>
                          <a:latin typeface="Calibri"/>
                          <a:cs typeface="Calibri"/>
                        </a:rPr>
                        <a:t>P</a:t>
                      </a:r>
                      <a:r>
                        <a:rPr lang="fr-BE" sz="1800" b="1" kern="1200">
                          <a:solidFill>
                            <a:schemeClr val="bg1"/>
                          </a:solidFill>
                          <a:latin typeface="Calibri"/>
                          <a:cs typeface="Calibri"/>
                        </a:rPr>
                        <a:t>riority </a:t>
                      </a:r>
                      <a:r>
                        <a:rPr lang="en-001" sz="1800" b="1" kern="1200">
                          <a:solidFill>
                            <a:schemeClr val="bg1"/>
                          </a:solidFill>
                          <a:latin typeface="Calibri"/>
                          <a:cs typeface="Calibri"/>
                        </a:rPr>
                        <a:t>A</a:t>
                      </a:r>
                      <a:r>
                        <a:rPr lang="fr-BE" sz="1800" b="1" kern="1200">
                          <a:solidFill>
                            <a:schemeClr val="bg1"/>
                          </a:solidFill>
                          <a:latin typeface="Calibri"/>
                          <a:cs typeface="Calibri"/>
                        </a:rPr>
                        <a:t>rea </a:t>
                      </a:r>
                      <a:r>
                        <a:rPr lang="en-001" sz="1800" b="1" kern="1200">
                          <a:solidFill>
                            <a:schemeClr val="bg1"/>
                          </a:solidFill>
                          <a:latin typeface="Calibri"/>
                          <a:cs typeface="Calibri"/>
                        </a:rPr>
                        <a:t>3: </a:t>
                      </a:r>
                      <a:endParaRPr lang="fr-BE" sz="1800" b="1" kern="1200">
                        <a:solidFill>
                          <a:schemeClr val="bg1"/>
                        </a:solidFill>
                        <a:latin typeface="Calibri"/>
                        <a:cs typeface="Calibri"/>
                      </a:endParaRPr>
                    </a:p>
                    <a:p>
                      <a:pPr lvl="0" algn="ctr"/>
                      <a:r>
                        <a:rPr lang="en-001" sz="1800" b="1" kern="1200">
                          <a:solidFill>
                            <a:schemeClr val="bg1"/>
                          </a:solidFill>
                          <a:latin typeface="Calibri" panose="020F0502020204030204" pitchFamily="34" charset="0"/>
                          <a:cs typeface="Calibri" panose="020F0502020204030204" pitchFamily="34" charset="0"/>
                        </a:rPr>
                        <a:t>Migration, forced displacement &amp; mobility </a:t>
                      </a:r>
                    </a:p>
                    <a:p>
                      <a:pPr lvl="0" algn="ctr"/>
                      <a:r>
                        <a:rPr lang="fr-BE" sz="1500" b="1" kern="1200">
                          <a:solidFill>
                            <a:schemeClr val="bg1"/>
                          </a:solidFill>
                          <a:latin typeface="Calibri"/>
                          <a:cs typeface="Calibri"/>
                        </a:rPr>
                        <a:t>€</a:t>
                      </a:r>
                      <a:r>
                        <a:rPr lang="en-001" sz="1500" kern="1200">
                          <a:solidFill>
                            <a:schemeClr val="bg1"/>
                          </a:solidFill>
                          <a:latin typeface="Calibri"/>
                          <a:cs typeface="Calibri"/>
                        </a:rPr>
                        <a:t> 512</a:t>
                      </a:r>
                      <a:r>
                        <a:rPr lang="en-001" sz="1500" b="1" kern="1200">
                          <a:solidFill>
                            <a:schemeClr val="bg1"/>
                          </a:solidFill>
                          <a:latin typeface="Calibri"/>
                          <a:ea typeface="+mn-ea"/>
                          <a:cs typeface="Calibri"/>
                        </a:rPr>
                        <a:t> </a:t>
                      </a:r>
                      <a:r>
                        <a:rPr lang="fr-BE" sz="1500" b="1" kern="1200">
                          <a:solidFill>
                            <a:schemeClr val="bg1"/>
                          </a:solidFill>
                          <a:latin typeface="Calibri"/>
                          <a:ea typeface="+mn-ea"/>
                          <a:cs typeface="Calibri"/>
                        </a:rPr>
                        <a:t>m</a:t>
                      </a:r>
                      <a:r>
                        <a:rPr lang="en-001" sz="1500" b="1" kern="1200" err="1">
                          <a:solidFill>
                            <a:schemeClr val="bg1"/>
                          </a:solidFill>
                          <a:latin typeface="Calibri"/>
                          <a:ea typeface="+mn-ea"/>
                          <a:cs typeface="Calibri"/>
                        </a:rPr>
                        <a:t>illion</a:t>
                      </a:r>
                      <a:endParaRPr lang="en-US" sz="1500" b="1" kern="1200" err="1">
                        <a:solidFill>
                          <a:schemeClr val="bg1"/>
                        </a:solidFill>
                        <a:latin typeface="Calibri" panose="020F0502020204030204" pitchFamily="34" charset="0"/>
                        <a:ea typeface="+mn-ea"/>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1928712">
                <a:tc>
                  <a:txBody>
                    <a:bodyPr/>
                    <a:lstStyle/>
                    <a:p>
                      <a:pPr marL="285750" lvl="0" indent="-285750">
                        <a:spcAft>
                          <a:spcPts val="500"/>
                        </a:spcAft>
                        <a:buFont typeface="Arial" panose="020B0604020202020204" pitchFamily="34" charset="0"/>
                        <a:buChar char="•"/>
                      </a:pPr>
                      <a:r>
                        <a:rPr lang="en-US" sz="1800">
                          <a:latin typeface="Calibri"/>
                          <a:cs typeface="Calibri"/>
                        </a:rPr>
                        <a:t>F</a:t>
                      </a:r>
                      <a:r>
                        <a:rPr lang="en-001" sz="1800">
                          <a:latin typeface="Calibri"/>
                          <a:cs typeface="Calibri"/>
                        </a:rPr>
                        <a:t>orced displacement (+90)</a:t>
                      </a:r>
                      <a:endParaRPr lang="en-001" sz="1800">
                        <a:latin typeface="Calibri" panose="020F0502020204030204" pitchFamily="34" charset="0"/>
                        <a:cs typeface="Calibri" panose="020F0502020204030204" pitchFamily="34" charset="0"/>
                      </a:endParaRPr>
                    </a:p>
                    <a:p>
                      <a:pPr marL="285750" lvl="0" indent="-285750">
                        <a:spcAft>
                          <a:spcPts val="500"/>
                        </a:spcAft>
                        <a:buFont typeface="Arial" panose="020B0604020202020204" pitchFamily="34" charset="0"/>
                        <a:buChar char="•"/>
                      </a:pPr>
                      <a:r>
                        <a:rPr lang="en-001" sz="1800">
                          <a:latin typeface="Calibri" panose="020F0502020204030204" pitchFamily="34" charset="0"/>
                          <a:cs typeface="Calibri" panose="020F0502020204030204" pitchFamily="34" charset="0"/>
                        </a:rPr>
                        <a:t>Migration management</a:t>
                      </a:r>
                    </a:p>
                    <a:p>
                      <a:pPr marL="285750" lvl="0" indent="-285750">
                        <a:spcAft>
                          <a:spcPts val="500"/>
                        </a:spcAft>
                        <a:buFont typeface="Arial" panose="020B0604020202020204" pitchFamily="34" charset="0"/>
                        <a:buChar char="•"/>
                      </a:pPr>
                      <a:r>
                        <a:rPr lang="en-001" sz="1800">
                          <a:latin typeface="Calibri" panose="020F0502020204030204" pitchFamily="34" charset="0"/>
                          <a:cs typeface="Calibri" panose="020F0502020204030204" pitchFamily="34" charset="0"/>
                        </a:rPr>
                        <a:t>Flexible instrument migration</a:t>
                      </a:r>
                      <a:endParaRPr lang="en-US" sz="1800">
                        <a:latin typeface="Calibri" panose="020F0502020204030204" pitchFamily="34" charset="0"/>
                        <a:cs typeface="Calibri" panose="020F0502020204030204" pitchFamily="34" charset="0"/>
                      </a:endParaRPr>
                    </a:p>
                  </a:txBody>
                  <a:tcPr>
                    <a:lnL w="3175" cap="flat" cmpd="sng" algn="ctr">
                      <a:solidFill>
                        <a:schemeClr val="bg1">
                          <a:lumMod val="95000"/>
                        </a:schemeClr>
                      </a:solidFill>
                      <a:prstDash val="solid"/>
                      <a:round/>
                      <a:headEnd type="none" w="med" len="med"/>
                      <a:tailEnd type="none" w="med" len="med"/>
                    </a:lnL>
                    <a:lnR w="3175" cap="flat" cmpd="sng" algn="ctr">
                      <a:solidFill>
                        <a:schemeClr val="bg1">
                          <a:lumMod val="9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1865357"/>
                  </a:ext>
                </a:extLst>
              </a:tr>
            </a:tbl>
          </a:graphicData>
        </a:graphic>
      </p:graphicFrame>
      <p:graphicFrame>
        <p:nvGraphicFramePr>
          <p:cNvPr id="7" name="Content Placeholder 4">
            <a:extLst>
              <a:ext uri="{FF2B5EF4-FFF2-40B4-BE49-F238E27FC236}">
                <a16:creationId xmlns:a16="http://schemas.microsoft.com/office/drawing/2014/main" id="{58A0F095-C6E9-C3C3-7280-CE3FC9F21666}"/>
              </a:ext>
            </a:extLst>
          </p:cNvPr>
          <p:cNvGraphicFramePr>
            <a:graphicFrameLocks/>
          </p:cNvGraphicFramePr>
          <p:nvPr>
            <p:extLst>
              <p:ext uri="{D42A27DB-BD31-4B8C-83A1-F6EECF244321}">
                <p14:modId xmlns:p14="http://schemas.microsoft.com/office/powerpoint/2010/main" val="4052379723"/>
              </p:ext>
            </p:extLst>
          </p:nvPr>
        </p:nvGraphicFramePr>
        <p:xfrm>
          <a:off x="5062837" y="4608924"/>
          <a:ext cx="4921612" cy="2860099"/>
        </p:xfrm>
        <a:graphic>
          <a:graphicData uri="http://schemas.openxmlformats.org/drawingml/2006/table">
            <a:tbl>
              <a:tblPr firstRow="1" bandRow="1">
                <a:effectLst/>
                <a:tableStyleId>{5FD0F851-EC5A-4D38-B0AD-8093EC10F338}</a:tableStyleId>
              </a:tblPr>
              <a:tblGrid>
                <a:gridCol w="4921612">
                  <a:extLst>
                    <a:ext uri="{9D8B030D-6E8A-4147-A177-3AD203B41FA5}">
                      <a16:colId xmlns:a16="http://schemas.microsoft.com/office/drawing/2014/main" val="1887982546"/>
                    </a:ext>
                  </a:extLst>
                </a:gridCol>
              </a:tblGrid>
              <a:tr h="577631">
                <a:tc>
                  <a:txBody>
                    <a:bodyPr/>
                    <a:lstStyle/>
                    <a:p>
                      <a:pPr algn="ctr">
                        <a:defRPr/>
                      </a:pPr>
                      <a:r>
                        <a:rPr lang="en-001" sz="1800" kern="1200">
                          <a:solidFill>
                            <a:schemeClr val="bg1"/>
                          </a:solidFill>
                          <a:latin typeface="Calibri"/>
                          <a:cs typeface="Calibri"/>
                        </a:rPr>
                        <a:t>Support to investments under EFSD+</a:t>
                      </a:r>
                    </a:p>
                    <a:p>
                      <a:pPr algn="ctr"/>
                      <a:r>
                        <a:rPr lang="fr-BE" sz="1500" kern="1200">
                          <a:solidFill>
                            <a:schemeClr val="bg1"/>
                          </a:solidFill>
                          <a:latin typeface="Calibri"/>
                          <a:cs typeface="Calibri"/>
                        </a:rPr>
                        <a:t>€</a:t>
                      </a:r>
                      <a:r>
                        <a:rPr lang="en-001" sz="1500" kern="1200">
                          <a:solidFill>
                            <a:schemeClr val="bg1"/>
                          </a:solidFill>
                          <a:latin typeface="Calibri"/>
                          <a:cs typeface="Calibri"/>
                        </a:rPr>
                        <a:t> 1610</a:t>
                      </a:r>
                      <a:r>
                        <a:rPr lang="en-001" sz="1500" b="1" kern="1200">
                          <a:solidFill>
                            <a:schemeClr val="bg1"/>
                          </a:solidFill>
                          <a:latin typeface="Calibri"/>
                          <a:ea typeface="+mn-ea"/>
                          <a:cs typeface="Calibri"/>
                        </a:rPr>
                        <a:t> </a:t>
                      </a:r>
                      <a:r>
                        <a:rPr lang="fr-BE" sz="1500" b="1" kern="1200">
                          <a:solidFill>
                            <a:schemeClr val="bg1"/>
                          </a:solidFill>
                          <a:latin typeface="Calibri"/>
                          <a:ea typeface="+mn-ea"/>
                          <a:cs typeface="Calibri"/>
                        </a:rPr>
                        <a:t>m</a:t>
                      </a:r>
                      <a:r>
                        <a:rPr lang="en-001" sz="1500" b="1" kern="1200" err="1">
                          <a:solidFill>
                            <a:schemeClr val="bg1"/>
                          </a:solidFill>
                          <a:latin typeface="Calibri"/>
                          <a:ea typeface="+mn-ea"/>
                          <a:cs typeface="Calibri"/>
                        </a:rPr>
                        <a:t>illion</a:t>
                      </a:r>
                      <a:endParaRPr lang="en-US" sz="1500" b="1" kern="1200" err="1">
                        <a:solidFill>
                          <a:schemeClr val="bg1"/>
                        </a:solidFill>
                        <a:latin typeface="Calibri" panose="020F0502020204030204" pitchFamily="34" charset="0"/>
                        <a:ea typeface="+mn-ea"/>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962719">
                <a:tc>
                  <a:txBody>
                    <a:bodyPr/>
                    <a:lstStyle/>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Guarantees (+623) </a:t>
                      </a:r>
                    </a:p>
                    <a:p>
                      <a:pPr marL="285750" marR="0" lvl="0" indent="-285750" algn="l">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Technical Assistance (+59)</a:t>
                      </a:r>
                    </a:p>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Blending (+104)</a:t>
                      </a:r>
                    </a:p>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err="1">
                          <a:latin typeface="Calibri"/>
                          <a:cs typeface="Calibri"/>
                        </a:rPr>
                        <a:t>External</a:t>
                      </a:r>
                      <a:r>
                        <a:rPr lang="en-001" sz="1800" b="0" baseline="0">
                          <a:latin typeface="Calibri"/>
                          <a:cs typeface="Calibri"/>
                        </a:rPr>
                        <a:t> </a:t>
                      </a:r>
                      <a:r>
                        <a:rPr lang="en-001" sz="1800" b="0" baseline="0" err="1">
                          <a:latin typeface="Calibri"/>
                          <a:cs typeface="Calibri"/>
                        </a:rPr>
                        <a:t>Lending</a:t>
                      </a:r>
                      <a:r>
                        <a:rPr lang="en-001" sz="1800" b="0" baseline="0">
                          <a:latin typeface="Calibri"/>
                          <a:cs typeface="Calibri"/>
                        </a:rPr>
                        <a:t> Mandate </a:t>
                      </a:r>
                      <a:r>
                        <a:rPr lang="en-001" sz="1800" b="0" baseline="0" err="1">
                          <a:latin typeface="Calibri"/>
                          <a:cs typeface="Calibri"/>
                        </a:rPr>
                        <a:t>Legacy</a:t>
                      </a:r>
                      <a:r>
                        <a:rPr lang="en-001" sz="1800" b="0" baseline="0">
                          <a:latin typeface="Calibri"/>
                          <a:cs typeface="Calibri"/>
                        </a:rPr>
                        <a:t> (+22)</a:t>
                      </a:r>
                      <a:endParaRPr lang="fr-BE" sz="1800" b="0" baseline="0">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1865357"/>
                  </a:ext>
                </a:extLst>
              </a:tr>
              <a:tr h="962719">
                <a:tc>
                  <a:txBody>
                    <a:bodyPr/>
                    <a:lstStyle/>
                    <a:p>
                      <a:pPr marL="285750" lvl="0" indent="-285750" algn="l">
                        <a:lnSpc>
                          <a:spcPct val="100000"/>
                        </a:lnSpc>
                        <a:spcBef>
                          <a:spcPts val="0"/>
                        </a:spcBef>
                        <a:spcAft>
                          <a:spcPts val="300"/>
                        </a:spcAft>
                        <a:buFont typeface="Arial"/>
                        <a:buChar char="•"/>
                      </a:pPr>
                      <a:endParaRPr lang="en-US" sz="1800" b="0" baseline="0">
                        <a:latin typeface="Calibri"/>
                        <a:cs typeface="Calibri"/>
                      </a:endParaRPr>
                    </a:p>
                  </a:txBody>
                  <a:tcPr>
                    <a:lnL w="0">
                      <a:noFill/>
                    </a:lnL>
                    <a:lnR w="0">
                      <a:noFill/>
                    </a:lnR>
                    <a:lnT w="0">
                      <a:noFill/>
                    </a:lnT>
                    <a:lnB w="0">
                      <a:noFill/>
                    </a:lnB>
                    <a:lnTlToBr w="0">
                      <a:noFill/>
                    </a:lnTlToBr>
                    <a:lnBlToTr w="0">
                      <a:noFill/>
                    </a:lnBlToTr>
                    <a:solidFill>
                      <a:schemeClr val="bg1"/>
                    </a:solidFill>
                  </a:tcPr>
                </a:tc>
                <a:extLst>
                  <a:ext uri="{0D108BD9-81ED-4DB2-BD59-A6C34878D82A}">
                    <a16:rowId xmlns:a16="http://schemas.microsoft.com/office/drawing/2014/main" val="797574792"/>
                  </a:ext>
                </a:extLst>
              </a:tr>
            </a:tbl>
          </a:graphicData>
        </a:graphic>
      </p:graphicFrame>
      <p:graphicFrame>
        <p:nvGraphicFramePr>
          <p:cNvPr id="9" name="Content Placeholder 4">
            <a:extLst>
              <a:ext uri="{FF2B5EF4-FFF2-40B4-BE49-F238E27FC236}">
                <a16:creationId xmlns:a16="http://schemas.microsoft.com/office/drawing/2014/main" id="{388468D4-9DA9-C8A3-DC21-ED870E29C6F5}"/>
              </a:ext>
            </a:extLst>
          </p:cNvPr>
          <p:cNvGraphicFramePr>
            <a:graphicFrameLocks/>
          </p:cNvGraphicFramePr>
          <p:nvPr/>
        </p:nvGraphicFramePr>
        <p:xfrm>
          <a:off x="10456822" y="4608396"/>
          <a:ext cx="1486169" cy="1420729"/>
        </p:xfrm>
        <a:graphic>
          <a:graphicData uri="http://schemas.openxmlformats.org/drawingml/2006/table">
            <a:tbl>
              <a:tblPr firstRow="1" bandRow="1">
                <a:tableStyleId>{5FD0F851-EC5A-4D38-B0AD-8093EC10F338}</a:tableStyleId>
              </a:tblPr>
              <a:tblGrid>
                <a:gridCol w="1486169">
                  <a:extLst>
                    <a:ext uri="{9D8B030D-6E8A-4147-A177-3AD203B41FA5}">
                      <a16:colId xmlns:a16="http://schemas.microsoft.com/office/drawing/2014/main" val="1887982546"/>
                    </a:ext>
                  </a:extLst>
                </a:gridCol>
              </a:tblGrid>
              <a:tr h="1420729">
                <a:tc>
                  <a:txBody>
                    <a:bodyPr/>
                    <a:lstStyle/>
                    <a:p>
                      <a:pPr algn="ctr">
                        <a:defRPr/>
                      </a:pPr>
                      <a:r>
                        <a:rPr lang="en-001" sz="1800" kern="1200">
                          <a:solidFill>
                            <a:schemeClr val="bg1"/>
                          </a:solidFill>
                          <a:latin typeface="Calibri" panose="020F0502020204030204" pitchFamily="34" charset="0"/>
                          <a:cs typeface="Calibri" panose="020F0502020204030204" pitchFamily="34" charset="0"/>
                        </a:rPr>
                        <a:t>Support Measures</a:t>
                      </a:r>
                    </a:p>
                    <a:p>
                      <a:pPr algn="ctr">
                        <a:defRPr/>
                      </a:pPr>
                      <a:r>
                        <a:rPr lang="fr-BE" sz="1500" kern="1200">
                          <a:solidFill>
                            <a:schemeClr val="bg1"/>
                          </a:solidFill>
                          <a:latin typeface="Calibri" panose="020F0502020204030204" pitchFamily="34" charset="0"/>
                          <a:cs typeface="Calibri" panose="020F0502020204030204" pitchFamily="34" charset="0"/>
                        </a:rPr>
                        <a:t>€</a:t>
                      </a:r>
                      <a:r>
                        <a:rPr lang="en-001" sz="1500" kern="1200">
                          <a:solidFill>
                            <a:schemeClr val="bg1"/>
                          </a:solidFill>
                          <a:latin typeface="Calibri" panose="020F0502020204030204" pitchFamily="34" charset="0"/>
                          <a:cs typeface="Calibri" panose="020F0502020204030204" pitchFamily="34" charset="0"/>
                        </a:rPr>
                        <a:t> 64 </a:t>
                      </a:r>
                      <a:r>
                        <a:rPr lang="fr-BE" sz="1500" kern="1200">
                          <a:solidFill>
                            <a:schemeClr val="bg1"/>
                          </a:solidFill>
                          <a:latin typeface="Calibri" panose="020F0502020204030204" pitchFamily="34" charset="0"/>
                          <a:cs typeface="Calibri" panose="020F0502020204030204" pitchFamily="34" charset="0"/>
                        </a:rPr>
                        <a:t>m</a:t>
                      </a:r>
                      <a:r>
                        <a:rPr lang="en-001" sz="1500" kern="1200">
                          <a:solidFill>
                            <a:schemeClr val="bg1"/>
                          </a:solidFill>
                          <a:latin typeface="Calibri" panose="020F0502020204030204" pitchFamily="34" charset="0"/>
                          <a:cs typeface="Calibri" panose="020F0502020204030204" pitchFamily="34" charset="0"/>
                        </a:rPr>
                        <a:t>illion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bl>
          </a:graphicData>
        </a:graphic>
      </p:graphicFrame>
      <p:graphicFrame>
        <p:nvGraphicFramePr>
          <p:cNvPr id="3" name="Content Placeholder 4">
            <a:extLst>
              <a:ext uri="{FF2B5EF4-FFF2-40B4-BE49-F238E27FC236}">
                <a16:creationId xmlns:a16="http://schemas.microsoft.com/office/drawing/2014/main" id="{6EE36461-003A-C978-5F4F-53D16722141E}"/>
              </a:ext>
            </a:extLst>
          </p:cNvPr>
          <p:cNvGraphicFramePr>
            <a:graphicFrameLocks/>
          </p:cNvGraphicFramePr>
          <p:nvPr>
            <p:extLst>
              <p:ext uri="{D42A27DB-BD31-4B8C-83A1-F6EECF244321}">
                <p14:modId xmlns:p14="http://schemas.microsoft.com/office/powerpoint/2010/main" val="2733739131"/>
              </p:ext>
            </p:extLst>
          </p:nvPr>
        </p:nvGraphicFramePr>
        <p:xfrm>
          <a:off x="1008604" y="4348855"/>
          <a:ext cx="3460274" cy="2489635"/>
        </p:xfrm>
        <a:graphic>
          <a:graphicData uri="http://schemas.openxmlformats.org/drawingml/2006/table">
            <a:tbl>
              <a:tblPr firstRow="1" bandRow="1">
                <a:tableStyleId>{5FD0F851-EC5A-4D38-B0AD-8093EC10F338}</a:tableStyleId>
              </a:tblPr>
              <a:tblGrid>
                <a:gridCol w="3460274">
                  <a:extLst>
                    <a:ext uri="{9D8B030D-6E8A-4147-A177-3AD203B41FA5}">
                      <a16:colId xmlns:a16="http://schemas.microsoft.com/office/drawing/2014/main" val="1887982546"/>
                    </a:ext>
                  </a:extLst>
                </a:gridCol>
              </a:tblGrid>
              <a:tr h="107410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001" sz="1800" kern="1200" err="1">
                          <a:solidFill>
                            <a:schemeClr val="bg1"/>
                          </a:solidFill>
                          <a:latin typeface="Calibri"/>
                          <a:cs typeface="Calibri"/>
                        </a:rPr>
                        <a:t>P</a:t>
                      </a:r>
                      <a:r>
                        <a:rPr lang="fr-BE" sz="1800" kern="1200" err="1">
                          <a:solidFill>
                            <a:schemeClr val="bg1"/>
                          </a:solidFill>
                          <a:latin typeface="Calibri"/>
                          <a:cs typeface="Calibri"/>
                        </a:rPr>
                        <a:t>riority</a:t>
                      </a:r>
                      <a:r>
                        <a:rPr lang="fr-BE" sz="1800" kern="1200">
                          <a:solidFill>
                            <a:schemeClr val="bg1"/>
                          </a:solidFill>
                          <a:latin typeface="Calibri"/>
                          <a:cs typeface="Calibri"/>
                        </a:rPr>
                        <a:t> </a:t>
                      </a:r>
                      <a:r>
                        <a:rPr lang="en-001" sz="1800" kern="1200">
                          <a:solidFill>
                            <a:schemeClr val="bg1"/>
                          </a:solidFill>
                          <a:latin typeface="Calibri"/>
                          <a:cs typeface="Calibri"/>
                        </a:rPr>
                        <a:t>A</a:t>
                      </a:r>
                      <a:r>
                        <a:rPr lang="fr-BE" sz="1800" kern="1200">
                          <a:solidFill>
                            <a:schemeClr val="bg1"/>
                          </a:solidFill>
                          <a:latin typeface="Calibri"/>
                          <a:cs typeface="Calibri"/>
                        </a:rPr>
                        <a:t>rea</a:t>
                      </a:r>
                      <a:r>
                        <a:rPr lang="en-001" sz="1800" kern="1200">
                          <a:solidFill>
                            <a:schemeClr val="bg1"/>
                          </a:solidFill>
                          <a:latin typeface="Calibri"/>
                          <a:cs typeface="Calibri"/>
                        </a:rPr>
                        <a:t> 4: </a:t>
                      </a:r>
                      <a:endParaRPr lang="fr-BE" sz="1800" kern="1200">
                        <a:solidFill>
                          <a:schemeClr val="bg1"/>
                        </a:solidFill>
                        <a:latin typeface="Calibri"/>
                        <a:cs typeface="Calibri"/>
                      </a:endParaRPr>
                    </a:p>
                    <a:p>
                      <a:pPr marL="0" marR="0" lvl="0" indent="0" algn="ctr" rtl="0" eaLnBrk="1" fontAlgn="auto" latinLnBrk="0" hangingPunct="1">
                        <a:lnSpc>
                          <a:spcPct val="100000"/>
                        </a:lnSpc>
                        <a:spcBef>
                          <a:spcPts val="0"/>
                        </a:spcBef>
                        <a:spcAft>
                          <a:spcPts val="0"/>
                        </a:spcAft>
                        <a:buClrTx/>
                        <a:buSzTx/>
                        <a:buFontTx/>
                        <a:buNone/>
                      </a:pPr>
                      <a:r>
                        <a:rPr lang="en-001" sz="1800" kern="1200">
                          <a:solidFill>
                            <a:schemeClr val="bg1"/>
                          </a:solidFill>
                          <a:latin typeface="Calibri"/>
                          <a:cs typeface="Calibri"/>
                        </a:rPr>
                        <a:t>Actions in Countries in Complex Settings</a:t>
                      </a:r>
                    </a:p>
                    <a:p>
                      <a:pPr marL="0" marR="0" lvl="0" indent="0" algn="ctr" rtl="0" eaLnBrk="1" fontAlgn="auto" latinLnBrk="0" hangingPunct="1">
                        <a:lnSpc>
                          <a:spcPct val="100000"/>
                        </a:lnSpc>
                        <a:spcBef>
                          <a:spcPts val="0"/>
                        </a:spcBef>
                        <a:spcAft>
                          <a:spcPts val="0"/>
                        </a:spcAft>
                        <a:buClrTx/>
                        <a:buSzTx/>
                        <a:buFontTx/>
                        <a:buNone/>
                      </a:pPr>
                      <a:r>
                        <a:rPr lang="fr-BE" sz="1500" kern="1200">
                          <a:solidFill>
                            <a:schemeClr val="bg1"/>
                          </a:solidFill>
                          <a:latin typeface="Calibri"/>
                          <a:cs typeface="Calibri"/>
                        </a:rPr>
                        <a:t>€</a:t>
                      </a:r>
                      <a:r>
                        <a:rPr lang="en-001" sz="1500" kern="1200">
                          <a:solidFill>
                            <a:schemeClr val="bg1"/>
                          </a:solidFill>
                          <a:latin typeface="Calibri"/>
                          <a:cs typeface="Calibri"/>
                        </a:rPr>
                        <a:t> 329</a:t>
                      </a:r>
                      <a:r>
                        <a:rPr lang="en-001" sz="1500" b="1" kern="1200">
                          <a:solidFill>
                            <a:schemeClr val="bg1"/>
                          </a:solidFill>
                          <a:latin typeface="Calibri"/>
                          <a:ea typeface="+mn-ea"/>
                          <a:cs typeface="Calibri"/>
                        </a:rPr>
                        <a:t> </a:t>
                      </a:r>
                      <a:r>
                        <a:rPr lang="fr-BE" sz="1500" b="1" kern="1200">
                          <a:solidFill>
                            <a:schemeClr val="bg1"/>
                          </a:solidFill>
                          <a:latin typeface="Calibri"/>
                          <a:ea typeface="+mn-ea"/>
                          <a:cs typeface="Calibri"/>
                        </a:rPr>
                        <a:t>m</a:t>
                      </a:r>
                      <a:r>
                        <a:rPr lang="en-001" sz="1500" b="1" kern="1200" err="1">
                          <a:solidFill>
                            <a:schemeClr val="bg1"/>
                          </a:solidFill>
                          <a:latin typeface="Calibri"/>
                          <a:ea typeface="+mn-ea"/>
                          <a:cs typeface="Calibri"/>
                        </a:rPr>
                        <a:t>illion</a:t>
                      </a:r>
                      <a:r>
                        <a:rPr lang="en-001" sz="1500" b="1" kern="1200">
                          <a:solidFill>
                            <a:schemeClr val="bg1"/>
                          </a:solidFill>
                          <a:latin typeface="Calibri"/>
                          <a:ea typeface="+mn-ea"/>
                          <a:cs typeface="Calibri"/>
                        </a:rPr>
                        <a:t> </a:t>
                      </a:r>
                      <a:endParaRPr lang="en-US" sz="1500" b="1" kern="1200">
                        <a:solidFill>
                          <a:schemeClr val="bg1"/>
                        </a:solidFill>
                        <a:latin typeface="Calibri"/>
                        <a:ea typeface="+mn-ea"/>
                        <a:cs typeface="Calibri"/>
                      </a:endParaRPr>
                    </a:p>
                  </a:txBody>
                  <a:tcP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4494"/>
                    </a:solidFill>
                  </a:tcPr>
                </a:tc>
                <a:extLst>
                  <a:ext uri="{0D108BD9-81ED-4DB2-BD59-A6C34878D82A}">
                    <a16:rowId xmlns:a16="http://schemas.microsoft.com/office/drawing/2014/main" val="3482672003"/>
                  </a:ext>
                </a:extLst>
              </a:tr>
              <a:tr h="1346635">
                <a:tc>
                  <a:txBody>
                    <a:bodyPr/>
                    <a:lstStyle/>
                    <a:p>
                      <a:pPr marL="285750" marR="0" lvl="0" indent="-285750" algn="l" rtl="0" eaLnBrk="1" fontAlgn="auto" latinLnBrk="0" hangingPunct="1">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Afghanistan</a:t>
                      </a:r>
                    </a:p>
                    <a:p>
                      <a:pPr marL="285750" marR="0" lvl="0" indent="-285750" algn="l">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Myanmar</a:t>
                      </a:r>
                    </a:p>
                    <a:p>
                      <a:pPr marL="285750" marR="0" lvl="0" indent="-285750" algn="l">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Yemen </a:t>
                      </a:r>
                    </a:p>
                    <a:p>
                      <a:pPr marL="285750" marR="0" lvl="0" indent="-285750" algn="l">
                        <a:lnSpc>
                          <a:spcPct val="100000"/>
                        </a:lnSpc>
                        <a:spcBef>
                          <a:spcPts val="0"/>
                        </a:spcBef>
                        <a:spcAft>
                          <a:spcPts val="300"/>
                        </a:spcAft>
                        <a:buClrTx/>
                        <a:buSzTx/>
                        <a:buFont typeface="Arial" panose="020B0604020202020204" pitchFamily="34" charset="0"/>
                        <a:buChar char="•"/>
                      </a:pPr>
                      <a:r>
                        <a:rPr lang="en-001" sz="1800" b="0" baseline="0">
                          <a:latin typeface="Calibri"/>
                          <a:cs typeface="Calibri"/>
                        </a:rPr>
                        <a:t>Iran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1865357"/>
                  </a:ext>
                </a:extLst>
              </a:tr>
            </a:tbl>
          </a:graphicData>
        </a:graphic>
      </p:graphicFrame>
      <p:sp>
        <p:nvSpPr>
          <p:cNvPr id="8" name="Oval 7">
            <a:extLst>
              <a:ext uri="{FF2B5EF4-FFF2-40B4-BE49-F238E27FC236}">
                <a16:creationId xmlns:a16="http://schemas.microsoft.com/office/drawing/2014/main" id="{AA9ABE5A-00EB-5442-6CAA-0FEF8B241528}"/>
              </a:ext>
            </a:extLst>
          </p:cNvPr>
          <p:cNvSpPr/>
          <p:nvPr/>
        </p:nvSpPr>
        <p:spPr>
          <a:xfrm>
            <a:off x="4315688" y="3189927"/>
            <a:ext cx="3991638" cy="1374864"/>
          </a:xfrm>
          <a:prstGeom prst="ellipse">
            <a:avLst/>
          </a:prstGeom>
          <a:noFill/>
          <a:ln w="28575">
            <a:solidFill>
              <a:srgbClr val="FFD0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1" name="Oval 10">
            <a:extLst>
              <a:ext uri="{FF2B5EF4-FFF2-40B4-BE49-F238E27FC236}">
                <a16:creationId xmlns:a16="http://schemas.microsoft.com/office/drawing/2014/main" id="{7B0704A4-AB3E-F59A-A810-64003BE8F054}"/>
              </a:ext>
            </a:extLst>
          </p:cNvPr>
          <p:cNvSpPr/>
          <p:nvPr/>
        </p:nvSpPr>
        <p:spPr>
          <a:xfrm>
            <a:off x="658087" y="6132419"/>
            <a:ext cx="1963547" cy="671480"/>
          </a:xfrm>
          <a:prstGeom prst="ellipse">
            <a:avLst/>
          </a:prstGeom>
          <a:noFill/>
          <a:ln w="28575">
            <a:solidFill>
              <a:srgbClr val="FFD0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Callout: Left Arrow 4">
            <a:extLst>
              <a:ext uri="{FF2B5EF4-FFF2-40B4-BE49-F238E27FC236}">
                <a16:creationId xmlns:a16="http://schemas.microsoft.com/office/drawing/2014/main" id="{EC410B26-ACE4-B631-4FE8-C89922A7E61F}"/>
              </a:ext>
            </a:extLst>
          </p:cNvPr>
          <p:cNvSpPr/>
          <p:nvPr/>
        </p:nvSpPr>
        <p:spPr>
          <a:xfrm>
            <a:off x="8307895" y="3520890"/>
            <a:ext cx="1126427" cy="632552"/>
          </a:xfrm>
          <a:prstGeom prst="leftArrowCallout">
            <a:avLst/>
          </a:prstGeom>
          <a:solidFill>
            <a:srgbClr val="FFD03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cs typeface="Arial"/>
              </a:rPr>
              <a:t>FPI</a:t>
            </a:r>
            <a:endParaRPr lang="en-US" sz="2000" b="1"/>
          </a:p>
        </p:txBody>
      </p:sp>
      <p:sp>
        <p:nvSpPr>
          <p:cNvPr id="10" name="Callout: Left Arrow 9">
            <a:extLst>
              <a:ext uri="{FF2B5EF4-FFF2-40B4-BE49-F238E27FC236}">
                <a16:creationId xmlns:a16="http://schemas.microsoft.com/office/drawing/2014/main" id="{08A62A56-D7B3-D694-988D-3A4125B1517C}"/>
              </a:ext>
            </a:extLst>
          </p:cNvPr>
          <p:cNvSpPr/>
          <p:nvPr/>
        </p:nvSpPr>
        <p:spPr>
          <a:xfrm>
            <a:off x="2622203" y="6134101"/>
            <a:ext cx="1548458" cy="644274"/>
          </a:xfrm>
          <a:prstGeom prst="leftArrowCallout">
            <a:avLst/>
          </a:prstGeom>
          <a:solidFill>
            <a:srgbClr val="FFD03B"/>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a:cs typeface="Arial"/>
              </a:rPr>
              <a:t>MENA</a:t>
            </a:r>
            <a:endParaRPr lang="en-US" sz="2000" b="1"/>
          </a:p>
        </p:txBody>
      </p:sp>
    </p:spTree>
    <p:extLst>
      <p:ext uri="{BB962C8B-B14F-4D97-AF65-F5344CB8AC3E}">
        <p14:creationId xmlns:p14="http://schemas.microsoft.com/office/powerpoint/2010/main" val="813500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0BE61-E94D-91D7-54DD-C464A7024B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ADBBFE-73D1-EC6A-7EC8-0AD721950EEC}"/>
              </a:ext>
            </a:extLst>
          </p:cNvPr>
          <p:cNvSpPr>
            <a:spLocks noGrp="1"/>
          </p:cNvSpPr>
          <p:nvPr>
            <p:ph type="title"/>
          </p:nvPr>
        </p:nvSpPr>
        <p:spPr>
          <a:xfrm>
            <a:off x="932622" y="180761"/>
            <a:ext cx="10515600" cy="782357"/>
          </a:xfrm>
        </p:spPr>
        <p:txBody>
          <a:bodyPr/>
          <a:lstStyle/>
          <a:p>
            <a:pPr algn="ctr"/>
            <a:r>
              <a:rPr lang="fr-BE" err="1"/>
              <a:t>Previous</a:t>
            </a:r>
            <a:r>
              <a:rPr lang="fr-BE"/>
              <a:t> Consultations</a:t>
            </a:r>
            <a:endParaRPr lang="en-IE"/>
          </a:p>
        </p:txBody>
      </p:sp>
      <p:sp>
        <p:nvSpPr>
          <p:cNvPr id="4" name="Arrow: Right 3">
            <a:extLst>
              <a:ext uri="{FF2B5EF4-FFF2-40B4-BE49-F238E27FC236}">
                <a16:creationId xmlns:a16="http://schemas.microsoft.com/office/drawing/2014/main" id="{C787A937-97B0-A5CE-A0E7-048C9A546612}"/>
              </a:ext>
            </a:extLst>
          </p:cNvPr>
          <p:cNvSpPr/>
          <p:nvPr/>
        </p:nvSpPr>
        <p:spPr>
          <a:xfrm>
            <a:off x="1485141" y="4121901"/>
            <a:ext cx="9391813" cy="604839"/>
          </a:xfrm>
          <a:prstGeom prst="rightArrow">
            <a:avLst/>
          </a:prstGeom>
          <a:solidFill>
            <a:srgbClr val="024B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Off-page Connector 7">
            <a:extLst>
              <a:ext uri="{FF2B5EF4-FFF2-40B4-BE49-F238E27FC236}">
                <a16:creationId xmlns:a16="http://schemas.microsoft.com/office/drawing/2014/main" id="{90BFE721-642D-5309-497C-C63BD318F6CF}"/>
              </a:ext>
            </a:extLst>
          </p:cNvPr>
          <p:cNvSpPr/>
          <p:nvPr/>
        </p:nvSpPr>
        <p:spPr>
          <a:xfrm>
            <a:off x="1485790" y="2491886"/>
            <a:ext cx="1269919" cy="1633653"/>
          </a:xfrm>
          <a:prstGeom prst="flowChartOffpageConnector">
            <a:avLst/>
          </a:prstGeom>
          <a:solidFill>
            <a:schemeClr val="bg1"/>
          </a:solidFill>
          <a:ln>
            <a:solidFill>
              <a:srgbClr val="035DC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500" b="1">
                <a:solidFill>
                  <a:schemeClr val="tx1">
                    <a:lumMod val="50000"/>
                  </a:schemeClr>
                </a:solidFill>
                <a:latin typeface="Calibri"/>
                <a:ea typeface="Calibri"/>
                <a:cs typeface="Calibri"/>
              </a:rPr>
              <a:t>May 2021 Consultation on </a:t>
            </a:r>
            <a:r>
              <a:rPr lang="fr-BE" sz="1500" b="1" err="1">
                <a:solidFill>
                  <a:schemeClr val="tx1">
                    <a:lumMod val="50000"/>
                  </a:schemeClr>
                </a:solidFill>
                <a:latin typeface="Calibri"/>
                <a:ea typeface="Calibri"/>
                <a:cs typeface="Calibri"/>
              </a:rPr>
              <a:t>programming</a:t>
            </a:r>
            <a:r>
              <a:rPr lang="fr-BE" sz="1500" b="1">
                <a:solidFill>
                  <a:schemeClr val="tx1">
                    <a:lumMod val="50000"/>
                  </a:schemeClr>
                </a:solidFill>
                <a:latin typeface="Calibri"/>
                <a:ea typeface="Calibri"/>
                <a:cs typeface="Calibri"/>
              </a:rPr>
              <a:t> 2021-27</a:t>
            </a:r>
            <a:endParaRPr lang="en-US">
              <a:solidFill>
                <a:schemeClr val="tx1">
                  <a:lumMod val="50000"/>
                </a:schemeClr>
              </a:solidFill>
            </a:endParaRPr>
          </a:p>
        </p:txBody>
      </p:sp>
      <p:sp>
        <p:nvSpPr>
          <p:cNvPr id="9" name="Flowchart: Off-page Connector 8">
            <a:extLst>
              <a:ext uri="{FF2B5EF4-FFF2-40B4-BE49-F238E27FC236}">
                <a16:creationId xmlns:a16="http://schemas.microsoft.com/office/drawing/2014/main" id="{D992F62B-9CC6-93B7-E878-BD0347AE8208}"/>
              </a:ext>
            </a:extLst>
          </p:cNvPr>
          <p:cNvSpPr/>
          <p:nvPr/>
        </p:nvSpPr>
        <p:spPr>
          <a:xfrm>
            <a:off x="3398793" y="2491882"/>
            <a:ext cx="1269919" cy="1633653"/>
          </a:xfrm>
          <a:prstGeom prst="flowChartOffpageConnector">
            <a:avLst/>
          </a:prstGeom>
          <a:solidFill>
            <a:schemeClr val="bg1"/>
          </a:solidFill>
          <a:ln>
            <a:solidFill>
              <a:srgbClr val="035DC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BE" sz="1500" b="1">
                <a:solidFill>
                  <a:schemeClr val="tx1">
                    <a:lumMod val="50000"/>
                  </a:schemeClr>
                </a:solidFill>
                <a:latin typeface="Calibri"/>
                <a:ea typeface="Calibri"/>
                <a:cs typeface="Calibri"/>
              </a:rPr>
              <a:t>March 2023 </a:t>
            </a:r>
          </a:p>
          <a:p>
            <a:pPr algn="ctr"/>
            <a:r>
              <a:rPr lang="fr-BE" sz="1500" b="1">
                <a:solidFill>
                  <a:schemeClr val="tx1">
                    <a:lumMod val="50000"/>
                  </a:schemeClr>
                </a:solidFill>
                <a:latin typeface="Calibri"/>
                <a:ea typeface="Calibri"/>
                <a:cs typeface="Calibri"/>
              </a:rPr>
              <a:t> Consultation </a:t>
            </a:r>
            <a:endParaRPr lang="fr-BE">
              <a:solidFill>
                <a:schemeClr val="tx1">
                  <a:lumMod val="50000"/>
                </a:schemeClr>
              </a:solidFill>
              <a:cs typeface="Arial"/>
            </a:endParaRPr>
          </a:p>
        </p:txBody>
      </p:sp>
      <p:sp>
        <p:nvSpPr>
          <p:cNvPr id="10" name="Flowchart: Off-page Connector 9">
            <a:extLst>
              <a:ext uri="{FF2B5EF4-FFF2-40B4-BE49-F238E27FC236}">
                <a16:creationId xmlns:a16="http://schemas.microsoft.com/office/drawing/2014/main" id="{CBE55465-FA05-404C-0FCB-1A2C64FBD0F9}"/>
              </a:ext>
            </a:extLst>
          </p:cNvPr>
          <p:cNvSpPr/>
          <p:nvPr/>
        </p:nvSpPr>
        <p:spPr>
          <a:xfrm>
            <a:off x="5311796" y="2491883"/>
            <a:ext cx="1269919" cy="1633653"/>
          </a:xfrm>
          <a:prstGeom prst="flowChartOffpageConnector">
            <a:avLst/>
          </a:prstGeom>
          <a:solidFill>
            <a:schemeClr val="bg1"/>
          </a:solidFill>
          <a:ln>
            <a:solidFill>
              <a:srgbClr val="035DC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BE" sz="1500" b="1">
                <a:solidFill>
                  <a:schemeClr val="tx1">
                    <a:lumMod val="50000"/>
                  </a:schemeClr>
                </a:solidFill>
                <a:latin typeface="Calibri"/>
                <a:ea typeface="Calibri"/>
                <a:cs typeface="Calibri"/>
              </a:rPr>
              <a:t>July 2024  Consultation on MTR</a:t>
            </a:r>
          </a:p>
        </p:txBody>
      </p:sp>
      <p:sp>
        <p:nvSpPr>
          <p:cNvPr id="5" name="Flowchart: Off-page Connector 4">
            <a:extLst>
              <a:ext uri="{FF2B5EF4-FFF2-40B4-BE49-F238E27FC236}">
                <a16:creationId xmlns:a16="http://schemas.microsoft.com/office/drawing/2014/main" id="{92C3E134-7B17-9A4E-17F5-C57423ABBC83}"/>
              </a:ext>
            </a:extLst>
          </p:cNvPr>
          <p:cNvSpPr/>
          <p:nvPr/>
        </p:nvSpPr>
        <p:spPr>
          <a:xfrm>
            <a:off x="7224799" y="2491885"/>
            <a:ext cx="1269919" cy="1633653"/>
          </a:xfrm>
          <a:prstGeom prst="flowChartOffpageConnector">
            <a:avLst/>
          </a:prstGeom>
          <a:solidFill>
            <a:schemeClr val="bg1"/>
          </a:solidFill>
          <a:ln>
            <a:solidFill>
              <a:srgbClr val="035DC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BE" sz="1500" b="1">
                <a:solidFill>
                  <a:schemeClr val="tx1">
                    <a:lumMod val="50000"/>
                  </a:schemeClr>
                </a:solidFill>
                <a:latin typeface="Calibri"/>
                <a:ea typeface="Calibri"/>
                <a:cs typeface="Calibri"/>
              </a:rPr>
              <a:t>Sept 2024  Consultation </a:t>
            </a:r>
          </a:p>
        </p:txBody>
      </p:sp>
      <p:sp>
        <p:nvSpPr>
          <p:cNvPr id="7" name="Flowchart: Off-page Connector 6">
            <a:extLst>
              <a:ext uri="{FF2B5EF4-FFF2-40B4-BE49-F238E27FC236}">
                <a16:creationId xmlns:a16="http://schemas.microsoft.com/office/drawing/2014/main" id="{7D1C5DDF-A7E3-D18C-F964-A64A323850C7}"/>
              </a:ext>
            </a:extLst>
          </p:cNvPr>
          <p:cNvSpPr/>
          <p:nvPr/>
        </p:nvSpPr>
        <p:spPr>
          <a:xfrm>
            <a:off x="9137802" y="2491884"/>
            <a:ext cx="1269919" cy="1633653"/>
          </a:xfrm>
          <a:prstGeom prst="flowChartOffpageConnector">
            <a:avLst/>
          </a:prstGeom>
          <a:solidFill>
            <a:srgbClr val="FFD03B"/>
          </a:solidFill>
          <a:ln>
            <a:solidFill>
              <a:srgbClr val="035DC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BE" sz="1500" b="1" err="1">
                <a:solidFill>
                  <a:schemeClr val="tx1">
                    <a:lumMod val="50000"/>
                  </a:schemeClr>
                </a:solidFill>
                <a:latin typeface="Calibri"/>
                <a:ea typeface="Calibri"/>
                <a:cs typeface="Calibri"/>
              </a:rPr>
              <a:t>Dec</a:t>
            </a:r>
            <a:r>
              <a:rPr lang="fr-BE" sz="1500" b="1">
                <a:solidFill>
                  <a:schemeClr val="tx1">
                    <a:lumMod val="50000"/>
                  </a:schemeClr>
                </a:solidFill>
                <a:latin typeface="Calibri"/>
                <a:ea typeface="Calibri"/>
                <a:cs typeface="Calibri"/>
              </a:rPr>
              <a:t> 2025  Consultation </a:t>
            </a:r>
          </a:p>
        </p:txBody>
      </p:sp>
    </p:spTree>
    <p:extLst>
      <p:ext uri="{BB962C8B-B14F-4D97-AF65-F5344CB8AC3E}">
        <p14:creationId xmlns:p14="http://schemas.microsoft.com/office/powerpoint/2010/main" val="2941336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3A8E0-6447-0450-211F-B2DC8EC4DCC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AB925B7-4F3A-DB6D-A604-D061E8329BD3}"/>
              </a:ext>
            </a:extLst>
          </p:cNvPr>
          <p:cNvPicPr>
            <a:picLocks noChangeAspect="1"/>
          </p:cNvPicPr>
          <p:nvPr/>
        </p:nvPicPr>
        <p:blipFill>
          <a:blip r:embed="rId3"/>
          <a:stretch>
            <a:fillRect/>
          </a:stretch>
        </p:blipFill>
        <p:spPr>
          <a:xfrm>
            <a:off x="853440" y="1469590"/>
            <a:ext cx="10686663" cy="4370082"/>
          </a:xfrm>
          <a:prstGeom prst="rect">
            <a:avLst/>
          </a:prstGeom>
        </p:spPr>
      </p:pic>
      <p:sp>
        <p:nvSpPr>
          <p:cNvPr id="3" name="Title 2">
            <a:extLst>
              <a:ext uri="{FF2B5EF4-FFF2-40B4-BE49-F238E27FC236}">
                <a16:creationId xmlns:a16="http://schemas.microsoft.com/office/drawing/2014/main" id="{0AEA5C1A-90D9-90D2-C895-B2DEFD6784E9}"/>
              </a:ext>
            </a:extLst>
          </p:cNvPr>
          <p:cNvSpPr>
            <a:spLocks noGrp="1"/>
          </p:cNvSpPr>
          <p:nvPr>
            <p:ph type="title"/>
          </p:nvPr>
        </p:nvSpPr>
        <p:spPr>
          <a:xfrm>
            <a:off x="762001" y="431653"/>
            <a:ext cx="10810240" cy="782357"/>
          </a:xfrm>
          <a:ln>
            <a:noFill/>
            <a:prstDash val="sysDot"/>
          </a:ln>
        </p:spPr>
        <p:txBody>
          <a:bodyPr/>
          <a:lstStyle/>
          <a:p>
            <a:pPr algn="ctr"/>
            <a:r>
              <a:rPr lang="en-US" altLang="en-US" sz="3600">
                <a:latin typeface="Calibri" panose="020F0502020204030204" pitchFamily="34" charset="0"/>
                <a:ea typeface="Verdana" panose="020B0604030504040204" pitchFamily="34" charset="0"/>
                <a:cs typeface="Calibri" panose="020F0502020204030204" pitchFamily="34" charset="0"/>
              </a:rPr>
              <a:t>The </a:t>
            </a:r>
            <a:r>
              <a:rPr lang="en-US" altLang="en-US" sz="3600" err="1">
                <a:latin typeface="Calibri" panose="020F0502020204030204" pitchFamily="34" charset="0"/>
                <a:ea typeface="Verdana" panose="020B0604030504040204" pitchFamily="34" charset="0"/>
                <a:cs typeface="Calibri" panose="020F0502020204030204" pitchFamily="34" charset="0"/>
              </a:rPr>
              <a:t>Neighbourhood</a:t>
            </a:r>
            <a:r>
              <a:rPr lang="en-US" altLang="en-US" sz="3600">
                <a:latin typeface="Calibri" panose="020F0502020204030204" pitchFamily="34" charset="0"/>
                <a:ea typeface="Verdana" panose="020B0604030504040204" pitchFamily="34" charset="0"/>
                <a:cs typeface="Calibri" panose="020F0502020204030204" pitchFamily="34" charset="0"/>
              </a:rPr>
              <a:t>, Development and </a:t>
            </a:r>
            <a:br>
              <a:rPr lang="en-US" altLang="en-US" sz="3600">
                <a:latin typeface="Calibri" panose="020F0502020204030204" pitchFamily="34" charset="0"/>
                <a:ea typeface="Verdana" panose="020B0604030504040204" pitchFamily="34" charset="0"/>
                <a:cs typeface="Calibri" panose="020F0502020204030204" pitchFamily="34" charset="0"/>
              </a:rPr>
            </a:br>
            <a:r>
              <a:rPr lang="en-US" altLang="en-US" sz="3600">
                <a:latin typeface="Calibri" panose="020F0502020204030204" pitchFamily="34" charset="0"/>
                <a:ea typeface="Verdana" panose="020B0604030504040204" pitchFamily="34" charset="0"/>
                <a:cs typeface="Calibri" panose="020F0502020204030204" pitchFamily="34" charset="0"/>
              </a:rPr>
              <a:t>International Cooperation Instrument (NDICI)  </a:t>
            </a:r>
            <a:endParaRPr lang="en-IE" sz="2000">
              <a:latin typeface="Calibri" panose="020F0502020204030204" pitchFamily="34" charset="0"/>
              <a:cs typeface="Calibri" panose="020F0502020204030204" pitchFamily="34" charset="0"/>
            </a:endParaRPr>
          </a:p>
        </p:txBody>
      </p:sp>
      <p:sp>
        <p:nvSpPr>
          <p:cNvPr id="8" name="Callout: Line 7">
            <a:extLst>
              <a:ext uri="{FF2B5EF4-FFF2-40B4-BE49-F238E27FC236}">
                <a16:creationId xmlns:a16="http://schemas.microsoft.com/office/drawing/2014/main" id="{2D04B023-832B-EAC3-3119-2E4C3C51333B}"/>
              </a:ext>
            </a:extLst>
          </p:cNvPr>
          <p:cNvSpPr/>
          <p:nvPr/>
        </p:nvSpPr>
        <p:spPr>
          <a:xfrm>
            <a:off x="3088640" y="3398410"/>
            <a:ext cx="4043680" cy="1778000"/>
          </a:xfrm>
          <a:prstGeom prst="borderCallout1">
            <a:avLst>
              <a:gd name="adj1" fmla="val 21607"/>
              <a:gd name="adj2" fmla="val 103476"/>
              <a:gd name="adj3" fmla="val 99356"/>
              <a:gd name="adj4" fmla="val 192321"/>
            </a:avLst>
          </a:prstGeom>
          <a:solidFill>
            <a:schemeClr val="bg1">
              <a:lumMod val="95000"/>
            </a:schemeClr>
          </a:solidFill>
          <a:effectLst>
            <a:glow rad="139700">
              <a:schemeClr val="accent5">
                <a:satMod val="175000"/>
                <a:alpha val="40000"/>
              </a:schemeClr>
            </a:glow>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spcAft>
                <a:spcPts val="500"/>
              </a:spcAft>
              <a:buFont typeface="Arial" panose="020B0604020202020204" pitchFamily="34" charset="0"/>
              <a:buChar char="•"/>
            </a:pPr>
            <a:r>
              <a:rPr lang="en-US" sz="1400">
                <a:solidFill>
                  <a:sysClr val="windowText" lastClr="000000"/>
                </a:solidFill>
                <a:latin typeface="Calibri" panose="020F0502020204030204" pitchFamily="34" charset="0"/>
                <a:cs typeface="Calibri" panose="020F0502020204030204" pitchFamily="34" charset="0"/>
              </a:rPr>
              <a:t>Provide stability </a:t>
            </a:r>
            <a:r>
              <a:rPr lang="en-001" sz="1400">
                <a:solidFill>
                  <a:sysClr val="windowText" lastClr="000000"/>
                </a:solidFill>
                <a:latin typeface="Calibri" panose="020F0502020204030204" pitchFamily="34" charset="0"/>
                <a:cs typeface="Calibri" panose="020F0502020204030204" pitchFamily="34" charset="0"/>
              </a:rPr>
              <a:t>&amp; </a:t>
            </a:r>
            <a:r>
              <a:rPr lang="en-US" sz="1400">
                <a:solidFill>
                  <a:sysClr val="windowText" lastClr="000000"/>
                </a:solidFill>
                <a:latin typeface="Calibri" panose="020F0502020204030204" pitchFamily="34" charset="0"/>
                <a:cs typeface="Calibri" panose="020F0502020204030204" pitchFamily="34" charset="0"/>
              </a:rPr>
              <a:t>conflict prevention in </a:t>
            </a:r>
            <a:r>
              <a:rPr lang="en-001" sz="1400">
                <a:solidFill>
                  <a:sysClr val="windowText" lastClr="000000"/>
                </a:solidFill>
                <a:latin typeface="Calibri" panose="020F0502020204030204" pitchFamily="34" charset="0"/>
                <a:cs typeface="Calibri" panose="020F0502020204030204" pitchFamily="34" charset="0"/>
              </a:rPr>
              <a:t>crisis </a:t>
            </a:r>
            <a:r>
              <a:rPr lang="en-US" sz="1400">
                <a:solidFill>
                  <a:sysClr val="windowText" lastClr="000000"/>
                </a:solidFill>
                <a:latin typeface="Calibri" panose="020F0502020204030204" pitchFamily="34" charset="0"/>
                <a:cs typeface="Calibri" panose="020F0502020204030204" pitchFamily="34" charset="0"/>
              </a:rPr>
              <a:t>situations </a:t>
            </a:r>
          </a:p>
          <a:p>
            <a:pPr marL="285750" lvl="0" indent="-285750">
              <a:spcAft>
                <a:spcPts val="500"/>
              </a:spcAft>
              <a:buFont typeface="Arial" panose="020B0604020202020204" pitchFamily="34" charset="0"/>
              <a:buChar char="•"/>
            </a:pPr>
            <a:r>
              <a:rPr lang="en-US" sz="1400">
                <a:solidFill>
                  <a:sysClr val="windowText" lastClr="000000"/>
                </a:solidFill>
                <a:latin typeface="Calibri" panose="020F0502020204030204" pitchFamily="34" charset="0"/>
                <a:cs typeface="Calibri" panose="020F0502020204030204" pitchFamily="34" charset="0"/>
              </a:rPr>
              <a:t>Strengthen resilience </a:t>
            </a:r>
            <a:r>
              <a:rPr lang="en-001" sz="1400">
                <a:solidFill>
                  <a:sysClr val="windowText" lastClr="000000"/>
                </a:solidFill>
                <a:latin typeface="Calibri" panose="020F0502020204030204" pitchFamily="34" charset="0"/>
                <a:cs typeface="Calibri" panose="020F0502020204030204" pitchFamily="34" charset="0"/>
              </a:rPr>
              <a:t>&amp; </a:t>
            </a:r>
            <a:r>
              <a:rPr lang="en-US" sz="1400">
                <a:solidFill>
                  <a:sysClr val="windowText" lastClr="000000"/>
                </a:solidFill>
                <a:latin typeface="Calibri" panose="020F0502020204030204" pitchFamily="34" charset="0"/>
                <a:cs typeface="Calibri" panose="020F0502020204030204" pitchFamily="34" charset="0"/>
              </a:rPr>
              <a:t>better link humanitarian and development action</a:t>
            </a:r>
          </a:p>
          <a:p>
            <a:pPr marL="285750" lvl="0" indent="-285750">
              <a:spcAft>
                <a:spcPts val="500"/>
              </a:spcAft>
              <a:buFont typeface="Arial" panose="020B0604020202020204" pitchFamily="34" charset="0"/>
              <a:buChar char="•"/>
            </a:pPr>
            <a:r>
              <a:rPr lang="en-US" sz="1400">
                <a:solidFill>
                  <a:sysClr val="windowText" lastClr="000000"/>
                </a:solidFill>
                <a:latin typeface="Calibri" panose="020F0502020204030204" pitchFamily="34" charset="0"/>
                <a:cs typeface="Calibri" panose="020F0502020204030204" pitchFamily="34" charset="0"/>
              </a:rPr>
              <a:t>Address the EU’s foreign policy needs and priorities</a:t>
            </a:r>
          </a:p>
        </p:txBody>
      </p:sp>
      <p:sp>
        <p:nvSpPr>
          <p:cNvPr id="10" name="Callout: Line 9">
            <a:extLst>
              <a:ext uri="{FF2B5EF4-FFF2-40B4-BE49-F238E27FC236}">
                <a16:creationId xmlns:a16="http://schemas.microsoft.com/office/drawing/2014/main" id="{1F32CC47-6B1B-0F77-E5C1-AAD83FF1719D}"/>
              </a:ext>
            </a:extLst>
          </p:cNvPr>
          <p:cNvSpPr/>
          <p:nvPr/>
        </p:nvSpPr>
        <p:spPr>
          <a:xfrm>
            <a:off x="4145280" y="1894510"/>
            <a:ext cx="4043680" cy="716390"/>
          </a:xfrm>
          <a:prstGeom prst="borderCallout1">
            <a:avLst>
              <a:gd name="adj1" fmla="val 21607"/>
              <a:gd name="adj2" fmla="val 103476"/>
              <a:gd name="adj3" fmla="val 66027"/>
              <a:gd name="adj4" fmla="val 147849"/>
            </a:avLst>
          </a:prstGeom>
          <a:solidFill>
            <a:schemeClr val="bg1">
              <a:lumMod val="95000"/>
            </a:schemeClr>
          </a:solidFill>
          <a:effectLst>
            <a:glow rad="139700">
              <a:schemeClr val="accent5">
                <a:satMod val="175000"/>
                <a:alpha val="40000"/>
              </a:schemeClr>
            </a:glow>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spcAft>
                <a:spcPts val="500"/>
              </a:spcAft>
              <a:buFont typeface="Arial" panose="020B0604020202020204" pitchFamily="34" charset="0"/>
              <a:buChar char="•"/>
            </a:pPr>
            <a:r>
              <a:rPr lang="en-US" sz="1400">
                <a:solidFill>
                  <a:sysClr val="windowText" lastClr="000000"/>
                </a:solidFill>
                <a:latin typeface="Calibri" panose="020F0502020204030204" pitchFamily="34" charset="0"/>
                <a:cs typeface="Calibri" panose="020F0502020204030204" pitchFamily="34" charset="0"/>
              </a:rPr>
              <a:t>Allow the EU to account for emerging challenges and priorities</a:t>
            </a:r>
          </a:p>
        </p:txBody>
      </p:sp>
      <p:sp>
        <p:nvSpPr>
          <p:cNvPr id="11" name="TextBox 10">
            <a:extLst>
              <a:ext uri="{FF2B5EF4-FFF2-40B4-BE49-F238E27FC236}">
                <a16:creationId xmlns:a16="http://schemas.microsoft.com/office/drawing/2014/main" id="{0D1109CE-0A91-02E4-809C-3EA314243759}"/>
              </a:ext>
            </a:extLst>
          </p:cNvPr>
          <p:cNvSpPr txBox="1"/>
          <p:nvPr/>
        </p:nvSpPr>
        <p:spPr>
          <a:xfrm>
            <a:off x="853440" y="5946409"/>
            <a:ext cx="6360160" cy="246221"/>
          </a:xfrm>
          <a:prstGeom prst="rect">
            <a:avLst/>
          </a:prstGeom>
          <a:noFill/>
        </p:spPr>
        <p:txBody>
          <a:bodyPr wrap="square" rtlCol="0">
            <a:spAutoFit/>
          </a:bodyPr>
          <a:lstStyle/>
          <a:p>
            <a:r>
              <a:rPr lang="en-IE" sz="1000" i="1"/>
              <a:t>* Figures in billion EUR</a:t>
            </a:r>
          </a:p>
        </p:txBody>
      </p:sp>
    </p:spTree>
    <p:extLst>
      <p:ext uri="{BB962C8B-B14F-4D97-AF65-F5344CB8AC3E}">
        <p14:creationId xmlns:p14="http://schemas.microsoft.com/office/powerpoint/2010/main" val="2495305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137BA-D88C-CEAF-B422-B1BD9D6A2BA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EFEBC849-1A0B-45CF-0EC4-56208546E3A2}"/>
              </a:ext>
            </a:extLst>
          </p:cNvPr>
          <p:cNvPicPr>
            <a:picLocks noChangeAspect="1"/>
          </p:cNvPicPr>
          <p:nvPr/>
        </p:nvPicPr>
        <p:blipFill>
          <a:blip r:embed="rId3"/>
          <a:stretch>
            <a:fillRect/>
          </a:stretch>
        </p:blipFill>
        <p:spPr>
          <a:xfrm>
            <a:off x="853440" y="1469590"/>
            <a:ext cx="10686663" cy="4370082"/>
          </a:xfrm>
          <a:prstGeom prst="rect">
            <a:avLst/>
          </a:prstGeom>
        </p:spPr>
      </p:pic>
      <p:sp>
        <p:nvSpPr>
          <p:cNvPr id="3" name="Title 2">
            <a:extLst>
              <a:ext uri="{FF2B5EF4-FFF2-40B4-BE49-F238E27FC236}">
                <a16:creationId xmlns:a16="http://schemas.microsoft.com/office/drawing/2014/main" id="{CF79F4A8-64D2-639B-567E-A8DCA9B9D707}"/>
              </a:ext>
            </a:extLst>
          </p:cNvPr>
          <p:cNvSpPr>
            <a:spLocks noGrp="1"/>
          </p:cNvSpPr>
          <p:nvPr>
            <p:ph type="title"/>
          </p:nvPr>
        </p:nvSpPr>
        <p:spPr>
          <a:xfrm>
            <a:off x="762001" y="431653"/>
            <a:ext cx="10810240" cy="782357"/>
          </a:xfrm>
          <a:ln>
            <a:noFill/>
            <a:prstDash val="sysDot"/>
          </a:ln>
        </p:spPr>
        <p:txBody>
          <a:bodyPr/>
          <a:lstStyle/>
          <a:p>
            <a:pPr algn="ctr"/>
            <a:r>
              <a:rPr lang="en-US" altLang="en-US" sz="3600">
                <a:latin typeface="Calibri" panose="020F0502020204030204" pitchFamily="34" charset="0"/>
                <a:ea typeface="Verdana" panose="020B0604030504040204" pitchFamily="34" charset="0"/>
                <a:cs typeface="Calibri" panose="020F0502020204030204" pitchFamily="34" charset="0"/>
              </a:rPr>
              <a:t>The </a:t>
            </a:r>
            <a:r>
              <a:rPr lang="en-US" altLang="en-US" sz="3600" err="1">
                <a:latin typeface="Calibri" panose="020F0502020204030204" pitchFamily="34" charset="0"/>
                <a:ea typeface="Verdana" panose="020B0604030504040204" pitchFamily="34" charset="0"/>
                <a:cs typeface="Calibri" panose="020F0502020204030204" pitchFamily="34" charset="0"/>
              </a:rPr>
              <a:t>Neighbourhood</a:t>
            </a:r>
            <a:r>
              <a:rPr lang="en-US" altLang="en-US" sz="3600">
                <a:latin typeface="Calibri" panose="020F0502020204030204" pitchFamily="34" charset="0"/>
                <a:ea typeface="Verdana" panose="020B0604030504040204" pitchFamily="34" charset="0"/>
                <a:cs typeface="Calibri" panose="020F0502020204030204" pitchFamily="34" charset="0"/>
              </a:rPr>
              <a:t>, Development and </a:t>
            </a:r>
            <a:br>
              <a:rPr lang="en-US" altLang="en-US" sz="3600">
                <a:latin typeface="Calibri" panose="020F0502020204030204" pitchFamily="34" charset="0"/>
                <a:ea typeface="Verdana" panose="020B0604030504040204" pitchFamily="34" charset="0"/>
                <a:cs typeface="Calibri" panose="020F0502020204030204" pitchFamily="34" charset="0"/>
              </a:rPr>
            </a:br>
            <a:r>
              <a:rPr lang="en-US" altLang="en-US" sz="3600">
                <a:latin typeface="Calibri" panose="020F0502020204030204" pitchFamily="34" charset="0"/>
                <a:ea typeface="Verdana" panose="020B0604030504040204" pitchFamily="34" charset="0"/>
                <a:cs typeface="Calibri" panose="020F0502020204030204" pitchFamily="34" charset="0"/>
              </a:rPr>
              <a:t>International Cooperation Instrument (NDICI)  </a:t>
            </a:r>
            <a:endParaRPr lang="en-IE" sz="2000">
              <a:latin typeface="Calibri" panose="020F0502020204030204" pitchFamily="34" charset="0"/>
              <a:cs typeface="Calibri" panose="020F0502020204030204" pitchFamily="34" charset="0"/>
            </a:endParaRPr>
          </a:p>
        </p:txBody>
      </p:sp>
      <p:sp>
        <p:nvSpPr>
          <p:cNvPr id="8" name="Callout: Line 7">
            <a:extLst>
              <a:ext uri="{FF2B5EF4-FFF2-40B4-BE49-F238E27FC236}">
                <a16:creationId xmlns:a16="http://schemas.microsoft.com/office/drawing/2014/main" id="{ED58884B-6E34-C159-C5AD-EC3539F85F1F}"/>
              </a:ext>
            </a:extLst>
          </p:cNvPr>
          <p:cNvSpPr/>
          <p:nvPr/>
        </p:nvSpPr>
        <p:spPr>
          <a:xfrm>
            <a:off x="2169994" y="2442949"/>
            <a:ext cx="4962326" cy="2142699"/>
          </a:xfrm>
          <a:prstGeom prst="borderCallout1">
            <a:avLst>
              <a:gd name="adj1" fmla="val 21607"/>
              <a:gd name="adj2" fmla="val 103476"/>
              <a:gd name="adj3" fmla="val 89794"/>
              <a:gd name="adj4" fmla="val 146157"/>
            </a:avLst>
          </a:prstGeom>
          <a:solidFill>
            <a:schemeClr val="bg1">
              <a:lumMod val="95000"/>
            </a:schemeClr>
          </a:solidFill>
          <a:effectLst>
            <a:glow rad="139700">
              <a:schemeClr val="accent5">
                <a:satMod val="175000"/>
                <a:alpha val="40000"/>
              </a:schemeClr>
            </a:glow>
            <a:outerShdw blurRad="76200" dir="18900000" sy="23000" kx="-1200000" algn="bl" rotWithShape="0">
              <a:prstClr val="black">
                <a:alpha val="2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b="1">
                <a:solidFill>
                  <a:schemeClr val="tx1"/>
                </a:solidFill>
              </a:rPr>
              <a:t>Priority Areas</a:t>
            </a:r>
            <a:r>
              <a:rPr lang="en-US" sz="1600">
                <a:solidFill>
                  <a:schemeClr val="tx1"/>
                </a:solidFill>
              </a:rPr>
              <a:t> (under the 'Global Challenges' thematic programme):</a:t>
            </a:r>
          </a:p>
          <a:p>
            <a:pPr marL="742950" lvl="1" indent="-285750">
              <a:buFont typeface="Arial" panose="020B0604020202020204" pitchFamily="34" charset="0"/>
              <a:buChar char="•"/>
            </a:pPr>
            <a:r>
              <a:rPr lang="en-US" sz="1600" b="1">
                <a:solidFill>
                  <a:schemeClr val="tx1"/>
                </a:solidFill>
              </a:rPr>
              <a:t>People</a:t>
            </a:r>
            <a:r>
              <a:rPr lang="en-US" sz="1600">
                <a:solidFill>
                  <a:schemeClr val="tx1"/>
                </a:solidFill>
              </a:rPr>
              <a:t>: EUR 1,83bn.</a:t>
            </a:r>
          </a:p>
          <a:p>
            <a:pPr marL="742950" lvl="1" indent="-285750">
              <a:buFont typeface="Arial" panose="020B0604020202020204" pitchFamily="34" charset="0"/>
              <a:buChar char="•"/>
            </a:pPr>
            <a:r>
              <a:rPr lang="en-US" sz="1600" b="1">
                <a:solidFill>
                  <a:schemeClr val="tx1"/>
                </a:solidFill>
              </a:rPr>
              <a:t>Planet</a:t>
            </a:r>
            <a:r>
              <a:rPr lang="en-US" sz="1600">
                <a:solidFill>
                  <a:schemeClr val="tx1"/>
                </a:solidFill>
              </a:rPr>
              <a:t>: EUR 0.79bn</a:t>
            </a:r>
          </a:p>
          <a:p>
            <a:pPr marL="742950" lvl="1" indent="-285750">
              <a:buFont typeface="Arial" panose="020B0604020202020204" pitchFamily="34" charset="0"/>
              <a:buChar char="•"/>
            </a:pPr>
            <a:r>
              <a:rPr lang="en-US" sz="1600" b="1">
                <a:solidFill>
                  <a:schemeClr val="tx1"/>
                </a:solidFill>
              </a:rPr>
              <a:t>Prosperity</a:t>
            </a:r>
            <a:r>
              <a:rPr lang="en-US" sz="1600">
                <a:solidFill>
                  <a:schemeClr val="tx1"/>
                </a:solidFill>
              </a:rPr>
              <a:t>: EUR 0.69bn</a:t>
            </a:r>
          </a:p>
          <a:p>
            <a:pPr marL="742950" lvl="1" indent="-285750">
              <a:buFont typeface="Arial" panose="020B0604020202020204" pitchFamily="34" charset="0"/>
              <a:buChar char="•"/>
            </a:pPr>
            <a:r>
              <a:rPr lang="en-US" sz="1600" b="1">
                <a:solidFill>
                  <a:schemeClr val="tx1"/>
                </a:solidFill>
              </a:rPr>
              <a:t>Partnerships</a:t>
            </a:r>
            <a:r>
              <a:rPr lang="en-US" sz="1600">
                <a:solidFill>
                  <a:schemeClr val="tx1"/>
                </a:solidFill>
              </a:rPr>
              <a:t>: EUR 0.30bn</a:t>
            </a:r>
            <a:endParaRPr lang="en-US" sz="1400">
              <a:solidFill>
                <a:schemeClr val="tx1"/>
              </a:solidFill>
            </a:endParaRPr>
          </a:p>
        </p:txBody>
      </p:sp>
      <p:sp>
        <p:nvSpPr>
          <p:cNvPr id="11" name="TextBox 10">
            <a:extLst>
              <a:ext uri="{FF2B5EF4-FFF2-40B4-BE49-F238E27FC236}">
                <a16:creationId xmlns:a16="http://schemas.microsoft.com/office/drawing/2014/main" id="{9C4332B3-CEBC-97E9-60CF-C344E2F6DE9E}"/>
              </a:ext>
            </a:extLst>
          </p:cNvPr>
          <p:cNvSpPr txBox="1"/>
          <p:nvPr/>
        </p:nvSpPr>
        <p:spPr>
          <a:xfrm>
            <a:off x="853440" y="5946409"/>
            <a:ext cx="6360160" cy="246221"/>
          </a:xfrm>
          <a:prstGeom prst="rect">
            <a:avLst/>
          </a:prstGeom>
          <a:noFill/>
        </p:spPr>
        <p:txBody>
          <a:bodyPr wrap="square" rtlCol="0">
            <a:spAutoFit/>
          </a:bodyPr>
          <a:lstStyle/>
          <a:p>
            <a:r>
              <a:rPr lang="en-IE" sz="1000" i="1"/>
              <a:t>* Figures in billion EUR</a:t>
            </a:r>
          </a:p>
        </p:txBody>
      </p:sp>
    </p:spTree>
    <p:extLst>
      <p:ext uri="{BB962C8B-B14F-4D97-AF65-F5344CB8AC3E}">
        <p14:creationId xmlns:p14="http://schemas.microsoft.com/office/powerpoint/2010/main" val="1250302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7DD41-BD58-62C0-3C2E-8AA36C699EC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4F71178-3571-AF49-FFB6-A7CBBE8AE9A5}"/>
              </a:ext>
            </a:extLst>
          </p:cNvPr>
          <p:cNvPicPr>
            <a:picLocks noChangeAspect="1"/>
          </p:cNvPicPr>
          <p:nvPr/>
        </p:nvPicPr>
        <p:blipFill>
          <a:blip r:embed="rId3"/>
          <a:stretch>
            <a:fillRect/>
          </a:stretch>
        </p:blipFill>
        <p:spPr>
          <a:xfrm>
            <a:off x="853440" y="1469590"/>
            <a:ext cx="10686663" cy="4370082"/>
          </a:xfrm>
          <a:prstGeom prst="rect">
            <a:avLst/>
          </a:prstGeom>
        </p:spPr>
      </p:pic>
      <p:sp>
        <p:nvSpPr>
          <p:cNvPr id="3" name="Title 2">
            <a:extLst>
              <a:ext uri="{FF2B5EF4-FFF2-40B4-BE49-F238E27FC236}">
                <a16:creationId xmlns:a16="http://schemas.microsoft.com/office/drawing/2014/main" id="{7BF5657E-F7E2-4822-1675-7283DC8004BB}"/>
              </a:ext>
            </a:extLst>
          </p:cNvPr>
          <p:cNvSpPr>
            <a:spLocks noGrp="1"/>
          </p:cNvSpPr>
          <p:nvPr>
            <p:ph type="title"/>
          </p:nvPr>
        </p:nvSpPr>
        <p:spPr>
          <a:xfrm>
            <a:off x="762001" y="431653"/>
            <a:ext cx="10810240" cy="782357"/>
          </a:xfrm>
          <a:ln>
            <a:noFill/>
            <a:prstDash val="sysDot"/>
          </a:ln>
        </p:spPr>
        <p:txBody>
          <a:bodyPr/>
          <a:lstStyle/>
          <a:p>
            <a:pPr algn="ctr"/>
            <a:r>
              <a:rPr lang="en-US" altLang="en-US" sz="3600">
                <a:latin typeface="Calibri" panose="020F0502020204030204" pitchFamily="34" charset="0"/>
                <a:ea typeface="Verdana" panose="020B0604030504040204" pitchFamily="34" charset="0"/>
                <a:cs typeface="Calibri" panose="020F0502020204030204" pitchFamily="34" charset="0"/>
              </a:rPr>
              <a:t>The </a:t>
            </a:r>
            <a:r>
              <a:rPr lang="en-US" altLang="en-US" sz="3600" err="1">
                <a:latin typeface="Calibri" panose="020F0502020204030204" pitchFamily="34" charset="0"/>
                <a:ea typeface="Verdana" panose="020B0604030504040204" pitchFamily="34" charset="0"/>
                <a:cs typeface="Calibri" panose="020F0502020204030204" pitchFamily="34" charset="0"/>
              </a:rPr>
              <a:t>Neighbourhood</a:t>
            </a:r>
            <a:r>
              <a:rPr lang="en-US" altLang="en-US" sz="3600">
                <a:latin typeface="Calibri" panose="020F0502020204030204" pitchFamily="34" charset="0"/>
                <a:ea typeface="Verdana" panose="020B0604030504040204" pitchFamily="34" charset="0"/>
                <a:cs typeface="Calibri" panose="020F0502020204030204" pitchFamily="34" charset="0"/>
              </a:rPr>
              <a:t>, Development and </a:t>
            </a:r>
            <a:br>
              <a:rPr lang="en-US" altLang="en-US" sz="3600">
                <a:latin typeface="Calibri" panose="020F0502020204030204" pitchFamily="34" charset="0"/>
                <a:ea typeface="Verdana" panose="020B0604030504040204" pitchFamily="34" charset="0"/>
                <a:cs typeface="Calibri" panose="020F0502020204030204" pitchFamily="34" charset="0"/>
              </a:rPr>
            </a:br>
            <a:r>
              <a:rPr lang="en-US" altLang="en-US" sz="3600">
                <a:latin typeface="Calibri" panose="020F0502020204030204" pitchFamily="34" charset="0"/>
                <a:ea typeface="Verdana" panose="020B0604030504040204" pitchFamily="34" charset="0"/>
                <a:cs typeface="Calibri" panose="020F0502020204030204" pitchFamily="34" charset="0"/>
              </a:rPr>
              <a:t>International Cooperation Instrument (NDICI)  </a:t>
            </a:r>
            <a:endParaRPr lang="en-IE" sz="2000">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45FCC40C-5B16-3AB0-8989-E5814BAE37FD}"/>
              </a:ext>
            </a:extLst>
          </p:cNvPr>
          <p:cNvSpPr txBox="1"/>
          <p:nvPr/>
        </p:nvSpPr>
        <p:spPr>
          <a:xfrm>
            <a:off x="853440" y="5946409"/>
            <a:ext cx="6360160" cy="246221"/>
          </a:xfrm>
          <a:prstGeom prst="rect">
            <a:avLst/>
          </a:prstGeom>
          <a:noFill/>
        </p:spPr>
        <p:txBody>
          <a:bodyPr wrap="square" rtlCol="0">
            <a:spAutoFit/>
          </a:bodyPr>
          <a:lstStyle/>
          <a:p>
            <a:r>
              <a:rPr lang="en-IE" sz="1000" i="1"/>
              <a:t>* Figures in billion EUR</a:t>
            </a:r>
          </a:p>
        </p:txBody>
      </p:sp>
      <p:sp>
        <p:nvSpPr>
          <p:cNvPr id="4" name="Rectangle: Rounded Corners 3">
            <a:extLst>
              <a:ext uri="{FF2B5EF4-FFF2-40B4-BE49-F238E27FC236}">
                <a16:creationId xmlns:a16="http://schemas.microsoft.com/office/drawing/2014/main" id="{72EF7EE1-4375-EA37-F90D-3B3AFD9B5741}"/>
              </a:ext>
            </a:extLst>
          </p:cNvPr>
          <p:cNvSpPr/>
          <p:nvPr/>
        </p:nvSpPr>
        <p:spPr>
          <a:xfrm>
            <a:off x="4592319" y="4087091"/>
            <a:ext cx="3318625" cy="1876829"/>
          </a:xfrm>
          <a:prstGeom prst="roundRect">
            <a:avLst/>
          </a:prstGeom>
          <a:noFill/>
          <a:ln w="12700">
            <a:solidFill>
              <a:schemeClr val="tx1"/>
            </a:solidFill>
          </a:ln>
          <a:effectLst>
            <a:glow rad="139700">
              <a:schemeClr val="accent5">
                <a:satMod val="17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377025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2E425-E7BE-70C6-AF46-BBF466EC8C5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8F123D9-C224-06D9-B2A3-9AB349B3CE52}"/>
              </a:ext>
            </a:extLst>
          </p:cNvPr>
          <p:cNvSpPr>
            <a:spLocks noGrp="1"/>
          </p:cNvSpPr>
          <p:nvPr>
            <p:ph type="title"/>
          </p:nvPr>
        </p:nvSpPr>
        <p:spPr>
          <a:xfrm>
            <a:off x="762001" y="431653"/>
            <a:ext cx="10810240" cy="782357"/>
          </a:xfrm>
          <a:ln>
            <a:noFill/>
            <a:prstDash val="sysDot"/>
          </a:ln>
        </p:spPr>
        <p:txBody>
          <a:bodyPr/>
          <a:lstStyle/>
          <a:p>
            <a:pPr algn="ctr"/>
            <a:r>
              <a:rPr lang="en-US" altLang="en-US" sz="3600">
                <a:latin typeface="Calibri" panose="020F0502020204030204" pitchFamily="34" charset="0"/>
                <a:ea typeface="Verdana" panose="020B0604030504040204" pitchFamily="34" charset="0"/>
                <a:cs typeface="Calibri" panose="020F0502020204030204" pitchFamily="34" charset="0"/>
              </a:rPr>
              <a:t>The </a:t>
            </a:r>
            <a:r>
              <a:rPr lang="en-US" altLang="en-US" sz="3600" err="1">
                <a:latin typeface="Calibri" panose="020F0502020204030204" pitchFamily="34" charset="0"/>
                <a:ea typeface="Verdana" panose="020B0604030504040204" pitchFamily="34" charset="0"/>
                <a:cs typeface="Calibri" panose="020F0502020204030204" pitchFamily="34" charset="0"/>
              </a:rPr>
              <a:t>Neighbourhood</a:t>
            </a:r>
            <a:r>
              <a:rPr lang="en-US" altLang="en-US" sz="3600">
                <a:latin typeface="Calibri" panose="020F0502020204030204" pitchFamily="34" charset="0"/>
                <a:ea typeface="Verdana" panose="020B0604030504040204" pitchFamily="34" charset="0"/>
                <a:cs typeface="Calibri" panose="020F0502020204030204" pitchFamily="34" charset="0"/>
              </a:rPr>
              <a:t>, Development and </a:t>
            </a:r>
            <a:br>
              <a:rPr lang="en-US" altLang="en-US" sz="3600">
                <a:latin typeface="Calibri" panose="020F0502020204030204" pitchFamily="34" charset="0"/>
                <a:ea typeface="Verdana" panose="020B0604030504040204" pitchFamily="34" charset="0"/>
                <a:cs typeface="Calibri" panose="020F0502020204030204" pitchFamily="34" charset="0"/>
              </a:rPr>
            </a:br>
            <a:r>
              <a:rPr lang="en-US" altLang="en-US" sz="3600">
                <a:latin typeface="Calibri" panose="020F0502020204030204" pitchFamily="34" charset="0"/>
                <a:ea typeface="Verdana" panose="020B0604030504040204" pitchFamily="34" charset="0"/>
                <a:cs typeface="Calibri" panose="020F0502020204030204" pitchFamily="34" charset="0"/>
              </a:rPr>
              <a:t>International Cooperation Instrument (NDICI)  </a:t>
            </a:r>
            <a:endParaRPr lang="en-IE" sz="2000">
              <a:latin typeface="Calibri" panose="020F0502020204030204" pitchFamily="34" charset="0"/>
              <a:cs typeface="Calibri" panose="020F0502020204030204" pitchFamily="34" charset="0"/>
            </a:endParaRPr>
          </a:p>
        </p:txBody>
      </p:sp>
      <p:pic>
        <p:nvPicPr>
          <p:cNvPr id="14" name="Picture 13">
            <a:extLst>
              <a:ext uri="{FF2B5EF4-FFF2-40B4-BE49-F238E27FC236}">
                <a16:creationId xmlns:a16="http://schemas.microsoft.com/office/drawing/2014/main" id="{C1E38D61-3354-7E00-90B2-0251E96F4BD4}"/>
              </a:ext>
            </a:extLst>
          </p:cNvPr>
          <p:cNvPicPr>
            <a:picLocks noChangeAspect="1"/>
          </p:cNvPicPr>
          <p:nvPr/>
        </p:nvPicPr>
        <p:blipFill>
          <a:blip r:embed="rId3"/>
          <a:stretch>
            <a:fillRect/>
          </a:stretch>
        </p:blipFill>
        <p:spPr>
          <a:xfrm>
            <a:off x="890337" y="1590367"/>
            <a:ext cx="10551695" cy="4184791"/>
          </a:xfrm>
          <a:prstGeom prst="rect">
            <a:avLst/>
          </a:prstGeom>
        </p:spPr>
      </p:pic>
    </p:spTree>
    <p:extLst>
      <p:ext uri="{BB962C8B-B14F-4D97-AF65-F5344CB8AC3E}">
        <p14:creationId xmlns:p14="http://schemas.microsoft.com/office/powerpoint/2010/main" val="1823387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3D9A082-161A-49C0-CD79-0F3CE7174ED6}"/>
              </a:ext>
            </a:extLst>
          </p:cNvPr>
          <p:cNvSpPr>
            <a:spLocks noGrp="1"/>
          </p:cNvSpPr>
          <p:nvPr>
            <p:ph idx="1"/>
          </p:nvPr>
        </p:nvSpPr>
        <p:spPr>
          <a:xfrm>
            <a:off x="714376" y="1814297"/>
            <a:ext cx="5622256" cy="3927797"/>
          </a:xfrm>
        </p:spPr>
        <p:txBody>
          <a:bodyPr vert="horz" lIns="91440" tIns="45720" rIns="91440" bIns="45720" rtlCol="0" anchor="t">
            <a:noAutofit/>
          </a:bodyPr>
          <a:lstStyle/>
          <a:p>
            <a:pPr marL="0" indent="0" algn="just">
              <a:buNone/>
            </a:pPr>
            <a:r>
              <a:rPr lang="en-US" sz="2200">
                <a:latin typeface="Calibri"/>
                <a:ea typeface="Calibri"/>
                <a:cs typeface="Calibri"/>
              </a:rPr>
              <a:t>The </a:t>
            </a:r>
            <a:r>
              <a:rPr lang="en-US" sz="2200" b="1">
                <a:latin typeface="Calibri"/>
                <a:ea typeface="Calibri"/>
                <a:cs typeface="Calibri"/>
              </a:rPr>
              <a:t>Regional Multi-Annual Indicative Programme for Asia and the Pacific</a:t>
            </a:r>
            <a:r>
              <a:rPr lang="en-US" sz="2200">
                <a:latin typeface="Calibri"/>
                <a:ea typeface="Calibri"/>
                <a:cs typeface="Calibri"/>
              </a:rPr>
              <a:t> is designed to support priorities and EU interests in the region - in full complementarity with country and thematic MIPs, supporting key strategies like</a:t>
            </a:r>
          </a:p>
          <a:p>
            <a:pPr>
              <a:spcAft>
                <a:spcPts val="0"/>
              </a:spcAft>
            </a:pPr>
            <a:r>
              <a:rPr lang="en-US" sz="2200">
                <a:latin typeface="Calibri"/>
                <a:ea typeface="Calibri"/>
                <a:cs typeface="Calibri"/>
              </a:rPr>
              <a:t>Global Gateway</a:t>
            </a:r>
            <a:endParaRPr lang="en-US" sz="2200">
              <a:latin typeface="Calibri" panose="020F0502020204030204" pitchFamily="34" charset="0"/>
              <a:ea typeface="Calibri"/>
              <a:cs typeface="Calibri" panose="020F0502020204030204" pitchFamily="34" charset="0"/>
            </a:endParaRPr>
          </a:p>
          <a:p>
            <a:pPr>
              <a:spcAft>
                <a:spcPts val="0"/>
              </a:spcAft>
            </a:pPr>
            <a:r>
              <a:rPr lang="en-US" sz="2200">
                <a:latin typeface="Calibri"/>
                <a:ea typeface="Calibri"/>
                <a:cs typeface="Calibri"/>
              </a:rPr>
              <a:t>EU – Indo-Pacific Strategy</a:t>
            </a:r>
            <a:endParaRPr lang="en-US" sz="2200">
              <a:latin typeface="Calibri" panose="020F0502020204030204" pitchFamily="34" charset="0"/>
              <a:ea typeface="Calibri"/>
              <a:cs typeface="Calibri" panose="020F0502020204030204" pitchFamily="34" charset="0"/>
            </a:endParaRPr>
          </a:p>
          <a:p>
            <a:pPr>
              <a:spcAft>
                <a:spcPts val="0"/>
              </a:spcAft>
            </a:pPr>
            <a:r>
              <a:rPr lang="en-US" sz="2200">
                <a:latin typeface="Calibri"/>
                <a:ea typeface="Calibri"/>
                <a:cs typeface="Calibri"/>
              </a:rPr>
              <a:t>EU – Central Asia Strategy</a:t>
            </a:r>
            <a:endParaRPr lang="en-US" sz="2200">
              <a:latin typeface="Calibri" panose="020F0502020204030204" pitchFamily="34" charset="0"/>
              <a:ea typeface="Calibri"/>
              <a:cs typeface="Calibri" panose="020F0502020204030204" pitchFamily="34" charset="0"/>
            </a:endParaRPr>
          </a:p>
        </p:txBody>
      </p:sp>
      <p:sp>
        <p:nvSpPr>
          <p:cNvPr id="3" name="Title 2">
            <a:extLst>
              <a:ext uri="{FF2B5EF4-FFF2-40B4-BE49-F238E27FC236}">
                <a16:creationId xmlns:a16="http://schemas.microsoft.com/office/drawing/2014/main" id="{B980AF7E-A7F4-A15E-F4B6-2B6BDE4402AB}"/>
              </a:ext>
            </a:extLst>
          </p:cNvPr>
          <p:cNvSpPr>
            <a:spLocks noGrp="1"/>
          </p:cNvSpPr>
          <p:nvPr>
            <p:ph type="title"/>
          </p:nvPr>
        </p:nvSpPr>
        <p:spPr>
          <a:xfrm>
            <a:off x="970722" y="615951"/>
            <a:ext cx="10515600" cy="782357"/>
          </a:xfrm>
        </p:spPr>
        <p:txBody>
          <a:bodyPr/>
          <a:lstStyle/>
          <a:p>
            <a:pPr algn="ctr"/>
            <a:r>
              <a:rPr lang="en-US" sz="3800">
                <a:latin typeface="Calibri"/>
                <a:ea typeface="Calibri"/>
                <a:cs typeface="Calibri"/>
              </a:rPr>
              <a:t>The Asia-Pacific Regional </a:t>
            </a:r>
            <a:r>
              <a:rPr lang="en-US" sz="3800">
                <a:solidFill>
                  <a:srgbClr val="034EA2"/>
                </a:solidFill>
                <a:latin typeface="Calibri"/>
                <a:ea typeface="Calibri"/>
                <a:cs typeface="Calibri"/>
              </a:rPr>
              <a:t>Multi-Annual Indicative </a:t>
            </a:r>
            <a:r>
              <a:rPr lang="en-US" sz="3800" err="1">
                <a:solidFill>
                  <a:srgbClr val="034EA2"/>
                </a:solidFill>
                <a:latin typeface="Calibri"/>
                <a:ea typeface="Calibri"/>
                <a:cs typeface="Calibri"/>
              </a:rPr>
              <a:t>Programme</a:t>
            </a:r>
            <a:endParaRPr lang="en-US" sz="3800" err="1">
              <a:latin typeface="Calibri" panose="020F0502020204030204" pitchFamily="34" charset="0"/>
              <a:ea typeface="Calibri"/>
              <a:cs typeface="Calibri" panose="020F0502020204030204" pitchFamily="34" charset="0"/>
            </a:endParaRPr>
          </a:p>
        </p:txBody>
      </p:sp>
      <p:pic>
        <p:nvPicPr>
          <p:cNvPr id="5" name="Picture 4">
            <a:extLst>
              <a:ext uri="{FF2B5EF4-FFF2-40B4-BE49-F238E27FC236}">
                <a16:creationId xmlns:a16="http://schemas.microsoft.com/office/drawing/2014/main" id="{F8999B9B-BD02-D9C3-3D12-60F8A33F1D41}"/>
              </a:ext>
            </a:extLst>
          </p:cNvPr>
          <p:cNvPicPr>
            <a:picLocks noChangeAspect="1"/>
          </p:cNvPicPr>
          <p:nvPr/>
        </p:nvPicPr>
        <p:blipFill>
          <a:blip r:embed="rId3"/>
          <a:stretch>
            <a:fillRect/>
          </a:stretch>
        </p:blipFill>
        <p:spPr>
          <a:xfrm>
            <a:off x="7172094" y="1714543"/>
            <a:ext cx="2549218" cy="2012541"/>
          </a:xfrm>
          <a:prstGeom prst="rect">
            <a:avLst/>
          </a:prstGeom>
          <a:effectLst>
            <a:outerShdw blurRad="50800" dist="38100" dir="2700000" algn="tl" rotWithShape="0">
              <a:prstClr val="black">
                <a:alpha val="40000"/>
              </a:prstClr>
            </a:outerShdw>
          </a:effectLst>
        </p:spPr>
      </p:pic>
      <p:pic>
        <p:nvPicPr>
          <p:cNvPr id="4" name="Picture 3" descr="A blue globe with black text&#10;&#10;AI-generated content may be incorrect.">
            <a:extLst>
              <a:ext uri="{FF2B5EF4-FFF2-40B4-BE49-F238E27FC236}">
                <a16:creationId xmlns:a16="http://schemas.microsoft.com/office/drawing/2014/main" id="{32997F33-2227-9B9D-EB8A-CD02F95B4607}"/>
              </a:ext>
            </a:extLst>
          </p:cNvPr>
          <p:cNvPicPr>
            <a:picLocks noChangeAspect="1"/>
          </p:cNvPicPr>
          <p:nvPr/>
        </p:nvPicPr>
        <p:blipFill>
          <a:blip r:embed="rId4"/>
          <a:stretch>
            <a:fillRect/>
          </a:stretch>
        </p:blipFill>
        <p:spPr>
          <a:xfrm>
            <a:off x="6407512" y="4145933"/>
            <a:ext cx="4078381" cy="136207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816942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FEE54-F0ED-55AE-C449-3598324BE0D4}"/>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E90B61F0-86B6-65AF-1A3E-D50A52D196B4}"/>
              </a:ext>
            </a:extLst>
          </p:cNvPr>
          <p:cNvSpPr>
            <a:spLocks noGrp="1"/>
          </p:cNvSpPr>
          <p:nvPr>
            <p:ph type="title"/>
          </p:nvPr>
        </p:nvSpPr>
        <p:spPr>
          <a:xfrm>
            <a:off x="1008605" y="558608"/>
            <a:ext cx="10905698" cy="782357"/>
          </a:xfrm>
        </p:spPr>
        <p:txBody>
          <a:bodyPr/>
          <a:lstStyle/>
          <a:p>
            <a:pPr algn="ctr"/>
            <a:r>
              <a:rPr lang="fr-BE" sz="3200">
                <a:latin typeface="Calibri"/>
                <a:ea typeface="Calibri"/>
                <a:cs typeface="Calibri"/>
              </a:rPr>
              <a:t>R</a:t>
            </a:r>
            <a:r>
              <a:rPr lang="en-US" sz="3200" err="1">
                <a:latin typeface="Calibri"/>
                <a:ea typeface="Calibri"/>
                <a:cs typeface="Calibri"/>
              </a:rPr>
              <a:t>egional</a:t>
            </a:r>
            <a:r>
              <a:rPr lang="en-US" sz="3200">
                <a:latin typeface="Calibri"/>
                <a:ea typeface="Calibri"/>
                <a:cs typeface="Calibri"/>
              </a:rPr>
              <a:t> Multi-annual Indicative Programme</a:t>
            </a:r>
            <a:br>
              <a:rPr lang="en-US" sz="3200">
                <a:latin typeface="Calibri" panose="020F0502020204030204" pitchFamily="34" charset="0"/>
                <a:cs typeface="Calibri" panose="020F0502020204030204" pitchFamily="34" charset="0"/>
              </a:rPr>
            </a:br>
            <a:r>
              <a:rPr lang="en-US" sz="3200">
                <a:latin typeface="Calibri"/>
                <a:ea typeface="Calibri"/>
                <a:cs typeface="Calibri"/>
              </a:rPr>
              <a:t>for Asia and the Pacific  </a:t>
            </a:r>
            <a:br>
              <a:rPr lang="en-US" sz="3200">
                <a:latin typeface="Calibri" panose="020F0502020204030204" pitchFamily="34" charset="0"/>
                <a:cs typeface="Calibri" panose="020F0502020204030204" pitchFamily="34" charset="0"/>
              </a:rPr>
            </a:br>
            <a:r>
              <a:rPr lang="en-US" sz="2400">
                <a:latin typeface="Calibri"/>
                <a:ea typeface="Calibri"/>
                <a:cs typeface="Calibri"/>
              </a:rPr>
              <a:t>€ 3.66 billion (2021-2027) - </a:t>
            </a:r>
            <a:r>
              <a:rPr lang="en-US" sz="2400" b="1">
                <a:solidFill>
                  <a:srgbClr val="FFD03B"/>
                </a:solidFill>
                <a:latin typeface="Calibri"/>
                <a:ea typeface="Calibri"/>
                <a:cs typeface="Calibri"/>
              </a:rPr>
              <a:t>Post Mid Term Review</a:t>
            </a:r>
            <a:endParaRPr lang="en-GB" sz="2400" b="1">
              <a:solidFill>
                <a:srgbClr val="FFD03B"/>
              </a:solidFill>
              <a:latin typeface="Calibri"/>
              <a:ea typeface="Calibri"/>
              <a:cs typeface="Calibri"/>
            </a:endParaRPr>
          </a:p>
        </p:txBody>
      </p:sp>
      <p:grpSp>
        <p:nvGrpSpPr>
          <p:cNvPr id="9" name="Group 8">
            <a:extLst>
              <a:ext uri="{FF2B5EF4-FFF2-40B4-BE49-F238E27FC236}">
                <a16:creationId xmlns:a16="http://schemas.microsoft.com/office/drawing/2014/main" id="{DF624979-8C06-8113-B119-CB9ACA88FF8B}"/>
              </a:ext>
            </a:extLst>
          </p:cNvPr>
          <p:cNvGrpSpPr/>
          <p:nvPr/>
        </p:nvGrpSpPr>
        <p:grpSpPr>
          <a:xfrm>
            <a:off x="831274" y="1340965"/>
            <a:ext cx="10905698" cy="5045481"/>
            <a:chOff x="831274" y="1340965"/>
            <a:chExt cx="10905698" cy="5045481"/>
          </a:xfrm>
        </p:grpSpPr>
        <p:pic>
          <p:nvPicPr>
            <p:cNvPr id="3" name="Picture 2">
              <a:extLst>
                <a:ext uri="{FF2B5EF4-FFF2-40B4-BE49-F238E27FC236}">
                  <a16:creationId xmlns:a16="http://schemas.microsoft.com/office/drawing/2014/main" id="{A5B9B40F-E411-E47F-5D7F-9F11F4ACE747}"/>
                </a:ext>
              </a:extLst>
            </p:cNvPr>
            <p:cNvPicPr>
              <a:picLocks noChangeAspect="1"/>
            </p:cNvPicPr>
            <p:nvPr/>
          </p:nvPicPr>
          <p:blipFill>
            <a:blip r:embed="rId3"/>
            <a:stretch>
              <a:fillRect/>
            </a:stretch>
          </p:blipFill>
          <p:spPr>
            <a:xfrm>
              <a:off x="831274" y="1340965"/>
              <a:ext cx="10905698" cy="4367417"/>
            </a:xfrm>
            <a:prstGeom prst="rect">
              <a:avLst/>
            </a:prstGeom>
          </p:spPr>
        </p:pic>
        <p:pic>
          <p:nvPicPr>
            <p:cNvPr id="8" name="Picture 7">
              <a:extLst>
                <a:ext uri="{FF2B5EF4-FFF2-40B4-BE49-F238E27FC236}">
                  <a16:creationId xmlns:a16="http://schemas.microsoft.com/office/drawing/2014/main" id="{412C6C2E-2D73-443E-67D6-39DF8FDCB13A}"/>
                </a:ext>
              </a:extLst>
            </p:cNvPr>
            <p:cNvPicPr>
              <a:picLocks noChangeAspect="1"/>
            </p:cNvPicPr>
            <p:nvPr/>
          </p:nvPicPr>
          <p:blipFill>
            <a:blip r:embed="rId4"/>
            <a:stretch>
              <a:fillRect/>
            </a:stretch>
          </p:blipFill>
          <p:spPr>
            <a:xfrm>
              <a:off x="892234" y="5828666"/>
              <a:ext cx="9318635" cy="557780"/>
            </a:xfrm>
            <a:prstGeom prst="rect">
              <a:avLst/>
            </a:prstGeom>
          </p:spPr>
        </p:pic>
      </p:grpSp>
      <p:sp>
        <p:nvSpPr>
          <p:cNvPr id="10" name="TextBox 9">
            <a:extLst>
              <a:ext uri="{FF2B5EF4-FFF2-40B4-BE49-F238E27FC236}">
                <a16:creationId xmlns:a16="http://schemas.microsoft.com/office/drawing/2014/main" id="{B6A8AB84-5155-5123-EEBB-AF2DB56651D7}"/>
              </a:ext>
            </a:extLst>
          </p:cNvPr>
          <p:cNvSpPr txBox="1"/>
          <p:nvPr/>
        </p:nvSpPr>
        <p:spPr>
          <a:xfrm>
            <a:off x="873760" y="6450647"/>
            <a:ext cx="3616960" cy="261610"/>
          </a:xfrm>
          <a:prstGeom prst="rect">
            <a:avLst/>
          </a:prstGeom>
          <a:noFill/>
        </p:spPr>
        <p:txBody>
          <a:bodyPr wrap="square" rtlCol="0">
            <a:spAutoFit/>
          </a:bodyPr>
          <a:lstStyle/>
          <a:p>
            <a:r>
              <a:rPr lang="en-IE" sz="1100" i="1"/>
              <a:t>*Figures in mln EUR</a:t>
            </a:r>
          </a:p>
        </p:txBody>
      </p:sp>
    </p:spTree>
    <p:extLst>
      <p:ext uri="{BB962C8B-B14F-4D97-AF65-F5344CB8AC3E}">
        <p14:creationId xmlns:p14="http://schemas.microsoft.com/office/powerpoint/2010/main" val="3916836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80453-4102-E3C5-1A4B-F1A75F494A58}"/>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CE9C3705-74FA-533B-27B2-006C4A2569D1}"/>
              </a:ext>
            </a:extLst>
          </p:cNvPr>
          <p:cNvSpPr>
            <a:spLocks noGrp="1"/>
          </p:cNvSpPr>
          <p:nvPr>
            <p:ph type="title"/>
          </p:nvPr>
        </p:nvSpPr>
        <p:spPr>
          <a:xfrm>
            <a:off x="1008605" y="558608"/>
            <a:ext cx="10905698" cy="782357"/>
          </a:xfrm>
        </p:spPr>
        <p:txBody>
          <a:bodyPr/>
          <a:lstStyle/>
          <a:p>
            <a:pPr algn="ctr"/>
            <a:r>
              <a:rPr lang="fr-BE" sz="3200">
                <a:latin typeface="Calibri"/>
                <a:ea typeface="Calibri"/>
                <a:cs typeface="Calibri"/>
              </a:rPr>
              <a:t>R</a:t>
            </a:r>
            <a:r>
              <a:rPr lang="en-US" sz="3200" err="1">
                <a:latin typeface="Calibri"/>
                <a:ea typeface="Calibri"/>
                <a:cs typeface="Calibri"/>
              </a:rPr>
              <a:t>egional</a:t>
            </a:r>
            <a:r>
              <a:rPr lang="en-US" sz="3200">
                <a:latin typeface="Calibri"/>
                <a:ea typeface="Calibri"/>
                <a:cs typeface="Calibri"/>
              </a:rPr>
              <a:t> Multi-annual Indicative Programme</a:t>
            </a:r>
            <a:br>
              <a:rPr lang="en-US" sz="3200">
                <a:latin typeface="Calibri" panose="020F0502020204030204" pitchFamily="34" charset="0"/>
                <a:cs typeface="Calibri" panose="020F0502020204030204" pitchFamily="34" charset="0"/>
              </a:rPr>
            </a:br>
            <a:r>
              <a:rPr lang="en-US" sz="3200">
                <a:latin typeface="Calibri"/>
                <a:ea typeface="Calibri"/>
                <a:cs typeface="Calibri"/>
              </a:rPr>
              <a:t>for Asia and the Pacific  </a:t>
            </a:r>
            <a:br>
              <a:rPr lang="en-US" sz="3200">
                <a:latin typeface="Calibri" panose="020F0502020204030204" pitchFamily="34" charset="0"/>
                <a:cs typeface="Calibri" panose="020F0502020204030204" pitchFamily="34" charset="0"/>
              </a:rPr>
            </a:br>
            <a:r>
              <a:rPr lang="en-US" sz="2400">
                <a:latin typeface="Calibri"/>
                <a:ea typeface="Calibri"/>
                <a:cs typeface="Calibri"/>
              </a:rPr>
              <a:t>€ 3.66 billion (2021-2027) - </a:t>
            </a:r>
            <a:r>
              <a:rPr lang="en-US" sz="2400" b="1">
                <a:solidFill>
                  <a:srgbClr val="FFD03B"/>
                </a:solidFill>
                <a:latin typeface="Calibri"/>
                <a:ea typeface="Calibri"/>
                <a:cs typeface="Calibri"/>
              </a:rPr>
              <a:t>Post Mid Term Review</a:t>
            </a:r>
            <a:endParaRPr lang="en-GB" sz="2400" b="1">
              <a:solidFill>
                <a:srgbClr val="FFD03B"/>
              </a:solidFill>
              <a:latin typeface="Calibri"/>
              <a:ea typeface="Calibri"/>
              <a:cs typeface="Calibri"/>
            </a:endParaRPr>
          </a:p>
        </p:txBody>
      </p:sp>
      <p:grpSp>
        <p:nvGrpSpPr>
          <p:cNvPr id="9" name="Group 8">
            <a:extLst>
              <a:ext uri="{FF2B5EF4-FFF2-40B4-BE49-F238E27FC236}">
                <a16:creationId xmlns:a16="http://schemas.microsoft.com/office/drawing/2014/main" id="{91AA8AC0-1592-4984-E46D-9094DE4A5B88}"/>
              </a:ext>
            </a:extLst>
          </p:cNvPr>
          <p:cNvGrpSpPr/>
          <p:nvPr/>
        </p:nvGrpSpPr>
        <p:grpSpPr>
          <a:xfrm>
            <a:off x="831274" y="1340965"/>
            <a:ext cx="10905698" cy="5045481"/>
            <a:chOff x="831274" y="1340965"/>
            <a:chExt cx="10905698" cy="5045481"/>
          </a:xfrm>
        </p:grpSpPr>
        <p:pic>
          <p:nvPicPr>
            <p:cNvPr id="3" name="Picture 2">
              <a:extLst>
                <a:ext uri="{FF2B5EF4-FFF2-40B4-BE49-F238E27FC236}">
                  <a16:creationId xmlns:a16="http://schemas.microsoft.com/office/drawing/2014/main" id="{F0087752-2297-55FC-C838-FCCE120FA391}"/>
                </a:ext>
              </a:extLst>
            </p:cNvPr>
            <p:cNvPicPr>
              <a:picLocks noChangeAspect="1"/>
            </p:cNvPicPr>
            <p:nvPr/>
          </p:nvPicPr>
          <p:blipFill>
            <a:blip r:embed="rId3"/>
            <a:stretch>
              <a:fillRect/>
            </a:stretch>
          </p:blipFill>
          <p:spPr>
            <a:xfrm>
              <a:off x="831274" y="1340965"/>
              <a:ext cx="10905698" cy="4367417"/>
            </a:xfrm>
            <a:prstGeom prst="rect">
              <a:avLst/>
            </a:prstGeom>
          </p:spPr>
        </p:pic>
        <p:pic>
          <p:nvPicPr>
            <p:cNvPr id="8" name="Picture 7">
              <a:extLst>
                <a:ext uri="{FF2B5EF4-FFF2-40B4-BE49-F238E27FC236}">
                  <a16:creationId xmlns:a16="http://schemas.microsoft.com/office/drawing/2014/main" id="{626401BA-72B7-956C-CFE5-7BB15A7F75FC}"/>
                </a:ext>
              </a:extLst>
            </p:cNvPr>
            <p:cNvPicPr>
              <a:picLocks noChangeAspect="1"/>
            </p:cNvPicPr>
            <p:nvPr/>
          </p:nvPicPr>
          <p:blipFill>
            <a:blip r:embed="rId4"/>
            <a:stretch>
              <a:fillRect/>
            </a:stretch>
          </p:blipFill>
          <p:spPr>
            <a:xfrm>
              <a:off x="892234" y="5828666"/>
              <a:ext cx="9318635" cy="557780"/>
            </a:xfrm>
            <a:prstGeom prst="rect">
              <a:avLst/>
            </a:prstGeom>
          </p:spPr>
        </p:pic>
      </p:grpSp>
      <p:sp>
        <p:nvSpPr>
          <p:cNvPr id="10" name="TextBox 9">
            <a:extLst>
              <a:ext uri="{FF2B5EF4-FFF2-40B4-BE49-F238E27FC236}">
                <a16:creationId xmlns:a16="http://schemas.microsoft.com/office/drawing/2014/main" id="{B28FDD02-C0EA-9C8A-0E91-F42A665D5931}"/>
              </a:ext>
            </a:extLst>
          </p:cNvPr>
          <p:cNvSpPr txBox="1"/>
          <p:nvPr/>
        </p:nvSpPr>
        <p:spPr>
          <a:xfrm>
            <a:off x="873760" y="6450647"/>
            <a:ext cx="3616960" cy="261610"/>
          </a:xfrm>
          <a:prstGeom prst="rect">
            <a:avLst/>
          </a:prstGeom>
          <a:noFill/>
        </p:spPr>
        <p:txBody>
          <a:bodyPr wrap="square" rtlCol="0">
            <a:spAutoFit/>
          </a:bodyPr>
          <a:lstStyle/>
          <a:p>
            <a:r>
              <a:rPr lang="en-IE" sz="1100" i="1"/>
              <a:t>*Figures in mln EUR</a:t>
            </a:r>
          </a:p>
        </p:txBody>
      </p:sp>
      <p:sp>
        <p:nvSpPr>
          <p:cNvPr id="2" name="Rectangle 1">
            <a:extLst>
              <a:ext uri="{FF2B5EF4-FFF2-40B4-BE49-F238E27FC236}">
                <a16:creationId xmlns:a16="http://schemas.microsoft.com/office/drawing/2014/main" id="{E2871CB4-9016-E7F1-3DBF-2AA1A87B0EA5}"/>
              </a:ext>
            </a:extLst>
          </p:cNvPr>
          <p:cNvSpPr/>
          <p:nvPr/>
        </p:nvSpPr>
        <p:spPr>
          <a:xfrm>
            <a:off x="5597236" y="1340965"/>
            <a:ext cx="6139736" cy="4367417"/>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TextBox 3">
            <a:extLst>
              <a:ext uri="{FF2B5EF4-FFF2-40B4-BE49-F238E27FC236}">
                <a16:creationId xmlns:a16="http://schemas.microsoft.com/office/drawing/2014/main" id="{161E9A4F-B7E1-8E89-5733-8C22FBA648FD}"/>
              </a:ext>
            </a:extLst>
          </p:cNvPr>
          <p:cNvSpPr txBox="1"/>
          <p:nvPr/>
        </p:nvSpPr>
        <p:spPr>
          <a:xfrm>
            <a:off x="6838304" y="2585955"/>
            <a:ext cx="3657600" cy="1877437"/>
          </a:xfrm>
          <a:prstGeom prst="rect">
            <a:avLst/>
          </a:prstGeom>
          <a:noFill/>
        </p:spPr>
        <p:txBody>
          <a:bodyPr wrap="square" lIns="91440" tIns="45720" rIns="91440" bIns="45720" rtlCol="0" anchor="t">
            <a:spAutoFit/>
          </a:bodyPr>
          <a:lstStyle/>
          <a:p>
            <a:pPr algn="ctr"/>
            <a:r>
              <a:rPr lang="it-IT" sz="2000">
                <a:effectLst>
                  <a:outerShdw blurRad="38100" dist="38100" dir="2700000" algn="tl">
                    <a:srgbClr val="000000">
                      <a:alpha val="43137"/>
                    </a:srgbClr>
                  </a:outerShdw>
                </a:effectLst>
                <a:latin typeface="Arial Rounded MT Bold"/>
              </a:rPr>
              <a:t>Investments</a:t>
            </a:r>
            <a:br>
              <a:rPr lang="it-IT">
                <a:effectLst>
                  <a:outerShdw blurRad="38100" dist="38100" dir="2700000" algn="tl">
                    <a:srgbClr val="000000">
                      <a:alpha val="43137"/>
                    </a:srgbClr>
                  </a:outerShdw>
                </a:effectLst>
                <a:latin typeface="Arial Rounded MT Bold" panose="020F0704030504030204" pitchFamily="34" charset="0"/>
              </a:rPr>
            </a:br>
            <a:r>
              <a:rPr lang="it-IT" sz="9600">
                <a:effectLst>
                  <a:outerShdw blurRad="38100" dist="38100" dir="2700000" algn="tl">
                    <a:srgbClr val="000000">
                      <a:alpha val="43137"/>
                    </a:srgbClr>
                  </a:outerShdw>
                </a:effectLst>
                <a:latin typeface="Arial Rounded MT Bold"/>
              </a:rPr>
              <a:t>44%</a:t>
            </a:r>
            <a:endParaRPr lang="en-IE">
              <a:effectLst>
                <a:outerShdw blurRad="38100" dist="38100" dir="2700000" algn="tl">
                  <a:srgbClr val="000000">
                    <a:alpha val="43137"/>
                  </a:srgbClr>
                </a:outerShdw>
              </a:effectLst>
              <a:latin typeface="Arial Rounded MT Bold"/>
            </a:endParaRPr>
          </a:p>
        </p:txBody>
      </p:sp>
    </p:spTree>
    <p:extLst>
      <p:ext uri="{BB962C8B-B14F-4D97-AF65-F5344CB8AC3E}">
        <p14:creationId xmlns:p14="http://schemas.microsoft.com/office/powerpoint/2010/main" val="976677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90158-6CA0-0BB6-3216-C087EB732D44}"/>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40BDFB0D-E2D3-D30C-5631-D6514DFC218B}"/>
              </a:ext>
            </a:extLst>
          </p:cNvPr>
          <p:cNvSpPr>
            <a:spLocks noGrp="1"/>
          </p:cNvSpPr>
          <p:nvPr>
            <p:ph type="title"/>
          </p:nvPr>
        </p:nvSpPr>
        <p:spPr>
          <a:xfrm>
            <a:off x="1008605" y="558608"/>
            <a:ext cx="10905698" cy="782357"/>
          </a:xfrm>
        </p:spPr>
        <p:txBody>
          <a:bodyPr/>
          <a:lstStyle/>
          <a:p>
            <a:pPr algn="ctr"/>
            <a:r>
              <a:rPr lang="fr-BE" sz="3200">
                <a:latin typeface="Calibri"/>
                <a:ea typeface="Calibri"/>
                <a:cs typeface="Calibri"/>
              </a:rPr>
              <a:t>R</a:t>
            </a:r>
            <a:r>
              <a:rPr lang="en-US" sz="3200" err="1">
                <a:latin typeface="Calibri"/>
                <a:ea typeface="Calibri"/>
                <a:cs typeface="Calibri"/>
              </a:rPr>
              <a:t>egional</a:t>
            </a:r>
            <a:r>
              <a:rPr lang="en-US" sz="3200">
                <a:latin typeface="Calibri"/>
                <a:ea typeface="Calibri"/>
                <a:cs typeface="Calibri"/>
              </a:rPr>
              <a:t> Multi-annual Indicative Programme</a:t>
            </a:r>
            <a:br>
              <a:rPr lang="en-US" sz="3200">
                <a:latin typeface="Calibri" panose="020F0502020204030204" pitchFamily="34" charset="0"/>
                <a:cs typeface="Calibri" panose="020F0502020204030204" pitchFamily="34" charset="0"/>
              </a:rPr>
            </a:br>
            <a:r>
              <a:rPr lang="en-US" sz="3200">
                <a:latin typeface="Calibri"/>
                <a:ea typeface="Calibri"/>
                <a:cs typeface="Calibri"/>
              </a:rPr>
              <a:t>for Asia and the Pacific  </a:t>
            </a:r>
            <a:br>
              <a:rPr lang="en-US" sz="3200">
                <a:latin typeface="Calibri" panose="020F0502020204030204" pitchFamily="34" charset="0"/>
                <a:cs typeface="Calibri" panose="020F0502020204030204" pitchFamily="34" charset="0"/>
              </a:rPr>
            </a:br>
            <a:r>
              <a:rPr lang="en-US" sz="2400">
                <a:latin typeface="Calibri"/>
                <a:ea typeface="Calibri"/>
                <a:cs typeface="Calibri"/>
              </a:rPr>
              <a:t>€ 3.66 billion (2021-2027) - </a:t>
            </a:r>
            <a:r>
              <a:rPr lang="en-US" sz="2400" b="1">
                <a:solidFill>
                  <a:srgbClr val="FFD03B"/>
                </a:solidFill>
                <a:latin typeface="Calibri"/>
                <a:ea typeface="Calibri"/>
                <a:cs typeface="Calibri"/>
              </a:rPr>
              <a:t>Post Mid Term Review</a:t>
            </a:r>
            <a:endParaRPr lang="en-GB" sz="2400" b="1">
              <a:solidFill>
                <a:srgbClr val="FFD03B"/>
              </a:solidFill>
              <a:latin typeface="Calibri"/>
              <a:ea typeface="Calibri"/>
              <a:cs typeface="Calibri"/>
            </a:endParaRPr>
          </a:p>
        </p:txBody>
      </p:sp>
      <p:grpSp>
        <p:nvGrpSpPr>
          <p:cNvPr id="9" name="Group 8">
            <a:extLst>
              <a:ext uri="{FF2B5EF4-FFF2-40B4-BE49-F238E27FC236}">
                <a16:creationId xmlns:a16="http://schemas.microsoft.com/office/drawing/2014/main" id="{B1A5593E-C46A-2CF6-F025-178FEF8AC5BE}"/>
              </a:ext>
            </a:extLst>
          </p:cNvPr>
          <p:cNvGrpSpPr/>
          <p:nvPr/>
        </p:nvGrpSpPr>
        <p:grpSpPr>
          <a:xfrm>
            <a:off x="831274" y="1340965"/>
            <a:ext cx="10905698" cy="5045481"/>
            <a:chOff x="831274" y="1340965"/>
            <a:chExt cx="10905698" cy="5045481"/>
          </a:xfrm>
        </p:grpSpPr>
        <p:pic>
          <p:nvPicPr>
            <p:cNvPr id="3" name="Picture 2">
              <a:extLst>
                <a:ext uri="{FF2B5EF4-FFF2-40B4-BE49-F238E27FC236}">
                  <a16:creationId xmlns:a16="http://schemas.microsoft.com/office/drawing/2014/main" id="{1E06A920-6A84-4912-C40C-E51B303FEA59}"/>
                </a:ext>
              </a:extLst>
            </p:cNvPr>
            <p:cNvPicPr>
              <a:picLocks noChangeAspect="1"/>
            </p:cNvPicPr>
            <p:nvPr/>
          </p:nvPicPr>
          <p:blipFill>
            <a:blip r:embed="rId3"/>
            <a:stretch>
              <a:fillRect/>
            </a:stretch>
          </p:blipFill>
          <p:spPr>
            <a:xfrm>
              <a:off x="831274" y="1340965"/>
              <a:ext cx="10905698" cy="4367417"/>
            </a:xfrm>
            <a:prstGeom prst="rect">
              <a:avLst/>
            </a:prstGeom>
          </p:spPr>
        </p:pic>
        <p:pic>
          <p:nvPicPr>
            <p:cNvPr id="8" name="Picture 7">
              <a:extLst>
                <a:ext uri="{FF2B5EF4-FFF2-40B4-BE49-F238E27FC236}">
                  <a16:creationId xmlns:a16="http://schemas.microsoft.com/office/drawing/2014/main" id="{43B19964-A94A-1FF6-5685-1142F3F6518C}"/>
                </a:ext>
              </a:extLst>
            </p:cNvPr>
            <p:cNvPicPr>
              <a:picLocks noChangeAspect="1"/>
            </p:cNvPicPr>
            <p:nvPr/>
          </p:nvPicPr>
          <p:blipFill>
            <a:blip r:embed="rId4"/>
            <a:stretch>
              <a:fillRect/>
            </a:stretch>
          </p:blipFill>
          <p:spPr>
            <a:xfrm>
              <a:off x="892234" y="5828666"/>
              <a:ext cx="9318635" cy="557780"/>
            </a:xfrm>
            <a:prstGeom prst="rect">
              <a:avLst/>
            </a:prstGeom>
          </p:spPr>
        </p:pic>
      </p:grpSp>
      <p:sp>
        <p:nvSpPr>
          <p:cNvPr id="10" name="TextBox 9">
            <a:extLst>
              <a:ext uri="{FF2B5EF4-FFF2-40B4-BE49-F238E27FC236}">
                <a16:creationId xmlns:a16="http://schemas.microsoft.com/office/drawing/2014/main" id="{BEEA5953-5046-B3C5-B6B8-2F702E18125A}"/>
              </a:ext>
            </a:extLst>
          </p:cNvPr>
          <p:cNvSpPr txBox="1"/>
          <p:nvPr/>
        </p:nvSpPr>
        <p:spPr>
          <a:xfrm>
            <a:off x="873760" y="6450647"/>
            <a:ext cx="3616960" cy="261610"/>
          </a:xfrm>
          <a:prstGeom prst="rect">
            <a:avLst/>
          </a:prstGeom>
          <a:noFill/>
        </p:spPr>
        <p:txBody>
          <a:bodyPr wrap="square" rtlCol="0">
            <a:spAutoFit/>
          </a:bodyPr>
          <a:lstStyle/>
          <a:p>
            <a:r>
              <a:rPr lang="en-IE" sz="1100" i="1"/>
              <a:t>*Figures in mln EUR</a:t>
            </a:r>
          </a:p>
        </p:txBody>
      </p:sp>
      <p:sp>
        <p:nvSpPr>
          <p:cNvPr id="2" name="Rectangle 1">
            <a:extLst>
              <a:ext uri="{FF2B5EF4-FFF2-40B4-BE49-F238E27FC236}">
                <a16:creationId xmlns:a16="http://schemas.microsoft.com/office/drawing/2014/main" id="{2952ECCF-961A-CAC0-5630-7D0491D93B91}"/>
              </a:ext>
            </a:extLst>
          </p:cNvPr>
          <p:cNvSpPr/>
          <p:nvPr/>
        </p:nvSpPr>
        <p:spPr>
          <a:xfrm>
            <a:off x="831274" y="1342821"/>
            <a:ext cx="4779817" cy="4367417"/>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C20CF0A4-FF82-BDE9-9A91-504E55FD483C}"/>
              </a:ext>
            </a:extLst>
          </p:cNvPr>
          <p:cNvSpPr/>
          <p:nvPr/>
        </p:nvSpPr>
        <p:spPr>
          <a:xfrm>
            <a:off x="7827818" y="1340965"/>
            <a:ext cx="3883292" cy="4367417"/>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TextBox 4">
            <a:extLst>
              <a:ext uri="{FF2B5EF4-FFF2-40B4-BE49-F238E27FC236}">
                <a16:creationId xmlns:a16="http://schemas.microsoft.com/office/drawing/2014/main" id="{90D85F1F-7EAD-8275-F39A-E22900CF0C36}"/>
              </a:ext>
            </a:extLst>
          </p:cNvPr>
          <p:cNvSpPr txBox="1"/>
          <p:nvPr/>
        </p:nvSpPr>
        <p:spPr>
          <a:xfrm>
            <a:off x="1392382" y="2490281"/>
            <a:ext cx="3657600" cy="1877437"/>
          </a:xfrm>
          <a:prstGeom prst="rect">
            <a:avLst/>
          </a:prstGeom>
          <a:noFill/>
        </p:spPr>
        <p:txBody>
          <a:bodyPr wrap="square" rtlCol="0">
            <a:spAutoFit/>
          </a:bodyPr>
          <a:lstStyle/>
          <a:p>
            <a:pPr algn="ctr"/>
            <a:r>
              <a:rPr lang="it-IT" sz="2000" err="1">
                <a:effectLst>
                  <a:outerShdw blurRad="38100" dist="38100" dir="2700000" algn="tl">
                    <a:srgbClr val="000000">
                      <a:alpha val="43137"/>
                    </a:srgbClr>
                  </a:outerShdw>
                </a:effectLst>
                <a:latin typeface="Arial Rounded MT Bold" panose="020F0704030504030204" pitchFamily="34" charset="0"/>
              </a:rPr>
              <a:t>Regional</a:t>
            </a:r>
            <a:r>
              <a:rPr lang="it-IT" sz="2000">
                <a:effectLst>
                  <a:outerShdw blurRad="38100" dist="38100" dir="2700000" algn="tl">
                    <a:srgbClr val="000000">
                      <a:alpha val="43137"/>
                    </a:srgbClr>
                  </a:outerShdw>
                </a:effectLst>
                <a:latin typeface="Arial Rounded MT Bold" panose="020F0704030504030204" pitchFamily="34" charset="0"/>
              </a:rPr>
              <a:t> </a:t>
            </a:r>
            <a:r>
              <a:rPr lang="it-IT" sz="2000" err="1">
                <a:effectLst>
                  <a:outerShdw blurRad="38100" dist="38100" dir="2700000" algn="tl">
                    <a:srgbClr val="000000">
                      <a:alpha val="43137"/>
                    </a:srgbClr>
                  </a:outerShdw>
                </a:effectLst>
                <a:latin typeface="Arial Rounded MT Bold" panose="020F0704030504030204" pitchFamily="34" charset="0"/>
              </a:rPr>
              <a:t>Cooperation</a:t>
            </a:r>
            <a:br>
              <a:rPr lang="it-IT">
                <a:effectLst>
                  <a:outerShdw blurRad="38100" dist="38100" dir="2700000" algn="tl">
                    <a:srgbClr val="000000">
                      <a:alpha val="43137"/>
                    </a:srgbClr>
                  </a:outerShdw>
                </a:effectLst>
                <a:latin typeface="Arial Rounded MT Bold" panose="020F0704030504030204" pitchFamily="34" charset="0"/>
              </a:rPr>
            </a:br>
            <a:r>
              <a:rPr lang="it-IT" sz="9600">
                <a:effectLst>
                  <a:outerShdw blurRad="38100" dist="38100" dir="2700000" algn="tl">
                    <a:srgbClr val="000000">
                      <a:alpha val="43137"/>
                    </a:srgbClr>
                  </a:outerShdw>
                </a:effectLst>
                <a:latin typeface="Arial Rounded MT Bold" panose="020F0704030504030204" pitchFamily="34" charset="0"/>
              </a:rPr>
              <a:t>21%</a:t>
            </a:r>
            <a:endParaRPr lang="en-IE">
              <a:effectLst>
                <a:outerShdw blurRad="38100" dist="38100" dir="2700000" algn="tl">
                  <a:srgbClr val="000000">
                    <a:alpha val="43137"/>
                  </a:srgbClr>
                </a:outerShdw>
              </a:effectLst>
              <a:latin typeface="Arial Rounded MT Bold" panose="020F0704030504030204" pitchFamily="34" charset="0"/>
            </a:endParaRPr>
          </a:p>
        </p:txBody>
      </p:sp>
    </p:spTree>
    <p:extLst>
      <p:ext uri="{BB962C8B-B14F-4D97-AF65-F5344CB8AC3E}">
        <p14:creationId xmlns:p14="http://schemas.microsoft.com/office/powerpoint/2010/main" val="2042432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_Corporate_PPT_Template.potx" id="{4E874F3A-6BB1-4334-AA3C-CB69D53C2FB0}" vid="{CFDAC62F-BBD6-4674-995E-7A3058955A7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226d4ca-1ed8-42f0-8f23-f43336c44f4f">
      <Terms xmlns="http://schemas.microsoft.com/office/infopath/2007/PartnerControls"/>
    </lcf76f155ced4ddcb4097134ff3c332f>
    <Comments xmlns="e226d4ca-1ed8-42f0-8f23-f43336c44f4f" xsi:nil="true"/>
    <VersionDate xmlns="e226d4ca-1ed8-42f0-8f23-f43336c44f4f" xsi:nil="true"/>
    <TaxCatchAll xmlns="5a2aaeef-7754-4071-a86d-fc61c328f6f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EDF47E9E9043943AC0F0B26B8C0A136" ma:contentTypeVersion="16" ma:contentTypeDescription="Create a new document." ma:contentTypeScope="" ma:versionID="6e22d50285b8edf6f0116129f05a55dc">
  <xsd:schema xmlns:xsd="http://www.w3.org/2001/XMLSchema" xmlns:xs="http://www.w3.org/2001/XMLSchema" xmlns:p="http://schemas.microsoft.com/office/2006/metadata/properties" xmlns:ns2="e226d4ca-1ed8-42f0-8f23-f43336c44f4f" xmlns:ns3="5a2aaeef-7754-4071-a86d-fc61c328f6f7" targetNamespace="http://schemas.microsoft.com/office/2006/metadata/properties" ma:root="true" ma:fieldsID="31428865f3c53785df078931f9c2f807" ns2:_="" ns3:_="">
    <xsd:import namespace="e226d4ca-1ed8-42f0-8f23-f43336c44f4f"/>
    <xsd:import namespace="5a2aaeef-7754-4071-a86d-fc61c328f6f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bjectDetectorVersions" minOccurs="0"/>
                <xsd:element ref="ns2:MediaServiceSearchProperties" minOccurs="0"/>
                <xsd:element ref="ns2:Comments" minOccurs="0"/>
                <xsd:element ref="ns2:VersionDat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226d4ca-1ed8-42f0-8f23-f43336c44f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Comments" ma:index="21" nillable="true" ma:displayName="Comments" ma:format="Dropdown" ma:internalName="Comments">
      <xsd:simpleType>
        <xsd:restriction base="dms:Note">
          <xsd:maxLength value="255"/>
        </xsd:restriction>
      </xsd:simpleType>
    </xsd:element>
    <xsd:element name="VersionDate" ma:index="22" nillable="true" ma:displayName="Version Date" ma:format="DateOnly" ma:internalName="VersionDate">
      <xsd:simpleType>
        <xsd:restriction base="dms:DateTime"/>
      </xsd:simpleType>
    </xsd:element>
    <xsd:element name="MediaServiceOCR" ma:index="23"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a2aaeef-7754-4071-a86d-fc61c328f6f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7efd5970-efbd-4a39-abfa-57c6144cad77}" ma:internalName="TaxCatchAll" ma:showField="CatchAllData" ma:web="5a2aaeef-7754-4071-a86d-fc61c328f6f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42BD13A-66EE-4343-A5F7-2155E5EF8C8A}">
  <ds:schemaRefs>
    <ds:schemaRef ds:uri="http://schemas.microsoft.com/sharepoint/v3/contenttype/forms"/>
  </ds:schemaRefs>
</ds:datastoreItem>
</file>

<file path=customXml/itemProps2.xml><?xml version="1.0" encoding="utf-8"?>
<ds:datastoreItem xmlns:ds="http://schemas.openxmlformats.org/officeDocument/2006/customXml" ds:itemID="{02D74F64-E09B-4DAC-9183-93BBBB36360B}">
  <ds:schemaRefs>
    <ds:schemaRef ds:uri="5a2aaeef-7754-4071-a86d-fc61c328f6f7"/>
    <ds:schemaRef ds:uri="e226d4ca-1ed8-42f0-8f23-f43336c44f4f"/>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1506355-2D39-44BC-A934-86A754EDAEF0}">
  <ds:schemaRefs>
    <ds:schemaRef ds:uri="5a2aaeef-7754-4071-a86d-fc61c328f6f7"/>
    <ds:schemaRef ds:uri="e226d4ca-1ed8-42f0-8f23-f43336c44f4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16</Slides>
  <Notes>15</Notes>
  <HiddenSlides>3</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Consultation on the  Regional Multi-annual Indicative Programme for Asia and the Pacific  (2021-2027)</vt:lpstr>
      <vt:lpstr>The Neighbourhood, Development and  International Cooperation Instrument (NDICI)  </vt:lpstr>
      <vt:lpstr>The Neighbourhood, Development and  International Cooperation Instrument (NDICI)  </vt:lpstr>
      <vt:lpstr>The Neighbourhood, Development and  International Cooperation Instrument (NDICI)  </vt:lpstr>
      <vt:lpstr>The Neighbourhood, Development and  International Cooperation Instrument (NDICI)  </vt:lpstr>
      <vt:lpstr>The Asia-Pacific Regional Multi-Annual Indicative Programme</vt:lpstr>
      <vt:lpstr>Regional Multi-annual Indicative Programme for Asia and the Pacific   € 3.66 billion (2021-2027) - Post Mid Term Review</vt:lpstr>
      <vt:lpstr>Regional Multi-annual Indicative Programme for Asia and the Pacific   € 3.66 billion (2021-2027) - Post Mid Term Review</vt:lpstr>
      <vt:lpstr>Regional Multi-annual Indicative Programme for Asia and the Pacific   € 3.66 billion (2021-2027) - Post Mid Term Review</vt:lpstr>
      <vt:lpstr>Regional Multi-annual Indicative Programme for Asia and the Pacific   € 3.66 billion (2021-2027) - Post Mid Term Review</vt:lpstr>
      <vt:lpstr>Regional Multi-annual Indicative Programme for Asia and the Pacific   € 3.66 billion (2021-2027) - Post Mid Term Review</vt:lpstr>
      <vt:lpstr>Regional Multi-annual Indicative Programme for Asia and the Pacific   € 3.66 billion (2021-2027) - Post Mid Term Review</vt:lpstr>
      <vt:lpstr>Regional Multi-annual Indicative Programme for Asia and the Pacific   € 2.3 billion (2021-2027)- Pre Mid Term Review</vt:lpstr>
      <vt:lpstr>Regional Multi-annual Indicative Programme for Asia and the Pacific   € 2.3 billion (2021-2027) - Post Mid Term Review</vt:lpstr>
      <vt:lpstr>Regional Multi-annual Indicative Programme for Asia and the Pacific   Responsibilities</vt:lpstr>
      <vt:lpstr>Previous Consultations</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Neighbourhood, Development and International Cooperation Instrument (NDICI)</dc:title>
  <dc:creator>HAUSNER Marie (INTPA)</dc:creator>
  <cp:revision>2</cp:revision>
  <dcterms:created xsi:type="dcterms:W3CDTF">2023-01-27T11:57:02Z</dcterms:created>
  <dcterms:modified xsi:type="dcterms:W3CDTF">2025-12-03T17:51:12Z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bd9ddd1-4d20-43f6-abfa-fc3c07406f94_Enabled">
    <vt:lpwstr>true</vt:lpwstr>
  </property>
  <property fmtid="{D5CDD505-2E9C-101B-9397-08002B2CF9AE}" pid="3" name="MSIP_Label_6bd9ddd1-4d20-43f6-abfa-fc3c07406f94_SetDate">
    <vt:lpwstr>2023-01-27T11:57:02Z</vt:lpwstr>
  </property>
  <property fmtid="{D5CDD505-2E9C-101B-9397-08002B2CF9AE}" pid="4" name="MSIP_Label_6bd9ddd1-4d20-43f6-abfa-fc3c07406f94_Method">
    <vt:lpwstr>Standard</vt:lpwstr>
  </property>
  <property fmtid="{D5CDD505-2E9C-101B-9397-08002B2CF9AE}" pid="5" name="MSIP_Label_6bd9ddd1-4d20-43f6-abfa-fc3c07406f94_Name">
    <vt:lpwstr>Commission Use</vt:lpwstr>
  </property>
  <property fmtid="{D5CDD505-2E9C-101B-9397-08002B2CF9AE}" pid="6" name="MSIP_Label_6bd9ddd1-4d20-43f6-abfa-fc3c07406f94_SiteId">
    <vt:lpwstr>b24c8b06-522c-46fe-9080-70926f8dddb1</vt:lpwstr>
  </property>
  <property fmtid="{D5CDD505-2E9C-101B-9397-08002B2CF9AE}" pid="7" name="MSIP_Label_6bd9ddd1-4d20-43f6-abfa-fc3c07406f94_ActionId">
    <vt:lpwstr>9f7707cf-3847-408e-9096-52e3a4530fa1</vt:lpwstr>
  </property>
  <property fmtid="{D5CDD505-2E9C-101B-9397-08002B2CF9AE}" pid="8" name="MSIP_Label_6bd9ddd1-4d20-43f6-abfa-fc3c07406f94_ContentBits">
    <vt:lpwstr>0</vt:lpwstr>
  </property>
  <property fmtid="{D5CDD505-2E9C-101B-9397-08002B2CF9AE}" pid="9" name="ContentTypeId">
    <vt:lpwstr>0x0101007EDF47E9E9043943AC0F0B26B8C0A136</vt:lpwstr>
  </property>
  <property fmtid="{D5CDD505-2E9C-101B-9397-08002B2CF9AE}" pid="10" name="MediaServiceImageTags">
    <vt:lpwstr/>
  </property>
</Properties>
</file>