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168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T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375478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120144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177237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5053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257452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357032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282326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49186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46330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116760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T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147220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T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T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583CF-7934-4800-A2C4-3014D29AEEE0}" type="datetimeFigureOut">
              <a:rPr lang="ar-TN" smtClean="0"/>
              <a:t>26/11/15</a:t>
            </a:fld>
            <a:endParaRPr lang="ar-T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T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BDE0-1F46-49C3-8D00-0FA5F84BC8BE}" type="slidenum">
              <a:rPr lang="ar-TN" smtClean="0"/>
              <a:t>‹#›</a:t>
            </a:fld>
            <a:endParaRPr lang="ar-TN"/>
          </a:p>
        </p:txBody>
      </p:sp>
    </p:spTree>
    <p:extLst>
      <p:ext uri="{BB962C8B-B14F-4D97-AF65-F5344CB8AC3E}">
        <p14:creationId xmlns:p14="http://schemas.microsoft.com/office/powerpoint/2010/main" val="108716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827698" cy="2147048"/>
          </a:xfrm>
        </p:spPr>
        <p:txBody>
          <a:bodyPr>
            <a:normAutofit fontScale="90000"/>
          </a:bodyPr>
          <a:lstStyle/>
          <a:p>
            <a:r>
              <a:rPr lang="fr-FR" sz="2700" b="1" dirty="0" smtClean="0">
                <a:latin typeface="+mn-lt"/>
              </a:rPr>
              <a:t/>
            </a:r>
            <a:br>
              <a:rPr lang="fr-FR" sz="2700" b="1" dirty="0" smtClean="0">
                <a:latin typeface="+mn-lt"/>
              </a:rPr>
            </a:br>
            <a:r>
              <a:rPr lang="fr-FR" sz="2700" b="1" dirty="0">
                <a:latin typeface="+mn-lt"/>
              </a:rPr>
              <a:t/>
            </a:r>
            <a:br>
              <a:rPr lang="fr-FR" sz="2700" b="1" dirty="0">
                <a:latin typeface="+mn-lt"/>
              </a:rPr>
            </a:br>
            <a:r>
              <a:rPr lang="fr-FR" sz="2700" b="1" dirty="0" smtClean="0">
                <a:latin typeface="+mn-lt"/>
              </a:rPr>
              <a:t/>
            </a:r>
            <a:br>
              <a:rPr lang="fr-FR" sz="2700" b="1" dirty="0" smtClean="0">
                <a:latin typeface="+mn-lt"/>
              </a:rPr>
            </a:br>
            <a:r>
              <a:rPr lang="fr-FR" sz="27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Séminaire </a:t>
            </a:r>
            <a:br>
              <a:rPr lang="fr-FR" sz="27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fr-FR" sz="27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Approche Territoriale au Developpement Local</a:t>
            </a:r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/>
            </a:r>
            <a:b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fr-FR" sz="2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Benin, 24-26 Novembre 2015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/>
            </a:r>
            <a:b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fr-FR" sz="2700" dirty="0" smtClean="0"/>
              <a:t/>
            </a:r>
            <a:br>
              <a:rPr lang="fr-FR" sz="2700" dirty="0" smtClean="0"/>
            </a:br>
            <a:endParaRPr lang="fr-FR" sz="31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79962"/>
            <a:ext cx="9144000" cy="1677838"/>
          </a:xfrm>
        </p:spPr>
        <p:txBody>
          <a:bodyPr>
            <a:normAutofit lnSpcReduction="10000"/>
          </a:bodyPr>
          <a:lstStyle/>
          <a:p>
            <a:r>
              <a:rPr lang="fr-BE" b="1" dirty="0"/>
              <a:t>Opportunités et dilemmes dans l'utilisation de l'Appui Budgétaire </a:t>
            </a:r>
            <a:endParaRPr lang="fr-BE" b="1" dirty="0" smtClean="0"/>
          </a:p>
          <a:p>
            <a:r>
              <a:rPr lang="fr-BE" b="1" dirty="0" smtClean="0"/>
              <a:t>pour </a:t>
            </a:r>
            <a:r>
              <a:rPr lang="fr-BE" b="1" dirty="0"/>
              <a:t>financer le </a:t>
            </a:r>
            <a:r>
              <a:rPr lang="fr-BE" b="1" dirty="0" smtClean="0"/>
              <a:t>développement local/territorial</a:t>
            </a:r>
          </a:p>
          <a:p>
            <a:endParaRPr lang="fr-BE" b="1" dirty="0" smtClean="0"/>
          </a:p>
          <a:p>
            <a:r>
              <a:rPr lang="fr-BE" sz="1800" b="1" dirty="0" smtClean="0"/>
              <a:t>Mohamed El Mensi</a:t>
            </a:r>
            <a:endParaRPr lang="ar-TN" sz="1800" b="1" dirty="0"/>
          </a:p>
        </p:txBody>
      </p:sp>
    </p:spTree>
    <p:extLst>
      <p:ext uri="{BB962C8B-B14F-4D97-AF65-F5344CB8AC3E}">
        <p14:creationId xmlns:p14="http://schemas.microsoft.com/office/powerpoint/2010/main" val="2722119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5539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+mn-lt"/>
              </a:rPr>
              <a:t>Flux de fonds de l’aide extérieure: cas du Mali</a:t>
            </a:r>
            <a:endParaRPr lang="fr-FR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5721"/>
            <a:ext cx="10515600" cy="483124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Les transferts au profit des AL sont alloués et débloqués selon trois modalités  (toutes utilisant le circuit du trésor national):</a:t>
            </a:r>
            <a:endParaRPr lang="en-US" dirty="0"/>
          </a:p>
          <a:p>
            <a:pPr lvl="0"/>
            <a:r>
              <a:rPr lang="fr-FR" i="1" dirty="0"/>
              <a:t>Dans le cadre du budget national</a:t>
            </a:r>
            <a:r>
              <a:rPr lang="fr-FR" dirty="0"/>
              <a:t> : </a:t>
            </a:r>
            <a:r>
              <a:rPr lang="fr-FR" dirty="0" smtClean="0"/>
              <a:t>des </a:t>
            </a:r>
            <a:r>
              <a:rPr lang="fr-FR" dirty="0"/>
              <a:t>dotations du budget national et des contributions </a:t>
            </a:r>
            <a:r>
              <a:rPr lang="fr-FR" dirty="0" smtClean="0"/>
              <a:t>des </a:t>
            </a:r>
            <a:r>
              <a:rPr lang="fr-FR" dirty="0"/>
              <a:t>partenaires de développement, y compris l’UE (appui budgétaire général et sectoriel</a:t>
            </a:r>
            <a:r>
              <a:rPr lang="fr-FR" dirty="0" smtClean="0"/>
              <a:t>);  </a:t>
            </a:r>
            <a:r>
              <a:rPr lang="fr-FR" dirty="0"/>
              <a:t>les subventions de fonctionnement sont virées directement aux AL alors que celles affectées à l’investissement sont débloquées via le FNACT (Fonds National d'Appui aux Collectivités Territoriales) ;</a:t>
            </a:r>
            <a:endParaRPr lang="en-US" dirty="0"/>
          </a:p>
          <a:p>
            <a:pPr lvl="0"/>
            <a:r>
              <a:rPr lang="fr-FR" i="1" dirty="0"/>
              <a:t>Par l’intermédiaire des ministères sectoriels</a:t>
            </a:r>
            <a:r>
              <a:rPr lang="fr-FR" dirty="0"/>
              <a:t> (Santé et Education) : dans ce cas, les fonds (subventions d’investissement) sont mis à la disposition des AL via le circuit FNACT/ANICT selon les modalités convenues avec les donateurs ; </a:t>
            </a:r>
            <a:endParaRPr lang="en-US" dirty="0"/>
          </a:p>
          <a:p>
            <a:pPr lvl="0"/>
            <a:r>
              <a:rPr lang="fr-FR" i="1" dirty="0"/>
              <a:t>A travers le mécanisme FNACT/ANICT</a:t>
            </a:r>
            <a:r>
              <a:rPr lang="fr-FR" dirty="0"/>
              <a:t> : dans ce cas, les ressources proviennent de plusieurs donateurs, et ne transitent pas par le circuit du budget national</a:t>
            </a:r>
            <a:endParaRPr lang="en-US" dirty="0"/>
          </a:p>
          <a:p>
            <a:r>
              <a:rPr lang="fr-FR" dirty="0"/>
              <a:t>L’UE a déjà utilisé la modalité appui budgétaire sectoriel à cette fin (progarmmes PARAD et PARADDER).</a:t>
            </a:r>
            <a:endParaRPr lang="en-US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240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600" b="1" dirty="0" smtClean="0">
                <a:latin typeface="+mn-lt"/>
              </a:rPr>
              <a:t>Risques </a:t>
            </a:r>
            <a:r>
              <a:rPr lang="fr-FR" sz="3600" b="1" dirty="0">
                <a:latin typeface="+mn-lt"/>
              </a:rPr>
              <a:t>inhérents aux transferts budgétaires</a:t>
            </a:r>
            <a:r>
              <a:rPr lang="en-US" sz="3600" b="1" dirty="0">
                <a:latin typeface="+mn-lt"/>
              </a:rPr>
              <a:t/>
            </a:r>
            <a:br>
              <a:rPr lang="en-US" sz="3600" b="1" dirty="0">
                <a:latin typeface="+mn-lt"/>
              </a:rPr>
            </a:br>
            <a:endParaRPr lang="fr-FR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2828" y="1535502"/>
            <a:ext cx="8706344" cy="4641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325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latin typeface="+mn-lt"/>
              </a:rPr>
              <a:t>Risques inhérents aux transferts </a:t>
            </a:r>
            <a:r>
              <a:rPr lang="fr-FR" sz="3200" b="1" dirty="0" smtClean="0">
                <a:latin typeface="+mn-lt"/>
              </a:rPr>
              <a:t>budgétaires (2)</a:t>
            </a:r>
            <a:endParaRPr lang="fr-FR" sz="3200" dirty="0">
              <a:latin typeface="+mn-lt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808" y="1274884"/>
            <a:ext cx="8740877" cy="491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5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+mn-lt"/>
              </a:rPr>
              <a:t>Appui Budgétaire: Autres Considérations</a:t>
            </a:r>
            <a:endParaRPr lang="fr-FR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5721"/>
            <a:ext cx="10515600" cy="483124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dirty="0"/>
              <a:t>L’appui budgétaire pourrait amener le gouvernement </a:t>
            </a:r>
            <a:r>
              <a:rPr lang="fr-FR" dirty="0" smtClean="0"/>
              <a:t>à </a:t>
            </a:r>
            <a:r>
              <a:rPr lang="fr-FR" dirty="0"/>
              <a:t>réduire son effort de financement des </a:t>
            </a:r>
            <a:r>
              <a:rPr lang="fr-FR" dirty="0" smtClean="0"/>
              <a:t>AL: </a:t>
            </a:r>
            <a:r>
              <a:rPr lang="fr-FR" dirty="0"/>
              <a:t>‘</a:t>
            </a:r>
            <a:r>
              <a:rPr lang="fr-FR" dirty="0">
                <a:solidFill>
                  <a:srgbClr val="0070C0"/>
                </a:solidFill>
              </a:rPr>
              <a:t>conditionnalité de financement</a:t>
            </a:r>
            <a:r>
              <a:rPr lang="fr-FR" dirty="0"/>
              <a:t>’ dans la convention d’appui (engagement vérifiable du gouvernement à maintenir, sinon accroitre, le volume de financement du système de transferts budgétaires au profit des AL) </a:t>
            </a:r>
            <a:r>
              <a:rPr lang="fr-FR" dirty="0" smtClean="0"/>
              <a:t>;</a:t>
            </a:r>
          </a:p>
          <a:p>
            <a:r>
              <a:rPr lang="fr-FR" dirty="0"/>
              <a:t>L’appui budgétaire devrait induire un accroissement des ressources disponibles pour </a:t>
            </a:r>
            <a:r>
              <a:rPr lang="fr-FR" u="sng" dirty="0"/>
              <a:t>l’ensemble des AL, </a:t>
            </a:r>
            <a:r>
              <a:rPr lang="fr-FR" dirty="0"/>
              <a:t>dans la mesure où le ciblage de catégories particulières d’AL est susceptible </a:t>
            </a:r>
            <a:r>
              <a:rPr lang="fr-FR" dirty="0" smtClean="0"/>
              <a:t>d’altérer les </a:t>
            </a:r>
            <a:r>
              <a:rPr lang="fr-FR" dirty="0"/>
              <a:t>modalités de répartition des transferts si les critères de ciblage ne sont pas proprement conçus pour éviter un tel risque </a:t>
            </a:r>
            <a:endParaRPr lang="fr-FR" dirty="0" smtClean="0"/>
          </a:p>
          <a:p>
            <a:r>
              <a:rPr lang="fr-FR" dirty="0"/>
              <a:t>S’assurer que les ressources provenant de l’appui budgétaire sont utilisées comme convenu est tout aussi </a:t>
            </a:r>
            <a:r>
              <a:rPr lang="fr-FR" dirty="0" smtClean="0"/>
              <a:t>important:</a:t>
            </a:r>
            <a:r>
              <a:rPr lang="fr-FR" dirty="0"/>
              <a:t> le recours à une</a:t>
            </a:r>
            <a:r>
              <a:rPr lang="fr-FR" dirty="0" smtClean="0"/>
              <a:t> </a:t>
            </a:r>
            <a:r>
              <a:rPr lang="fr-FR" dirty="0"/>
              <a:t>institution nationale spécialisée pour la gestion des ressources de l’aide est la modalité la plus pertinente (en termes fiduciaires), suivie par celle du ‘compte spécial de trésor’, </a:t>
            </a:r>
            <a:endParaRPr lang="fr-FR" dirty="0" smtClean="0"/>
          </a:p>
          <a:p>
            <a:pPr lvl="0"/>
            <a:r>
              <a:rPr lang="fr-FR" dirty="0"/>
              <a:t>le recours au système du trésor national (principe de l’unité de caisse) pour acheminer l’aide extérieure aux AL pourrait mettre en cause l’intégrité ou la prévisibilité des déblocages de fonds à cause de problèmes de trésorerie qui sont communs à de nombreux pays en développement.</a:t>
            </a:r>
            <a:endParaRPr lang="en-US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19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067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+mn-lt"/>
              </a:rPr>
              <a:t>Plan de la Présentation</a:t>
            </a:r>
            <a:endParaRPr lang="fr-FR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200" b="1" dirty="0" smtClean="0"/>
              <a:t>Justification des transferts budgétaires</a:t>
            </a:r>
          </a:p>
          <a:p>
            <a:r>
              <a:rPr lang="fr-FR" sz="3200" b="1" dirty="0" smtClean="0"/>
              <a:t>Typologie des transferts</a:t>
            </a:r>
          </a:p>
          <a:p>
            <a:r>
              <a:rPr lang="fr-FR" sz="3200" b="1" dirty="0" smtClean="0">
                <a:latin typeface="+mn-lt"/>
              </a:rPr>
              <a:t>Appui aux dispositifs de transferts budgétaires</a:t>
            </a:r>
          </a:p>
          <a:p>
            <a:r>
              <a:rPr lang="fr-FR" sz="3200" b="1" dirty="0" smtClean="0">
                <a:latin typeface="+mn-lt"/>
              </a:rPr>
              <a:t>Mécanismes de transferts et appui au développement local/territorial : Opportunités et Problématiques </a:t>
            </a:r>
          </a:p>
          <a:p>
            <a:r>
              <a:rPr lang="fr-FR" sz="3200" b="1" dirty="0" smtClean="0">
                <a:latin typeface="+mn-lt"/>
              </a:rPr>
              <a:t>Problématique de la traçabilité des fonds</a:t>
            </a:r>
          </a:p>
          <a:p>
            <a:r>
              <a:rPr lang="fr-FR" sz="3200" b="1" dirty="0" smtClean="0"/>
              <a:t>Risques inhérents </a:t>
            </a:r>
            <a:r>
              <a:rPr lang="fr-FR" sz="3200" b="1" dirty="0"/>
              <a:t>aux transferts </a:t>
            </a:r>
            <a:r>
              <a:rPr lang="fr-FR" sz="3200" b="1" dirty="0" smtClean="0"/>
              <a:t>budgétaires dans un contexte d’appui budgétaire</a:t>
            </a:r>
          </a:p>
          <a:p>
            <a:r>
              <a:rPr lang="fr-FR" sz="3200" b="1" dirty="0" smtClean="0"/>
              <a:t>Conclusion</a:t>
            </a:r>
            <a:endParaRPr lang="en-US" sz="3200" dirty="0"/>
          </a:p>
          <a:p>
            <a:endParaRPr lang="ar-TN" dirty="0"/>
          </a:p>
        </p:txBody>
      </p:sp>
    </p:spTree>
    <p:extLst>
      <p:ext uri="{BB962C8B-B14F-4D97-AF65-F5344CB8AC3E}">
        <p14:creationId xmlns:p14="http://schemas.microsoft.com/office/powerpoint/2010/main" val="269685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32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b="1" dirty="0" smtClean="0">
                <a:latin typeface="+mn-lt"/>
              </a:rPr>
              <a:t/>
            </a:r>
            <a:br>
              <a:rPr lang="fr-FR" sz="4000" b="1" dirty="0" smtClean="0">
                <a:latin typeface="+mn-lt"/>
              </a:rPr>
            </a:br>
            <a:r>
              <a:rPr lang="fr-FR" sz="4000" b="1" dirty="0" smtClean="0">
                <a:latin typeface="+mn-lt"/>
              </a:rPr>
              <a:t>Justification des transferts budgétaires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endParaRPr lang="fr-F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200" dirty="0" smtClean="0"/>
          </a:p>
          <a:p>
            <a:r>
              <a:rPr lang="fr-FR" sz="3200" dirty="0" smtClean="0"/>
              <a:t>Corriger </a:t>
            </a:r>
            <a:r>
              <a:rPr lang="fr-FR" sz="3200" dirty="0"/>
              <a:t>le déséquilibre vertical </a:t>
            </a:r>
            <a:endParaRPr lang="fr-FR" sz="3200" dirty="0" smtClean="0"/>
          </a:p>
          <a:p>
            <a:r>
              <a:rPr lang="fr-FR" sz="3200" dirty="0"/>
              <a:t>Atténuer le déséquilibre horizontal </a:t>
            </a:r>
            <a:endParaRPr lang="fr-FR" sz="3200" dirty="0" smtClean="0"/>
          </a:p>
          <a:p>
            <a:r>
              <a:rPr lang="fr-FR" sz="3200" dirty="0"/>
              <a:t>Compenser des effets externes (effets de débordement ou spillover) </a:t>
            </a:r>
            <a:endParaRPr lang="fr-FR" sz="3200" dirty="0" smtClean="0"/>
          </a:p>
          <a:p>
            <a:r>
              <a:rPr lang="fr-FR" sz="3200" dirty="0"/>
              <a:t>Autres justifications </a:t>
            </a:r>
          </a:p>
        </p:txBody>
      </p:sp>
    </p:spTree>
    <p:extLst>
      <p:ext uri="{BB962C8B-B14F-4D97-AF65-F5344CB8AC3E}">
        <p14:creationId xmlns:p14="http://schemas.microsoft.com/office/powerpoint/2010/main" val="402269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815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600" b="1" dirty="0" smtClean="0">
                <a:latin typeface="+mn-lt"/>
              </a:rPr>
              <a:t>Typologie des transferts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i="1" dirty="0" smtClean="0"/>
          </a:p>
          <a:p>
            <a:r>
              <a:rPr lang="fr-FR" dirty="0" smtClean="0"/>
              <a:t>Transferts </a:t>
            </a:r>
            <a:r>
              <a:rPr lang="fr-FR" dirty="0"/>
              <a:t>à vocation générale (dotations générales) </a:t>
            </a:r>
            <a:endParaRPr lang="fr-FR" dirty="0" smtClean="0"/>
          </a:p>
          <a:p>
            <a:r>
              <a:rPr lang="fr-FR" dirty="0"/>
              <a:t>Transferts d’ordre spécifique, conditionnel ou </a:t>
            </a:r>
            <a:r>
              <a:rPr lang="fr-FR" dirty="0" smtClean="0"/>
              <a:t>catégoriel</a:t>
            </a:r>
          </a:p>
          <a:p>
            <a:r>
              <a:rPr lang="fr-FR" dirty="0"/>
              <a:t>guichets de financement spécifiques </a:t>
            </a:r>
            <a:endParaRPr lang="fr-FR" dirty="0" smtClean="0"/>
          </a:p>
          <a:p>
            <a:r>
              <a:rPr lang="fr-FR" dirty="0"/>
              <a:t>Transferts ‘contractuels</a:t>
            </a:r>
            <a:r>
              <a:rPr lang="fr-FR" dirty="0" smtClean="0"/>
              <a:t>’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221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189" y="382377"/>
            <a:ext cx="10515600" cy="764935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+mn-lt"/>
              </a:rPr>
              <a:t>Transferts budgétaires: Critères de Classification</a:t>
            </a:r>
            <a:endParaRPr lang="fr-FR" sz="3200" dirty="0">
              <a:latin typeface="+mn-lt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9731" y="1335131"/>
            <a:ext cx="6334216" cy="48418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52874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561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 smtClean="0">
                <a:latin typeface="+mn-lt"/>
              </a:rPr>
              <a:t>Appui aux dispositifs de transferts budgétaires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1985"/>
            <a:ext cx="10515600" cy="4744978"/>
          </a:xfrm>
        </p:spPr>
        <p:txBody>
          <a:bodyPr>
            <a:normAutofit fontScale="92500"/>
          </a:bodyPr>
          <a:lstStyle/>
          <a:p>
            <a:pPr lvl="0"/>
            <a:r>
              <a:rPr lang="fr-FR" b="1" dirty="0">
                <a:solidFill>
                  <a:srgbClr val="0070C0"/>
                </a:solidFill>
              </a:rPr>
              <a:t>Abonder le système national de transferts </a:t>
            </a:r>
            <a:r>
              <a:rPr lang="fr-FR" dirty="0"/>
              <a:t>(dotations générales et/ou conditionnelles) : </a:t>
            </a:r>
            <a:endParaRPr lang="fr-FR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D</a:t>
            </a:r>
            <a:r>
              <a:rPr lang="fr-FR" dirty="0" smtClean="0"/>
              <a:t>irectement</a:t>
            </a:r>
            <a:r>
              <a:rPr lang="fr-FR" dirty="0"/>
              <a:t>, en affectant une partie de l’appui aux </a:t>
            </a:r>
            <a:r>
              <a:rPr lang="fr-FR" dirty="0" smtClean="0"/>
              <a:t>transferts</a:t>
            </a:r>
            <a:endParaRPr lang="fr-FR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E</a:t>
            </a:r>
            <a:r>
              <a:rPr lang="fr-FR" dirty="0" smtClean="0"/>
              <a:t>ngagement </a:t>
            </a:r>
            <a:r>
              <a:rPr lang="fr-FR" dirty="0"/>
              <a:t>pris par le gouvernement </a:t>
            </a:r>
            <a:r>
              <a:rPr lang="fr-FR" dirty="0" smtClean="0"/>
              <a:t>(</a:t>
            </a:r>
            <a:r>
              <a:rPr lang="fr-FR" dirty="0"/>
              <a:t>dans le cadre de la convention de financement) à augmenter l’enveloppe </a:t>
            </a:r>
            <a:r>
              <a:rPr lang="fr-FR" dirty="0" smtClean="0"/>
              <a:t>des </a:t>
            </a:r>
            <a:r>
              <a:rPr lang="fr-FR" dirty="0"/>
              <a:t>transferts </a:t>
            </a:r>
            <a:endParaRPr lang="en-US" dirty="0"/>
          </a:p>
          <a:p>
            <a:pPr lvl="0"/>
            <a:r>
              <a:rPr lang="fr-FR" b="1" dirty="0">
                <a:solidFill>
                  <a:srgbClr val="0070C0"/>
                </a:solidFill>
              </a:rPr>
              <a:t>Mobiliser des ressources supplémentaires aux des institutions spécialisées </a:t>
            </a:r>
            <a:r>
              <a:rPr lang="fr-FR" sz="2200" dirty="0"/>
              <a:t>(Fonds de Developpement Municipal et organismes similaires</a:t>
            </a:r>
            <a:r>
              <a:rPr lang="fr-FR" sz="2200" dirty="0" smtClean="0"/>
              <a:t>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Financement des </a:t>
            </a:r>
            <a:r>
              <a:rPr lang="fr-FR" dirty="0"/>
              <a:t>guichets existants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C</a:t>
            </a:r>
            <a:r>
              <a:rPr lang="fr-FR" dirty="0" smtClean="0"/>
              <a:t>ontribuer </a:t>
            </a:r>
            <a:r>
              <a:rPr lang="fr-FR" dirty="0"/>
              <a:t>à la mise en place de nouveaux guichets </a:t>
            </a:r>
            <a:r>
              <a:rPr lang="fr-FR" dirty="0" smtClean="0"/>
              <a:t>de financement </a:t>
            </a:r>
          </a:p>
          <a:p>
            <a:pPr lvl="0"/>
            <a:r>
              <a:rPr lang="fr-FR" b="1" dirty="0" smtClean="0">
                <a:solidFill>
                  <a:srgbClr val="0070C0"/>
                </a:solidFill>
              </a:rPr>
              <a:t>Conditionner </a:t>
            </a:r>
            <a:r>
              <a:rPr lang="fr-FR" b="1" dirty="0">
                <a:solidFill>
                  <a:srgbClr val="0070C0"/>
                </a:solidFill>
              </a:rPr>
              <a:t>l’appui budgétaire sectoriel </a:t>
            </a:r>
            <a:r>
              <a:rPr lang="fr-FR" dirty="0"/>
              <a:t>à l’obligation </a:t>
            </a:r>
            <a:r>
              <a:rPr lang="fr-FR" dirty="0" smtClean="0"/>
              <a:t>de </a:t>
            </a:r>
            <a:r>
              <a:rPr lang="fr-FR" dirty="0"/>
              <a:t>faire participer les AL dans </a:t>
            </a:r>
            <a:r>
              <a:rPr lang="fr-FR" dirty="0" smtClean="0"/>
              <a:t>l’exécution </a:t>
            </a:r>
            <a:r>
              <a:rPr lang="fr-FR" dirty="0"/>
              <a:t>des programmes de dépenses publiques bénéficiant de l’appui </a:t>
            </a:r>
            <a:r>
              <a:rPr lang="fr-FR" dirty="0" smtClean="0"/>
              <a:t>budgétaire sectoriel (arrangements contractuels).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00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705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 smtClean="0">
                <a:latin typeface="+mn-lt"/>
              </a:rPr>
              <a:t/>
            </a:r>
            <a:br>
              <a:rPr lang="fr-FR" sz="2800" b="1" dirty="0" smtClean="0">
                <a:latin typeface="+mn-lt"/>
              </a:rPr>
            </a:br>
            <a:r>
              <a:rPr lang="fr-FR" sz="2800" b="1" dirty="0" smtClean="0">
                <a:latin typeface="+mn-lt"/>
              </a:rPr>
              <a:t>Mécanismes </a:t>
            </a:r>
            <a:r>
              <a:rPr lang="fr-FR" sz="2800" b="1" dirty="0">
                <a:latin typeface="+mn-lt"/>
              </a:rPr>
              <a:t>de transferts et appui au développement local/territorial : Opportunités et Problématiques</a:t>
            </a:r>
            <a:r>
              <a:rPr lang="en-US" sz="2800" dirty="0">
                <a:latin typeface="+mn-lt"/>
              </a:rPr>
              <a:t/>
            </a:r>
            <a:br>
              <a:rPr lang="en-US" sz="2800" dirty="0">
                <a:latin typeface="+mn-lt"/>
              </a:rPr>
            </a:br>
            <a:endParaRPr lang="fr-FR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611"/>
            <a:ext cx="10515600" cy="47363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T</a:t>
            </a:r>
            <a:r>
              <a:rPr lang="fr-FR" dirty="0" smtClean="0"/>
              <a:t>ransferts </a:t>
            </a:r>
            <a:r>
              <a:rPr lang="fr-FR" dirty="0"/>
              <a:t>d’ordre général ou </a:t>
            </a:r>
            <a:r>
              <a:rPr lang="fr-FR" dirty="0" smtClean="0"/>
              <a:t>spécifique: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Volatilité </a:t>
            </a: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I</a:t>
            </a:r>
            <a:r>
              <a:rPr lang="fr-FR" dirty="0" smtClean="0"/>
              <a:t>mprévisibilité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Dosage </a:t>
            </a:r>
            <a:r>
              <a:rPr lang="fr-FR" dirty="0"/>
              <a:t>entre </a:t>
            </a:r>
            <a:r>
              <a:rPr lang="fr-FR" dirty="0" smtClean="0"/>
              <a:t>dispositifs </a:t>
            </a:r>
            <a:r>
              <a:rPr lang="fr-FR" dirty="0"/>
              <a:t>inconditionnels et </a:t>
            </a:r>
            <a:r>
              <a:rPr lang="fr-FR" dirty="0" smtClean="0"/>
              <a:t>conditionnels (renforcement </a:t>
            </a:r>
            <a:r>
              <a:rPr lang="fr-FR" dirty="0"/>
              <a:t>de l’autonomie et de la redevabilité des </a:t>
            </a:r>
            <a:r>
              <a:rPr lang="fr-FR" dirty="0" smtClean="0"/>
              <a:t>AL)</a:t>
            </a:r>
          </a:p>
          <a:p>
            <a:r>
              <a:rPr lang="fr-FR" dirty="0"/>
              <a:t>G</a:t>
            </a:r>
            <a:r>
              <a:rPr lang="fr-FR" dirty="0" smtClean="0"/>
              <a:t>uichets spécialisés (financement </a:t>
            </a:r>
            <a:r>
              <a:rPr lang="fr-FR" dirty="0"/>
              <a:t>de l’investissement des </a:t>
            </a:r>
            <a:r>
              <a:rPr lang="fr-FR" dirty="0" smtClean="0"/>
              <a:t>AL):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A</a:t>
            </a:r>
            <a:r>
              <a:rPr lang="fr-FR" dirty="0" smtClean="0"/>
              <a:t>ssocier </a:t>
            </a:r>
            <a:r>
              <a:rPr lang="fr-FR" dirty="0"/>
              <a:t>assistance technique et </a:t>
            </a:r>
            <a:r>
              <a:rPr lang="fr-FR" dirty="0" smtClean="0"/>
              <a:t>formation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C</a:t>
            </a:r>
            <a:r>
              <a:rPr lang="fr-FR" dirty="0" smtClean="0"/>
              <a:t>ombinaison </a:t>
            </a:r>
            <a:r>
              <a:rPr lang="fr-FR" dirty="0"/>
              <a:t>adéquate de subventions et de </a:t>
            </a:r>
            <a:r>
              <a:rPr lang="fr-FR" dirty="0" smtClean="0"/>
              <a:t>prêts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faciliter l’accès des AL aux marchés des </a:t>
            </a:r>
            <a:r>
              <a:rPr lang="fr-FR" dirty="0" smtClean="0"/>
              <a:t>capitaux, </a:t>
            </a:r>
            <a:r>
              <a:rPr lang="fr-FR" dirty="0"/>
              <a:t>éventuellement</a:t>
            </a:r>
            <a:endParaRPr lang="fr-FR" dirty="0" smtClean="0"/>
          </a:p>
          <a:p>
            <a:r>
              <a:rPr lang="fr-FR" dirty="0"/>
              <a:t>D</a:t>
            </a:r>
            <a:r>
              <a:rPr lang="fr-FR" dirty="0" smtClean="0"/>
              <a:t>ispositifs </a:t>
            </a:r>
            <a:r>
              <a:rPr lang="fr-FR" dirty="0"/>
              <a:t>de transferts </a:t>
            </a:r>
            <a:r>
              <a:rPr lang="fr-FR" dirty="0" smtClean="0"/>
              <a:t>contractuels: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Réticence des ministères sectoriels à déléguer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</a:t>
            </a:r>
            <a:r>
              <a:rPr lang="fr-FR" dirty="0" smtClean="0"/>
              <a:t>xpérimentation et reproduction </a:t>
            </a:r>
            <a:r>
              <a:rPr lang="fr-FR" dirty="0"/>
              <a:t>de dispositifs contractuels de délégation et de financement  </a:t>
            </a:r>
          </a:p>
        </p:txBody>
      </p:sp>
    </p:spTree>
    <p:extLst>
      <p:ext uri="{BB962C8B-B14F-4D97-AF65-F5344CB8AC3E}">
        <p14:creationId xmlns:p14="http://schemas.microsoft.com/office/powerpoint/2010/main" val="15336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4935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latin typeface="+mn-lt"/>
              </a:rPr>
              <a:t>Problématique de la traçabilité des fonds</a:t>
            </a:r>
            <a:endParaRPr lang="fr-FR" sz="3200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5436" y="2076450"/>
            <a:ext cx="9901127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7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562"/>
          </a:xfrm>
        </p:spPr>
        <p:txBody>
          <a:bodyPr>
            <a:normAutofit/>
          </a:bodyPr>
          <a:lstStyle/>
          <a:p>
            <a:r>
              <a:rPr lang="fr-FR" b="1" dirty="0"/>
              <a:t>	</a:t>
            </a:r>
            <a:r>
              <a:rPr lang="fr-FR" sz="3200" b="1" dirty="0">
                <a:latin typeface="+mn-lt"/>
              </a:rPr>
              <a:t>F</a:t>
            </a:r>
            <a:r>
              <a:rPr lang="fr-FR" sz="3200" b="1" dirty="0" smtClean="0">
                <a:latin typeface="+mn-lt"/>
              </a:rPr>
              <a:t>lux </a:t>
            </a:r>
            <a:r>
              <a:rPr lang="fr-FR" sz="3200" b="1" dirty="0">
                <a:latin typeface="+mn-lt"/>
              </a:rPr>
              <a:t>de fonds de l’aide </a:t>
            </a:r>
            <a:r>
              <a:rPr lang="fr-FR" sz="3200" b="1" dirty="0" smtClean="0">
                <a:latin typeface="+mn-lt"/>
              </a:rPr>
              <a:t>extérieure: cas du Benin</a:t>
            </a:r>
            <a:endParaRPr lang="fr-F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8853"/>
            <a:ext cx="10515600" cy="47881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D</a:t>
            </a:r>
            <a:r>
              <a:rPr lang="fr-FR" dirty="0" smtClean="0"/>
              <a:t>otations aux AL: crédits décidés </a:t>
            </a:r>
            <a:r>
              <a:rPr lang="fr-FR" dirty="0"/>
              <a:t>annuellement dans le cadre du budget national, et reflétés sous deux lignes : une pour les dotations générales, et l’autre pour les dotations affectées ; les deux lignes forment le FADeC (</a:t>
            </a:r>
            <a:r>
              <a:rPr lang="fr-FR" i="1" dirty="0"/>
              <a:t>Fonds d'Appui au Développement des Communes</a:t>
            </a:r>
            <a:r>
              <a:rPr lang="fr-FR" dirty="0"/>
              <a:t>). Ce système présente les caractéristiques suivantes :</a:t>
            </a:r>
            <a:endParaRPr lang="en-US" dirty="0"/>
          </a:p>
          <a:p>
            <a:pPr lvl="0"/>
            <a:r>
              <a:rPr lang="fr-FR" dirty="0"/>
              <a:t>Il est abondé par le gouvernement central et les partenaires de développement ;</a:t>
            </a:r>
            <a:endParaRPr lang="en-US" dirty="0"/>
          </a:p>
          <a:p>
            <a:pPr lvl="0"/>
            <a:r>
              <a:rPr lang="fr-FR" dirty="0"/>
              <a:t>Il </a:t>
            </a:r>
            <a:r>
              <a:rPr lang="fr-FR" dirty="0" smtClean="0"/>
              <a:t>fournit </a:t>
            </a:r>
            <a:r>
              <a:rPr lang="fr-FR" dirty="0"/>
              <a:t>des dotations de fonctionnement et d’investissement à toutes les communes ;</a:t>
            </a:r>
            <a:endParaRPr lang="en-US" dirty="0"/>
          </a:p>
          <a:p>
            <a:pPr lvl="0"/>
            <a:r>
              <a:rPr lang="fr-FR" dirty="0"/>
              <a:t>Les fonds sont acheminés aux communes via le circuit du trésor national sous l’égide du ministère des finances, en trois (3) tranches (mars, juin, septembre), quoique avec retard parfois ;</a:t>
            </a:r>
            <a:endParaRPr lang="en-US" dirty="0"/>
          </a:p>
          <a:p>
            <a:pPr lvl="0"/>
            <a:r>
              <a:rPr lang="fr-FR" dirty="0"/>
              <a:t>La contribution de l’UE au FADeC est traçable et susceptible d’évaluation par les audits annuels de l’Inspection Générale des Finances (pour s’assurer que les fonds ont été effectivement transférés aux </a:t>
            </a:r>
            <a:r>
              <a:rPr lang="fr-FR" dirty="0" smtClean="0"/>
              <a:t>communes).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64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266</Words>
  <Application>Microsoft Macintosh PowerPoint</Application>
  <PresentationFormat>Personnalisé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Office Theme</vt:lpstr>
      <vt:lpstr>   Séminaire  Approche Territoriale au Developpement Local Benin, 24-26 Novembre 2015   </vt:lpstr>
      <vt:lpstr>Plan de la Présentation</vt:lpstr>
      <vt:lpstr> Justification des transferts budgétaires </vt:lpstr>
      <vt:lpstr> Typologie des transferts </vt:lpstr>
      <vt:lpstr>Transferts budgétaires: Critères de Classification</vt:lpstr>
      <vt:lpstr>Appui aux dispositifs de transferts budgétaires</vt:lpstr>
      <vt:lpstr> Mécanismes de transferts et appui au développement local/territorial : Opportunités et Problématiques </vt:lpstr>
      <vt:lpstr>Problématique de la traçabilité des fonds</vt:lpstr>
      <vt:lpstr> Flux de fonds de l’aide extérieure: cas du Benin</vt:lpstr>
      <vt:lpstr>Flux de fonds de l’aide extérieure: cas du Mali</vt:lpstr>
      <vt:lpstr> Risques inhérents aux transferts budgétaires </vt:lpstr>
      <vt:lpstr>Risques inhérents aux transferts budgétaires (2)</vt:lpstr>
      <vt:lpstr>Appui Budgétaire: Autres Considérations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 Approche Territoriale au Developpement Local Benin, 24-26 Novembre 2015</dc:title>
  <dc:creator>Mohamed El-Mensi</dc:creator>
  <cp:lastModifiedBy>Rodriguez</cp:lastModifiedBy>
  <cp:revision>23</cp:revision>
  <dcterms:created xsi:type="dcterms:W3CDTF">2015-11-16T09:03:51Z</dcterms:created>
  <dcterms:modified xsi:type="dcterms:W3CDTF">2015-11-26T09:20:59Z</dcterms:modified>
</cp:coreProperties>
</file>