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9" r:id="rId3"/>
    <p:sldId id="279" r:id="rId4"/>
    <p:sldId id="288" r:id="rId5"/>
    <p:sldId id="278" r:id="rId6"/>
    <p:sldId id="282" r:id="rId7"/>
    <p:sldId id="285" r:id="rId8"/>
    <p:sldId id="286" r:id="rId9"/>
    <p:sldId id="287" r:id="rId10"/>
    <p:sldId id="290" r:id="rId11"/>
    <p:sldId id="291" r:id="rId12"/>
    <p:sldId id="292" r:id="rId1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5494"/>
    <a:srgbClr val="2D5EC1"/>
    <a:srgbClr val="3166CF"/>
    <a:srgbClr val="3E6FD2"/>
    <a:srgbClr val="BDDEFF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678" autoAdjust="0"/>
  </p:normalViewPr>
  <p:slideViewPr>
    <p:cSldViewPr>
      <p:cViewPr>
        <p:scale>
          <a:sx n="100" d="100"/>
          <a:sy n="100" d="100"/>
        </p:scale>
        <p:origin x="-456" y="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6A0557C0-A728-443C-A749-67ED2C7B5B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6152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548AAC7C-8B55-4F30-8F11-167A6A41390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069973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2014-2020</a:t>
            </a:r>
          </a:p>
          <a:p>
            <a:r>
              <a:rPr lang="en-US" dirty="0" smtClean="0"/>
              <a:t>DCI financed</a:t>
            </a:r>
          </a:p>
          <a:p>
            <a:r>
              <a:rPr lang="en-US" dirty="0" smtClean="0"/>
              <a:t>Complementary to bi-lateral</a:t>
            </a:r>
            <a:r>
              <a:rPr lang="en-US" baseline="0" dirty="0" smtClean="0"/>
              <a:t> support </a:t>
            </a:r>
            <a:r>
              <a:rPr lang="en-US" dirty="0" smtClean="0"/>
              <a:t>Issues that are best</a:t>
            </a:r>
            <a:r>
              <a:rPr lang="en-US" baseline="0" dirty="0" smtClean="0"/>
              <a:t> addressed globally, regionally but can also be used for country specific </a:t>
            </a:r>
            <a:r>
              <a:rPr lang="en-US" baseline="0" dirty="0" err="1" smtClean="0"/>
              <a:t>programmes</a:t>
            </a:r>
            <a:endParaRPr lang="en-US" dirty="0" smtClean="0"/>
          </a:p>
          <a:p>
            <a:r>
              <a:rPr lang="en-US" dirty="0" smtClean="0"/>
              <a:t>Grouping</a:t>
            </a:r>
            <a:r>
              <a:rPr lang="en-US" baseline="0" dirty="0" smtClean="0"/>
              <a:t> together a number of thematic areas: migration, food security, health and education</a:t>
            </a:r>
          </a:p>
          <a:p>
            <a:r>
              <a:rPr lang="en-US" baseline="0" dirty="0" smtClean="0"/>
              <a:t>Under education there are 3 components: </a:t>
            </a:r>
          </a:p>
          <a:p>
            <a:r>
              <a:rPr lang="en-US" dirty="0" smtClean="0"/>
              <a:t>A number</a:t>
            </a:r>
            <a:r>
              <a:rPr lang="en-US" baseline="0" dirty="0" smtClean="0"/>
              <a:t> of initiatives that we finance under component 1 &amp; 2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AAC7C-8B55-4F30-8F11-167A6A413905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3492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r>
              <a:rPr lang="en-US" baseline="0" dirty="0" smtClean="0"/>
              <a:t> of the education component on fragility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AAC7C-8B55-4F30-8F11-167A6A413905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65325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fr-BE" altLang="en-US" b="1" dirty="0" smtClean="0"/>
              <a:t>As a quick </a:t>
            </a:r>
            <a:r>
              <a:rPr lang="fr-BE" altLang="en-US" b="1" dirty="0" err="1" smtClean="0"/>
              <a:t>reminder</a:t>
            </a:r>
            <a:r>
              <a:rPr lang="fr-BE" altLang="en-US" b="1" dirty="0" smtClean="0"/>
              <a:t>: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b="1" dirty="0" smtClean="0"/>
          </a:p>
          <a:p>
            <a:pPr marL="171432" indent="-171432">
              <a:buFont typeface="Arial" panose="020B0604020202020204" pitchFamily="34" charset="0"/>
              <a:buChar char="•"/>
            </a:pPr>
            <a:r>
              <a:rPr lang="en-GB" altLang="en-US" b="1" dirty="0" smtClean="0"/>
              <a:t>Total portfolio: </a:t>
            </a:r>
            <a:r>
              <a:rPr lang="en-GB" altLang="en-US" dirty="0" smtClean="0"/>
              <a:t>40 countries (the countries in red are fragile)</a:t>
            </a:r>
          </a:p>
          <a:p>
            <a:pPr marL="171432" indent="-171432">
              <a:buFont typeface="Arial" panose="020B0604020202020204" pitchFamily="34" charset="0"/>
              <a:buChar char="•"/>
            </a:pPr>
            <a:endParaRPr lang="fr-BE" altLang="en-US" dirty="0" smtClean="0"/>
          </a:p>
          <a:p>
            <a:pPr marL="171432" indent="-171432">
              <a:buFont typeface="Arial" panose="020B0604020202020204" pitchFamily="34" charset="0"/>
              <a:buChar char="•"/>
            </a:pPr>
            <a:r>
              <a:rPr lang="fr-BE" altLang="en-US" dirty="0" smtClean="0"/>
              <a:t>Total </a:t>
            </a:r>
            <a:r>
              <a:rPr lang="fr-BE" altLang="en-US" dirty="0" err="1" smtClean="0"/>
              <a:t>bilateral</a:t>
            </a:r>
            <a:r>
              <a:rPr lang="fr-BE" altLang="en-US" dirty="0" smtClean="0"/>
              <a:t> </a:t>
            </a:r>
            <a:r>
              <a:rPr lang="fr-BE" altLang="en-US" dirty="0" err="1" smtClean="0"/>
              <a:t>aid</a:t>
            </a:r>
            <a:r>
              <a:rPr lang="fr-BE" altLang="en-US" dirty="0" smtClean="0"/>
              <a:t> budget:</a:t>
            </a:r>
            <a:r>
              <a:rPr lang="fr-BE" altLang="en-US" baseline="0" dirty="0" smtClean="0"/>
              <a:t> EUR 2.730 billion </a:t>
            </a:r>
            <a:endParaRPr lang="en-GB" altLang="en-US" dirty="0" smtClean="0"/>
          </a:p>
          <a:p>
            <a:pPr marL="171432" indent="-171432">
              <a:buFont typeface="Arial" panose="020B0604020202020204" pitchFamily="34" charset="0"/>
              <a:buChar char="•"/>
            </a:pPr>
            <a:endParaRPr lang="fr-BE" altLang="en-US" dirty="0" smtClean="0"/>
          </a:p>
          <a:p>
            <a:pPr marL="171432" indent="-171432">
              <a:buFont typeface="Arial" panose="020B0604020202020204" pitchFamily="34" charset="0"/>
              <a:buChar char="•"/>
            </a:pPr>
            <a:r>
              <a:rPr lang="fr-BE" altLang="en-US" dirty="0" smtClean="0"/>
              <a:t>60% of the total</a:t>
            </a:r>
            <a:r>
              <a:rPr lang="fr-BE" altLang="en-US" baseline="0" dirty="0" smtClean="0"/>
              <a:t> budget for </a:t>
            </a:r>
            <a:r>
              <a:rPr lang="fr-BE" altLang="en-US" baseline="0" dirty="0" err="1" smtClean="0"/>
              <a:t>bi-lateral</a:t>
            </a:r>
            <a:r>
              <a:rPr lang="fr-BE" altLang="en-US" baseline="0" dirty="0" smtClean="0"/>
              <a:t> </a:t>
            </a:r>
            <a:r>
              <a:rPr lang="fr-BE" altLang="en-US" baseline="0" dirty="0" err="1" smtClean="0"/>
              <a:t>aid</a:t>
            </a:r>
            <a:r>
              <a:rPr lang="fr-BE" altLang="en-US" baseline="0" dirty="0" smtClean="0"/>
              <a:t> </a:t>
            </a:r>
            <a:r>
              <a:rPr lang="fr-BE" altLang="en-US" baseline="0" dirty="0" err="1" smtClean="0"/>
              <a:t>goes</a:t>
            </a:r>
            <a:r>
              <a:rPr lang="fr-BE" altLang="en-US" baseline="0" dirty="0" smtClean="0"/>
              <a:t> to fragile countries (</a:t>
            </a:r>
            <a:r>
              <a:rPr lang="fr-BE" altLang="en-US" baseline="0" dirty="0" err="1" smtClean="0"/>
              <a:t>increase</a:t>
            </a:r>
            <a:r>
              <a:rPr lang="fr-BE" altLang="en-US" baseline="0" dirty="0" smtClean="0"/>
              <a:t> of 20%) </a:t>
            </a:r>
            <a:endParaRPr lang="en-GB" altLang="en-US" dirty="0" smtClean="0"/>
          </a:p>
          <a:p>
            <a:pPr marL="171432" indent="-171432">
              <a:buFont typeface="Arial" panose="020B0604020202020204" pitchFamily="34" charset="0"/>
              <a:buChar char="•"/>
            </a:pPr>
            <a:endParaRPr lang="en-GB" altLang="en-US" b="0" dirty="0" smtClean="0">
              <a:solidFill>
                <a:srgbClr val="FF0000"/>
              </a:solidFill>
            </a:endParaRPr>
          </a:p>
          <a:p>
            <a:pPr marL="171432" indent="-171432">
              <a:buFont typeface="Arial" panose="020B0604020202020204" pitchFamily="34" charset="0"/>
              <a:buChar char="•"/>
            </a:pPr>
            <a:r>
              <a:rPr lang="en-GB" altLang="en-US" b="1" dirty="0" smtClean="0">
                <a:solidFill>
                  <a:srgbClr val="FF0000"/>
                </a:solidFill>
              </a:rPr>
              <a:t>Sub-sectors: </a:t>
            </a:r>
            <a:r>
              <a:rPr lang="en-GB" altLang="en-US" dirty="0" smtClean="0">
                <a:solidFill>
                  <a:srgbClr val="FF0000"/>
                </a:solidFill>
              </a:rPr>
              <a:t>mainly primary</a:t>
            </a:r>
            <a:r>
              <a:rPr lang="en-GB" altLang="en-US" baseline="0" dirty="0" smtClean="0">
                <a:solidFill>
                  <a:srgbClr val="FF0000"/>
                </a:solidFill>
              </a:rPr>
              <a:t> and lower secondary education, TVET and some countries higher education</a:t>
            </a:r>
            <a:endParaRPr lang="en-GB" altLang="en-US" dirty="0" smtClean="0">
              <a:solidFill>
                <a:srgbClr val="FF0000"/>
              </a:solidFill>
            </a:endParaRPr>
          </a:p>
          <a:p>
            <a:pPr marL="171432" indent="-171432">
              <a:buFont typeface="Arial" panose="020B0604020202020204" pitchFamily="34" charset="0"/>
              <a:buChar char="•"/>
            </a:pPr>
            <a:endParaRPr lang="en-GB" altLang="en-US" b="1" dirty="0" smtClean="0"/>
          </a:p>
          <a:p>
            <a:pPr marL="171432" indent="-171432">
              <a:buFont typeface="Arial" panose="020B0604020202020204" pitchFamily="34" charset="0"/>
              <a:buChar char="•"/>
            </a:pPr>
            <a:r>
              <a:rPr lang="en-GB" altLang="en-US" b="1" dirty="0" smtClean="0"/>
              <a:t>Regional breakdown: </a:t>
            </a:r>
            <a:r>
              <a:rPr lang="en-GB" altLang="en-US" dirty="0" smtClean="0"/>
              <a:t>almost same nr countries in SS Africa and Asia</a:t>
            </a:r>
          </a:p>
          <a:p>
            <a:pPr marL="171432" indent="-171432">
              <a:buFont typeface="Arial" panose="020B0604020202020204" pitchFamily="34" charset="0"/>
              <a:buChar char="•"/>
            </a:pPr>
            <a:endParaRPr lang="en-GB" altLang="en-US" b="1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BE21F68-3147-4AD4-9C24-A65EC42706E2}" type="slidenum">
              <a:rPr lang="en-GB" altLang="en-US" smtClean="0"/>
              <a:pPr>
                <a:defRPr/>
              </a:pPr>
              <a:t>6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AAC7C-8B55-4F30-8F11-167A6A413905}" type="slidenum">
              <a:rPr lang="en-GB" altLang="en-US" smtClean="0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31823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AAC7C-8B55-4F30-8F11-167A6A413905}" type="slidenum">
              <a:rPr lang="en-GB" altLang="en-US" smtClean="0"/>
              <a:pPr/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01363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E50FEC34-2D25-4E4F-B904-653F96C15A23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C4E6D0-DC76-430A-9EBF-9FAADA18AE3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96912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BE2933-2B52-44D4-B15F-9F491EE760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32893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25A1C1-BA6D-44B2-8AFA-2B660665B65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1081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F06480-B147-473E-9053-E6F8934F1C9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38627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C7BE45-488B-4826-834E-A21B72613AB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17151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A1A10-D353-4531-BF08-CA781269A78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6384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5CA38C-246C-4D2D-BAB1-F304571E179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4675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E3F784-0DA3-4424-A361-B3FAA4689D6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58476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C4C887-58F8-4E36-AF87-75880D3C309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05426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DBA610-A17C-4D48-BD0C-94CF96E7111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9626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8B3AED9F-9912-4ED1-8FB2-9EF9A8F4984D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611188" y="4508525"/>
            <a:ext cx="8532812" cy="1728787"/>
          </a:xfrm>
        </p:spPr>
        <p:txBody>
          <a:bodyPr/>
          <a:lstStyle/>
          <a:p>
            <a:r>
              <a:rPr lang="en-GB" altLang="en-US" sz="2500" dirty="0" smtClean="0"/>
              <a:t>POSSIBLE OPTIONS </a:t>
            </a:r>
            <a:endParaRPr lang="en-GB" altLang="en-US" sz="2500" dirty="0"/>
          </a:p>
          <a:p>
            <a:r>
              <a:rPr lang="en-GB" altLang="en-US" sz="2500" dirty="0" smtClean="0"/>
              <a:t>TO SUPPORT EDUCATION IN FRAGILE AND CONFLICT-AFFECTED CONTEXTS</a:t>
            </a:r>
            <a:endParaRPr lang="en-GB" altLang="en-US" sz="25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628800"/>
            <a:ext cx="8208466" cy="1727175"/>
          </a:xfrm>
        </p:spPr>
        <p:txBody>
          <a:bodyPr/>
          <a:lstStyle/>
          <a:p>
            <a:pPr algn="r"/>
            <a:r>
              <a:rPr lang="en-US" sz="4800" dirty="0" smtClean="0"/>
              <a:t>Global Public Goods and Challenges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current options…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 to strengthen institutions and national capacities (conflict analysis, planning, data collection, teaching learning materials…)</a:t>
            </a:r>
          </a:p>
          <a:p>
            <a:endParaRPr lang="en-US" dirty="0"/>
          </a:p>
          <a:p>
            <a:r>
              <a:rPr lang="en-US" dirty="0" smtClean="0"/>
              <a:t>Teachers (PD, accelerated accreditation, teacher management, teacher well-being, …)</a:t>
            </a:r>
          </a:p>
          <a:p>
            <a:endParaRPr lang="en-US" dirty="0"/>
          </a:p>
          <a:p>
            <a:r>
              <a:rPr lang="en-US" dirty="0" smtClean="0"/>
              <a:t>Cross-border challenges for education (coordination, teacher accreditation, curriculum materials, language of instruction)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874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implementing actors education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 bwMode="auto">
          <a:xfrm>
            <a:off x="539552" y="2852936"/>
            <a:ext cx="1476007" cy="14401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36000">
                <a:schemeClr val="accent1">
                  <a:shade val="67500"/>
                  <a:satMod val="115000"/>
                  <a:alpha val="31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sz="1200" b="1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UNESCO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4716016" y="3573016"/>
            <a:ext cx="1476007" cy="14401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36000">
                <a:schemeClr val="accent1">
                  <a:shade val="67500"/>
                  <a:satMod val="115000"/>
                  <a:alpha val="31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sz="1200" b="1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UNHCR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2267744" y="3861048"/>
            <a:ext cx="1476007" cy="14401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36000">
                <a:schemeClr val="accent1">
                  <a:shade val="67500"/>
                  <a:satMod val="115000"/>
                  <a:alpha val="31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sz="1200" b="1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INGOs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347864" y="2276872"/>
            <a:ext cx="1476007" cy="14401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36000">
                <a:schemeClr val="accent1">
                  <a:shade val="67500"/>
                  <a:satMod val="115000"/>
                  <a:alpha val="31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sz="1200" b="1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Unicef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6660232" y="2780928"/>
            <a:ext cx="1476007" cy="14401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36000">
                <a:schemeClr val="accent1">
                  <a:shade val="67500"/>
                  <a:satMod val="115000"/>
                  <a:alpha val="31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BE" b="1" dirty="0" smtClean="0"/>
              <a:t>GPE/Local Education Groups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6660232" y="5085184"/>
            <a:ext cx="1476007" cy="14401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36000">
                <a:schemeClr val="accent1">
                  <a:shade val="67500"/>
                  <a:satMod val="115000"/>
                  <a:alpha val="31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sz="1200" b="1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Global Cluster on EiE (Unicef/Save)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3707904" y="5157192"/>
            <a:ext cx="1656184" cy="14401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36000">
                <a:schemeClr val="accent1">
                  <a:shade val="67500"/>
                  <a:satMod val="115000"/>
                  <a:alpha val="31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BE" b="1" dirty="0" smtClean="0"/>
              <a:t>Academic institutions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683568" y="5301208"/>
            <a:ext cx="1476007" cy="14401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36000">
                <a:schemeClr val="accent1">
                  <a:shade val="67500"/>
                  <a:satMod val="115000"/>
                  <a:alpha val="31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sz="1200" b="1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Others…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080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Brainstorm … 25min…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What: </a:t>
            </a:r>
            <a:r>
              <a:rPr lang="en-US" dirty="0"/>
              <a:t>m</a:t>
            </a:r>
            <a:r>
              <a:rPr lang="en-US" dirty="0" smtClean="0"/>
              <a:t>ain expected results</a:t>
            </a:r>
          </a:p>
          <a:p>
            <a:endParaRPr lang="en-US" dirty="0"/>
          </a:p>
          <a:p>
            <a:r>
              <a:rPr lang="en-US" dirty="0" smtClean="0"/>
              <a:t>How: main activities</a:t>
            </a:r>
          </a:p>
          <a:p>
            <a:endParaRPr lang="en-US" dirty="0" smtClean="0"/>
          </a:p>
          <a:p>
            <a:r>
              <a:rPr lang="en-US" dirty="0" smtClean="0"/>
              <a:t>Where: regions/countries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Who: key actors for implementation</a:t>
            </a:r>
            <a:endParaRPr lang="en-US" dirty="0"/>
          </a:p>
        </p:txBody>
      </p:sp>
      <p:pic>
        <p:nvPicPr>
          <p:cNvPr id="4" name="Picture 3" descr="brainstor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988840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307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76872"/>
            <a:ext cx="8856984" cy="4248471"/>
          </a:xfrm>
        </p:spPr>
        <p:txBody>
          <a:bodyPr/>
          <a:lstStyle/>
          <a:p>
            <a:pPr marL="648000" lvl="1" indent="0">
              <a:spcBef>
                <a:spcPts val="600"/>
              </a:spcBef>
              <a:buNone/>
              <a:defRPr/>
            </a:pPr>
            <a:endParaRPr lang="en-US" sz="1200" b="0" dirty="0" smtClean="0"/>
          </a:p>
          <a:p>
            <a:pPr marL="360000" indent="0" algn="ctr">
              <a:buNone/>
            </a:pPr>
            <a:r>
              <a:rPr lang="en-US" sz="2000" i="0" dirty="0" smtClean="0"/>
              <a:t>Objective of the session</a:t>
            </a:r>
          </a:p>
          <a:p>
            <a:pPr marL="360000" indent="0" algn="ctr">
              <a:buNone/>
            </a:pPr>
            <a:r>
              <a:rPr lang="en-US" sz="2000" i="0" dirty="0" smtClean="0"/>
              <a:t> </a:t>
            </a:r>
          </a:p>
          <a:p>
            <a:pPr marL="360000" indent="0">
              <a:buNone/>
            </a:pPr>
            <a:r>
              <a:rPr lang="en-US" sz="2000" i="0" dirty="0" smtClean="0"/>
              <a:t>to </a:t>
            </a:r>
            <a:r>
              <a:rPr lang="en-US" sz="2000" i="0" dirty="0" smtClean="0"/>
              <a:t>discuss and identify expected results under some of the suggested options and approaches that can guide future programmes as part of EU GPGC programme on Education and Fragility.</a:t>
            </a:r>
          </a:p>
        </p:txBody>
      </p:sp>
    </p:spTree>
    <p:extLst>
      <p:ext uri="{BB962C8B-B14F-4D97-AF65-F5344CB8AC3E}">
        <p14:creationId xmlns:p14="http://schemas.microsoft.com/office/powerpoint/2010/main" val="751963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GPGC – Education, </a:t>
            </a:r>
            <a:r>
              <a:rPr lang="fr-BE" dirty="0" err="1" smtClean="0"/>
              <a:t>knowledge</a:t>
            </a:r>
            <a:r>
              <a:rPr lang="fr-BE" dirty="0"/>
              <a:t> </a:t>
            </a:r>
            <a:r>
              <a:rPr lang="fr-BE" dirty="0" smtClean="0"/>
              <a:t>and </a:t>
            </a:r>
            <a:r>
              <a:rPr lang="fr-BE" dirty="0" err="1" smtClean="0"/>
              <a:t>skills</a:t>
            </a:r>
            <a:r>
              <a:rPr lang="fr-BE" dirty="0" smtClean="0"/>
              <a:t>	</a:t>
            </a:r>
            <a:endParaRPr lang="en-GB" dirty="0"/>
          </a:p>
        </p:txBody>
      </p:sp>
      <p:sp>
        <p:nvSpPr>
          <p:cNvPr id="6" name="Flowchart: Magnetic Disk 5"/>
          <p:cNvSpPr/>
          <p:nvPr/>
        </p:nvSpPr>
        <p:spPr bwMode="auto">
          <a:xfrm>
            <a:off x="611560" y="2560478"/>
            <a:ext cx="2016224" cy="3604659"/>
          </a:xfrm>
          <a:prstGeom prst="flowChartMagneticDisk">
            <a:avLst/>
          </a:prstGeom>
          <a:noFill/>
          <a:ln w="69850" cap="flat" cmpd="sng" algn="ctr">
            <a:gradFill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BE" sz="1800" b="1" dirty="0" smtClean="0"/>
              <a:t>Support </a:t>
            </a:r>
            <a:r>
              <a:rPr lang="fr-BE" sz="1800" b="1" dirty="0" err="1" smtClean="0"/>
              <a:t>education</a:t>
            </a:r>
            <a:r>
              <a:rPr lang="fr-BE" sz="1800" b="1" dirty="0" smtClean="0"/>
              <a:t> </a:t>
            </a:r>
            <a:r>
              <a:rPr lang="fr-BE" sz="1800" b="1" dirty="0" err="1" smtClean="0"/>
              <a:t>policy</a:t>
            </a:r>
            <a:r>
              <a:rPr lang="fr-BE" sz="1800" b="1" dirty="0" smtClean="0"/>
              <a:t> and practice</a:t>
            </a:r>
            <a:endParaRPr kumimoji="0" lang="fr-BE" sz="1200" b="1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 smtClean="0">
              <a:ln>
                <a:noFill/>
              </a:ln>
              <a:effectLst/>
              <a:latin typeface="Verdana" pitchFamily="34" charset="0"/>
            </a:endParaRPr>
          </a:p>
        </p:txBody>
      </p:sp>
      <p:sp>
        <p:nvSpPr>
          <p:cNvPr id="7" name="Flowchart: Magnetic Disk 6"/>
          <p:cNvSpPr/>
          <p:nvPr/>
        </p:nvSpPr>
        <p:spPr bwMode="auto">
          <a:xfrm>
            <a:off x="3491880" y="2564904"/>
            <a:ext cx="2016224" cy="3604659"/>
          </a:xfrm>
          <a:prstGeom prst="flowChartMagneticDisk">
            <a:avLst/>
          </a:prstGeom>
          <a:noFill/>
          <a:ln w="69850" cap="flat" cmpd="sng" algn="ctr">
            <a:gradFill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algn="ctr"/>
            <a:r>
              <a:rPr lang="fr-BE" sz="1800" b="1" dirty="0"/>
              <a:t>Access to and </a:t>
            </a:r>
            <a:r>
              <a:rPr lang="fr-BE" sz="1800" b="1" dirty="0" err="1"/>
              <a:t>quality</a:t>
            </a:r>
            <a:r>
              <a:rPr lang="fr-BE" sz="1800" b="1" dirty="0"/>
              <a:t> of </a:t>
            </a:r>
            <a:r>
              <a:rPr lang="fr-BE" sz="1800" b="1" dirty="0" err="1"/>
              <a:t>education</a:t>
            </a:r>
            <a:endParaRPr lang="en-GB" sz="1800" b="1" dirty="0"/>
          </a:p>
        </p:txBody>
      </p:sp>
      <p:sp>
        <p:nvSpPr>
          <p:cNvPr id="8" name="Flowchart: Magnetic Disk 7"/>
          <p:cNvSpPr/>
          <p:nvPr/>
        </p:nvSpPr>
        <p:spPr bwMode="auto">
          <a:xfrm>
            <a:off x="6300192" y="2573165"/>
            <a:ext cx="2016224" cy="3604659"/>
          </a:xfrm>
          <a:prstGeom prst="flowChartMagneticDisk">
            <a:avLst/>
          </a:prstGeom>
          <a:noFill/>
          <a:ln w="698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algn="ctr"/>
            <a:r>
              <a:rPr lang="fr-BE" sz="1800" b="1" dirty="0"/>
              <a:t>Education in fragile </a:t>
            </a:r>
            <a:r>
              <a:rPr lang="fr-BE" sz="1800" b="1" dirty="0" err="1"/>
              <a:t>contexts</a:t>
            </a:r>
            <a:endParaRPr lang="fr-BE" sz="1800" b="1" dirty="0"/>
          </a:p>
          <a:p>
            <a:pPr marL="3175" algn="ctr"/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val="35461859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Supporting better education opportunities in situations of fragility, including conflict affected and crisis areas.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20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16" y="1052736"/>
            <a:ext cx="8229600" cy="936625"/>
          </a:xfrm>
        </p:spPr>
        <p:txBody>
          <a:bodyPr/>
          <a:lstStyle/>
          <a:p>
            <a:r>
              <a:rPr lang="fr-BE" sz="1600" dirty="0" smtClean="0"/>
              <a:t>The program </a:t>
            </a:r>
            <a:r>
              <a:rPr lang="fr-BE" sz="1600" dirty="0" err="1" smtClean="0"/>
              <a:t>should</a:t>
            </a:r>
            <a:r>
              <a:rPr lang="fr-BE" sz="1600" dirty="0" smtClean="0"/>
              <a:t> </a:t>
            </a:r>
            <a:r>
              <a:rPr lang="fr-BE" sz="1600" dirty="0" err="1" smtClean="0"/>
              <a:t>promote</a:t>
            </a:r>
            <a:r>
              <a:rPr lang="fr-BE" sz="1600" dirty="0" smtClean="0"/>
              <a:t>…</a:t>
            </a:r>
            <a:endParaRPr lang="en-GB" sz="1600" dirty="0"/>
          </a:p>
        </p:txBody>
      </p:sp>
      <p:sp>
        <p:nvSpPr>
          <p:cNvPr id="4" name="Oval 3"/>
          <p:cNvSpPr/>
          <p:nvPr/>
        </p:nvSpPr>
        <p:spPr bwMode="auto">
          <a:xfrm>
            <a:off x="3260911" y="3409380"/>
            <a:ext cx="1872208" cy="1584176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36000">
                <a:schemeClr val="accent1">
                  <a:shade val="67500"/>
                  <a:satMod val="115000"/>
                  <a:alpha val="31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algn="ctr"/>
            <a:r>
              <a:rPr lang="fr-BE" sz="1600" b="1" dirty="0" smtClean="0"/>
              <a:t>Education in </a:t>
            </a:r>
            <a:r>
              <a:rPr lang="fr-BE" sz="1600" b="1" dirty="0"/>
              <a:t>fragile </a:t>
            </a:r>
            <a:r>
              <a:rPr lang="fr-BE" sz="1600" b="1" dirty="0" err="1"/>
              <a:t>contexts</a:t>
            </a:r>
            <a:endParaRPr lang="en-GB" sz="1600" b="1" dirty="0"/>
          </a:p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159888" y="1916832"/>
            <a:ext cx="1476007" cy="14401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36000">
                <a:schemeClr val="accent1">
                  <a:shade val="67500"/>
                  <a:satMod val="115000"/>
                  <a:alpha val="31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sz="1200" b="1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Education provision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997845" y="3351220"/>
            <a:ext cx="1368152" cy="14401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36000">
                <a:schemeClr val="accent1">
                  <a:shade val="67500"/>
                  <a:satMod val="115000"/>
                  <a:alpha val="31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sz="1200" b="1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Country</a:t>
            </a:r>
            <a:r>
              <a:rPr kumimoji="0" lang="fr-BE" sz="1200" b="1" i="0" u="none" strike="noStrike" cap="none" normalizeH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 </a:t>
            </a:r>
            <a:r>
              <a:rPr kumimoji="0" lang="fr-BE" sz="1200" b="1" i="0" u="none" strike="noStrike" cap="none" normalizeH="0" dirty="0" err="1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capacity</a:t>
            </a:r>
            <a:r>
              <a:rPr kumimoji="0" lang="fr-BE" sz="1200" b="1" i="0" u="none" strike="noStrike" cap="none" normalizeH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 </a:t>
            </a:r>
            <a:r>
              <a:rPr kumimoji="0" lang="fr-BE" sz="1200" b="1" i="0" u="none" strike="noStrike" cap="none" normalizeH="0" dirty="0" err="1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development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2159888" y="4941168"/>
            <a:ext cx="1548015" cy="14401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36000">
                <a:schemeClr val="accent1">
                  <a:shade val="67500"/>
                  <a:satMod val="115000"/>
                  <a:alpha val="31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sz="1200" b="1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protection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4304160" y="5205948"/>
            <a:ext cx="1491976" cy="14401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36000">
                <a:schemeClr val="accent1">
                  <a:shade val="67500"/>
                  <a:satMod val="115000"/>
                  <a:alpha val="31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BE" b="1" dirty="0" smtClean="0"/>
              <a:t>Education and </a:t>
            </a:r>
            <a:r>
              <a:rPr lang="fr-BE" b="1" dirty="0" err="1" smtClean="0"/>
              <a:t>peace</a:t>
            </a:r>
            <a:r>
              <a:rPr lang="fr-BE" b="1" dirty="0" smtClean="0"/>
              <a:t>-building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5724128" y="3773404"/>
            <a:ext cx="1512168" cy="1440160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36000">
                <a:schemeClr val="accent1">
                  <a:shade val="67500"/>
                  <a:satMod val="115000"/>
                  <a:alpha val="31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sz="1200" b="1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Conflict sensitive education,</a:t>
            </a:r>
            <a:r>
              <a:rPr kumimoji="0" lang="fr-BE" sz="1200" b="1" i="0" u="none" strike="noStrike" cap="none" normalizeH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 analysis,</a:t>
            </a:r>
            <a:r>
              <a:rPr kumimoji="0" lang="fr-BE" sz="1200" b="1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 planning and implementation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4736208" y="1864444"/>
            <a:ext cx="1744004" cy="1544936"/>
          </a:xfrm>
          <a:prstGeom prst="ellips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36000">
                <a:schemeClr val="accent1">
                  <a:shade val="67500"/>
                  <a:satMod val="115000"/>
                  <a:alpha val="31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sz="1200" b="1" i="0" u="none" strike="noStrike" cap="none" normalizeH="0" baseline="0" dirty="0" err="1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Transitional</a:t>
            </a:r>
            <a:r>
              <a:rPr kumimoji="0" lang="fr-BE" sz="1200" b="1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 </a:t>
            </a:r>
            <a:r>
              <a:rPr kumimoji="0" lang="fr-BE" sz="1200" b="1" i="0" u="none" strike="noStrike" cap="none" normalizeH="0" baseline="0" dirty="0" err="1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strategies</a:t>
            </a:r>
            <a:r>
              <a:rPr kumimoji="0" lang="fr-BE" sz="1200" b="1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,</a:t>
            </a:r>
          </a:p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BE" b="1" dirty="0" smtClean="0"/>
              <a:t>LRRD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940152" y="5725561"/>
            <a:ext cx="3117032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r"/>
            <a:r>
              <a:rPr lang="fr-BE" sz="1600" kern="0" dirty="0" smtClean="0"/>
              <a:t>And </a:t>
            </a:r>
            <a:r>
              <a:rPr lang="fr-BE" sz="1600" kern="0" dirty="0" err="1" smtClean="0"/>
              <a:t>other</a:t>
            </a:r>
            <a:r>
              <a:rPr lang="fr-BE" sz="1600" kern="0" dirty="0" smtClean="0"/>
              <a:t> areas…</a:t>
            </a:r>
            <a:endParaRPr lang="en-GB" sz="1600" kern="0" dirty="0"/>
          </a:p>
        </p:txBody>
      </p:sp>
      <p:cxnSp>
        <p:nvCxnSpPr>
          <p:cNvPr id="13" name="Straight Connector 12"/>
          <p:cNvCxnSpPr>
            <a:endCxn id="4" idx="7"/>
          </p:cNvCxnSpPr>
          <p:nvPr/>
        </p:nvCxnSpPr>
        <p:spPr bwMode="auto">
          <a:xfrm flipH="1">
            <a:off x="4858940" y="3356992"/>
            <a:ext cx="426579" cy="28438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/>
          <p:nvPr/>
        </p:nvCxnSpPr>
        <p:spPr bwMode="auto">
          <a:xfrm flipH="1">
            <a:off x="3354275" y="4791380"/>
            <a:ext cx="274179" cy="290157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Connector 15"/>
          <p:cNvCxnSpPr>
            <a:stCxn id="4" idx="2"/>
          </p:cNvCxnSpPr>
          <p:nvPr/>
        </p:nvCxnSpPr>
        <p:spPr bwMode="auto">
          <a:xfrm flipH="1" flipV="1">
            <a:off x="2365998" y="4113220"/>
            <a:ext cx="894913" cy="8824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/>
          <p:nvPr/>
        </p:nvCxnSpPr>
        <p:spPr bwMode="auto">
          <a:xfrm>
            <a:off x="4572000" y="4936458"/>
            <a:ext cx="203970" cy="34725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Connector 17"/>
          <p:cNvCxnSpPr/>
          <p:nvPr/>
        </p:nvCxnSpPr>
        <p:spPr bwMode="auto">
          <a:xfrm flipH="1" flipV="1">
            <a:off x="5133120" y="4258298"/>
            <a:ext cx="591008" cy="106806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18"/>
          <p:cNvCxnSpPr>
            <a:endCxn id="4" idx="1"/>
          </p:cNvCxnSpPr>
          <p:nvPr/>
        </p:nvCxnSpPr>
        <p:spPr bwMode="auto">
          <a:xfrm>
            <a:off x="3263402" y="3264301"/>
            <a:ext cx="271688" cy="377076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197244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0" y="1196975"/>
            <a:ext cx="9144000" cy="792163"/>
          </a:xfrm>
        </p:spPr>
        <p:txBody>
          <a:bodyPr/>
          <a:lstStyle/>
          <a:p>
            <a:pPr indent="0" algn="ctr" eaLnBrk="1" hangingPunct="1"/>
            <a:r>
              <a:rPr lang="en-GB" altLang="en-US" sz="2000" dirty="0" smtClean="0"/>
              <a:t>Education as sector of concentration in </a:t>
            </a:r>
            <a:r>
              <a:rPr lang="en-GB" altLang="en-US" sz="2000" dirty="0" smtClean="0">
                <a:solidFill>
                  <a:srgbClr val="FFD624"/>
                </a:solidFill>
              </a:rPr>
              <a:t>40 countries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3568" y="5733256"/>
            <a:ext cx="79928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600" b="1" dirty="0" smtClean="0"/>
              <a:t>60% of </a:t>
            </a:r>
            <a:r>
              <a:rPr lang="fr-BE" sz="1600" b="1" dirty="0" err="1" smtClean="0"/>
              <a:t>bilateral</a:t>
            </a:r>
            <a:r>
              <a:rPr lang="fr-BE" sz="1600" b="1" dirty="0" smtClean="0"/>
              <a:t> </a:t>
            </a:r>
            <a:r>
              <a:rPr lang="fr-BE" sz="1600" b="1" dirty="0" err="1" smtClean="0"/>
              <a:t>aid</a:t>
            </a:r>
            <a:r>
              <a:rPr lang="fr-BE" sz="1600" b="1" dirty="0" smtClean="0"/>
              <a:t> for </a:t>
            </a:r>
            <a:r>
              <a:rPr lang="fr-BE" sz="1600" b="1" dirty="0" err="1" smtClean="0"/>
              <a:t>education</a:t>
            </a:r>
            <a:r>
              <a:rPr lang="fr-BE" sz="1600" b="1" dirty="0" smtClean="0"/>
              <a:t> </a:t>
            </a:r>
            <a:r>
              <a:rPr lang="fr-BE" sz="1600" b="1" dirty="0" err="1" smtClean="0"/>
              <a:t>goes</a:t>
            </a:r>
            <a:r>
              <a:rPr lang="fr-BE" sz="1600" b="1" dirty="0" smtClean="0"/>
              <a:t> to </a:t>
            </a:r>
            <a:r>
              <a:rPr lang="fr-BE" sz="1600" b="1" dirty="0" smtClean="0">
                <a:solidFill>
                  <a:srgbClr val="FF0000"/>
                </a:solidFill>
              </a:rPr>
              <a:t>19 fragile countries</a:t>
            </a:r>
            <a:endParaRPr lang="en-GB" sz="1600" b="1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0504"/>
            <a:ext cx="8208912" cy="3852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990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 Definition of fragile and conflict affected situations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2315"/>
            <a:ext cx="8229600" cy="3529013"/>
          </a:xfrm>
        </p:spPr>
        <p:txBody>
          <a:bodyPr/>
          <a:lstStyle/>
          <a:p>
            <a:r>
              <a:rPr lang="en-US" dirty="0" smtClean="0"/>
              <a:t>“…where the </a:t>
            </a:r>
            <a:r>
              <a:rPr lang="en-US" b="1" u="sng" dirty="0" smtClean="0"/>
              <a:t>social contract is broken </a:t>
            </a:r>
            <a:r>
              <a:rPr lang="en-US" dirty="0" smtClean="0"/>
              <a:t>due to the State’s incapacity or unwillingness to deal with its </a:t>
            </a:r>
            <a:r>
              <a:rPr lang="en-US" u="sng" dirty="0" smtClean="0"/>
              <a:t>basic functions</a:t>
            </a:r>
            <a:r>
              <a:rPr lang="en-US" dirty="0" smtClean="0"/>
              <a:t>, meet its obligations and responsibilities regarding </a:t>
            </a:r>
            <a:r>
              <a:rPr lang="en-US" u="sng" dirty="0" smtClean="0"/>
              <a:t>service delivery</a:t>
            </a:r>
            <a:r>
              <a:rPr lang="en-US" dirty="0" smtClean="0"/>
              <a:t>, management of resources, rule of law, equitable access to power, security and safety of the population and protection and promotion of citizen’s right and freedoms.”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929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so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52901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Analysis (options paper)</a:t>
            </a:r>
          </a:p>
          <a:p>
            <a:r>
              <a:rPr lang="en-US" dirty="0" smtClean="0"/>
              <a:t>Consultation EU delegations, HQ</a:t>
            </a:r>
          </a:p>
          <a:p>
            <a:r>
              <a:rPr lang="en-US" dirty="0" smtClean="0"/>
              <a:t>         Member States feedback    </a:t>
            </a:r>
          </a:p>
          <a:p>
            <a:r>
              <a:rPr lang="en-US" dirty="0" smtClean="0"/>
              <a:t>                Brainstorm annual seminar</a:t>
            </a:r>
          </a:p>
          <a:p>
            <a:r>
              <a:rPr lang="en-US" dirty="0" smtClean="0"/>
              <a:t>                         Brainstorm key stakeholders</a:t>
            </a:r>
          </a:p>
          <a:p>
            <a:r>
              <a:rPr lang="en-US" dirty="0" smtClean="0"/>
              <a:t>                                     Member States meeting</a:t>
            </a:r>
          </a:p>
          <a:p>
            <a:r>
              <a:rPr lang="en-US" dirty="0" smtClean="0"/>
              <a:t>                                          Finalization AD</a:t>
            </a:r>
          </a:p>
          <a:p>
            <a:r>
              <a:rPr lang="en-US" dirty="0" smtClean="0"/>
              <a:t>                                                 DCI Committee 							(</a:t>
            </a:r>
            <a:r>
              <a:rPr lang="en-US" dirty="0" err="1" smtClean="0"/>
              <a:t>feb.</a:t>
            </a:r>
            <a:r>
              <a:rPr lang="en-US" dirty="0" smtClean="0"/>
              <a:t> 2016)</a:t>
            </a:r>
          </a:p>
          <a:p>
            <a:pPr lvl="2"/>
            <a:r>
              <a:rPr lang="en-US" dirty="0"/>
              <a:t>	</a:t>
            </a:r>
            <a:r>
              <a:rPr lang="en-US" dirty="0" smtClean="0"/>
              <a:t>			</a:t>
            </a:r>
          </a:p>
          <a:p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Right Arrow 4"/>
          <p:cNvSpPr/>
          <p:nvPr/>
        </p:nvSpPr>
        <p:spPr bwMode="auto">
          <a:xfrm rot="1705128">
            <a:off x="-762518" y="3344623"/>
            <a:ext cx="6408712" cy="2808312"/>
          </a:xfrm>
          <a:prstGeom prst="rightArrow">
            <a:avLst>
              <a:gd name="adj1" fmla="val 27245"/>
              <a:gd name="adj2" fmla="val 50000"/>
            </a:avLst>
          </a:prstGeom>
          <a:solidFill>
            <a:srgbClr val="3166CF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790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number of options… but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Limited funds available, where can we add value? </a:t>
            </a:r>
          </a:p>
          <a:p>
            <a:endParaRPr lang="en-US" dirty="0"/>
          </a:p>
          <a:p>
            <a:r>
              <a:rPr lang="en-US" dirty="0" smtClean="0"/>
              <a:t>Trend to have fewer but larger contracts</a:t>
            </a:r>
          </a:p>
          <a:p>
            <a:endParaRPr lang="en-US" dirty="0"/>
          </a:p>
          <a:p>
            <a:r>
              <a:rPr lang="en-US" dirty="0" smtClean="0"/>
              <a:t>A number of other initiatives ongoing</a:t>
            </a:r>
          </a:p>
          <a:p>
            <a:endParaRPr lang="en-US" dirty="0" smtClean="0"/>
          </a:p>
          <a:p>
            <a:r>
              <a:rPr lang="en-US" dirty="0" smtClean="0"/>
              <a:t>Look to potential of existing initiatives…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445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4755</TotalTime>
  <Words>550</Words>
  <Application>Microsoft Macintosh PowerPoint</Application>
  <PresentationFormat>On-screen Show (4:3)</PresentationFormat>
  <Paragraphs>92</Paragraphs>
  <Slides>12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Blank</vt:lpstr>
      <vt:lpstr>Global Public Goods and Challenges</vt:lpstr>
      <vt:lpstr>PowerPoint Presentation</vt:lpstr>
      <vt:lpstr>GPGC – Education, knowledge and skills </vt:lpstr>
      <vt:lpstr>PowerPoint Presentation</vt:lpstr>
      <vt:lpstr>The program should promote…</vt:lpstr>
      <vt:lpstr>Education as sector of concentration in 40 countries</vt:lpstr>
      <vt:lpstr>EU Definition of fragile and conflict affected situations …</vt:lpstr>
      <vt:lpstr>Process so far</vt:lpstr>
      <vt:lpstr>A number of options… but</vt:lpstr>
      <vt:lpstr>3 current options…</vt:lpstr>
      <vt:lpstr>Key implementing actors education</vt:lpstr>
      <vt:lpstr>Brainstorm … 25min…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DG DEVCO</dc:title>
  <dc:creator>DE LAMEILLIEURE Stijn (DEVCO)</dc:creator>
  <cp:lastModifiedBy>Stijn De Lameillieure</cp:lastModifiedBy>
  <cp:revision>110</cp:revision>
  <dcterms:created xsi:type="dcterms:W3CDTF">2015-10-06T13:34:24Z</dcterms:created>
  <dcterms:modified xsi:type="dcterms:W3CDTF">2015-10-22T11:50:01Z</dcterms:modified>
</cp:coreProperties>
</file>