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16" r:id="rId3"/>
    <p:sldId id="315" r:id="rId4"/>
    <p:sldId id="325" r:id="rId5"/>
    <p:sldId id="332" r:id="rId6"/>
    <p:sldId id="331" r:id="rId7"/>
    <p:sldId id="294" r:id="rId8"/>
    <p:sldId id="333" r:id="rId9"/>
    <p:sldId id="298" r:id="rId10"/>
    <p:sldId id="300" r:id="rId11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4" autoAdjust="0"/>
    <p:restoredTop sz="94660"/>
  </p:normalViewPr>
  <p:slideViewPr>
    <p:cSldViewPr>
      <p:cViewPr>
        <p:scale>
          <a:sx n="57" d="100"/>
          <a:sy n="57" d="100"/>
        </p:scale>
        <p:origin x="-3366" y="-1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08D35E1A-6AFA-4BE4-B329-DC8A6AAD3E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2207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C1365FF1-544D-4A6F-A99D-B8D654FF8C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498906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428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821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821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784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-"/>
            </a:pPr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314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5C75F8FA-C7E7-4A39-B929-839BE7358EFF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877FCC-8E85-4305-9495-7AAAFAEA5D7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4436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C74B0D-96CA-46EE-9FC7-4E4C2BBF1B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9398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2D104-83DE-4D72-9FEC-B83ACFF8306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0358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2E1D92-52FC-4246-B6AE-5C31A260A2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7871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534F5-4F55-45F6-8441-5CDC66B1C37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8137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558BB1-3B43-4C32-AA11-8FACD890C5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461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2148C6-85BB-40D3-A3F6-8EB474B0920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2429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03E78-FA86-4649-86E3-46EA31E9FC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1033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F36389-E93E-4F66-ADA6-D72CFD057A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7814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4B8B36-47C6-465A-A291-85CE996819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57609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44E6F793-8594-4AC4-8293-754E2495A2AC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paula.carello@icmpd.or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lo.org/manila/whatwedo/projects/WCMS_173607/lang--en/index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79512" y="3501008"/>
            <a:ext cx="10081120" cy="790575"/>
          </a:xfrm>
        </p:spPr>
        <p:txBody>
          <a:bodyPr/>
          <a:lstStyle/>
          <a:p>
            <a:r>
              <a:rPr lang="fr-BE" altLang="en-US" sz="3600" dirty="0" err="1" smtClean="0"/>
              <a:t>Vocational</a:t>
            </a:r>
            <a:r>
              <a:rPr lang="fr-BE" altLang="en-US" sz="3600" dirty="0" smtClean="0"/>
              <a:t> Education and Training</a:t>
            </a:r>
            <a:br>
              <a:rPr lang="fr-BE" altLang="en-US" sz="3600" dirty="0" smtClean="0"/>
            </a:br>
            <a:r>
              <a:rPr lang="fr-BE" altLang="en-US" sz="3600" dirty="0" smtClean="0"/>
              <a:t> in the </a:t>
            </a:r>
            <a:r>
              <a:rPr lang="fr-BE" altLang="en-US" sz="3600" dirty="0" err="1" smtClean="0"/>
              <a:t>context</a:t>
            </a:r>
            <a:r>
              <a:rPr lang="fr-BE" altLang="en-US" sz="3600" dirty="0" smtClean="0"/>
              <a:t> of migration </a:t>
            </a:r>
            <a:endParaRPr lang="en-GB" altLang="en-US" sz="36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67739" y="5129213"/>
            <a:ext cx="9124472" cy="1728787"/>
          </a:xfrm>
        </p:spPr>
        <p:txBody>
          <a:bodyPr/>
          <a:lstStyle/>
          <a:p>
            <a:r>
              <a:rPr lang="en-GB" sz="2800" dirty="0" smtClean="0"/>
              <a:t>Agata </a:t>
            </a:r>
            <a:r>
              <a:rPr lang="en-GB" sz="2800" dirty="0" err="1" smtClean="0"/>
              <a:t>Sobiech</a:t>
            </a:r>
            <a:endParaRPr lang="en-GB" sz="2800" dirty="0"/>
          </a:p>
          <a:p>
            <a:r>
              <a:rPr lang="en-GB" sz="2400" dirty="0" smtClean="0"/>
              <a:t>DEVCO B3</a:t>
            </a:r>
            <a:br>
              <a:rPr lang="en-GB" sz="2400" dirty="0" smtClean="0"/>
            </a:br>
            <a:endParaRPr lang="en-GB" alt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143570" y="1410841"/>
            <a:ext cx="8964488" cy="187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FontTx/>
              <a:buNone/>
              <a:defRPr sz="3000" b="1" i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Arial" charset="0"/>
              <a:buNone/>
              <a:defRPr/>
            </a:pPr>
            <a:endParaRPr lang="en-GB" sz="24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ontent Placeholder 2"/>
          <p:cNvSpPr>
            <a:spLocks noGrp="1"/>
          </p:cNvSpPr>
          <p:nvPr>
            <p:ph idx="1"/>
          </p:nvPr>
        </p:nvSpPr>
        <p:spPr>
          <a:xfrm>
            <a:off x="214313" y="1428750"/>
            <a:ext cx="8229600" cy="4972050"/>
          </a:xfrm>
        </p:spPr>
        <p:txBody>
          <a:bodyPr/>
          <a:lstStyle/>
          <a:p>
            <a:endParaRPr lang="en-US" altLang="en-US" dirty="0" smtClean="0"/>
          </a:p>
          <a:p>
            <a:pPr algn="ctr">
              <a:buFont typeface="Times" panose="02020603050405020304" pitchFamily="18" charset="0"/>
              <a:buNone/>
            </a:pPr>
            <a:endParaRPr lang="en-US" altLang="en-US" sz="2800" b="1" dirty="0" smtClean="0"/>
          </a:p>
          <a:p>
            <a:pPr algn="ctr">
              <a:buFont typeface="Times" panose="02020603050405020304" pitchFamily="18" charset="0"/>
              <a:buNone/>
            </a:pPr>
            <a:r>
              <a:rPr lang="en-US" altLang="en-US" sz="3600" b="1" dirty="0" smtClean="0"/>
              <a:t>Thank you for your attention!</a:t>
            </a:r>
          </a:p>
          <a:p>
            <a:pPr algn="ctr">
              <a:buFont typeface="Times" panose="02020603050405020304" pitchFamily="18" charset="0"/>
              <a:buNone/>
            </a:pPr>
            <a:endParaRPr lang="en-US" altLang="en-US" sz="2800" b="1" dirty="0" smtClean="0">
              <a:solidFill>
                <a:srgbClr val="222268"/>
              </a:solidFill>
            </a:endParaRPr>
          </a:p>
          <a:p>
            <a:pPr algn="ctr">
              <a:buFont typeface="Times" panose="02020603050405020304" pitchFamily="18" charset="0"/>
              <a:buNone/>
            </a:pPr>
            <a:r>
              <a:rPr lang="en-US" altLang="en-US" sz="3600" b="1" dirty="0" smtClean="0"/>
              <a:t>Any questions?</a:t>
            </a:r>
          </a:p>
          <a:p>
            <a:pPr algn="ctr">
              <a:buFont typeface="Times" panose="02020603050405020304" pitchFamily="18" charset="0"/>
              <a:buNone/>
            </a:pPr>
            <a:endParaRPr lang="en-US" altLang="en-US" sz="2800" b="1" dirty="0" smtClean="0">
              <a:solidFill>
                <a:srgbClr val="222268"/>
              </a:solidFill>
            </a:endParaRPr>
          </a:p>
          <a:p>
            <a:pPr>
              <a:buFont typeface="Times" panose="02020603050405020304" pitchFamily="18" charset="0"/>
              <a:buNone/>
            </a:pPr>
            <a:endParaRPr lang="en-US" altLang="en-US" dirty="0" smtClean="0">
              <a:solidFill>
                <a:srgbClr val="222268"/>
              </a:solidFill>
            </a:endParaRPr>
          </a:p>
          <a:p>
            <a:endParaRPr lang="en-US" altLang="en-US" dirty="0" smtClean="0">
              <a:solidFill>
                <a:srgbClr val="222268"/>
              </a:solidFill>
            </a:endParaRPr>
          </a:p>
          <a:p>
            <a:pPr algn="ctr">
              <a:buFont typeface="Times" panose="02020603050405020304" pitchFamily="18" charset="0"/>
              <a:buNone/>
            </a:pPr>
            <a:endParaRPr lang="en-US" altLang="en-US" sz="1200" b="1" dirty="0" smtClean="0"/>
          </a:p>
          <a:p>
            <a:pPr algn="ctr">
              <a:buFont typeface="Times" panose="02020603050405020304" pitchFamily="18" charset="0"/>
              <a:buNone/>
            </a:pPr>
            <a:endParaRPr lang="en-US" altLang="en-US" sz="1200" b="1" dirty="0" smtClean="0">
              <a:hlinkClick r:id="rId3"/>
            </a:endParaRPr>
          </a:p>
          <a:p>
            <a:pPr algn="ctr">
              <a:buFont typeface="Times" panose="02020603050405020304" pitchFamily="18" charset="0"/>
              <a:buNone/>
            </a:pPr>
            <a:endParaRPr lang="en-US" altLang="en-US" sz="1200" b="1" dirty="0" smtClean="0"/>
          </a:p>
          <a:p>
            <a:pPr algn="ctr">
              <a:buFont typeface="Times" panose="02020603050405020304" pitchFamily="18" charset="0"/>
              <a:buNone/>
            </a:pPr>
            <a:endParaRPr lang="en-US" altLang="en-US" dirty="0" smtClean="0"/>
          </a:p>
          <a:p>
            <a:pPr algn="ctr">
              <a:buFont typeface="Times" panose="02020603050405020304" pitchFamily="18" charset="0"/>
              <a:buNone/>
            </a:pPr>
            <a:endParaRPr lang="en-GB" altLang="en-US" sz="2800" b="1" dirty="0" smtClean="0"/>
          </a:p>
          <a:p>
            <a:endParaRPr lang="en-US" altLang="en-US" dirty="0" smtClean="0">
              <a:solidFill>
                <a:srgbClr val="222268"/>
              </a:solidFill>
            </a:endParaRPr>
          </a:p>
          <a:p>
            <a:pPr>
              <a:buFont typeface="Times" panose="02020603050405020304" pitchFamily="18" charset="0"/>
              <a:buNone/>
            </a:pPr>
            <a:endParaRPr lang="en-US" altLang="en-US" dirty="0" smtClean="0"/>
          </a:p>
          <a:p>
            <a:pPr>
              <a:buFont typeface="Times" panose="02020603050405020304" pitchFamily="18" charset="0"/>
              <a:buNone/>
            </a:pPr>
            <a:endParaRPr lang="en-US" altLang="en-US" dirty="0" smtClean="0"/>
          </a:p>
          <a:p>
            <a:pPr>
              <a:buFont typeface="Times" panose="02020603050405020304" pitchFamily="18" charset="0"/>
              <a:buNone/>
            </a:pPr>
            <a:endParaRPr lang="en-US" altLang="en-US" dirty="0" smtClean="0"/>
          </a:p>
          <a:p>
            <a:pPr>
              <a:buFont typeface="Times" panose="02020603050405020304" pitchFamily="18" charset="0"/>
              <a:buNone/>
            </a:pPr>
            <a:endParaRPr lang="en-US" altLang="en-US" dirty="0" smtClean="0"/>
          </a:p>
          <a:p>
            <a:pPr>
              <a:lnSpc>
                <a:spcPct val="100000"/>
              </a:lnSpc>
              <a:buFont typeface="Times" panose="02020603050405020304" pitchFamily="18" charset="0"/>
              <a:buNone/>
            </a:pPr>
            <a:endParaRPr lang="fr-FR" altLang="en-US" sz="1200" dirty="0" smtClean="0"/>
          </a:p>
          <a:p>
            <a:pPr>
              <a:lnSpc>
                <a:spcPct val="100000"/>
              </a:lnSpc>
              <a:buFont typeface="Times" panose="02020603050405020304" pitchFamily="18" charset="0"/>
              <a:buNone/>
            </a:pPr>
            <a:endParaRPr lang="fr-FR" altLang="en-US" sz="1200" dirty="0" smtClean="0"/>
          </a:p>
          <a:p>
            <a:pPr>
              <a:lnSpc>
                <a:spcPct val="100000"/>
              </a:lnSpc>
              <a:buFont typeface="Times" panose="02020603050405020304" pitchFamily="18" charset="0"/>
              <a:buNone/>
            </a:pPr>
            <a:endParaRPr lang="fr-FR" altLang="en-US" sz="1200" dirty="0" smtClean="0"/>
          </a:p>
          <a:p>
            <a:pPr>
              <a:lnSpc>
                <a:spcPct val="100000"/>
              </a:lnSpc>
              <a:buFont typeface="Times" panose="02020603050405020304" pitchFamily="18" charset="0"/>
              <a:buNone/>
            </a:pPr>
            <a:endParaRPr lang="fr-FR" altLang="en-US" sz="1200" dirty="0" smtClean="0"/>
          </a:p>
          <a:p>
            <a:pPr>
              <a:lnSpc>
                <a:spcPct val="100000"/>
              </a:lnSpc>
              <a:buFont typeface="Times" panose="02020603050405020304" pitchFamily="18" charset="0"/>
              <a:buNone/>
            </a:pPr>
            <a:endParaRPr lang="fr-FR" altLang="en-US" sz="1200" dirty="0" smtClean="0"/>
          </a:p>
          <a:p>
            <a:pPr>
              <a:lnSpc>
                <a:spcPct val="100000"/>
              </a:lnSpc>
              <a:buFont typeface="Times" panose="02020603050405020304" pitchFamily="18" charset="0"/>
              <a:buNone/>
            </a:pPr>
            <a:endParaRPr lang="fr-FR" altLang="en-US" sz="1200" dirty="0" smtClean="0"/>
          </a:p>
        </p:txBody>
      </p:sp>
      <p:sp>
        <p:nvSpPr>
          <p:cNvPr id="44035" name="Rectangle 3"/>
          <p:cNvSpPr txBox="1">
            <a:spLocks noChangeArrowheads="1"/>
          </p:cNvSpPr>
          <p:nvPr/>
        </p:nvSpPr>
        <p:spPr bwMode="auto">
          <a:xfrm>
            <a:off x="684213" y="5516563"/>
            <a:ext cx="74168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80975" indent="-180975">
              <a:lnSpc>
                <a:spcPts val="2800"/>
              </a:lnSpc>
              <a:buFont typeface="Times" panose="02020603050405020304" pitchFamily="18" charset="0"/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ts val="2800"/>
              </a:lnSpc>
              <a:buSzPct val="60000"/>
              <a:buChar char="o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ts val="2800"/>
              </a:lnSpc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ts val="2800"/>
              </a:lnSpc>
              <a:buSzPct val="65000"/>
              <a:buChar char="o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ts val="2800"/>
              </a:lnSpc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>
              <a:buFont typeface="Times" panose="02020603050405020304" pitchFamily="18" charset="0"/>
              <a:buNone/>
            </a:pPr>
            <a:endParaRPr lang="en-GB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2921989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-108520" y="1306881"/>
            <a:ext cx="9433048" cy="1143000"/>
          </a:xfrm>
        </p:spPr>
        <p:txBody>
          <a:bodyPr/>
          <a:lstStyle/>
          <a:p>
            <a:r>
              <a:rPr lang="en-US" altLang="en-US" sz="2800" dirty="0" smtClean="0"/>
              <a:t/>
            </a:r>
            <a:br>
              <a:rPr lang="en-US" altLang="en-US" sz="2800" dirty="0" smtClean="0"/>
            </a:br>
            <a:r>
              <a:rPr lang="en-US" altLang="en-US" dirty="0" smtClean="0"/>
              <a:t>     </a:t>
            </a:r>
            <a:endParaRPr lang="en-GB" altLang="en-US" i="1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-612576" y="1628800"/>
            <a:ext cx="9634493" cy="4752528"/>
          </a:xfrm>
        </p:spPr>
        <p:txBody>
          <a:bodyPr/>
          <a:lstStyle/>
          <a:p>
            <a:pPr marL="914400" lvl="2" indent="0">
              <a:defRPr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VET usually looked at two ends of migration process:</a:t>
            </a:r>
          </a:p>
          <a:p>
            <a:pPr marL="1371600" lvl="2" indent="-457200">
              <a:buFontTx/>
              <a:buChar char="-"/>
              <a:defRPr/>
            </a:pP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pre-departure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(to match skills necessary in the country of destination</a:t>
            </a:r>
          </a:p>
          <a:p>
            <a:pPr marL="1371600" lvl="2" indent="-457200">
              <a:buFontTx/>
              <a:buChar char="-"/>
              <a:defRPr/>
            </a:pP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post-return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part of reintegration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addition – as one of measures to prevent irregular migration by creating alternatives ("addressing root causes or irregular migration and forced displacement"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Primary focus on youth and women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Mainstreaming migration</a:t>
            </a:r>
          </a:p>
          <a:p>
            <a:pPr marL="914400" lvl="2" indent="0">
              <a:defRPr/>
            </a:pPr>
            <a:endParaRPr lang="en-US" alt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defRPr/>
            </a:pPr>
            <a:endParaRPr lang="en-US" altLang="en-US" sz="2200" dirty="0" smtClean="0"/>
          </a:p>
          <a:p>
            <a:pPr marL="682625" lvl="1" indent="-225425">
              <a:buFontTx/>
              <a:buNone/>
              <a:defRPr/>
            </a:pPr>
            <a:endParaRPr lang="en-US" altLang="en-US" sz="2200" b="1" dirty="0" smtClean="0"/>
          </a:p>
          <a:p>
            <a:pPr marL="682625" lvl="1" indent="-225425">
              <a:buFontTx/>
              <a:buNone/>
              <a:defRPr/>
            </a:pPr>
            <a:endParaRPr lang="en-US" altLang="en-US" sz="2200" b="1" dirty="0" smtClean="0"/>
          </a:p>
          <a:p>
            <a:pPr marL="682625" lvl="1" indent="-225425">
              <a:buFontTx/>
              <a:buChar char="-"/>
              <a:defRPr/>
            </a:pPr>
            <a:endParaRPr lang="en-US" altLang="en-US" sz="2200" dirty="0" smtClean="0"/>
          </a:p>
          <a:p>
            <a:pPr>
              <a:buFont typeface="Times" panose="02020603050405020304" pitchFamily="18" charset="0"/>
              <a:buNone/>
              <a:defRPr/>
            </a:pPr>
            <a:endParaRPr lang="en-US" altLang="en-US" u="sng" dirty="0" smtClean="0"/>
          </a:p>
          <a:p>
            <a:pPr marL="682625" lvl="1" indent="-225425">
              <a:buFont typeface="Wingdings" panose="05000000000000000000" pitchFamily="2" charset="2"/>
              <a:buNone/>
              <a:defRPr/>
            </a:pPr>
            <a:endParaRPr lang="en-GB" altLang="en-US" b="1" dirty="0" smtClean="0"/>
          </a:p>
          <a:p>
            <a:pPr marL="682625" lvl="1" indent="-225425">
              <a:buFontTx/>
              <a:buChar char="-"/>
              <a:defRPr/>
            </a:pPr>
            <a:endParaRPr lang="en-US" altLang="en-US" dirty="0" smtClean="0"/>
          </a:p>
        </p:txBody>
      </p:sp>
      <p:sp>
        <p:nvSpPr>
          <p:cNvPr id="2662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ts val="2800"/>
              </a:lnSpc>
              <a:buFont typeface="Times" panose="02020603050405020304" pitchFamily="18" charset="0"/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ts val="2800"/>
              </a:lnSpc>
              <a:buSzPct val="60000"/>
              <a:buChar char="o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ts val="2800"/>
              </a:lnSpc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ts val="2800"/>
              </a:lnSpc>
              <a:buSzPct val="65000"/>
              <a:buChar char="o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ts val="2800"/>
              </a:lnSpc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buFontTx/>
              <a:buNone/>
            </a:pPr>
            <a:fld id="{5F5DE668-7812-4FB9-B48F-EF2247B049CC}" type="slidenum">
              <a:rPr lang="en-GB" altLang="en-US" sz="1000" smtClean="0">
                <a:solidFill>
                  <a:srgbClr val="00A6C8"/>
                </a:solidFill>
              </a:rPr>
              <a:pPr>
                <a:lnSpc>
                  <a:spcPct val="100000"/>
                </a:lnSpc>
                <a:buFontTx/>
                <a:buNone/>
              </a:pPr>
              <a:t>2</a:t>
            </a:fld>
            <a:endParaRPr lang="en-GB" altLang="en-US" sz="1000" smtClean="0">
              <a:solidFill>
                <a:srgbClr val="00A6C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4728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Título"/>
          <p:cNvSpPr>
            <a:spLocks noGrp="1"/>
          </p:cNvSpPr>
          <p:nvPr>
            <p:ph type="title"/>
          </p:nvPr>
        </p:nvSpPr>
        <p:spPr>
          <a:xfrm>
            <a:off x="-349912" y="836712"/>
            <a:ext cx="9144000" cy="16288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2800" b="1" dirty="0" smtClean="0"/>
              <a:t>EU Policy Context</a:t>
            </a:r>
            <a:br>
              <a:rPr lang="en-US" sz="2800" b="1" dirty="0" smtClean="0"/>
            </a:br>
            <a:r>
              <a:rPr lang="fr-FR" sz="2800" b="1" dirty="0" smtClean="0"/>
              <a:t/>
            </a:r>
            <a:br>
              <a:rPr lang="fr-FR" sz="2800" b="1" dirty="0" smtClean="0"/>
            </a:br>
            <a:endParaRPr lang="en-US" sz="2800" b="1" dirty="0" smtClean="0"/>
          </a:p>
        </p:txBody>
      </p:sp>
      <p:sp>
        <p:nvSpPr>
          <p:cNvPr id="3075" name="2 Marcador de contenido"/>
          <p:cNvSpPr>
            <a:spLocks noGrp="1"/>
          </p:cNvSpPr>
          <p:nvPr>
            <p:ph idx="1"/>
          </p:nvPr>
        </p:nvSpPr>
        <p:spPr>
          <a:xfrm>
            <a:off x="-323403" y="1988840"/>
            <a:ext cx="9467403" cy="5929313"/>
          </a:xfrm>
        </p:spPr>
        <p:txBody>
          <a:bodyPr/>
          <a:lstStyle/>
          <a:p>
            <a:pPr marL="457200" lvl="1" indent="0" eaLnBrk="1" hangingPunct="1">
              <a:buNone/>
            </a:pPr>
            <a:r>
              <a:rPr lang="fr-BE" b="0" dirty="0" err="1" smtClean="0"/>
              <a:t>Some</a:t>
            </a:r>
            <a:r>
              <a:rPr lang="fr-BE" b="0" dirty="0" smtClean="0"/>
              <a:t> </a:t>
            </a:r>
            <a:r>
              <a:rPr lang="fr-BE" b="0" dirty="0" err="1" smtClean="0"/>
              <a:t>policy</a:t>
            </a:r>
            <a:r>
              <a:rPr lang="fr-BE" b="0" dirty="0" smtClean="0"/>
              <a:t> documents</a:t>
            </a:r>
          </a:p>
          <a:p>
            <a:pPr marL="457200" lvl="1" indent="0" eaLnBrk="1" hangingPunct="1">
              <a:buNone/>
            </a:pPr>
            <a:endParaRPr lang="en-GB" b="0" dirty="0" smtClean="0"/>
          </a:p>
          <a:p>
            <a:pPr lvl="1"/>
            <a:r>
              <a:rPr lang="en-GB" dirty="0" smtClean="0"/>
              <a:t>European Agenda on Migration – May 2015</a:t>
            </a:r>
            <a:r>
              <a:rPr lang="en-GB" dirty="0"/>
              <a:t/>
            </a:r>
            <a:br>
              <a:rPr lang="en-GB" dirty="0"/>
            </a:br>
            <a:r>
              <a:rPr lang="en-GB" b="0" dirty="0" smtClean="0"/>
              <a:t>Migrants and refugees' professional skills mentioned in the context of integration, recognition of qualifications</a:t>
            </a:r>
            <a:endParaRPr lang="en-GB" b="0" dirty="0"/>
          </a:p>
          <a:p>
            <a:pPr lvl="1"/>
            <a:r>
              <a:rPr lang="en-GB" dirty="0" smtClean="0"/>
              <a:t>EU Action Plan on Return – </a:t>
            </a:r>
            <a:r>
              <a:rPr lang="en-GB" b="0" dirty="0" smtClean="0"/>
              <a:t>reintegration support</a:t>
            </a:r>
          </a:p>
          <a:p>
            <a:pPr lvl="1"/>
            <a:r>
              <a:rPr lang="fr-BE" dirty="0" smtClean="0"/>
              <a:t>Rome </a:t>
            </a:r>
            <a:r>
              <a:rPr lang="fr-BE" dirty="0" err="1" smtClean="0"/>
              <a:t>Declaration</a:t>
            </a:r>
            <a:r>
              <a:rPr lang="fr-BE" dirty="0" smtClean="0"/>
              <a:t> 2014 (Rabat </a:t>
            </a:r>
            <a:r>
              <a:rPr lang="fr-BE" dirty="0" err="1" smtClean="0"/>
              <a:t>process</a:t>
            </a:r>
            <a:r>
              <a:rPr lang="fr-BE" dirty="0" smtClean="0"/>
              <a:t>): </a:t>
            </a:r>
            <a:r>
              <a:rPr lang="en-GB" b="0" i="1" dirty="0"/>
              <a:t>Strengthen institutional capacities in the management of demand and supply of employment and vocational </a:t>
            </a:r>
            <a:r>
              <a:rPr lang="en-GB" b="0" i="1" dirty="0" smtClean="0"/>
              <a:t>training</a:t>
            </a:r>
          </a:p>
          <a:p>
            <a:pPr lvl="1"/>
            <a:r>
              <a:rPr lang="en-GB" b="0" dirty="0" smtClean="0"/>
              <a:t>Upcoming</a:t>
            </a:r>
            <a:r>
              <a:rPr lang="en-GB" dirty="0" smtClean="0"/>
              <a:t> Migration Summit in Valletta </a:t>
            </a:r>
          </a:p>
          <a:p>
            <a:pPr marL="457200" lvl="1" indent="0">
              <a:buNone/>
            </a:pP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858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Título"/>
          <p:cNvSpPr>
            <a:spLocks noGrp="1"/>
          </p:cNvSpPr>
          <p:nvPr>
            <p:ph type="title"/>
          </p:nvPr>
        </p:nvSpPr>
        <p:spPr>
          <a:xfrm>
            <a:off x="-1036" y="950119"/>
            <a:ext cx="9144000" cy="1214438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VET as a pre-departure measure</a:t>
            </a:r>
          </a:p>
        </p:txBody>
      </p:sp>
      <p:sp>
        <p:nvSpPr>
          <p:cNvPr id="16387" name="2 Marcador de contenido"/>
          <p:cNvSpPr>
            <a:spLocks noGrp="1"/>
          </p:cNvSpPr>
          <p:nvPr>
            <p:ph idx="1"/>
          </p:nvPr>
        </p:nvSpPr>
        <p:spPr>
          <a:xfrm>
            <a:off x="179513" y="1916832"/>
            <a:ext cx="8784976" cy="4751387"/>
          </a:xfrm>
        </p:spPr>
        <p:txBody>
          <a:bodyPr/>
          <a:lstStyle/>
          <a:p>
            <a:pPr eaLnBrk="1" hangingPunct="1"/>
            <a:endParaRPr lang="fr-BE" altLang="es-ES" sz="2000" i="0" dirty="0" smtClean="0"/>
          </a:p>
          <a:p>
            <a:pPr eaLnBrk="1" hangingPunct="1"/>
            <a:r>
              <a:rPr lang="fr-BE" altLang="es-ES" sz="2000" i="0" dirty="0" smtClean="0"/>
              <a:t>- </a:t>
            </a:r>
            <a:r>
              <a:rPr lang="fr-BE" altLang="es-ES" sz="2000" i="0" dirty="0" err="1" smtClean="0"/>
              <a:t>Matching</a:t>
            </a:r>
            <a:r>
              <a:rPr lang="fr-BE" altLang="es-ES" sz="2000" i="0" dirty="0" smtClean="0"/>
              <a:t> labour </a:t>
            </a:r>
            <a:r>
              <a:rPr lang="fr-BE" altLang="es-ES" sz="2000" i="0" dirty="0" err="1" smtClean="0"/>
              <a:t>supply</a:t>
            </a:r>
            <a:r>
              <a:rPr lang="fr-BE" altLang="es-ES" sz="2000" i="0" dirty="0" smtClean="0"/>
              <a:t> and </a:t>
            </a:r>
            <a:r>
              <a:rPr lang="fr-BE" altLang="es-ES" sz="2000" i="0" dirty="0" err="1" smtClean="0"/>
              <a:t>demand</a:t>
            </a:r>
            <a:endParaRPr lang="fr-BE" altLang="es-ES" sz="2000" i="0" dirty="0" smtClean="0"/>
          </a:p>
          <a:p>
            <a:pPr eaLnBrk="1" hangingPunct="1"/>
            <a:r>
              <a:rPr lang="fr-BE" altLang="es-ES" sz="2000" i="0" dirty="0" smtClean="0"/>
              <a:t>- </a:t>
            </a:r>
            <a:r>
              <a:rPr lang="fr-BE" altLang="es-ES" sz="2000" i="0" dirty="0" err="1"/>
              <a:t>I</a:t>
            </a:r>
            <a:r>
              <a:rPr lang="fr-BE" altLang="es-ES" sz="2000" i="0" dirty="0" err="1" smtClean="0"/>
              <a:t>mproving</a:t>
            </a:r>
            <a:r>
              <a:rPr lang="fr-BE" altLang="es-ES" sz="2000" i="0" dirty="0" smtClean="0"/>
              <a:t> </a:t>
            </a:r>
            <a:r>
              <a:rPr lang="fr-BE" altLang="es-ES" sz="2000" i="0" dirty="0" err="1" smtClean="0"/>
              <a:t>integration</a:t>
            </a:r>
            <a:r>
              <a:rPr lang="fr-BE" altLang="es-ES" sz="2000" i="0" dirty="0" smtClean="0"/>
              <a:t> </a:t>
            </a:r>
            <a:r>
              <a:rPr lang="fr-BE" altLang="es-ES" sz="2000" i="0" dirty="0" err="1" smtClean="0"/>
              <a:t>outcome</a:t>
            </a:r>
            <a:r>
              <a:rPr lang="fr-BE" altLang="es-ES" sz="2000" i="0" dirty="0" smtClean="0"/>
              <a:t> </a:t>
            </a:r>
          </a:p>
          <a:p>
            <a:pPr eaLnBrk="1" hangingPunct="1"/>
            <a:r>
              <a:rPr lang="fr-BE" altLang="es-ES" sz="2000" i="0" dirty="0" smtClean="0"/>
              <a:t> </a:t>
            </a:r>
            <a:endParaRPr lang="en-GB" altLang="es-ES" sz="2000" i="0" dirty="0" smtClean="0"/>
          </a:p>
          <a:p>
            <a:pPr eaLnBrk="1" hangingPunct="1"/>
            <a:r>
              <a:rPr lang="en-GB" altLang="es-ES" sz="2000" b="1" dirty="0" smtClean="0"/>
              <a:t>Areas of intervention:</a:t>
            </a:r>
          </a:p>
          <a:p>
            <a:pPr eaLnBrk="1" hangingPunct="1"/>
            <a:r>
              <a:rPr lang="en-GB" altLang="es-ES" sz="2000" i="0" dirty="0" smtClean="0"/>
              <a:t>- Reinforcing capacities of relevant institutions in countries of origin</a:t>
            </a:r>
            <a:endParaRPr lang="en-GB" altLang="es-ES" sz="2000" i="0" dirty="0"/>
          </a:p>
          <a:p>
            <a:pPr eaLnBrk="1" hangingPunct="1"/>
            <a:r>
              <a:rPr lang="en-GB" altLang="es-ES" sz="2000" i="0" dirty="0" smtClean="0"/>
              <a:t>- Building partnerships between VET institutions in countries of origin and destinations </a:t>
            </a:r>
          </a:p>
          <a:p>
            <a:r>
              <a:rPr lang="fr-BE" altLang="es-ES" sz="2000" i="0" dirty="0"/>
              <a:t>- </a:t>
            </a:r>
            <a:r>
              <a:rPr lang="fr-BE" altLang="es-ES" sz="2000" i="0" dirty="0" err="1"/>
              <a:t>Involvement</a:t>
            </a:r>
            <a:r>
              <a:rPr lang="fr-BE" altLang="es-ES" sz="2000" i="0" dirty="0"/>
              <a:t> of the </a:t>
            </a:r>
            <a:r>
              <a:rPr lang="fr-BE" altLang="es-ES" sz="2000" i="0" dirty="0" err="1"/>
              <a:t>private</a:t>
            </a:r>
            <a:r>
              <a:rPr lang="fr-BE" altLang="es-ES" sz="2000" i="0" dirty="0"/>
              <a:t> </a:t>
            </a:r>
            <a:r>
              <a:rPr lang="fr-BE" altLang="es-ES" sz="2000" i="0" dirty="0" err="1"/>
              <a:t>sector</a:t>
            </a:r>
            <a:endParaRPr lang="en-GB" altLang="es-ES" sz="2000" i="0" dirty="0"/>
          </a:p>
          <a:p>
            <a:pPr eaLnBrk="1" hangingPunct="1"/>
            <a:endParaRPr lang="en-GB" altLang="es-ES" sz="2000" i="0" dirty="0"/>
          </a:p>
          <a:p>
            <a:pPr eaLnBrk="1" hangingPunct="1"/>
            <a:r>
              <a:rPr lang="en-GB" altLang="es-ES" sz="2000" dirty="0" smtClean="0"/>
              <a:t/>
            </a:r>
            <a:br>
              <a:rPr lang="en-GB" altLang="es-ES" sz="2000" dirty="0" smtClean="0"/>
            </a:br>
            <a:endParaRPr lang="en-GB" altLang="es-ES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es-ES" sz="2000" b="1" dirty="0" smtClean="0">
                <a:sym typeface="Wingdings" panose="05000000000000000000" pitchFamily="2" charset="2"/>
              </a:rPr>
              <a:t>	</a:t>
            </a:r>
            <a:endParaRPr lang="es-ES" altLang="es-E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75453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Título"/>
          <p:cNvSpPr>
            <a:spLocks noGrp="1"/>
          </p:cNvSpPr>
          <p:nvPr>
            <p:ph type="title"/>
          </p:nvPr>
        </p:nvSpPr>
        <p:spPr>
          <a:xfrm>
            <a:off x="-1036" y="950119"/>
            <a:ext cx="9144000" cy="1214438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VET as a post-return measure</a:t>
            </a:r>
          </a:p>
        </p:txBody>
      </p:sp>
      <p:sp>
        <p:nvSpPr>
          <p:cNvPr id="16387" name="2 Marcador de contenido"/>
          <p:cNvSpPr>
            <a:spLocks noGrp="1"/>
          </p:cNvSpPr>
          <p:nvPr>
            <p:ph idx="1"/>
          </p:nvPr>
        </p:nvSpPr>
        <p:spPr>
          <a:xfrm>
            <a:off x="179512" y="1916832"/>
            <a:ext cx="9177673" cy="4751387"/>
          </a:xfrm>
        </p:spPr>
        <p:txBody>
          <a:bodyPr/>
          <a:lstStyle/>
          <a:p>
            <a:pPr eaLnBrk="1" hangingPunct="1"/>
            <a:endParaRPr lang="fr-BE" altLang="es-ES" sz="2000" i="0" dirty="0" smtClean="0"/>
          </a:p>
          <a:p>
            <a:pPr eaLnBrk="1" hangingPunct="1"/>
            <a:r>
              <a:rPr lang="fr-BE" altLang="es-ES" sz="2000" i="0" dirty="0" smtClean="0"/>
              <a:t>- Part of </a:t>
            </a:r>
            <a:r>
              <a:rPr lang="fr-BE" altLang="es-ES" sz="2000" i="0" dirty="0" err="1" smtClean="0"/>
              <a:t>sustainable</a:t>
            </a:r>
            <a:r>
              <a:rPr lang="fr-BE" altLang="es-ES" sz="2000" i="0" dirty="0" smtClean="0"/>
              <a:t> </a:t>
            </a:r>
            <a:r>
              <a:rPr lang="fr-BE" altLang="es-ES" sz="2000" i="0" dirty="0" err="1" smtClean="0"/>
              <a:t>reintegration</a:t>
            </a:r>
            <a:r>
              <a:rPr lang="fr-BE" altLang="es-ES" sz="2000" i="0" dirty="0" smtClean="0"/>
              <a:t> </a:t>
            </a:r>
            <a:r>
              <a:rPr lang="fr-BE" altLang="es-ES" sz="2000" i="0" dirty="0" err="1" smtClean="0"/>
              <a:t>process</a:t>
            </a:r>
            <a:r>
              <a:rPr lang="fr-BE" altLang="es-ES" sz="2000" i="0" dirty="0" smtClean="0"/>
              <a:t> and </a:t>
            </a:r>
            <a:r>
              <a:rPr lang="fr-BE" altLang="es-ES" sz="2000" i="0" dirty="0" err="1" smtClean="0"/>
              <a:t>ensuring</a:t>
            </a:r>
            <a:r>
              <a:rPr lang="fr-BE" altLang="es-ES" sz="2000" i="0" dirty="0" smtClean="0"/>
              <a:t> </a:t>
            </a:r>
            <a:r>
              <a:rPr lang="fr-BE" altLang="es-ES" sz="2000" i="0" dirty="0" err="1" smtClean="0"/>
              <a:t>livelihood</a:t>
            </a:r>
            <a:endParaRPr lang="fr-BE" altLang="es-ES" sz="2000" i="0" dirty="0" smtClean="0"/>
          </a:p>
          <a:p>
            <a:pPr eaLnBrk="1" hangingPunct="1"/>
            <a:r>
              <a:rPr lang="fr-BE" altLang="es-ES" sz="2000" i="0" dirty="0" smtClean="0"/>
              <a:t>- </a:t>
            </a:r>
            <a:r>
              <a:rPr lang="fr-BE" altLang="es-ES" sz="2000" i="0" dirty="0" err="1" smtClean="0"/>
              <a:t>Creating</a:t>
            </a:r>
            <a:r>
              <a:rPr lang="fr-BE" altLang="es-ES" sz="2000" i="0" dirty="0" smtClean="0"/>
              <a:t> an alternative to </a:t>
            </a:r>
            <a:r>
              <a:rPr lang="fr-BE" altLang="es-ES" sz="2000" i="0" dirty="0" err="1" smtClean="0"/>
              <a:t>re-emigration</a:t>
            </a:r>
            <a:endParaRPr lang="fr-BE" altLang="es-ES" sz="2000" i="0" dirty="0" smtClean="0"/>
          </a:p>
          <a:p>
            <a:pPr eaLnBrk="1" hangingPunct="1"/>
            <a:r>
              <a:rPr lang="fr-BE" altLang="es-ES" sz="2000" i="0" dirty="0" smtClean="0"/>
              <a:t>- </a:t>
            </a:r>
            <a:r>
              <a:rPr lang="en-GB" altLang="es-ES" sz="2000" i="0" dirty="0" smtClean="0"/>
              <a:t>Valorising</a:t>
            </a:r>
            <a:r>
              <a:rPr lang="fr-BE" altLang="es-ES" sz="2000" i="0" dirty="0" smtClean="0"/>
              <a:t> </a:t>
            </a:r>
            <a:r>
              <a:rPr lang="fr-BE" altLang="es-ES" sz="2000" i="0" dirty="0" err="1" smtClean="0"/>
              <a:t>skills</a:t>
            </a:r>
            <a:r>
              <a:rPr lang="fr-BE" altLang="es-ES" sz="2000" i="0" dirty="0" smtClean="0"/>
              <a:t> </a:t>
            </a:r>
            <a:r>
              <a:rPr lang="fr-BE" altLang="es-ES" sz="2000" i="0" dirty="0" err="1" smtClean="0"/>
              <a:t>acquired</a:t>
            </a:r>
            <a:r>
              <a:rPr lang="fr-BE" altLang="es-ES" sz="2000" i="0" dirty="0" smtClean="0"/>
              <a:t> </a:t>
            </a:r>
            <a:r>
              <a:rPr lang="fr-BE" altLang="es-ES" sz="2000" i="0" dirty="0" err="1" smtClean="0"/>
              <a:t>abroad</a:t>
            </a:r>
            <a:endParaRPr lang="fr-BE" altLang="es-ES" sz="2000" i="0" dirty="0" smtClean="0"/>
          </a:p>
          <a:p>
            <a:pPr eaLnBrk="1" hangingPunct="1"/>
            <a:endParaRPr lang="fr-BE" altLang="es-ES" sz="2000" i="0" dirty="0"/>
          </a:p>
          <a:p>
            <a:r>
              <a:rPr lang="en-GB" altLang="es-ES" sz="2000" b="1" dirty="0" smtClean="0"/>
              <a:t>Key issues and areas </a:t>
            </a:r>
            <a:r>
              <a:rPr lang="en-GB" altLang="es-ES" sz="2000" b="1" dirty="0"/>
              <a:t>of intervention:</a:t>
            </a:r>
          </a:p>
          <a:p>
            <a:r>
              <a:rPr lang="en-GB" altLang="es-ES" sz="2000" i="0" dirty="0"/>
              <a:t>- Capacities of relevant institutions in countries of </a:t>
            </a:r>
            <a:r>
              <a:rPr lang="en-GB" altLang="es-ES" sz="2000" i="0" dirty="0" smtClean="0"/>
              <a:t>origin (to provide training, to analyse the labour market needs, to recognise the skills of returning migrants, etc.)</a:t>
            </a:r>
            <a:endParaRPr lang="en-GB" altLang="es-ES" sz="2000" i="0" dirty="0"/>
          </a:p>
          <a:p>
            <a:r>
              <a:rPr lang="en-GB" altLang="es-ES" sz="2000" i="0" dirty="0"/>
              <a:t>- Building partnerships between VET institutions in countries of origin and </a:t>
            </a:r>
            <a:r>
              <a:rPr lang="en-GB" altLang="es-ES" sz="2000" i="0" dirty="0" smtClean="0"/>
              <a:t>destination </a:t>
            </a:r>
          </a:p>
          <a:p>
            <a:r>
              <a:rPr lang="fr-BE" altLang="es-ES" sz="2000" i="0" dirty="0" smtClean="0"/>
              <a:t>- </a:t>
            </a:r>
            <a:r>
              <a:rPr lang="en-GB" altLang="es-ES" sz="2000" i="0" dirty="0" smtClean="0"/>
              <a:t>Involvement</a:t>
            </a:r>
            <a:r>
              <a:rPr lang="fr-BE" altLang="es-ES" sz="2000" i="0" dirty="0" smtClean="0"/>
              <a:t> of the </a:t>
            </a:r>
            <a:r>
              <a:rPr lang="fr-BE" altLang="es-ES" sz="2000" i="0" dirty="0" err="1" smtClean="0"/>
              <a:t>private</a:t>
            </a:r>
            <a:r>
              <a:rPr lang="fr-BE" altLang="es-ES" sz="2000" i="0" dirty="0" smtClean="0"/>
              <a:t> </a:t>
            </a:r>
            <a:r>
              <a:rPr lang="fr-BE" altLang="es-ES" sz="2000" i="0" dirty="0" err="1" smtClean="0"/>
              <a:t>sector</a:t>
            </a:r>
            <a:endParaRPr lang="en-GB" altLang="es-ES" sz="2000" i="0" dirty="0"/>
          </a:p>
        </p:txBody>
      </p:sp>
    </p:spTree>
    <p:extLst>
      <p:ext uri="{BB962C8B-B14F-4D97-AF65-F5344CB8AC3E}">
        <p14:creationId xmlns:p14="http://schemas.microsoft.com/office/powerpoint/2010/main" val="324887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sz="half" idx="4294967295"/>
          </p:nvPr>
        </p:nvSpPr>
        <p:spPr>
          <a:xfrm>
            <a:off x="409732" y="2060848"/>
            <a:ext cx="8734268" cy="5000625"/>
          </a:xfrm>
        </p:spPr>
        <p:txBody>
          <a:bodyPr>
            <a:normAutofit fontScale="77500" lnSpcReduction="2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3200" b="1" i="0" dirty="0"/>
              <a:t>How to optimize the skills impact of migration</a:t>
            </a:r>
            <a:r>
              <a:rPr lang="en-GB" sz="3200" b="1" i="0" dirty="0" smtClean="0"/>
              <a:t>/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3200" b="1" i="0" dirty="0" smtClean="0"/>
              <a:t>minimize </a:t>
            </a:r>
            <a:r>
              <a:rPr lang="en-GB" sz="3200" b="1" i="0" dirty="0"/>
              <a:t>brain drain and brain waste</a:t>
            </a:r>
            <a:r>
              <a:rPr lang="en-GB" sz="3200" b="1" i="0" dirty="0" smtClean="0"/>
              <a:t>?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3200" b="1" i="0" dirty="0"/>
          </a:p>
          <a:p>
            <a:pPr fontAlgn="auto"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GB" sz="3200" i="0" dirty="0" smtClean="0"/>
              <a:t>Skills development programmes geared to migration</a:t>
            </a:r>
          </a:p>
          <a:p>
            <a:pPr fontAlgn="auto">
              <a:spcAft>
                <a:spcPts val="0"/>
              </a:spcAft>
              <a:buClrTx/>
              <a:buFont typeface="Arial" charset="0"/>
              <a:buChar char="•"/>
              <a:defRPr/>
            </a:pPr>
            <a:endParaRPr lang="en-GB" sz="3200" i="0" dirty="0" smtClean="0"/>
          </a:p>
          <a:p>
            <a:pPr fontAlgn="auto"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GB" sz="3200" i="0" dirty="0" smtClean="0"/>
              <a:t> Portability of skills: </a:t>
            </a:r>
            <a:br>
              <a:rPr lang="en-GB" sz="3200" i="0" dirty="0" smtClean="0"/>
            </a:br>
            <a:r>
              <a:rPr lang="en-GB" sz="3200" i="0" dirty="0" smtClean="0"/>
              <a:t> skills recognition procedures</a:t>
            </a:r>
          </a:p>
          <a:p>
            <a:pPr fontAlgn="auto">
              <a:spcAft>
                <a:spcPts val="0"/>
              </a:spcAft>
              <a:buClrTx/>
              <a:buFont typeface="Arial" charset="0"/>
              <a:buChar char="•"/>
              <a:defRPr/>
            </a:pPr>
            <a:endParaRPr lang="en-GB" sz="3200" i="0" dirty="0" smtClean="0"/>
          </a:p>
          <a:p>
            <a:pPr fontAlgn="auto"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GB" sz="3200" i="0" dirty="0" smtClean="0"/>
              <a:t>Skills matching mechanisms</a:t>
            </a:r>
          </a:p>
          <a:p>
            <a:pPr fontAlgn="auto">
              <a:spcAft>
                <a:spcPts val="0"/>
              </a:spcAft>
              <a:buClrTx/>
              <a:buFont typeface="Arial" charset="0"/>
              <a:buChar char="•"/>
              <a:defRPr/>
            </a:pPr>
            <a:endParaRPr lang="en-IE" sz="3200" i="0" dirty="0"/>
          </a:p>
          <a:p>
            <a:pPr fontAlgn="auto"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GB" sz="3200" i="0" dirty="0" smtClean="0"/>
              <a:t>Skills needs assessments/Skills audits</a:t>
            </a:r>
          </a:p>
          <a:p>
            <a:pPr fontAlgn="auto">
              <a:spcAft>
                <a:spcPts val="0"/>
              </a:spcAft>
              <a:buClrTx/>
              <a:defRPr/>
            </a:pPr>
            <a:endParaRPr lang="es-ES" sz="2200" dirty="0" smtClean="0"/>
          </a:p>
          <a:p>
            <a:pPr fontAlgn="auto">
              <a:spcAft>
                <a:spcPts val="0"/>
              </a:spcAft>
              <a:buFont typeface="Arial" charset="0"/>
              <a:buChar char="•"/>
              <a:defRPr/>
            </a:pPr>
            <a:endParaRPr lang="es-ES" sz="2800" dirty="0" smtClean="0"/>
          </a:p>
        </p:txBody>
      </p:sp>
      <p:sp>
        <p:nvSpPr>
          <p:cNvPr id="6" name="1 Título"/>
          <p:cNvSpPr>
            <a:spLocks noGrp="1"/>
          </p:cNvSpPr>
          <p:nvPr>
            <p:ph type="title" idx="4294967295"/>
          </p:nvPr>
        </p:nvSpPr>
        <p:spPr>
          <a:xfrm>
            <a:off x="-27027" y="1275557"/>
            <a:ext cx="9473629" cy="642938"/>
          </a:xfrm>
        </p:spPr>
        <p:txBody>
          <a:bodyPr/>
          <a:lstStyle/>
          <a:p>
            <a:endParaRPr lang="en-GB" altLang="es-ES" sz="3200" dirty="0" smtClean="0"/>
          </a:p>
        </p:txBody>
      </p:sp>
    </p:spTree>
    <p:extLst>
      <p:ext uri="{BB962C8B-B14F-4D97-AF65-F5344CB8AC3E}">
        <p14:creationId xmlns:p14="http://schemas.microsoft.com/office/powerpoint/2010/main" val="36019695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-170184" y="1268760"/>
            <a:ext cx="9314184" cy="1143000"/>
          </a:xfrm>
        </p:spPr>
        <p:txBody>
          <a:bodyPr/>
          <a:lstStyle/>
          <a:p>
            <a:r>
              <a:rPr lang="en-US" altLang="en-US" sz="2600" dirty="0" smtClean="0"/>
              <a:t>Examples of projects: </a:t>
            </a:r>
            <a:r>
              <a:rPr lang="en-US" altLang="en-US" dirty="0" smtClean="0"/>
              <a:t>  </a:t>
            </a:r>
            <a:endParaRPr lang="en-GB" altLang="en-US" sz="2400" i="1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179512" y="1989722"/>
            <a:ext cx="8784976" cy="4276725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endParaRPr lang="en-US" altLang="es-ES" b="1" u="sng" dirty="0" smtClean="0">
              <a:ea typeface="ＭＳ Ｐゴシック" panose="020B0600070205080204" pitchFamily="34" charset="-128"/>
            </a:endParaRPr>
          </a:p>
          <a:p>
            <a:pPr lvl="1">
              <a:buFontTx/>
              <a:buChar char="-"/>
              <a:defRPr/>
            </a:pPr>
            <a:r>
              <a:rPr lang="en-US" altLang="es-ES" sz="2200" b="1" dirty="0" smtClean="0">
                <a:ea typeface="ＭＳ Ｐゴシック" panose="020B0600070205080204" pitchFamily="34" charset="-128"/>
              </a:rPr>
              <a:t>Reform of Vocational Education and Training curricula to adapt them to international labour needs</a:t>
            </a:r>
          </a:p>
          <a:p>
            <a:pPr lvl="1">
              <a:buFontTx/>
              <a:buChar char="-"/>
              <a:defRPr/>
            </a:pPr>
            <a:r>
              <a:rPr lang="en-US" altLang="es-ES" sz="2200" b="1" dirty="0" smtClean="0">
                <a:ea typeface="ＭＳ Ｐゴシック" panose="020B0600070205080204" pitchFamily="34" charset="-128"/>
              </a:rPr>
              <a:t>Providing specific vocational training and skills development for migration</a:t>
            </a:r>
          </a:p>
          <a:p>
            <a:pPr marL="457200" lvl="1" indent="0">
              <a:buFontTx/>
              <a:buNone/>
              <a:defRPr/>
            </a:pPr>
            <a:r>
              <a:rPr lang="en-US" altLang="es-ES" sz="2200" b="1" dirty="0" smtClean="0">
                <a:ea typeface="ＭＳ Ｐゴシック" panose="020B0600070205080204" pitchFamily="34" charset="-128"/>
              </a:rPr>
              <a:t>EXAMPLE:</a:t>
            </a:r>
          </a:p>
          <a:p>
            <a:pPr marL="682625" lvl="1" indent="-225425">
              <a:buFontTx/>
              <a:buChar char="-"/>
              <a:defRPr/>
            </a:pPr>
            <a:r>
              <a:rPr lang="en-US" b="0" dirty="0" smtClean="0">
                <a:hlinkClick r:id="rId3"/>
              </a:rPr>
              <a:t>Promoting Decent Work Across Borders: A Pilot Scheme on Promoting the Circular Migration of Health Care Professionals and Skilled Workers through </a:t>
            </a:r>
            <a:r>
              <a:rPr lang="en-US" b="0" dirty="0" err="1" smtClean="0">
                <a:hlinkClick r:id="rId3"/>
              </a:rPr>
              <a:t>Specialised</a:t>
            </a:r>
            <a:r>
              <a:rPr lang="en-US" b="0" dirty="0" smtClean="0">
                <a:hlinkClick r:id="rId3"/>
              </a:rPr>
              <a:t> Employment Services and Skills Certification and Testing 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>TPMA-ILO; India, Philippines, Viet Nam. Duration: 2011-14. </a:t>
            </a:r>
            <a:endParaRPr lang="en-US" altLang="es-ES" sz="2200" dirty="0" smtClean="0">
              <a:ea typeface="ＭＳ Ｐゴシック" panose="020B0600070205080204" pitchFamily="34" charset="-128"/>
            </a:endParaRPr>
          </a:p>
          <a:p>
            <a:pPr>
              <a:buFont typeface="Times" panose="02020603050405020304" pitchFamily="18" charset="0"/>
              <a:buNone/>
              <a:defRPr/>
            </a:pPr>
            <a:endParaRPr lang="en-US" altLang="es-ES" u="sng" dirty="0" smtClean="0">
              <a:ea typeface="ＭＳ Ｐゴシック" panose="020B0600070205080204" pitchFamily="34" charset="-128"/>
            </a:endParaRPr>
          </a:p>
          <a:p>
            <a:pPr marL="682625" lvl="1" indent="-225425">
              <a:buFont typeface="Wingdings" panose="05000000000000000000" pitchFamily="2" charset="2"/>
              <a:buNone/>
              <a:defRPr/>
            </a:pPr>
            <a:endParaRPr lang="en-GB" altLang="es-ES" b="1" dirty="0" smtClean="0">
              <a:ea typeface="ＭＳ Ｐゴシック" panose="020B0600070205080204" pitchFamily="34" charset="-128"/>
            </a:endParaRPr>
          </a:p>
          <a:p>
            <a:pPr marL="682625" lvl="1" indent="-225425">
              <a:buFontTx/>
              <a:buChar char="-"/>
              <a:defRPr/>
            </a:pPr>
            <a:endParaRPr lang="en-US" altLang="es-ES" dirty="0" smtClean="0">
              <a:ea typeface="ＭＳ Ｐゴシック" panose="020B0600070205080204" pitchFamily="34" charset="-128"/>
            </a:endParaRPr>
          </a:p>
        </p:txBody>
      </p:sp>
      <p:sp>
        <p:nvSpPr>
          <p:cNvPr id="3174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ts val="2800"/>
              </a:lnSpc>
              <a:buFont typeface="Times" panose="02020603050405020304" pitchFamily="18" charset="0"/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ts val="2800"/>
              </a:lnSpc>
              <a:buSzPct val="60000"/>
              <a:buChar char="o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ts val="2800"/>
              </a:lnSpc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ts val="2800"/>
              </a:lnSpc>
              <a:buSzPct val="65000"/>
              <a:buChar char="o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ts val="2800"/>
              </a:lnSpc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buFontTx/>
              <a:buNone/>
            </a:pPr>
            <a:fld id="{07811833-4755-44CF-BEEF-E8A33EDD32DD}" type="slidenum">
              <a:rPr lang="en-GB" altLang="en-US" sz="1000" smtClean="0">
                <a:solidFill>
                  <a:srgbClr val="00A6C8"/>
                </a:solidFill>
              </a:rPr>
              <a:pPr>
                <a:lnSpc>
                  <a:spcPct val="100000"/>
                </a:lnSpc>
                <a:buFontTx/>
                <a:buNone/>
              </a:pPr>
              <a:t>7</a:t>
            </a:fld>
            <a:endParaRPr lang="en-GB" altLang="en-US" sz="1000" smtClean="0">
              <a:solidFill>
                <a:srgbClr val="00A6C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6382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709655"/>
          </a:xfrm>
        </p:spPr>
        <p:txBody>
          <a:bodyPr/>
          <a:lstStyle/>
          <a:p>
            <a:pPr lvl="1">
              <a:buFontTx/>
              <a:buChar char="-"/>
            </a:pPr>
            <a:r>
              <a:rPr lang="en-US" altLang="es-ES" sz="2200" dirty="0" smtClean="0"/>
              <a:t>Circular </a:t>
            </a:r>
            <a:r>
              <a:rPr lang="en-US" altLang="es-ES" sz="2200" dirty="0"/>
              <a:t>migration schemes and other legal </a:t>
            </a:r>
            <a:r>
              <a:rPr lang="en-US" altLang="es-ES" sz="2200" dirty="0" err="1"/>
              <a:t>labour</a:t>
            </a:r>
            <a:r>
              <a:rPr lang="en-US" altLang="es-ES" sz="2200" dirty="0"/>
              <a:t> migration </a:t>
            </a:r>
            <a:r>
              <a:rPr lang="en-US" altLang="es-ES" sz="2200" dirty="0" smtClean="0"/>
              <a:t>opportunities</a:t>
            </a:r>
            <a:endParaRPr lang="en-US" altLang="es-ES" sz="2200" dirty="0"/>
          </a:p>
          <a:p>
            <a:pPr lvl="1">
              <a:buFontTx/>
              <a:buChar char="-"/>
            </a:pPr>
            <a:r>
              <a:rPr lang="en-US" altLang="es-ES" sz="2200" dirty="0"/>
              <a:t>Skills development for local </a:t>
            </a:r>
            <a:r>
              <a:rPr lang="en-US" altLang="es-ES" sz="2200" dirty="0" err="1"/>
              <a:t>labour</a:t>
            </a:r>
            <a:r>
              <a:rPr lang="en-US" altLang="es-ES" sz="2200" dirty="0"/>
              <a:t> market integration or migration </a:t>
            </a:r>
            <a:endParaRPr lang="en-US" altLang="es-ES" sz="2200" dirty="0" smtClean="0"/>
          </a:p>
          <a:p>
            <a:pPr marL="457200" lvl="1" indent="0">
              <a:buNone/>
            </a:pPr>
            <a:r>
              <a:rPr lang="en-US" altLang="es-ES" sz="2200" dirty="0" smtClean="0"/>
              <a:t>EXAMPLES:</a:t>
            </a:r>
            <a:endParaRPr lang="en-US" altLang="es-ES" sz="2200" dirty="0"/>
          </a:p>
          <a:p>
            <a:pPr lvl="1">
              <a:buFontTx/>
              <a:buChar char="-"/>
            </a:pPr>
            <a:r>
              <a:rPr lang="en-US" altLang="es-ES" sz="2200" b="0" dirty="0"/>
              <a:t>Senegal: Preventing of irregular migration of </a:t>
            </a:r>
            <a:r>
              <a:rPr lang="en-US" altLang="es-ES" sz="2200" b="0" dirty="0" smtClean="0"/>
              <a:t>non-accompanied </a:t>
            </a:r>
            <a:r>
              <a:rPr lang="en-US" altLang="es-ES" sz="2200" b="0" dirty="0"/>
              <a:t>minors </a:t>
            </a:r>
            <a:r>
              <a:rPr lang="en-US" altLang="es-ES" sz="2200" b="0" dirty="0" smtClean="0"/>
              <a:t>(TPMA </a:t>
            </a:r>
            <a:r>
              <a:rPr lang="en-US" altLang="es-ES" sz="2200" b="0" dirty="0"/>
              <a:t>- FIIAP).</a:t>
            </a:r>
          </a:p>
          <a:p>
            <a:pPr lvl="1">
              <a:buFontTx/>
              <a:buChar char="-"/>
            </a:pPr>
            <a:r>
              <a:rPr lang="en-US" altLang="es-ES" sz="2200" b="0" dirty="0"/>
              <a:t>Awareness-raising on the risks of irregular migration and support to professional reintegration of migrants in the Republic of Congo (TPMA-IOM/OHRC)</a:t>
            </a:r>
          </a:p>
          <a:p>
            <a:pPr marL="682625" lvl="1" indent="-225425">
              <a:buFontTx/>
              <a:buChar char="-"/>
              <a:defRPr/>
            </a:pPr>
            <a:endParaRPr lang="en-US" altLang="es-ES" sz="2200" dirty="0" smtClean="0">
              <a:ea typeface="ＭＳ Ｐゴシック" panose="020B0600070205080204" pitchFamily="34" charset="-128"/>
            </a:endParaRPr>
          </a:p>
          <a:p>
            <a:pPr>
              <a:buFont typeface="Times" panose="02020603050405020304" pitchFamily="18" charset="0"/>
              <a:buNone/>
              <a:defRPr/>
            </a:pPr>
            <a:endParaRPr lang="en-US" altLang="es-ES" u="sng" dirty="0" smtClean="0">
              <a:ea typeface="ＭＳ Ｐゴシック" panose="020B0600070205080204" pitchFamily="34" charset="-128"/>
            </a:endParaRPr>
          </a:p>
          <a:p>
            <a:pPr marL="682625" lvl="1" indent="-225425">
              <a:buFont typeface="Wingdings" panose="05000000000000000000" pitchFamily="2" charset="2"/>
              <a:buNone/>
              <a:defRPr/>
            </a:pPr>
            <a:endParaRPr lang="en-GB" altLang="es-ES" b="1" dirty="0" smtClean="0">
              <a:ea typeface="ＭＳ Ｐゴシック" panose="020B0600070205080204" pitchFamily="34" charset="-128"/>
            </a:endParaRPr>
          </a:p>
          <a:p>
            <a:pPr marL="682625" lvl="1" indent="-225425">
              <a:buFontTx/>
              <a:buChar char="-"/>
              <a:defRPr/>
            </a:pPr>
            <a:endParaRPr lang="en-US" altLang="es-ES" dirty="0" smtClean="0">
              <a:ea typeface="ＭＳ Ｐゴシック" panose="020B0600070205080204" pitchFamily="34" charset="-128"/>
            </a:endParaRPr>
          </a:p>
        </p:txBody>
      </p:sp>
      <p:sp>
        <p:nvSpPr>
          <p:cNvPr id="3174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ts val="2800"/>
              </a:lnSpc>
              <a:buFont typeface="Times" panose="02020603050405020304" pitchFamily="18" charset="0"/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ts val="2800"/>
              </a:lnSpc>
              <a:buSzPct val="60000"/>
              <a:buChar char="o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ts val="2800"/>
              </a:lnSpc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ts val="2800"/>
              </a:lnSpc>
              <a:buSzPct val="65000"/>
              <a:buChar char="o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ts val="2800"/>
              </a:lnSpc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buFontTx/>
              <a:buNone/>
            </a:pPr>
            <a:fld id="{07811833-4755-44CF-BEEF-E8A33EDD32DD}" type="slidenum">
              <a:rPr lang="en-GB" altLang="en-US" sz="1000" smtClean="0">
                <a:solidFill>
                  <a:srgbClr val="00A6C8"/>
                </a:solidFill>
              </a:rPr>
              <a:pPr>
                <a:lnSpc>
                  <a:spcPct val="100000"/>
                </a:lnSpc>
                <a:buFontTx/>
                <a:buNone/>
              </a:pPr>
              <a:t>8</a:t>
            </a:fld>
            <a:endParaRPr lang="en-GB" altLang="en-US" sz="1000" smtClean="0">
              <a:solidFill>
                <a:srgbClr val="00A6C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1390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159346" y="1968500"/>
            <a:ext cx="8794750" cy="4276725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endParaRPr lang="en-US" altLang="es-ES" b="1" u="sng" dirty="0" smtClean="0">
              <a:ea typeface="ＭＳ Ｐゴシック" panose="020B0600070205080204" pitchFamily="34" charset="-128"/>
            </a:endParaRPr>
          </a:p>
          <a:p>
            <a:pPr marL="682625" lvl="1" indent="-225425">
              <a:buFontTx/>
              <a:buChar char="-"/>
              <a:defRPr/>
            </a:pPr>
            <a:r>
              <a:rPr lang="en-GB" altLang="es-ES" sz="2200" b="1" dirty="0" smtClean="0">
                <a:ea typeface="ＭＳ Ｐゴシック" panose="020B0600070205080204" pitchFamily="34" charset="-128"/>
              </a:rPr>
              <a:t>Validation of skills acquired during migration</a:t>
            </a:r>
          </a:p>
          <a:p>
            <a:pPr marL="682625" lvl="1" indent="-225425">
              <a:buFontTx/>
              <a:buChar char="-"/>
              <a:defRPr/>
            </a:pPr>
            <a:r>
              <a:rPr lang="en-GB" altLang="es-ES" sz="2200" b="1" dirty="0" smtClean="0">
                <a:ea typeface="ＭＳ Ｐゴシック" panose="020B0600070205080204" pitchFamily="34" charset="-128"/>
              </a:rPr>
              <a:t>Entrepreneurship training for returning migrants</a:t>
            </a:r>
          </a:p>
          <a:p>
            <a:pPr marL="682625" lvl="1" indent="-225425">
              <a:buFontTx/>
              <a:buChar char="-"/>
              <a:defRPr/>
            </a:pPr>
            <a:r>
              <a:rPr lang="en-GB" altLang="es-ES" sz="2200" b="1" dirty="0" smtClean="0">
                <a:ea typeface="ＭＳ Ｐゴシック" panose="020B0600070205080204" pitchFamily="34" charset="-128"/>
              </a:rPr>
              <a:t>Support for labour market integration of returning migrants</a:t>
            </a:r>
            <a:endParaRPr lang="en-GB" altLang="es-ES" sz="2200" dirty="0" smtClean="0">
              <a:ea typeface="ＭＳ Ｐゴシック" panose="020B0600070205080204" pitchFamily="34" charset="-128"/>
            </a:endParaRPr>
          </a:p>
          <a:p>
            <a:pPr marL="682625" lvl="1" indent="-225425">
              <a:buFontTx/>
              <a:buNone/>
              <a:defRPr/>
            </a:pPr>
            <a:r>
              <a:rPr lang="en-US" altLang="es-ES" sz="2200" b="1" dirty="0" smtClean="0">
                <a:ea typeface="ＭＳ Ｐゴシック" panose="020B0600070205080204" pitchFamily="34" charset="-128"/>
              </a:rPr>
              <a:t>EXAMPLES:</a:t>
            </a:r>
          </a:p>
          <a:p>
            <a:pPr lvl="1">
              <a:buFontTx/>
              <a:buChar char="-"/>
              <a:defRPr/>
            </a:pPr>
            <a:r>
              <a:rPr lang="en-GB" altLang="es-ES" b="0" dirty="0" smtClean="0">
                <a:ea typeface="ＭＳ Ｐゴシック" panose="020B0600070205080204" pitchFamily="34" charset="-128"/>
              </a:rPr>
              <a:t>Going back-Moving on: Economic and social Empowerment of Migrants including Victims of Trafficking returned from EU countries. TPMA-ILO, Thailand-Philippines, </a:t>
            </a:r>
            <a:r>
              <a:rPr lang="en-GB" altLang="es-ES" b="0" smtClean="0">
                <a:ea typeface="ＭＳ Ｐゴシック" panose="020B0600070205080204" pitchFamily="34" charset="-128"/>
              </a:rPr>
              <a:t>2009-2012 </a:t>
            </a:r>
            <a:endParaRPr lang="en-GB" altLang="es-ES" b="0" dirty="0" smtClean="0">
              <a:ea typeface="ＭＳ Ｐゴシック" panose="020B0600070205080204" pitchFamily="34" charset="-128"/>
            </a:endParaRPr>
          </a:p>
          <a:p>
            <a:pPr lvl="1">
              <a:buFontTx/>
              <a:buChar char="-"/>
              <a:defRPr/>
            </a:pPr>
            <a:r>
              <a:rPr lang="en-GB" altLang="es-ES" b="0" dirty="0" smtClean="0">
                <a:ea typeface="ＭＳ Ｐゴシック" panose="020B0600070205080204" pitchFamily="34" charset="-128"/>
              </a:rPr>
              <a:t>Support of the Governments of Pakistan and Sri Lanka for the implementation of Readmission Agreements with the European Union TPMA–IOM. 2011-2013</a:t>
            </a:r>
          </a:p>
          <a:p>
            <a:pPr lvl="1">
              <a:buFontTx/>
              <a:buChar char="-"/>
              <a:defRPr/>
            </a:pPr>
            <a:endParaRPr lang="en-US" altLang="es-ES" sz="2200" dirty="0" smtClean="0">
              <a:ea typeface="ＭＳ Ｐゴシック" panose="020B0600070205080204" pitchFamily="34" charset="-128"/>
            </a:endParaRPr>
          </a:p>
          <a:p>
            <a:pPr lvl="1">
              <a:buFontTx/>
              <a:buChar char="-"/>
              <a:defRPr/>
            </a:pPr>
            <a:endParaRPr lang="en-US" altLang="es-ES" sz="2200" b="1" dirty="0" smtClean="0">
              <a:ea typeface="ＭＳ Ｐゴシック" panose="020B0600070205080204" pitchFamily="34" charset="-128"/>
            </a:endParaRPr>
          </a:p>
          <a:p>
            <a:pPr marL="682625" lvl="1" indent="-225425">
              <a:buFontTx/>
              <a:buNone/>
              <a:defRPr/>
            </a:pPr>
            <a:endParaRPr lang="en-US" altLang="es-ES" sz="2200" b="1" dirty="0" smtClean="0">
              <a:ea typeface="ＭＳ Ｐゴシック" panose="020B0600070205080204" pitchFamily="34" charset="-128"/>
            </a:endParaRPr>
          </a:p>
          <a:p>
            <a:pPr marL="682625" lvl="1" indent="-225425">
              <a:buFontTx/>
              <a:buChar char="-"/>
              <a:defRPr/>
            </a:pPr>
            <a:endParaRPr lang="en-US" altLang="es-ES" sz="2200" dirty="0" smtClean="0">
              <a:ea typeface="ＭＳ Ｐゴシック" panose="020B0600070205080204" pitchFamily="34" charset="-128"/>
            </a:endParaRPr>
          </a:p>
          <a:p>
            <a:pPr>
              <a:buFont typeface="Times" panose="02020603050405020304" pitchFamily="18" charset="0"/>
              <a:buNone/>
              <a:defRPr/>
            </a:pPr>
            <a:endParaRPr lang="en-US" altLang="es-ES" u="sng" dirty="0" smtClean="0">
              <a:ea typeface="ＭＳ Ｐゴシック" panose="020B0600070205080204" pitchFamily="34" charset="-128"/>
            </a:endParaRPr>
          </a:p>
          <a:p>
            <a:pPr marL="682625" lvl="1" indent="-225425">
              <a:buFont typeface="Wingdings" panose="05000000000000000000" pitchFamily="2" charset="2"/>
              <a:buNone/>
              <a:defRPr/>
            </a:pPr>
            <a:endParaRPr lang="en-GB" altLang="es-ES" b="1" dirty="0" smtClean="0">
              <a:ea typeface="ＭＳ Ｐゴシック" panose="020B0600070205080204" pitchFamily="34" charset="-128"/>
            </a:endParaRPr>
          </a:p>
          <a:p>
            <a:pPr marL="682625" lvl="1" indent="-225425">
              <a:buFontTx/>
              <a:buChar char="-"/>
              <a:defRPr/>
            </a:pPr>
            <a:endParaRPr lang="en-US" altLang="es-ES" dirty="0" smtClean="0">
              <a:ea typeface="ＭＳ Ｐゴシック" panose="020B0600070205080204" pitchFamily="34" charset="-128"/>
            </a:endParaRPr>
          </a:p>
        </p:txBody>
      </p:sp>
      <p:sp>
        <p:nvSpPr>
          <p:cNvPr id="3994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ts val="2800"/>
              </a:lnSpc>
              <a:buFont typeface="Times" panose="02020603050405020304" pitchFamily="18" charset="0"/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ts val="2800"/>
              </a:lnSpc>
              <a:buSzPct val="60000"/>
              <a:buChar char="o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ts val="2800"/>
              </a:lnSpc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ts val="2800"/>
              </a:lnSpc>
              <a:buSzPct val="65000"/>
              <a:buChar char="o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ts val="2800"/>
              </a:lnSpc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rgbClr val="103C72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buFontTx/>
              <a:buNone/>
            </a:pPr>
            <a:fld id="{6AA79DBC-D533-42F6-817B-BDBFD1D93421}" type="slidenum">
              <a:rPr lang="en-GB" altLang="en-US" sz="1000" smtClean="0">
                <a:solidFill>
                  <a:srgbClr val="00A6C8"/>
                </a:solidFill>
              </a:rPr>
              <a:pPr>
                <a:lnSpc>
                  <a:spcPct val="100000"/>
                </a:lnSpc>
                <a:buFontTx/>
                <a:buNone/>
              </a:pPr>
              <a:t>9</a:t>
            </a:fld>
            <a:endParaRPr lang="en-GB" altLang="en-US" sz="1000" smtClean="0">
              <a:solidFill>
                <a:srgbClr val="00A6C8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793006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93087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5089</TotalTime>
  <Words>428</Words>
  <Application>Microsoft Office PowerPoint</Application>
  <PresentationFormat>On-screen Show (4:3)</PresentationFormat>
  <Paragraphs>108</Paragraphs>
  <Slides>10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</vt:lpstr>
      <vt:lpstr>Vocational Education and Training  in the context of migration </vt:lpstr>
      <vt:lpstr>      </vt:lpstr>
      <vt:lpstr> EU Policy Context  </vt:lpstr>
      <vt:lpstr>VET as a pre-departure measure</vt:lpstr>
      <vt:lpstr>VET as a post-return measure</vt:lpstr>
      <vt:lpstr>PowerPoint Presentation</vt:lpstr>
      <vt:lpstr>Examples of projects:   </vt:lpstr>
      <vt:lpstr>PowerPoint Presentation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SOBIECH Agata (HR)</dc:creator>
  <cp:lastModifiedBy>FORSANS Nathalie (DEVCO)</cp:lastModifiedBy>
  <cp:revision>51</cp:revision>
  <dcterms:created xsi:type="dcterms:W3CDTF">2015-03-04T09:33:10Z</dcterms:created>
  <dcterms:modified xsi:type="dcterms:W3CDTF">2015-11-27T11:32:48Z</dcterms:modified>
</cp:coreProperties>
</file>