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FC_D3A87D9D.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6.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heme/themeOverride1.xml" ContentType="application/vnd.openxmlformats-officedocument.themeOverr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7"/>
  </p:notesMasterIdLst>
  <p:handoutMasterIdLst>
    <p:handoutMasterId r:id="rId118"/>
  </p:handoutMasterIdLst>
  <p:sldIdLst>
    <p:sldId id="258" r:id="rId5"/>
    <p:sldId id="773" r:id="rId6"/>
    <p:sldId id="532" r:id="rId7"/>
    <p:sldId id="764" r:id="rId8"/>
    <p:sldId id="296" r:id="rId9"/>
    <p:sldId id="599" r:id="rId10"/>
    <p:sldId id="404" r:id="rId11"/>
    <p:sldId id="278" r:id="rId12"/>
    <p:sldId id="591" r:id="rId13"/>
    <p:sldId id="601" r:id="rId14"/>
    <p:sldId id="602" r:id="rId15"/>
    <p:sldId id="281" r:id="rId16"/>
    <p:sldId id="782" r:id="rId17"/>
    <p:sldId id="541" r:id="rId18"/>
    <p:sldId id="295" r:id="rId19"/>
    <p:sldId id="301" r:id="rId20"/>
    <p:sldId id="386" r:id="rId21"/>
    <p:sldId id="527" r:id="rId22"/>
    <p:sldId id="375" r:id="rId23"/>
    <p:sldId id="408" r:id="rId24"/>
    <p:sldId id="389" r:id="rId25"/>
    <p:sldId id="352" r:id="rId26"/>
    <p:sldId id="769" r:id="rId27"/>
    <p:sldId id="765" r:id="rId28"/>
    <p:sldId id="307" r:id="rId29"/>
    <p:sldId id="778" r:id="rId30"/>
    <p:sldId id="774" r:id="rId31"/>
    <p:sldId id="777" r:id="rId32"/>
    <p:sldId id="603" r:id="rId33"/>
    <p:sldId id="484" r:id="rId34"/>
    <p:sldId id="542" r:id="rId35"/>
    <p:sldId id="766" r:id="rId36"/>
    <p:sldId id="503" r:id="rId37"/>
    <p:sldId id="504" r:id="rId38"/>
    <p:sldId id="616" r:id="rId39"/>
    <p:sldId id="604" r:id="rId40"/>
    <p:sldId id="709" r:id="rId41"/>
    <p:sldId id="412" r:id="rId42"/>
    <p:sldId id="305" r:id="rId43"/>
    <p:sldId id="780" r:id="rId44"/>
    <p:sldId id="779" r:id="rId45"/>
    <p:sldId id="595" r:id="rId46"/>
    <p:sldId id="596" r:id="rId47"/>
    <p:sldId id="597" r:id="rId48"/>
    <p:sldId id="550" r:id="rId49"/>
    <p:sldId id="708" r:id="rId50"/>
    <p:sldId id="549" r:id="rId51"/>
    <p:sldId id="598" r:id="rId52"/>
    <p:sldId id="398" r:id="rId53"/>
    <p:sldId id="290" r:id="rId54"/>
    <p:sldId id="508" r:id="rId55"/>
    <p:sldId id="575" r:id="rId56"/>
    <p:sldId id="576" r:id="rId57"/>
    <p:sldId id="423" r:id="rId58"/>
    <p:sldId id="419" r:id="rId59"/>
    <p:sldId id="406" r:id="rId60"/>
    <p:sldId id="407" r:id="rId61"/>
    <p:sldId id="420" r:id="rId62"/>
    <p:sldId id="422" r:id="rId63"/>
    <p:sldId id="770" r:id="rId64"/>
    <p:sldId id="551" r:id="rId65"/>
    <p:sldId id="511" r:id="rId66"/>
    <p:sldId id="577" r:id="rId67"/>
    <p:sldId id="517" r:id="rId68"/>
    <p:sldId id="424" r:id="rId69"/>
    <p:sldId id="426" r:id="rId70"/>
    <p:sldId id="583" r:id="rId71"/>
    <p:sldId id="428" r:id="rId72"/>
    <p:sldId id="767" r:id="rId73"/>
    <p:sldId id="430" r:id="rId74"/>
    <p:sldId id="711" r:id="rId75"/>
    <p:sldId id="584" r:id="rId76"/>
    <p:sldId id="539" r:id="rId77"/>
    <p:sldId id="431" r:id="rId78"/>
    <p:sldId id="781" r:id="rId79"/>
    <p:sldId id="768" r:id="rId80"/>
    <p:sldId id="555" r:id="rId81"/>
    <p:sldId id="564" r:id="rId82"/>
    <p:sldId id="588" r:id="rId83"/>
    <p:sldId id="592" r:id="rId84"/>
    <p:sldId id="580" r:id="rId85"/>
    <p:sldId id="432" r:id="rId86"/>
    <p:sldId id="771" r:id="rId87"/>
    <p:sldId id="772" r:id="rId88"/>
    <p:sldId id="528" r:id="rId89"/>
    <p:sldId id="568" r:id="rId90"/>
    <p:sldId id="392" r:id="rId91"/>
    <p:sldId id="285" r:id="rId92"/>
    <p:sldId id="454" r:id="rId93"/>
    <p:sldId id="530" r:id="rId94"/>
    <p:sldId id="455" r:id="rId95"/>
    <p:sldId id="566" r:id="rId96"/>
    <p:sldId id="567" r:id="rId97"/>
    <p:sldId id="453" r:id="rId98"/>
    <p:sldId id="354" r:id="rId99"/>
    <p:sldId id="355" r:id="rId100"/>
    <p:sldId id="742" r:id="rId101"/>
    <p:sldId id="724" r:id="rId102"/>
    <p:sldId id="756" r:id="rId103"/>
    <p:sldId id="524" r:id="rId104"/>
    <p:sldId id="535" r:id="rId105"/>
    <p:sldId id="536" r:id="rId106"/>
    <p:sldId id="460" r:id="rId107"/>
    <p:sldId id="461" r:id="rId108"/>
    <p:sldId id="557" r:id="rId109"/>
    <p:sldId id="462" r:id="rId110"/>
    <p:sldId id="537" r:id="rId111"/>
    <p:sldId id="463" r:id="rId112"/>
    <p:sldId id="762" r:id="rId113"/>
    <p:sldId id="277" r:id="rId114"/>
    <p:sldId id="464" r:id="rId115"/>
    <p:sldId id="284" r:id="rId1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F0BD4B-DF24-8363-5770-DE0A4F3731C7}" name="Jerome Dendura" initials="JD" userId="58ce394fe6ed5d0d" providerId="Windows Live"/>
  <p188:author id="{65FB567B-2547-DDC1-267C-9DAD87A58DA2}" name="Willem Cornelissen" initials="WC" userId="671015ac7db402f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EA2"/>
    <a:srgbClr val="004494"/>
    <a:srgbClr val="0356B1"/>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18" autoAdjust="0"/>
    <p:restoredTop sz="84050" autoAdjust="0"/>
  </p:normalViewPr>
  <p:slideViewPr>
    <p:cSldViewPr snapToGrid="0">
      <p:cViewPr varScale="1">
        <p:scale>
          <a:sx n="55" d="100"/>
          <a:sy n="55" d="100"/>
        </p:scale>
        <p:origin x="756" y="28"/>
      </p:cViewPr>
      <p:guideLst>
        <p:guide orient="horz" pos="2092"/>
        <p:guide pos="3840"/>
      </p:guideLst>
    </p:cSldViewPr>
  </p:slideViewPr>
  <p:outlineViewPr>
    <p:cViewPr>
      <p:scale>
        <a:sx n="33" d="100"/>
        <a:sy n="33" d="100"/>
      </p:scale>
      <p:origin x="0" y="7976"/>
    </p:cViewPr>
  </p:outlineViewPr>
  <p:notesTextViewPr>
    <p:cViewPr>
      <p:scale>
        <a:sx n="66" d="100"/>
        <a:sy n="66" d="100"/>
      </p:scale>
      <p:origin x="0" y="0"/>
    </p:cViewPr>
  </p:notesTextViewPr>
  <p:sorterViewPr>
    <p:cViewPr>
      <p:scale>
        <a:sx n="1" d="1"/>
        <a:sy n="1" d="1"/>
      </p:scale>
      <p:origin x="0" y="0"/>
    </p:cViewPr>
  </p:sorterViewPr>
  <p:notesViewPr>
    <p:cSldViewPr snapToGrid="0">
      <p:cViewPr varScale="1">
        <p:scale>
          <a:sx n="121" d="100"/>
          <a:sy n="121" d="100"/>
        </p:scale>
        <p:origin x="2528"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presProps" Target="pres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s>
</file>

<file path=ppt/comments/modernComment_1FC_D3A87D9D.xml><?xml version="1.0" encoding="utf-8"?>
<p188:cmLst xmlns:a="http://schemas.openxmlformats.org/drawingml/2006/main" xmlns:r="http://schemas.openxmlformats.org/officeDocument/2006/relationships" xmlns:p188="http://schemas.microsoft.com/office/powerpoint/2018/8/main">
  <p188:cm id="{2A3A0F01-6CDF-4829-924E-7325DFBD6305}" authorId="{65FB567B-2547-DDC1-267C-9DAD87A58DA2}" created="2025-02-26T11:54:36.086">
    <pc:sldMkLst xmlns:pc="http://schemas.microsoft.com/office/powerpoint/2013/main/command">
      <pc:docMk/>
      <pc:sldMk cId="3551034781" sldId="508"/>
    </pc:sldMkLst>
    <p188:replyLst>
      <p188:reply id="{F48B972B-A674-F942-BBAE-51E896D0191E}" authorId="{A2F0BD4B-DF24-8363-5770-DE0A4F3731C7}" created="2025-03-03T15:50:38.624">
        <p188:txBody>
          <a:bodyPr/>
          <a:lstStyle/>
          <a:p>
            <a:r>
              <a:rPr lang="fr-FR"/>
              <a:t>I don’t think it should be based on time left but rather a decision. Xavier was not “hot” as he felt it requires adaptation and sends the wrong message (Macro and PFM are necessary conditions)</a:t>
            </a:r>
          </a:p>
        </p188:txBody>
      </p188:reply>
    </p188:replyLst>
    <p188:txBody>
      <a:bodyPr/>
      <a:lstStyle/>
      <a:p>
        <a:r>
          <a:rPr lang="nl-NL"/>
          <a:t>In case time allows, this exercise to Day 1, prior to PFM and Transparency</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92D21-0EA4-48C9-B5E2-230FB1BADBA1}" type="doc">
      <dgm:prSet loTypeId="urn:microsoft.com/office/officeart/2005/8/layout/venn1" loCatId="relationship" qsTypeId="urn:microsoft.com/office/officeart/2005/8/quickstyle/simple1" qsCatId="simple" csTypeId="urn:microsoft.com/office/officeart/2005/8/colors/accent1_2" csCatId="accent1" phldr="1"/>
      <dgm:spPr/>
    </dgm:pt>
    <dgm:pt modelId="{D267F974-F664-4004-A5B4-3DB6FC283351}">
      <dgm:prSet phldrT="[Text]" custT="1"/>
      <dgm:spPr/>
      <dgm:t>
        <a:bodyPr/>
        <a:lstStyle/>
        <a:p>
          <a:r>
            <a:rPr lang="nl-NL" sz="2000" dirty="0" err="1"/>
            <a:t>Jointly</a:t>
          </a:r>
          <a:r>
            <a:rPr lang="nl-NL" sz="2000" dirty="0"/>
            <a:t> </a:t>
          </a:r>
          <a:r>
            <a:rPr lang="nl-NL" sz="2000" dirty="0" err="1"/>
            <a:t>with</a:t>
          </a:r>
          <a:r>
            <a:rPr lang="nl-NL" sz="2000" dirty="0"/>
            <a:t> </a:t>
          </a:r>
          <a:r>
            <a:rPr lang="nl-NL" sz="2000" dirty="0" err="1"/>
            <a:t>other</a:t>
          </a:r>
          <a:r>
            <a:rPr lang="nl-NL" sz="2000" dirty="0"/>
            <a:t> financiers (Team Europe, Investment </a:t>
          </a:r>
          <a:r>
            <a:rPr lang="nl-NL" sz="2000" dirty="0" err="1"/>
            <a:t>banks</a:t>
          </a:r>
          <a:r>
            <a:rPr lang="nl-NL" sz="2000" dirty="0"/>
            <a:t>, </a:t>
          </a:r>
          <a:r>
            <a:rPr lang="nl-NL" sz="2000" dirty="0" err="1"/>
            <a:t>others</a:t>
          </a:r>
          <a:r>
            <a:rPr lang="nl-NL" sz="1700" dirty="0"/>
            <a:t>)</a:t>
          </a:r>
        </a:p>
      </dgm:t>
    </dgm:pt>
    <dgm:pt modelId="{ED439244-146A-4196-95EC-C59399F9534A}" type="parTrans" cxnId="{963A4F72-8FA8-4D74-B9C1-7575992EA665}">
      <dgm:prSet/>
      <dgm:spPr/>
      <dgm:t>
        <a:bodyPr/>
        <a:lstStyle/>
        <a:p>
          <a:endParaRPr lang="nl-NL"/>
        </a:p>
      </dgm:t>
    </dgm:pt>
    <dgm:pt modelId="{DB6C44BE-6783-418D-B254-4D0307B7EAEB}" type="sibTrans" cxnId="{963A4F72-8FA8-4D74-B9C1-7575992EA665}">
      <dgm:prSet/>
      <dgm:spPr/>
      <dgm:t>
        <a:bodyPr/>
        <a:lstStyle/>
        <a:p>
          <a:endParaRPr lang="nl-NL"/>
        </a:p>
      </dgm:t>
    </dgm:pt>
    <dgm:pt modelId="{DE772C7F-F1A5-4A43-A7C1-0B06C35CBCB2}">
      <dgm:prSet phldrT="[Text]" custT="1"/>
      <dgm:spPr>
        <a:solidFill>
          <a:srgbClr val="004494">
            <a:alpha val="75000"/>
          </a:srgbClr>
        </a:solidFill>
      </dgm:spPr>
      <dgm:t>
        <a:bodyPr/>
        <a:lstStyle/>
        <a:p>
          <a:r>
            <a:rPr lang="nl-NL" sz="2400" dirty="0">
              <a:solidFill>
                <a:schemeClr val="bg1"/>
              </a:solidFill>
            </a:rPr>
            <a:t>EU support </a:t>
          </a:r>
          <a:r>
            <a:rPr lang="nl-NL" sz="2400" dirty="0" err="1">
              <a:solidFill>
                <a:schemeClr val="bg1"/>
              </a:solidFill>
            </a:rPr>
            <a:t>to</a:t>
          </a:r>
          <a:r>
            <a:rPr lang="nl-NL" sz="2400" dirty="0">
              <a:solidFill>
                <a:schemeClr val="bg1"/>
              </a:solidFill>
            </a:rPr>
            <a:t> </a:t>
          </a:r>
          <a:r>
            <a:rPr lang="nl-NL" sz="2400" b="1" dirty="0">
              <a:solidFill>
                <a:schemeClr val="bg1"/>
              </a:solidFill>
            </a:rPr>
            <a:t>public sector development </a:t>
          </a:r>
          <a:r>
            <a:rPr lang="nl-NL" sz="2400" dirty="0">
              <a:solidFill>
                <a:schemeClr val="bg1"/>
              </a:solidFill>
            </a:rPr>
            <a:t>(</a:t>
          </a:r>
          <a:r>
            <a:rPr lang="nl-NL" sz="2400" dirty="0" err="1">
              <a:solidFill>
                <a:schemeClr val="bg1"/>
              </a:solidFill>
            </a:rPr>
            <a:t>projects</a:t>
          </a:r>
          <a:r>
            <a:rPr lang="nl-NL" sz="2400" dirty="0">
              <a:solidFill>
                <a:schemeClr val="bg1"/>
              </a:solidFill>
            </a:rPr>
            <a:t>, </a:t>
          </a:r>
          <a:r>
            <a:rPr lang="nl-NL" sz="2400" dirty="0" err="1">
              <a:solidFill>
                <a:schemeClr val="bg1"/>
              </a:solidFill>
            </a:rPr>
            <a:t>loans</a:t>
          </a:r>
          <a:r>
            <a:rPr lang="nl-NL" sz="2400" dirty="0">
              <a:solidFill>
                <a:schemeClr val="bg1"/>
              </a:solidFill>
            </a:rPr>
            <a:t>, </a:t>
          </a:r>
          <a:r>
            <a:rPr lang="nl-NL" sz="2400" b="1" dirty="0">
              <a:solidFill>
                <a:schemeClr val="bg1"/>
              </a:solidFill>
            </a:rPr>
            <a:t>budget support, </a:t>
          </a:r>
          <a:r>
            <a:rPr lang="nl-NL" sz="2400" dirty="0" err="1">
              <a:solidFill>
                <a:schemeClr val="bg1"/>
              </a:solidFill>
            </a:rPr>
            <a:t>blending</a:t>
          </a:r>
          <a:r>
            <a:rPr lang="nl-NL" sz="2400" dirty="0">
              <a:solidFill>
                <a:schemeClr val="bg1"/>
              </a:solidFill>
            </a:rPr>
            <a:t> </a:t>
          </a:r>
          <a:r>
            <a:rPr lang="nl-NL" sz="2400" dirty="0" err="1">
              <a:solidFill>
                <a:schemeClr val="bg1"/>
              </a:solidFill>
            </a:rPr>
            <a:t>mechanisms</a:t>
          </a:r>
          <a:r>
            <a:rPr lang="nl-NL" sz="2400" dirty="0">
              <a:solidFill>
                <a:schemeClr val="bg1"/>
              </a:solidFill>
            </a:rPr>
            <a:t>, </a:t>
          </a:r>
          <a:r>
            <a:rPr lang="nl-NL" sz="2400" dirty="0" err="1">
              <a:solidFill>
                <a:schemeClr val="bg1"/>
              </a:solidFill>
            </a:rPr>
            <a:t>technical</a:t>
          </a:r>
          <a:r>
            <a:rPr lang="nl-NL" sz="2400" dirty="0">
              <a:solidFill>
                <a:schemeClr val="bg1"/>
              </a:solidFill>
            </a:rPr>
            <a:t> assistance, </a:t>
          </a:r>
          <a:r>
            <a:rPr lang="nl-NL" sz="2400" dirty="0" err="1">
              <a:solidFill>
                <a:schemeClr val="bg1"/>
              </a:solidFill>
            </a:rPr>
            <a:t>twinning</a:t>
          </a:r>
          <a:r>
            <a:rPr lang="nl-NL" sz="1700" dirty="0">
              <a:solidFill>
                <a:schemeClr val="bg1"/>
              </a:solidFill>
            </a:rPr>
            <a:t>)</a:t>
          </a:r>
        </a:p>
      </dgm:t>
    </dgm:pt>
    <dgm:pt modelId="{854A5087-2C2B-4943-8812-751BFC0EA700}" type="parTrans" cxnId="{9A120F21-9563-4CF1-BAF4-6DE7E60ED69F}">
      <dgm:prSet/>
      <dgm:spPr/>
      <dgm:t>
        <a:bodyPr/>
        <a:lstStyle/>
        <a:p>
          <a:endParaRPr lang="nl-NL"/>
        </a:p>
      </dgm:t>
    </dgm:pt>
    <dgm:pt modelId="{4AC7379E-5860-421D-9833-DA842DCEC725}" type="sibTrans" cxnId="{9A120F21-9563-4CF1-BAF4-6DE7E60ED69F}">
      <dgm:prSet/>
      <dgm:spPr/>
      <dgm:t>
        <a:bodyPr/>
        <a:lstStyle/>
        <a:p>
          <a:endParaRPr lang="nl-NL"/>
        </a:p>
      </dgm:t>
    </dgm:pt>
    <dgm:pt modelId="{A5B91852-9191-435C-A0D1-8CF4DE1EE979}">
      <dgm:prSet phldrT="[Text]" custT="1"/>
      <dgm:spPr>
        <a:solidFill>
          <a:srgbClr val="FFC000">
            <a:alpha val="50000"/>
          </a:srgbClr>
        </a:solidFill>
      </dgm:spPr>
      <dgm:t>
        <a:bodyPr/>
        <a:lstStyle/>
        <a:p>
          <a:r>
            <a:rPr lang="nl-NL" sz="2400" dirty="0"/>
            <a:t>EU support </a:t>
          </a:r>
          <a:r>
            <a:rPr lang="nl-NL" sz="2400" dirty="0" err="1"/>
            <a:t>to</a:t>
          </a:r>
          <a:r>
            <a:rPr lang="nl-NL" sz="2400" dirty="0"/>
            <a:t> </a:t>
          </a:r>
          <a:r>
            <a:rPr lang="nl-NL" sz="2400" b="1" dirty="0"/>
            <a:t>private sector development </a:t>
          </a:r>
          <a:r>
            <a:rPr lang="nl-NL" sz="2400" dirty="0"/>
            <a:t>(</a:t>
          </a:r>
          <a:r>
            <a:rPr lang="nl-NL" sz="2400" dirty="0" err="1"/>
            <a:t>loans</a:t>
          </a:r>
          <a:r>
            <a:rPr lang="nl-NL" sz="2400" dirty="0"/>
            <a:t>, </a:t>
          </a:r>
          <a:r>
            <a:rPr lang="nl-NL" sz="2400" dirty="0" err="1"/>
            <a:t>guarantees</a:t>
          </a:r>
          <a:r>
            <a:rPr lang="nl-NL" sz="2400" dirty="0"/>
            <a:t>, </a:t>
          </a:r>
          <a:r>
            <a:rPr lang="nl-NL" sz="2400" dirty="0" err="1"/>
            <a:t>capital</a:t>
          </a:r>
          <a:r>
            <a:rPr lang="nl-NL" sz="2400" dirty="0"/>
            <a:t> investment, training, </a:t>
          </a:r>
          <a:r>
            <a:rPr lang="nl-NL" sz="2400" dirty="0" err="1"/>
            <a:t>others</a:t>
          </a:r>
          <a:r>
            <a:rPr lang="nl-NL" sz="2400" dirty="0"/>
            <a:t>)</a:t>
          </a:r>
        </a:p>
      </dgm:t>
    </dgm:pt>
    <dgm:pt modelId="{154C3696-D740-4782-B8DC-97CEDB1D9854}" type="parTrans" cxnId="{79F69D21-A82D-4044-A1F9-F9EADE2768AC}">
      <dgm:prSet/>
      <dgm:spPr/>
      <dgm:t>
        <a:bodyPr/>
        <a:lstStyle/>
        <a:p>
          <a:endParaRPr lang="nl-NL"/>
        </a:p>
      </dgm:t>
    </dgm:pt>
    <dgm:pt modelId="{A51C8B13-772E-4718-9160-0E5897BB7326}" type="sibTrans" cxnId="{79F69D21-A82D-4044-A1F9-F9EADE2768AC}">
      <dgm:prSet/>
      <dgm:spPr/>
      <dgm:t>
        <a:bodyPr/>
        <a:lstStyle/>
        <a:p>
          <a:endParaRPr lang="nl-NL"/>
        </a:p>
      </dgm:t>
    </dgm:pt>
    <dgm:pt modelId="{4FA65E2C-8E2C-4198-B0DD-C04ABA36D4EA}" type="pres">
      <dgm:prSet presAssocID="{59E92D21-0EA4-48C9-B5E2-230FB1BADBA1}" presName="compositeShape" presStyleCnt="0">
        <dgm:presLayoutVars>
          <dgm:chMax val="7"/>
          <dgm:dir/>
          <dgm:resizeHandles val="exact"/>
        </dgm:presLayoutVars>
      </dgm:prSet>
      <dgm:spPr/>
    </dgm:pt>
    <dgm:pt modelId="{64BDE6B7-8AE8-46B1-B355-2804876700F2}" type="pres">
      <dgm:prSet presAssocID="{D267F974-F664-4004-A5B4-3DB6FC283351}" presName="circ1" presStyleLbl="vennNode1" presStyleIdx="0" presStyleCnt="3" custLinFactNeighborX="-1629" custLinFactNeighborY="13752"/>
      <dgm:spPr/>
    </dgm:pt>
    <dgm:pt modelId="{AA0696CE-D668-4DA6-8A9E-06DF479AC0C2}" type="pres">
      <dgm:prSet presAssocID="{D267F974-F664-4004-A5B4-3DB6FC283351}" presName="circ1Tx" presStyleLbl="revTx" presStyleIdx="0" presStyleCnt="0">
        <dgm:presLayoutVars>
          <dgm:chMax val="0"/>
          <dgm:chPref val="0"/>
          <dgm:bulletEnabled val="1"/>
        </dgm:presLayoutVars>
      </dgm:prSet>
      <dgm:spPr/>
    </dgm:pt>
    <dgm:pt modelId="{F6E2524B-0FD0-49C1-86DA-8B7E3C128A4D}" type="pres">
      <dgm:prSet presAssocID="{DE772C7F-F1A5-4A43-A7C1-0B06C35CBCB2}" presName="circ2" presStyleLbl="vennNode1" presStyleIdx="1" presStyleCnt="3" custScaleX="162859" custScaleY="165388" custLinFactNeighborX="79982" custLinFactNeighborY="-23642"/>
      <dgm:spPr/>
    </dgm:pt>
    <dgm:pt modelId="{9C153F94-96FE-4ABE-A25F-C5599AAA9341}" type="pres">
      <dgm:prSet presAssocID="{DE772C7F-F1A5-4A43-A7C1-0B06C35CBCB2}" presName="circ2Tx" presStyleLbl="revTx" presStyleIdx="0" presStyleCnt="0">
        <dgm:presLayoutVars>
          <dgm:chMax val="0"/>
          <dgm:chPref val="0"/>
          <dgm:bulletEnabled val="1"/>
        </dgm:presLayoutVars>
      </dgm:prSet>
      <dgm:spPr/>
    </dgm:pt>
    <dgm:pt modelId="{35BF2C95-EBBB-42A1-9745-11A57FDFB6C7}" type="pres">
      <dgm:prSet presAssocID="{A5B91852-9191-435C-A0D1-8CF4DE1EE979}" presName="circ3" presStyleLbl="vennNode1" presStyleIdx="2" presStyleCnt="3" custScaleX="159372" custScaleY="161321" custLinFactNeighborX="-78740" custLinFactNeighborY="-19155"/>
      <dgm:spPr/>
    </dgm:pt>
    <dgm:pt modelId="{1AA33BB6-1D00-4F56-932C-C5711C70CC7D}" type="pres">
      <dgm:prSet presAssocID="{A5B91852-9191-435C-A0D1-8CF4DE1EE979}" presName="circ3Tx" presStyleLbl="revTx" presStyleIdx="0" presStyleCnt="0">
        <dgm:presLayoutVars>
          <dgm:chMax val="0"/>
          <dgm:chPref val="0"/>
          <dgm:bulletEnabled val="1"/>
        </dgm:presLayoutVars>
      </dgm:prSet>
      <dgm:spPr/>
    </dgm:pt>
  </dgm:ptLst>
  <dgm:cxnLst>
    <dgm:cxn modelId="{FD31E801-8102-4937-9BC8-E1155DFACF57}" type="presOf" srcId="{D267F974-F664-4004-A5B4-3DB6FC283351}" destId="{64BDE6B7-8AE8-46B1-B355-2804876700F2}" srcOrd="0" destOrd="0" presId="urn:microsoft.com/office/officeart/2005/8/layout/venn1"/>
    <dgm:cxn modelId="{A6F7760F-AD18-407E-AC82-3C1D6C8CED11}" type="presOf" srcId="{D267F974-F664-4004-A5B4-3DB6FC283351}" destId="{AA0696CE-D668-4DA6-8A9E-06DF479AC0C2}" srcOrd="1" destOrd="0" presId="urn:microsoft.com/office/officeart/2005/8/layout/venn1"/>
    <dgm:cxn modelId="{9A120F21-9563-4CF1-BAF4-6DE7E60ED69F}" srcId="{59E92D21-0EA4-48C9-B5E2-230FB1BADBA1}" destId="{DE772C7F-F1A5-4A43-A7C1-0B06C35CBCB2}" srcOrd="1" destOrd="0" parTransId="{854A5087-2C2B-4943-8812-751BFC0EA700}" sibTransId="{4AC7379E-5860-421D-9833-DA842DCEC725}"/>
    <dgm:cxn modelId="{79F69D21-A82D-4044-A1F9-F9EADE2768AC}" srcId="{59E92D21-0EA4-48C9-B5E2-230FB1BADBA1}" destId="{A5B91852-9191-435C-A0D1-8CF4DE1EE979}" srcOrd="2" destOrd="0" parTransId="{154C3696-D740-4782-B8DC-97CEDB1D9854}" sibTransId="{A51C8B13-772E-4718-9160-0E5897BB7326}"/>
    <dgm:cxn modelId="{5E197446-C502-43D0-B91E-DD6DAB4E3E91}" type="presOf" srcId="{DE772C7F-F1A5-4A43-A7C1-0B06C35CBCB2}" destId="{9C153F94-96FE-4ABE-A25F-C5599AAA9341}" srcOrd="1" destOrd="0" presId="urn:microsoft.com/office/officeart/2005/8/layout/venn1"/>
    <dgm:cxn modelId="{207E4B67-FEF1-4D7A-9CFC-9D8C65DA1228}" type="presOf" srcId="{59E92D21-0EA4-48C9-B5E2-230FB1BADBA1}" destId="{4FA65E2C-8E2C-4198-B0DD-C04ABA36D4EA}" srcOrd="0" destOrd="0" presId="urn:microsoft.com/office/officeart/2005/8/layout/venn1"/>
    <dgm:cxn modelId="{963A4F72-8FA8-4D74-B9C1-7575992EA665}" srcId="{59E92D21-0EA4-48C9-B5E2-230FB1BADBA1}" destId="{D267F974-F664-4004-A5B4-3DB6FC283351}" srcOrd="0" destOrd="0" parTransId="{ED439244-146A-4196-95EC-C59399F9534A}" sibTransId="{DB6C44BE-6783-418D-B254-4D0307B7EAEB}"/>
    <dgm:cxn modelId="{C30D94AA-DB3E-4032-8A4C-3CDA6CBE3904}" type="presOf" srcId="{DE772C7F-F1A5-4A43-A7C1-0B06C35CBCB2}" destId="{F6E2524B-0FD0-49C1-86DA-8B7E3C128A4D}" srcOrd="0" destOrd="0" presId="urn:microsoft.com/office/officeart/2005/8/layout/venn1"/>
    <dgm:cxn modelId="{9872E1E0-8DFE-456F-B110-31257535E88A}" type="presOf" srcId="{A5B91852-9191-435C-A0D1-8CF4DE1EE979}" destId="{1AA33BB6-1D00-4F56-932C-C5711C70CC7D}" srcOrd="1" destOrd="0" presId="urn:microsoft.com/office/officeart/2005/8/layout/venn1"/>
    <dgm:cxn modelId="{6BD464E3-973B-40E3-B76E-7646EBAC337E}" type="presOf" srcId="{A5B91852-9191-435C-A0D1-8CF4DE1EE979}" destId="{35BF2C95-EBBB-42A1-9745-11A57FDFB6C7}" srcOrd="0" destOrd="0" presId="urn:microsoft.com/office/officeart/2005/8/layout/venn1"/>
    <dgm:cxn modelId="{8BE00B75-6FBF-4945-A048-FCF2FB3C8E78}" type="presParOf" srcId="{4FA65E2C-8E2C-4198-B0DD-C04ABA36D4EA}" destId="{64BDE6B7-8AE8-46B1-B355-2804876700F2}" srcOrd="0" destOrd="0" presId="urn:microsoft.com/office/officeart/2005/8/layout/venn1"/>
    <dgm:cxn modelId="{050D8CD8-C4E4-410C-AE41-9DFDB0970717}" type="presParOf" srcId="{4FA65E2C-8E2C-4198-B0DD-C04ABA36D4EA}" destId="{AA0696CE-D668-4DA6-8A9E-06DF479AC0C2}" srcOrd="1" destOrd="0" presId="urn:microsoft.com/office/officeart/2005/8/layout/venn1"/>
    <dgm:cxn modelId="{76163827-7765-4697-A7B2-44457ED56BE0}" type="presParOf" srcId="{4FA65E2C-8E2C-4198-B0DD-C04ABA36D4EA}" destId="{F6E2524B-0FD0-49C1-86DA-8B7E3C128A4D}" srcOrd="2" destOrd="0" presId="urn:microsoft.com/office/officeart/2005/8/layout/venn1"/>
    <dgm:cxn modelId="{44B83383-4F30-4361-AFEF-EDAF7239581F}" type="presParOf" srcId="{4FA65E2C-8E2C-4198-B0DD-C04ABA36D4EA}" destId="{9C153F94-96FE-4ABE-A25F-C5599AAA9341}" srcOrd="3" destOrd="0" presId="urn:microsoft.com/office/officeart/2005/8/layout/venn1"/>
    <dgm:cxn modelId="{A3EE0063-0B85-4909-8545-AEE87716651F}" type="presParOf" srcId="{4FA65E2C-8E2C-4198-B0DD-C04ABA36D4EA}" destId="{35BF2C95-EBBB-42A1-9745-11A57FDFB6C7}" srcOrd="4" destOrd="0" presId="urn:microsoft.com/office/officeart/2005/8/layout/venn1"/>
    <dgm:cxn modelId="{85824453-8629-461F-B078-A1B8B22F94B6}" type="presParOf" srcId="{4FA65E2C-8E2C-4198-B0DD-C04ABA36D4EA}" destId="{1AA33BB6-1D00-4F56-932C-C5711C70CC7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5F97F-0C0E-4735-9FB7-26A2D8755966}"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_tradnl"/>
        </a:p>
      </dgm:t>
    </dgm:pt>
    <dgm:pt modelId="{84C3B3EA-E1B5-40E9-90AE-F86135E109C1}">
      <dgm:prSet phldrT="[Text]" custT="1"/>
      <dgm:spPr>
        <a:noFill/>
        <a:ln>
          <a:noFill/>
          <a:prstDash val="sysDot"/>
        </a:ln>
      </dgm:spPr>
      <dgm:t>
        <a:bodyPr/>
        <a:lstStyle/>
        <a:p>
          <a:pPr algn="just"/>
          <a:r>
            <a:rPr lang="en-US" sz="1800" b="0" i="0" dirty="0">
              <a:latin typeface="+mn-lt"/>
              <a:cs typeface="Arial Narrow"/>
            </a:rPr>
            <a:t>To quickly produce a concise situation of the National Statistical System in the country</a:t>
          </a:r>
          <a:endParaRPr lang="es-ES" sz="1800" b="0" i="0" noProof="0" dirty="0">
            <a:solidFill>
              <a:srgbClr val="000000"/>
            </a:solidFill>
            <a:latin typeface="+mn-lt"/>
            <a:ea typeface="Arial Narrow"/>
            <a:cs typeface="Arial Narrow"/>
          </a:endParaRPr>
        </a:p>
      </dgm:t>
    </dgm:pt>
    <dgm:pt modelId="{716F83AC-AA39-4820-994E-0C6261031638}" type="parTrans" cxnId="{97D42659-BCF5-46A3-B760-E0E514C98EC1}">
      <dgm:prSet/>
      <dgm:spPr/>
      <dgm:t>
        <a:bodyPr/>
        <a:lstStyle/>
        <a:p>
          <a:endParaRPr lang="es-ES" sz="1800" b="0" noProof="0">
            <a:solidFill>
              <a:srgbClr val="000000"/>
            </a:solidFill>
            <a:latin typeface="+mn-lt"/>
            <a:cs typeface="Arial Narrow"/>
          </a:endParaRPr>
        </a:p>
      </dgm:t>
    </dgm:pt>
    <dgm:pt modelId="{39CD96EE-1A62-4DAB-964C-5F9486D7E262}" type="sibTrans" cxnId="{97D42659-BCF5-46A3-B760-E0E514C98EC1}">
      <dgm:prSet>
        <dgm:style>
          <a:lnRef idx="2">
            <a:schemeClr val="accent6"/>
          </a:lnRef>
          <a:fillRef idx="1">
            <a:schemeClr val="lt1"/>
          </a:fillRef>
          <a:effectRef idx="0">
            <a:schemeClr val="accent6"/>
          </a:effectRef>
          <a:fontRef idx="minor">
            <a:schemeClr val="dk1"/>
          </a:fontRef>
        </dgm:style>
      </dgm:prSet>
      <dgm:spPr>
        <a:solidFill>
          <a:srgbClr val="063399"/>
        </a:solidFill>
        <a:ln>
          <a:solidFill>
            <a:srgbClr val="063399"/>
          </a:solidFill>
        </a:ln>
      </dgm:spPr>
      <dgm:t>
        <a:bodyPr/>
        <a:lstStyle/>
        <a:p>
          <a:endParaRPr lang="es-ES" sz="1800" b="0" noProof="0">
            <a:solidFill>
              <a:srgbClr val="000000"/>
            </a:solidFill>
            <a:latin typeface="+mn-lt"/>
            <a:cs typeface="Arial Narrow"/>
          </a:endParaRPr>
        </a:p>
      </dgm:t>
    </dgm:pt>
    <dgm:pt modelId="{BE5974CB-6B3D-4668-A789-DE57E4382325}">
      <dgm:prSet phldrT="[Text]" custT="1"/>
      <dgm:spPr>
        <a:noFill/>
        <a:ln>
          <a:noFill/>
          <a:prstDash val="sysDot"/>
        </a:ln>
      </dgm:spPr>
      <dgm:t>
        <a:bodyPr/>
        <a:lstStyle/>
        <a:p>
          <a:pPr algn="just"/>
          <a:r>
            <a:rPr lang="en-US" sz="1800" b="0" i="0" dirty="0">
              <a:latin typeface="+mn-lt"/>
              <a:cs typeface="Arial Narrow"/>
            </a:rPr>
            <a:t>To serve as a first level assessment to a more in-depth NSS assessment (NSDS)</a:t>
          </a:r>
          <a:endParaRPr lang="es-ES" sz="1800" b="0" i="0" noProof="0" dirty="0">
            <a:solidFill>
              <a:srgbClr val="000000"/>
            </a:solidFill>
            <a:latin typeface="+mn-lt"/>
            <a:cs typeface="Arial Narrow"/>
          </a:endParaRPr>
        </a:p>
      </dgm:t>
    </dgm:pt>
    <dgm:pt modelId="{DF39D483-775D-4171-AC0E-6CD3F8AAEE51}" type="sibTrans" cxnId="{D590FBBB-EAAB-4ED6-ADE2-80715DBBB8F2}">
      <dgm:prSet/>
      <dgm:spPr/>
      <dgm:t>
        <a:bodyPr/>
        <a:lstStyle/>
        <a:p>
          <a:endParaRPr lang="es-ES" sz="1800" b="0" noProof="0">
            <a:solidFill>
              <a:srgbClr val="000000"/>
            </a:solidFill>
            <a:latin typeface="+mn-lt"/>
            <a:cs typeface="Arial Narrow"/>
          </a:endParaRPr>
        </a:p>
      </dgm:t>
    </dgm:pt>
    <dgm:pt modelId="{C070EA37-3E1E-4763-815F-4DD1E3BBA7E5}" type="parTrans" cxnId="{D590FBBB-EAAB-4ED6-ADE2-80715DBBB8F2}">
      <dgm:prSet/>
      <dgm:spPr/>
      <dgm:t>
        <a:bodyPr/>
        <a:lstStyle/>
        <a:p>
          <a:endParaRPr lang="es-ES" sz="1800" b="0" noProof="0">
            <a:solidFill>
              <a:srgbClr val="000000"/>
            </a:solidFill>
            <a:latin typeface="+mn-lt"/>
            <a:cs typeface="Arial Narrow"/>
          </a:endParaRPr>
        </a:p>
      </dgm:t>
    </dgm:pt>
    <dgm:pt modelId="{8AEEF933-CA2D-4495-B6CC-AFF8AD0FD708}">
      <dgm:prSet phldrT="[Text]" custT="1"/>
      <dgm:spPr>
        <a:noFill/>
        <a:ln>
          <a:noFill/>
          <a:prstDash val="sysDot"/>
        </a:ln>
      </dgm:spPr>
      <dgm:t>
        <a:bodyPr/>
        <a:lstStyle/>
        <a:p>
          <a:pPr algn="just"/>
          <a:r>
            <a:rPr lang="en-US" sz="1800" b="0" i="0" dirty="0">
              <a:latin typeface="+mn-lt"/>
              <a:cs typeface="Arial Narrow"/>
            </a:rPr>
            <a:t>To help the NSS/NSO and their governing bodies to monitor the NSS development and performance</a:t>
          </a:r>
          <a:endParaRPr lang="es-ES" sz="1800" b="0" noProof="0" dirty="0">
            <a:solidFill>
              <a:srgbClr val="000000"/>
            </a:solidFill>
            <a:latin typeface="+mn-lt"/>
            <a:cs typeface="Arial Narrow"/>
          </a:endParaRPr>
        </a:p>
      </dgm:t>
    </dgm:pt>
    <dgm:pt modelId="{F475AC0F-B73C-4253-8AD2-7F486713A5AF}" type="sibTrans" cxnId="{6775398A-B89D-4613-8457-48C57442D86E}">
      <dgm:prSet/>
      <dgm:spPr/>
      <dgm:t>
        <a:bodyPr/>
        <a:lstStyle/>
        <a:p>
          <a:endParaRPr lang="es-ES" sz="1800" b="0" noProof="0">
            <a:solidFill>
              <a:srgbClr val="000000"/>
            </a:solidFill>
            <a:latin typeface="+mn-lt"/>
            <a:cs typeface="Arial Narrow"/>
          </a:endParaRPr>
        </a:p>
      </dgm:t>
    </dgm:pt>
    <dgm:pt modelId="{F7B7D803-5CBF-48B7-A35B-EE554DBF66EE}" type="parTrans" cxnId="{6775398A-B89D-4613-8457-48C57442D86E}">
      <dgm:prSet/>
      <dgm:spPr/>
      <dgm:t>
        <a:bodyPr/>
        <a:lstStyle/>
        <a:p>
          <a:endParaRPr lang="es-ES" sz="1800" b="0" noProof="0">
            <a:solidFill>
              <a:srgbClr val="000000"/>
            </a:solidFill>
            <a:latin typeface="+mn-lt"/>
            <a:cs typeface="Arial Narrow"/>
          </a:endParaRPr>
        </a:p>
      </dgm:t>
    </dgm:pt>
    <dgm:pt modelId="{DF7A8E04-488F-487F-8E59-DF618301DAE0}">
      <dgm:prSet phldrT="[Text]" custT="1"/>
      <dgm:spPr>
        <a:noFill/>
        <a:ln>
          <a:noFill/>
          <a:prstDash val="sysDot"/>
        </a:ln>
      </dgm:spPr>
      <dgm:t>
        <a:bodyPr/>
        <a:lstStyle/>
        <a:p>
          <a:pPr algn="just"/>
          <a:r>
            <a:rPr lang="en-US" sz="1800" b="0" i="0" dirty="0">
              <a:latin typeface="+mn-lt"/>
              <a:cs typeface="Arial Narrow"/>
            </a:rPr>
            <a:t>To inform “statistics partners”  to help designing fitted/efficient support programmes and evaluate their impacts</a:t>
          </a:r>
          <a:endParaRPr lang="es-ES" sz="1800" b="0" i="0" noProof="0" dirty="0">
            <a:solidFill>
              <a:srgbClr val="000000"/>
            </a:solidFill>
            <a:latin typeface="+mn-lt"/>
            <a:cs typeface="Arial Narrow"/>
          </a:endParaRPr>
        </a:p>
      </dgm:t>
    </dgm:pt>
    <dgm:pt modelId="{590929B3-25B4-458E-A385-8D8A510EE9DE}" type="sibTrans" cxnId="{B9B39C51-255C-4BC7-A873-6A33FAA22434}">
      <dgm:prSet/>
      <dgm:spPr/>
      <dgm:t>
        <a:bodyPr/>
        <a:lstStyle/>
        <a:p>
          <a:endParaRPr lang="es-ES" sz="1800" b="0" noProof="0">
            <a:solidFill>
              <a:srgbClr val="000000"/>
            </a:solidFill>
            <a:latin typeface="+mn-lt"/>
            <a:cs typeface="Arial Narrow"/>
          </a:endParaRPr>
        </a:p>
      </dgm:t>
    </dgm:pt>
    <dgm:pt modelId="{7566A47C-A8EC-46B0-905F-D9CEF60D2EC8}" type="parTrans" cxnId="{B9B39C51-255C-4BC7-A873-6A33FAA22434}">
      <dgm:prSet/>
      <dgm:spPr/>
      <dgm:t>
        <a:bodyPr/>
        <a:lstStyle/>
        <a:p>
          <a:endParaRPr lang="es-ES" sz="1800" b="0" noProof="0">
            <a:solidFill>
              <a:srgbClr val="000000"/>
            </a:solidFill>
            <a:latin typeface="+mn-lt"/>
            <a:cs typeface="Arial Narrow"/>
          </a:endParaRPr>
        </a:p>
      </dgm:t>
    </dgm:pt>
    <dgm:pt modelId="{AABCC9ED-D4C1-4C02-9F59-D1B204FEFC32}">
      <dgm:prSet phldrT="[Text]" custT="1"/>
      <dgm:spPr>
        <a:noFill/>
        <a:ln>
          <a:noFill/>
          <a:prstDash val="sysDot"/>
        </a:ln>
      </dgm:spPr>
      <dgm:t>
        <a:bodyPr/>
        <a:lstStyle/>
        <a:p>
          <a:pPr algn="just"/>
          <a:r>
            <a:rPr lang="en-US" sz="1800" b="0" i="0" dirty="0">
              <a:latin typeface="+mn-lt"/>
              <a:cs typeface="Arial Narrow"/>
            </a:rPr>
            <a:t>To assess the quality of official statistics and identify strengths and weaknesses of the NSS as a whole</a:t>
          </a:r>
          <a:endParaRPr lang="es-ES" sz="1800" b="0" i="0" noProof="0" dirty="0">
            <a:solidFill>
              <a:srgbClr val="000000"/>
            </a:solidFill>
            <a:latin typeface="+mn-lt"/>
            <a:cs typeface="Arial Narrow"/>
          </a:endParaRPr>
        </a:p>
      </dgm:t>
    </dgm:pt>
    <dgm:pt modelId="{E33858CD-93A6-4739-A9E6-931F80A45CD3}" type="sibTrans" cxnId="{12D23CDE-EDAB-45BF-9B2F-1A5A0BE20563}">
      <dgm:prSet/>
      <dgm:spPr/>
      <dgm:t>
        <a:bodyPr/>
        <a:lstStyle/>
        <a:p>
          <a:endParaRPr lang="es-ES" sz="1800" b="0" noProof="0">
            <a:solidFill>
              <a:srgbClr val="000000"/>
            </a:solidFill>
            <a:latin typeface="+mn-lt"/>
            <a:cs typeface="Arial Narrow"/>
          </a:endParaRPr>
        </a:p>
      </dgm:t>
    </dgm:pt>
    <dgm:pt modelId="{F2661BA0-8312-4180-97B3-9904855AF0FC}" type="parTrans" cxnId="{12D23CDE-EDAB-45BF-9B2F-1A5A0BE20563}">
      <dgm:prSet/>
      <dgm:spPr/>
      <dgm:t>
        <a:bodyPr/>
        <a:lstStyle/>
        <a:p>
          <a:endParaRPr lang="es-ES" sz="1800" b="0" noProof="0">
            <a:solidFill>
              <a:srgbClr val="000000"/>
            </a:solidFill>
            <a:latin typeface="+mn-lt"/>
            <a:cs typeface="Arial Narrow"/>
          </a:endParaRPr>
        </a:p>
      </dgm:t>
    </dgm:pt>
    <dgm:pt modelId="{F80FD5F0-5633-4674-823F-6CA13DA24043}" type="pres">
      <dgm:prSet presAssocID="{F755F97F-0C0E-4735-9FB7-26A2D8755966}" presName="Name0" presStyleCnt="0">
        <dgm:presLayoutVars>
          <dgm:chMax val="7"/>
          <dgm:chPref val="7"/>
          <dgm:dir/>
        </dgm:presLayoutVars>
      </dgm:prSet>
      <dgm:spPr/>
    </dgm:pt>
    <dgm:pt modelId="{65BB04D8-9BA8-4B9E-BBE9-680D8F97C43B}" type="pres">
      <dgm:prSet presAssocID="{F755F97F-0C0E-4735-9FB7-26A2D8755966}" presName="Name1" presStyleCnt="0"/>
      <dgm:spPr/>
    </dgm:pt>
    <dgm:pt modelId="{7238C867-F135-4905-B5AB-590473DB014C}" type="pres">
      <dgm:prSet presAssocID="{F755F97F-0C0E-4735-9FB7-26A2D8755966}" presName="cycle" presStyleCnt="0"/>
      <dgm:spPr/>
    </dgm:pt>
    <dgm:pt modelId="{5AEB520B-D366-4275-8D20-83B31E5689AF}" type="pres">
      <dgm:prSet presAssocID="{F755F97F-0C0E-4735-9FB7-26A2D8755966}" presName="srcNode" presStyleLbl="node1" presStyleIdx="0" presStyleCnt="5"/>
      <dgm:spPr/>
    </dgm:pt>
    <dgm:pt modelId="{770B62EE-3CA7-4E3F-B587-63C251DFEC66}" type="pres">
      <dgm:prSet presAssocID="{F755F97F-0C0E-4735-9FB7-26A2D8755966}" presName="conn" presStyleLbl="parChTrans1D2" presStyleIdx="0" presStyleCnt="1" custLinFactNeighborX="514" custLinFactNeighborY="1108"/>
      <dgm:spPr/>
    </dgm:pt>
    <dgm:pt modelId="{4D89126B-BB17-42C3-BC8F-EF730081B653}" type="pres">
      <dgm:prSet presAssocID="{F755F97F-0C0E-4735-9FB7-26A2D8755966}" presName="extraNode" presStyleLbl="node1" presStyleIdx="0" presStyleCnt="5"/>
      <dgm:spPr/>
    </dgm:pt>
    <dgm:pt modelId="{C907FDC9-8B3D-4893-ABC4-B81A47261405}" type="pres">
      <dgm:prSet presAssocID="{F755F97F-0C0E-4735-9FB7-26A2D8755966}" presName="dstNode" presStyleLbl="node1" presStyleIdx="0" presStyleCnt="5"/>
      <dgm:spPr/>
    </dgm:pt>
    <dgm:pt modelId="{4066E707-B2C0-4E0F-944D-C5D9E927783C}" type="pres">
      <dgm:prSet presAssocID="{84C3B3EA-E1B5-40E9-90AE-F86135E109C1}" presName="text_1" presStyleLbl="node1" presStyleIdx="0" presStyleCnt="5" custLinFactNeighborY="-14186">
        <dgm:presLayoutVars>
          <dgm:bulletEnabled val="1"/>
        </dgm:presLayoutVars>
      </dgm:prSet>
      <dgm:spPr/>
    </dgm:pt>
    <dgm:pt modelId="{3FBC8140-5A01-469E-83C1-0A4A096B63F0}" type="pres">
      <dgm:prSet presAssocID="{84C3B3EA-E1B5-40E9-90AE-F86135E109C1}" presName="accent_1" presStyleCnt="0"/>
      <dgm:spPr/>
    </dgm:pt>
    <dgm:pt modelId="{F28F1829-64EF-4B22-A8BC-CBD456C8B4C0}" type="pres">
      <dgm:prSet presAssocID="{84C3B3EA-E1B5-40E9-90AE-F86135E109C1}" presName="accentRepeatNode" presStyleLbl="solidFgAcc1" presStyleIdx="0" presStyleCnt="5" custScaleX="43879" custScaleY="46000" custLinFactNeighborX="757" custLinFactNeighborY="1618">
        <dgm:style>
          <a:lnRef idx="0">
            <a:schemeClr val="accent6"/>
          </a:lnRef>
          <a:fillRef idx="3">
            <a:schemeClr val="accent6"/>
          </a:fillRef>
          <a:effectRef idx="3">
            <a:schemeClr val="accent6"/>
          </a:effectRef>
          <a:fontRef idx="minor">
            <a:schemeClr val="lt1"/>
          </a:fontRef>
        </dgm:style>
      </dgm:prSet>
      <dgm:spPr>
        <a:solidFill>
          <a:schemeClr val="bg1"/>
        </a:solidFill>
        <a:ln>
          <a:solidFill>
            <a:srgbClr val="063399"/>
          </a:solidFill>
        </a:ln>
      </dgm:spPr>
    </dgm:pt>
    <dgm:pt modelId="{9904F9EF-DC6C-484E-8ED6-5C5E0369C89D}" type="pres">
      <dgm:prSet presAssocID="{AABCC9ED-D4C1-4C02-9F59-D1B204FEFC32}" presName="text_2" presStyleLbl="node1" presStyleIdx="1" presStyleCnt="5" custScaleY="156711" custLinFactNeighborY="-13789">
        <dgm:presLayoutVars>
          <dgm:bulletEnabled val="1"/>
        </dgm:presLayoutVars>
      </dgm:prSet>
      <dgm:spPr/>
    </dgm:pt>
    <dgm:pt modelId="{E9953903-722C-45F0-A6FA-06D1A955CE68}" type="pres">
      <dgm:prSet presAssocID="{AABCC9ED-D4C1-4C02-9F59-D1B204FEFC32}" presName="accent_2" presStyleCnt="0"/>
      <dgm:spPr/>
    </dgm:pt>
    <dgm:pt modelId="{E6D46D22-E502-4F0D-A5C7-1FDAB5D1FBB3}" type="pres">
      <dgm:prSet presAssocID="{AABCC9ED-D4C1-4C02-9F59-D1B204FEFC32}" presName="accentRepeatNode" presStyleLbl="solidFgAcc1" presStyleIdx="1" presStyleCnt="5" custScaleX="43879" custScaleY="46000" custLinFactNeighborX="-2857" custLinFactNeighborY="-14645">
        <dgm:style>
          <a:lnRef idx="0">
            <a:schemeClr val="accent6"/>
          </a:lnRef>
          <a:fillRef idx="3">
            <a:schemeClr val="accent6"/>
          </a:fillRef>
          <a:effectRef idx="3">
            <a:schemeClr val="accent6"/>
          </a:effectRef>
          <a:fontRef idx="minor">
            <a:schemeClr val="lt1"/>
          </a:fontRef>
        </dgm:style>
      </dgm:prSet>
      <dgm:spPr>
        <a:xfrm>
          <a:off x="653019" y="1140408"/>
          <a:ext cx="308334" cy="323239"/>
        </a:xfrm>
        <a:prstGeom prst="ellipse">
          <a:avLst/>
        </a:prstGeom>
        <a:solidFill>
          <a:schemeClr val="bg1"/>
        </a:solidFill>
        <a:ln>
          <a:solidFill>
            <a:srgbClr val="063399"/>
          </a:solidFill>
        </a:ln>
      </dgm:spPr>
    </dgm:pt>
    <dgm:pt modelId="{0075340E-C40E-490C-A659-E3EF14212201}" type="pres">
      <dgm:prSet presAssocID="{DF7A8E04-488F-487F-8E59-DF618301DAE0}" presName="text_3" presStyleLbl="node1" presStyleIdx="2" presStyleCnt="5" custScaleY="141912" custLinFactNeighborY="-2515">
        <dgm:presLayoutVars>
          <dgm:bulletEnabled val="1"/>
        </dgm:presLayoutVars>
      </dgm:prSet>
      <dgm:spPr/>
    </dgm:pt>
    <dgm:pt modelId="{5CE9EFE7-8B36-4293-811C-62C9081B9FDC}" type="pres">
      <dgm:prSet presAssocID="{DF7A8E04-488F-487F-8E59-DF618301DAE0}" presName="accent_3" presStyleCnt="0"/>
      <dgm:spPr/>
    </dgm:pt>
    <dgm:pt modelId="{6C61BCAB-FC58-4DEF-AE3F-819EE5636260}" type="pres">
      <dgm:prSet presAssocID="{DF7A8E04-488F-487F-8E59-DF618301DAE0}" presName="accentRepeatNode" presStyleLbl="solidFgAcc1" presStyleIdx="2" presStyleCnt="5" custScaleX="43879" custScaleY="46000" custLinFactNeighborX="4371" custLinFactNeighborY="-7417">
        <dgm:style>
          <a:lnRef idx="0">
            <a:schemeClr val="accent6"/>
          </a:lnRef>
          <a:fillRef idx="3">
            <a:schemeClr val="accent6"/>
          </a:fillRef>
          <a:effectRef idx="3">
            <a:schemeClr val="accent6"/>
          </a:effectRef>
          <a:fontRef idx="minor">
            <a:schemeClr val="lt1"/>
          </a:fontRef>
        </dgm:style>
      </dgm:prSet>
      <dgm:spPr>
        <a:solidFill>
          <a:schemeClr val="bg1"/>
        </a:solidFill>
        <a:ln>
          <a:solidFill>
            <a:srgbClr val="063399"/>
          </a:solidFill>
        </a:ln>
      </dgm:spPr>
    </dgm:pt>
    <dgm:pt modelId="{502A9C29-A6EB-4067-AD5C-2FE0BE39279B}" type="pres">
      <dgm:prSet presAssocID="{8AEEF933-CA2D-4495-B6CC-AFF8AD0FD708}" presName="text_4" presStyleLbl="node1" presStyleIdx="3" presStyleCnt="5" custScaleY="157860" custLinFactNeighborY="14743">
        <dgm:presLayoutVars>
          <dgm:bulletEnabled val="1"/>
        </dgm:presLayoutVars>
      </dgm:prSet>
      <dgm:spPr/>
    </dgm:pt>
    <dgm:pt modelId="{8F1D7FDC-5CC0-45B7-8AF9-69BA5F539D55}" type="pres">
      <dgm:prSet presAssocID="{8AEEF933-CA2D-4495-B6CC-AFF8AD0FD708}" presName="accent_4" presStyleCnt="0"/>
      <dgm:spPr/>
    </dgm:pt>
    <dgm:pt modelId="{48369921-EAAC-466A-9B29-1D0B8A4AA439}" type="pres">
      <dgm:prSet presAssocID="{8AEEF933-CA2D-4495-B6CC-AFF8AD0FD708}" presName="accentRepeatNode" presStyleLbl="solidFgAcc1" presStyleIdx="3" presStyleCnt="5" custScaleX="43879" custScaleY="46000" custLinFactNeighborX="7374" custLinFactNeighborY="1752">
        <dgm:style>
          <a:lnRef idx="0">
            <a:schemeClr val="accent6"/>
          </a:lnRef>
          <a:fillRef idx="3">
            <a:schemeClr val="accent6"/>
          </a:fillRef>
          <a:effectRef idx="3">
            <a:schemeClr val="accent6"/>
          </a:effectRef>
          <a:fontRef idx="minor">
            <a:schemeClr val="lt1"/>
          </a:fontRef>
        </dgm:style>
      </dgm:prSet>
      <dgm:spPr>
        <a:solidFill>
          <a:schemeClr val="bg1"/>
        </a:solidFill>
        <a:ln>
          <a:solidFill>
            <a:srgbClr val="063399"/>
          </a:solidFill>
        </a:ln>
      </dgm:spPr>
    </dgm:pt>
    <dgm:pt modelId="{D07040C1-E0A6-4199-AD18-FF1295FD06BD}" type="pres">
      <dgm:prSet presAssocID="{BE5974CB-6B3D-4668-A789-DE57E4382325}" presName="text_5" presStyleLbl="node1" presStyleIdx="4" presStyleCnt="5" custScaleY="147495" custLinFactNeighborX="61" custLinFactNeighborY="28480">
        <dgm:presLayoutVars>
          <dgm:bulletEnabled val="1"/>
        </dgm:presLayoutVars>
      </dgm:prSet>
      <dgm:spPr/>
    </dgm:pt>
    <dgm:pt modelId="{7226C89E-A1A8-493F-9A53-3A528CD078AD}" type="pres">
      <dgm:prSet presAssocID="{BE5974CB-6B3D-4668-A789-DE57E4382325}" presName="accent_5" presStyleCnt="0"/>
      <dgm:spPr/>
    </dgm:pt>
    <dgm:pt modelId="{3D8C5E70-E7D2-418E-BD2B-3E7817304DE9}" type="pres">
      <dgm:prSet presAssocID="{BE5974CB-6B3D-4668-A789-DE57E4382325}" presName="accentRepeatNode" presStyleLbl="solidFgAcc1" presStyleIdx="4" presStyleCnt="5" custScaleX="43879" custScaleY="46000" custLinFactNeighborX="6472" custLinFactNeighborY="5346">
        <dgm:style>
          <a:lnRef idx="0">
            <a:schemeClr val="accent6"/>
          </a:lnRef>
          <a:fillRef idx="3">
            <a:schemeClr val="accent6"/>
          </a:fillRef>
          <a:effectRef idx="3">
            <a:schemeClr val="accent6"/>
          </a:effectRef>
          <a:fontRef idx="minor">
            <a:schemeClr val="lt1"/>
          </a:fontRef>
        </dgm:style>
      </dgm:prSet>
      <dgm:spPr>
        <a:solidFill>
          <a:schemeClr val="bg1"/>
        </a:solidFill>
        <a:ln>
          <a:solidFill>
            <a:srgbClr val="063399"/>
          </a:solidFill>
        </a:ln>
      </dgm:spPr>
    </dgm:pt>
  </dgm:ptLst>
  <dgm:cxnLst>
    <dgm:cxn modelId="{4C7E7522-22C8-4339-8CDF-9C61B3198C09}" type="presOf" srcId="{BE5974CB-6B3D-4668-A789-DE57E4382325}" destId="{D07040C1-E0A6-4199-AD18-FF1295FD06BD}" srcOrd="0" destOrd="0" presId="urn:microsoft.com/office/officeart/2008/layout/VerticalCurvedList"/>
    <dgm:cxn modelId="{B9B39C51-255C-4BC7-A873-6A33FAA22434}" srcId="{F755F97F-0C0E-4735-9FB7-26A2D8755966}" destId="{DF7A8E04-488F-487F-8E59-DF618301DAE0}" srcOrd="2" destOrd="0" parTransId="{7566A47C-A8EC-46B0-905F-D9CEF60D2EC8}" sibTransId="{590929B3-25B4-458E-A385-8D8A510EE9DE}"/>
    <dgm:cxn modelId="{97D42659-BCF5-46A3-B760-E0E514C98EC1}" srcId="{F755F97F-0C0E-4735-9FB7-26A2D8755966}" destId="{84C3B3EA-E1B5-40E9-90AE-F86135E109C1}" srcOrd="0" destOrd="0" parTransId="{716F83AC-AA39-4820-994E-0C6261031638}" sibTransId="{39CD96EE-1A62-4DAB-964C-5F9486D7E262}"/>
    <dgm:cxn modelId="{1F205385-382D-4383-9ED6-E2E4B5EB9B8D}" type="presOf" srcId="{84C3B3EA-E1B5-40E9-90AE-F86135E109C1}" destId="{4066E707-B2C0-4E0F-944D-C5D9E927783C}" srcOrd="0" destOrd="0" presId="urn:microsoft.com/office/officeart/2008/layout/VerticalCurvedList"/>
    <dgm:cxn modelId="{6775398A-B89D-4613-8457-48C57442D86E}" srcId="{F755F97F-0C0E-4735-9FB7-26A2D8755966}" destId="{8AEEF933-CA2D-4495-B6CC-AFF8AD0FD708}" srcOrd="3" destOrd="0" parTransId="{F7B7D803-5CBF-48B7-A35B-EE554DBF66EE}" sibTransId="{F475AC0F-B73C-4253-8AD2-7F486713A5AF}"/>
    <dgm:cxn modelId="{EB0076BA-6F0E-45D4-B99A-3867DFE059CD}" type="presOf" srcId="{DF7A8E04-488F-487F-8E59-DF618301DAE0}" destId="{0075340E-C40E-490C-A659-E3EF14212201}" srcOrd="0" destOrd="0" presId="urn:microsoft.com/office/officeart/2008/layout/VerticalCurvedList"/>
    <dgm:cxn modelId="{F3710ABB-5CF2-4823-9547-D4DDA5A75C63}" type="presOf" srcId="{F755F97F-0C0E-4735-9FB7-26A2D8755966}" destId="{F80FD5F0-5633-4674-823F-6CA13DA24043}" srcOrd="0" destOrd="0" presId="urn:microsoft.com/office/officeart/2008/layout/VerticalCurvedList"/>
    <dgm:cxn modelId="{D590FBBB-EAAB-4ED6-ADE2-80715DBBB8F2}" srcId="{F755F97F-0C0E-4735-9FB7-26A2D8755966}" destId="{BE5974CB-6B3D-4668-A789-DE57E4382325}" srcOrd="4" destOrd="0" parTransId="{C070EA37-3E1E-4763-815F-4DD1E3BBA7E5}" sibTransId="{DF39D483-775D-4171-AC0E-6CD3F8AAEE51}"/>
    <dgm:cxn modelId="{95CA18D9-7E5F-4389-B365-A2ECB11EB3F7}" type="presOf" srcId="{39CD96EE-1A62-4DAB-964C-5F9486D7E262}" destId="{770B62EE-3CA7-4E3F-B587-63C251DFEC66}" srcOrd="0" destOrd="0" presId="urn:microsoft.com/office/officeart/2008/layout/VerticalCurvedList"/>
    <dgm:cxn modelId="{12D23CDE-EDAB-45BF-9B2F-1A5A0BE20563}" srcId="{F755F97F-0C0E-4735-9FB7-26A2D8755966}" destId="{AABCC9ED-D4C1-4C02-9F59-D1B204FEFC32}" srcOrd="1" destOrd="0" parTransId="{F2661BA0-8312-4180-97B3-9904855AF0FC}" sibTransId="{E33858CD-93A6-4739-A9E6-931F80A45CD3}"/>
    <dgm:cxn modelId="{5E3B1BEA-3839-4B91-9497-1DCEB31F72D6}" type="presOf" srcId="{AABCC9ED-D4C1-4C02-9F59-D1B204FEFC32}" destId="{9904F9EF-DC6C-484E-8ED6-5C5E0369C89D}" srcOrd="0" destOrd="0" presId="urn:microsoft.com/office/officeart/2008/layout/VerticalCurvedList"/>
    <dgm:cxn modelId="{F1E8DEEB-E04E-440C-9337-B930278515AA}" type="presOf" srcId="{8AEEF933-CA2D-4495-B6CC-AFF8AD0FD708}" destId="{502A9C29-A6EB-4067-AD5C-2FE0BE39279B}" srcOrd="0" destOrd="0" presId="urn:microsoft.com/office/officeart/2008/layout/VerticalCurvedList"/>
    <dgm:cxn modelId="{C817EFC7-9E6D-49EE-B160-6DB023C8E3A6}" type="presParOf" srcId="{F80FD5F0-5633-4674-823F-6CA13DA24043}" destId="{65BB04D8-9BA8-4B9E-BBE9-680D8F97C43B}" srcOrd="0" destOrd="0" presId="urn:microsoft.com/office/officeart/2008/layout/VerticalCurvedList"/>
    <dgm:cxn modelId="{4548117E-32A3-4AF9-B74E-48AF424FB98E}" type="presParOf" srcId="{65BB04D8-9BA8-4B9E-BBE9-680D8F97C43B}" destId="{7238C867-F135-4905-B5AB-590473DB014C}" srcOrd="0" destOrd="0" presId="urn:microsoft.com/office/officeart/2008/layout/VerticalCurvedList"/>
    <dgm:cxn modelId="{730E9EE6-B1A7-4F14-AB8D-EF3AD273DBE0}" type="presParOf" srcId="{7238C867-F135-4905-B5AB-590473DB014C}" destId="{5AEB520B-D366-4275-8D20-83B31E5689AF}" srcOrd="0" destOrd="0" presId="urn:microsoft.com/office/officeart/2008/layout/VerticalCurvedList"/>
    <dgm:cxn modelId="{B8DB6B39-3B84-4FD9-9071-ED0ABD9607F9}" type="presParOf" srcId="{7238C867-F135-4905-B5AB-590473DB014C}" destId="{770B62EE-3CA7-4E3F-B587-63C251DFEC66}" srcOrd="1" destOrd="0" presId="urn:microsoft.com/office/officeart/2008/layout/VerticalCurvedList"/>
    <dgm:cxn modelId="{B08D9578-E3F7-49FD-ADD3-F3FCF63F822C}" type="presParOf" srcId="{7238C867-F135-4905-B5AB-590473DB014C}" destId="{4D89126B-BB17-42C3-BC8F-EF730081B653}" srcOrd="2" destOrd="0" presId="urn:microsoft.com/office/officeart/2008/layout/VerticalCurvedList"/>
    <dgm:cxn modelId="{0F21CAB9-200A-4DA2-B4E5-CD6FDB07A3CE}" type="presParOf" srcId="{7238C867-F135-4905-B5AB-590473DB014C}" destId="{C907FDC9-8B3D-4893-ABC4-B81A47261405}" srcOrd="3" destOrd="0" presId="urn:microsoft.com/office/officeart/2008/layout/VerticalCurvedList"/>
    <dgm:cxn modelId="{841A6987-868A-4950-930A-BB6D17364AE6}" type="presParOf" srcId="{65BB04D8-9BA8-4B9E-BBE9-680D8F97C43B}" destId="{4066E707-B2C0-4E0F-944D-C5D9E927783C}" srcOrd="1" destOrd="0" presId="urn:microsoft.com/office/officeart/2008/layout/VerticalCurvedList"/>
    <dgm:cxn modelId="{32E64A9A-5FA6-441B-9579-D548DE19302F}" type="presParOf" srcId="{65BB04D8-9BA8-4B9E-BBE9-680D8F97C43B}" destId="{3FBC8140-5A01-469E-83C1-0A4A096B63F0}" srcOrd="2" destOrd="0" presId="urn:microsoft.com/office/officeart/2008/layout/VerticalCurvedList"/>
    <dgm:cxn modelId="{FF437421-E093-4F14-8C77-06CFE658BD90}" type="presParOf" srcId="{3FBC8140-5A01-469E-83C1-0A4A096B63F0}" destId="{F28F1829-64EF-4B22-A8BC-CBD456C8B4C0}" srcOrd="0" destOrd="0" presId="urn:microsoft.com/office/officeart/2008/layout/VerticalCurvedList"/>
    <dgm:cxn modelId="{1CB96769-AC82-40C0-BE9F-0A27C3CA339A}" type="presParOf" srcId="{65BB04D8-9BA8-4B9E-BBE9-680D8F97C43B}" destId="{9904F9EF-DC6C-484E-8ED6-5C5E0369C89D}" srcOrd="3" destOrd="0" presId="urn:microsoft.com/office/officeart/2008/layout/VerticalCurvedList"/>
    <dgm:cxn modelId="{69CF340F-DD85-43FD-9D35-6B66F7462BD5}" type="presParOf" srcId="{65BB04D8-9BA8-4B9E-BBE9-680D8F97C43B}" destId="{E9953903-722C-45F0-A6FA-06D1A955CE68}" srcOrd="4" destOrd="0" presId="urn:microsoft.com/office/officeart/2008/layout/VerticalCurvedList"/>
    <dgm:cxn modelId="{3BD07EE9-036B-40E1-8B95-4C4C20F9F483}" type="presParOf" srcId="{E9953903-722C-45F0-A6FA-06D1A955CE68}" destId="{E6D46D22-E502-4F0D-A5C7-1FDAB5D1FBB3}" srcOrd="0" destOrd="0" presId="urn:microsoft.com/office/officeart/2008/layout/VerticalCurvedList"/>
    <dgm:cxn modelId="{A7EBEEDF-E718-41E0-B837-D39BBA7866BC}" type="presParOf" srcId="{65BB04D8-9BA8-4B9E-BBE9-680D8F97C43B}" destId="{0075340E-C40E-490C-A659-E3EF14212201}" srcOrd="5" destOrd="0" presId="urn:microsoft.com/office/officeart/2008/layout/VerticalCurvedList"/>
    <dgm:cxn modelId="{C3E572BD-B75C-456E-9712-5E9416112325}" type="presParOf" srcId="{65BB04D8-9BA8-4B9E-BBE9-680D8F97C43B}" destId="{5CE9EFE7-8B36-4293-811C-62C9081B9FDC}" srcOrd="6" destOrd="0" presId="urn:microsoft.com/office/officeart/2008/layout/VerticalCurvedList"/>
    <dgm:cxn modelId="{1480CBEF-0579-4474-BA24-686FADC41F41}" type="presParOf" srcId="{5CE9EFE7-8B36-4293-811C-62C9081B9FDC}" destId="{6C61BCAB-FC58-4DEF-AE3F-819EE5636260}" srcOrd="0" destOrd="0" presId="urn:microsoft.com/office/officeart/2008/layout/VerticalCurvedList"/>
    <dgm:cxn modelId="{E1E2AD8A-7F50-44A5-8977-729DA6F9CB95}" type="presParOf" srcId="{65BB04D8-9BA8-4B9E-BBE9-680D8F97C43B}" destId="{502A9C29-A6EB-4067-AD5C-2FE0BE39279B}" srcOrd="7" destOrd="0" presId="urn:microsoft.com/office/officeart/2008/layout/VerticalCurvedList"/>
    <dgm:cxn modelId="{BE9EC994-5D4D-4F10-9625-91C8274BAF91}" type="presParOf" srcId="{65BB04D8-9BA8-4B9E-BBE9-680D8F97C43B}" destId="{8F1D7FDC-5CC0-45B7-8AF9-69BA5F539D55}" srcOrd="8" destOrd="0" presId="urn:microsoft.com/office/officeart/2008/layout/VerticalCurvedList"/>
    <dgm:cxn modelId="{21740E64-D447-4D25-B4A7-9A75A776FEE3}" type="presParOf" srcId="{8F1D7FDC-5CC0-45B7-8AF9-69BA5F539D55}" destId="{48369921-EAAC-466A-9B29-1D0B8A4AA439}" srcOrd="0" destOrd="0" presId="urn:microsoft.com/office/officeart/2008/layout/VerticalCurvedList"/>
    <dgm:cxn modelId="{B63FD5F2-5D99-4663-A8AB-54A2CEE82E3A}" type="presParOf" srcId="{65BB04D8-9BA8-4B9E-BBE9-680D8F97C43B}" destId="{D07040C1-E0A6-4199-AD18-FF1295FD06BD}" srcOrd="9" destOrd="0" presId="urn:microsoft.com/office/officeart/2008/layout/VerticalCurvedList"/>
    <dgm:cxn modelId="{F4B48E58-726D-421D-9AB2-A1B2208C085E}" type="presParOf" srcId="{65BB04D8-9BA8-4B9E-BBE9-680D8F97C43B}" destId="{7226C89E-A1A8-493F-9A53-3A528CD078AD}" srcOrd="10" destOrd="0" presId="urn:microsoft.com/office/officeart/2008/layout/VerticalCurvedList"/>
    <dgm:cxn modelId="{985A1204-E29E-4FFC-B151-B0F603CC0C03}" type="presParOf" srcId="{7226C89E-A1A8-493F-9A53-3A528CD078AD}" destId="{3D8C5E70-E7D2-418E-BD2B-3E7817304DE9}" srcOrd="0" destOrd="0" presId="urn:microsoft.com/office/officeart/2008/layout/VerticalCurvedList"/>
  </dgm:cxnLst>
  <dgm:bg/>
  <dgm:whole>
    <a:ln>
      <a:prstDash val="sysDot"/>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DE6B7-8AE8-46B1-B355-2804876700F2}">
      <dsp:nvSpPr>
        <dsp:cNvPr id="0" name=""/>
        <dsp:cNvSpPr/>
      </dsp:nvSpPr>
      <dsp:spPr>
        <a:xfrm>
          <a:off x="4239335" y="65129"/>
          <a:ext cx="2909746" cy="29097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nl-NL" sz="2000" kern="1200" dirty="0" err="1"/>
            <a:t>Jointly</a:t>
          </a:r>
          <a:r>
            <a:rPr lang="nl-NL" sz="2000" kern="1200" dirty="0"/>
            <a:t> </a:t>
          </a:r>
          <a:r>
            <a:rPr lang="nl-NL" sz="2000" kern="1200" dirty="0" err="1"/>
            <a:t>with</a:t>
          </a:r>
          <a:r>
            <a:rPr lang="nl-NL" sz="2000" kern="1200" dirty="0"/>
            <a:t> </a:t>
          </a:r>
          <a:r>
            <a:rPr lang="nl-NL" sz="2000" kern="1200" dirty="0" err="1"/>
            <a:t>other</a:t>
          </a:r>
          <a:r>
            <a:rPr lang="nl-NL" sz="2000" kern="1200" dirty="0"/>
            <a:t> financiers (Team Europe, Investment </a:t>
          </a:r>
          <a:r>
            <a:rPr lang="nl-NL" sz="2000" kern="1200" dirty="0" err="1"/>
            <a:t>banks</a:t>
          </a:r>
          <a:r>
            <a:rPr lang="nl-NL" sz="2000" kern="1200" dirty="0"/>
            <a:t>, </a:t>
          </a:r>
          <a:r>
            <a:rPr lang="nl-NL" sz="2000" kern="1200" dirty="0" err="1"/>
            <a:t>others</a:t>
          </a:r>
          <a:r>
            <a:rPr lang="nl-NL" sz="1700" kern="1200" dirty="0"/>
            <a:t>)</a:t>
          </a:r>
        </a:p>
      </dsp:txBody>
      <dsp:txXfrm>
        <a:off x="4627301" y="574335"/>
        <a:ext cx="2133814" cy="1309386"/>
      </dsp:txXfrm>
    </dsp:sp>
    <dsp:sp modelId="{F6E2524B-0FD0-49C1-86DA-8B7E3C128A4D}">
      <dsp:nvSpPr>
        <dsp:cNvPr id="0" name=""/>
        <dsp:cNvSpPr/>
      </dsp:nvSpPr>
      <dsp:spPr>
        <a:xfrm>
          <a:off x="6749423" y="0"/>
          <a:ext cx="4738784" cy="4812371"/>
        </a:xfrm>
        <a:prstGeom prst="ellipse">
          <a:avLst/>
        </a:prstGeom>
        <a:solidFill>
          <a:srgbClr val="004494">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chemeClr val="bg1"/>
              </a:solidFill>
            </a:rPr>
            <a:t>EU support </a:t>
          </a:r>
          <a:r>
            <a:rPr lang="nl-NL" sz="2400" kern="1200" dirty="0" err="1">
              <a:solidFill>
                <a:schemeClr val="bg1"/>
              </a:solidFill>
            </a:rPr>
            <a:t>to</a:t>
          </a:r>
          <a:r>
            <a:rPr lang="nl-NL" sz="2400" kern="1200" dirty="0">
              <a:solidFill>
                <a:schemeClr val="bg1"/>
              </a:solidFill>
            </a:rPr>
            <a:t> </a:t>
          </a:r>
          <a:r>
            <a:rPr lang="nl-NL" sz="2400" b="1" kern="1200" dirty="0">
              <a:solidFill>
                <a:schemeClr val="bg1"/>
              </a:solidFill>
            </a:rPr>
            <a:t>public sector development </a:t>
          </a:r>
          <a:r>
            <a:rPr lang="nl-NL" sz="2400" kern="1200" dirty="0">
              <a:solidFill>
                <a:schemeClr val="bg1"/>
              </a:solidFill>
            </a:rPr>
            <a:t>(</a:t>
          </a:r>
          <a:r>
            <a:rPr lang="nl-NL" sz="2400" kern="1200" dirty="0" err="1">
              <a:solidFill>
                <a:schemeClr val="bg1"/>
              </a:solidFill>
            </a:rPr>
            <a:t>projects</a:t>
          </a:r>
          <a:r>
            <a:rPr lang="nl-NL" sz="2400" kern="1200" dirty="0">
              <a:solidFill>
                <a:schemeClr val="bg1"/>
              </a:solidFill>
            </a:rPr>
            <a:t>, </a:t>
          </a:r>
          <a:r>
            <a:rPr lang="nl-NL" sz="2400" kern="1200" dirty="0" err="1">
              <a:solidFill>
                <a:schemeClr val="bg1"/>
              </a:solidFill>
            </a:rPr>
            <a:t>loans</a:t>
          </a:r>
          <a:r>
            <a:rPr lang="nl-NL" sz="2400" kern="1200" dirty="0">
              <a:solidFill>
                <a:schemeClr val="bg1"/>
              </a:solidFill>
            </a:rPr>
            <a:t>, </a:t>
          </a:r>
          <a:r>
            <a:rPr lang="nl-NL" sz="2400" b="1" kern="1200" dirty="0">
              <a:solidFill>
                <a:schemeClr val="bg1"/>
              </a:solidFill>
            </a:rPr>
            <a:t>budget support, </a:t>
          </a:r>
          <a:r>
            <a:rPr lang="nl-NL" sz="2400" kern="1200" dirty="0" err="1">
              <a:solidFill>
                <a:schemeClr val="bg1"/>
              </a:solidFill>
            </a:rPr>
            <a:t>blending</a:t>
          </a:r>
          <a:r>
            <a:rPr lang="nl-NL" sz="2400" kern="1200" dirty="0">
              <a:solidFill>
                <a:schemeClr val="bg1"/>
              </a:solidFill>
            </a:rPr>
            <a:t> </a:t>
          </a:r>
          <a:r>
            <a:rPr lang="nl-NL" sz="2400" kern="1200" dirty="0" err="1">
              <a:solidFill>
                <a:schemeClr val="bg1"/>
              </a:solidFill>
            </a:rPr>
            <a:t>mechanisms</a:t>
          </a:r>
          <a:r>
            <a:rPr lang="nl-NL" sz="2400" kern="1200" dirty="0">
              <a:solidFill>
                <a:schemeClr val="bg1"/>
              </a:solidFill>
            </a:rPr>
            <a:t>, </a:t>
          </a:r>
          <a:r>
            <a:rPr lang="nl-NL" sz="2400" kern="1200" dirty="0" err="1">
              <a:solidFill>
                <a:schemeClr val="bg1"/>
              </a:solidFill>
            </a:rPr>
            <a:t>technical</a:t>
          </a:r>
          <a:r>
            <a:rPr lang="nl-NL" sz="2400" kern="1200" dirty="0">
              <a:solidFill>
                <a:schemeClr val="bg1"/>
              </a:solidFill>
            </a:rPr>
            <a:t> assistance, </a:t>
          </a:r>
          <a:r>
            <a:rPr lang="nl-NL" sz="2400" kern="1200" dirty="0" err="1">
              <a:solidFill>
                <a:schemeClr val="bg1"/>
              </a:solidFill>
            </a:rPr>
            <a:t>twinning</a:t>
          </a:r>
          <a:r>
            <a:rPr lang="nl-NL" sz="1700" kern="1200" dirty="0">
              <a:solidFill>
                <a:schemeClr val="bg1"/>
              </a:solidFill>
            </a:rPr>
            <a:t>)</a:t>
          </a:r>
        </a:p>
      </dsp:txBody>
      <dsp:txXfrm>
        <a:off x="8198701" y="1243196"/>
        <a:ext cx="2843270" cy="2646804"/>
      </dsp:txXfrm>
    </dsp:sp>
    <dsp:sp modelId="{35BF2C95-EBBB-42A1-9745-11A57FDFB6C7}">
      <dsp:nvSpPr>
        <dsp:cNvPr id="0" name=""/>
        <dsp:cNvSpPr/>
      </dsp:nvSpPr>
      <dsp:spPr>
        <a:xfrm>
          <a:off x="81879" y="34068"/>
          <a:ext cx="4637321" cy="4694032"/>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dirty="0"/>
            <a:t>EU support </a:t>
          </a:r>
          <a:r>
            <a:rPr lang="nl-NL" sz="2400" kern="1200" dirty="0" err="1"/>
            <a:t>to</a:t>
          </a:r>
          <a:r>
            <a:rPr lang="nl-NL" sz="2400" kern="1200" dirty="0"/>
            <a:t> </a:t>
          </a:r>
          <a:r>
            <a:rPr lang="nl-NL" sz="2400" b="1" kern="1200" dirty="0"/>
            <a:t>private sector development </a:t>
          </a:r>
          <a:r>
            <a:rPr lang="nl-NL" sz="2400" kern="1200" dirty="0"/>
            <a:t>(</a:t>
          </a:r>
          <a:r>
            <a:rPr lang="nl-NL" sz="2400" kern="1200" dirty="0" err="1"/>
            <a:t>loans</a:t>
          </a:r>
          <a:r>
            <a:rPr lang="nl-NL" sz="2400" kern="1200" dirty="0"/>
            <a:t>, </a:t>
          </a:r>
          <a:r>
            <a:rPr lang="nl-NL" sz="2400" kern="1200" dirty="0" err="1"/>
            <a:t>guarantees</a:t>
          </a:r>
          <a:r>
            <a:rPr lang="nl-NL" sz="2400" kern="1200" dirty="0"/>
            <a:t>, </a:t>
          </a:r>
          <a:r>
            <a:rPr lang="nl-NL" sz="2400" kern="1200" dirty="0" err="1"/>
            <a:t>capital</a:t>
          </a:r>
          <a:r>
            <a:rPr lang="nl-NL" sz="2400" kern="1200" dirty="0"/>
            <a:t> investment, training, </a:t>
          </a:r>
          <a:r>
            <a:rPr lang="nl-NL" sz="2400" kern="1200" dirty="0" err="1"/>
            <a:t>others</a:t>
          </a:r>
          <a:r>
            <a:rPr lang="nl-NL" sz="2400" kern="1200" dirty="0"/>
            <a:t>)</a:t>
          </a:r>
        </a:p>
      </dsp:txBody>
      <dsp:txXfrm>
        <a:off x="518560" y="1246693"/>
        <a:ext cx="2782392" cy="2581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B62EE-3CA7-4E3F-B587-63C251DFEC66}">
      <dsp:nvSpPr>
        <dsp:cNvPr id="0" name=""/>
        <dsp:cNvSpPr/>
      </dsp:nvSpPr>
      <dsp:spPr>
        <a:xfrm>
          <a:off x="-5051753" y="-711608"/>
          <a:ext cx="6053155" cy="6053155"/>
        </a:xfrm>
        <a:prstGeom prst="blockArc">
          <a:avLst>
            <a:gd name="adj1" fmla="val 18900000"/>
            <a:gd name="adj2" fmla="val 2700000"/>
            <a:gd name="adj3" fmla="val 357"/>
          </a:avLst>
        </a:prstGeom>
        <a:solidFill>
          <a:srgbClr val="063399"/>
        </a:solidFill>
        <a:ln w="12700" cap="flat" cmpd="sng" algn="ctr">
          <a:solidFill>
            <a:srgbClr val="063399"/>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4066E707-B2C0-4E0F-944D-C5D9E927783C}">
      <dsp:nvSpPr>
        <dsp:cNvPr id="0" name=""/>
        <dsp:cNvSpPr/>
      </dsp:nvSpPr>
      <dsp:spPr>
        <a:xfrm>
          <a:off x="424439" y="201150"/>
          <a:ext cx="7165803" cy="562154"/>
        </a:xfrm>
        <a:prstGeom prst="rect">
          <a:avLst/>
        </a:prstGeom>
        <a:noFill/>
        <a:ln w="12700" cap="flat" cmpd="sng" algn="ctr">
          <a:noFill/>
          <a:prstDash val="sys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210" tIns="45720" rIns="45720" bIns="45720" numCol="1" spcCol="1270" anchor="ctr" anchorCtr="0">
          <a:noAutofit/>
        </a:bodyPr>
        <a:lstStyle/>
        <a:p>
          <a:pPr marL="0" lvl="0" indent="0" algn="just" defTabSz="800100">
            <a:lnSpc>
              <a:spcPct val="90000"/>
            </a:lnSpc>
            <a:spcBef>
              <a:spcPct val="0"/>
            </a:spcBef>
            <a:spcAft>
              <a:spcPct val="35000"/>
            </a:spcAft>
            <a:buNone/>
          </a:pPr>
          <a:r>
            <a:rPr lang="en-US" sz="1800" b="0" i="0" kern="1200" dirty="0">
              <a:latin typeface="+mn-lt"/>
              <a:cs typeface="Arial Narrow"/>
            </a:rPr>
            <a:t>To quickly produce a concise situation of the National Statistical System in the country</a:t>
          </a:r>
          <a:endParaRPr lang="es-ES" sz="1800" b="0" i="0" kern="1200" noProof="0" dirty="0">
            <a:solidFill>
              <a:srgbClr val="000000"/>
            </a:solidFill>
            <a:latin typeface="+mn-lt"/>
            <a:ea typeface="Arial Narrow"/>
            <a:cs typeface="Arial Narrow"/>
          </a:endParaRPr>
        </a:p>
      </dsp:txBody>
      <dsp:txXfrm>
        <a:off x="424439" y="201150"/>
        <a:ext cx="7165803" cy="562154"/>
      </dsp:txXfrm>
    </dsp:sp>
    <dsp:sp modelId="{F28F1829-64EF-4B22-A8BC-CBD456C8B4C0}">
      <dsp:nvSpPr>
        <dsp:cNvPr id="0" name=""/>
        <dsp:cNvSpPr/>
      </dsp:nvSpPr>
      <dsp:spPr>
        <a:xfrm>
          <a:off x="275591" y="411725"/>
          <a:ext cx="308334" cy="323239"/>
        </a:xfrm>
        <a:prstGeom prst="ellipse">
          <a:avLst/>
        </a:prstGeom>
        <a:solidFill>
          <a:schemeClr val="bg1"/>
        </a:solidFill>
        <a:ln>
          <a:solidFill>
            <a:srgbClr val="063399"/>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9904F9EF-DC6C-484E-8ED6-5C5E0369C89D}">
      <dsp:nvSpPr>
        <dsp:cNvPr id="0" name=""/>
        <dsp:cNvSpPr/>
      </dsp:nvSpPr>
      <dsp:spPr>
        <a:xfrm>
          <a:off x="827262" y="886942"/>
          <a:ext cx="6762979" cy="880958"/>
        </a:xfrm>
        <a:prstGeom prst="rect">
          <a:avLst/>
        </a:prstGeom>
        <a:noFill/>
        <a:ln w="12700" cap="flat" cmpd="sng" algn="ctr">
          <a:noFill/>
          <a:prstDash val="sys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210" tIns="45720" rIns="45720" bIns="45720" numCol="1" spcCol="1270" anchor="ctr" anchorCtr="0">
          <a:noAutofit/>
        </a:bodyPr>
        <a:lstStyle/>
        <a:p>
          <a:pPr marL="0" lvl="0" indent="0" algn="just" defTabSz="800100">
            <a:lnSpc>
              <a:spcPct val="90000"/>
            </a:lnSpc>
            <a:spcBef>
              <a:spcPct val="0"/>
            </a:spcBef>
            <a:spcAft>
              <a:spcPct val="35000"/>
            </a:spcAft>
            <a:buNone/>
          </a:pPr>
          <a:r>
            <a:rPr lang="en-US" sz="1800" b="0" i="0" kern="1200" dirty="0">
              <a:latin typeface="+mn-lt"/>
              <a:cs typeface="Arial Narrow"/>
            </a:rPr>
            <a:t>To assess the quality of official statistics and identify strengths and weaknesses of the NSS as a whole</a:t>
          </a:r>
          <a:endParaRPr lang="es-ES" sz="1800" b="0" i="0" kern="1200" noProof="0" dirty="0">
            <a:solidFill>
              <a:srgbClr val="000000"/>
            </a:solidFill>
            <a:latin typeface="+mn-lt"/>
            <a:cs typeface="Arial Narrow"/>
          </a:endParaRPr>
        </a:p>
      </dsp:txBody>
      <dsp:txXfrm>
        <a:off x="827262" y="886942"/>
        <a:ext cx="6762979" cy="880958"/>
      </dsp:txXfrm>
    </dsp:sp>
    <dsp:sp modelId="{E6D46D22-E502-4F0D-A5C7-1FDAB5D1FBB3}">
      <dsp:nvSpPr>
        <dsp:cNvPr id="0" name=""/>
        <dsp:cNvSpPr/>
      </dsp:nvSpPr>
      <dsp:spPr>
        <a:xfrm>
          <a:off x="653019" y="1140408"/>
          <a:ext cx="308334" cy="323239"/>
        </a:xfrm>
        <a:prstGeom prst="ellipse">
          <a:avLst/>
        </a:prstGeom>
        <a:solidFill>
          <a:schemeClr val="bg1"/>
        </a:solidFill>
        <a:ln>
          <a:solidFill>
            <a:srgbClr val="063399"/>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0075340E-C40E-490C-A659-E3EF14212201}">
      <dsp:nvSpPr>
        <dsp:cNvPr id="0" name=""/>
        <dsp:cNvSpPr/>
      </dsp:nvSpPr>
      <dsp:spPr>
        <a:xfrm>
          <a:off x="950897" y="1834879"/>
          <a:ext cx="6639345" cy="797765"/>
        </a:xfrm>
        <a:prstGeom prst="rect">
          <a:avLst/>
        </a:prstGeom>
        <a:noFill/>
        <a:ln w="12700" cap="flat" cmpd="sng" algn="ctr">
          <a:noFill/>
          <a:prstDash val="sys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210" tIns="45720" rIns="45720" bIns="45720" numCol="1" spcCol="1270" anchor="ctr" anchorCtr="0">
          <a:noAutofit/>
        </a:bodyPr>
        <a:lstStyle/>
        <a:p>
          <a:pPr marL="0" lvl="0" indent="0" algn="just" defTabSz="800100">
            <a:lnSpc>
              <a:spcPct val="90000"/>
            </a:lnSpc>
            <a:spcBef>
              <a:spcPct val="0"/>
            </a:spcBef>
            <a:spcAft>
              <a:spcPct val="35000"/>
            </a:spcAft>
            <a:buNone/>
          </a:pPr>
          <a:r>
            <a:rPr lang="en-US" sz="1800" b="0" i="0" kern="1200" dirty="0">
              <a:latin typeface="+mn-lt"/>
              <a:cs typeface="Arial Narrow"/>
            </a:rPr>
            <a:t>To inform “statistics partners”  to help designing fitted/efficient support programmes and evaluate their impacts</a:t>
          </a:r>
          <a:endParaRPr lang="es-ES" sz="1800" b="0" i="0" kern="1200" noProof="0" dirty="0">
            <a:solidFill>
              <a:srgbClr val="000000"/>
            </a:solidFill>
            <a:latin typeface="+mn-lt"/>
            <a:cs typeface="Arial Narrow"/>
          </a:endParaRPr>
        </a:p>
      </dsp:txBody>
      <dsp:txXfrm>
        <a:off x="950897" y="1834879"/>
        <a:ext cx="6639345" cy="797765"/>
      </dsp:txXfrm>
    </dsp:sp>
    <dsp:sp modelId="{6C61BCAB-FC58-4DEF-AE3F-819EE5636260}">
      <dsp:nvSpPr>
        <dsp:cNvPr id="0" name=""/>
        <dsp:cNvSpPr/>
      </dsp:nvSpPr>
      <dsp:spPr>
        <a:xfrm>
          <a:off x="827444" y="2034161"/>
          <a:ext cx="308334" cy="323239"/>
        </a:xfrm>
        <a:prstGeom prst="ellipse">
          <a:avLst/>
        </a:prstGeom>
        <a:solidFill>
          <a:schemeClr val="bg1"/>
        </a:solidFill>
        <a:ln>
          <a:solidFill>
            <a:srgbClr val="063399"/>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502A9C29-A6EB-4067-AD5C-2FE0BE39279B}">
      <dsp:nvSpPr>
        <dsp:cNvPr id="0" name=""/>
        <dsp:cNvSpPr/>
      </dsp:nvSpPr>
      <dsp:spPr>
        <a:xfrm>
          <a:off x="827262" y="2730032"/>
          <a:ext cx="6762979" cy="887417"/>
        </a:xfrm>
        <a:prstGeom prst="rect">
          <a:avLst/>
        </a:prstGeom>
        <a:noFill/>
        <a:ln w="12700" cap="flat" cmpd="sng" algn="ctr">
          <a:noFill/>
          <a:prstDash val="sys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210" tIns="45720" rIns="45720" bIns="45720" numCol="1" spcCol="1270" anchor="ctr" anchorCtr="0">
          <a:noAutofit/>
        </a:bodyPr>
        <a:lstStyle/>
        <a:p>
          <a:pPr marL="0" lvl="0" indent="0" algn="just" defTabSz="800100">
            <a:lnSpc>
              <a:spcPct val="90000"/>
            </a:lnSpc>
            <a:spcBef>
              <a:spcPct val="0"/>
            </a:spcBef>
            <a:spcAft>
              <a:spcPct val="35000"/>
            </a:spcAft>
            <a:buNone/>
          </a:pPr>
          <a:r>
            <a:rPr lang="en-US" sz="1800" b="0" i="0" kern="1200" dirty="0">
              <a:latin typeface="+mn-lt"/>
              <a:cs typeface="Arial Narrow"/>
            </a:rPr>
            <a:t>To help the NSS/NSO and their governing bodies to monitor the NSS development and performance</a:t>
          </a:r>
          <a:endParaRPr lang="es-ES" sz="1800" b="0" kern="1200" noProof="0" dirty="0">
            <a:solidFill>
              <a:srgbClr val="000000"/>
            </a:solidFill>
            <a:latin typeface="+mn-lt"/>
            <a:cs typeface="Arial Narrow"/>
          </a:endParaRPr>
        </a:p>
      </dsp:txBody>
      <dsp:txXfrm>
        <a:off x="827262" y="2730032"/>
        <a:ext cx="6762979" cy="887417"/>
      </dsp:txXfrm>
    </dsp:sp>
    <dsp:sp modelId="{48369921-EAAC-466A-9B29-1D0B8A4AA439}">
      <dsp:nvSpPr>
        <dsp:cNvPr id="0" name=""/>
        <dsp:cNvSpPr/>
      </dsp:nvSpPr>
      <dsp:spPr>
        <a:xfrm>
          <a:off x="724912" y="2941554"/>
          <a:ext cx="308334" cy="323239"/>
        </a:xfrm>
        <a:prstGeom prst="ellipse">
          <a:avLst/>
        </a:prstGeom>
        <a:solidFill>
          <a:schemeClr val="bg1"/>
        </a:solidFill>
        <a:ln>
          <a:solidFill>
            <a:srgbClr val="063399"/>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D07040C1-E0A6-4199-AD18-FF1295FD06BD}">
      <dsp:nvSpPr>
        <dsp:cNvPr id="0" name=""/>
        <dsp:cNvSpPr/>
      </dsp:nvSpPr>
      <dsp:spPr>
        <a:xfrm>
          <a:off x="428810" y="3666649"/>
          <a:ext cx="7165803" cy="829150"/>
        </a:xfrm>
        <a:prstGeom prst="rect">
          <a:avLst/>
        </a:prstGeom>
        <a:noFill/>
        <a:ln w="12700" cap="flat" cmpd="sng" algn="ctr">
          <a:noFill/>
          <a:prstDash val="sys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210" tIns="45720" rIns="45720" bIns="45720" numCol="1" spcCol="1270" anchor="ctr" anchorCtr="0">
          <a:noAutofit/>
        </a:bodyPr>
        <a:lstStyle/>
        <a:p>
          <a:pPr marL="0" lvl="0" indent="0" algn="just" defTabSz="800100">
            <a:lnSpc>
              <a:spcPct val="90000"/>
            </a:lnSpc>
            <a:spcBef>
              <a:spcPct val="0"/>
            </a:spcBef>
            <a:spcAft>
              <a:spcPct val="35000"/>
            </a:spcAft>
            <a:buNone/>
          </a:pPr>
          <a:r>
            <a:rPr lang="en-US" sz="1800" b="0" i="0" kern="1200" dirty="0">
              <a:latin typeface="+mn-lt"/>
              <a:cs typeface="Arial Narrow"/>
            </a:rPr>
            <a:t>To serve as a first level assessment to a more in-depth NSS assessment (NSDS)</a:t>
          </a:r>
          <a:endParaRPr lang="es-ES" sz="1800" b="0" i="0" kern="1200" noProof="0" dirty="0">
            <a:solidFill>
              <a:srgbClr val="000000"/>
            </a:solidFill>
            <a:latin typeface="+mn-lt"/>
            <a:cs typeface="Arial Narrow"/>
          </a:endParaRPr>
        </a:p>
      </dsp:txBody>
      <dsp:txXfrm>
        <a:off x="428810" y="3666649"/>
        <a:ext cx="7165803" cy="829150"/>
      </dsp:txXfrm>
    </dsp:sp>
    <dsp:sp modelId="{3D8C5E70-E7D2-418E-BD2B-3E7817304DE9}">
      <dsp:nvSpPr>
        <dsp:cNvPr id="0" name=""/>
        <dsp:cNvSpPr/>
      </dsp:nvSpPr>
      <dsp:spPr>
        <a:xfrm>
          <a:off x="315750" y="3809771"/>
          <a:ext cx="308334" cy="323239"/>
        </a:xfrm>
        <a:prstGeom prst="ellipse">
          <a:avLst/>
        </a:prstGeom>
        <a:solidFill>
          <a:schemeClr val="bg1"/>
        </a:solidFill>
        <a:ln>
          <a:solidFill>
            <a:srgbClr val="063399"/>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20/01/2026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20/01/2026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p:txBody>
      </p:sp>
      <p:sp>
        <p:nvSpPr>
          <p:cNvPr id="163" name="Google Shape;16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latin typeface="+mj-lt"/>
              </a:rPr>
              <a:t>https://</a:t>
            </a:r>
            <a:r>
              <a:rPr lang="en-GB" baseline="0" dirty="0" err="1">
                <a:latin typeface="+mj-lt"/>
              </a:rPr>
              <a:t>eur-lex.europa.eu</a:t>
            </a:r>
            <a:r>
              <a:rPr lang="en-GB" baseline="0" dirty="0">
                <a:latin typeface="+mj-lt"/>
              </a:rPr>
              <a:t>/legal-content/EN/TXT/?</a:t>
            </a:r>
            <a:r>
              <a:rPr lang="en-GB" baseline="0" dirty="0" err="1">
                <a:latin typeface="+mj-lt"/>
              </a:rPr>
              <a:t>uri</a:t>
            </a:r>
            <a:r>
              <a:rPr lang="en-GB" baseline="0" dirty="0">
                <a:latin typeface="+mj-lt"/>
              </a:rPr>
              <a:t>=CELEX%3A52021JC0030</a:t>
            </a:r>
          </a:p>
          <a:p>
            <a:pPr algn="just"/>
            <a:r>
              <a:rPr lang="en-GB" b="0" i="0" baseline="0" dirty="0">
                <a:solidFill>
                  <a:srgbClr val="333333"/>
                </a:solidFill>
                <a:effectLst/>
                <a:latin typeface="+mj-lt"/>
              </a:rPr>
              <a:t>3.2 An investment-friendly environment</a:t>
            </a:r>
          </a:p>
          <a:p>
            <a:pPr algn="just"/>
            <a:r>
              <a:rPr lang="en-GB" b="0" i="0" baseline="0" dirty="0">
                <a:solidFill>
                  <a:srgbClr val="333333"/>
                </a:solidFill>
                <a:effectLst/>
                <a:latin typeface="+mj-lt"/>
              </a:rPr>
              <a:t>An enabling environment plays a key role in mobilising increased infrastructure investments that also meet high technical, competition, environmental, social and governance standards. The EU will use its various tools to improve conditions for attracting quality investments in partner countries. This will include working on different tracks:</a:t>
            </a:r>
          </a:p>
          <a:p>
            <a:pPr algn="just"/>
            <a:r>
              <a:rPr lang="en-GB" b="0" i="0" baseline="0" dirty="0">
                <a:solidFill>
                  <a:srgbClr val="333333"/>
                </a:solidFill>
                <a:effectLst/>
                <a:latin typeface="+mj-lt"/>
              </a:rPr>
              <a:t>·Strengthening domestic resource mobilisation, public finance management and debt management, and improving debt sustainability;</a:t>
            </a:r>
          </a:p>
          <a:p>
            <a:pPr algn="just"/>
            <a:r>
              <a:rPr lang="en-GB" b="0" i="0" baseline="0" dirty="0">
                <a:solidFill>
                  <a:srgbClr val="333333"/>
                </a:solidFill>
                <a:effectLst/>
                <a:latin typeface="+mj-lt"/>
              </a:rPr>
              <a:t>·Facilitating reforms in partner countries to establish transparent, non-discriminatory, and sustainable regulatory frameworks aligned with international standards, and building their capacity to enforce compliance with legal obligations;</a:t>
            </a:r>
          </a:p>
          <a:p>
            <a:pPr algn="just"/>
            <a:r>
              <a:rPr lang="en-GB" b="0" i="0" baseline="0" dirty="0">
                <a:solidFill>
                  <a:srgbClr val="333333"/>
                </a:solidFill>
                <a:effectLst/>
                <a:latin typeface="+mj-lt"/>
              </a:rPr>
              <a:t>·Improving the flow of sustainable finance, by promoting relevant taxonomies, standards and disclosures. The Commission is developing a comprehensive strategy to scale up access to sustainable finance in low and middle-income countries;</a:t>
            </a:r>
          </a:p>
          <a:p>
            <a:pPr algn="just"/>
            <a:r>
              <a:rPr lang="en-GB" b="0" i="0" baseline="0" dirty="0">
                <a:solidFill>
                  <a:srgbClr val="333333"/>
                </a:solidFill>
                <a:effectLst/>
                <a:latin typeface="+mj-lt"/>
              </a:rPr>
              <a:t>·Enhancing the capacity of partner countries to develop infrastructure plans and prepare credible pipelines of projects aligned with national development strategies and needs;</a:t>
            </a:r>
          </a:p>
          <a:p>
            <a:pPr algn="just"/>
            <a:r>
              <a:rPr lang="en-GB" b="0" i="0" baseline="0" dirty="0">
                <a:solidFill>
                  <a:srgbClr val="333333"/>
                </a:solidFill>
                <a:effectLst/>
                <a:latin typeface="+mj-lt"/>
              </a:rPr>
              <a:t>·Encouraging adherence to international standards for infrastructure spending by other bilateral and multilateral finance providers.</a:t>
            </a:r>
          </a:p>
          <a:p>
            <a:pPr algn="just"/>
            <a:r>
              <a:rPr lang="en-GB" b="0" i="0" baseline="0" dirty="0">
                <a:solidFill>
                  <a:srgbClr val="333333"/>
                </a:solidFill>
                <a:effectLst/>
                <a:latin typeface="+mj-lt"/>
              </a:rPr>
              <a:t>·Actively participating in relevant international standard-setting bodies. </a:t>
            </a:r>
          </a:p>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129025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3761795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Mentimeter</a:t>
            </a:r>
            <a:r>
              <a:rPr lang="en-GB" dirty="0"/>
              <a:t> (scale 1 to 5)</a:t>
            </a:r>
          </a:p>
          <a:p>
            <a:pPr marL="0" indent="0">
              <a:buNone/>
            </a:pPr>
            <a:endParaRPr lang="en-GB" dirty="0"/>
          </a:p>
          <a:p>
            <a:pPr marL="0" indent="0">
              <a:buNone/>
            </a:pPr>
            <a:r>
              <a:rPr lang="en-GB" dirty="0"/>
              <a:t>Policy dialogue is about…</a:t>
            </a:r>
          </a:p>
          <a:p>
            <a:pPr lvl="0"/>
            <a:endParaRPr lang="en-GB" dirty="0"/>
          </a:p>
          <a:p>
            <a:pPr lvl="0"/>
            <a:r>
              <a:rPr lang="en-GB" dirty="0"/>
              <a:t>- EUD dialogue with high level Government representatives about policies supported by budget support</a:t>
            </a:r>
          </a:p>
          <a:p>
            <a:pPr lvl="0"/>
            <a:r>
              <a:rPr lang="en-GB" dirty="0"/>
              <a:t>- formal and informal discussions on sector performance between sector stakeholders</a:t>
            </a:r>
          </a:p>
          <a:p>
            <a:pPr lvl="0"/>
            <a:r>
              <a:rPr lang="en-GB" dirty="0"/>
              <a:t>- formal discussions about eligibility criteria and performance indicators</a:t>
            </a:r>
          </a:p>
          <a:p>
            <a:r>
              <a:rPr lang="en-GB" dirty="0"/>
              <a:t>- technical and strategic discussions of sector results and bottlenecks </a:t>
            </a:r>
            <a:endParaRPr lang="x-none" dirty="0"/>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19462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0" y="808038"/>
            <a:ext cx="7183438" cy="4041775"/>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0FAE6D0-5C77-1E4B-A14F-60ED8BAA4F91}" type="slidenum">
              <a:rPr lang="en-GB" smtClean="0"/>
              <a:pPr/>
              <a:t>15</a:t>
            </a:fld>
            <a:endParaRPr lang="en-GB"/>
          </a:p>
        </p:txBody>
      </p:sp>
    </p:spTree>
    <p:extLst>
      <p:ext uri="{BB962C8B-B14F-4D97-AF65-F5344CB8AC3E}">
        <p14:creationId xmlns:p14="http://schemas.microsoft.com/office/powerpoint/2010/main" val="224306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2250" y="808038"/>
            <a:ext cx="7183438" cy="4041775"/>
          </a:xfrm>
        </p:spPr>
      </p:sp>
      <p:sp>
        <p:nvSpPr>
          <p:cNvPr id="3" name="Espace réservé des notes 2"/>
          <p:cNvSpPr>
            <a:spLocks noGrp="1"/>
          </p:cNvSpPr>
          <p:nvPr>
            <p:ph type="body" idx="1"/>
          </p:nvPr>
        </p:nvSpPr>
        <p:spPr/>
        <p:txBody>
          <a:bodyPr/>
          <a:lstStyle/>
          <a:p>
            <a:pPr marL="457200" indent="-457200">
              <a:spcBef>
                <a:spcPct val="20000"/>
              </a:spcBef>
              <a:spcAft>
                <a:spcPts val="0"/>
              </a:spcAft>
              <a:buClr>
                <a:schemeClr val="tx1"/>
              </a:buClr>
              <a:buSzPct val="80000"/>
              <a:buFont typeface="Arial"/>
              <a:buChar char="•"/>
              <a:defRPr/>
            </a:pPr>
            <a:r>
              <a:rPr lang="en-GB" sz="1000" b="1" i="1" kern="0" dirty="0">
                <a:solidFill>
                  <a:schemeClr val="tx1"/>
                </a:solidFill>
                <a:latin typeface="+mn-lt"/>
                <a:ea typeface="ＭＳ Ｐゴシック" charset="-128"/>
                <a:cs typeface="MS PGothic" pitchFamily="34" charset="-128"/>
              </a:rPr>
              <a:t>Global/Regional/national/sub-national levels</a:t>
            </a:r>
          </a:p>
          <a:p>
            <a:pPr marL="457200" indent="-457200">
              <a:spcBef>
                <a:spcPct val="20000"/>
              </a:spcBef>
              <a:spcAft>
                <a:spcPts val="0"/>
              </a:spcAft>
              <a:buClr>
                <a:schemeClr val="tx1"/>
              </a:buClr>
              <a:buSzPct val="80000"/>
              <a:buFont typeface="Arial"/>
              <a:buChar char="•"/>
              <a:defRPr/>
            </a:pPr>
            <a:r>
              <a:rPr lang="en-GB" sz="1000" b="1" i="1" kern="0" dirty="0">
                <a:solidFill>
                  <a:schemeClr val="tx1"/>
                </a:solidFill>
                <a:latin typeface="+mn-lt"/>
                <a:ea typeface="ＭＳ Ｐゴシック" charset="-128"/>
                <a:cs typeface="MS PGothic" pitchFamily="34" charset="-128"/>
              </a:rPr>
              <a:t>Technical and strategic levels</a:t>
            </a:r>
          </a:p>
          <a:p>
            <a:pPr marL="457200" indent="-457200">
              <a:spcBef>
                <a:spcPct val="20000"/>
              </a:spcBef>
              <a:spcAft>
                <a:spcPts val="0"/>
              </a:spcAft>
              <a:buClr>
                <a:schemeClr val="tx1"/>
              </a:buClr>
              <a:buSzPct val="80000"/>
              <a:buFont typeface="Arial"/>
              <a:buChar char="•"/>
              <a:defRPr/>
            </a:pPr>
            <a:r>
              <a:rPr lang="en-GB" sz="1000" b="1" i="1" kern="0" dirty="0">
                <a:solidFill>
                  <a:schemeClr val="tx1"/>
                </a:solidFill>
                <a:latin typeface="+mn-lt"/>
                <a:ea typeface="ＭＳ Ｐゴシック" charset="-128"/>
                <a:cs typeface="MS PGothic" pitchFamily="34" charset="-128"/>
              </a:rPr>
              <a:t>Formal and informal</a:t>
            </a:r>
          </a:p>
          <a:p>
            <a:pPr marL="457200" indent="-457200">
              <a:spcBef>
                <a:spcPct val="20000"/>
              </a:spcBef>
              <a:spcAft>
                <a:spcPts val="0"/>
              </a:spcAft>
              <a:buClr>
                <a:schemeClr val="tx1"/>
              </a:buClr>
              <a:buSzPct val="80000"/>
              <a:buFont typeface="Arial"/>
              <a:buChar char="•"/>
              <a:defRPr/>
            </a:pPr>
            <a:r>
              <a:rPr lang="en-GB" sz="1000" b="1" i="1" kern="0" dirty="0">
                <a:solidFill>
                  <a:schemeClr val="tx1"/>
                </a:solidFill>
                <a:latin typeface="+mn-lt"/>
                <a:ea typeface="ＭＳ Ｐゴシック" charset="-128"/>
                <a:cs typeface="MS PGothic" pitchFamily="34" charset="-128"/>
              </a:rPr>
              <a:t>Content focus and depth</a:t>
            </a:r>
          </a:p>
          <a:p>
            <a:pPr marL="457200" indent="-457200">
              <a:spcBef>
                <a:spcPct val="20000"/>
              </a:spcBef>
              <a:spcAft>
                <a:spcPts val="0"/>
              </a:spcAft>
              <a:buClr>
                <a:schemeClr val="tx1"/>
              </a:buClr>
              <a:buSzPct val="80000"/>
              <a:buFont typeface="Arial"/>
              <a:buChar char="•"/>
              <a:defRPr/>
            </a:pP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This is a kind of ‘ideal’ situation, with dialogue opportunities and structures at different geographical levels from grassroots to national or even supranational level.</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At all these levels there are dialogue opportunities among (1) donors, (2) between countries (or country governments) and donors and (3) inclusion of the domestic stakeholders (called the democratic space)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Domestic stakeholders: also without DPs and other external support there will be (the need for) a policy dialogue</a:t>
            </a:r>
          </a:p>
          <a:p>
            <a:r>
              <a:rPr lang="en-GB" sz="1000" dirty="0">
                <a:latin typeface="Arial" panose="020B0604020202020204" pitchFamily="34" charset="0"/>
                <a:cs typeface="Arial" panose="020B0604020202020204" pitchFamily="34" charset="0"/>
              </a:rPr>
              <a:t>Donor-Country: differs per country, smaller-larger.</a:t>
            </a:r>
            <a:r>
              <a:rPr lang="en-GB" sz="1000" baseline="0" dirty="0">
                <a:latin typeface="Arial" panose="020B0604020202020204" pitchFamily="34" charset="0"/>
                <a:cs typeface="Arial" panose="020B0604020202020204" pitchFamily="34" charset="0"/>
              </a:rPr>
              <a:t> Even if PD is only linked to operational activities, still domestic change is the key objective. + How does the donor-country PD fit into the wider domestic dialogue, only then the DP is relevant.</a:t>
            </a:r>
          </a:p>
          <a:p>
            <a:r>
              <a:rPr lang="en-GB" sz="1000" baseline="0" dirty="0">
                <a:latin typeface="Arial" panose="020B0604020202020204" pitchFamily="34" charset="0"/>
                <a:cs typeface="Arial" panose="020B0604020202020204" pitchFamily="34" charset="0"/>
              </a:rPr>
              <a:t>Inter-donor: in name always present, not always easy to speak with one voice</a:t>
            </a:r>
          </a:p>
          <a:p>
            <a:endParaRPr lang="en-US" sz="1000" baseline="0" dirty="0">
              <a:latin typeface="Arial" panose="020B0604020202020204" pitchFamily="34" charset="0"/>
              <a:cs typeface="Arial" panose="020B0604020202020204" pitchFamily="34" charset="0"/>
            </a:endParaRPr>
          </a:p>
          <a:p>
            <a:r>
              <a:rPr lang="en-US" sz="1000" baseline="0" dirty="0">
                <a:latin typeface="Arial" panose="020B0604020202020204" pitchFamily="34" charset="0"/>
                <a:cs typeface="Arial" panose="020B0604020202020204" pitchFamily="34" charset="0"/>
              </a:rPr>
              <a:t>Not all Policy Dialogue is meaningful. In various occasions there is “dialogue fatigue’:</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kumimoji="0" lang="en-US" sz="10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Stereotypes, lack of trust</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kumimoji="0" lang="en-US" sz="10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PD can be trapped in over-</a:t>
            </a:r>
            <a:r>
              <a:rPr kumimoji="0" lang="en-US" sz="1000" b="0" i="0" u="none" strike="noStrike" kern="1200" cap="none" spc="0" normalizeH="0" baseline="0" noProof="0" dirty="0" err="1">
                <a:ln>
                  <a:noFill/>
                </a:ln>
                <a:solidFill>
                  <a:srgbClr val="004494"/>
                </a:solidFill>
                <a:effectLst/>
                <a:uLnTx/>
                <a:uFillTx/>
                <a:latin typeface="Arial" panose="020B0604020202020204" pitchFamily="34" charset="0"/>
                <a:ea typeface="+mn-ea"/>
                <a:cs typeface="Arial" panose="020B0604020202020204" pitchFamily="34" charset="0"/>
              </a:rPr>
              <a:t>formalised</a:t>
            </a:r>
            <a:r>
              <a:rPr kumimoji="0" lang="en-US" sz="10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 settings</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kumimoji="0" lang="en-US" sz="10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Lack of solid content and result-oriented focus</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kumimoji="0" lang="en-US" sz="10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Conducted with the “wrong” actors</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kumimoji="0" lang="en-US" sz="10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Ad hoc </a:t>
            </a:r>
            <a:r>
              <a:rPr kumimoji="0" lang="en-US" sz="1000" b="0" i="0" u="none" strike="noStrike" kern="1200" cap="none" spc="0" normalizeH="0" baseline="0" noProof="0" dirty="0" err="1">
                <a:ln>
                  <a:noFill/>
                </a:ln>
                <a:solidFill>
                  <a:srgbClr val="004494"/>
                </a:solidFill>
                <a:effectLst/>
                <a:uLnTx/>
                <a:uFillTx/>
                <a:latin typeface="Arial" panose="020B0604020202020204" pitchFamily="34" charset="0"/>
                <a:ea typeface="+mn-ea"/>
                <a:cs typeface="Arial" panose="020B0604020202020204" pitchFamily="34" charset="0"/>
              </a:rPr>
              <a:t>organisation</a:t>
            </a:r>
            <a:r>
              <a:rPr kumimoji="0" lang="en-US" sz="10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 of PDs</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kumimoji="0" lang="en-US" sz="10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Political economy factors on the EU/donor side</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kumimoji="0" lang="en-US" sz="10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“Little leverage” -&gt; little interest</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kumimoji="0" lang="en-US" sz="10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endParaRPr kumimoji="0" lang="en-US" sz="10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endParaRP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lang="en-GB" sz="1000" baseline="0" dirty="0">
                <a:latin typeface="Arial" panose="020B0604020202020204" pitchFamily="34" charset="0"/>
                <a:cs typeface="Arial" panose="020B0604020202020204" pitchFamily="34" charset="0"/>
              </a:rPr>
              <a:t>There are various considerations and dilemma’s in practice</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lang="en-GB" sz="1000" baseline="0" dirty="0">
                <a:latin typeface="Arial" panose="020B0604020202020204" pitchFamily="34" charset="0"/>
                <a:cs typeface="Arial" panose="020B0604020202020204" pitchFamily="34" charset="0"/>
              </a:rPr>
              <a:t>The timing of policy dialogue is very important. Not only on the regularly agreed upon moments (i.e. quarterly) but also at any ‘opportunity of convenience’</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lang="en-GB" sz="1000" baseline="0" dirty="0">
                <a:latin typeface="Arial" panose="020B0604020202020204" pitchFamily="34" charset="0"/>
                <a:cs typeface="Arial" panose="020B0604020202020204" pitchFamily="34" charset="0"/>
              </a:rPr>
              <a:t>Be aware that government is not a </a:t>
            </a:r>
            <a:r>
              <a:rPr lang="en-GB" sz="1000" baseline="0" dirty="0" err="1">
                <a:latin typeface="Arial" panose="020B0604020202020204" pitchFamily="34" charset="0"/>
                <a:cs typeface="Arial" panose="020B0604020202020204" pitchFamily="34" charset="0"/>
              </a:rPr>
              <a:t>monolite</a:t>
            </a:r>
            <a:r>
              <a:rPr lang="en-GB" sz="1000" baseline="0" dirty="0">
                <a:latin typeface="Arial" panose="020B0604020202020204" pitchFamily="34" charset="0"/>
                <a:cs typeface="Arial" panose="020B0604020202020204" pitchFamily="34" charset="0"/>
              </a:rPr>
              <a:t>, not uniform, so in different arena’s different positions can be taken. Keep track of these differences and –if necessary- try to reconcile</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lang="en-GB" sz="1000" baseline="0" dirty="0">
                <a:latin typeface="Arial" panose="020B0604020202020204" pitchFamily="34" charset="0"/>
                <a:cs typeface="Arial" panose="020B0604020202020204" pitchFamily="34" charset="0"/>
              </a:rPr>
              <a:t>It is open to debate whether an active and leading role should be taken in i.e. the sector working groups. Advantage: the Delegation is well acquainted with everything; disadvantage…the Delegation might loose some degrees of freedom and might be considered by other stakeholders (CSOs, donor with project aid) as just representing the views of government.</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endParaRPr lang="en-GB" sz="1000" baseline="0" dirty="0">
              <a:latin typeface="Arial" panose="020B0604020202020204" pitchFamily="34" charset="0"/>
              <a:cs typeface="Arial" panose="020B0604020202020204" pitchFamily="34" charset="0"/>
            </a:endParaRPr>
          </a:p>
          <a:p>
            <a:pPr marL="0" marR="0" lvl="1" indent="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None/>
              <a:tabLst/>
              <a:defRPr/>
            </a:pPr>
            <a:r>
              <a:rPr lang="en-GB" sz="1000" baseline="0" dirty="0">
                <a:latin typeface="Arial" panose="020B0604020202020204" pitchFamily="34" charset="0"/>
                <a:cs typeface="Arial" panose="020B0604020202020204" pitchFamily="34" charset="0"/>
              </a:rPr>
              <a:t>In domestic process:</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lang="en-GB" sz="1000" baseline="0" dirty="0">
                <a:latin typeface="Arial" panose="020B0604020202020204" pitchFamily="34" charset="0"/>
                <a:cs typeface="Arial" panose="020B0604020202020204" pitchFamily="34" charset="0"/>
              </a:rPr>
              <a:t>Broker: bring information =&gt;understanding the context and assessing the content of PD</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lang="en-GB" sz="1000" baseline="0" dirty="0">
                <a:latin typeface="Arial" panose="020B0604020202020204" pitchFamily="34" charset="0"/>
                <a:cs typeface="Arial" panose="020B0604020202020204" pitchFamily="34" charset="0"/>
              </a:rPr>
              <a:t>Capacity Development: support to stakeholders for their effective/owned participation</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lang="en-GB" sz="1000" baseline="0" dirty="0">
                <a:latin typeface="Arial" panose="020B0604020202020204" pitchFamily="34" charset="0"/>
                <a:cs typeface="Arial" panose="020B0604020202020204" pitchFamily="34" charset="0"/>
              </a:rPr>
              <a:t>Table setting becomes a key roles for donors and agencies (including NGOs) to make the process credible and purpose-led: support to stakeholders for their effective participation</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endParaRPr lang="en-GB" sz="1000" baseline="0" dirty="0">
              <a:latin typeface="Arial" panose="020B0604020202020204" pitchFamily="34" charset="0"/>
              <a:cs typeface="Arial" panose="020B0604020202020204" pitchFamily="34" charset="0"/>
            </a:endParaRP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lang="en-GB" sz="1000" baseline="0" dirty="0">
                <a:latin typeface="Arial" panose="020B0604020202020204" pitchFamily="34" charset="0"/>
                <a:cs typeface="Arial" panose="020B0604020202020204" pitchFamily="34" charset="0"/>
              </a:rPr>
              <a:t>In Donor-Country dialogue:</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lang="en-GB" sz="1000" baseline="0" dirty="0">
                <a:latin typeface="Arial" panose="020B0604020202020204" pitchFamily="34" charset="0"/>
                <a:cs typeface="Arial" panose="020B0604020202020204" pitchFamily="34" charset="0"/>
              </a:rPr>
              <a:t>Structuring of the process while leaving the leadership to the national parties around the table</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endParaRPr lang="en-GB" sz="1000" baseline="0" dirty="0">
              <a:latin typeface="Arial" panose="020B0604020202020204" pitchFamily="34" charset="0"/>
              <a:cs typeface="Arial" panose="020B0604020202020204" pitchFamily="34" charset="0"/>
            </a:endParaRP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lang="en-GB" sz="1000" baseline="0" dirty="0">
                <a:latin typeface="Arial" panose="020B0604020202020204" pitchFamily="34" charset="0"/>
                <a:cs typeface="Arial" panose="020B0604020202020204" pitchFamily="34" charset="0"/>
              </a:rPr>
              <a:t>Donor-Donor dialogue:</a:t>
            </a:r>
          </a:p>
          <a:p>
            <a:pPr marL="355600" marR="0" lvl="1" indent="-355600" algn="l" defTabSz="914400" rtl="0" eaLnBrk="1" fontAlgn="base" latinLnBrk="0" hangingPunct="1">
              <a:lnSpc>
                <a:spcPct val="100000"/>
              </a:lnSpc>
              <a:spcBef>
                <a:spcPts val="600"/>
              </a:spcBef>
              <a:spcAft>
                <a:spcPts val="0"/>
              </a:spcAft>
              <a:buClr>
                <a:srgbClr val="004494"/>
              </a:buClr>
              <a:buSzTx/>
              <a:buFont typeface="Verdana" panose="020B0604030504040204" pitchFamily="34" charset="0"/>
              <a:buChar char="&gt;"/>
              <a:tabLst/>
              <a:defRPr/>
            </a:pPr>
            <a:r>
              <a:rPr lang="en-GB" sz="1000" baseline="0" dirty="0">
                <a:latin typeface="Arial" panose="020B0604020202020204" pitchFamily="34" charset="0"/>
                <a:cs typeface="Arial" panose="020B0604020202020204" pitchFamily="34" charset="0"/>
              </a:rPr>
              <a:t>Division of Labour becomes critical for mobilising resources and coalition building</a:t>
            </a: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16</a:t>
            </a:fld>
            <a:endParaRPr lang="en-GB"/>
          </a:p>
        </p:txBody>
      </p:sp>
    </p:spTree>
    <p:extLst>
      <p:ext uri="{BB962C8B-B14F-4D97-AF65-F5344CB8AC3E}">
        <p14:creationId xmlns:p14="http://schemas.microsoft.com/office/powerpoint/2010/main" val="35398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u="sng" dirty="0"/>
              <a:t>Support to Capacity Development is (more than one correct answer)  </a:t>
            </a:r>
            <a:endParaRPr lang="en-GB" sz="1200" dirty="0"/>
          </a:p>
          <a:p>
            <a:pPr marL="342900" lvl="0" indent="-342900">
              <a:spcBef>
                <a:spcPts val="600"/>
              </a:spcBef>
              <a:spcAft>
                <a:spcPts val="600"/>
              </a:spcAft>
              <a:buFont typeface="Arial"/>
              <a:buChar char="•"/>
            </a:pPr>
            <a:r>
              <a:rPr lang="en-GB" sz="1200" dirty="0"/>
              <a:t>An optional technical assistance </a:t>
            </a:r>
          </a:p>
          <a:p>
            <a:pPr marL="342900" lvl="0" indent="-342900">
              <a:spcBef>
                <a:spcPts val="600"/>
              </a:spcBef>
              <a:spcAft>
                <a:spcPts val="600"/>
              </a:spcAft>
              <a:buFont typeface="Arial"/>
              <a:buChar char="•"/>
            </a:pPr>
            <a:r>
              <a:rPr lang="en-GB" sz="1200" dirty="0"/>
              <a:t>An input to the BS programme’s intervention logic </a:t>
            </a:r>
          </a:p>
          <a:p>
            <a:pPr marL="342900" lvl="0" indent="-342900">
              <a:spcBef>
                <a:spcPts val="600"/>
              </a:spcBef>
              <a:spcAft>
                <a:spcPts val="600"/>
              </a:spcAft>
              <a:buFont typeface="Arial"/>
              <a:buChar char="•"/>
            </a:pPr>
            <a:r>
              <a:rPr lang="en-GB" sz="1200" dirty="0"/>
              <a:t>Necessary to make sure EU disburses all its planned funding</a:t>
            </a:r>
          </a:p>
          <a:p>
            <a:pPr marL="342900" lvl="0" indent="-342900">
              <a:spcBef>
                <a:spcPts val="600"/>
              </a:spcBef>
              <a:spcAft>
                <a:spcPts val="600"/>
              </a:spcAft>
              <a:buFont typeface="Arial"/>
              <a:buChar char="•"/>
            </a:pPr>
            <a:r>
              <a:rPr lang="en-GB" sz="1200" dirty="0"/>
              <a:t>A way to foster dialogue</a:t>
            </a:r>
          </a:p>
          <a:p>
            <a:pPr marL="342900" lvl="0" indent="-342900">
              <a:spcBef>
                <a:spcPts val="600"/>
              </a:spcBef>
              <a:spcAft>
                <a:spcPts val="600"/>
              </a:spcAft>
              <a:buFont typeface="Arial"/>
              <a:buChar char="•"/>
            </a:pPr>
            <a:r>
              <a:rPr lang="en-GB" sz="1200" dirty="0"/>
              <a:t>Designed to ensure performance indicators are met</a:t>
            </a:r>
          </a:p>
          <a:p>
            <a:endParaRPr lang="x-none" dirty="0"/>
          </a:p>
        </p:txBody>
      </p:sp>
      <p:sp>
        <p:nvSpPr>
          <p:cNvPr id="4" name="Slide Number Placeholder 3"/>
          <p:cNvSpPr>
            <a:spLocks noGrp="1"/>
          </p:cNvSpPr>
          <p:nvPr>
            <p:ph type="sldNum" sz="quarter" idx="5"/>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7794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lnSpc>
                <a:spcPct val="80000"/>
              </a:lnSpc>
            </a:pPr>
            <a:r>
              <a:rPr lang="fr-BE" sz="1000" dirty="0">
                <a:latin typeface="Times New Roman" charset="0"/>
                <a:cs typeface="Times New Roman" charset="0"/>
              </a:rPr>
              <a:t>« </a:t>
            </a:r>
            <a:endParaRPr lang="en-GB" sz="1050" kern="1200" dirty="0">
              <a:solidFill>
                <a:schemeClr val="tx1"/>
              </a:solidFill>
              <a:effectLst/>
              <a:latin typeface="Calibri"/>
              <a:ea typeface="ＭＳ Ｐゴシック" charset="0"/>
              <a:cs typeface="Calibri"/>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32250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2812881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BUDGET support, so the key word is BUDGET.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four eligibility criteria are all directly related to the budget: the macroeconomic stability influences the chances that the budget can be implemented as envisaged, while the stability itself is -in part- influenced by the way the budget is financially managed: the fiscal discipline. The budget is supposed to reflect the Governments’ policies: it plans and provides the financial means to implement these policies.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Thereto these policies should be relevant and credible and the costs well projected in realistic multi-annual budget planning.  And these policies can be implemented adequately only in case the budget resources scheduled are well planned, spend, controlled and audited according to international standards: the public finance management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to enable each citizen to know how much Government has planned and spend to implement its policies, it is necessary that all budget documentation is made public and that each citizen has access to this information: the transparency and oversight criterion.   </a:t>
            </a:r>
          </a:p>
          <a:p>
            <a:pPr marL="0" marR="0" indent="0" algn="l" defTabSz="914400" rtl="0" eaLnBrk="1" fontAlgn="auto" latinLnBrk="0" hangingPunct="1">
              <a:lnSpc>
                <a:spcPct val="100000"/>
              </a:lnSpc>
              <a:spcBef>
                <a:spcPts val="0"/>
              </a:spcBef>
              <a:spcAft>
                <a:spcPts val="0"/>
              </a:spcAft>
              <a:buClrTx/>
              <a:buSzTx/>
              <a:buFontTx/>
              <a:buNone/>
              <a:tabLst/>
              <a:defRPr/>
            </a:pPr>
            <a:endParaRPr lang="fr-BE" dirty="0"/>
          </a:p>
          <a:p>
            <a:pPr marL="0" marR="0" indent="0" algn="l" defTabSz="914400" rtl="0" eaLnBrk="1" fontAlgn="auto" latinLnBrk="0" hangingPunct="1">
              <a:lnSpc>
                <a:spcPct val="100000"/>
              </a:lnSpc>
              <a:spcBef>
                <a:spcPts val="0"/>
              </a:spcBef>
              <a:spcAft>
                <a:spcPts val="0"/>
              </a:spcAft>
              <a:buClrTx/>
              <a:buSzTx/>
              <a:buFontTx/>
              <a:buNone/>
              <a:tabLst/>
              <a:defRPr/>
            </a:pPr>
            <a:r>
              <a:rPr lang="fr-BE" dirty="0"/>
              <a:t>Suggest that</a:t>
            </a:r>
            <a:r>
              <a:rPr lang="fr-BE" baseline="0" dirty="0"/>
              <a:t> they take a PFM and macro training to understand the importance of a stable macro environment and a functionning PFM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baseline="0" dirty="0"/>
              <a:t>EU: t</a:t>
            </a:r>
            <a:r>
              <a:rPr lang="en-GB" sz="1800" dirty="0" err="1">
                <a:effectLst/>
                <a:latin typeface="Aptos" panose="020B0004020202020204" pitchFamily="34" charset="0"/>
                <a:ea typeface="Aptos" panose="020B0004020202020204" pitchFamily="34" charset="0"/>
                <a:cs typeface="Aptos" panose="020B0004020202020204" pitchFamily="34" charset="0"/>
              </a:rPr>
              <a:t>hree</a:t>
            </a:r>
            <a:r>
              <a:rPr lang="en-GB" sz="1800" dirty="0">
                <a:effectLst/>
                <a:latin typeface="Aptos" panose="020B0004020202020204" pitchFamily="34" charset="0"/>
                <a:ea typeface="Aptos" panose="020B0004020202020204" pitchFamily="34" charset="0"/>
                <a:cs typeface="Aptos" panose="020B0004020202020204" pitchFamily="34" charset="0"/>
              </a:rPr>
              <a:t>-tier approach for PFM/DRM support – country level (budget support, TA and/or twinning/TAIEX); regional level (IMF technical assistance centres) and global level (partnership with IMF; support to diagnostic tools such as PEFA, TADAT, PIMA, MAPS; support to OECD and UN on tax issues; support to debt management with IMF/WB and UNCTAD)</a:t>
            </a:r>
            <a:endParaRPr lang="en-IE" sz="1800" dirty="0">
              <a:effectLst/>
              <a:latin typeface="Aptos" panose="020B0004020202020204" pitchFamily="34" charset="0"/>
              <a:ea typeface="Aptos" panose="020B0004020202020204" pitchFamily="34" charset="0"/>
              <a:cs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a:p>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17751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346872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090851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990098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990098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872449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u="sng" dirty="0"/>
              <a:t>Open ended question</a:t>
            </a:r>
            <a:endParaRPr lang="en-GB" sz="1200" dirty="0"/>
          </a:p>
          <a:p>
            <a:endParaRPr lang="x-none" dirty="0"/>
          </a:p>
        </p:txBody>
      </p:sp>
      <p:sp>
        <p:nvSpPr>
          <p:cNvPr id="4" name="Slide Number Placeholder 3"/>
          <p:cNvSpPr>
            <a:spLocks noGrp="1"/>
          </p:cNvSpPr>
          <p:nvPr>
            <p:ph type="sldNum" sz="quarter" idx="5"/>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340241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31</a:t>
            </a:fld>
            <a:endParaRPr lang="en-GB"/>
          </a:p>
        </p:txBody>
      </p:sp>
    </p:spTree>
    <p:extLst>
      <p:ext uri="{BB962C8B-B14F-4D97-AF65-F5344CB8AC3E}">
        <p14:creationId xmlns:p14="http://schemas.microsoft.com/office/powerpoint/2010/main" val="2402199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F4029-C103-9C74-76B6-7EC8CB275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351CD-CA9F-66B6-0D72-3F97C8047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5A9DB4-CECA-1FAE-07F1-D93437C088C6}"/>
              </a:ext>
            </a:extLst>
          </p:cNvPr>
          <p:cNvSpPr>
            <a:spLocks noGrp="1"/>
          </p:cNvSpPr>
          <p:nvPr>
            <p:ph type="body" idx="1"/>
          </p:nvPr>
        </p:nvSpPr>
        <p:spPr/>
        <p:txBody>
          <a:bodyPr/>
          <a:lstStyle/>
          <a:p>
            <a:r>
              <a:rPr lang="en-GB" dirty="0"/>
              <a:t>Documents: an</a:t>
            </a:r>
            <a:r>
              <a:rPr lang="en-GB" baseline="0" dirty="0"/>
              <a:t> IMF table and </a:t>
            </a:r>
            <a:r>
              <a:rPr lang="en-GB" baseline="0"/>
              <a:t>summary review</a:t>
            </a:r>
            <a:endParaRPr lang="en-GB" dirty="0"/>
          </a:p>
        </p:txBody>
      </p:sp>
      <p:sp>
        <p:nvSpPr>
          <p:cNvPr id="4" name="Slide Number Placeholder 3">
            <a:extLst>
              <a:ext uri="{FF2B5EF4-FFF2-40B4-BE49-F238E27FC236}">
                <a16:creationId xmlns:a16="http://schemas.microsoft.com/office/drawing/2014/main" id="{CF31152F-29CC-1F40-2511-552359E4174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F47485-635C-0D4B-A7DF-AED78BB00D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048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9513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0970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36</a:t>
            </a:fld>
            <a:endParaRPr lang="en-GB"/>
          </a:p>
        </p:txBody>
      </p:sp>
    </p:spTree>
    <p:extLst>
      <p:ext uri="{BB962C8B-B14F-4D97-AF65-F5344CB8AC3E}">
        <p14:creationId xmlns:p14="http://schemas.microsoft.com/office/powerpoint/2010/main" val="3906308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u="sng" dirty="0"/>
              <a:t>Open ended question</a:t>
            </a:r>
            <a:endParaRPr lang="en-GB" sz="1200" dirty="0"/>
          </a:p>
          <a:p>
            <a:endParaRPr lang="x-none" dirty="0"/>
          </a:p>
        </p:txBody>
      </p:sp>
      <p:sp>
        <p:nvSpPr>
          <p:cNvPr id="4" name="Slide Number Placeholder 3"/>
          <p:cNvSpPr>
            <a:spLocks noGrp="1"/>
          </p:cNvSpPr>
          <p:nvPr>
            <p:ph type="sldNum" sz="quarter" idx="5"/>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188881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Loans</a:t>
            </a:r>
            <a:r>
              <a:rPr lang="nl-NL" dirty="0"/>
              <a:t> (i.e. European Investment Bank)</a:t>
            </a:r>
          </a:p>
          <a:p>
            <a:r>
              <a:rPr lang="nl-NL" dirty="0" err="1"/>
              <a:t>Capital</a:t>
            </a:r>
            <a:r>
              <a:rPr lang="nl-NL" dirty="0"/>
              <a:t> </a:t>
            </a:r>
            <a:r>
              <a:rPr lang="nl-NL" dirty="0" err="1"/>
              <a:t>Investments</a:t>
            </a:r>
            <a:r>
              <a:rPr lang="nl-NL" dirty="0"/>
              <a:t> </a:t>
            </a:r>
            <a:r>
              <a:rPr lang="nl-NL" dirty="0" err="1"/>
              <a:t>and</a:t>
            </a:r>
            <a:r>
              <a:rPr lang="nl-NL" dirty="0"/>
              <a:t> </a:t>
            </a:r>
            <a:r>
              <a:rPr lang="nl-NL" dirty="0" err="1"/>
              <a:t>Guarantees</a:t>
            </a:r>
            <a:r>
              <a:rPr lang="nl-NL" dirty="0"/>
              <a:t> (European Investment Fund)</a:t>
            </a:r>
          </a:p>
          <a:p>
            <a:r>
              <a:rPr lang="nl-NL" dirty="0"/>
              <a:t>Macro-</a:t>
            </a:r>
            <a:r>
              <a:rPr lang="nl-NL" dirty="0" err="1"/>
              <a:t>economic</a:t>
            </a:r>
            <a:r>
              <a:rPr lang="nl-NL" dirty="0"/>
              <a:t> support (Balance-of-</a:t>
            </a:r>
            <a:r>
              <a:rPr lang="nl-NL" dirty="0" err="1"/>
              <a:t>Payments</a:t>
            </a:r>
            <a:r>
              <a:rPr lang="nl-NL" dirty="0"/>
              <a:t> Assistance Facility)</a:t>
            </a:r>
          </a:p>
          <a:p>
            <a:r>
              <a:rPr lang="nl-NL" dirty="0" err="1"/>
              <a:t>Blending</a:t>
            </a:r>
            <a:r>
              <a:rPr lang="nl-NL" dirty="0"/>
              <a:t> </a:t>
            </a:r>
            <a:r>
              <a:rPr lang="nl-NL" dirty="0" err="1"/>
              <a:t>mechanisms</a:t>
            </a:r>
            <a:r>
              <a:rPr lang="nl-NL" dirty="0"/>
              <a:t> (incl. </a:t>
            </a:r>
            <a:r>
              <a:rPr lang="nl-NL" dirty="0" err="1"/>
              <a:t>with</a:t>
            </a:r>
            <a:r>
              <a:rPr lang="nl-NL" dirty="0"/>
              <a:t> </a:t>
            </a:r>
            <a:r>
              <a:rPr lang="nl-NL" dirty="0" err="1"/>
              <a:t>international</a:t>
            </a:r>
            <a:r>
              <a:rPr lang="nl-NL" dirty="0"/>
              <a:t> development </a:t>
            </a:r>
            <a:r>
              <a:rPr lang="nl-NL" dirty="0" err="1"/>
              <a:t>banks</a:t>
            </a:r>
            <a:r>
              <a:rPr lang="nl-NL" dirty="0"/>
              <a:t>)</a:t>
            </a:r>
          </a:p>
          <a:p>
            <a:r>
              <a:rPr lang="nl-NL" dirty="0"/>
              <a:t>Technical Assistance </a:t>
            </a:r>
            <a:r>
              <a:rPr lang="nl-NL" dirty="0" err="1"/>
              <a:t>and</a:t>
            </a:r>
            <a:r>
              <a:rPr lang="nl-NL" dirty="0"/>
              <a:t> </a:t>
            </a:r>
            <a:r>
              <a:rPr lang="nl-NL" dirty="0" err="1"/>
              <a:t>institutional</a:t>
            </a:r>
            <a:r>
              <a:rPr lang="nl-NL" dirty="0"/>
              <a:t> </a:t>
            </a:r>
            <a:r>
              <a:rPr lang="nl-NL" dirty="0" err="1"/>
              <a:t>twinning</a:t>
            </a:r>
            <a:endParaRPr lang="nl-NL" dirty="0"/>
          </a:p>
          <a:p>
            <a:pPr>
              <a:buFont typeface="Wingdings" panose="05000000000000000000" pitchFamily="2" charset="2"/>
              <a:buChar char="v"/>
            </a:pPr>
            <a:r>
              <a:rPr lang="nl-NL" dirty="0"/>
              <a:t>Grants		</a:t>
            </a:r>
            <a:r>
              <a:rPr lang="nl-NL" dirty="0" err="1"/>
              <a:t>Projects</a:t>
            </a:r>
            <a:r>
              <a:rPr lang="nl-NL" sz="1200" b="0" dirty="0"/>
              <a:t> or / </a:t>
            </a:r>
            <a:r>
              <a:rPr lang="nl-NL" sz="1200" b="0" dirty="0" err="1"/>
              <a:t>and</a:t>
            </a:r>
            <a:r>
              <a:rPr lang="nl-NL" sz="1200" b="0" dirty="0"/>
              <a:t>  </a:t>
            </a:r>
            <a:r>
              <a:rPr lang="nl-NL" sz="2400" b="1" dirty="0"/>
              <a:t>Budget support</a:t>
            </a:r>
            <a:r>
              <a:rPr lang="nl-NL" dirty="0"/>
              <a:t>	</a:t>
            </a:r>
          </a:p>
          <a:p>
            <a:pPr lvl="6"/>
            <a:endParaRPr lang="nl-NL" dirty="0"/>
          </a:p>
          <a:p>
            <a:endParaRPr lang="nl-NL"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960767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9CF2995-AB43-4B7C-B8CD-9DC7C3692A9C}" type="slidenum">
              <a:rPr lang="en-GB" smtClean="0"/>
              <a:t>38</a:t>
            </a:fld>
            <a:endParaRPr lang="en-GB"/>
          </a:p>
        </p:txBody>
      </p:sp>
    </p:spTree>
    <p:extLst>
      <p:ext uri="{BB962C8B-B14F-4D97-AF65-F5344CB8AC3E}">
        <p14:creationId xmlns:p14="http://schemas.microsoft.com/office/powerpoint/2010/main" val="3555405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670422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343DB-5545-03E2-8A55-96E726788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25124-99B3-2312-70A9-7FD202FAE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A1159-4426-5A88-4078-E549A99048B2}"/>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701505BA-D7FD-ED29-1D02-3977C8ECF6E6}"/>
              </a:ext>
            </a:extLst>
          </p:cNvPr>
          <p:cNvSpPr>
            <a:spLocks noGrp="1"/>
          </p:cNvSpPr>
          <p:nvPr>
            <p:ph type="sldNum" sz="quarter" idx="5"/>
          </p:nvPr>
        </p:nvSpPr>
        <p:spPr/>
        <p:txBody>
          <a:bodyPr/>
          <a:lstStyle/>
          <a:p>
            <a:fld id="{59CF2995-AB43-4B7C-B8CD-9DC7C3692A9C}" type="slidenum">
              <a:rPr lang="en-GB" smtClean="0"/>
              <a:t>40</a:t>
            </a:fld>
            <a:endParaRPr lang="en-GB"/>
          </a:p>
        </p:txBody>
      </p:sp>
    </p:spTree>
    <p:extLst>
      <p:ext uri="{BB962C8B-B14F-4D97-AF65-F5344CB8AC3E}">
        <p14:creationId xmlns:p14="http://schemas.microsoft.com/office/powerpoint/2010/main" val="408926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F47485-635C-0D4B-A7DF-AED78BB00D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5400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0478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3211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226170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46</a:t>
            </a:fld>
            <a:endParaRPr lang="en-GB"/>
          </a:p>
        </p:txBody>
      </p:sp>
    </p:spTree>
    <p:extLst>
      <p:ext uri="{BB962C8B-B14F-4D97-AF65-F5344CB8AC3E}">
        <p14:creationId xmlns:p14="http://schemas.microsoft.com/office/powerpoint/2010/main" val="1178452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F47485-635C-0D4B-A7DF-AED78BB00D56}" type="slidenum">
              <a:rPr lang="en-GB" smtClean="0"/>
              <a:t>47</a:t>
            </a:fld>
            <a:endParaRPr lang="en-GB"/>
          </a:p>
        </p:txBody>
      </p:sp>
    </p:spTree>
    <p:extLst>
      <p:ext uri="{BB962C8B-B14F-4D97-AF65-F5344CB8AC3E}">
        <p14:creationId xmlns:p14="http://schemas.microsoft.com/office/powerpoint/2010/main" val="2473790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09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1417286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noProof="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526346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latin typeface="Arial" charset="0"/>
              <a:ea typeface="MS PGothic" charset="0"/>
              <a:cs typeface="MS PGothic"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52569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Documents: 3 or so doc with background info on the sector, strategy,</a:t>
            </a:r>
            <a:r>
              <a:rPr lang="en-GB" baseline="0" dirty="0"/>
              <a:t> newspaper article.</a:t>
            </a:r>
            <a:endParaRPr lang="en-GB" dirty="0"/>
          </a:p>
          <a:p>
            <a:endParaRPr lang="en-GB" dirty="0"/>
          </a:p>
        </p:txBody>
      </p:sp>
      <p:sp>
        <p:nvSpPr>
          <p:cNvPr id="4" name="Slide Number Placeholder 3"/>
          <p:cNvSpPr>
            <a:spLocks noGrp="1"/>
          </p:cNvSpPr>
          <p:nvPr>
            <p:ph type="sldNum" sz="quarter" idx="10"/>
          </p:nvPr>
        </p:nvSpPr>
        <p:spPr/>
        <p:txBody>
          <a:bodyPr/>
          <a:lstStyle/>
          <a:p>
            <a:fld id="{DAF47485-635C-0D4B-A7DF-AED78BB00D56}" type="slidenum">
              <a:rPr lang="en-GB" smtClean="0"/>
              <a:t>51</a:t>
            </a:fld>
            <a:endParaRPr lang="en-GB"/>
          </a:p>
        </p:txBody>
      </p:sp>
    </p:spTree>
    <p:extLst>
      <p:ext uri="{BB962C8B-B14F-4D97-AF65-F5344CB8AC3E}">
        <p14:creationId xmlns:p14="http://schemas.microsoft.com/office/powerpoint/2010/main" val="250969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Documents: 3 or so doc with background info on the sector, strategy,</a:t>
            </a:r>
            <a:r>
              <a:rPr lang="en-GB" baseline="0" dirty="0"/>
              <a:t> newspaper article.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52</a:t>
            </a:fld>
            <a:endParaRPr lang="en-GB"/>
          </a:p>
        </p:txBody>
      </p:sp>
    </p:spTree>
    <p:extLst>
      <p:ext uri="{BB962C8B-B14F-4D97-AF65-F5344CB8AC3E}">
        <p14:creationId xmlns:p14="http://schemas.microsoft.com/office/powerpoint/2010/main" val="2994107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Documents: 3 or so doc with background info on the sector, strategy,</a:t>
            </a:r>
            <a:r>
              <a:rPr lang="en-GB" baseline="0" dirty="0"/>
              <a:t> newspaper article.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53</a:t>
            </a:fld>
            <a:endParaRPr lang="en-GB"/>
          </a:p>
        </p:txBody>
      </p:sp>
    </p:spTree>
    <p:extLst>
      <p:ext uri="{BB962C8B-B14F-4D97-AF65-F5344CB8AC3E}">
        <p14:creationId xmlns:p14="http://schemas.microsoft.com/office/powerpoint/2010/main" val="3914578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55</a:t>
            </a:fld>
            <a:endParaRPr lang="en-GB"/>
          </a:p>
        </p:txBody>
      </p:sp>
    </p:spTree>
    <p:extLst>
      <p:ext uri="{BB962C8B-B14F-4D97-AF65-F5344CB8AC3E}">
        <p14:creationId xmlns:p14="http://schemas.microsoft.com/office/powerpoint/2010/main" val="310911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cap="all" dirty="0">
                <a:solidFill>
                  <a:srgbClr val="004494"/>
                </a:solidFill>
                <a:latin typeface="+mn-lt"/>
              </a:rPr>
              <a:t>EU Cycle of </a:t>
            </a:r>
            <a:r>
              <a:rPr lang="fr-BE" cap="all" dirty="0" err="1">
                <a:solidFill>
                  <a:srgbClr val="004494"/>
                </a:solidFill>
                <a:latin typeface="+mn-lt"/>
              </a:rPr>
              <a:t>operations</a:t>
            </a:r>
            <a:r>
              <a:rPr lang="fr-BE" cap="all" dirty="0">
                <a:solidFill>
                  <a:srgbClr val="004494"/>
                </a:solidFill>
                <a:latin typeface="+mn-lt"/>
              </a:rPr>
              <a:t> </a:t>
            </a:r>
          </a:p>
          <a:p>
            <a:endParaRPr lang="fr-BE" cap="all" dirty="0">
              <a:solidFill>
                <a:srgbClr val="004494"/>
              </a:solidFill>
              <a:latin typeface="+mn-lt"/>
            </a:endParaRPr>
          </a:p>
          <a:p>
            <a:r>
              <a:rPr lang="fr-BE" cap="all" dirty="0">
                <a:solidFill>
                  <a:srgbClr val="004494"/>
                </a:solidFill>
                <a:latin typeface="+mn-lt"/>
              </a:rPr>
              <a:t>QRCP : </a:t>
            </a:r>
            <a:r>
              <a:rPr lang="fr-BE" cap="all" dirty="0" err="1">
                <a:solidFill>
                  <a:srgbClr val="004494"/>
                </a:solidFill>
                <a:latin typeface="+mn-lt"/>
              </a:rPr>
              <a:t>Quality</a:t>
            </a:r>
            <a:r>
              <a:rPr lang="fr-BE" cap="all" dirty="0">
                <a:solidFill>
                  <a:srgbClr val="004494"/>
                </a:solidFill>
                <a:latin typeface="+mn-lt"/>
              </a:rPr>
              <a:t> </a:t>
            </a:r>
            <a:r>
              <a:rPr lang="fr-BE" cap="all" dirty="0" err="1">
                <a:solidFill>
                  <a:srgbClr val="004494"/>
                </a:solidFill>
                <a:latin typeface="+mn-lt"/>
              </a:rPr>
              <a:t>review</a:t>
            </a:r>
            <a:r>
              <a:rPr lang="fr-BE" cap="all" dirty="0">
                <a:solidFill>
                  <a:srgbClr val="004494"/>
                </a:solidFill>
                <a:latin typeface="+mn-lt"/>
              </a:rPr>
              <a:t> collaborative platform</a:t>
            </a:r>
          </a:p>
          <a:p>
            <a:r>
              <a:rPr lang="fr-BE" cap="all" dirty="0">
                <a:solidFill>
                  <a:srgbClr val="004494"/>
                </a:solidFill>
                <a:latin typeface="+mn-lt"/>
              </a:rPr>
              <a:t>QRM : </a:t>
            </a:r>
            <a:r>
              <a:rPr lang="fr-BE" cap="all" dirty="0" err="1">
                <a:solidFill>
                  <a:srgbClr val="004494"/>
                </a:solidFill>
                <a:latin typeface="+mn-lt"/>
              </a:rPr>
              <a:t>Quality</a:t>
            </a:r>
            <a:r>
              <a:rPr lang="fr-BE" cap="all" dirty="0">
                <a:solidFill>
                  <a:srgbClr val="004494"/>
                </a:solidFill>
                <a:latin typeface="+mn-lt"/>
              </a:rPr>
              <a:t> </a:t>
            </a:r>
            <a:r>
              <a:rPr lang="fr-BE" cap="all" dirty="0" err="1">
                <a:solidFill>
                  <a:srgbClr val="004494"/>
                </a:solidFill>
                <a:latin typeface="+mn-lt"/>
              </a:rPr>
              <a:t>review</a:t>
            </a:r>
            <a:r>
              <a:rPr lang="fr-BE" cap="all" dirty="0">
                <a:solidFill>
                  <a:srgbClr val="004494"/>
                </a:solidFill>
                <a:latin typeface="+mn-lt"/>
              </a:rPr>
              <a:t> meeting</a:t>
            </a:r>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318724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594817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60</a:t>
            </a:fld>
            <a:endParaRPr lang="en-GB"/>
          </a:p>
        </p:txBody>
      </p:sp>
    </p:spTree>
    <p:extLst>
      <p:ext uri="{BB962C8B-B14F-4D97-AF65-F5344CB8AC3E}">
        <p14:creationId xmlns:p14="http://schemas.microsoft.com/office/powerpoint/2010/main" val="3739123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u="sng" dirty="0"/>
              <a:t>Open ended question</a:t>
            </a:r>
            <a:endParaRPr lang="en-GB" sz="1200" dirty="0"/>
          </a:p>
          <a:p>
            <a:endParaRPr lang="x-none" dirty="0"/>
          </a:p>
        </p:txBody>
      </p:sp>
      <p:sp>
        <p:nvSpPr>
          <p:cNvPr id="4" name="Slide Number Placeholder 3"/>
          <p:cNvSpPr>
            <a:spLocks noGrp="1"/>
          </p:cNvSpPr>
          <p:nvPr>
            <p:ph type="sldNum" sz="quarter" idx="5"/>
          </p:nvPr>
        </p:nvSpPr>
        <p:spPr/>
        <p:txBody>
          <a:bodyPr/>
          <a:lstStyle/>
          <a:p>
            <a:fld id="{59CF2995-AB43-4B7C-B8CD-9DC7C3692A9C}" type="slidenum">
              <a:rPr lang="en-GB" smtClean="0"/>
              <a:t>61</a:t>
            </a:fld>
            <a:endParaRPr lang="en-GB"/>
          </a:p>
        </p:txBody>
      </p:sp>
    </p:spTree>
    <p:extLst>
      <p:ext uri="{BB962C8B-B14F-4D97-AF65-F5344CB8AC3E}">
        <p14:creationId xmlns:p14="http://schemas.microsoft.com/office/powerpoint/2010/main" val="136298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a:t>
            </a:fld>
            <a:endParaRPr lang="en-GB"/>
          </a:p>
        </p:txBody>
      </p:sp>
      <p:sp>
        <p:nvSpPr>
          <p:cNvPr id="6" name="Notes Placeholder 5"/>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2223214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a:t>
            </a:r>
            <a:r>
              <a:rPr lang="en-GB" baseline="0" dirty="0"/>
              <a:t> the same documents plus maybe some extractions from the RMF</a:t>
            </a:r>
            <a:endParaRPr lang="en-GB" dirty="0"/>
          </a:p>
        </p:txBody>
      </p:sp>
      <p:sp>
        <p:nvSpPr>
          <p:cNvPr id="4" name="Slide Number Placeholder 3"/>
          <p:cNvSpPr>
            <a:spLocks noGrp="1"/>
          </p:cNvSpPr>
          <p:nvPr>
            <p:ph type="sldNum" sz="quarter" idx="10"/>
          </p:nvPr>
        </p:nvSpPr>
        <p:spPr/>
        <p:txBody>
          <a:bodyPr/>
          <a:lstStyle/>
          <a:p>
            <a:fld id="{DAF47485-635C-0D4B-A7DF-AED78BB00D56}" type="slidenum">
              <a:rPr lang="en-GB" smtClean="0"/>
              <a:t>62</a:t>
            </a:fld>
            <a:endParaRPr lang="en-GB"/>
          </a:p>
        </p:txBody>
      </p:sp>
    </p:spTree>
    <p:extLst>
      <p:ext uri="{BB962C8B-B14F-4D97-AF65-F5344CB8AC3E}">
        <p14:creationId xmlns:p14="http://schemas.microsoft.com/office/powerpoint/2010/main" val="250969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F47485-635C-0D4B-A7DF-AED78BB00D56}" type="slidenum">
              <a:rPr lang="en-GB" smtClean="0"/>
              <a:t>63</a:t>
            </a:fld>
            <a:endParaRPr lang="en-GB"/>
          </a:p>
        </p:txBody>
      </p:sp>
    </p:spTree>
    <p:extLst>
      <p:ext uri="{BB962C8B-B14F-4D97-AF65-F5344CB8AC3E}">
        <p14:creationId xmlns:p14="http://schemas.microsoft.com/office/powerpoint/2010/main" val="23593278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F47485-635C-0D4B-A7DF-AED78BB00D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6789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noProof="0" dirty="0"/>
              <a:t>We have already done in previous modules</a:t>
            </a:r>
            <a:r>
              <a:rPr lang="en-GB" sz="1200" baseline="0" noProof="0" dirty="0"/>
              <a:t> the eligibility criteria, including the PFM reform strategy and monitoring, the national/sector policy reform analysis and the transparency and oversight as well as the RMF. Here we take lessons from these analysis into account for the design of the operation and we look into more detail at the remaining issue. </a:t>
            </a:r>
            <a:endParaRPr lang="en-GB" sz="1200" noProof="0" dirty="0"/>
          </a:p>
          <a:p>
            <a:endParaRPr lang="en-GB" noProof="0" dirty="0"/>
          </a:p>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GB"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6107161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err="1"/>
              <a:t>Renamed</a:t>
            </a:r>
            <a:r>
              <a:rPr lang="fr-BE" dirty="0"/>
              <a:t> the </a:t>
            </a:r>
            <a:r>
              <a:rPr lang="fr-BE" dirty="0" err="1"/>
              <a:t>NAO’s</a:t>
            </a:r>
            <a:r>
              <a:rPr lang="fr-BE" dirty="0"/>
              <a:t> office…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59350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t>Section 5.2.3:</a:t>
            </a:r>
          </a:p>
          <a:p>
            <a:r>
              <a:rPr lang="en-GB" sz="1200" kern="1200" dirty="0">
                <a:solidFill>
                  <a:schemeClr val="tx1"/>
                </a:solidFill>
                <a:effectLst/>
                <a:latin typeface="Arial" charset="0"/>
                <a:ea typeface="ＭＳ Ｐゴシック" charset="0"/>
                <a:cs typeface="ＭＳ Ｐゴシック" charset="0"/>
              </a:rPr>
              <a:t>All budget support funds are additional to a partner country's domestic revenues in the budget. At sector level, a certain degree of additionality or earmarking may be a prime objective of the budget support contract. In such cases, an increase in (sub) sector allocations and expenditure should be agreed with the partner country in the context of the medium-term expenditure framework. As budget support is a results-based financing mechanism, conditions are normally framed in relation to results rather than budgetary inputs. Hence, such an agreement would normally not be translated in a specific disbursement condition but rather be assessed as part of the public policy eligibility assessment (policy financing chapter). Second, it should be considered whether the increase is appropriate given the existing macroeconomic and budgetary framework and whether it may undermine strategic resource allocation. Third, the financial sustainability of the proposed increase should be appraised, particularly if the increase concerns recurrent expenditure. Finally, note that this option does not entail any targeting, i.e. the specification of specific expenditure items, which once executed and audited, can be reimbursed by budget support.</a:t>
            </a:r>
          </a:p>
          <a:p>
            <a:r>
              <a:rPr lang="en-GB" sz="1200" kern="1200" dirty="0">
                <a:solidFill>
                  <a:schemeClr val="tx1"/>
                </a:solidFill>
                <a:effectLst/>
                <a:latin typeface="Arial" charset="0"/>
                <a:ea typeface="ＭＳ Ｐゴシック" charset="0"/>
                <a:cs typeface="ＭＳ Ｐゴシック" charset="0"/>
              </a:rPr>
              <a:t>In other cases, the emphasis of budget support contracts will be on the effectiveness and efficiency of sector policies and expenditure. In this context, the budget support contract provides additional fiscal space at macro level whilst focussing the dialogue, incentives, and conditions on results at sector level. </a:t>
            </a:r>
          </a:p>
          <a:p>
            <a:endParaRPr lang="en-US" dirty="0"/>
          </a:p>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GB"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8695463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r>
              <a:rPr lang="en-GB" sz="1200" noProof="0" dirty="0">
                <a:latin typeface="Arial" panose="020B0604020202020204" pitchFamily="34" charset="0"/>
                <a:cs typeface="Arial" panose="020B0604020202020204" pitchFamily="34" charset="0"/>
              </a:rPr>
              <a:t>See</a:t>
            </a:r>
            <a:r>
              <a:rPr lang="en-GB" sz="1200" baseline="0" noProof="0" dirty="0">
                <a:latin typeface="Arial" panose="020B0604020202020204" pitchFamily="34" charset="0"/>
                <a:cs typeface="Arial" panose="020B0604020202020204" pitchFamily="34" charset="0"/>
              </a:rPr>
              <a:t> section 5.2.4 for the duration: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ＭＳ Ｐゴシック" charset="0"/>
                <a:cs typeface="Arial" panose="020B0604020202020204" pitchFamily="34" charset="0"/>
              </a:rPr>
              <a:t>The duration of a SDG-C or SRPC should be between 3 to maximum 6 years. A contract of 3-4 years should be the preferred option, given the difficulties in anticipating the design, context and prospects for a longer period. The duration of a SRBC should be comprised between 1 to 3 years (longer durations are especially relevant in the case of structural fragility situations). The more the situation is volatile, the shorter the duration of the contract should be. </a:t>
            </a:r>
          </a:p>
          <a:p>
            <a:pPr eaLnBrk="1" hangingPunct="1"/>
            <a:endParaRPr lang="en-GB" noProof="0" dirty="0">
              <a:latin typeface="Times New Roman" charset="0"/>
              <a:cs typeface="Times New Roman" charset="0"/>
            </a:endParaRPr>
          </a:p>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GB"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1942870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See section 4.4.2 and Annex 8 section</a:t>
            </a:r>
            <a:r>
              <a:rPr lang="en-US" sz="1200" baseline="0" dirty="0">
                <a:latin typeface="Arial" panose="020B0604020202020204" pitchFamily="34" charset="0"/>
                <a:cs typeface="Arial" panose="020B0604020202020204" pitchFamily="34" charset="0"/>
              </a:rPr>
              <a:t> 1</a:t>
            </a:r>
            <a:endParaRPr lang="en-US" sz="1200" dirty="0">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ea typeface="ＭＳ Ｐゴシック" charset="0"/>
                <a:cs typeface="Arial" panose="020B0604020202020204" pitchFamily="34" charset="0"/>
              </a:rPr>
              <a:t>While many factors are likely to influence performance, larger variable tranches are expected to have a stronger incentive effect. This is particularly true in weak policy environments and where there is some stability in the indicators used over time. There are equally indications that the incentive effect is dependent on the alignment of objectives between cooperation partners and countries, and that countries are sensitive to the signalling effect of any reduction in payments, regardless of size.</a:t>
            </a:r>
          </a:p>
          <a:p>
            <a:r>
              <a:rPr lang="en-GB" sz="1200" kern="1200" dirty="0">
                <a:solidFill>
                  <a:schemeClr val="tx1"/>
                </a:solidFill>
                <a:effectLst/>
                <a:latin typeface="Arial" panose="020B0604020202020204" pitchFamily="34" charset="0"/>
                <a:ea typeface="ＭＳ Ｐゴシック" charset="0"/>
                <a:cs typeface="Arial" panose="020B0604020202020204" pitchFamily="34" charset="0"/>
              </a:rPr>
              <a:t>No clear rules regarding the appropriate share of fixed and variable tranches can be defined. A balance needs to be struck between creating incentives and avoiding excessive unpredictability or volatility in disbursements, particularly in more aid dependent contexts. As a starting point, a fixed component of 60% and a variable component of 40% could be considered, but this ratio will eventually depend on the country context and the possibility of 100% fixed or 100% variable contracts remains open. The variable share might be expected to be larger in the following circumstances: the smaller the budget support contract's share of the partner country's budget; the weaker its track record of budget support implementation; the weaker the country’s commitment to reform; and/or the higher the risk. EU Delegations should follow a pragmatic approach taking into account the above elements. EU Delegations should also co-ordinate decisions on the size and phasing of variable tranches with other cooperation partners in the country.</a:t>
            </a:r>
          </a:p>
          <a:p>
            <a:endParaRPr lang="en-US" dirty="0"/>
          </a:p>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GB"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36567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71</a:t>
            </a:fld>
            <a:endParaRPr lang="en-GB"/>
          </a:p>
        </p:txBody>
      </p:sp>
    </p:spTree>
    <p:extLst>
      <p:ext uri="{BB962C8B-B14F-4D97-AF65-F5344CB8AC3E}">
        <p14:creationId xmlns:p14="http://schemas.microsoft.com/office/powerpoint/2010/main" val="22642859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72</a:t>
            </a:fld>
            <a:endParaRPr lang="en-GB"/>
          </a:p>
        </p:txBody>
      </p:sp>
    </p:spTree>
    <p:extLst>
      <p:ext uri="{BB962C8B-B14F-4D97-AF65-F5344CB8AC3E}">
        <p14:creationId xmlns:p14="http://schemas.microsoft.com/office/powerpoint/2010/main" val="48010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fr-BE" altLang="fr-FR"/>
          </a:p>
        </p:txBody>
      </p:sp>
      <p:sp>
        <p:nvSpPr>
          <p:cNvPr id="18436"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589B7BAA-6E65-4F6C-A490-A7DE845550C8}" type="slidenum">
              <a:rPr lang="en-GB" altLang="en-US" smtClean="0">
                <a:solidFill>
                  <a:schemeClr val="tx1"/>
                </a:solidFill>
                <a:latin typeface="Arial" panose="020B0604020202020204" pitchFamily="34" charset="0"/>
              </a:rPr>
              <a:pPr/>
              <a:t>7</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7116144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9CF2995-AB43-4B7C-B8CD-9DC7C3692A9C}" type="slidenum">
              <a:rPr lang="en-GB" smtClean="0"/>
              <a:t>73</a:t>
            </a:fld>
            <a:endParaRPr lang="en-GB"/>
          </a:p>
        </p:txBody>
      </p:sp>
    </p:spTree>
    <p:extLst>
      <p:ext uri="{BB962C8B-B14F-4D97-AF65-F5344CB8AC3E}">
        <p14:creationId xmlns:p14="http://schemas.microsoft.com/office/powerpoint/2010/main" val="1037209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GB"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991952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4A132-4F1B-BE40-3322-193BFA103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9B398-EB13-23DC-1BEF-74A86510A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33549-5C1F-FE2D-1AF4-13E50F4A9E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6BD7DAA-4B8A-BA7E-8AC9-62342DD0ED40}"/>
              </a:ext>
            </a:extLst>
          </p:cNvPr>
          <p:cNvSpPr>
            <a:spLocks noGrp="1"/>
          </p:cNvSpPr>
          <p:nvPr>
            <p:ph type="sldNum" sz="quarter" idx="5"/>
          </p:nvPr>
        </p:nvSpPr>
        <p:spPr/>
        <p:txBody>
          <a:bodyPr/>
          <a:lstStyle/>
          <a:p>
            <a:fld id="{59CF2995-AB43-4B7C-B8CD-9DC7C3692A9C}" type="slidenum">
              <a:rPr lang="en-GB" smtClean="0"/>
              <a:t>75</a:t>
            </a:fld>
            <a:endParaRPr lang="en-GB"/>
          </a:p>
        </p:txBody>
      </p:sp>
    </p:spTree>
    <p:extLst>
      <p:ext uri="{BB962C8B-B14F-4D97-AF65-F5344CB8AC3E}">
        <p14:creationId xmlns:p14="http://schemas.microsoft.com/office/powerpoint/2010/main" val="111918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53140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77</a:t>
            </a:fld>
            <a:endParaRPr lang="en-GB"/>
          </a:p>
        </p:txBody>
      </p:sp>
    </p:spTree>
    <p:extLst>
      <p:ext uri="{BB962C8B-B14F-4D97-AF65-F5344CB8AC3E}">
        <p14:creationId xmlns:p14="http://schemas.microsoft.com/office/powerpoint/2010/main" val="20386200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ES" dirty="0"/>
          </a:p>
        </p:txBody>
      </p:sp>
      <p:sp>
        <p:nvSpPr>
          <p:cNvPr id="4" name="Espace réservé du numéro de diapositive 3"/>
          <p:cNvSpPr>
            <a:spLocks noGrp="1"/>
          </p:cNvSpPr>
          <p:nvPr>
            <p:ph type="sldNum" sz="quarter" idx="5"/>
          </p:nvPr>
        </p:nvSpPr>
        <p:spPr/>
        <p:txBody>
          <a:bodyPr/>
          <a:lstStyle/>
          <a:p>
            <a:fld id="{59CF2995-AB43-4B7C-B8CD-9DC7C3692A9C}" type="slidenum">
              <a:rPr lang="en-GB" smtClean="0"/>
              <a:t>78</a:t>
            </a:fld>
            <a:endParaRPr lang="en-GB"/>
          </a:p>
        </p:txBody>
      </p:sp>
    </p:spTree>
    <p:extLst>
      <p:ext uri="{BB962C8B-B14F-4D97-AF65-F5344CB8AC3E}">
        <p14:creationId xmlns:p14="http://schemas.microsoft.com/office/powerpoint/2010/main" val="7694079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Should</a:t>
            </a:r>
            <a:r>
              <a:rPr lang="nl-NL" dirty="0"/>
              <a:t> </a:t>
            </a:r>
            <a:r>
              <a:rPr lang="nl-NL" dirty="0" err="1"/>
              <a:t>be</a:t>
            </a:r>
            <a:r>
              <a:rPr lang="nl-NL" dirty="0"/>
              <a:t> consistent </a:t>
            </a:r>
            <a:r>
              <a:rPr lang="nl-NL" dirty="0" err="1"/>
              <a:t>with</a:t>
            </a:r>
            <a:r>
              <a:rPr lang="nl-NL" dirty="0"/>
              <a:t> Synopsis </a:t>
            </a:r>
            <a:r>
              <a:rPr lang="nl-NL" dirty="0" err="1"/>
              <a:t>table</a:t>
            </a:r>
            <a:r>
              <a:rPr lang="nl-NL" dirty="0"/>
              <a:t> 1.1 of </a:t>
            </a:r>
            <a:r>
              <a:rPr lang="nl-NL" dirty="0" err="1"/>
              <a:t>the</a:t>
            </a:r>
            <a:r>
              <a:rPr lang="nl-NL" dirty="0"/>
              <a:t> Action Document, </a:t>
            </a:r>
            <a:r>
              <a:rPr lang="nl-NL" dirty="0" err="1"/>
              <a:t>that</a:t>
            </a:r>
            <a:r>
              <a:rPr lang="nl-NL" dirty="0"/>
              <a:t> – in turn-  </a:t>
            </a:r>
            <a:r>
              <a:rPr lang="nl-NL" dirty="0" err="1"/>
              <a:t>shoud</a:t>
            </a:r>
            <a:r>
              <a:rPr lang="nl-NL" dirty="0"/>
              <a:t> </a:t>
            </a:r>
            <a:r>
              <a:rPr lang="nl-NL" dirty="0" err="1"/>
              <a:t>be</a:t>
            </a:r>
            <a:r>
              <a:rPr lang="nl-NL" dirty="0"/>
              <a:t> </a:t>
            </a:r>
            <a:r>
              <a:rPr lang="nl-NL" dirty="0" err="1"/>
              <a:t>derived</a:t>
            </a:r>
            <a:r>
              <a:rPr lang="nl-NL" dirty="0"/>
              <a:t> </a:t>
            </a:r>
            <a:r>
              <a:rPr lang="nl-NL" dirty="0" err="1"/>
              <a:t>from</a:t>
            </a:r>
            <a:r>
              <a:rPr lang="nl-NL" dirty="0"/>
              <a:t> </a:t>
            </a:r>
            <a:r>
              <a:rPr lang="nl-NL" dirty="0" err="1"/>
              <a:t>the</a:t>
            </a:r>
            <a:r>
              <a:rPr lang="nl-NL" dirty="0"/>
              <a:t> </a:t>
            </a:r>
            <a:r>
              <a:rPr lang="nl-NL" dirty="0" err="1"/>
              <a:t>Multiannual</a:t>
            </a:r>
            <a:r>
              <a:rPr lang="nl-NL" dirty="0"/>
              <a:t> </a:t>
            </a:r>
            <a:r>
              <a:rPr lang="nl-NL" dirty="0" err="1"/>
              <a:t>Indicative</a:t>
            </a:r>
            <a:r>
              <a:rPr lang="nl-NL" dirty="0"/>
              <a:t> </a:t>
            </a:r>
            <a:r>
              <a:rPr lang="nl-NL" dirty="0" err="1"/>
              <a:t>Programme</a:t>
            </a:r>
            <a:r>
              <a:rPr lang="nl-NL" dirty="0"/>
              <a:t>.</a:t>
            </a:r>
          </a:p>
        </p:txBody>
      </p:sp>
      <p:sp>
        <p:nvSpPr>
          <p:cNvPr id="4" name="Slide Number Placeholder 3"/>
          <p:cNvSpPr>
            <a:spLocks noGrp="1"/>
          </p:cNvSpPr>
          <p:nvPr>
            <p:ph type="sldNum" sz="quarter" idx="5"/>
          </p:nvPr>
        </p:nvSpPr>
        <p:spPr/>
        <p:txBody>
          <a:bodyPr/>
          <a:lstStyle/>
          <a:p>
            <a:fld id="{59CF2995-AB43-4B7C-B8CD-9DC7C3692A9C}" type="slidenum">
              <a:rPr lang="en-GB" smtClean="0"/>
              <a:t>79</a:t>
            </a:fld>
            <a:endParaRPr lang="en-GB"/>
          </a:p>
        </p:txBody>
      </p:sp>
    </p:spTree>
    <p:extLst>
      <p:ext uri="{BB962C8B-B14F-4D97-AF65-F5344CB8AC3E}">
        <p14:creationId xmlns:p14="http://schemas.microsoft.com/office/powerpoint/2010/main" val="27830880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had 2 groups and gave even numbers to Group 2 and odd numbers to Group 1.</a:t>
            </a:r>
          </a:p>
          <a:p>
            <a:endParaRPr lang="en-GB" dirty="0"/>
          </a:p>
        </p:txBody>
      </p:sp>
      <p:sp>
        <p:nvSpPr>
          <p:cNvPr id="4" name="Slide Number Placeholder 3"/>
          <p:cNvSpPr>
            <a:spLocks noGrp="1"/>
          </p:cNvSpPr>
          <p:nvPr>
            <p:ph type="sldNum" sz="quarter" idx="10"/>
          </p:nvPr>
        </p:nvSpPr>
        <p:spPr/>
        <p:txBody>
          <a:bodyPr/>
          <a:lstStyle/>
          <a:p>
            <a:fld id="{DAF47485-635C-0D4B-A7DF-AED78BB00D56}" type="slidenum">
              <a:rPr lang="en-GB" smtClean="0"/>
              <a:t>80</a:t>
            </a:fld>
            <a:endParaRPr lang="en-GB"/>
          </a:p>
        </p:txBody>
      </p:sp>
    </p:spTree>
    <p:extLst>
      <p:ext uri="{BB962C8B-B14F-4D97-AF65-F5344CB8AC3E}">
        <p14:creationId xmlns:p14="http://schemas.microsoft.com/office/powerpoint/2010/main" val="2509698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81</a:t>
            </a:fld>
            <a:endParaRPr lang="en-GB"/>
          </a:p>
        </p:txBody>
      </p:sp>
    </p:spTree>
    <p:extLst>
      <p:ext uri="{BB962C8B-B14F-4D97-AF65-F5344CB8AC3E}">
        <p14:creationId xmlns:p14="http://schemas.microsoft.com/office/powerpoint/2010/main" val="41080841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0"/>
              </a:spcBef>
            </a:pPr>
            <a:r>
              <a:rPr lang="en-US" b="0" dirty="0">
                <a:latin typeface="Times New Roman" pitchFamily="18" charset="0"/>
                <a:cs typeface="Times New Roman" pitchFamily="18" charset="0"/>
              </a:rPr>
              <a:t>Note that conditions –like money – are fungible (and hence cannot impose issues on government)</a:t>
            </a:r>
          </a:p>
          <a:p>
            <a:pPr>
              <a:spcBef>
                <a:spcPct val="0"/>
              </a:spcBef>
            </a:pPr>
            <a:r>
              <a:rPr lang="en-US" b="1" dirty="0">
                <a:latin typeface="Times New Roman" pitchFamily="18" charset="0"/>
                <a:cs typeface="Times New Roman" pitchFamily="18" charset="0"/>
              </a:rPr>
              <a:t>QUESTION TO PARTICIPANTS</a:t>
            </a:r>
          </a:p>
          <a:p>
            <a:pPr>
              <a:spcBef>
                <a:spcPct val="0"/>
              </a:spcBef>
            </a:pPr>
            <a:r>
              <a:rPr lang="en-US" b="1" dirty="0">
                <a:latin typeface="Times New Roman" pitchFamily="18" charset="0"/>
                <a:cs typeface="Times New Roman" pitchFamily="18" charset="0"/>
              </a:rPr>
              <a:t>What other experiences with traps?</a:t>
            </a:r>
          </a:p>
          <a:p>
            <a:pPr>
              <a:spcBef>
                <a:spcPct val="0"/>
              </a:spcBef>
            </a:pPr>
            <a:endParaRPr lang="en-US" b="1" dirty="0">
              <a:latin typeface="Times New Roman" pitchFamily="18" charset="0"/>
              <a:cs typeface="Times New Roman" pitchFamily="18" charset="0"/>
            </a:endParaRPr>
          </a:p>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GB"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84402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r>
              <a:rPr lang="en-GB" dirty="0">
                <a:latin typeface="Arial" pitchFamily="34" charset="0"/>
              </a:rPr>
              <a:t>This is a donor’s dilemma: both fungibility and fiduciary risk are at the side of the donor. </a:t>
            </a:r>
          </a:p>
          <a:p>
            <a:pPr eaLnBrk="1" hangingPunct="1"/>
            <a:endParaRPr lang="en-GB" dirty="0">
              <a:latin typeface="Arial" pitchFamily="34" charset="0"/>
            </a:endParaRPr>
          </a:p>
          <a:p>
            <a:pPr eaLnBrk="1" hangingPunct="1"/>
            <a:r>
              <a:rPr lang="en-GB" dirty="0">
                <a:latin typeface="Arial" pitchFamily="34" charset="0"/>
              </a:rPr>
              <a:t>Fungibility is obviously important for the partner country given the flexibility the financing by budget support offers.</a:t>
            </a:r>
          </a:p>
          <a:p>
            <a:pPr eaLnBrk="1" hangingPunct="1"/>
            <a:endParaRPr lang="en-GB" dirty="0">
              <a:latin typeface="Arial" pitchFamily="34" charset="0"/>
            </a:endParaRPr>
          </a:p>
          <a:p>
            <a:pPr eaLnBrk="1" hangingPunct="1"/>
            <a:r>
              <a:rPr lang="en-GB" dirty="0">
                <a:latin typeface="Arial" pitchFamily="34" charset="0"/>
              </a:rPr>
              <a:t>Various water flows feed the water fall ( compare domestic revenues and various BS donors). Once flown into the main river, the origin of the water can not be traced any longer (= fungibility). While falling into the main river some on the water evaporates (exchange rate due to reconversions), while after the fall some of the water deviates from the main stream (see right bottom; that may represent mis-appropriation or corruption. It is beyond the donor’s direct control.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67843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F1A63-61FC-DC9C-0652-494131A71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1D11A-F16C-D115-0A8D-7155BA081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39DEF-613F-F9CB-B4D1-33F85C6F97F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A630704-2B52-392B-BD78-144B02FE92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88918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pPr>
            <a:r>
              <a:rPr lang="en-GB" sz="1200" b="1" dirty="0"/>
              <a:t>Please score from 0 (low) to 5 (high) the validity of the following statements:</a:t>
            </a:r>
            <a:endParaRPr lang="en-GB" sz="1200" dirty="0"/>
          </a:p>
          <a:p>
            <a:pPr lvl="0">
              <a:spcBef>
                <a:spcPts val="600"/>
              </a:spcBef>
            </a:pPr>
            <a:r>
              <a:rPr lang="en-GB" sz="1200" dirty="0"/>
              <a:t>-Fixed tranches are disbursed when eligibility criteria (and  pre-conditions if any) are satisfied</a:t>
            </a:r>
          </a:p>
          <a:p>
            <a:pPr lvl="0">
              <a:spcBef>
                <a:spcPts val="600"/>
              </a:spcBef>
            </a:pPr>
            <a:r>
              <a:rPr lang="en-GB" sz="1200" dirty="0"/>
              <a:t>-The variable tranche represents a reward for performance: payment is proportional to achievement of pre-agreed targets on agreed indicators</a:t>
            </a:r>
          </a:p>
          <a:p>
            <a:pPr lvl="0">
              <a:spcBef>
                <a:spcPts val="600"/>
              </a:spcBef>
            </a:pPr>
            <a:r>
              <a:rPr lang="en-GB" sz="1200" dirty="0"/>
              <a:t>-Variable tranche disbursement depends only on performance achieved in reaching agreed targets on agreed indicators</a:t>
            </a:r>
          </a:p>
          <a:p>
            <a:pPr lvl="0">
              <a:spcBef>
                <a:spcPts val="600"/>
              </a:spcBef>
            </a:pPr>
            <a:r>
              <a:rPr lang="en-GB" sz="1200" dirty="0"/>
              <a:t>-Variable tranche funding is fully controlled by the line Ministry of the relevant sector</a:t>
            </a:r>
          </a:p>
          <a:p>
            <a:pPr lvl="0">
              <a:spcBef>
                <a:spcPts val="600"/>
              </a:spcBef>
            </a:pPr>
            <a:r>
              <a:rPr lang="en-GB" sz="1200" dirty="0"/>
              <a:t>-The line Ministry is likely to advocate for a high share of the BS to be paid in the form of a VT  </a:t>
            </a:r>
          </a:p>
          <a:p>
            <a:pPr lvl="0">
              <a:spcBef>
                <a:spcPts val="600"/>
              </a:spcBef>
            </a:pPr>
            <a:r>
              <a:rPr lang="en-GB" sz="1200" dirty="0"/>
              <a:t>-A key benefit of budget support is that once you have signed the Financing Agreement the funding is entirely predictable.  </a:t>
            </a:r>
          </a:p>
          <a:p>
            <a:endParaRPr lang="x-none" dirty="0"/>
          </a:p>
        </p:txBody>
      </p:sp>
      <p:sp>
        <p:nvSpPr>
          <p:cNvPr id="4" name="Slide Number Placeholder 3"/>
          <p:cNvSpPr>
            <a:spLocks noGrp="1"/>
          </p:cNvSpPr>
          <p:nvPr>
            <p:ph type="sldNum" sz="quarter" idx="5"/>
          </p:nvPr>
        </p:nvSpPr>
        <p:spPr/>
        <p:txBody>
          <a:bodyPr/>
          <a:lstStyle/>
          <a:p>
            <a:fld id="{59CF2995-AB43-4B7C-B8CD-9DC7C3692A9C}" type="slidenum">
              <a:rPr lang="en-GB" smtClean="0"/>
              <a:t>85</a:t>
            </a:fld>
            <a:endParaRPr lang="en-GB"/>
          </a:p>
        </p:txBody>
      </p:sp>
    </p:spTree>
    <p:extLst>
      <p:ext uri="{BB962C8B-B14F-4D97-AF65-F5344CB8AC3E}">
        <p14:creationId xmlns:p14="http://schemas.microsoft.com/office/powerpoint/2010/main" val="20013445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a:t>
            </a:r>
            <a:r>
              <a:rPr lang="en-GB" baseline="0" dirty="0"/>
              <a:t> participants each time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87</a:t>
            </a:fld>
            <a:endParaRPr lang="en-GB"/>
          </a:p>
        </p:txBody>
      </p:sp>
    </p:spTree>
    <p:extLst>
      <p:ext uri="{BB962C8B-B14F-4D97-AF65-F5344CB8AC3E}">
        <p14:creationId xmlns:p14="http://schemas.microsoft.com/office/powerpoint/2010/main" val="28003674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9;p2:notes">
            <a:extLst>
              <a:ext uri="{FF2B5EF4-FFF2-40B4-BE49-F238E27FC236}">
                <a16:creationId xmlns:a16="http://schemas.microsoft.com/office/drawing/2014/main" id="{E2C8BCD8-C4C5-4745-9B7C-410A677B63BF}"/>
              </a:ext>
            </a:extLst>
          </p:cNvPr>
          <p:cNvSpPr txBox="1">
            <a:spLocks noGrp="1"/>
          </p:cNvSpPr>
          <p:nvPr>
            <p:ph type="body" sz="quarter" idx="1"/>
          </p:nvPr>
        </p:nvSpPr>
        <p:spPr>
          <a:xfrm>
            <a:off x="996028" y="2990583"/>
            <a:ext cx="7968221" cy="2833184"/>
          </a:xfrm>
        </p:spPr>
        <p:txBody>
          <a:bodyPr lIns="91421" tIns="91421" rIns="91421" bIns="91421"/>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UNHIDDEN NOW 14.04.2023</a:t>
            </a:r>
            <a:endParaRPr lang="en-GB" dirty="0"/>
          </a:p>
        </p:txBody>
      </p:sp>
      <p:sp>
        <p:nvSpPr>
          <p:cNvPr id="3" name="Google Shape;70;p2:notes">
            <a:extLst>
              <a:ext uri="{FF2B5EF4-FFF2-40B4-BE49-F238E27FC236}">
                <a16:creationId xmlns:a16="http://schemas.microsoft.com/office/drawing/2014/main" id="{1130B205-0B01-40CA-8ACD-9686C728C1D7}"/>
              </a:ext>
            </a:extLst>
          </p:cNvPr>
          <p:cNvSpPr>
            <a:spLocks noGrp="1" noRot="1" noChangeAspect="1"/>
          </p:cNvSpPr>
          <p:nvPr>
            <p:ph type="sldImg"/>
          </p:nvPr>
        </p:nvSpPr>
        <p:spPr>
          <a:xfrm>
            <a:off x="2881313" y="471488"/>
            <a:ext cx="4198937" cy="2362200"/>
          </a:xfrm>
        </p:spPr>
      </p:sp>
    </p:spTree>
    <p:extLst>
      <p:ext uri="{BB962C8B-B14F-4D97-AF65-F5344CB8AC3E}">
        <p14:creationId xmlns:p14="http://schemas.microsoft.com/office/powerpoint/2010/main" val="7589288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TRAINER NOTE</a:t>
            </a:r>
          </a:p>
          <a:p>
            <a:r>
              <a:rPr lang="en-GB" dirty="0"/>
              <a:t>The monitoring ought to refer to three interrelated aspects:</a:t>
            </a:r>
          </a:p>
          <a:p>
            <a:r>
              <a:rPr lang="en-GB" dirty="0"/>
              <a:t>Continuous eligibility of the four criteria (of importance for disbursement of the fixed tranche)</a:t>
            </a:r>
          </a:p>
          <a:p>
            <a:r>
              <a:rPr lang="en-GB" dirty="0"/>
              <a:t>The progress in the budget support operations following its intervention logic</a:t>
            </a:r>
          </a:p>
          <a:p>
            <a:r>
              <a:rPr lang="en-GB" dirty="0"/>
              <a:t>The performance indicators (of importance for disbursement of the variable tranche)</a:t>
            </a:r>
          </a:p>
          <a:p>
            <a:r>
              <a:rPr lang="fr-FR" dirty="0"/>
              <a:t>There are however constraints in achieving all three at the same time (data availability, time required for impact measurement, etc.)</a:t>
            </a:r>
          </a:p>
          <a:p>
            <a:endParaRPr lang="fr-FR" dirty="0"/>
          </a:p>
          <a:p>
            <a:endParaRPr lang="fr-FR" dirty="0"/>
          </a:p>
          <a:p>
            <a:r>
              <a:rPr lang="en-GB" dirty="0"/>
              <a:t>Analyse :</a:t>
            </a:r>
          </a:p>
          <a:p>
            <a:r>
              <a:rPr lang="en-GB" dirty="0"/>
              <a:t>Strengths and weaknesses of statistical systems</a:t>
            </a:r>
          </a:p>
          <a:p>
            <a:r>
              <a:rPr lang="en-GB" dirty="0"/>
              <a:t>Availability of data and timing of publication</a:t>
            </a:r>
          </a:p>
          <a:p>
            <a:r>
              <a:rPr lang="en-GB" dirty="0"/>
              <a:t>Availability of policy analysis</a:t>
            </a:r>
          </a:p>
          <a:p>
            <a:r>
              <a:rPr lang="en-GB" dirty="0"/>
              <a:t>Monitoring systems should produce and disseminate / provide access to:</a:t>
            </a:r>
          </a:p>
          <a:p>
            <a:r>
              <a:rPr lang="en-GB" dirty="0"/>
              <a:t>Annual progress reports</a:t>
            </a:r>
          </a:p>
          <a:p>
            <a:r>
              <a:rPr lang="en-GB" dirty="0"/>
              <a:t>Result indicators with baseline values and targets: information for national accountability mechanisms, awareness raising and evidence-based decision making. </a:t>
            </a:r>
          </a:p>
          <a:p>
            <a:endParaRPr lang="fr-FR" dirty="0"/>
          </a:p>
          <a:p>
            <a:pPr marL="171450" indent="-171450">
              <a:buFontTx/>
              <a:buChar char="-"/>
            </a:pPr>
            <a:endParaRPr lang="fr-FR" dirty="0"/>
          </a:p>
          <a:p>
            <a:pPr marL="0" indent="0">
              <a:buFontTx/>
              <a:buNone/>
            </a:pPr>
            <a:r>
              <a:rPr lang="fr-FR" dirty="0"/>
              <a:t>This slide refers mainly to the second aspect: the monitoring of the progress in the budget support operations. And below we see the word ‘assumption’…that refers to the assumptions made when we designed the logical framework. Part of the monitoring is to test whether these assumptions are still valid or not.</a:t>
            </a:r>
          </a:p>
          <a:p>
            <a:pPr marL="0" indent="0">
              <a:buFontTx/>
              <a:buNone/>
            </a:pPr>
            <a:r>
              <a:rPr lang="fr-FR" dirty="0"/>
              <a:t>It also entails the Conditions set, the technical assistance provided as complementary measures, the quality of the policy dialogue process.</a:t>
            </a:r>
          </a:p>
          <a:p>
            <a:pPr marL="0" indent="0">
              <a:buFontTx/>
              <a:buNone/>
            </a:pPr>
            <a:endParaRPr lang="fr-FR" dirty="0"/>
          </a:p>
          <a:p>
            <a:pPr marL="0" indent="0">
              <a:buFontTx/>
              <a:buNone/>
            </a:pPr>
            <a:r>
              <a:rPr lang="fr-FR" dirty="0"/>
              <a:t>Based on the inputs and condictions, the monitoring would try to assess whether that has produced any measurable (or ‘most likely’) output  in the form of </a:t>
            </a:r>
          </a:p>
          <a:p>
            <a:r>
              <a:rPr lang="fr-FR" b="1" dirty="0"/>
              <a:t>Improved relations between aid and national budget and policy processes: </a:t>
            </a:r>
            <a:endParaRPr lang="fr-FR" dirty="0"/>
          </a:p>
          <a:p>
            <a:r>
              <a:rPr lang="fr-FR" b="0" dirty="0">
                <a:latin typeface="Wingdings"/>
              </a:rPr>
              <a:t>- Has m</a:t>
            </a:r>
            <a:r>
              <a:rPr lang="fr-FR" b="0" dirty="0"/>
              <a:t>ore aid channelled via the national budget </a:t>
            </a:r>
          </a:p>
          <a:p>
            <a:r>
              <a:rPr lang="fr-FR" b="0" dirty="0">
                <a:latin typeface="Wingdings"/>
              </a:rPr>
              <a:t>- Is more</a:t>
            </a:r>
            <a:r>
              <a:rPr lang="fr-FR" b="0" dirty="0"/>
              <a:t> aid un-earmarked and using gov procedures </a:t>
            </a:r>
          </a:p>
          <a:p>
            <a:r>
              <a:rPr lang="fr-FR" b="0" dirty="0">
                <a:latin typeface="Wingdings"/>
              </a:rPr>
              <a:t>- Is the </a:t>
            </a:r>
            <a:r>
              <a:rPr lang="fr-FR" b="0" dirty="0"/>
              <a:t>policy dialogues (more) meaningful? </a:t>
            </a:r>
          </a:p>
          <a:p>
            <a:endParaRPr lang="en-GB" sz="1000" b="0" kern="1200" baseline="0" dirty="0">
              <a:solidFill>
                <a:schemeClr val="tx1"/>
              </a:solidFill>
              <a:latin typeface="Arial" pitchFamily="34" charset="0"/>
              <a:ea typeface="+mn-ea"/>
              <a:cs typeface="+mn-cs"/>
            </a:endParaRPr>
          </a:p>
          <a:p>
            <a:r>
              <a:rPr lang="en-GB" sz="1000" b="0" kern="1200" baseline="0" dirty="0">
                <a:solidFill>
                  <a:schemeClr val="tx1"/>
                </a:solidFill>
                <a:latin typeface="Arial" pitchFamily="34" charset="0"/>
                <a:ea typeface="+mn-ea"/>
                <a:cs typeface="+mn-cs"/>
              </a:rPr>
              <a:t>If that were the case, can we observe then any </a:t>
            </a:r>
            <a:r>
              <a:rPr lang="en-GB" sz="1000" b="1" kern="1200" baseline="0" dirty="0">
                <a:solidFill>
                  <a:schemeClr val="tx1"/>
                </a:solidFill>
                <a:latin typeface="Arial" pitchFamily="34" charset="0"/>
                <a:ea typeface="+mn-ea"/>
                <a:cs typeface="+mn-cs"/>
              </a:rPr>
              <a:t>induced output </a:t>
            </a:r>
            <a:r>
              <a:rPr lang="en-GB" sz="1000" b="0" kern="1200" baseline="0" dirty="0">
                <a:solidFill>
                  <a:schemeClr val="tx1"/>
                </a:solidFill>
                <a:latin typeface="Arial" pitchFamily="34" charset="0"/>
                <a:ea typeface="+mn-ea"/>
                <a:cs typeface="+mn-cs"/>
              </a:rPr>
              <a:t>in the sense of</a:t>
            </a:r>
          </a:p>
          <a:p>
            <a:r>
              <a:rPr lang="fr-FR" b="1" dirty="0"/>
              <a:t>Positive changes at the level of the recipient Government as regards: </a:t>
            </a:r>
            <a:endParaRPr lang="fr-FR" dirty="0"/>
          </a:p>
          <a:p>
            <a:pPr marL="171450" indent="-171450">
              <a:buFontTx/>
              <a:buChar char="-"/>
            </a:pPr>
            <a:r>
              <a:rPr lang="fr-FR" b="0" dirty="0">
                <a:latin typeface="Wingdings"/>
              </a:rPr>
              <a:t>Strengthened </a:t>
            </a:r>
            <a:r>
              <a:rPr lang="fr-FR" b="0" dirty="0"/>
              <a:t>macro-economic and budget policies</a:t>
            </a:r>
          </a:p>
          <a:p>
            <a:pPr marL="171450" indent="-171450">
              <a:buFontTx/>
              <a:buChar char="-"/>
            </a:pPr>
            <a:r>
              <a:rPr lang="fr-FR" b="0" dirty="0"/>
              <a:t>Strengthened public sector institutions </a:t>
            </a:r>
          </a:p>
          <a:p>
            <a:pPr marL="0" indent="0">
              <a:buFontTx/>
              <a:buNone/>
            </a:pPr>
            <a:r>
              <a:rPr lang="fr-FR" b="0" dirty="0"/>
              <a:t>And subsequently:</a:t>
            </a:r>
          </a:p>
          <a:p>
            <a:r>
              <a:rPr lang="fr-FR" b="1" dirty="0">
                <a:latin typeface="Wingdings"/>
              </a:rPr>
              <a:t>- Improved appreciation of beneficiaries for q</a:t>
            </a:r>
            <a:r>
              <a:rPr lang="fr-FR" b="1" dirty="0"/>
              <a:t>uantity and quality of goods and services delivered by Government? </a:t>
            </a:r>
            <a:endParaRPr lang="fr-FR" dirty="0"/>
          </a:p>
          <a:p>
            <a:r>
              <a:rPr lang="fr-FR" dirty="0">
                <a:latin typeface="Wingdings"/>
              </a:rPr>
              <a:t>For example, i</a:t>
            </a:r>
            <a:r>
              <a:rPr lang="fr-FR" b="1" dirty="0"/>
              <a:t>ncreased business confidence and private sector investment and production. </a:t>
            </a:r>
            <a:endParaRPr lang="fr-FR" dirty="0"/>
          </a:p>
          <a:p>
            <a:r>
              <a:rPr lang="fr-FR" dirty="0">
                <a:latin typeface="Wingdings"/>
              </a:rPr>
              <a:t>And </a:t>
            </a:r>
            <a:r>
              <a:rPr lang="fr-FR" b="1" dirty="0">
                <a:latin typeface="Wingdings"/>
              </a:rPr>
              <a:t>as impact</a:t>
            </a:r>
            <a:r>
              <a:rPr lang="fr-FR" dirty="0">
                <a:latin typeface="Wingdings"/>
              </a:rPr>
              <a:t>:</a:t>
            </a:r>
            <a:endParaRPr lang="fr-FR" dirty="0"/>
          </a:p>
          <a:p>
            <a:r>
              <a:rPr lang="fr-FR" b="0" dirty="0"/>
              <a:t>- Enhanced sustainable and inclusive economic growth </a:t>
            </a:r>
          </a:p>
          <a:p>
            <a:r>
              <a:rPr lang="fr-FR" b="0" dirty="0"/>
              <a:t>- Reductions in income and non-income poverty </a:t>
            </a:r>
          </a:p>
          <a:p>
            <a:r>
              <a:rPr lang="fr-FR" b="0" dirty="0"/>
              <a:t>- Empowerment and social inclusion of poor people and disadvantaged groups </a:t>
            </a:r>
          </a:p>
          <a:p>
            <a:pPr marL="0" indent="0">
              <a:buFont typeface="Wingdings" charset="0"/>
              <a:buNone/>
            </a:pPr>
            <a:endParaRPr lang="fr-FR" b="0" dirty="0"/>
          </a:p>
          <a:p>
            <a:pPr marL="0" indent="0">
              <a:buFont typeface="Wingdings" charset="0"/>
              <a:buNone/>
            </a:pPr>
            <a:r>
              <a:rPr lang="en-GB" b="1" dirty="0"/>
              <a:t>Definition of a M&amp;E performance matrix</a:t>
            </a:r>
            <a:r>
              <a:rPr lang="en-GB" b="0" dirty="0"/>
              <a:t>: it refers to a summary table which brings together the policy objectives, activities, expected results and indicators (with their targets and source of verification) that form the basis for budget support donors to monitor progress. It is assumed that a Performance Framework should be a balanced reflection of and an integral part of the supported national/sector policy.</a:t>
            </a:r>
          </a:p>
          <a:p>
            <a:pPr marL="0" indent="0">
              <a:buFont typeface="Wingdings" charset="0"/>
              <a:buNone/>
            </a:pPr>
            <a:r>
              <a:rPr lang="en-GB" b="0" dirty="0"/>
              <a:t>Address the “missing middle” of the processes for public service delivery (specific sector PFM process, institutional organisation and responsibilities…)</a:t>
            </a:r>
          </a:p>
          <a:p>
            <a:pPr marL="0" indent="0">
              <a:buFont typeface="Wingdings" charset="0"/>
              <a:buNone/>
            </a:pPr>
            <a:endParaRPr lang="fr-FR" b="0" dirty="0"/>
          </a:p>
          <a:p>
            <a:pPr marL="0" indent="0">
              <a:buFont typeface="Wingdings" charset="0"/>
              <a:buNone/>
            </a:pPr>
            <a:endParaRPr lang="fr-FR" b="0" dirty="0"/>
          </a:p>
          <a:p>
            <a:pPr marL="0" indent="0">
              <a:buFont typeface="Wingdings" charset="0"/>
              <a:buNone/>
            </a:pPr>
            <a:r>
              <a:rPr lang="fr-FR" b="0" dirty="0"/>
              <a:t>In the remainder of this session, we will leave that component of monitoring a bit apart and we will focus on the monitoring of the eligibility criteria and the momitoring of the performance indicators as being those relevant for disbursment of financial tranches.</a:t>
            </a:r>
          </a:p>
          <a:p>
            <a:pPr marL="0" indent="0">
              <a:buFont typeface="Wingdings" charset="0"/>
              <a:buNone/>
            </a:pPr>
            <a:endParaRPr lang="fr-FR" dirty="0"/>
          </a:p>
          <a:p>
            <a:pPr marL="174039" indent="-174039">
              <a:buFont typeface="Wingdings" charset="0"/>
              <a:buChar char="§"/>
            </a:pPr>
            <a:endParaRPr lang="fr-FR" dirty="0"/>
          </a:p>
          <a:p>
            <a:endParaRPr lang="fr-FR" dirty="0"/>
          </a:p>
          <a:p>
            <a:endParaRPr lang="en-GB" sz="1000" kern="1200" baseline="0" dirty="0">
              <a:solidFill>
                <a:schemeClr val="tx1"/>
              </a:solidFill>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8351905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dirty="0"/>
              <a:t>When and how does the EU monitor?</a:t>
            </a:r>
            <a:br>
              <a:rPr lang="en-GB" sz="1200" dirty="0"/>
            </a:br>
            <a:r>
              <a:rPr lang="en-GB" sz="1200" dirty="0"/>
              <a:t>Please give a maximum of 5 answers (words)</a:t>
            </a:r>
          </a:p>
          <a:p>
            <a:endParaRPr lang="x-none" dirty="0"/>
          </a:p>
        </p:txBody>
      </p:sp>
      <p:sp>
        <p:nvSpPr>
          <p:cNvPr id="4" name="Slide Number Placeholder 3"/>
          <p:cNvSpPr>
            <a:spLocks noGrp="1"/>
          </p:cNvSpPr>
          <p:nvPr>
            <p:ph type="sldNum" sz="quarter" idx="5"/>
          </p:nvPr>
        </p:nvSpPr>
        <p:spPr/>
        <p:txBody>
          <a:bodyPr/>
          <a:lstStyle/>
          <a:p>
            <a:fld id="{59CF2995-AB43-4B7C-B8CD-9DC7C3692A9C}" type="slidenum">
              <a:rPr lang="en-GB" smtClean="0"/>
              <a:t>90</a:t>
            </a:fld>
            <a:endParaRPr lang="en-GB"/>
          </a:p>
        </p:txBody>
      </p:sp>
    </p:spTree>
    <p:extLst>
      <p:ext uri="{BB962C8B-B14F-4D97-AF65-F5344CB8AC3E}">
        <p14:creationId xmlns:p14="http://schemas.microsoft.com/office/powerpoint/2010/main" val="41438654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Tx/>
              <a:buNone/>
            </a:pPr>
            <a:r>
              <a:rPr lang="en-GB" altLang="en-US" dirty="0"/>
              <a:t>TRAINER NOTE</a:t>
            </a:r>
          </a:p>
          <a:p>
            <a:pPr>
              <a:buFontTx/>
              <a:buNone/>
            </a:pPr>
            <a:endParaRPr lang="en-GB" altLang="en-US" dirty="0"/>
          </a:p>
          <a:p>
            <a:pPr>
              <a:buFontTx/>
              <a:buNone/>
            </a:pPr>
            <a:r>
              <a:rPr lang="en-GB" altLang="en-US" dirty="0"/>
              <a:t>Monitoring of a BS programme is a continuous process and NOT determined in time by the calendar for disbursement.</a:t>
            </a:r>
          </a:p>
          <a:p>
            <a:pPr>
              <a:buFontTx/>
              <a:buNone/>
            </a:pPr>
            <a:endParaRPr lang="en-GB" altLang="en-US" dirty="0"/>
          </a:p>
          <a:p>
            <a:pPr>
              <a:buFontTx/>
              <a:buNone/>
            </a:pPr>
            <a:r>
              <a:rPr lang="en-GB" altLang="en-US" dirty="0"/>
              <a:t>To a large extent is the monitoring by the DEU something of discipline, of keeping track of the release of important documents, of ‘group work’ at the Delegation.</a:t>
            </a:r>
          </a:p>
          <a:p>
            <a:pPr>
              <a:buFontTx/>
              <a:buNone/>
            </a:pPr>
            <a:r>
              <a:rPr lang="en-GB" altLang="en-US" dirty="0"/>
              <a:t>Whether that is feasible in practice depends on various factors, including the number of BS programmes dealt with by the Delegation (in the case of the Pacific and Caribbean that might be many countries and programmes simultaneously); it can also be a question of government’s official language that implies that documents are easy to access or not; the level of internet information provided by government.</a:t>
            </a:r>
          </a:p>
          <a:p>
            <a:pPr>
              <a:buFontTx/>
              <a:buNone/>
            </a:pPr>
            <a:endParaRPr lang="en-GB" altLang="en-US" dirty="0"/>
          </a:p>
          <a:p>
            <a:pPr>
              <a:buFontTx/>
              <a:buNone/>
            </a:pPr>
            <a:r>
              <a:rPr lang="en-GB" altLang="en-US" dirty="0"/>
              <a:t>One important moment in time is the end of the year when the RMF has to be updated.</a:t>
            </a:r>
          </a:p>
          <a:p>
            <a:pPr>
              <a:buFontTx/>
              <a:buNone/>
            </a:pPr>
            <a:endParaRPr lang="en-GB" altLang="en-US" dirty="0"/>
          </a:p>
          <a:p>
            <a:pPr>
              <a:buFontTx/>
              <a:buNone/>
            </a:pPr>
            <a:r>
              <a:rPr lang="en-GB" altLang="en-US" dirty="0"/>
              <a:t>Important national sources of information are the reports by the Statistical Office, the Central Bank, the Supreme Audit Institute.</a:t>
            </a:r>
          </a:p>
          <a:p>
            <a:pPr>
              <a:buFontTx/>
              <a:buNone/>
            </a:pPr>
            <a:r>
              <a:rPr lang="en-GB" altLang="en-US" dirty="0"/>
              <a:t>This may entail  </a:t>
            </a:r>
            <a:r>
              <a:rPr lang="fr-FR" altLang="en-US" dirty="0"/>
              <a:t>Household surveys (such as the LSMS – Living Standards Measurement Study; or DHS – Demographic and Health Survey</a:t>
            </a:r>
          </a:p>
          <a:p>
            <a:endParaRPr lang="fr-FR" altLang="en-US" dirty="0"/>
          </a:p>
          <a:p>
            <a:endParaRPr lang="fr-FR" altLang="en-US" dirty="0"/>
          </a:p>
          <a:p>
            <a:r>
              <a:rPr lang="en-GB" altLang="en-US" b="1" dirty="0"/>
              <a:t>BS is not monitored by ROM. That was a pilot, but not very successful, so discontinued</a:t>
            </a:r>
          </a:p>
          <a:p>
            <a:endParaRPr lang="en-GB" altLang="en-US" dirty="0"/>
          </a:p>
          <a:p>
            <a:endParaRPr lang="en-GB" altLang="en-US" dirty="0"/>
          </a:p>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8285245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92</a:t>
            </a:fld>
            <a:endParaRPr lang="en-GB"/>
          </a:p>
        </p:txBody>
      </p:sp>
    </p:spTree>
    <p:extLst>
      <p:ext uri="{BB962C8B-B14F-4D97-AF65-F5344CB8AC3E}">
        <p14:creationId xmlns:p14="http://schemas.microsoft.com/office/powerpoint/2010/main" val="35084914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NOTE:</a:t>
            </a:r>
          </a:p>
          <a:p>
            <a:r>
              <a:rPr lang="en-GB" dirty="0"/>
              <a:t>Disbursement takes place at a date indicated in the Financing Agreement. However, the disbursement decision is not  ‘judgement day’ with the partner country with the partner country having to pass its exam and the EC in the role of the exam committee. Disbursement is more the expression of collaboration, of mutual efforts to achieve the EU BS supported Government policies, with leadership by the partner country.</a:t>
            </a:r>
          </a:p>
          <a:p>
            <a:r>
              <a:rPr lang="en-GB" dirty="0"/>
              <a:t>Disbursement is enhanced by proper and effective policy dialogue, by joint priority setting, by timely facilitation through complementary measures and by proper monitoring of progress in the achievement of the performance indicators, while maintaining eligibility. It is also the moment for reflection of the appropriateness of the performance indicators and to assess what could be done to assist government to enhance its capacities to achieve the indicators.</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8404036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ltLang="en-US" sz="1200" b="0" dirty="0">
                <a:latin typeface="Calibri"/>
                <a:cs typeface="Calibri"/>
              </a:rPr>
              <a:t>The five main steps for disbursement are described in the Guidelines section 5.6. You</a:t>
            </a:r>
            <a:r>
              <a:rPr lang="en-GB" altLang="en-US" sz="1200" b="0" baseline="0" dirty="0">
                <a:latin typeface="Calibri"/>
                <a:cs typeface="Calibri"/>
              </a:rPr>
              <a:t> will find more information there on</a:t>
            </a:r>
            <a:r>
              <a:rPr lang="en-GB" altLang="en-US" sz="1200" b="0" dirty="0">
                <a:latin typeface="Calibri"/>
                <a:cs typeface="Calibri"/>
              </a:rPr>
              <a:t> these</a:t>
            </a:r>
            <a:r>
              <a:rPr lang="en-GB" altLang="en-US" sz="1200" b="0" baseline="0" dirty="0">
                <a:latin typeface="Calibri"/>
                <a:cs typeface="Calibri"/>
              </a:rPr>
              <a:t> steps, at whom is involved within each category, what is required and when.</a:t>
            </a:r>
            <a:endParaRPr lang="en-GB" altLang="en-US" sz="1200" b="0" dirty="0">
              <a:latin typeface="Calibri"/>
              <a:cs typeface="Calibri"/>
            </a:endParaRPr>
          </a:p>
          <a:p>
            <a:endParaRPr lang="en-GB" altLang="en-US" sz="1200" b="0" dirty="0">
              <a:latin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this step-wise procedure reflects the formal sequence. In practice, you might be in continuous contact to ensure that the request for disbursement contains all the information needed, that the Delegation realizes its checks and assessments in time, possibly coordinated with Brussels, and the like. Since most countries have more than one budget support operation running simultaneously, each with its annual disbursement moment, this is of particular importance for the eligibility criteria that are (almost) the same for all disbursement requests that year.</a:t>
            </a:r>
          </a:p>
          <a:p>
            <a:pPr eaLnBrk="1" hangingPunct="1"/>
            <a:endParaRPr lang="en-GB" altLang="en-US" sz="1200" b="0" dirty="0">
              <a:latin typeface="Calibri"/>
              <a:cs typeface="Calibri"/>
            </a:endParaRPr>
          </a:p>
          <a:p>
            <a:pPr eaLnBrk="1" hangingPunct="1"/>
            <a:r>
              <a:rPr lang="en-GB" altLang="en-US" sz="1200" b="0" dirty="0">
                <a:latin typeface="Calibri"/>
                <a:cs typeface="Calibri"/>
              </a:rPr>
              <a:t>Reminder: Timeliness of payment is critical, and every effort should be made to adhere to the indicative </a:t>
            </a:r>
            <a:r>
              <a:rPr lang="en-GB" altLang="en-US" sz="1200" dirty="0">
                <a:latin typeface="Calibri"/>
                <a:cs typeface="Calibri"/>
              </a:rPr>
              <a:t>disbursement timetable set out in the Financing Agreement and/or disbursement schedule agreed subsequently you. This will require the MOF to be very proactive</a:t>
            </a:r>
            <a:r>
              <a:rPr lang="en-GB" altLang="en-US" sz="1200" baseline="0" dirty="0">
                <a:latin typeface="Calibri"/>
                <a:cs typeface="Calibri"/>
              </a:rPr>
              <a:t> in mobilising the various relevant ministries in producing their contribution to the disbursement report. Someone needs to be in the lead, to ensure that the process of overall monitoring of the BS runs smoothly, that bottlenecks and challenges are addressed in time and that solutions are found: this is the pivotal and crucial role of the MOF. </a:t>
            </a:r>
          </a:p>
          <a:p>
            <a:pPr eaLnBrk="1" hangingPunct="1"/>
            <a:endParaRPr lang="en-GB" altLang="en-US" sz="1200" dirty="0">
              <a:latin typeface="Calibri"/>
              <a:cs typeface="Calibri"/>
            </a:endParaRPr>
          </a:p>
          <a:p>
            <a:pPr eaLnBrk="1" hangingPunct="1"/>
            <a:r>
              <a:rPr lang="en-GB" altLang="en-US" sz="1200" dirty="0">
                <a:latin typeface="Calibri"/>
                <a:cs typeface="Calibri"/>
              </a:rPr>
              <a:t>Who are involved?</a:t>
            </a:r>
          </a:p>
          <a:p>
            <a:pPr eaLnBrk="1" hangingPunct="1"/>
            <a:r>
              <a:rPr lang="en-GB" altLang="en-US" sz="1200" dirty="0">
                <a:latin typeface="Calibri"/>
                <a:cs typeface="Calibri"/>
              </a:rPr>
              <a:t>Line Ministries (in particular in case of SRPC, preparation of sector policy update, sector performance and sector indicators)</a:t>
            </a:r>
          </a:p>
          <a:p>
            <a:pPr eaLnBrk="1" hangingPunct="1"/>
            <a:r>
              <a:rPr lang="en-GB" altLang="en-US" sz="1200" dirty="0">
                <a:latin typeface="Calibri"/>
                <a:cs typeface="Calibri"/>
              </a:rPr>
              <a:t>Ministry of Finance (Budget preparation and execution – Treasury, macroeconomic and fiscal policies and PFM reforms)</a:t>
            </a:r>
          </a:p>
          <a:p>
            <a:pPr eaLnBrk="1" hangingPunct="1"/>
            <a:r>
              <a:rPr lang="en-GB" altLang="en-US" sz="1200" dirty="0">
                <a:latin typeface="Calibri"/>
                <a:cs typeface="Calibri"/>
              </a:rPr>
              <a:t>National Authorising Officer/ Ministry of European Integration / Ministry of Finance… (coordination and preparation of disbursement request file and of request letter)</a:t>
            </a:r>
          </a:p>
          <a:p>
            <a:pPr eaLnBrk="1" hangingPunct="1"/>
            <a:r>
              <a:rPr lang="en-GB" altLang="en-US" sz="1200" dirty="0">
                <a:latin typeface="Calibri"/>
                <a:cs typeface="Calibri"/>
              </a:rPr>
              <a:t>Agencies and other stakeholders (if relevant)</a:t>
            </a:r>
          </a:p>
          <a:p>
            <a:endParaRPr lang="fr-BE" dirty="0"/>
          </a:p>
          <a:p>
            <a:r>
              <a:rPr lang="fr-BE" dirty="0"/>
              <a:t>Within the Delegation:</a:t>
            </a:r>
          </a:p>
          <a:p>
            <a:r>
              <a:rPr lang="en-GB" dirty="0"/>
              <a:t>analysis, PFM reforms dialogue and analysis, sector specific economic analysis)</a:t>
            </a:r>
          </a:p>
          <a:p>
            <a:r>
              <a:rPr lang="en-GB" dirty="0"/>
              <a:t>Sector Sections (sector dialogue, sector policy analysis, targets for sector indicators)</a:t>
            </a:r>
          </a:p>
          <a:p>
            <a:r>
              <a:rPr lang="en-GB" dirty="0"/>
              <a:t>Contract &amp; Finance (account for transfer, contract, invoice, forecasts)</a:t>
            </a:r>
          </a:p>
          <a:p>
            <a:r>
              <a:rPr lang="en-GB" dirty="0"/>
              <a:t>Head of Co-operation, Political officer (if and when required)</a:t>
            </a:r>
          </a:p>
          <a:p>
            <a:r>
              <a:rPr lang="en-GB" dirty="0"/>
              <a:t>Head of Delegation (recommendation for disbursement)</a:t>
            </a:r>
          </a:p>
          <a:p>
            <a:endParaRPr lang="en-GB" dirty="0"/>
          </a:p>
          <a:p>
            <a:r>
              <a:rPr lang="en-GB" dirty="0"/>
              <a:t>At HQ:</a:t>
            </a:r>
          </a:p>
          <a:p>
            <a:r>
              <a:rPr lang="en-GB" dirty="0"/>
              <a:t>Geographic Directorate</a:t>
            </a:r>
          </a:p>
          <a:p>
            <a:r>
              <a:rPr lang="fr-BE" dirty="0"/>
              <a:t>INTPA/NEAR (ENEST/MENA) unit in charge of BS (Strategic Steering Committee), macroeconomic governance and PFM</a:t>
            </a:r>
          </a:p>
          <a:p>
            <a:r>
              <a:rPr lang="fr-BE" dirty="0"/>
              <a:t>Relevant Thematic units including horizontal aspects such as Fundamental values</a:t>
            </a:r>
          </a:p>
          <a:p>
            <a:r>
              <a:rPr lang="fr-BE" dirty="0"/>
              <a:t>EEAS geographic directorate for political opportunity to disburse (not for IPA)</a:t>
            </a:r>
          </a:p>
          <a:p>
            <a:r>
              <a:rPr lang="fr-BE" dirty="0"/>
              <a:t>ECFIN for the macroeconomic situation (ENI &amp; IPA only)</a:t>
            </a:r>
          </a:p>
          <a:p>
            <a:r>
              <a:rPr lang="fr-BE" dirty="0"/>
              <a:t>SSC/Country Cooperation Teams /FAST (if and when required)</a:t>
            </a:r>
          </a:p>
          <a:p>
            <a:endParaRPr lang="fr-BE" dirty="0"/>
          </a:p>
          <a:p>
            <a:endParaRPr lang="fr-BE" dirty="0"/>
          </a:p>
          <a:p>
            <a:r>
              <a:rPr lang="fr-BE" dirty="0"/>
              <a:t>After the payment or indirectly:</a:t>
            </a:r>
          </a:p>
          <a:p>
            <a:r>
              <a:rPr lang="en-GB" dirty="0"/>
              <a:t>European Court of Auditors and European Parliament</a:t>
            </a:r>
          </a:p>
          <a:p>
            <a:r>
              <a:rPr lang="en-GB" dirty="0"/>
              <a:t>External audit in partner country (Supreme Audit Institute)</a:t>
            </a:r>
          </a:p>
          <a:p>
            <a:r>
              <a:rPr lang="en-GB" dirty="0"/>
              <a:t>Member States</a:t>
            </a:r>
          </a:p>
          <a:p>
            <a:r>
              <a:rPr lang="en-GB" dirty="0"/>
              <a:t>Civil society (both in the EU and partner country)</a:t>
            </a:r>
          </a:p>
          <a:p>
            <a:endParaRPr lang="fr-BE" dirty="0"/>
          </a:p>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087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4664870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Disbursement takes place at a date indicated in the Financing Agreement. However, the disbursement decision is not  ‘judgement day’ with Nepal having to pass its exam and the EC in the role of the exam committee. Disbursement is the expression of collaboration, of the joint efforts to achieve the Government policies, supported by EC Budget Support.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decisions on disbursement are a lot easier if we count with a good BS design, if we have a proper and effective policy dialogue, if we have the timely facilitation through complementary measures and by proper monitoring. </a:t>
            </a:r>
          </a:p>
          <a:p>
            <a:r>
              <a:rPr lang="en-GB" sz="1200" kern="1200" dirty="0">
                <a:solidFill>
                  <a:schemeClr val="tx1"/>
                </a:solidFill>
                <a:effectLst/>
                <a:latin typeface="+mn-lt"/>
                <a:ea typeface="+mn-ea"/>
                <a:cs typeface="+mn-cs"/>
              </a:rPr>
              <a:t>The request for disbursement is also the moment for reflection of the appropriateness of the performance indicators and to assess what could be done to assist government to enhance its capacities to achieve these indicators (in case there are flaws or bottlenecks) or to modify the formulation or yardsticks.</a:t>
            </a:r>
          </a:p>
          <a:p>
            <a:r>
              <a:rPr lang="en-GB" sz="1200" kern="1200" dirty="0">
                <a:solidFill>
                  <a:schemeClr val="tx1"/>
                </a:solidFill>
                <a:effectLst/>
                <a:latin typeface="+mn-lt"/>
                <a:ea typeface="+mn-ea"/>
                <a:cs typeface="+mn-cs"/>
              </a:rPr>
              <a:t>The assessment requirements for tranche release refer to the eligibility criteria (for the fixed tranche, all or nothing) and to the indicators for the variable tranche</a:t>
            </a:r>
          </a:p>
          <a:p>
            <a:r>
              <a:rPr lang="en-GB" sz="1200" kern="1200" dirty="0">
                <a:solidFill>
                  <a:schemeClr val="tx1"/>
                </a:solidFill>
                <a:effectLst/>
                <a:latin typeface="+mn-lt"/>
                <a:ea typeface="+mn-ea"/>
                <a:cs typeface="+mn-cs"/>
              </a:rPr>
              <a:t>To speed things up and to make life easier, in case there are no clear changes in the eligibility criteria, there is no need to elaborate new assessments every year and the assessments remain valid for a period of three years, except the combined monitoring of the PFM and budget transparency. The latter is easy to understand: every year new reports are published and the extent to which these are made available to the public may vary from year to year.</a:t>
            </a:r>
          </a:p>
          <a:p>
            <a:r>
              <a:rPr lang="en-GB" sz="1200" kern="1200" dirty="0">
                <a:solidFill>
                  <a:schemeClr val="tx1"/>
                </a:solidFill>
                <a:effectLst/>
                <a:latin typeface="+mn-lt"/>
                <a:ea typeface="+mn-ea"/>
                <a:cs typeface="+mn-cs"/>
              </a:rPr>
              <a:t>The PFM criterion refers to the ‘core’ concept of budget support, so progress in relation to the reform process (that is usually being reported upon anyhow in the frame of the PFM annual reporting) has to be mentioned and analysed.</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129773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9CF2995-AB43-4B7C-B8CD-9DC7C3692A9C}" type="slidenum">
              <a:rPr lang="en-GB" smtClean="0"/>
              <a:t>97</a:t>
            </a:fld>
            <a:endParaRPr lang="en-GB"/>
          </a:p>
        </p:txBody>
      </p:sp>
    </p:spTree>
    <p:extLst>
      <p:ext uri="{BB962C8B-B14F-4D97-AF65-F5344CB8AC3E}">
        <p14:creationId xmlns:p14="http://schemas.microsoft.com/office/powerpoint/2010/main" val="5985073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Calibri"/>
              </a:rPr>
              <a:t>NOTE: These are examples or indications, but not strict options. In principle free to negotiate, as long as it is clear and transparent.</a:t>
            </a:r>
          </a:p>
          <a:p>
            <a:r>
              <a:rPr lang="en-GB" sz="1200" kern="1200" dirty="0">
                <a:solidFill>
                  <a:schemeClr val="tx1"/>
                </a:solidFill>
                <a:latin typeface="+mn-lt"/>
                <a:ea typeface="+mn-ea"/>
                <a:cs typeface="Calibri"/>
              </a:rPr>
              <a:t>See 4.4.4 </a:t>
            </a:r>
          </a:p>
          <a:p>
            <a:r>
              <a:rPr lang="en-GB" sz="1200" kern="1200" dirty="0">
                <a:solidFill>
                  <a:schemeClr val="tx1"/>
                </a:solidFill>
                <a:effectLst/>
                <a:latin typeface="+mn-lt"/>
                <a:ea typeface="ＭＳ Ｐゴシック" charset="0"/>
                <a:cs typeface="Calibri"/>
              </a:rPr>
              <a:t>Conditions, criteria, procedures and timing for disbursement should be clearly defined with and understood by the PC in order to enhance predictability and respect the country's budgetary, planning and reporting cycles. Mutual understanding is a core element of the budget support contract between the EU and the partner country. To the extent possible, assessments and decisions regarding disbursements should take place in a timely manner to support the budget execution for the fiscal year into which the funds are to be disbursed.</a:t>
            </a:r>
            <a:r>
              <a:rPr lang="en-GB" sz="1200" i="1" kern="1200" dirty="0">
                <a:solidFill>
                  <a:schemeClr val="tx1"/>
                </a:solidFill>
                <a:effectLst/>
                <a:latin typeface="+mn-lt"/>
                <a:ea typeface="ＭＳ Ｐゴシック" charset="0"/>
                <a:cs typeface="Calibri"/>
              </a:rPr>
              <a:t> </a:t>
            </a:r>
            <a:r>
              <a:rPr lang="en-GB" sz="1200" kern="1200" dirty="0">
                <a:solidFill>
                  <a:schemeClr val="tx1"/>
                </a:solidFill>
                <a:effectLst/>
                <a:latin typeface="+mn-lt"/>
                <a:ea typeface="ＭＳ Ｐゴシック" charset="0"/>
                <a:cs typeface="Calibri"/>
              </a:rPr>
              <a:t>Floating tranches, i.e. without a decision date defined in the financing agreement, should be avoided.</a:t>
            </a:r>
          </a:p>
          <a:p>
            <a:r>
              <a:rPr lang="en-GB" sz="1200" kern="1200" dirty="0">
                <a:solidFill>
                  <a:schemeClr val="tx1"/>
                </a:solidFill>
                <a:effectLst/>
                <a:latin typeface="+mn-lt"/>
                <a:ea typeface="ＭＳ Ｐゴシック" charset="0"/>
                <a:cs typeface="Calibri"/>
              </a:rPr>
              <a:t>EUD should agree with the authorities and in consultation with other cooperation partners on an appropriate and transparent methodology. Undisbursed funds should not be 'recycled' in later tranches as this can reduce the initial incentive effect of variable tranches. They should be de-committed and where possible returned to the country's national/multi-annual indicative programme according to the applicable rules, or, if relevant and feasible, allocated to the complementary support component of the contract. </a:t>
            </a:r>
          </a:p>
          <a:p>
            <a:r>
              <a:rPr lang="en-GB" sz="1200" kern="1200" dirty="0">
                <a:solidFill>
                  <a:schemeClr val="tx1"/>
                </a:solidFill>
                <a:effectLst/>
                <a:latin typeface="+mn-lt"/>
                <a:ea typeface="ＭＳ Ｐゴシック" charset="0"/>
                <a:cs typeface="Calibri"/>
              </a:rPr>
              <a:t>Nonetheless, the financing agreement may allow for the possibility to waive or neutralise a variable tranche indicator in exceptional and/or duly justified cases, e.g. where unexpected events, external shocks or changing circumstances have made an indicator or its target irrelevant. In these cases, the related amount could either be reallocated to the other indicators of the variable tranche the same year or be transferred to the next variable tranche the following year. The financing agreement may also provide for the possibility to re-assess an indicator the following year against the original target, if there was a positive trend and the authorities did not reach the target because of factors beyond their control.</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Show example of pa144 if they don’t understand or to illustrate</a:t>
            </a:r>
            <a:r>
              <a:rPr lang="en-GB" sz="1200" kern="1200" baseline="0" dirty="0">
                <a:solidFill>
                  <a:schemeClr val="tx1"/>
                </a:solidFill>
                <a:latin typeface="+mn-lt"/>
                <a:ea typeface="+mn-ea"/>
                <a:cs typeface="+mn-cs"/>
              </a:rPr>
              <a:t> the calculation of the amount for the VT</a:t>
            </a:r>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98</a:t>
            </a:fld>
            <a:endParaRPr lang="en-GB"/>
          </a:p>
        </p:txBody>
      </p:sp>
    </p:spTree>
    <p:extLst>
      <p:ext uri="{BB962C8B-B14F-4D97-AF65-F5344CB8AC3E}">
        <p14:creationId xmlns:p14="http://schemas.microsoft.com/office/powerpoint/2010/main" val="36195094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9CF2995-AB43-4B7C-B8CD-9DC7C3692A9C}" type="slidenum">
              <a:rPr lang="en-GB" smtClean="0"/>
              <a:t>99</a:t>
            </a:fld>
            <a:endParaRPr lang="en-GB"/>
          </a:p>
        </p:txBody>
      </p:sp>
    </p:spTree>
    <p:extLst>
      <p:ext uri="{BB962C8B-B14F-4D97-AF65-F5344CB8AC3E}">
        <p14:creationId xmlns:p14="http://schemas.microsoft.com/office/powerpoint/2010/main" val="34497790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documents,</a:t>
            </a:r>
            <a:r>
              <a:rPr lang="en-GB" baseline="0" dirty="0"/>
              <a:t> just free for all discussion but want to come out with some real arguments, corrective measures (realised or commitment to) and additional support/revision of indicator targets for end of programme </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100</a:t>
            </a:fld>
            <a:endParaRPr lang="en-GB"/>
          </a:p>
        </p:txBody>
      </p:sp>
    </p:spTree>
    <p:extLst>
      <p:ext uri="{BB962C8B-B14F-4D97-AF65-F5344CB8AC3E}">
        <p14:creationId xmlns:p14="http://schemas.microsoft.com/office/powerpoint/2010/main" val="20907629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TRAINER NOTE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No new eligibility assessment is required for a first disbursement if the formulation assessment was concluded less than 6 months ago, and if there are no major changes which could affect eligibility. Such a provision would need to be included in</a:t>
            </a:r>
            <a:r>
              <a:rPr lang="en-GB" sz="1200" kern="1200" baseline="0" dirty="0">
                <a:solidFill>
                  <a:schemeClr val="tx1"/>
                </a:solidFill>
                <a:effectLst/>
                <a:latin typeface="Arial" charset="0"/>
                <a:ea typeface="+mn-ea"/>
                <a:cs typeface="+mn-cs"/>
              </a:rPr>
              <a:t> the FA</a:t>
            </a:r>
            <a:r>
              <a:rPr lang="en-GB" dirty="0">
                <a:effectLst/>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effectLst/>
              </a:rPr>
              <a:t>The Logic in the template: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policy review is followed directly by the assessment of VT indicators (direct link between policy, support (BS) and performance).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macroeconomic eligibility (table) reflects main indicators directly related to (financial) stability: revenues, lending, debt and current account balance.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Be aware that a mayor part of the macro-economic variables can be found in the IMF reports, but not all. It is recommendable to identify which ones cannot be found in the IMF report (i.e. unemployment), and determine in advance what the most suitable source is (and maintain that source over the period of the BS programme)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template involves less annexes: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For low/moderate PFM risk countries, the PFM and Transparency report is normally valid for 3 year, but the PFM monitoring table is updated annually.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For countries with a low or moderate PFM risk profile: update in template (valid for 3 years).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No annexes required for eligibility analysis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78675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TRAINER NOTE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The </a:t>
            </a:r>
            <a:r>
              <a:rPr lang="nl-NL" dirty="0" err="1"/>
              <a:t>formal</a:t>
            </a:r>
            <a:r>
              <a:rPr lang="nl-NL" dirty="0"/>
              <a:t> </a:t>
            </a:r>
            <a:r>
              <a:rPr lang="nl-NL" dirty="0" err="1"/>
              <a:t>request</a:t>
            </a:r>
            <a:r>
              <a:rPr lang="nl-NL" dirty="0"/>
              <a:t> </a:t>
            </a:r>
            <a:r>
              <a:rPr lang="nl-NL" dirty="0" err="1"/>
              <a:t>from</a:t>
            </a:r>
            <a:r>
              <a:rPr lang="nl-NL" dirty="0"/>
              <a:t> </a:t>
            </a:r>
            <a:r>
              <a:rPr lang="nl-NL" dirty="0" err="1"/>
              <a:t>the</a:t>
            </a:r>
            <a:r>
              <a:rPr lang="nl-NL" dirty="0"/>
              <a:t> </a:t>
            </a:r>
            <a:r>
              <a:rPr lang="nl-NL" dirty="0" err="1"/>
              <a:t>Government</a:t>
            </a:r>
            <a:r>
              <a:rPr lang="nl-NL" dirty="0"/>
              <a:t> </a:t>
            </a:r>
            <a:r>
              <a:rPr lang="nl-NL" dirty="0" err="1"/>
              <a:t>usually</a:t>
            </a:r>
            <a:r>
              <a:rPr lang="nl-NL" dirty="0"/>
              <a:t> </a:t>
            </a:r>
            <a:r>
              <a:rPr lang="nl-NL" dirty="0" err="1"/>
              <a:t>requires</a:t>
            </a:r>
            <a:r>
              <a:rPr lang="nl-NL" dirty="0"/>
              <a:t> </a:t>
            </a:r>
            <a:r>
              <a:rPr lang="nl-NL" dirty="0" err="1"/>
              <a:t>some</a:t>
            </a:r>
            <a:r>
              <a:rPr lang="nl-NL" dirty="0"/>
              <a:t> ‘joint’ </a:t>
            </a:r>
            <a:r>
              <a:rPr lang="nl-NL" dirty="0" err="1"/>
              <a:t>elaboration</a:t>
            </a:r>
            <a:r>
              <a:rPr lang="nl-NL" dirty="0"/>
              <a:t>. </a:t>
            </a:r>
            <a:r>
              <a:rPr lang="nl-NL" dirty="0" err="1"/>
              <a:t>Some</a:t>
            </a:r>
            <a:r>
              <a:rPr lang="nl-NL" dirty="0"/>
              <a:t> </a:t>
            </a:r>
            <a:r>
              <a:rPr lang="nl-NL" dirty="0" err="1"/>
              <a:t>Delegations</a:t>
            </a:r>
            <a:r>
              <a:rPr lang="nl-NL" dirty="0"/>
              <a:t> do </a:t>
            </a:r>
            <a:r>
              <a:rPr lang="nl-NL" dirty="0" err="1"/>
              <a:t>use</a:t>
            </a:r>
            <a:r>
              <a:rPr lang="nl-NL" dirty="0"/>
              <a:t> a kind of template </a:t>
            </a:r>
            <a:r>
              <a:rPr lang="nl-NL" dirty="0" err="1"/>
              <a:t>to</a:t>
            </a:r>
            <a:r>
              <a:rPr lang="nl-NL" dirty="0"/>
              <a:t> </a:t>
            </a:r>
            <a:r>
              <a:rPr lang="nl-NL" dirty="0" err="1"/>
              <a:t>ensure</a:t>
            </a:r>
            <a:r>
              <a:rPr lang="nl-NL" dirty="0"/>
              <a:t> </a:t>
            </a:r>
            <a:r>
              <a:rPr lang="nl-NL" dirty="0" err="1"/>
              <a:t>that</a:t>
            </a:r>
            <a:r>
              <a:rPr lang="nl-NL" dirty="0"/>
              <a:t> </a:t>
            </a:r>
            <a:r>
              <a:rPr lang="nl-NL" dirty="0" err="1"/>
              <a:t>all</a:t>
            </a:r>
            <a:r>
              <a:rPr lang="nl-NL" dirty="0"/>
              <a:t> </a:t>
            </a:r>
            <a:r>
              <a:rPr lang="nl-NL" dirty="0" err="1"/>
              <a:t>necessary</a:t>
            </a:r>
            <a:r>
              <a:rPr lang="nl-NL" dirty="0"/>
              <a:t> </a:t>
            </a:r>
            <a:r>
              <a:rPr lang="nl-NL" dirty="0" err="1"/>
              <a:t>elements</a:t>
            </a:r>
            <a:r>
              <a:rPr lang="nl-NL" dirty="0"/>
              <a:t> are in </a:t>
            </a:r>
            <a:r>
              <a:rPr lang="nl-NL" dirty="0" err="1"/>
              <a:t>the</a:t>
            </a:r>
            <a:r>
              <a:rPr lang="nl-NL" dirty="0"/>
              <a:t> </a:t>
            </a:r>
            <a:r>
              <a:rPr lang="nl-NL" dirty="0" err="1"/>
              <a:t>request</a:t>
            </a:r>
            <a:r>
              <a:rPr lang="nl-NL"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err="1"/>
              <a:t>That</a:t>
            </a:r>
            <a:r>
              <a:rPr lang="nl-NL" dirty="0"/>
              <a:t> </a:t>
            </a:r>
            <a:r>
              <a:rPr lang="nl-NL" dirty="0" err="1"/>
              <a:t>request</a:t>
            </a:r>
            <a:r>
              <a:rPr lang="nl-NL" dirty="0"/>
              <a:t> </a:t>
            </a:r>
            <a:r>
              <a:rPr lang="nl-NL" dirty="0" err="1"/>
              <a:t>should</a:t>
            </a:r>
            <a:r>
              <a:rPr lang="nl-NL" dirty="0"/>
              <a:t> </a:t>
            </a:r>
            <a:r>
              <a:rPr lang="nl-NL" dirty="0" err="1"/>
              <a:t>contain</a:t>
            </a:r>
            <a:r>
              <a:rPr lang="nl-NL" dirty="0"/>
              <a:t>: </a:t>
            </a:r>
            <a:r>
              <a:rPr lang="nl-NL" dirty="0" err="1"/>
              <a:t>reference</a:t>
            </a:r>
            <a:r>
              <a:rPr lang="nl-NL" dirty="0"/>
              <a:t> </a:t>
            </a:r>
            <a:r>
              <a:rPr lang="nl-NL" dirty="0" err="1"/>
              <a:t>to</a:t>
            </a:r>
            <a:r>
              <a:rPr lang="nl-NL" dirty="0"/>
              <a:t> </a:t>
            </a:r>
            <a:r>
              <a:rPr lang="nl-NL" dirty="0" err="1"/>
              <a:t>the</a:t>
            </a:r>
            <a:r>
              <a:rPr lang="nl-NL" dirty="0"/>
              <a:t> </a:t>
            </a:r>
            <a:r>
              <a:rPr lang="nl-NL" dirty="0" err="1"/>
              <a:t>Financing</a:t>
            </a:r>
            <a:r>
              <a:rPr lang="nl-NL" dirty="0"/>
              <a:t> Agreement </a:t>
            </a:r>
            <a:r>
              <a:rPr lang="nl-NL" dirty="0" err="1"/>
              <a:t>and</a:t>
            </a:r>
            <a:r>
              <a:rPr lang="nl-NL" dirty="0"/>
              <a:t> </a:t>
            </a:r>
            <a:r>
              <a:rPr lang="nl-NL" dirty="0" err="1"/>
              <a:t>sequence</a:t>
            </a:r>
            <a:r>
              <a:rPr lang="nl-NL" dirty="0"/>
              <a:t> of </a:t>
            </a:r>
            <a:r>
              <a:rPr lang="nl-NL" dirty="0" err="1"/>
              <a:t>the</a:t>
            </a:r>
            <a:r>
              <a:rPr lang="nl-NL" dirty="0"/>
              <a:t> tranche; </a:t>
            </a:r>
            <a:r>
              <a:rPr lang="nl-NL" dirty="0" err="1"/>
              <a:t>affirmation</a:t>
            </a:r>
            <a:r>
              <a:rPr lang="nl-NL" dirty="0"/>
              <a:t> of </a:t>
            </a:r>
            <a:r>
              <a:rPr lang="nl-NL" dirty="0" err="1"/>
              <a:t>the</a:t>
            </a:r>
            <a:r>
              <a:rPr lang="nl-NL" dirty="0"/>
              <a:t> </a:t>
            </a:r>
            <a:r>
              <a:rPr lang="nl-NL" dirty="0" err="1"/>
              <a:t>receipt</a:t>
            </a:r>
            <a:r>
              <a:rPr lang="nl-NL" dirty="0"/>
              <a:t> of </a:t>
            </a:r>
            <a:r>
              <a:rPr lang="nl-NL" dirty="0" err="1"/>
              <a:t>the</a:t>
            </a:r>
            <a:r>
              <a:rPr lang="nl-NL" dirty="0"/>
              <a:t> </a:t>
            </a:r>
            <a:r>
              <a:rPr lang="nl-NL" dirty="0" err="1"/>
              <a:t>previous</a:t>
            </a:r>
            <a:r>
              <a:rPr lang="nl-NL" dirty="0"/>
              <a:t> tranche (</a:t>
            </a:r>
            <a:r>
              <a:rPr lang="nl-NL" dirty="0" err="1"/>
              <a:t>and</a:t>
            </a:r>
            <a:r>
              <a:rPr lang="nl-NL" dirty="0"/>
              <a:t> </a:t>
            </a:r>
            <a:r>
              <a:rPr lang="nl-NL" dirty="0" err="1"/>
              <a:t>if</a:t>
            </a:r>
            <a:r>
              <a:rPr lang="nl-NL" dirty="0"/>
              <a:t> </a:t>
            </a:r>
            <a:r>
              <a:rPr lang="nl-NL" dirty="0" err="1"/>
              <a:t>necessary</a:t>
            </a:r>
            <a:r>
              <a:rPr lang="nl-NL" dirty="0"/>
              <a:t> </a:t>
            </a:r>
            <a:r>
              <a:rPr lang="nl-NL" dirty="0" err="1"/>
              <a:t>the</a:t>
            </a:r>
            <a:r>
              <a:rPr lang="nl-NL" dirty="0"/>
              <a:t> exchange </a:t>
            </a:r>
            <a:r>
              <a:rPr lang="nl-NL" dirty="0" err="1"/>
              <a:t>rate</a:t>
            </a:r>
            <a:r>
              <a:rPr lang="nl-NL" dirty="0"/>
              <a:t> </a:t>
            </a:r>
            <a:r>
              <a:rPr lang="nl-NL" dirty="0" err="1"/>
              <a:t>used</a:t>
            </a:r>
            <a:r>
              <a:rPr lang="nl-NL" dirty="0"/>
              <a:t>); </a:t>
            </a:r>
            <a:r>
              <a:rPr lang="nl-NL" dirty="0" err="1"/>
              <a:t>that</a:t>
            </a:r>
            <a:r>
              <a:rPr lang="nl-NL" dirty="0"/>
              <a:t> </a:t>
            </a:r>
            <a:r>
              <a:rPr lang="nl-NL" dirty="0" err="1"/>
              <a:t>the</a:t>
            </a:r>
            <a:r>
              <a:rPr lang="nl-NL" dirty="0"/>
              <a:t> </a:t>
            </a:r>
            <a:r>
              <a:rPr lang="nl-NL" dirty="0" err="1"/>
              <a:t>eligibility</a:t>
            </a:r>
            <a:r>
              <a:rPr lang="nl-NL" dirty="0"/>
              <a:t> criteria are </a:t>
            </a:r>
            <a:r>
              <a:rPr lang="nl-NL" dirty="0" err="1"/>
              <a:t>still</a:t>
            </a:r>
            <a:r>
              <a:rPr lang="nl-NL" dirty="0"/>
              <a:t> met; </a:t>
            </a:r>
            <a:r>
              <a:rPr lang="nl-NL" dirty="0" err="1"/>
              <a:t>indication</a:t>
            </a:r>
            <a:r>
              <a:rPr lang="nl-NL" dirty="0"/>
              <a:t> of </a:t>
            </a:r>
            <a:r>
              <a:rPr lang="nl-NL" dirty="0" err="1"/>
              <a:t>the</a:t>
            </a:r>
            <a:r>
              <a:rPr lang="nl-NL" dirty="0"/>
              <a:t> </a:t>
            </a:r>
            <a:r>
              <a:rPr lang="nl-NL" dirty="0" err="1"/>
              <a:t>extent</a:t>
            </a:r>
            <a:r>
              <a:rPr lang="nl-NL" dirty="0"/>
              <a:t> </a:t>
            </a:r>
            <a:r>
              <a:rPr lang="nl-NL" dirty="0" err="1"/>
              <a:t>to</a:t>
            </a:r>
            <a:r>
              <a:rPr lang="nl-NL" dirty="0"/>
              <a:t> </a:t>
            </a:r>
            <a:r>
              <a:rPr lang="nl-NL" dirty="0" err="1"/>
              <a:t>which</a:t>
            </a:r>
            <a:r>
              <a:rPr lang="nl-NL" dirty="0"/>
              <a:t> </a:t>
            </a:r>
            <a:r>
              <a:rPr lang="nl-NL" dirty="0" err="1"/>
              <a:t>the</a:t>
            </a:r>
            <a:r>
              <a:rPr lang="nl-NL" dirty="0"/>
              <a:t> performance indicators have been met; </a:t>
            </a:r>
            <a:r>
              <a:rPr lang="nl-NL" dirty="0" err="1"/>
              <a:t>the</a:t>
            </a:r>
            <a:r>
              <a:rPr lang="nl-NL" dirty="0"/>
              <a:t> </a:t>
            </a:r>
            <a:r>
              <a:rPr lang="nl-NL" dirty="0" err="1"/>
              <a:t>calculation</a:t>
            </a:r>
            <a:r>
              <a:rPr lang="nl-NL" dirty="0"/>
              <a:t> of </a:t>
            </a:r>
            <a:r>
              <a:rPr lang="nl-NL" dirty="0" err="1"/>
              <a:t>the</a:t>
            </a:r>
            <a:r>
              <a:rPr lang="nl-NL" dirty="0"/>
              <a:t> </a:t>
            </a:r>
            <a:r>
              <a:rPr lang="nl-NL" dirty="0" err="1"/>
              <a:t>the</a:t>
            </a:r>
            <a:r>
              <a:rPr lang="nl-NL" dirty="0"/>
              <a:t> </a:t>
            </a:r>
            <a:r>
              <a:rPr lang="nl-NL" dirty="0" err="1"/>
              <a:t>amount</a:t>
            </a:r>
            <a:r>
              <a:rPr lang="nl-NL" dirty="0"/>
              <a:t> </a:t>
            </a:r>
            <a:r>
              <a:rPr lang="nl-NL" dirty="0" err="1"/>
              <a:t>requested</a:t>
            </a:r>
            <a:r>
              <a:rPr lang="nl-NL" dirty="0"/>
              <a:t>; </a:t>
            </a:r>
            <a:r>
              <a:rPr lang="nl-NL" dirty="0" err="1"/>
              <a:t>the</a:t>
            </a:r>
            <a:r>
              <a:rPr lang="nl-NL" dirty="0"/>
              <a:t> explicit </a:t>
            </a:r>
            <a:r>
              <a:rPr lang="nl-NL" dirty="0" err="1"/>
              <a:t>request</a:t>
            </a:r>
            <a:r>
              <a:rPr lang="nl-NL" dirty="0"/>
              <a:t> </a:t>
            </a:r>
            <a:r>
              <a:rPr lang="nl-NL" dirty="0" err="1"/>
              <a:t>for</a:t>
            </a:r>
            <a:r>
              <a:rPr lang="nl-NL" dirty="0"/>
              <a:t> </a:t>
            </a:r>
            <a:r>
              <a:rPr lang="nl-NL" dirty="0" err="1"/>
              <a:t>that</a:t>
            </a:r>
            <a:r>
              <a:rPr lang="nl-NL" dirty="0"/>
              <a:t> </a:t>
            </a:r>
            <a:r>
              <a:rPr lang="nl-NL" dirty="0" err="1"/>
              <a:t>amount</a:t>
            </a:r>
            <a:r>
              <a:rPr lang="nl-NL" dirty="0"/>
              <a:t> </a:t>
            </a:r>
            <a:r>
              <a:rPr lang="nl-NL" dirty="0" err="1"/>
              <a:t>and</a:t>
            </a:r>
            <a:r>
              <a:rPr lang="nl-NL" dirty="0"/>
              <a:t> </a:t>
            </a:r>
            <a:r>
              <a:rPr lang="nl-NL" dirty="0" err="1"/>
              <a:t>the</a:t>
            </a:r>
            <a:r>
              <a:rPr lang="nl-NL" dirty="0"/>
              <a:t> account </a:t>
            </a:r>
            <a:r>
              <a:rPr lang="nl-NL" dirty="0" err="1"/>
              <a:t>number</a:t>
            </a:r>
            <a:r>
              <a:rPr lang="nl-NL" dirty="0"/>
              <a:t> </a:t>
            </a:r>
            <a:r>
              <a:rPr lang="nl-NL" dirty="0" err="1"/>
              <a:t>to</a:t>
            </a:r>
            <a:r>
              <a:rPr lang="nl-NL" dirty="0"/>
              <a:t> </a:t>
            </a:r>
            <a:r>
              <a:rPr lang="nl-NL" dirty="0" err="1"/>
              <a:t>which</a:t>
            </a:r>
            <a:r>
              <a:rPr lang="nl-NL" dirty="0"/>
              <a:t> </a:t>
            </a:r>
            <a:r>
              <a:rPr lang="nl-NL" dirty="0" err="1"/>
              <a:t>that</a:t>
            </a:r>
            <a:r>
              <a:rPr lang="nl-NL" dirty="0"/>
              <a:t> has </a:t>
            </a:r>
            <a:r>
              <a:rPr lang="nl-NL" dirty="0" err="1"/>
              <a:t>to</a:t>
            </a:r>
            <a:r>
              <a:rPr lang="nl-NL" dirty="0"/>
              <a:t> </a:t>
            </a:r>
            <a:r>
              <a:rPr lang="nl-NL" dirty="0" err="1"/>
              <a:t>be</a:t>
            </a:r>
            <a:r>
              <a:rPr lang="nl-NL" dirty="0"/>
              <a:t> </a:t>
            </a:r>
            <a:r>
              <a:rPr lang="nl-NL" dirty="0" err="1"/>
              <a:t>deposited</a:t>
            </a:r>
            <a:r>
              <a:rPr lang="nl-NL" dirty="0"/>
              <a:t>. In case </a:t>
            </a:r>
            <a:r>
              <a:rPr lang="nl-NL" dirty="0" err="1"/>
              <a:t>this</a:t>
            </a:r>
            <a:r>
              <a:rPr lang="nl-NL" dirty="0"/>
              <a:t> account </a:t>
            </a:r>
            <a:r>
              <a:rPr lang="nl-NL" dirty="0" err="1"/>
              <a:t>number</a:t>
            </a:r>
            <a:r>
              <a:rPr lang="nl-NL" dirty="0"/>
              <a:t> has </a:t>
            </a:r>
            <a:r>
              <a:rPr lang="nl-NL" dirty="0" err="1"/>
              <a:t>changed</a:t>
            </a:r>
            <a:r>
              <a:rPr lang="nl-NL" dirty="0"/>
              <a:t>,, </a:t>
            </a:r>
            <a:r>
              <a:rPr lang="nl-NL" dirty="0" err="1"/>
              <a:t>and</a:t>
            </a:r>
            <a:r>
              <a:rPr lang="nl-NL" dirty="0"/>
              <a:t> </a:t>
            </a:r>
            <a:r>
              <a:rPr lang="nl-NL" dirty="0" err="1"/>
              <a:t>indicating</a:t>
            </a:r>
            <a:r>
              <a:rPr lang="nl-NL" dirty="0"/>
              <a:t> of </a:t>
            </a:r>
            <a:r>
              <a:rPr lang="nl-NL" dirty="0" err="1"/>
              <a:t>that</a:t>
            </a:r>
            <a:r>
              <a:rPr lang="nl-NL" dirty="0"/>
              <a:t> change.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err="1"/>
              <a:t>Usually</a:t>
            </a:r>
            <a:r>
              <a:rPr lang="nl-NL" dirty="0"/>
              <a:t> </a:t>
            </a:r>
            <a:r>
              <a:rPr lang="nl-NL" dirty="0" err="1"/>
              <a:t>the</a:t>
            </a:r>
            <a:r>
              <a:rPr lang="nl-NL" dirty="0"/>
              <a:t> </a:t>
            </a:r>
            <a:r>
              <a:rPr lang="nl-NL" dirty="0" err="1"/>
              <a:t>proof</a:t>
            </a:r>
            <a:r>
              <a:rPr lang="nl-NL" dirty="0"/>
              <a:t> of transfer </a:t>
            </a:r>
            <a:r>
              <a:rPr lang="nl-NL" dirty="0" err="1"/>
              <a:t>to</a:t>
            </a:r>
            <a:r>
              <a:rPr lang="nl-NL" dirty="0"/>
              <a:t> </a:t>
            </a:r>
            <a:r>
              <a:rPr lang="nl-NL" dirty="0" err="1"/>
              <a:t>the</a:t>
            </a:r>
            <a:r>
              <a:rPr lang="nl-NL" dirty="0"/>
              <a:t> </a:t>
            </a:r>
            <a:r>
              <a:rPr lang="nl-NL" dirty="0" err="1"/>
              <a:t>Treasury</a:t>
            </a:r>
            <a:r>
              <a:rPr lang="nl-NL" dirty="0"/>
              <a:t> account (made </a:t>
            </a:r>
            <a:r>
              <a:rPr lang="nl-NL" dirty="0" err="1"/>
              <a:t>by</a:t>
            </a:r>
            <a:r>
              <a:rPr lang="nl-NL" dirty="0"/>
              <a:t> </a:t>
            </a:r>
            <a:r>
              <a:rPr lang="nl-NL" dirty="0" err="1"/>
              <a:t>the</a:t>
            </a:r>
            <a:r>
              <a:rPr lang="nl-NL" dirty="0"/>
              <a:t> Central</a:t>
            </a:r>
            <a:r>
              <a:rPr lang="nl-NL" baseline="0" dirty="0"/>
              <a:t> Bank) </a:t>
            </a:r>
            <a:r>
              <a:rPr lang="nl-NL" baseline="0" dirty="0" err="1"/>
              <a:t>and</a:t>
            </a:r>
            <a:r>
              <a:rPr lang="nl-NL" baseline="0" dirty="0"/>
              <a:t> </a:t>
            </a:r>
            <a:r>
              <a:rPr lang="nl-NL" baseline="0" dirty="0" err="1"/>
              <a:t>the</a:t>
            </a:r>
            <a:r>
              <a:rPr lang="nl-NL" baseline="0" dirty="0"/>
              <a:t> exchange </a:t>
            </a:r>
            <a:r>
              <a:rPr lang="nl-NL" baseline="0" dirty="0" err="1"/>
              <a:t>rate</a:t>
            </a:r>
            <a:r>
              <a:rPr lang="nl-NL" baseline="0" dirty="0"/>
              <a:t> </a:t>
            </a:r>
            <a:r>
              <a:rPr lang="nl-NL" baseline="0" dirty="0" err="1"/>
              <a:t>used</a:t>
            </a:r>
            <a:r>
              <a:rPr lang="nl-NL" baseline="0" dirty="0"/>
              <a:t> is </a:t>
            </a:r>
            <a:r>
              <a:rPr lang="nl-NL" baseline="0" dirty="0" err="1"/>
              <a:t>forwarded</a:t>
            </a:r>
            <a:r>
              <a:rPr lang="nl-NL" baseline="0" dirty="0"/>
              <a:t> </a:t>
            </a:r>
            <a:r>
              <a:rPr lang="nl-NL" baseline="0" dirty="0" err="1"/>
              <a:t>to</a:t>
            </a:r>
            <a:r>
              <a:rPr lang="nl-NL" baseline="0" dirty="0"/>
              <a:t> </a:t>
            </a:r>
            <a:r>
              <a:rPr lang="nl-NL" baseline="0" dirty="0" err="1"/>
              <a:t>the</a:t>
            </a:r>
            <a:r>
              <a:rPr lang="nl-NL" baseline="0" dirty="0"/>
              <a:t> </a:t>
            </a:r>
            <a:r>
              <a:rPr lang="nl-NL" baseline="0" dirty="0" err="1"/>
              <a:t>Delegation</a:t>
            </a:r>
            <a:r>
              <a:rPr lang="nl-NL" baseline="0" dirty="0"/>
              <a:t> (</a:t>
            </a:r>
            <a:r>
              <a:rPr lang="nl-NL" baseline="0" dirty="0" err="1"/>
              <a:t>and</a:t>
            </a:r>
            <a:r>
              <a:rPr lang="nl-NL" baseline="0" dirty="0"/>
              <a:t> </a:t>
            </a:r>
            <a:r>
              <a:rPr lang="nl-NL" baseline="0" dirty="0" err="1"/>
              <a:t>forwarded</a:t>
            </a:r>
            <a:r>
              <a:rPr lang="nl-NL" baseline="0" dirty="0"/>
              <a:t> </a:t>
            </a:r>
            <a:r>
              <a:rPr lang="nl-NL" baseline="0" dirty="0" err="1"/>
              <a:t>to</a:t>
            </a:r>
            <a:r>
              <a:rPr lang="nl-NL" baseline="0" dirty="0"/>
              <a:t> HQ) </a:t>
            </a:r>
            <a:r>
              <a:rPr lang="nl-NL" baseline="0" dirty="0" err="1"/>
              <a:t>immediately</a:t>
            </a:r>
            <a:r>
              <a:rPr lang="nl-NL" baseline="0" dirty="0"/>
              <a:t> </a:t>
            </a:r>
            <a:r>
              <a:rPr lang="nl-NL" baseline="0" dirty="0" err="1"/>
              <a:t>after</a:t>
            </a:r>
            <a:r>
              <a:rPr lang="nl-NL" baseline="0" dirty="0"/>
              <a:t> </a:t>
            </a:r>
            <a:r>
              <a:rPr lang="nl-NL" baseline="0" dirty="0" err="1"/>
              <a:t>the</a:t>
            </a:r>
            <a:r>
              <a:rPr lang="nl-NL" baseline="0" dirty="0"/>
              <a:t> </a:t>
            </a:r>
            <a:r>
              <a:rPr lang="nl-NL" baseline="0" dirty="0" err="1"/>
              <a:t>deposit</a:t>
            </a:r>
            <a:r>
              <a:rPr lang="nl-NL" baseline="0" dirty="0"/>
              <a:t>. </a:t>
            </a:r>
            <a:r>
              <a:rPr lang="nl-NL" baseline="0" dirty="0" err="1"/>
              <a:t>If</a:t>
            </a:r>
            <a:r>
              <a:rPr lang="nl-NL" baseline="0" dirty="0"/>
              <a:t> </a:t>
            </a:r>
            <a:r>
              <a:rPr lang="nl-NL" baseline="0" dirty="0" err="1"/>
              <a:t>not</a:t>
            </a:r>
            <a:r>
              <a:rPr lang="nl-NL" baseline="0" dirty="0"/>
              <a:t>, </a:t>
            </a:r>
            <a:r>
              <a:rPr lang="nl-NL" baseline="0" dirty="0" err="1"/>
              <a:t>the</a:t>
            </a:r>
            <a:r>
              <a:rPr lang="nl-NL" baseline="0" dirty="0"/>
              <a:t> </a:t>
            </a:r>
            <a:r>
              <a:rPr lang="nl-NL" baseline="0" dirty="0" err="1"/>
              <a:t>evidence</a:t>
            </a:r>
            <a:r>
              <a:rPr lang="nl-NL" baseline="0" dirty="0"/>
              <a:t> of </a:t>
            </a:r>
            <a:r>
              <a:rPr lang="nl-NL" baseline="0" dirty="0" err="1"/>
              <a:t>the</a:t>
            </a:r>
            <a:r>
              <a:rPr lang="nl-NL" baseline="0" dirty="0"/>
              <a:t> exchange </a:t>
            </a:r>
            <a:r>
              <a:rPr lang="nl-NL" baseline="0" dirty="0" err="1"/>
              <a:t>rate</a:t>
            </a:r>
            <a:r>
              <a:rPr lang="nl-NL" baseline="0" dirty="0"/>
              <a:t> </a:t>
            </a:r>
            <a:r>
              <a:rPr lang="nl-NL" baseline="0" dirty="0" err="1"/>
              <a:t>used</a:t>
            </a:r>
            <a:r>
              <a:rPr lang="nl-NL" baseline="0" dirty="0"/>
              <a:t> </a:t>
            </a:r>
            <a:r>
              <a:rPr lang="nl-NL" baseline="0" dirty="0" err="1"/>
              <a:t>shoud</a:t>
            </a:r>
            <a:r>
              <a:rPr lang="nl-NL" baseline="0" dirty="0"/>
              <a:t> </a:t>
            </a:r>
            <a:r>
              <a:rPr lang="nl-NL" baseline="0" dirty="0" err="1"/>
              <a:t>be</a:t>
            </a:r>
            <a:r>
              <a:rPr lang="nl-NL" baseline="0" dirty="0"/>
              <a:t> </a:t>
            </a:r>
            <a:r>
              <a:rPr lang="nl-NL" baseline="0" dirty="0" err="1"/>
              <a:t>added</a:t>
            </a:r>
            <a:r>
              <a:rPr lang="nl-NL" baseline="0" dirty="0"/>
              <a:t> </a:t>
            </a:r>
            <a:r>
              <a:rPr lang="nl-NL" baseline="0" dirty="0" err="1"/>
              <a:t>to</a:t>
            </a:r>
            <a:r>
              <a:rPr lang="nl-NL" baseline="0" dirty="0"/>
              <a:t> </a:t>
            </a:r>
            <a:r>
              <a:rPr lang="nl-NL" baseline="0" dirty="0" err="1"/>
              <a:t>the</a:t>
            </a:r>
            <a:r>
              <a:rPr lang="nl-NL" baseline="0" dirty="0"/>
              <a:t> </a:t>
            </a:r>
            <a:r>
              <a:rPr lang="nl-NL" baseline="0" dirty="0" err="1"/>
              <a:t>documentation</a:t>
            </a:r>
            <a:r>
              <a:rPr lang="nl-NL" baseline="0" dirty="0"/>
              <a:t> </a:t>
            </a:r>
            <a:r>
              <a:rPr lang="nl-NL" baseline="0" dirty="0" err="1"/>
              <a:t>for</a:t>
            </a:r>
            <a:r>
              <a:rPr lang="nl-NL" baseline="0" dirty="0"/>
              <a:t> </a:t>
            </a:r>
            <a:r>
              <a:rPr lang="nl-NL" baseline="0" dirty="0" err="1"/>
              <a:t>the</a:t>
            </a:r>
            <a:r>
              <a:rPr lang="nl-NL" baseline="0" dirty="0"/>
              <a:t> </a:t>
            </a:r>
            <a:r>
              <a:rPr lang="nl-NL" baseline="0" dirty="0" err="1"/>
              <a:t>request</a:t>
            </a:r>
            <a:r>
              <a:rPr lang="nl-NL" baseline="0" dirty="0"/>
              <a:t> </a:t>
            </a:r>
            <a:r>
              <a:rPr lang="nl-NL" baseline="0" dirty="0" err="1"/>
              <a:t>for</a:t>
            </a:r>
            <a:r>
              <a:rPr lang="nl-NL" baseline="0" dirty="0"/>
              <a:t> release of </a:t>
            </a:r>
            <a:r>
              <a:rPr lang="nl-NL" baseline="0" dirty="0" err="1"/>
              <a:t>the</a:t>
            </a:r>
            <a:r>
              <a:rPr lang="nl-NL" baseline="0" dirty="0"/>
              <a:t> next transfer.</a:t>
            </a:r>
            <a:endParaRPr lang="nl-NL" dirty="0"/>
          </a:p>
          <a:p>
            <a:endParaRPr lang="fr-BE" dirty="0"/>
          </a:p>
          <a:p>
            <a:r>
              <a:rPr lang="fr-BE" dirty="0"/>
              <a:t>Note that the calculations should be precise and in EXCEL</a:t>
            </a:r>
          </a:p>
          <a:p>
            <a:endParaRPr lang="fr-BE" dirty="0"/>
          </a:p>
          <a:p>
            <a:r>
              <a:rPr lang="fr-BE" dirty="0"/>
              <a:t>After receipt of the request, that is confirmed by the Delegation. DEU checks completeness of the file and corresponding data. And proceeds with the template.</a:t>
            </a:r>
          </a:p>
          <a:p>
            <a:endParaRPr lang="fr-BE" dirty="0"/>
          </a:p>
          <a:p>
            <a:r>
              <a:rPr lang="fr-BE" b="1" dirty="0"/>
              <a:t>SHOW AND BRIEFLY BROWSE THROUGH THE TEMPLATE</a:t>
            </a:r>
          </a:p>
          <a:p>
            <a:endParaRPr lang="fr-BE" dirty="0"/>
          </a:p>
          <a:p>
            <a:endParaRPr lang="fr-BE" dirty="0"/>
          </a:p>
          <a:p>
            <a:endParaRPr lang="fr-BE" dirty="0"/>
          </a:p>
          <a:p>
            <a:endParaRPr lang="fr-BE" dirty="0"/>
          </a:p>
          <a:p>
            <a:endParaRPr lang="fr-BE" dirty="0"/>
          </a:p>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31234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105</a:t>
            </a:fld>
            <a:endParaRPr lang="en-GB"/>
          </a:p>
        </p:txBody>
      </p:sp>
    </p:spTree>
    <p:extLst>
      <p:ext uri="{BB962C8B-B14F-4D97-AF65-F5344CB8AC3E}">
        <p14:creationId xmlns:p14="http://schemas.microsoft.com/office/powerpoint/2010/main" val="31154283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TRAINER NOTE</a:t>
            </a:r>
          </a:p>
          <a:p>
            <a:endParaRPr lang="fr-BE" dirty="0"/>
          </a:p>
          <a:p>
            <a:r>
              <a:rPr lang="fr-BE" dirty="0" err="1"/>
              <a:t>Around</a:t>
            </a:r>
            <a:r>
              <a:rPr lang="fr-BE" dirty="0"/>
              <a:t> 75% of all contracts are SRPC’s. For these contracts, the change in Fundamental Values is not reported in the disbursement file, but in the RMF+.</a:t>
            </a:r>
          </a:p>
          <a:p>
            <a:r>
              <a:rPr lang="fr-BE" dirty="0"/>
              <a:t>In cases of deterioration of the Fundamental Values this is not automatically and inmediately a reason to not disburse the next tranche, but this may be reported to the SSC / FAST committee that in turn may recommend to take action. That action may vary from suggesting mitigating measures to –in extreme cases- the suspensio of the activities.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4460412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x-none" dirty="0"/>
          </a:p>
        </p:txBody>
      </p:sp>
      <p:sp>
        <p:nvSpPr>
          <p:cNvPr id="4" name="Slide Number Placeholder 3"/>
          <p:cNvSpPr>
            <a:spLocks noGrp="1"/>
          </p:cNvSpPr>
          <p:nvPr>
            <p:ph type="sldNum" sz="quarter" idx="5"/>
          </p:nvPr>
        </p:nvSpPr>
        <p:spPr/>
        <p:txBody>
          <a:bodyPr/>
          <a:lstStyle/>
          <a:p>
            <a:fld id="{59CF2995-AB43-4B7C-B8CD-9DC7C3692A9C}" type="slidenum">
              <a:rPr lang="en-GB" smtClean="0"/>
              <a:t>107</a:t>
            </a:fld>
            <a:endParaRPr lang="en-GB"/>
          </a:p>
        </p:txBody>
      </p:sp>
    </p:spTree>
    <p:extLst>
      <p:ext uri="{BB962C8B-B14F-4D97-AF65-F5344CB8AC3E}">
        <p14:creationId xmlns:p14="http://schemas.microsoft.com/office/powerpoint/2010/main" val="75966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6666232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973533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p:txBody>
      </p:sp>
      <p:sp>
        <p:nvSpPr>
          <p:cNvPr id="4" name="Slide Number Placeholder 3"/>
          <p:cNvSpPr>
            <a:spLocks noGrp="1"/>
          </p:cNvSpPr>
          <p:nvPr>
            <p:ph type="sldNum" sz="quarter" idx="10"/>
          </p:nvPr>
        </p:nvSpPr>
        <p:spPr/>
        <p:txBody>
          <a:bodyPr/>
          <a:lstStyle/>
          <a:p>
            <a:pPr marL="0" marR="0" lvl="0" indent="0" algn="r" defTabSz="990478" rtl="0" eaLnBrk="1" fontAlgn="base" latinLnBrk="0" hangingPunct="1">
              <a:lnSpc>
                <a:spcPct val="100000"/>
              </a:lnSpc>
              <a:spcBef>
                <a:spcPct val="0"/>
              </a:spcBef>
              <a:spcAft>
                <a:spcPct val="0"/>
              </a:spcAft>
              <a:buClrTx/>
              <a:buSzTx/>
              <a:buFontTx/>
              <a:buNone/>
              <a:tabLst/>
              <a:defRPr/>
            </a:pPr>
            <a:fld id="{59CF2995-AB43-4B7C-B8CD-9DC7C3692A9C}"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478" rtl="0" eaLnBrk="1" fontAlgn="base" latinLnBrk="0" hangingPunct="1">
                <a:lnSpc>
                  <a:spcPct val="100000"/>
                </a:lnSpc>
                <a:spcBef>
                  <a:spcPct val="0"/>
                </a:spcBef>
                <a:spcAft>
                  <a:spcPct val="0"/>
                </a:spcAft>
                <a:buClrTx/>
                <a:buSzTx/>
                <a:buFontTx/>
                <a:buNone/>
                <a:tabLst/>
                <a:defRPr/>
              </a:pPr>
              <a:t>111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9794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112</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EA8A095-A31D-C820-2530-0C02F1890B9E}"/>
              </a:ext>
            </a:extLst>
          </p:cNvPr>
          <p:cNvGraphicFramePr>
            <a:graphicFrameLocks noChangeAspect="1"/>
          </p:cNvGraphicFramePr>
          <p:nvPr userDrawn="1">
            <p:custDataLst>
              <p:tags r:id="rId22"/>
            </p:custDataLst>
            <p:extLst>
              <p:ext uri="{D42A27DB-BD31-4B8C-83A1-F6EECF244321}">
                <p14:modId xmlns:p14="http://schemas.microsoft.com/office/powerpoint/2010/main" val="13154032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027" name="think-cell Slide" r:id="rId23" imgW="7772400" imgH="10058400" progId="TCLayout.ActiveDocument.1">
                  <p:embed/>
                </p:oleObj>
              </mc:Choice>
              <mc:Fallback>
                <p:oleObj name="think-cell Slide" r:id="rId23" imgW="7772400" imgH="10058400" progId="TCLayout.ActiveDocument.1">
                  <p:embed/>
                  <p:pic>
                    <p:nvPicPr>
                      <p:cNvPr id="0" name=""/>
                      <p:cNvPicPr/>
                      <p:nvPr/>
                    </p:nvPicPr>
                    <p:blipFill>
                      <a:blip r:embed="rId24"/>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0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0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8" Type="http://schemas.openxmlformats.org/officeDocument/2006/relationships/hyperlink" Target="https://bit.ly/EUbudgetsupportVideo4" TargetMode="External"/><Relationship Id="rId3" Type="http://schemas.openxmlformats.org/officeDocument/2006/relationships/hyperlink" Target="https://ec.europa.eu/international-partnerships/budget-support_en" TargetMode="External"/><Relationship Id="rId7" Type="http://schemas.openxmlformats.org/officeDocument/2006/relationships/hyperlink" Target="https://bit.ly/EUbudgetsupportVideo3" TargetMode="External"/><Relationship Id="rId2" Type="http://schemas.openxmlformats.org/officeDocument/2006/relationships/notesSlide" Target="../notesSlides/notesSlide90.xml"/><Relationship Id="rId1" Type="http://schemas.openxmlformats.org/officeDocument/2006/relationships/slideLayout" Target="../slideLayouts/slideLayout13.xml"/><Relationship Id="rId6" Type="http://schemas.openxmlformats.org/officeDocument/2006/relationships/hyperlink" Target="https://bit.ly/EUbudgetsupportVideo2" TargetMode="External"/><Relationship Id="rId5" Type="http://schemas.openxmlformats.org/officeDocument/2006/relationships/hyperlink" Target="https://bit.ly/EUbudgetsupportVideo1" TargetMode="External"/><Relationship Id="rId10" Type="http://schemas.openxmlformats.org/officeDocument/2006/relationships/hyperlink" Target="https://europa.eu/capacity4dev/macro-eco_pub-fin" TargetMode="External"/><Relationship Id="rId4" Type="http://schemas.openxmlformats.org/officeDocument/2006/relationships/hyperlink" Target="https://myintracomm.ec.europa.eu/dg/devco/eu-development-policy/budget-support-public-finance-domestic-revenue/Pages/budget-support.aspx" TargetMode="External"/><Relationship Id="rId9" Type="http://schemas.openxmlformats.org/officeDocument/2006/relationships/hyperlink" Target="https://europa.eu/capacity4dev/bsn"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commission.europa.eu/system/files/2021-12/joint_communication_global_gateway.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international-partnerships.ec.europa.eu/document/download/f2a837cc-95be-420a-ab89-d8eee453b1a8_en?filename=swd-collect-more-spend-better_en.pdf" TargetMode="External"/><Relationship Id="rId4" Type="http://schemas.openxmlformats.org/officeDocument/2006/relationships/image" Target="../media/image2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png"/><Relationship Id="rId3" Type="http://schemas.openxmlformats.org/officeDocument/2006/relationships/hyperlink" Target="https://twitter.com/capacity4dev" TargetMode="External"/><Relationship Id="rId7" Type="http://schemas.openxmlformats.org/officeDocument/2006/relationships/hyperlink" Target="https://www.linkedin.com/company/capacity4dev/" TargetMode="External"/><Relationship Id="rId12" Type="http://schemas.openxmlformats.org/officeDocument/2006/relationships/hyperlink" Target="https://soundcloud.com/capacity4dev" TargetMode="External"/><Relationship Id="rId2" Type="http://schemas.openxmlformats.org/officeDocument/2006/relationships/notesSlide" Target="../notesSlides/notesSlide91.xml"/><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hyperlink" Target="https://www.facebook.com/capacity4dev.eu/?ref=bookmarks" TargetMode="External"/><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hyperlink" Target="https://www.youtube.com/channel/UCPE9vOTOGEIUbyTDTcVeXTQ?view_as=subscriber" TargetMode="External"/><Relationship Id="rId14" Type="http://schemas.openxmlformats.org/officeDocument/2006/relationships/hyperlink" Target="https://europa.eu/capacity4dev/"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oleObject" Target="../embeddings/oleObject2.bin"/><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3.emf"/><Relationship Id="rId5" Type="http://schemas.openxmlformats.org/officeDocument/2006/relationships/oleObject" Target="../embeddings/oleObject3.bin"/><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5.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www.pefa.org/"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hyperlink" Target="http://www.pefa.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microsoft.com/office/2018/10/relationships/comments" Target="../comments/modernComment_1FC_D3A87D9D.xml"/><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8.xml"/><Relationship Id="rId5" Type="http://schemas.openxmlformats.org/officeDocument/2006/relationships/image" Target="../media/image42.emf"/><Relationship Id="rId4" Type="http://schemas.openxmlformats.org/officeDocument/2006/relationships/image" Target="../media/image41.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png"/><Relationship Id="rId7" Type="http://schemas.openxmlformats.org/officeDocument/2006/relationships/diagramColors" Target="../diagrams/colors2.xml"/><Relationship Id="rId2" Type="http://schemas.openxmlformats.org/officeDocument/2006/relationships/notesSlide" Target="../notesSlides/notesSlide7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ec.europa.eu/eurostat/web/international-statistical-cooperation-tools/capacity-building-tools/the-snapshot" TargetMode="External"/></Relationships>
</file>

<file path=ppt/slides/_rels/slide8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 Id="rId9" Type="http://schemas.openxmlformats.org/officeDocument/2006/relationships/image" Target="../media/image50.e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55.emf"/><Relationship Id="rId5" Type="http://schemas.openxmlformats.org/officeDocument/2006/relationships/oleObject" Target="../embeddings/oleObject5.bin"/><Relationship Id="rId4" Type="http://schemas.openxmlformats.org/officeDocument/2006/relationships/notesSlide" Target="../notesSlides/notesSlide8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Budget Support</a:t>
            </a:r>
          </a:p>
        </p:txBody>
      </p:sp>
      <p:sp>
        <p:nvSpPr>
          <p:cNvPr id="7" name="Subtitle 6"/>
          <p:cNvSpPr>
            <a:spLocks noGrp="1"/>
          </p:cNvSpPr>
          <p:nvPr>
            <p:ph type="subTitle" idx="1"/>
          </p:nvPr>
        </p:nvSpPr>
        <p:spPr>
          <a:xfrm>
            <a:off x="1071351" y="3840480"/>
            <a:ext cx="10065224" cy="1475323"/>
          </a:xfrm>
        </p:spPr>
        <p:txBody>
          <a:bodyPr/>
          <a:lstStyle/>
          <a:p>
            <a:r>
              <a:rPr lang="en-GB" dirty="0"/>
              <a:t>Day 1: Core Concepts</a:t>
            </a:r>
          </a:p>
          <a:p>
            <a:r>
              <a:rPr lang="en-GB" dirty="0"/>
              <a:t>Definition of EU budget support and eligibility criteria</a:t>
            </a:r>
          </a:p>
        </p:txBody>
      </p:sp>
      <p:sp>
        <p:nvSpPr>
          <p:cNvPr id="8" name="Text Placeholder 7"/>
          <p:cNvSpPr>
            <a:spLocks noGrp="1"/>
          </p:cNvSpPr>
          <p:nvPr>
            <p:ph type="body" sz="quarter" idx="13"/>
          </p:nvPr>
        </p:nvSpPr>
        <p:spPr/>
        <p:txBody>
          <a:bodyPr/>
          <a:lstStyle/>
          <a:p>
            <a:r>
              <a:rPr lang="en-GB" dirty="0"/>
              <a:t>Online Sessions</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9F58F71-B81C-A8F9-88F8-63E80768D313}"/>
              </a:ext>
            </a:extLst>
          </p:cNvPr>
          <p:cNvPicPr>
            <a:picLocks noGrp="1" noChangeAspect="1"/>
          </p:cNvPicPr>
          <p:nvPr>
            <p:ph idx="1"/>
          </p:nvPr>
        </p:nvPicPr>
        <p:blipFill>
          <a:blip r:embed="rId3"/>
          <a:stretch>
            <a:fillRect/>
          </a:stretch>
        </p:blipFill>
        <p:spPr>
          <a:xfrm>
            <a:off x="7200198" y="1382230"/>
            <a:ext cx="2023812" cy="2863950"/>
          </a:xfrm>
          <a:prstGeom prst="rect">
            <a:avLst/>
          </a:prstGeom>
        </p:spPr>
      </p:pic>
      <p:sp>
        <p:nvSpPr>
          <p:cNvPr id="3" name="Title 2">
            <a:extLst>
              <a:ext uri="{FF2B5EF4-FFF2-40B4-BE49-F238E27FC236}">
                <a16:creationId xmlns:a16="http://schemas.microsoft.com/office/drawing/2014/main" id="{C039F76F-37A6-D73A-95AE-11D7CBA2F28A}"/>
              </a:ext>
            </a:extLst>
          </p:cNvPr>
          <p:cNvSpPr>
            <a:spLocks noGrp="1"/>
          </p:cNvSpPr>
          <p:nvPr>
            <p:ph type="title"/>
          </p:nvPr>
        </p:nvSpPr>
        <p:spPr>
          <a:xfrm>
            <a:off x="970722" y="482860"/>
            <a:ext cx="10823296" cy="782357"/>
          </a:xfrm>
        </p:spPr>
        <p:txBody>
          <a:bodyPr/>
          <a:lstStyle/>
          <a:p>
            <a:r>
              <a:rPr lang="en-GB" dirty="0"/>
              <a:t>The Global Gateway and broader policies</a:t>
            </a:r>
          </a:p>
        </p:txBody>
      </p:sp>
      <p:pic>
        <p:nvPicPr>
          <p:cNvPr id="5" name="Picture 4">
            <a:extLst>
              <a:ext uri="{FF2B5EF4-FFF2-40B4-BE49-F238E27FC236}">
                <a16:creationId xmlns:a16="http://schemas.microsoft.com/office/drawing/2014/main" id="{A8A87AF2-BEBA-4DBD-ED2D-37C707DC6B61}"/>
              </a:ext>
            </a:extLst>
          </p:cNvPr>
          <p:cNvPicPr>
            <a:picLocks noChangeAspect="1"/>
          </p:cNvPicPr>
          <p:nvPr/>
        </p:nvPicPr>
        <p:blipFill>
          <a:blip r:embed="rId4"/>
          <a:stretch>
            <a:fillRect/>
          </a:stretch>
        </p:blipFill>
        <p:spPr>
          <a:xfrm>
            <a:off x="5956634" y="4246180"/>
            <a:ext cx="3267376" cy="2391719"/>
          </a:xfrm>
          <a:prstGeom prst="rect">
            <a:avLst/>
          </a:prstGeom>
        </p:spPr>
      </p:pic>
      <p:pic>
        <p:nvPicPr>
          <p:cNvPr id="2" name="Picture 1">
            <a:extLst>
              <a:ext uri="{FF2B5EF4-FFF2-40B4-BE49-F238E27FC236}">
                <a16:creationId xmlns:a16="http://schemas.microsoft.com/office/drawing/2014/main" id="{42D76681-0103-E877-8706-78266ED7E1E5}"/>
              </a:ext>
            </a:extLst>
          </p:cNvPr>
          <p:cNvPicPr>
            <a:picLocks noChangeAspect="1"/>
          </p:cNvPicPr>
          <p:nvPr/>
        </p:nvPicPr>
        <p:blipFill>
          <a:blip r:embed="rId5"/>
          <a:stretch>
            <a:fillRect/>
          </a:stretch>
        </p:blipFill>
        <p:spPr>
          <a:xfrm>
            <a:off x="809720" y="1496773"/>
            <a:ext cx="4854906" cy="4540237"/>
          </a:xfrm>
          <a:prstGeom prst="rect">
            <a:avLst/>
          </a:prstGeom>
        </p:spPr>
      </p:pic>
      <p:pic>
        <p:nvPicPr>
          <p:cNvPr id="6" name="Picture 5">
            <a:extLst>
              <a:ext uri="{FF2B5EF4-FFF2-40B4-BE49-F238E27FC236}">
                <a16:creationId xmlns:a16="http://schemas.microsoft.com/office/drawing/2014/main" id="{0038A7AC-2E55-F676-E3BA-56A62C6DEDF1}"/>
              </a:ext>
            </a:extLst>
          </p:cNvPr>
          <p:cNvPicPr>
            <a:picLocks noChangeAspect="1"/>
          </p:cNvPicPr>
          <p:nvPr/>
        </p:nvPicPr>
        <p:blipFill>
          <a:blip r:embed="rId6"/>
          <a:stretch>
            <a:fillRect/>
          </a:stretch>
        </p:blipFill>
        <p:spPr>
          <a:xfrm>
            <a:off x="9216964" y="2919143"/>
            <a:ext cx="2420048" cy="2420048"/>
          </a:xfrm>
          <a:prstGeom prst="rect">
            <a:avLst/>
          </a:prstGeom>
        </p:spPr>
      </p:pic>
      <p:sp>
        <p:nvSpPr>
          <p:cNvPr id="7" name="TextBox 6">
            <a:extLst>
              <a:ext uri="{FF2B5EF4-FFF2-40B4-BE49-F238E27FC236}">
                <a16:creationId xmlns:a16="http://schemas.microsoft.com/office/drawing/2014/main" id="{82D38BC0-ACC8-1DA9-C2AE-F06E3419E944}"/>
              </a:ext>
            </a:extLst>
          </p:cNvPr>
          <p:cNvSpPr txBox="1"/>
          <p:nvPr/>
        </p:nvSpPr>
        <p:spPr>
          <a:xfrm>
            <a:off x="946143" y="5899234"/>
            <a:ext cx="4582060" cy="369332"/>
          </a:xfrm>
          <a:prstGeom prst="rect">
            <a:avLst/>
          </a:prstGeom>
          <a:noFill/>
        </p:spPr>
        <p:txBody>
          <a:bodyPr wrap="square" rtlCol="0">
            <a:spAutoFit/>
          </a:bodyPr>
          <a:lstStyle/>
          <a:p>
            <a:r>
              <a:rPr lang="en-IE" dirty="0"/>
              <a:t>The Global Gateway and its 360° approach </a:t>
            </a:r>
          </a:p>
        </p:txBody>
      </p:sp>
    </p:spTree>
    <p:extLst>
      <p:ext uri="{BB962C8B-B14F-4D97-AF65-F5344CB8AC3E}">
        <p14:creationId xmlns:p14="http://schemas.microsoft.com/office/powerpoint/2010/main" val="35679842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71" y="1521975"/>
            <a:ext cx="3562924" cy="1853753"/>
          </a:xfrm>
          <a:prstGeom prst="rect">
            <a:avLst/>
          </a:prstGeom>
        </p:spPr>
      </p:pic>
      <p:sp>
        <p:nvSpPr>
          <p:cNvPr id="34" name="ZoneTexte 8"/>
          <p:cNvSpPr txBox="1">
            <a:spLocks noChangeArrowheads="1"/>
          </p:cNvSpPr>
          <p:nvPr/>
        </p:nvSpPr>
        <p:spPr bwMode="auto">
          <a:xfrm>
            <a:off x="4118314" y="1354305"/>
            <a:ext cx="7332791" cy="2097369"/>
          </a:xfrm>
          <a:prstGeom prst="rect">
            <a:avLst/>
          </a:prstGeom>
          <a:noFill/>
          <a:ln w="9525">
            <a:noFill/>
            <a:miter lim="800000"/>
            <a:headEnd/>
            <a:tailEnd/>
          </a:ln>
        </p:spPr>
        <p:txBody>
          <a:bodyPr wrap="square">
            <a:prstTxWarp prst="textNoShape">
              <a:avLst/>
            </a:prstTxWarp>
            <a:spAutoFit/>
          </a:bodyPr>
          <a:lstStyle/>
          <a:p>
            <a:pPr algn="just">
              <a:lnSpc>
                <a:spcPct val="110000"/>
              </a:lnSpc>
              <a:spcBef>
                <a:spcPts val="600"/>
              </a:spcBef>
              <a:spcAft>
                <a:spcPts val="600"/>
              </a:spcAft>
            </a:pPr>
            <a:r>
              <a:rPr lang="en-GB" sz="2000" dirty="0"/>
              <a:t>A first year of budget support has passed. During 2025, you have kept close to the </a:t>
            </a:r>
            <a:r>
              <a:rPr lang="en-GB" sz="2000" dirty="0" err="1"/>
              <a:t>MoE</a:t>
            </a:r>
            <a:r>
              <a:rPr lang="en-GB" sz="2000" dirty="0"/>
              <a:t> and its various technical departments to monitor progress. You participated in the SWG with the other development partners and stakeholders. With the COVID-19 pandemic and its aftermath, policy plans could not be implemented as originally designed.  </a:t>
            </a:r>
          </a:p>
        </p:txBody>
      </p:sp>
      <p:sp>
        <p:nvSpPr>
          <p:cNvPr id="15" name="ZoneTexte 8"/>
          <p:cNvSpPr txBox="1">
            <a:spLocks noChangeArrowheads="1"/>
          </p:cNvSpPr>
          <p:nvPr/>
        </p:nvSpPr>
        <p:spPr bwMode="auto">
          <a:xfrm>
            <a:off x="387689" y="3431029"/>
            <a:ext cx="11023096" cy="3266920"/>
          </a:xfrm>
          <a:prstGeom prst="rect">
            <a:avLst/>
          </a:prstGeom>
          <a:noFill/>
          <a:ln w="9525">
            <a:noFill/>
            <a:miter lim="800000"/>
            <a:headEnd/>
            <a:tailEnd/>
          </a:ln>
        </p:spPr>
        <p:txBody>
          <a:bodyPr wrap="square">
            <a:prstTxWarp prst="textNoShape">
              <a:avLst/>
            </a:prstTxWarp>
            <a:spAutoFit/>
          </a:bodyPr>
          <a:lstStyle/>
          <a:p>
            <a:pPr algn="just">
              <a:lnSpc>
                <a:spcPct val="110000"/>
              </a:lnSpc>
              <a:spcBef>
                <a:spcPts val="600"/>
              </a:spcBef>
              <a:spcAft>
                <a:spcPts val="600"/>
              </a:spcAft>
            </a:pPr>
            <a:r>
              <a:rPr lang="en-GB" sz="2000" dirty="0"/>
              <a:t>To support the Government in coping with the economic and fiscal consequences of the critical situation of </a:t>
            </a:r>
            <a:r>
              <a:rPr lang="en-GB" sz="2000" dirty="0" err="1"/>
              <a:t>Fictiland</a:t>
            </a:r>
            <a:r>
              <a:rPr lang="en-GB" sz="2000" dirty="0"/>
              <a:t> following the massive floods at end-2024, the EU already brought forward the payment of the 2025 fixed tranche. You are now sitting down with the authorities to discuss the disbursement of the 2026 variable tranche, which is based on the performance for 2025. Four out of the 8 indicators did not reach </a:t>
            </a:r>
            <a:r>
              <a:rPr lang="en-GB" sz="2000"/>
              <a:t>their 2025 </a:t>
            </a:r>
            <a:r>
              <a:rPr lang="en-GB" sz="2000" dirty="0"/>
              <a:t>targets, which were agreed </a:t>
            </a:r>
            <a:r>
              <a:rPr lang="en-GB" sz="2000"/>
              <a:t>in 2024….   </a:t>
            </a:r>
            <a:endParaRPr lang="en-GB" sz="2000" dirty="0"/>
          </a:p>
          <a:p>
            <a:pPr algn="just">
              <a:lnSpc>
                <a:spcPct val="110000"/>
              </a:lnSpc>
              <a:spcBef>
                <a:spcPts val="600"/>
              </a:spcBef>
              <a:spcAft>
                <a:spcPts val="600"/>
              </a:spcAft>
            </a:pPr>
            <a:r>
              <a:rPr lang="en-GB" sz="2000" dirty="0"/>
              <a:t>For this exercise, you will be divided into two groups, one group representing the EUD, the other group representing the Fictive Government. Please nominate a speaker. Prepare your arguments for disbursement. An article has just been published in the </a:t>
            </a:r>
            <a:r>
              <a:rPr lang="en-GB" sz="2000" dirty="0" err="1"/>
              <a:t>Fictou</a:t>
            </a:r>
            <a:r>
              <a:rPr lang="en-GB" sz="2000" dirty="0"/>
              <a:t> Daily Post… see the provided documents.</a:t>
            </a:r>
          </a:p>
        </p:txBody>
      </p:sp>
      <p:sp>
        <p:nvSpPr>
          <p:cNvPr id="9" name="Titre 1"/>
          <p:cNvSpPr>
            <a:spLocks noGrp="1"/>
          </p:cNvSpPr>
          <p:nvPr>
            <p:ph type="title"/>
          </p:nvPr>
        </p:nvSpPr>
        <p:spPr>
          <a:xfrm>
            <a:off x="914400" y="629873"/>
            <a:ext cx="8682682" cy="602455"/>
          </a:xfrm>
        </p:spPr>
        <p:txBody>
          <a:bodyPr>
            <a:normAutofit fontScale="90000"/>
          </a:bodyPr>
          <a:lstStyle/>
          <a:p>
            <a:pPr algn="l"/>
            <a:r>
              <a:rPr lang="en-GB" dirty="0"/>
              <a:t>Exercise 7: Disbursement negotiation, June 2025</a:t>
            </a:r>
            <a:endParaRPr lang="en-GB" sz="3200" dirty="0"/>
          </a:p>
        </p:txBody>
      </p:sp>
      <p:sp>
        <p:nvSpPr>
          <p:cNvPr id="10" name="TextBox 9"/>
          <p:cNvSpPr txBox="1"/>
          <p:nvPr/>
        </p:nvSpPr>
        <p:spPr>
          <a:xfrm>
            <a:off x="9597082" y="24142"/>
            <a:ext cx="2594918" cy="707886"/>
          </a:xfrm>
          <a:prstGeom prst="rect">
            <a:avLst/>
          </a:prstGeom>
          <a:solidFill>
            <a:srgbClr val="9CD2DC"/>
          </a:solidFill>
        </p:spPr>
        <p:txBody>
          <a:bodyPr wrap="square" rtlCol="0">
            <a:spAutoFit/>
          </a:bodyPr>
          <a:lstStyle/>
          <a:p>
            <a:r>
              <a:rPr lang="en-GB" sz="2000" dirty="0">
                <a:latin typeface="+mj-lt"/>
                <a:cs typeface="Tw Cen MT"/>
              </a:rPr>
              <a:t>50’ in groups</a:t>
            </a:r>
          </a:p>
          <a:p>
            <a:r>
              <a:rPr lang="en-GB" sz="2000" dirty="0">
                <a:latin typeface="+mj-lt"/>
                <a:cs typeface="Tw Cen MT"/>
              </a:rPr>
              <a:t>20’ plenary feedback</a:t>
            </a:r>
          </a:p>
        </p:txBody>
      </p:sp>
    </p:spTree>
    <p:extLst>
      <p:ext uri="{BB962C8B-B14F-4D97-AF65-F5344CB8AC3E}">
        <p14:creationId xmlns:p14="http://schemas.microsoft.com/office/powerpoint/2010/main" val="19836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5" grpId="0"/>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311" y="1541255"/>
            <a:ext cx="11743898" cy="3881904"/>
          </a:xfrm>
        </p:spPr>
        <p:txBody>
          <a:bodyPr/>
          <a:lstStyle/>
          <a:p>
            <a:r>
              <a:rPr lang="en-GB" sz="1800" dirty="0"/>
              <a:t>Please prepare your argumentation to discuss the way forward with the Ministry of Finance and ECF. Remember that the EU and the Government are bound by a contract and hence all clauses of the contract are to be respected if questioning by the SSC / FAST  and ultimately the European Court of Auditors is to be avoided.</a:t>
            </a:r>
          </a:p>
          <a:p>
            <a:r>
              <a:rPr lang="en-GB" sz="1800" dirty="0"/>
              <a:t>Remember that an indicator can be waived or neutralised in case of exceptional circumstances in exceptional and/or duly justified cases, e.g. where unexpected events, external shocks or changing circums­tances have made an indicator or its target irrelevant (see budget support guidelines page 51). In these cases, the related amount could either be reallo­cated to the other indicators of the variable tranche the same year or be transferred to the next variable tranche the following year. </a:t>
            </a:r>
          </a:p>
          <a:p>
            <a:r>
              <a:rPr lang="en-GB" sz="1800" dirty="0"/>
              <a:t>The Government will need to explain what it has done or will do to address the situation. On the EU’s side, you can think about how you can support the GOF so that the same issue doesn’t re-occur in subsequent years.</a:t>
            </a:r>
          </a:p>
          <a:p>
            <a:r>
              <a:rPr lang="en-GB" sz="1800" dirty="0"/>
              <a:t>You finally need to prepare for a possible renegotiation of targets or even indicators (if relevant) for subsequent years. This is foreseen in the Financing Agreement by simple exchange of letters between EUD and MOF.</a:t>
            </a:r>
          </a:p>
          <a:p>
            <a:endParaRPr lang="en-GB" sz="1800" dirty="0"/>
          </a:p>
        </p:txBody>
      </p:sp>
      <p:sp>
        <p:nvSpPr>
          <p:cNvPr id="4" name="Title 2"/>
          <p:cNvSpPr txBox="1">
            <a:spLocks/>
          </p:cNvSpPr>
          <p:nvPr/>
        </p:nvSpPr>
        <p:spPr>
          <a:xfrm>
            <a:off x="951768" y="580962"/>
            <a:ext cx="11045956"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To be distributed: Instructions exercise 7, Group EU Delegation representatives</a:t>
            </a:r>
          </a:p>
        </p:txBody>
      </p:sp>
    </p:spTree>
    <p:extLst>
      <p:ext uri="{BB962C8B-B14F-4D97-AF65-F5344CB8AC3E}">
        <p14:creationId xmlns:p14="http://schemas.microsoft.com/office/powerpoint/2010/main" val="32171333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636045"/>
            <a:ext cx="10905699" cy="3881904"/>
          </a:xfrm>
        </p:spPr>
        <p:txBody>
          <a:bodyPr/>
          <a:lstStyle/>
          <a:p>
            <a:r>
              <a:rPr lang="en-GB" sz="2000" dirty="0"/>
              <a:t>You desperately need to get a 100% disbursement despite the unfavourable circumstances. The contract you signed with the EU has to be respected but the EU BS guidelines foresee that ‘in exceptional and/or duly justified cases, e.g. where unexpected events, external shocks or changing circums­tances have made an indicator or its target irrelevant. In these cases, the related amount could either be reallo­cated to the other indicators of the variable tranche the same year or be transferred to the next variable tranche the following year.‘  </a:t>
            </a:r>
          </a:p>
          <a:p>
            <a:r>
              <a:rPr lang="en-GB" sz="2000" dirty="0"/>
              <a:t>Please prepare your argumentation to discuss the way forward with the EU. Remember that the EU and the Government are bound by a contract and hence all clauses of the contract are to be respected.</a:t>
            </a:r>
          </a:p>
          <a:p>
            <a:r>
              <a:rPr lang="en-GB" sz="2000" dirty="0"/>
              <a:t>Make sure you have arguments at hand to explain the causes of the deviation from targets, what has been done to rectify the situation and/or what is foreseen to be done.</a:t>
            </a:r>
          </a:p>
        </p:txBody>
      </p:sp>
      <p:sp>
        <p:nvSpPr>
          <p:cNvPr id="4" name="Title 2"/>
          <p:cNvSpPr txBox="1">
            <a:spLocks/>
          </p:cNvSpPr>
          <p:nvPr/>
        </p:nvSpPr>
        <p:spPr>
          <a:xfrm>
            <a:off x="951768" y="562004"/>
            <a:ext cx="11045956"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To be distributed: Instructions exercise 7, Group Government of </a:t>
            </a:r>
            <a:r>
              <a:rPr lang="en-GB" dirty="0" err="1"/>
              <a:t>Fictiland</a:t>
            </a:r>
            <a:r>
              <a:rPr lang="en-GB" dirty="0"/>
              <a:t> representatives</a:t>
            </a:r>
          </a:p>
        </p:txBody>
      </p:sp>
    </p:spTree>
    <p:extLst>
      <p:ext uri="{BB962C8B-B14F-4D97-AF65-F5344CB8AC3E}">
        <p14:creationId xmlns:p14="http://schemas.microsoft.com/office/powerpoint/2010/main" val="25730277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970722" y="393673"/>
            <a:ext cx="10515600" cy="782357"/>
          </a:xfrm>
        </p:spPr>
        <p:txBody>
          <a:bodyPr/>
          <a:lstStyle/>
          <a:p>
            <a:pPr marL="0"/>
            <a:r>
              <a:rPr lang="en-GB"/>
              <a:t>Disbursement report template</a:t>
            </a:r>
          </a:p>
        </p:txBody>
      </p:sp>
      <p:sp>
        <p:nvSpPr>
          <p:cNvPr id="7" name="Tijdelijke aanduiding voor inhoud 2">
            <a:extLst>
              <a:ext uri="{FF2B5EF4-FFF2-40B4-BE49-F238E27FC236}">
                <a16:creationId xmlns:a16="http://schemas.microsoft.com/office/drawing/2014/main" id="{D67ADFF6-6695-4193-896E-B1787B6EA120}"/>
              </a:ext>
            </a:extLst>
          </p:cNvPr>
          <p:cNvSpPr txBox="1">
            <a:spLocks/>
          </p:cNvSpPr>
          <p:nvPr/>
        </p:nvSpPr>
        <p:spPr bwMode="auto">
          <a:xfrm>
            <a:off x="970722" y="1566563"/>
            <a:ext cx="8991600" cy="37248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285750" lvl="1" defTabSz="457200" eaLnBrk="0" hangingPunct="0">
              <a:lnSpc>
                <a:spcPct val="110000"/>
              </a:lnSpc>
              <a:spcBef>
                <a:spcPts val="600"/>
              </a:spcBef>
              <a:spcAft>
                <a:spcPts val="600"/>
              </a:spcAft>
              <a:buClr>
                <a:srgbClr val="004494"/>
              </a:buClr>
              <a:buSzPct val="100000"/>
              <a:buFont typeface="Verdana" panose="020B0604030504040204" pitchFamily="34" charset="0"/>
              <a:buChar char="&gt;"/>
              <a:defRPr/>
            </a:pPr>
            <a:r>
              <a:rPr kumimoji="0" lang="en-GB" sz="2000" b="1" i="0" u="none" strike="noStrike" kern="1200" cap="none" spc="0" normalizeH="0" baseline="0" noProof="0" dirty="0">
                <a:ln>
                  <a:noFill/>
                </a:ln>
                <a:solidFill>
                  <a:srgbClr val="4D4D4D"/>
                </a:solidFill>
                <a:effectLst/>
                <a:uLnTx/>
                <a:uFillTx/>
                <a:latin typeface="Arial"/>
                <a:ea typeface="+mn-ea"/>
                <a:cs typeface="+mn-cs"/>
              </a:rPr>
              <a:t>Introduction: </a:t>
            </a:r>
            <a:r>
              <a:rPr kumimoji="0" lang="en-GB" sz="2000" b="0" i="0" u="none" strike="noStrike" kern="1200" cap="none" spc="0" normalizeH="0" baseline="0" noProof="0" dirty="0">
                <a:ln>
                  <a:noFill/>
                </a:ln>
                <a:solidFill>
                  <a:srgbClr val="4D4D4D"/>
                </a:solidFill>
                <a:effectLst/>
                <a:uLnTx/>
                <a:uFillTx/>
                <a:latin typeface="Arial"/>
                <a:ea typeface="+mn-ea"/>
                <a:cs typeface="+mn-cs"/>
              </a:rPr>
              <a:t>Overview table disbursements so far. </a:t>
            </a:r>
            <a:r>
              <a:rPr lang="en-GB" b="0" dirty="0">
                <a:solidFill>
                  <a:srgbClr val="4D4D4D"/>
                </a:solidFill>
                <a:latin typeface="Arial"/>
              </a:rPr>
              <a:t>S</a:t>
            </a:r>
            <a:r>
              <a:rPr kumimoji="0" lang="en-GB" sz="2000" b="0" i="0" u="none" strike="noStrike" kern="1200" cap="none" spc="0" normalizeH="0" baseline="0" noProof="0" dirty="0" err="1">
                <a:ln>
                  <a:noFill/>
                </a:ln>
                <a:solidFill>
                  <a:srgbClr val="4D4D4D"/>
                </a:solidFill>
                <a:effectLst/>
                <a:uLnTx/>
                <a:uFillTx/>
                <a:latin typeface="Arial"/>
                <a:ea typeface="+mn-ea"/>
                <a:cs typeface="+mn-cs"/>
              </a:rPr>
              <a:t>ignificant</a:t>
            </a:r>
            <a:r>
              <a:rPr kumimoji="0" lang="en-GB" sz="2000" b="0" i="0" u="none" strike="noStrike" kern="1200" cap="none" spc="0" normalizeH="0" baseline="0" noProof="0" dirty="0">
                <a:ln>
                  <a:noFill/>
                </a:ln>
                <a:solidFill>
                  <a:srgbClr val="4D4D4D"/>
                </a:solidFill>
                <a:effectLst/>
                <a:uLnTx/>
                <a:uFillTx/>
                <a:latin typeface="Arial"/>
                <a:ea typeface="+mn-ea"/>
                <a:cs typeface="+mn-cs"/>
              </a:rPr>
              <a:t> changes observed with respect</a:t>
            </a:r>
            <a:r>
              <a:rPr kumimoji="0" lang="en-GB" sz="2000" b="0" i="0" u="none" strike="noStrike" kern="1200" cap="none" spc="0" normalizeH="0" noProof="0" dirty="0">
                <a:ln>
                  <a:noFill/>
                </a:ln>
                <a:solidFill>
                  <a:srgbClr val="4D4D4D"/>
                </a:solidFill>
                <a:effectLst/>
                <a:uLnTx/>
                <a:uFillTx/>
                <a:latin typeface="Arial"/>
                <a:ea typeface="+mn-ea"/>
                <a:cs typeface="+mn-cs"/>
              </a:rPr>
              <a:t> to eligibility criteria</a:t>
            </a:r>
            <a:r>
              <a:rPr kumimoji="0" lang="en-GB" sz="2000" b="0" i="0" u="none" strike="noStrike" kern="1200" cap="none" spc="0" normalizeH="0" baseline="0" noProof="0" dirty="0">
                <a:ln>
                  <a:noFill/>
                </a:ln>
                <a:solidFill>
                  <a:srgbClr val="4D4D4D"/>
                </a:solidFill>
                <a:effectLst/>
                <a:uLnTx/>
                <a:uFillTx/>
                <a:latin typeface="Arial"/>
                <a:ea typeface="+mn-ea"/>
                <a:cs typeface="+mn-cs"/>
              </a:rPr>
              <a:t>; main developments country/sector context</a:t>
            </a:r>
            <a:r>
              <a:rPr lang="en-GB" b="0" dirty="0">
                <a:solidFill>
                  <a:srgbClr val="4D4D4D"/>
                </a:solidFill>
              </a:rPr>
              <a:t>; follow-up on key recommendations from previous assessment;  </a:t>
            </a:r>
            <a:r>
              <a:rPr lang="en-GB" b="0" dirty="0">
                <a:solidFill>
                  <a:srgbClr val="4D4D4D"/>
                </a:solidFill>
                <a:latin typeface="Arial"/>
              </a:rPr>
              <a:t>changes</a:t>
            </a:r>
            <a:r>
              <a:rPr kumimoji="0" lang="en-GB" sz="2000" b="0" i="0" u="none" strike="noStrike" kern="1200" cap="none" spc="0" normalizeH="0" baseline="0" noProof="0" dirty="0">
                <a:ln>
                  <a:noFill/>
                </a:ln>
                <a:solidFill>
                  <a:srgbClr val="4D4D4D"/>
                </a:solidFill>
                <a:effectLst/>
                <a:uLnTx/>
                <a:uFillTx/>
                <a:latin typeface="Arial"/>
                <a:ea typeface="+mn-ea"/>
                <a:cs typeface="+mn-cs"/>
              </a:rPr>
              <a:t> to Risk Management Framework (incl. reputational risk); conclusion on the proposed disbursement.</a:t>
            </a:r>
          </a:p>
          <a:p>
            <a:pPr marL="285750" lvl="1" defTabSz="457200" eaLnBrk="0" hangingPunct="0">
              <a:lnSpc>
                <a:spcPct val="110000"/>
              </a:lnSpc>
              <a:spcBef>
                <a:spcPts val="600"/>
              </a:spcBef>
              <a:spcAft>
                <a:spcPts val="600"/>
              </a:spcAft>
              <a:buClr>
                <a:srgbClr val="004494"/>
              </a:buClr>
              <a:buSzPct val="100000"/>
              <a:buFont typeface="Verdana" panose="020B0604030504040204" pitchFamily="34" charset="0"/>
              <a:buChar char="&gt;"/>
              <a:defRPr/>
            </a:pPr>
            <a:r>
              <a:rPr kumimoji="0" lang="en-GB" sz="2000" b="1" i="0" u="none" strike="noStrike" kern="1200" cap="none" spc="0" normalizeH="0" baseline="0" noProof="0" dirty="0">
                <a:ln>
                  <a:noFill/>
                </a:ln>
                <a:solidFill>
                  <a:srgbClr val="4D4D4D"/>
                </a:solidFill>
                <a:effectLst/>
                <a:uLnTx/>
                <a:uFillTx/>
                <a:latin typeface="Arial"/>
                <a:ea typeface="+mn-ea"/>
                <a:cs typeface="+mn-cs"/>
              </a:rPr>
              <a:t>Review of the 4 eligibility criteria and</a:t>
            </a:r>
            <a:r>
              <a:rPr kumimoji="0" lang="en-GB" sz="2000" b="1" i="0" u="none" strike="noStrike" kern="1200" cap="none" spc="0" normalizeH="0" noProof="0" dirty="0">
                <a:ln>
                  <a:noFill/>
                </a:ln>
                <a:solidFill>
                  <a:srgbClr val="4D4D4D"/>
                </a:solidFill>
                <a:effectLst/>
                <a:uLnTx/>
                <a:uFillTx/>
                <a:latin typeface="Arial"/>
                <a:ea typeface="+mn-ea"/>
                <a:cs typeface="+mn-cs"/>
              </a:rPr>
              <a:t> policy dialogue</a:t>
            </a:r>
          </a:p>
          <a:p>
            <a:pPr marL="285750" lvl="1" defTabSz="457200" eaLnBrk="0" hangingPunct="0">
              <a:lnSpc>
                <a:spcPct val="110000"/>
              </a:lnSpc>
              <a:spcBef>
                <a:spcPts val="600"/>
              </a:spcBef>
              <a:spcAft>
                <a:spcPts val="600"/>
              </a:spcAft>
              <a:buClr>
                <a:srgbClr val="004494"/>
              </a:buClr>
              <a:buSzPct val="100000"/>
              <a:buFont typeface="Verdana" panose="020B0604030504040204" pitchFamily="34" charset="0"/>
              <a:buChar char="&gt;"/>
              <a:defRPr/>
            </a:pPr>
            <a:r>
              <a:rPr lang="en-GB" dirty="0">
                <a:solidFill>
                  <a:srgbClr val="4D4D4D"/>
                </a:solidFill>
                <a:latin typeface="Arial"/>
              </a:rPr>
              <a:t>Annexes</a:t>
            </a:r>
          </a:p>
          <a:p>
            <a:pPr marL="625475" lvl="1" defTabSz="457200">
              <a:spcBef>
                <a:spcPts val="0"/>
              </a:spcBef>
              <a:spcAft>
                <a:spcPts val="0"/>
              </a:spcAft>
              <a:buClr>
                <a:srgbClr val="004494"/>
              </a:buClr>
              <a:buSzPct val="100000"/>
              <a:buFont typeface="Courier New" panose="02070309020205020404" pitchFamily="49" charset="0"/>
              <a:buChar char="o"/>
              <a:defRPr/>
            </a:pPr>
            <a:r>
              <a:rPr lang="en-GB" sz="1800" b="0" dirty="0">
                <a:solidFill>
                  <a:srgbClr val="4D4D4D"/>
                </a:solidFill>
              </a:rPr>
              <a:t>Government disbursement request</a:t>
            </a:r>
          </a:p>
          <a:p>
            <a:pPr marL="625475" lvl="1" defTabSz="457200">
              <a:spcBef>
                <a:spcPts val="0"/>
              </a:spcBef>
              <a:spcAft>
                <a:spcPts val="0"/>
              </a:spcAft>
              <a:buClr>
                <a:srgbClr val="004494"/>
              </a:buClr>
              <a:buSzPct val="100000"/>
              <a:buFont typeface="Courier New" panose="02070309020205020404" pitchFamily="49" charset="0"/>
              <a:buChar char="o"/>
              <a:defRPr/>
            </a:pPr>
            <a:r>
              <a:rPr lang="en-GB" sz="1800" b="0" dirty="0">
                <a:solidFill>
                  <a:srgbClr val="4D4D4D"/>
                </a:solidFill>
              </a:rPr>
              <a:t>Delegation’s PFM (including DRM) and Transparency Report (3 years validity)</a:t>
            </a:r>
          </a:p>
          <a:p>
            <a:pPr marL="625475" lvl="1" defTabSz="457200">
              <a:spcBef>
                <a:spcPts val="0"/>
              </a:spcBef>
              <a:spcAft>
                <a:spcPts val="0"/>
              </a:spcAft>
              <a:buClr>
                <a:srgbClr val="004494"/>
              </a:buClr>
              <a:buSzPct val="100000"/>
              <a:buFont typeface="Courier New" panose="02070309020205020404" pitchFamily="49" charset="0"/>
              <a:buChar char="o"/>
              <a:defRPr/>
            </a:pPr>
            <a:r>
              <a:rPr lang="en-GB" sz="1800" b="0" dirty="0">
                <a:solidFill>
                  <a:srgbClr val="4D4D4D"/>
                </a:solidFill>
              </a:rPr>
              <a:t>Update PFM monitoring table (annually)</a:t>
            </a:r>
          </a:p>
          <a:p>
            <a:pPr marL="625475" lvl="1" defTabSz="457200">
              <a:spcBef>
                <a:spcPts val="0"/>
              </a:spcBef>
              <a:spcAft>
                <a:spcPts val="0"/>
              </a:spcAft>
              <a:buClr>
                <a:srgbClr val="004494"/>
              </a:buClr>
              <a:buSzPct val="100000"/>
              <a:buFont typeface="Courier New" panose="02070309020205020404" pitchFamily="49" charset="0"/>
              <a:buChar char="o"/>
              <a:defRPr/>
            </a:pPr>
            <a:r>
              <a:rPr lang="en-GB" sz="1800" b="0" dirty="0">
                <a:solidFill>
                  <a:srgbClr val="4D4D4D"/>
                </a:solidFill>
              </a:rPr>
              <a:t>Latest validated RMF</a:t>
            </a:r>
          </a:p>
          <a:p>
            <a:pPr marL="625475" lvl="1" defTabSz="457200">
              <a:spcBef>
                <a:spcPts val="0"/>
              </a:spcBef>
              <a:spcAft>
                <a:spcPts val="0"/>
              </a:spcAft>
              <a:buClr>
                <a:srgbClr val="004494"/>
              </a:buClr>
              <a:buSzPct val="100000"/>
              <a:buFont typeface="Courier New" panose="02070309020205020404" pitchFamily="49" charset="0"/>
              <a:buChar char="o"/>
              <a:defRPr/>
            </a:pPr>
            <a:r>
              <a:rPr lang="en-GB" sz="1800" b="0" dirty="0">
                <a:solidFill>
                  <a:srgbClr val="4D4D4D"/>
                </a:solidFill>
              </a:rPr>
              <a:t>Financing Agreement or latest amendment in force</a:t>
            </a:r>
          </a:p>
          <a:p>
            <a:pPr marL="625475" lvl="1" defTabSz="457200">
              <a:spcBef>
                <a:spcPts val="0"/>
              </a:spcBef>
              <a:spcAft>
                <a:spcPts val="0"/>
              </a:spcAft>
              <a:buClr>
                <a:srgbClr val="004494"/>
              </a:buClr>
              <a:buSzPct val="100000"/>
              <a:buFont typeface="Courier New" panose="02070309020205020404" pitchFamily="49" charset="0"/>
              <a:buChar char="o"/>
              <a:defRPr/>
            </a:pPr>
            <a:r>
              <a:rPr lang="en-GB" sz="1800" b="0" dirty="0">
                <a:solidFill>
                  <a:srgbClr val="4D4D4D"/>
                </a:solidFill>
              </a:rPr>
              <a:t>Sources of verification (general conditions and variable tranche indicators)</a:t>
            </a:r>
          </a:p>
          <a:p>
            <a:pPr marL="625475" lvl="1" defTabSz="457200">
              <a:spcBef>
                <a:spcPts val="0"/>
              </a:spcBef>
              <a:spcAft>
                <a:spcPts val="0"/>
              </a:spcAft>
              <a:buClr>
                <a:srgbClr val="004494"/>
              </a:buClr>
              <a:buSzPct val="100000"/>
              <a:buFont typeface="Courier New" panose="02070309020205020404" pitchFamily="49" charset="0"/>
              <a:buChar char="o"/>
              <a:defRPr/>
            </a:pPr>
            <a:r>
              <a:rPr lang="en-GB" sz="1800" b="0" dirty="0">
                <a:solidFill>
                  <a:srgbClr val="4D4D4D"/>
                </a:solidFill>
              </a:rPr>
              <a:t>In case last payment: Final Report </a:t>
            </a:r>
          </a:p>
          <a:p>
            <a:pPr marL="285750" lvl="1" defTabSz="457200" eaLnBrk="0" hangingPunct="0">
              <a:lnSpc>
                <a:spcPct val="110000"/>
              </a:lnSpc>
              <a:spcBef>
                <a:spcPts val="600"/>
              </a:spcBef>
              <a:spcAft>
                <a:spcPts val="600"/>
              </a:spcAft>
              <a:buClr>
                <a:srgbClr val="004494"/>
              </a:buClr>
              <a:buSzPct val="100000"/>
              <a:buFont typeface="Verdana" panose="020B0604030504040204" pitchFamily="34" charset="0"/>
              <a:buChar char="&gt;"/>
              <a:defRPr/>
            </a:pPr>
            <a:endParaRPr lang="en-GB" sz="2000" b="0" i="0" dirty="0">
              <a:solidFill>
                <a:srgbClr val="4D4D4D"/>
              </a:solidFill>
            </a:endParaRPr>
          </a:p>
          <a:p>
            <a:pPr marL="285750" lvl="1" defTabSz="457200" eaLnBrk="0" hangingPunct="0">
              <a:lnSpc>
                <a:spcPct val="110000"/>
              </a:lnSpc>
              <a:spcBef>
                <a:spcPts val="600"/>
              </a:spcBef>
              <a:spcAft>
                <a:spcPts val="600"/>
              </a:spcAft>
              <a:buClr>
                <a:srgbClr val="004494"/>
              </a:buClr>
              <a:buSzPct val="100000"/>
              <a:buFont typeface="Verdana" panose="020B0604030504040204" pitchFamily="34" charset="0"/>
              <a:buChar char="&gt;"/>
              <a:defRPr/>
            </a:pP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a:p>
            <a:pPr marL="625475" marR="0" lvl="1" indent="-285750" algn="l" defTabSz="457200" rtl="0" eaLnBrk="1" fontAlgn="base" latinLnBrk="0" hangingPunct="1">
              <a:lnSpc>
                <a:spcPct val="100000"/>
              </a:lnSpc>
              <a:spcBef>
                <a:spcPts val="0"/>
              </a:spcBef>
              <a:spcAft>
                <a:spcPts val="0"/>
              </a:spcAft>
              <a:buClr>
                <a:srgbClr val="004494"/>
              </a:buClr>
              <a:buSzPct val="100000"/>
              <a:buFont typeface="Courier New" panose="02070309020205020404" pitchFamily="49" charset="0"/>
              <a:buChar char="o"/>
              <a:tabLst/>
              <a:defRPr/>
            </a:pPr>
            <a:endParaRPr kumimoji="0" lang="fr-BE" sz="2000" b="1"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371533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p:txBody>
          <a:bodyPr/>
          <a:lstStyle/>
          <a:p>
            <a:pPr marL="0"/>
            <a:r>
              <a:rPr lang="nl-NL" dirty="0" err="1"/>
              <a:t>Which</a:t>
            </a:r>
            <a:r>
              <a:rPr lang="nl-NL" dirty="0"/>
              <a:t> documents to insert / Hyperlink in a disbursement file </a:t>
            </a:r>
            <a:endParaRPr lang="fr-BE" dirty="0"/>
          </a:p>
        </p:txBody>
      </p:sp>
      <p:sp>
        <p:nvSpPr>
          <p:cNvPr id="6" name="Rectangle 5">
            <a:extLst>
              <a:ext uri="{FF2B5EF4-FFF2-40B4-BE49-F238E27FC236}">
                <a16:creationId xmlns:a16="http://schemas.microsoft.com/office/drawing/2014/main" id="{9B573ACB-AB4A-473C-819D-097BA38C7ADD}"/>
              </a:ext>
            </a:extLst>
          </p:cNvPr>
          <p:cNvSpPr/>
          <p:nvPr/>
        </p:nvSpPr>
        <p:spPr bwMode="auto">
          <a:xfrm>
            <a:off x="3672854" y="1495660"/>
            <a:ext cx="7294274" cy="2377410"/>
          </a:xfrm>
          <a:prstGeom prst="rect">
            <a:avLst/>
          </a:prstGeom>
          <a:solidFill>
            <a:schemeClr val="bg1"/>
          </a:solidFill>
          <a:ln w="952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dirty="0">
              <a:ln>
                <a:noFill/>
              </a:ln>
              <a:solidFill>
                <a:srgbClr val="0F5494"/>
              </a:solidFill>
              <a:effectLst/>
              <a:uLnTx/>
              <a:uFillTx/>
              <a:latin typeface="Arial"/>
              <a:ea typeface="+mn-ea"/>
              <a:cs typeface="+mn-cs"/>
            </a:endParaRPr>
          </a:p>
        </p:txBody>
      </p:sp>
      <p:sp>
        <p:nvSpPr>
          <p:cNvPr id="7" name="ZoneTexte 6">
            <a:extLst>
              <a:ext uri="{FF2B5EF4-FFF2-40B4-BE49-F238E27FC236}">
                <a16:creationId xmlns:a16="http://schemas.microsoft.com/office/drawing/2014/main" id="{7A215FF6-199A-4679-BC45-84F529A2436C}"/>
              </a:ext>
            </a:extLst>
          </p:cNvPr>
          <p:cNvSpPr txBox="1"/>
          <p:nvPr/>
        </p:nvSpPr>
        <p:spPr>
          <a:xfrm>
            <a:off x="3827268" y="1545439"/>
            <a:ext cx="6493891" cy="2201565"/>
          </a:xfrm>
          <a:prstGeom prst="rect">
            <a:avLst/>
          </a:prstGeom>
          <a:noFill/>
        </p:spPr>
        <p:txBody>
          <a:bodyPr wrap="square" rtlCol="0" anchor="ctr">
            <a:spAutoFit/>
          </a:bodyPr>
          <a:lstStyle/>
          <a:p>
            <a:pPr marL="285750" marR="0" lvl="1" indent="-285750" algn="l" defTabSz="914400" rtl="0" eaLnBrk="1" fontAlgn="base" latinLnBrk="0" hangingPunct="1">
              <a:lnSpc>
                <a:spcPct val="110000"/>
              </a:lnSpc>
              <a:spcBef>
                <a:spcPct val="0"/>
              </a:spcBef>
              <a:spcAft>
                <a:spcPct val="0"/>
              </a:spcAft>
              <a:buClr>
                <a:srgbClr val="89C765"/>
              </a:buClr>
              <a:buSzPct val="100000"/>
              <a:buFont typeface="Verdana" panose="020B0604030504040204" pitchFamily="34" charset="0"/>
              <a:buChar char="&gt;"/>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Cover Letter </a:t>
            </a:r>
          </a:p>
          <a:p>
            <a:pPr marL="285750" marR="0" lvl="1" indent="-285750" algn="l" defTabSz="914400" rtl="0" eaLnBrk="1" fontAlgn="base" latinLnBrk="0" hangingPunct="1">
              <a:lnSpc>
                <a:spcPct val="110000"/>
              </a:lnSpc>
              <a:spcBef>
                <a:spcPct val="0"/>
              </a:spcBef>
              <a:spcAft>
                <a:spcPct val="0"/>
              </a:spcAft>
              <a:buClr>
                <a:srgbClr val="89C765"/>
              </a:buClr>
              <a:buSzPct val="100000"/>
              <a:buFont typeface="Verdana" panose="020B0604030504040204" pitchFamily="34" charset="0"/>
              <a:buChar char="&gt;"/>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a:t>
            </a:r>
            <a:r>
              <a:rPr kumimoji="0" lang="en-GB" sz="1800" b="1" i="0" u="none" strike="noStrike" kern="1200" cap="none" spc="0" normalizeH="0" baseline="0" noProof="0" dirty="0" err="1">
                <a:ln>
                  <a:noFill/>
                </a:ln>
                <a:solidFill>
                  <a:srgbClr val="000000"/>
                </a:solidFill>
                <a:effectLst/>
                <a:uLnTx/>
                <a:uFillTx/>
                <a:latin typeface="Arial"/>
                <a:ea typeface="+mn-ea"/>
                <a:cs typeface="+mn-cs"/>
              </a:rPr>
              <a:t>i</a:t>
            </a:r>
            <a:r>
              <a:rPr kumimoji="0" lang="en-GB" sz="1800" b="1" i="0" u="none" strike="noStrike" kern="1200" cap="none" spc="0" normalizeH="0" baseline="0" noProof="0" dirty="0">
                <a:ln>
                  <a:noFill/>
                </a:ln>
                <a:solidFill>
                  <a:srgbClr val="000000"/>
                </a:solidFill>
                <a:effectLst/>
                <a:uLnTx/>
                <a:uFillTx/>
                <a:latin typeface="Arial"/>
                <a:ea typeface="+mn-ea"/>
                <a:cs typeface="+mn-cs"/>
              </a:rPr>
              <a:t>) Financial information form: </a:t>
            </a:r>
            <a:r>
              <a:rPr kumimoji="0" lang="en-GB" sz="1800" b="0" i="0" u="none" strike="noStrike" kern="1200" cap="none" spc="0" normalizeH="0" baseline="0" noProof="0" dirty="0">
                <a:ln>
                  <a:noFill/>
                </a:ln>
                <a:solidFill>
                  <a:srgbClr val="000000"/>
                </a:solidFill>
                <a:effectLst/>
                <a:uLnTx/>
                <a:uFillTx/>
                <a:latin typeface="Arial"/>
                <a:ea typeface="+mn-ea"/>
                <a:cs typeface="+mn-cs"/>
              </a:rPr>
              <a:t>validity of bank account and Proof of transfer previous disbursement (exchange rate) (if not done before)</a:t>
            </a:r>
            <a:endParaRPr kumimoji="0" lang="en-GB" sz="1800" b="1" i="0" u="none" strike="noStrike" kern="1200" cap="none" spc="0" normalizeH="0" baseline="0" noProof="0" dirty="0">
              <a:ln>
                <a:noFill/>
              </a:ln>
              <a:solidFill>
                <a:srgbClr val="000000"/>
              </a:solidFill>
              <a:effectLst/>
              <a:uLnTx/>
              <a:uFillTx/>
              <a:latin typeface="Arial"/>
              <a:ea typeface="+mn-ea"/>
              <a:cs typeface="+mn-cs"/>
            </a:endParaRPr>
          </a:p>
          <a:p>
            <a:pPr marL="285750" marR="0" lvl="1" indent="-285750" algn="l" defTabSz="914400" rtl="0" eaLnBrk="1" fontAlgn="base" latinLnBrk="0" hangingPunct="1">
              <a:lnSpc>
                <a:spcPct val="110000"/>
              </a:lnSpc>
              <a:spcBef>
                <a:spcPct val="0"/>
              </a:spcBef>
              <a:spcAft>
                <a:spcPct val="0"/>
              </a:spcAft>
              <a:buClr>
                <a:srgbClr val="89C765"/>
              </a:buClr>
              <a:buSzPct val="100000"/>
              <a:buFont typeface="Verdana" panose="020B0604030504040204" pitchFamily="34" charset="0"/>
              <a:buChar char="&gt;"/>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(ii) Analysis and evidence </a:t>
            </a:r>
            <a:r>
              <a:rPr kumimoji="0" lang="en-GB" sz="1800" b="0" i="0" u="none" strike="noStrike" kern="1200" cap="none" spc="0" normalizeH="0" baseline="0" noProof="0" dirty="0">
                <a:ln>
                  <a:noFill/>
                </a:ln>
                <a:solidFill>
                  <a:srgbClr val="000000"/>
                </a:solidFill>
                <a:effectLst/>
                <a:uLnTx/>
                <a:uFillTx/>
                <a:latin typeface="Arial"/>
                <a:ea typeface="+mn-ea"/>
                <a:cs typeface="+mn-cs"/>
              </a:rPr>
              <a:t>of continued eligibility and targets achieved for the indicators of the variable tranche</a:t>
            </a:r>
          </a:p>
          <a:p>
            <a:pPr marL="285750" marR="0" lvl="1" indent="-285750" algn="l" defTabSz="914400" rtl="0" eaLnBrk="1" fontAlgn="base" latinLnBrk="0" hangingPunct="1">
              <a:lnSpc>
                <a:spcPct val="110000"/>
              </a:lnSpc>
              <a:spcBef>
                <a:spcPct val="0"/>
              </a:spcBef>
              <a:spcAft>
                <a:spcPct val="0"/>
              </a:spcAft>
              <a:buClr>
                <a:srgbClr val="89C765"/>
              </a:buClr>
              <a:buSzPct val="100000"/>
              <a:buFont typeface="Verdana" panose="020B0604030504040204" pitchFamily="34" charset="0"/>
              <a:buChar char="&gt;"/>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Calculation variable tranche and amount requested</a:t>
            </a:r>
          </a:p>
        </p:txBody>
      </p:sp>
      <p:sp>
        <p:nvSpPr>
          <p:cNvPr id="8" name="Rectangle 7">
            <a:extLst>
              <a:ext uri="{FF2B5EF4-FFF2-40B4-BE49-F238E27FC236}">
                <a16:creationId xmlns:a16="http://schemas.microsoft.com/office/drawing/2014/main" id="{2C3F4A63-7CC2-4A9A-B3CC-5B174AB0B2DB}"/>
              </a:ext>
            </a:extLst>
          </p:cNvPr>
          <p:cNvSpPr/>
          <p:nvPr/>
        </p:nvSpPr>
        <p:spPr bwMode="auto">
          <a:xfrm>
            <a:off x="3672854" y="4196267"/>
            <a:ext cx="7294274" cy="2484843"/>
          </a:xfrm>
          <a:prstGeom prst="rect">
            <a:avLst/>
          </a:prstGeom>
          <a:solidFill>
            <a:schemeClr val="bg1"/>
          </a:solidFill>
          <a:ln w="9525" cap="flat" cmpd="sng" algn="ctr">
            <a:solidFill>
              <a:srgbClr val="F582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dirty="0">
              <a:ln>
                <a:noFill/>
              </a:ln>
              <a:solidFill>
                <a:srgbClr val="0F5494"/>
              </a:solidFill>
              <a:effectLst/>
              <a:uLnTx/>
              <a:uFillTx/>
              <a:latin typeface="Arial"/>
              <a:ea typeface="+mn-ea"/>
              <a:cs typeface="+mn-cs"/>
            </a:endParaRPr>
          </a:p>
        </p:txBody>
      </p:sp>
      <p:sp>
        <p:nvSpPr>
          <p:cNvPr id="11" name="Flèche : pentagone 10">
            <a:extLst>
              <a:ext uri="{FF2B5EF4-FFF2-40B4-BE49-F238E27FC236}">
                <a16:creationId xmlns:a16="http://schemas.microsoft.com/office/drawing/2014/main" id="{620490BC-C296-4D41-A9C2-8DC2C44083EE}"/>
              </a:ext>
            </a:extLst>
          </p:cNvPr>
          <p:cNvSpPr/>
          <p:nvPr/>
        </p:nvSpPr>
        <p:spPr bwMode="auto">
          <a:xfrm rot="10800000">
            <a:off x="1043807" y="1495660"/>
            <a:ext cx="716085" cy="2377410"/>
          </a:xfrm>
          <a:prstGeom prst="homePlate">
            <a:avLst>
              <a:gd name="adj" fmla="val 50000"/>
            </a:avLst>
          </a:prstGeom>
          <a:solidFill>
            <a:srgbClr val="2D9E48"/>
          </a:solidFill>
          <a:ln w="952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BE" sz="1200" b="1" i="0" u="none" strike="noStrike" kern="1200" cap="none" spc="0" normalizeH="0" baseline="0" noProof="0" dirty="0">
              <a:ln>
                <a:noFill/>
              </a:ln>
              <a:solidFill>
                <a:srgbClr val="0F5494"/>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CE4960B3-8FEC-4E47-A22B-C04E546E3C2E}"/>
              </a:ext>
            </a:extLst>
          </p:cNvPr>
          <p:cNvSpPr/>
          <p:nvPr/>
        </p:nvSpPr>
        <p:spPr bwMode="auto">
          <a:xfrm>
            <a:off x="1689778" y="1495661"/>
            <a:ext cx="2014332" cy="2377409"/>
          </a:xfrm>
          <a:prstGeom prst="rect">
            <a:avLst/>
          </a:prstGeom>
          <a:solidFill>
            <a:srgbClr val="2D9E48"/>
          </a:solidFill>
          <a:ln w="952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dirty="0">
              <a:ln>
                <a:noFill/>
              </a:ln>
              <a:solidFill>
                <a:srgbClr val="0F5494"/>
              </a:solidFill>
              <a:effectLst/>
              <a:uLnTx/>
              <a:uFillTx/>
              <a:latin typeface="Arial"/>
              <a:ea typeface="+mn-ea"/>
              <a:cs typeface="+mn-cs"/>
            </a:endParaRPr>
          </a:p>
        </p:txBody>
      </p:sp>
      <p:sp>
        <p:nvSpPr>
          <p:cNvPr id="14" name="Flèche : pentagone 13">
            <a:extLst>
              <a:ext uri="{FF2B5EF4-FFF2-40B4-BE49-F238E27FC236}">
                <a16:creationId xmlns:a16="http://schemas.microsoft.com/office/drawing/2014/main" id="{78F6DD23-0640-47B2-BA3B-289A087FB2FA}"/>
              </a:ext>
            </a:extLst>
          </p:cNvPr>
          <p:cNvSpPr/>
          <p:nvPr/>
        </p:nvSpPr>
        <p:spPr bwMode="auto">
          <a:xfrm rot="10800000">
            <a:off x="970720" y="4177766"/>
            <a:ext cx="789171" cy="2503218"/>
          </a:xfrm>
          <a:prstGeom prst="homePlate">
            <a:avLst>
              <a:gd name="adj" fmla="val 52780"/>
            </a:avLst>
          </a:prstGeom>
          <a:solidFill>
            <a:srgbClr val="F5823C"/>
          </a:solidFill>
          <a:ln w="9525" cap="flat" cmpd="sng" algn="ctr">
            <a:solidFill>
              <a:srgbClr val="F582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BE" sz="1200" b="1" i="0" u="none" strike="noStrike" kern="1200" cap="none" spc="0" normalizeH="0" baseline="0" noProof="0" dirty="0">
              <a:ln>
                <a:noFill/>
              </a:ln>
              <a:solidFill>
                <a:srgbClr val="0F5494"/>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DA28BE3B-8497-4F4B-8F7A-72E426A81D4B}"/>
              </a:ext>
            </a:extLst>
          </p:cNvPr>
          <p:cNvSpPr/>
          <p:nvPr/>
        </p:nvSpPr>
        <p:spPr bwMode="auto">
          <a:xfrm>
            <a:off x="1689778" y="4196268"/>
            <a:ext cx="2014332" cy="2484842"/>
          </a:xfrm>
          <a:prstGeom prst="rect">
            <a:avLst/>
          </a:prstGeom>
          <a:solidFill>
            <a:srgbClr val="F5823C"/>
          </a:solidFill>
          <a:ln w="9525" cap="flat" cmpd="sng" algn="ctr">
            <a:solidFill>
              <a:srgbClr val="F582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dirty="0">
              <a:ln>
                <a:noFill/>
              </a:ln>
              <a:solidFill>
                <a:srgbClr val="0F5494"/>
              </a:solidFill>
              <a:effectLst/>
              <a:uLnTx/>
              <a:uFillTx/>
              <a:latin typeface="Arial"/>
              <a:ea typeface="+mn-ea"/>
              <a:cs typeface="+mn-cs"/>
            </a:endParaRPr>
          </a:p>
        </p:txBody>
      </p:sp>
      <p:sp>
        <p:nvSpPr>
          <p:cNvPr id="16" name="ZoneTexte 15">
            <a:extLst>
              <a:ext uri="{FF2B5EF4-FFF2-40B4-BE49-F238E27FC236}">
                <a16:creationId xmlns:a16="http://schemas.microsoft.com/office/drawing/2014/main" id="{6C8E8184-E592-4308-B2BC-BC45B26C026D}"/>
              </a:ext>
            </a:extLst>
          </p:cNvPr>
          <p:cNvSpPr txBox="1"/>
          <p:nvPr/>
        </p:nvSpPr>
        <p:spPr>
          <a:xfrm>
            <a:off x="1224872" y="2293997"/>
            <a:ext cx="2479239" cy="923330"/>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Partner Country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Formal request from the Government</a:t>
            </a:r>
          </a:p>
        </p:txBody>
      </p:sp>
      <p:sp>
        <p:nvSpPr>
          <p:cNvPr id="17" name="ZoneTexte 16">
            <a:extLst>
              <a:ext uri="{FF2B5EF4-FFF2-40B4-BE49-F238E27FC236}">
                <a16:creationId xmlns:a16="http://schemas.microsoft.com/office/drawing/2014/main" id="{9F393BC7-FB8F-406B-B81A-57A4B610FC4D}"/>
              </a:ext>
            </a:extLst>
          </p:cNvPr>
          <p:cNvSpPr txBox="1"/>
          <p:nvPr/>
        </p:nvSpPr>
        <p:spPr>
          <a:xfrm>
            <a:off x="1224872" y="5046010"/>
            <a:ext cx="2479239" cy="646331"/>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EU </a:t>
            </a:r>
            <a:br>
              <a:rPr kumimoji="0" lang="en-GB" sz="1800" b="1" i="0" u="none" strike="noStrike" kern="1200" cap="none" spc="0" normalizeH="0" baseline="0" noProof="0" dirty="0">
                <a:ln>
                  <a:noFill/>
                </a:ln>
                <a:solidFill>
                  <a:srgbClr val="FFFFFF"/>
                </a:solidFill>
                <a:effectLst/>
                <a:uLnTx/>
                <a:uFillTx/>
                <a:latin typeface="Arial"/>
                <a:ea typeface="+mn-ea"/>
                <a:cs typeface="+mn-cs"/>
              </a:rPr>
            </a:br>
            <a:r>
              <a:rPr kumimoji="0" lang="en-GB" sz="1800" b="1" i="0" u="none" strike="noStrike" kern="1200" cap="none" spc="0" normalizeH="0" baseline="0" noProof="0" dirty="0">
                <a:ln>
                  <a:noFill/>
                </a:ln>
                <a:solidFill>
                  <a:srgbClr val="FFFFFF"/>
                </a:solidFill>
                <a:effectLst/>
                <a:uLnTx/>
                <a:uFillTx/>
                <a:latin typeface="Arial"/>
                <a:ea typeface="+mn-ea"/>
                <a:cs typeface="+mn-cs"/>
              </a:rPr>
              <a:t>Delegation</a:t>
            </a:r>
          </a:p>
        </p:txBody>
      </p:sp>
      <p:sp>
        <p:nvSpPr>
          <p:cNvPr id="18" name="ZoneTexte 17">
            <a:extLst>
              <a:ext uri="{FF2B5EF4-FFF2-40B4-BE49-F238E27FC236}">
                <a16:creationId xmlns:a16="http://schemas.microsoft.com/office/drawing/2014/main" id="{84CF7AA6-5EE0-4BE3-863C-FBA51F732752}"/>
              </a:ext>
            </a:extLst>
          </p:cNvPr>
          <p:cNvSpPr txBox="1"/>
          <p:nvPr/>
        </p:nvSpPr>
        <p:spPr>
          <a:xfrm>
            <a:off x="3827268" y="4196268"/>
            <a:ext cx="7139860" cy="2506264"/>
          </a:xfrm>
          <a:prstGeom prst="rect">
            <a:avLst/>
          </a:prstGeom>
          <a:noFill/>
        </p:spPr>
        <p:txBody>
          <a:bodyPr wrap="square" rtlCol="0" anchor="ctr">
            <a:spAutoFit/>
          </a:bodyPr>
          <a:lstStyle/>
          <a:p>
            <a:pPr marL="0" marR="0" lvl="0" indent="0" algn="just" defTabSz="914400" rtl="0" eaLnBrk="0" fontAlgn="base" latinLnBrk="0" hangingPunct="0">
              <a:lnSpc>
                <a:spcPct val="11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Template plus:</a:t>
            </a:r>
          </a:p>
          <a:p>
            <a:pPr marL="285750" marR="0" lvl="1" indent="-285750" algn="l" defTabSz="914400" rtl="0" eaLnBrk="1" fontAlgn="base" latinLnBrk="0" hangingPunct="1">
              <a:lnSpc>
                <a:spcPct val="110000"/>
              </a:lnSpc>
              <a:spcBef>
                <a:spcPct val="0"/>
              </a:spcBef>
              <a:spcAft>
                <a:spcPct val="0"/>
              </a:spcAft>
              <a:buClr>
                <a:srgbClr val="F5823C"/>
              </a:buClr>
              <a:buSzTx/>
              <a:buFont typeface="Verdana" panose="020B0604030504040204" pitchFamily="34" charset="0"/>
              <a:buChar char="&gt;"/>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Government policy</a:t>
            </a:r>
            <a:r>
              <a:rPr kumimoji="0" lang="en-GB" sz="1800" b="0" i="0" u="none" strike="noStrike" kern="1200" cap="none" spc="0" normalizeH="0" noProof="0" dirty="0">
                <a:ln>
                  <a:noFill/>
                </a:ln>
                <a:solidFill>
                  <a:srgbClr val="000000"/>
                </a:solidFill>
                <a:effectLst/>
                <a:uLnTx/>
                <a:uFillTx/>
                <a:latin typeface="Arial"/>
                <a:ea typeface="+mn-ea"/>
                <a:cs typeface="+mn-cs"/>
              </a:rPr>
              <a:t> framework (if new)</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285750" marR="0" lvl="1" indent="-285750" algn="l" defTabSz="914400" rtl="0" eaLnBrk="1" fontAlgn="base" latinLnBrk="0" hangingPunct="1">
              <a:lnSpc>
                <a:spcPct val="110000"/>
              </a:lnSpc>
              <a:spcBef>
                <a:spcPct val="0"/>
              </a:spcBef>
              <a:spcAft>
                <a:spcPct val="0"/>
              </a:spcAft>
              <a:buClr>
                <a:srgbClr val="F5823C"/>
              </a:buClr>
              <a:buSzTx/>
              <a:buFont typeface="Verdana" panose="020B0604030504040204" pitchFamily="34" charset="0"/>
              <a:buChar char="&gt;"/>
              <a:tabLst/>
              <a:defRPr/>
            </a:pPr>
            <a:r>
              <a:rPr lang="en-GB" dirty="0">
                <a:solidFill>
                  <a:srgbClr val="000000"/>
                </a:solidFill>
                <a:latin typeface="Arial"/>
              </a:rPr>
              <a:t>Government policy implementation report and action plan</a:t>
            </a:r>
          </a:p>
          <a:p>
            <a:pPr marL="285750" marR="0" lvl="1" indent="-285750" algn="l" defTabSz="914400" rtl="0" eaLnBrk="1" fontAlgn="base" latinLnBrk="0" hangingPunct="1">
              <a:lnSpc>
                <a:spcPct val="110000"/>
              </a:lnSpc>
              <a:spcBef>
                <a:spcPct val="0"/>
              </a:spcBef>
              <a:spcAft>
                <a:spcPct val="0"/>
              </a:spcAft>
              <a:buClr>
                <a:srgbClr val="F5823C"/>
              </a:buClr>
              <a:buSzTx/>
              <a:buFont typeface="Verdana" panose="020B0604030504040204" pitchFamily="34" charset="0"/>
              <a:buChar char="&gt;"/>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Aide Memoire of Joint Review</a:t>
            </a:r>
            <a:r>
              <a:rPr kumimoji="0" lang="en-GB" sz="1800" b="0" i="0" u="none" strike="noStrike" kern="1200" cap="none" spc="0" normalizeH="0" noProof="0" dirty="0">
                <a:ln>
                  <a:noFill/>
                </a:ln>
                <a:solidFill>
                  <a:srgbClr val="000000"/>
                </a:solidFill>
                <a:effectLst/>
                <a:uLnTx/>
                <a:uFillTx/>
                <a:latin typeface="Arial"/>
                <a:ea typeface="+mn-ea"/>
                <a:cs typeface="+mn-cs"/>
              </a:rPr>
              <a:t> (if applicable)</a:t>
            </a:r>
          </a:p>
          <a:p>
            <a:pPr marL="285750" marR="0" lvl="1" indent="-285750" algn="l" defTabSz="914400" rtl="0" eaLnBrk="1" fontAlgn="base" latinLnBrk="0" hangingPunct="1">
              <a:lnSpc>
                <a:spcPct val="110000"/>
              </a:lnSpc>
              <a:spcBef>
                <a:spcPct val="0"/>
              </a:spcBef>
              <a:spcAft>
                <a:spcPct val="0"/>
              </a:spcAft>
              <a:buClr>
                <a:srgbClr val="F5823C"/>
              </a:buClr>
              <a:buSzTx/>
              <a:buFont typeface="Verdana" panose="020B0604030504040204" pitchFamily="34" charset="0"/>
              <a:buChar char="&gt;"/>
              <a:tabLst/>
              <a:defRPr/>
            </a:pPr>
            <a:r>
              <a:rPr lang="en-GB" baseline="0" dirty="0">
                <a:solidFill>
                  <a:srgbClr val="000000"/>
                </a:solidFill>
                <a:latin typeface="Arial"/>
              </a:rPr>
              <a:t>IMF</a:t>
            </a:r>
            <a:r>
              <a:rPr lang="en-GB" dirty="0">
                <a:solidFill>
                  <a:srgbClr val="000000"/>
                </a:solidFill>
                <a:latin typeface="Arial"/>
              </a:rPr>
              <a:t> reports; other macro-economic reports</a:t>
            </a:r>
          </a:p>
          <a:p>
            <a:pPr marL="285750" marR="0" lvl="1" indent="-285750" algn="l" defTabSz="914400" rtl="0" eaLnBrk="1" fontAlgn="base" latinLnBrk="0" hangingPunct="1">
              <a:lnSpc>
                <a:spcPct val="110000"/>
              </a:lnSpc>
              <a:spcBef>
                <a:spcPct val="0"/>
              </a:spcBef>
              <a:spcAft>
                <a:spcPct val="0"/>
              </a:spcAft>
              <a:buClr>
                <a:srgbClr val="F5823C"/>
              </a:buClr>
              <a:buSzTx/>
              <a:buFont typeface="Verdana" panose="020B0604030504040204" pitchFamily="34" charset="0"/>
              <a:buChar char="&gt;"/>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PFM</a:t>
            </a:r>
            <a:r>
              <a:rPr kumimoji="0" lang="en-GB" sz="1800" b="0" i="0" u="none" strike="noStrike" kern="1200" cap="none" spc="0" normalizeH="0" noProof="0" dirty="0">
                <a:ln>
                  <a:noFill/>
                </a:ln>
                <a:solidFill>
                  <a:srgbClr val="000000"/>
                </a:solidFill>
                <a:effectLst/>
                <a:uLnTx/>
                <a:uFillTx/>
                <a:latin typeface="Arial"/>
                <a:ea typeface="+mn-ea"/>
                <a:cs typeface="+mn-cs"/>
              </a:rPr>
              <a:t> Diagnostic reports</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285750" marR="0" lvl="1" indent="-285750" algn="l" defTabSz="914400" rtl="0" eaLnBrk="1" fontAlgn="base" latinLnBrk="0" hangingPunct="1">
              <a:lnSpc>
                <a:spcPct val="110000"/>
              </a:lnSpc>
              <a:spcBef>
                <a:spcPct val="0"/>
              </a:spcBef>
              <a:spcAft>
                <a:spcPct val="0"/>
              </a:spcAft>
              <a:buClr>
                <a:srgbClr val="F5823C"/>
              </a:buClr>
              <a:buSzTx/>
              <a:buFont typeface="Verdana" panose="020B0604030504040204" pitchFamily="34" charset="0"/>
              <a:buChar char="&gt;"/>
              <a:tabLst/>
              <a:defRPr/>
            </a:pPr>
            <a:r>
              <a:rPr lang="en-GB" dirty="0">
                <a:solidFill>
                  <a:srgbClr val="000000"/>
                </a:solidFill>
                <a:latin typeface="Arial"/>
              </a:rPr>
              <a:t>Government PFM Reform progress report</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p>
          <a:p>
            <a:pPr marL="285750" marR="0" lvl="1" indent="-285750" algn="l" defTabSz="914400" rtl="0" eaLnBrk="1" fontAlgn="base" latinLnBrk="0" hangingPunct="1">
              <a:lnSpc>
                <a:spcPct val="110000"/>
              </a:lnSpc>
              <a:spcBef>
                <a:spcPct val="0"/>
              </a:spcBef>
              <a:spcAft>
                <a:spcPct val="0"/>
              </a:spcAft>
              <a:buClr>
                <a:srgbClr val="F5823C"/>
              </a:buClr>
              <a:buSzTx/>
              <a:buFont typeface="Verdana" panose="020B0604030504040204" pitchFamily="34" charset="0"/>
              <a:buChar char="&gt;"/>
              <a:tabLst/>
              <a:defRPr/>
            </a:pPr>
            <a:r>
              <a:rPr lang="en-GB" dirty="0">
                <a:solidFill>
                  <a:srgbClr val="000000"/>
                </a:solidFill>
                <a:latin typeface="Arial"/>
              </a:rPr>
              <a:t>Policy dialogue framework / plan (if applicable)</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796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1" grpId="0" animBg="1"/>
      <p:bldP spid="12" grpId="0" animBg="1"/>
      <p:bldP spid="14" grpId="0" animBg="1"/>
      <p:bldP spid="15" grpId="0" animBg="1"/>
      <p:bldP spid="16" grpId="0"/>
      <p:bldP spid="17" grpId="0"/>
      <p:bldP spid="1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99B3DD9-3F5D-894F-B58F-DD67CEC70210}"/>
              </a:ext>
            </a:extLst>
          </p:cNvPr>
          <p:cNvPicPr>
            <a:picLocks noChangeAspect="1"/>
          </p:cNvPicPr>
          <p:nvPr/>
        </p:nvPicPr>
        <p:blipFill>
          <a:blip r:embed="rId3">
            <a:alphaModFix amt="27000"/>
            <a:extLst>
              <a:ext uri="{28A0092B-C50C-407E-A947-70E740481C1C}">
                <a14:useLocalDpi xmlns:a14="http://schemas.microsoft.com/office/drawing/2010/main" val="0"/>
              </a:ext>
            </a:extLst>
          </a:blip>
          <a:srcRect t="9912" b="9912"/>
          <a:stretch>
            <a:fillRect/>
          </a:stretch>
        </p:blipFill>
        <p:spPr>
          <a:xfrm>
            <a:off x="-59635" y="-6975872"/>
            <a:ext cx="12251635" cy="13900133"/>
          </a:xfrm>
          <a:prstGeom prst="rect">
            <a:avLst/>
          </a:prstGeom>
          <a:effectLst>
            <a:reflection endPos="65000" dist="50800" dir="5400000" sy="-100000" algn="bl" rotWithShape="0"/>
          </a:effectLst>
        </p:spPr>
      </p:pic>
      <p:sp>
        <p:nvSpPr>
          <p:cNvPr id="4" name="TextBox 3">
            <a:extLst>
              <a:ext uri="{FF2B5EF4-FFF2-40B4-BE49-F238E27FC236}">
                <a16:creationId xmlns:a16="http://schemas.microsoft.com/office/drawing/2014/main" id="{BA081325-601D-E54A-A318-0D01CF2EC2CB}"/>
              </a:ext>
            </a:extLst>
          </p:cNvPr>
          <p:cNvSpPr txBox="1"/>
          <p:nvPr/>
        </p:nvSpPr>
        <p:spPr>
          <a:xfrm>
            <a:off x="128336" y="6051974"/>
            <a:ext cx="8939733" cy="646331"/>
          </a:xfrm>
          <a:prstGeom prst="rect">
            <a:avLst/>
          </a:prstGeom>
          <a:noFill/>
        </p:spPr>
        <p:txBody>
          <a:bodyPr wrap="square" rtlCol="0">
            <a:spAutoFit/>
          </a:bodyPr>
          <a:lstStyle/>
          <a:p>
            <a:r>
              <a:rPr lang="en-GB" dirty="0"/>
              <a:t>Source: ECA, Data quality in budget support: weaknesses in some indicators and in the verification of the payment for variable tranches, 2019 </a:t>
            </a:r>
          </a:p>
        </p:txBody>
      </p:sp>
      <p:sp>
        <p:nvSpPr>
          <p:cNvPr id="2" name="Content Placeholder 1">
            <a:extLst>
              <a:ext uri="{FF2B5EF4-FFF2-40B4-BE49-F238E27FC236}">
                <a16:creationId xmlns:a16="http://schemas.microsoft.com/office/drawing/2014/main" id="{8233E824-927F-DE44-BD56-4EB66584F2DC}"/>
              </a:ext>
            </a:extLst>
          </p:cNvPr>
          <p:cNvSpPr>
            <a:spLocks noGrp="1"/>
          </p:cNvSpPr>
          <p:nvPr>
            <p:ph idx="1"/>
          </p:nvPr>
        </p:nvSpPr>
        <p:spPr>
          <a:solidFill>
            <a:schemeClr val="bg1"/>
          </a:solidFill>
        </p:spPr>
        <p:txBody>
          <a:bodyPr/>
          <a:lstStyle/>
          <a:p>
            <a:pPr marL="0" indent="0">
              <a:buNone/>
            </a:pPr>
            <a:r>
              <a:rPr lang="en-GB" dirty="0"/>
              <a:t>The Commission should:</a:t>
            </a:r>
          </a:p>
          <a:p>
            <a:pPr marL="457200" indent="-457200">
              <a:buFont typeface="+mj-lt"/>
              <a:buAutoNum type="alphaLcParenR"/>
            </a:pPr>
            <a:r>
              <a:rPr lang="en-GB" dirty="0"/>
              <a:t>review the underlying evidence supporting the performance data provided by partner countries in the disbursement request, unless it has already explicitly concluded that this data is reliable; </a:t>
            </a:r>
          </a:p>
          <a:p>
            <a:pPr marL="457200" indent="-457200">
              <a:buFont typeface="+mj-lt"/>
              <a:buAutoNum type="alphaLcParenR"/>
            </a:pPr>
            <a:r>
              <a:rPr lang="en-GB" dirty="0"/>
              <a:t>when using external reviews, require in the terms of reference the verification of the reliability of key performance data provided by partner countries. Before disbursing the variable tranche, verify that the experts have complied with this requirement. </a:t>
            </a:r>
          </a:p>
          <a:p>
            <a:endParaRPr lang="en-GB" dirty="0"/>
          </a:p>
        </p:txBody>
      </p:sp>
      <p:sp>
        <p:nvSpPr>
          <p:cNvPr id="3" name="Title 2">
            <a:extLst>
              <a:ext uri="{FF2B5EF4-FFF2-40B4-BE49-F238E27FC236}">
                <a16:creationId xmlns:a16="http://schemas.microsoft.com/office/drawing/2014/main" id="{C1A3BD88-4B7C-924E-B95C-1D68C5D38550}"/>
              </a:ext>
            </a:extLst>
          </p:cNvPr>
          <p:cNvSpPr>
            <a:spLocks noGrp="1"/>
          </p:cNvSpPr>
          <p:nvPr>
            <p:ph type="title"/>
          </p:nvPr>
        </p:nvSpPr>
        <p:spPr>
          <a:xfrm>
            <a:off x="6096000" y="482860"/>
            <a:ext cx="5390321" cy="782357"/>
          </a:xfrm>
        </p:spPr>
        <p:txBody>
          <a:bodyPr/>
          <a:lstStyle/>
          <a:p>
            <a:r>
              <a:rPr lang="en-GB" dirty="0"/>
              <a:t>Finally, data need to be verified!</a:t>
            </a:r>
          </a:p>
        </p:txBody>
      </p:sp>
    </p:spTree>
    <p:extLst>
      <p:ext uri="{BB962C8B-B14F-4D97-AF65-F5344CB8AC3E}">
        <p14:creationId xmlns:p14="http://schemas.microsoft.com/office/powerpoint/2010/main" val="30388246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901205" y="81280"/>
            <a:ext cx="10992631" cy="1223387"/>
          </a:xfrm>
        </p:spPr>
        <p:txBody>
          <a:bodyPr/>
          <a:lstStyle/>
          <a:p>
            <a:pPr marL="0"/>
            <a:r>
              <a:rPr lang="en-ID" dirty="0"/>
              <a:t>If things go wrong:</a:t>
            </a:r>
            <a:br>
              <a:rPr lang="en-ID" dirty="0"/>
            </a:br>
            <a:r>
              <a:rPr lang="en-ID" dirty="0"/>
              <a:t>Gradual and proportional response</a:t>
            </a:r>
          </a:p>
        </p:txBody>
      </p:sp>
      <p:graphicFrame>
        <p:nvGraphicFramePr>
          <p:cNvPr id="6" name="Tableau 5">
            <a:extLst>
              <a:ext uri="{FF2B5EF4-FFF2-40B4-BE49-F238E27FC236}">
                <a16:creationId xmlns:a16="http://schemas.microsoft.com/office/drawing/2014/main" id="{DCD48A17-F72C-47C0-8979-8EA12EDFD8C8}"/>
              </a:ext>
            </a:extLst>
          </p:cNvPr>
          <p:cNvGraphicFramePr>
            <a:graphicFrameLocks noGrp="1"/>
          </p:cNvGraphicFramePr>
          <p:nvPr>
            <p:extLst>
              <p:ext uri="{D42A27DB-BD31-4B8C-83A1-F6EECF244321}">
                <p14:modId xmlns:p14="http://schemas.microsoft.com/office/powerpoint/2010/main" val="4279815441"/>
              </p:ext>
            </p:extLst>
          </p:nvPr>
        </p:nvGraphicFramePr>
        <p:xfrm>
          <a:off x="239405" y="1655968"/>
          <a:ext cx="11713190" cy="4861563"/>
        </p:xfrm>
        <a:graphic>
          <a:graphicData uri="http://schemas.openxmlformats.org/drawingml/2006/table">
            <a:tbl>
              <a:tblPr firstRow="1" bandRow="1">
                <a:tableStyleId>{9DCAF9ED-07DC-4A11-8D7F-57B35C25682E}</a:tableStyleId>
              </a:tblPr>
              <a:tblGrid>
                <a:gridCol w="3726923">
                  <a:extLst>
                    <a:ext uri="{9D8B030D-6E8A-4147-A177-3AD203B41FA5}">
                      <a16:colId xmlns:a16="http://schemas.microsoft.com/office/drawing/2014/main" val="3080878889"/>
                    </a:ext>
                  </a:extLst>
                </a:gridCol>
                <a:gridCol w="7986267">
                  <a:extLst>
                    <a:ext uri="{9D8B030D-6E8A-4147-A177-3AD203B41FA5}">
                      <a16:colId xmlns:a16="http://schemas.microsoft.com/office/drawing/2014/main" val="3136692528"/>
                    </a:ext>
                  </a:extLst>
                </a:gridCol>
              </a:tblGrid>
              <a:tr h="674891">
                <a:tc>
                  <a:txBody>
                    <a:bodyPr/>
                    <a:lstStyle/>
                    <a:p>
                      <a:pPr algn="ctr"/>
                      <a:r>
                        <a:rPr lang="en-GB" sz="2000" b="0" kern="1200" noProof="0" dirty="0">
                          <a:solidFill>
                            <a:schemeClr val="bg1"/>
                          </a:solidFill>
                        </a:rPr>
                        <a:t>Change in Fundamental Values</a:t>
                      </a:r>
                      <a:endParaRPr lang="en-GB" sz="2000" b="0" kern="1200" noProof="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2000" b="0" noProof="0" dirty="0">
                          <a:solidFill>
                            <a:schemeClr val="bg1"/>
                          </a:solidFill>
                        </a:rPr>
                        <a:t>Response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9485906"/>
                  </a:ext>
                </a:extLst>
              </a:tr>
              <a:tr h="831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noProof="0" dirty="0">
                          <a:solidFill>
                            <a:schemeClr val="bg1"/>
                          </a:solidFill>
                        </a:rPr>
                        <a:t>Stable or positively progressing situation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lvl="1" indent="-285750" algn="l" defTabSz="457200" rtl="0" eaLnBrk="1" fontAlgn="base" latinLnBrk="0" hangingPunct="1">
                        <a:spcBef>
                          <a:spcPts val="300"/>
                        </a:spcBef>
                        <a:spcAft>
                          <a:spcPts val="0"/>
                        </a:spcAft>
                        <a:buClr>
                          <a:srgbClr val="004494"/>
                        </a:buClr>
                        <a:buSzPct val="100000"/>
                        <a:buFont typeface="Arial" panose="020B0604020202020204" pitchFamily="34" charset="0"/>
                        <a:buChar char="•"/>
                        <a:defRPr/>
                      </a:pPr>
                      <a:r>
                        <a:rPr lang="en-GB" sz="2000" b="0" kern="1200" noProof="0" dirty="0">
                          <a:solidFill>
                            <a:schemeClr val="tx1"/>
                          </a:solidFill>
                        </a:rPr>
                        <a:t>Minor adaptations for fine-tuning if required</a:t>
                      </a:r>
                      <a:endParaRPr lang="en-GB" sz="2000" b="0" kern="1200" noProof="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332132"/>
                  </a:ext>
                </a:extLst>
              </a:tr>
              <a:tr h="877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noProof="0" dirty="0">
                          <a:solidFill>
                            <a:schemeClr val="bg1"/>
                          </a:solidFill>
                        </a:rPr>
                        <a:t>Concerns arising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lvl="1" indent="-285750" algn="l" defTabSz="457200" rtl="0" eaLnBrk="1" fontAlgn="base" latinLnBrk="0" hangingPunct="1">
                        <a:spcBef>
                          <a:spcPts val="300"/>
                        </a:spcBef>
                        <a:spcAft>
                          <a:spcPts val="0"/>
                        </a:spcAft>
                        <a:buClr>
                          <a:srgbClr val="004494"/>
                        </a:buClr>
                        <a:buSzPct val="100000"/>
                        <a:buFont typeface="Arial" panose="020B0604020202020204" pitchFamily="34" charset="0"/>
                        <a:buChar char="•"/>
                        <a:defRPr/>
                      </a:pPr>
                      <a:r>
                        <a:rPr lang="en-GB" sz="2000" b="0" kern="1200" noProof="0" dirty="0">
                          <a:solidFill>
                            <a:schemeClr val="tx1"/>
                          </a:solidFill>
                        </a:rPr>
                        <a:t>Mitigation measures to be proposed</a:t>
                      </a:r>
                    </a:p>
                    <a:p>
                      <a:pPr marL="285750" lvl="1" indent="-285750" algn="l" defTabSz="457200" rtl="0" eaLnBrk="1" fontAlgn="base" latinLnBrk="0" hangingPunct="1">
                        <a:spcBef>
                          <a:spcPts val="300"/>
                        </a:spcBef>
                        <a:spcAft>
                          <a:spcPts val="0"/>
                        </a:spcAft>
                        <a:buClr>
                          <a:srgbClr val="004494"/>
                        </a:buClr>
                        <a:buSzPct val="100000"/>
                        <a:buFont typeface="Arial" panose="020B0604020202020204" pitchFamily="34" charset="0"/>
                        <a:buChar char="•"/>
                        <a:defRPr/>
                      </a:pPr>
                      <a:r>
                        <a:rPr lang="en-GB" sz="2000" b="0" kern="1200" noProof="0" dirty="0">
                          <a:solidFill>
                            <a:schemeClr val="tx1"/>
                          </a:solidFill>
                        </a:rPr>
                        <a:t>Roadmap for improvement</a:t>
                      </a:r>
                      <a:endParaRPr lang="en-GB" sz="20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2760713"/>
                  </a:ext>
                </a:extLst>
              </a:tr>
              <a:tr h="1600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noProof="0" dirty="0">
                          <a:solidFill>
                            <a:schemeClr val="bg1"/>
                          </a:solidFill>
                        </a:rPr>
                        <a:t>Significant deterioration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lvl="1" indent="-285750" algn="l" defTabSz="457200" rtl="0" eaLnBrk="1" fontAlgn="base" latinLnBrk="0" hangingPunct="1">
                        <a:spcBef>
                          <a:spcPts val="300"/>
                        </a:spcBef>
                        <a:spcAft>
                          <a:spcPts val="0"/>
                        </a:spcAft>
                        <a:buClr>
                          <a:srgbClr val="004494"/>
                        </a:buClr>
                        <a:buSzPct val="100000"/>
                        <a:buFont typeface="Arial" panose="020B0604020202020204" pitchFamily="34" charset="0"/>
                        <a:buChar char="•"/>
                        <a:defRPr/>
                      </a:pPr>
                      <a:r>
                        <a:rPr lang="en-GB" sz="2000" b="0" kern="1200" noProof="0" dirty="0">
                          <a:solidFill>
                            <a:schemeClr val="tx1"/>
                          </a:solidFill>
                        </a:rPr>
                        <a:t>Report from EU Delegation to Geographic Director (support by INTPA / NEAR-ENEST/MENA, EEAS). </a:t>
                      </a:r>
                    </a:p>
                    <a:p>
                      <a:pPr marL="285750" lvl="1" indent="-285750" algn="l" defTabSz="457200" rtl="0" eaLnBrk="1" fontAlgn="base" latinLnBrk="0" hangingPunct="1">
                        <a:spcBef>
                          <a:spcPts val="300"/>
                        </a:spcBef>
                        <a:spcAft>
                          <a:spcPts val="0"/>
                        </a:spcAft>
                        <a:buClr>
                          <a:srgbClr val="004494"/>
                        </a:buClr>
                        <a:buSzPct val="100000"/>
                        <a:buFont typeface="Arial" panose="020B0604020202020204" pitchFamily="34" charset="0"/>
                        <a:buChar char="•"/>
                        <a:defRPr/>
                      </a:pPr>
                      <a:r>
                        <a:rPr lang="en-GB" sz="2000" b="0" kern="1200" noProof="0" dirty="0">
                          <a:solidFill>
                            <a:schemeClr val="tx1"/>
                          </a:solidFill>
                        </a:rPr>
                        <a:t>Next to SSC / FAST. Suggestions for precautionary measures (complementary actions?); delay in disbursement; reduction of BS</a:t>
                      </a:r>
                      <a:endParaRPr lang="en-GB" sz="20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7313078"/>
                  </a:ext>
                </a:extLst>
              </a:tr>
              <a:tr h="877121">
                <a:tc>
                  <a:txBody>
                    <a:bodyPr/>
                    <a:lstStyle/>
                    <a:p>
                      <a:r>
                        <a:rPr lang="en-GB" sz="2000" b="0" noProof="0" dirty="0">
                          <a:solidFill>
                            <a:schemeClr val="bg1"/>
                          </a:solidFill>
                        </a:rPr>
                        <a:t>Extreme cases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lvl="1" indent="-285750" algn="l" defTabSz="457200" rtl="0" eaLnBrk="1" fontAlgn="base" latinLnBrk="0" hangingPunct="1">
                        <a:spcBef>
                          <a:spcPts val="300"/>
                        </a:spcBef>
                        <a:spcAft>
                          <a:spcPts val="0"/>
                        </a:spcAft>
                        <a:buClr>
                          <a:srgbClr val="004494"/>
                        </a:buClr>
                        <a:buSzPct val="100000"/>
                        <a:buFont typeface="Arial" panose="020B0604020202020204" pitchFamily="34" charset="0"/>
                        <a:buChar char="•"/>
                        <a:defRPr/>
                      </a:pPr>
                      <a:r>
                        <a:rPr lang="en-GB" sz="2000" b="0" kern="1200" noProof="0" dirty="0">
                          <a:solidFill>
                            <a:schemeClr val="tx1"/>
                          </a:solidFill>
                          <a:latin typeface="+mn-lt"/>
                          <a:ea typeface="+mn-ea"/>
                          <a:cs typeface="+mn-cs"/>
                        </a:rPr>
                        <a:t>Suspension and if needed termination of the financing agreement</a:t>
                      </a:r>
                    </a:p>
                    <a:p>
                      <a:pPr marL="285750" lvl="1" indent="-285750" algn="l" defTabSz="457200" rtl="0" eaLnBrk="1" fontAlgn="base" latinLnBrk="0" hangingPunct="1">
                        <a:spcBef>
                          <a:spcPts val="300"/>
                        </a:spcBef>
                        <a:spcAft>
                          <a:spcPts val="0"/>
                        </a:spcAft>
                        <a:buClr>
                          <a:srgbClr val="004494"/>
                        </a:buClr>
                        <a:buSzPct val="100000"/>
                        <a:buFont typeface="Arial" panose="020B0604020202020204" pitchFamily="34" charset="0"/>
                        <a:buChar char="•"/>
                        <a:defRPr/>
                      </a:pPr>
                      <a:r>
                        <a:rPr lang="en-GB" sz="2000" b="0" kern="1200" noProof="0" dirty="0">
                          <a:solidFill>
                            <a:schemeClr val="tx1"/>
                          </a:solidFill>
                          <a:latin typeface="+mn-lt"/>
                          <a:ea typeface="+mn-ea"/>
                          <a:cs typeface="+mn-cs"/>
                        </a:rPr>
                        <a:t>Possible r</a:t>
                      </a:r>
                      <a:r>
                        <a:rPr lang="en-GB" sz="2000" b="0" kern="1200" noProof="0" dirty="0">
                          <a:solidFill>
                            <a:schemeClr val="tx1"/>
                          </a:solidFill>
                        </a:rPr>
                        <a:t>e-allocation of resources to non-governmental activities</a:t>
                      </a:r>
                      <a:endParaRPr lang="en-GB" sz="2000" b="0"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2233157"/>
                  </a:ext>
                </a:extLst>
              </a:tr>
            </a:tbl>
          </a:graphicData>
        </a:graphic>
      </p:graphicFrame>
    </p:spTree>
    <p:extLst>
      <p:ext uri="{BB962C8B-B14F-4D97-AF65-F5344CB8AC3E}">
        <p14:creationId xmlns:p14="http://schemas.microsoft.com/office/powerpoint/2010/main" val="29442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171BC-10CB-4247-AB71-EFD957FBB973}"/>
              </a:ext>
            </a:extLst>
          </p:cNvPr>
          <p:cNvSpPr>
            <a:spLocks noGrp="1"/>
          </p:cNvSpPr>
          <p:nvPr>
            <p:ph type="ctrTitle"/>
          </p:nvPr>
        </p:nvSpPr>
        <p:spPr/>
        <p:txBody>
          <a:bodyPr/>
          <a:lstStyle/>
          <a:p>
            <a:r>
              <a:rPr lang="en-GB" dirty="0"/>
              <a:t>Questions and Answers</a:t>
            </a:r>
            <a:br>
              <a:rPr lang="en-GB" dirty="0"/>
            </a:br>
            <a:r>
              <a:rPr lang="en-GB" dirty="0"/>
              <a:t>INTPA Unit E1</a:t>
            </a:r>
            <a:endParaRPr lang="x-none" dirty="0"/>
          </a:p>
        </p:txBody>
      </p:sp>
    </p:spTree>
    <p:extLst>
      <p:ext uri="{BB962C8B-B14F-4D97-AF65-F5344CB8AC3E}">
        <p14:creationId xmlns:p14="http://schemas.microsoft.com/office/powerpoint/2010/main" val="8363935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970722" y="482860"/>
            <a:ext cx="11505758" cy="782357"/>
          </a:xfrm>
        </p:spPr>
        <p:txBody>
          <a:bodyPr/>
          <a:lstStyle/>
          <a:p>
            <a:pPr marL="0"/>
            <a:r>
              <a:rPr lang="en-GB" altLang="nl-NL" dirty="0"/>
              <a:t>Rounding Up: relevant information?</a:t>
            </a:r>
            <a:endParaRPr lang="fr-BE" dirty="0"/>
          </a:p>
        </p:txBody>
      </p:sp>
      <p:sp>
        <p:nvSpPr>
          <p:cNvPr id="20" name="Rectangle 3">
            <a:extLst>
              <a:ext uri="{FF2B5EF4-FFF2-40B4-BE49-F238E27FC236}">
                <a16:creationId xmlns:a16="http://schemas.microsoft.com/office/drawing/2014/main" id="{051D98C3-9EB1-415D-B15A-458409B44492}"/>
              </a:ext>
            </a:extLst>
          </p:cNvPr>
          <p:cNvSpPr txBox="1">
            <a:spLocks noChangeArrowheads="1"/>
          </p:cNvSpPr>
          <p:nvPr/>
        </p:nvSpPr>
        <p:spPr bwMode="auto">
          <a:xfrm>
            <a:off x="970722" y="1395645"/>
            <a:ext cx="10865678" cy="50864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285750" lvl="1">
              <a:lnSpc>
                <a:spcPct val="110000"/>
              </a:lnSpc>
              <a:spcBef>
                <a:spcPts val="600"/>
              </a:spcBef>
              <a:spcAft>
                <a:spcPts val="0"/>
              </a:spcAft>
              <a:buClr>
                <a:srgbClr val="004494"/>
              </a:buClr>
              <a:defRPr/>
            </a:pPr>
            <a:r>
              <a:rPr lang="en-GB" dirty="0">
                <a:solidFill>
                  <a:schemeClr val="tx1"/>
                </a:solidFill>
                <a:latin typeface="+mj-lt"/>
              </a:rPr>
              <a:t>On INTPA Internet: </a:t>
            </a:r>
            <a:r>
              <a:rPr lang="en-GB" b="0" dirty="0">
                <a:solidFill>
                  <a:schemeClr val="tx1"/>
                </a:solidFill>
                <a:latin typeface="+mj-lt"/>
                <a:hlinkClick r:id="rId3"/>
              </a:rPr>
              <a:t>https://ec.europa.eu/international-partnerships/budget-support_en</a:t>
            </a:r>
            <a:endParaRPr lang="en-GB" b="0" dirty="0">
              <a:solidFill>
                <a:schemeClr val="tx1"/>
              </a:solidFill>
              <a:latin typeface="+mj-lt"/>
            </a:endParaRPr>
          </a:p>
          <a:p>
            <a:pPr marL="285750" lvl="1">
              <a:lnSpc>
                <a:spcPct val="110000"/>
              </a:lnSpc>
              <a:spcBef>
                <a:spcPts val="600"/>
              </a:spcBef>
              <a:spcAft>
                <a:spcPts val="0"/>
              </a:spcAft>
              <a:buClr>
                <a:srgbClr val="004494"/>
              </a:buClr>
              <a:defRPr/>
            </a:pPr>
            <a:r>
              <a:rPr lang="en-GB" dirty="0">
                <a:solidFill>
                  <a:schemeClr val="tx1"/>
                </a:solidFill>
                <a:latin typeface="+mj-lt"/>
              </a:rPr>
              <a:t>On INTPA Intranet: </a:t>
            </a:r>
            <a:r>
              <a:rPr lang="en-GB" b="0" dirty="0">
                <a:solidFill>
                  <a:schemeClr val="tx1"/>
                </a:solidFill>
                <a:latin typeface="+mj-lt"/>
              </a:rPr>
              <a:t>Always refer to it (for templates, documents etc)</a:t>
            </a:r>
          </a:p>
          <a:p>
            <a:pPr marL="623888" lvl="1">
              <a:lnSpc>
                <a:spcPct val="110000"/>
              </a:lnSpc>
              <a:spcBef>
                <a:spcPts val="0"/>
              </a:spcBef>
              <a:spcAft>
                <a:spcPts val="0"/>
              </a:spcAft>
              <a:buClr>
                <a:srgbClr val="004494"/>
              </a:buClr>
              <a:buFont typeface="Courier New" panose="02070309020205020404" pitchFamily="49" charset="0"/>
              <a:buChar char="o"/>
              <a:defRPr/>
            </a:pPr>
            <a:r>
              <a:rPr lang="en-GB" sz="1800" b="0" dirty="0">
                <a:solidFill>
                  <a:schemeClr val="tx2"/>
                </a:solidFill>
                <a:latin typeface="+mj-lt"/>
                <a:hlinkClick r:id="rId4">
                  <a:extLst>
                    <a:ext uri="{A12FA001-AC4F-418D-AE19-62706E023703}">
                      <ahyp:hlinkClr xmlns:ahyp="http://schemas.microsoft.com/office/drawing/2018/hyperlinkcolor" val="tx"/>
                    </a:ext>
                  </a:extLst>
                </a:hlinkClick>
              </a:rPr>
              <a:t>https://myintracomm.ec.europa.eu/dg/intpa/eu-development-policy/budget-support-public-finance-domestic-revenue/Pages/budget-support.aspx</a:t>
            </a:r>
            <a:r>
              <a:rPr lang="en-GB" sz="1800" b="0" dirty="0">
                <a:solidFill>
                  <a:schemeClr val="tx2"/>
                </a:solidFill>
                <a:latin typeface="+mj-lt"/>
              </a:rPr>
              <a:t>  </a:t>
            </a:r>
          </a:p>
          <a:p>
            <a:pPr marL="623888" lvl="1">
              <a:lnSpc>
                <a:spcPct val="110000"/>
              </a:lnSpc>
              <a:spcBef>
                <a:spcPts val="0"/>
              </a:spcBef>
              <a:spcAft>
                <a:spcPts val="0"/>
              </a:spcAft>
              <a:buClr>
                <a:srgbClr val="004494"/>
              </a:buClr>
              <a:buFont typeface="Courier New" panose="02070309020205020404" pitchFamily="49" charset="0"/>
              <a:buChar char="o"/>
              <a:defRPr/>
            </a:pPr>
            <a:r>
              <a:rPr lang="en-GB" sz="1800" b="0" dirty="0">
                <a:solidFill>
                  <a:schemeClr val="tx1"/>
                </a:solidFill>
                <a:latin typeface="+mj-lt"/>
              </a:rPr>
              <a:t>Links to Videos: </a:t>
            </a:r>
          </a:p>
          <a:p>
            <a:pPr marL="1081088" lvl="2" indent="-285750">
              <a:lnSpc>
                <a:spcPct val="110000"/>
              </a:lnSpc>
              <a:spcBef>
                <a:spcPts val="0"/>
              </a:spcBef>
              <a:spcAft>
                <a:spcPts val="0"/>
              </a:spcAft>
              <a:buClr>
                <a:srgbClr val="004494"/>
              </a:buClr>
              <a:buFont typeface="Wingdings" panose="05000000000000000000" pitchFamily="2" charset="2"/>
              <a:buChar char="Ø"/>
              <a:defRPr/>
            </a:pPr>
            <a:r>
              <a:rPr lang="en-GB" sz="1800" b="0" dirty="0">
                <a:solidFill>
                  <a:schemeClr val="tx1"/>
                </a:solidFill>
                <a:latin typeface="+mj-lt"/>
              </a:rPr>
              <a:t>What is EU budget support? – </a:t>
            </a:r>
            <a:r>
              <a:rPr lang="en-GB" sz="1800" b="0" dirty="0">
                <a:solidFill>
                  <a:schemeClr val="tx1"/>
                </a:solidFill>
                <a:latin typeface="+mj-lt"/>
                <a:hlinkClick r:id="rId5"/>
              </a:rPr>
              <a:t>https://bit.ly/EUbudgetsupportVideo1</a:t>
            </a:r>
            <a:r>
              <a:rPr lang="en-GB" sz="1800" b="0" dirty="0">
                <a:solidFill>
                  <a:schemeClr val="tx1"/>
                </a:solidFill>
                <a:latin typeface="+mj-lt"/>
              </a:rPr>
              <a:t> </a:t>
            </a:r>
          </a:p>
          <a:p>
            <a:pPr marL="1081088" lvl="2" indent="-285750">
              <a:lnSpc>
                <a:spcPct val="110000"/>
              </a:lnSpc>
              <a:spcBef>
                <a:spcPts val="0"/>
              </a:spcBef>
              <a:spcAft>
                <a:spcPts val="0"/>
              </a:spcAft>
              <a:buClr>
                <a:srgbClr val="004494"/>
              </a:buClr>
              <a:buFont typeface="Wingdings" panose="05000000000000000000" pitchFamily="2" charset="2"/>
              <a:buChar char="Ø"/>
              <a:defRPr/>
            </a:pPr>
            <a:r>
              <a:rPr lang="en-GB" sz="1800" b="0" dirty="0">
                <a:solidFill>
                  <a:schemeClr val="tx1"/>
                </a:solidFill>
                <a:latin typeface="+mj-lt"/>
              </a:rPr>
              <a:t>How EU budget support operates – </a:t>
            </a:r>
            <a:r>
              <a:rPr lang="en-GB" sz="1800" b="0" dirty="0">
                <a:solidFill>
                  <a:schemeClr val="tx1"/>
                </a:solidFill>
                <a:latin typeface="+mj-lt"/>
                <a:hlinkClick r:id="rId6"/>
              </a:rPr>
              <a:t>https://bit.ly/EUbudgetsupportVideo2</a:t>
            </a:r>
            <a:r>
              <a:rPr lang="en-GB" sz="1800" b="0" dirty="0">
                <a:solidFill>
                  <a:schemeClr val="tx1"/>
                </a:solidFill>
                <a:latin typeface="+mj-lt"/>
              </a:rPr>
              <a:t>  </a:t>
            </a:r>
          </a:p>
          <a:p>
            <a:pPr marL="1081088" lvl="2" indent="-285750">
              <a:lnSpc>
                <a:spcPct val="110000"/>
              </a:lnSpc>
              <a:spcBef>
                <a:spcPts val="0"/>
              </a:spcBef>
              <a:spcAft>
                <a:spcPts val="0"/>
              </a:spcAft>
              <a:buClr>
                <a:srgbClr val="004494"/>
              </a:buClr>
              <a:buFont typeface="Wingdings" panose="05000000000000000000" pitchFamily="2" charset="2"/>
              <a:buChar char="Ø"/>
              <a:defRPr/>
            </a:pPr>
            <a:r>
              <a:rPr lang="en-GB" sz="1800" b="0" dirty="0">
                <a:solidFill>
                  <a:schemeClr val="tx1"/>
                </a:solidFill>
                <a:latin typeface="+mj-lt"/>
              </a:rPr>
              <a:t>EU budget support, a partnership for results – </a:t>
            </a:r>
            <a:r>
              <a:rPr lang="en-GB" sz="1800" b="0" dirty="0">
                <a:solidFill>
                  <a:schemeClr val="tx1"/>
                </a:solidFill>
                <a:latin typeface="+mj-lt"/>
                <a:hlinkClick r:id="rId7"/>
              </a:rPr>
              <a:t>https://bit.ly/EUbudgetsupportVideo3</a:t>
            </a:r>
            <a:r>
              <a:rPr lang="en-GB" sz="1800" b="0" dirty="0">
                <a:solidFill>
                  <a:schemeClr val="tx1"/>
                </a:solidFill>
                <a:latin typeface="+mj-lt"/>
              </a:rPr>
              <a:t> </a:t>
            </a:r>
          </a:p>
          <a:p>
            <a:pPr marL="1081088" lvl="2" indent="-285750">
              <a:lnSpc>
                <a:spcPct val="110000"/>
              </a:lnSpc>
              <a:spcBef>
                <a:spcPts val="0"/>
              </a:spcBef>
              <a:spcAft>
                <a:spcPts val="0"/>
              </a:spcAft>
              <a:buClr>
                <a:srgbClr val="004494"/>
              </a:buClr>
              <a:buFont typeface="Wingdings" panose="05000000000000000000" pitchFamily="2" charset="2"/>
              <a:buChar char="Ø"/>
              <a:defRPr/>
            </a:pPr>
            <a:r>
              <a:rPr lang="en-GB" sz="1800" b="0" dirty="0">
                <a:solidFill>
                  <a:schemeClr val="tx1"/>
                </a:solidFill>
                <a:latin typeface="+mj-lt"/>
              </a:rPr>
              <a:t>EU budget support at the time of crisis, the State and Resilience Building Contract – </a:t>
            </a:r>
            <a:r>
              <a:rPr lang="en-GB" sz="1800" b="0" dirty="0">
                <a:solidFill>
                  <a:schemeClr val="tx1"/>
                </a:solidFill>
                <a:latin typeface="+mj-lt"/>
                <a:hlinkClick r:id="rId8"/>
              </a:rPr>
              <a:t>https://bit.ly/EUbudgetsupportVideo4</a:t>
            </a:r>
            <a:r>
              <a:rPr lang="en-GB" sz="1800" b="0" dirty="0">
                <a:solidFill>
                  <a:schemeClr val="tx1"/>
                </a:solidFill>
                <a:latin typeface="+mj-lt"/>
              </a:rPr>
              <a:t> </a:t>
            </a:r>
          </a:p>
          <a:p>
            <a:pPr marL="285750" lvl="1">
              <a:lnSpc>
                <a:spcPct val="110000"/>
              </a:lnSpc>
              <a:spcBef>
                <a:spcPts val="1800"/>
              </a:spcBef>
              <a:spcAft>
                <a:spcPts val="0"/>
              </a:spcAft>
              <a:buClr>
                <a:srgbClr val="004494"/>
              </a:buClr>
              <a:defRPr/>
            </a:pPr>
            <a:r>
              <a:rPr lang="en-GB" dirty="0">
                <a:solidFill>
                  <a:schemeClr val="tx1"/>
                </a:solidFill>
                <a:latin typeface="+mj-lt"/>
              </a:rPr>
              <a:t>On Capacity4Dev platform:</a:t>
            </a:r>
          </a:p>
          <a:p>
            <a:pPr marL="623888" lvl="1">
              <a:lnSpc>
                <a:spcPct val="110000"/>
              </a:lnSpc>
              <a:spcBef>
                <a:spcPts val="0"/>
              </a:spcBef>
              <a:spcAft>
                <a:spcPts val="0"/>
              </a:spcAft>
              <a:buClr>
                <a:srgbClr val="004494"/>
              </a:buClr>
              <a:buFont typeface="Courier New" panose="02070309020205020404" pitchFamily="49" charset="0"/>
              <a:buChar char="o"/>
              <a:defRPr/>
            </a:pPr>
            <a:r>
              <a:rPr lang="en-GB" sz="1800" b="0" dirty="0">
                <a:solidFill>
                  <a:schemeClr val="tx1"/>
                </a:solidFill>
                <a:latin typeface="+mj-lt"/>
              </a:rPr>
              <a:t>Restricted group « Budget Support Network » - </a:t>
            </a:r>
            <a:r>
              <a:rPr lang="en-GB" sz="1800" b="0" dirty="0">
                <a:solidFill>
                  <a:schemeClr val="tx1"/>
                </a:solidFill>
                <a:latin typeface="+mj-lt"/>
                <a:hlinkClick r:id="rId9"/>
              </a:rPr>
              <a:t>https://europa.eu/capacity4dev/bsn</a:t>
            </a:r>
            <a:r>
              <a:rPr lang="en-GB" sz="1800" b="0" dirty="0">
                <a:solidFill>
                  <a:schemeClr val="tx1"/>
                </a:solidFill>
                <a:latin typeface="+mj-lt"/>
              </a:rPr>
              <a:t> </a:t>
            </a:r>
          </a:p>
          <a:p>
            <a:pPr marL="623888" lvl="1">
              <a:lnSpc>
                <a:spcPct val="110000"/>
              </a:lnSpc>
              <a:spcBef>
                <a:spcPts val="0"/>
              </a:spcBef>
              <a:spcAft>
                <a:spcPts val="0"/>
              </a:spcAft>
              <a:buClr>
                <a:srgbClr val="004494"/>
              </a:buClr>
              <a:buFont typeface="Courier New" panose="02070309020205020404" pitchFamily="49" charset="0"/>
              <a:buChar char="o"/>
              <a:defRPr/>
            </a:pPr>
            <a:r>
              <a:rPr lang="en-GB" altLang="fr-FR" sz="1800" b="0" dirty="0">
                <a:solidFill>
                  <a:schemeClr val="tx1"/>
                </a:solidFill>
                <a:latin typeface="+mj-lt"/>
              </a:rPr>
              <a:t>Public Group: « </a:t>
            </a:r>
            <a:r>
              <a:rPr lang="en-GB" sz="1800" b="0" dirty="0">
                <a:solidFill>
                  <a:schemeClr val="tx1"/>
                </a:solidFill>
                <a:latin typeface="+mj-lt"/>
              </a:rPr>
              <a:t>Economics, public finance, domestic revenue mobilisation &amp; budget support » - </a:t>
            </a:r>
            <a:r>
              <a:rPr lang="en-GB" altLang="fr-FR" sz="1800" b="0" dirty="0">
                <a:solidFill>
                  <a:schemeClr val="tx1"/>
                </a:solidFill>
                <a:latin typeface="+mj-lt"/>
                <a:hlinkClick r:id="rId10"/>
              </a:rPr>
              <a:t>https://europa.eu/capacity4dev/macro-eco_pub-fin</a:t>
            </a:r>
            <a:r>
              <a:rPr lang="en-GB" altLang="fr-FR" sz="1800" b="0" dirty="0">
                <a:solidFill>
                  <a:schemeClr val="tx1"/>
                </a:solidFill>
                <a:latin typeface="+mj-lt"/>
              </a:rPr>
              <a:t> -</a:t>
            </a:r>
            <a:r>
              <a:rPr lang="en-GB" altLang="fr-FR" sz="1800" b="0" dirty="0">
                <a:solidFill>
                  <a:schemeClr val="tx1"/>
                </a:solidFill>
                <a:latin typeface="+mj-lt"/>
                <a:sym typeface="Wingdings" panose="05000000000000000000" pitchFamily="2" charset="2"/>
              </a:rPr>
              <a:t> Training material available here </a:t>
            </a:r>
            <a:endParaRPr lang="en-GB" sz="1800" b="0" dirty="0">
              <a:solidFill>
                <a:schemeClr val="tx1"/>
              </a:solidFill>
              <a:latin typeface="+mj-lt"/>
            </a:endParaRPr>
          </a:p>
          <a:p>
            <a:pPr marL="355600" lvl="1" indent="-355600">
              <a:lnSpc>
                <a:spcPct val="110000"/>
              </a:lnSpc>
              <a:spcBef>
                <a:spcPts val="600"/>
              </a:spcBef>
              <a:spcAft>
                <a:spcPts val="0"/>
              </a:spcAft>
              <a:buClr>
                <a:srgbClr val="004494"/>
              </a:buClr>
              <a:buFont typeface="Verdana" panose="020B0604030504040204" pitchFamily="34" charset="0"/>
              <a:buChar char="&gt;"/>
              <a:defRPr/>
            </a:pPr>
            <a:endParaRPr lang="en-US" sz="1800" dirty="0">
              <a:solidFill>
                <a:schemeClr val="tx1"/>
              </a:solidFill>
              <a:latin typeface="+mj-lt"/>
              <a:sym typeface="Wingdings" pitchFamily="2" charset="2"/>
            </a:endParaRPr>
          </a:p>
        </p:txBody>
      </p:sp>
    </p:spTree>
    <p:extLst>
      <p:ext uri="{BB962C8B-B14F-4D97-AF65-F5344CB8AC3E}">
        <p14:creationId xmlns:p14="http://schemas.microsoft.com/office/powerpoint/2010/main" val="352038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4000" dirty="0"/>
              <a:t>Training Evaluation Form</a:t>
            </a:r>
            <a:br>
              <a:rPr lang="en-GB" sz="4000" dirty="0"/>
            </a:br>
            <a:br>
              <a:rPr lang="en-GB" sz="4000" dirty="0"/>
            </a:br>
            <a:r>
              <a:rPr lang="en-GB" sz="4000" dirty="0"/>
              <a:t> </a:t>
            </a:r>
          </a:p>
        </p:txBody>
      </p:sp>
      <p:sp>
        <p:nvSpPr>
          <p:cNvPr id="2" name="Subtitle 1">
            <a:extLst>
              <a:ext uri="{FF2B5EF4-FFF2-40B4-BE49-F238E27FC236}">
                <a16:creationId xmlns:a16="http://schemas.microsoft.com/office/drawing/2014/main" id="{8A01B2A8-6A8D-4CD0-AA37-63D00C8A49D2}"/>
              </a:ext>
            </a:extLst>
          </p:cNvPr>
          <p:cNvSpPr>
            <a:spLocks noGrp="1"/>
          </p:cNvSpPr>
          <p:nvPr>
            <p:ph type="subTitle" idx="1"/>
          </p:nvPr>
        </p:nvSpPr>
        <p:spPr/>
        <p:txBody>
          <a:bodyPr/>
          <a:lstStyle/>
          <a:p>
            <a:pPr algn="ctr"/>
            <a:r>
              <a:rPr lang="en-GB" dirty="0"/>
              <a:t>Dear participants, </a:t>
            </a:r>
          </a:p>
          <a:p>
            <a:pPr algn="ctr"/>
            <a:r>
              <a:rPr lang="en-GB" dirty="0"/>
              <a:t>please refer to chat box for completion of the form before leaving the virtual training.</a:t>
            </a:r>
            <a:endParaRPr lang="en-BE" dirty="0"/>
          </a:p>
        </p:txBody>
      </p:sp>
    </p:spTree>
    <p:extLst>
      <p:ext uri="{BB962C8B-B14F-4D97-AF65-F5344CB8AC3E}">
        <p14:creationId xmlns:p14="http://schemas.microsoft.com/office/powerpoint/2010/main" val="78648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AA8-7BDE-4E2C-21B7-3875E365CC1B}"/>
              </a:ext>
            </a:extLst>
          </p:cNvPr>
          <p:cNvSpPr>
            <a:spLocks noGrp="1"/>
          </p:cNvSpPr>
          <p:nvPr>
            <p:ph type="title"/>
          </p:nvPr>
        </p:nvSpPr>
        <p:spPr/>
        <p:txBody>
          <a:bodyPr/>
          <a:lstStyle/>
          <a:p>
            <a:r>
              <a:rPr lang="en-IE" dirty="0"/>
              <a:t>Economic governance &amp; Global Gateway</a:t>
            </a:r>
          </a:p>
        </p:txBody>
      </p:sp>
      <p:sp>
        <p:nvSpPr>
          <p:cNvPr id="5" name="TextBox 4">
            <a:extLst>
              <a:ext uri="{FF2B5EF4-FFF2-40B4-BE49-F238E27FC236}">
                <a16:creationId xmlns:a16="http://schemas.microsoft.com/office/drawing/2014/main" id="{1775D848-C6B1-8C17-DD4E-1E624D985002}"/>
              </a:ext>
            </a:extLst>
          </p:cNvPr>
          <p:cNvSpPr txBox="1"/>
          <p:nvPr/>
        </p:nvSpPr>
        <p:spPr>
          <a:xfrm>
            <a:off x="701749" y="5986461"/>
            <a:ext cx="8888361" cy="276999"/>
          </a:xfrm>
          <a:prstGeom prst="rect">
            <a:avLst/>
          </a:prstGeom>
          <a:noFill/>
        </p:spPr>
        <p:txBody>
          <a:bodyPr wrap="square">
            <a:spAutoFit/>
          </a:bodyPr>
          <a:lstStyle/>
          <a:p>
            <a:r>
              <a:rPr lang="en-IE" sz="1200" dirty="0">
                <a:hlinkClick r:id="rId3"/>
              </a:rPr>
              <a:t>https://commission.europa.eu/system/files/2021-12/joint_communication_global_gateway.pdf</a:t>
            </a:r>
            <a:r>
              <a:rPr lang="en-IE" sz="1200" dirty="0"/>
              <a:t> </a:t>
            </a:r>
          </a:p>
        </p:txBody>
      </p:sp>
      <p:pic>
        <p:nvPicPr>
          <p:cNvPr id="6" name="Picture 5">
            <a:extLst>
              <a:ext uri="{FF2B5EF4-FFF2-40B4-BE49-F238E27FC236}">
                <a16:creationId xmlns:a16="http://schemas.microsoft.com/office/drawing/2014/main" id="{BAFC8B9F-5ACF-DFA2-1D5D-605F5C5FDA0D}"/>
              </a:ext>
            </a:extLst>
          </p:cNvPr>
          <p:cNvPicPr>
            <a:picLocks noChangeAspect="1"/>
          </p:cNvPicPr>
          <p:nvPr/>
        </p:nvPicPr>
        <p:blipFill>
          <a:blip r:embed="rId4"/>
          <a:stretch>
            <a:fillRect/>
          </a:stretch>
        </p:blipFill>
        <p:spPr>
          <a:xfrm>
            <a:off x="7230793" y="1638233"/>
            <a:ext cx="3729301" cy="4166688"/>
          </a:xfrm>
          <a:prstGeom prst="rect">
            <a:avLst/>
          </a:prstGeom>
        </p:spPr>
      </p:pic>
      <p:sp>
        <p:nvSpPr>
          <p:cNvPr id="8" name="TextBox 7">
            <a:extLst>
              <a:ext uri="{FF2B5EF4-FFF2-40B4-BE49-F238E27FC236}">
                <a16:creationId xmlns:a16="http://schemas.microsoft.com/office/drawing/2014/main" id="{82E2316E-014D-E2A3-4413-B9CD85380740}"/>
              </a:ext>
            </a:extLst>
          </p:cNvPr>
          <p:cNvSpPr txBox="1"/>
          <p:nvPr/>
        </p:nvSpPr>
        <p:spPr>
          <a:xfrm>
            <a:off x="701749" y="6325015"/>
            <a:ext cx="8524568" cy="461665"/>
          </a:xfrm>
          <a:prstGeom prst="rect">
            <a:avLst/>
          </a:prstGeom>
          <a:noFill/>
        </p:spPr>
        <p:txBody>
          <a:bodyPr wrap="square">
            <a:spAutoFit/>
          </a:bodyPr>
          <a:lstStyle/>
          <a:p>
            <a:r>
              <a:rPr lang="en-IE" sz="1200" dirty="0">
                <a:hlinkClick r:id="rId5"/>
              </a:rPr>
              <a:t>https://international-partnerships.ec.europa.eu/document/download/f2a837cc-95be-420a-ab89-d8eee453b1a8_en?filename=swd-collect-more-spend-better_en.pdf</a:t>
            </a:r>
            <a:r>
              <a:rPr lang="en-IE" sz="1200" dirty="0"/>
              <a:t> </a:t>
            </a:r>
          </a:p>
        </p:txBody>
      </p:sp>
      <p:sp>
        <p:nvSpPr>
          <p:cNvPr id="4" name="TextBox 3">
            <a:extLst>
              <a:ext uri="{FF2B5EF4-FFF2-40B4-BE49-F238E27FC236}">
                <a16:creationId xmlns:a16="http://schemas.microsoft.com/office/drawing/2014/main" id="{3E9E2063-A8BC-8DC0-A2B5-4C4E409116DF}"/>
              </a:ext>
            </a:extLst>
          </p:cNvPr>
          <p:cNvSpPr txBox="1"/>
          <p:nvPr/>
        </p:nvSpPr>
        <p:spPr>
          <a:xfrm>
            <a:off x="701749" y="1638233"/>
            <a:ext cx="6022608" cy="4078039"/>
          </a:xfrm>
          <a:prstGeom prst="rect">
            <a:avLst/>
          </a:prstGeom>
          <a:noFill/>
        </p:spPr>
        <p:txBody>
          <a:bodyPr wrap="square" rtlCol="0">
            <a:spAutoFit/>
          </a:bodyPr>
          <a:lstStyle/>
          <a:p>
            <a:pPr>
              <a:spcAft>
                <a:spcPts val="600"/>
              </a:spcAft>
            </a:pPr>
            <a:r>
              <a:rPr lang="en-GB" sz="1600" b="1" dirty="0"/>
              <a:t>Foster an investment-friendly environment </a:t>
            </a:r>
            <a:r>
              <a:rPr lang="en-GB" sz="1600" dirty="0"/>
              <a:t>for mobilizing increased investments in infrastructure meeting high technical, competitive, environmental, social and governance standards. </a:t>
            </a:r>
          </a:p>
          <a:p>
            <a:pPr>
              <a:spcAft>
                <a:spcPts val="600"/>
              </a:spcAft>
            </a:pPr>
            <a:r>
              <a:rPr lang="en-GB" sz="1600" dirty="0"/>
              <a:t>The EU supports: </a:t>
            </a:r>
          </a:p>
          <a:p>
            <a:pPr marL="285750" indent="-285750">
              <a:spcAft>
                <a:spcPts val="600"/>
              </a:spcAft>
              <a:buFont typeface="Arial" panose="020B0604020202020204" pitchFamily="34" charset="0"/>
              <a:buChar char="•"/>
            </a:pPr>
            <a:r>
              <a:rPr lang="en-GB" sz="1600" dirty="0"/>
              <a:t>Strengthening </a:t>
            </a:r>
            <a:r>
              <a:rPr lang="en-GB" sz="1600" b="1" dirty="0"/>
              <a:t>domestic resource mobilization, public finance management and debt management </a:t>
            </a:r>
          </a:p>
          <a:p>
            <a:pPr marL="285750" indent="-285750">
              <a:spcAft>
                <a:spcPts val="600"/>
              </a:spcAft>
              <a:buFont typeface="Arial" panose="020B0604020202020204" pitchFamily="34" charset="0"/>
              <a:buChar char="•"/>
            </a:pPr>
            <a:r>
              <a:rPr lang="en-GB" sz="1600" dirty="0"/>
              <a:t>Reforms of </a:t>
            </a:r>
            <a:r>
              <a:rPr lang="en-GB" sz="1600" b="1" dirty="0"/>
              <a:t>regulatory frameworks </a:t>
            </a:r>
            <a:r>
              <a:rPr lang="en-GB" sz="1600" dirty="0"/>
              <a:t>for greater sustainability, transparency and non-discrimination </a:t>
            </a:r>
          </a:p>
          <a:p>
            <a:pPr marL="285750" indent="-285750">
              <a:spcAft>
                <a:spcPts val="600"/>
              </a:spcAft>
              <a:buFont typeface="Arial" panose="020B0604020202020204" pitchFamily="34" charset="0"/>
              <a:buChar char="•"/>
            </a:pPr>
            <a:r>
              <a:rPr lang="en-GB" sz="1600" b="1" dirty="0"/>
              <a:t>Sustainable finance </a:t>
            </a:r>
            <a:r>
              <a:rPr lang="en-GB" sz="1600" dirty="0"/>
              <a:t>flows </a:t>
            </a:r>
          </a:p>
          <a:p>
            <a:pPr marL="285750" indent="-285750">
              <a:spcAft>
                <a:spcPts val="600"/>
              </a:spcAft>
              <a:buFont typeface="Arial" panose="020B0604020202020204" pitchFamily="34" charset="0"/>
              <a:buChar char="•"/>
            </a:pPr>
            <a:r>
              <a:rPr lang="en-GB" sz="1600" dirty="0"/>
              <a:t>The </a:t>
            </a:r>
            <a:r>
              <a:rPr lang="en-GB" sz="1600" b="1" dirty="0"/>
              <a:t>capacity of partner countries to develop infrastructure plans and prepare credible projects</a:t>
            </a:r>
          </a:p>
          <a:p>
            <a:pPr marL="285750" indent="-285750">
              <a:spcAft>
                <a:spcPts val="600"/>
              </a:spcAft>
              <a:buFont typeface="Arial" panose="020B0604020202020204" pitchFamily="34" charset="0"/>
              <a:buChar char="•"/>
            </a:pPr>
            <a:r>
              <a:rPr lang="en-GB" sz="1600" b="1" dirty="0"/>
              <a:t>Adherence to international standards for infrastructure spending</a:t>
            </a:r>
            <a:r>
              <a:rPr lang="en-GB" sz="1600" dirty="0"/>
              <a:t> by other donors </a:t>
            </a:r>
          </a:p>
          <a:p>
            <a:pPr marL="285750" indent="-285750">
              <a:spcAft>
                <a:spcPts val="600"/>
              </a:spcAft>
              <a:buFont typeface="Arial" panose="020B0604020202020204" pitchFamily="34" charset="0"/>
              <a:buChar char="•"/>
            </a:pPr>
            <a:r>
              <a:rPr lang="en-GB" sz="1600" dirty="0"/>
              <a:t>Active participation in </a:t>
            </a:r>
            <a:r>
              <a:rPr lang="en-GB" sz="1600" b="1" dirty="0"/>
              <a:t>international standard setting bodies</a:t>
            </a:r>
          </a:p>
        </p:txBody>
      </p:sp>
    </p:spTree>
    <p:extLst>
      <p:ext uri="{BB962C8B-B14F-4D97-AF65-F5344CB8AC3E}">
        <p14:creationId xmlns:p14="http://schemas.microsoft.com/office/powerpoint/2010/main" val="36729025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4000" dirty="0"/>
              <a:t>TEST OUT</a:t>
            </a:r>
          </a:p>
        </p:txBody>
      </p:sp>
      <p:sp>
        <p:nvSpPr>
          <p:cNvPr id="2" name="Subtitle 1">
            <a:extLst>
              <a:ext uri="{FF2B5EF4-FFF2-40B4-BE49-F238E27FC236}">
                <a16:creationId xmlns:a16="http://schemas.microsoft.com/office/drawing/2014/main" id="{D82B6A14-A46D-4C80-A82B-1C767F7FB420}"/>
              </a:ext>
            </a:extLst>
          </p:cNvPr>
          <p:cNvSpPr>
            <a:spLocks noGrp="1"/>
          </p:cNvSpPr>
          <p:nvPr>
            <p:ph type="subTitle" idx="1"/>
          </p:nvPr>
        </p:nvSpPr>
        <p:spPr/>
        <p:txBody>
          <a:bodyPr/>
          <a:lstStyle/>
          <a:p>
            <a:pPr algn="ctr"/>
            <a:r>
              <a:rPr lang="en-GB" dirty="0"/>
              <a:t>Dear participants, </a:t>
            </a:r>
          </a:p>
          <a:p>
            <a:pPr algn="ctr"/>
            <a:r>
              <a:rPr lang="en-GB" dirty="0"/>
              <a:t>please refer to chat box for completion of the survey before leaving the virtual training.</a:t>
            </a:r>
            <a:endParaRPr lang="en-BE" dirty="0"/>
          </a:p>
          <a:p>
            <a:endParaRPr lang="en-BE" dirty="0"/>
          </a:p>
        </p:txBody>
      </p:sp>
    </p:spTree>
    <p:extLst>
      <p:ext uri="{BB962C8B-B14F-4D97-AF65-F5344CB8AC3E}">
        <p14:creationId xmlns:p14="http://schemas.microsoft.com/office/powerpoint/2010/main" val="14172569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Keep in touch</a:t>
            </a:r>
            <a:endParaRPr lang="en-GB" dirty="0"/>
          </a:p>
        </p:txBody>
      </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134" y="4363023"/>
            <a:ext cx="465173" cy="50990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577" y="4349486"/>
            <a:ext cx="465173" cy="511130"/>
          </a:xfrm>
          <a:prstGeom prst="rect">
            <a:avLst/>
          </a:prstGeom>
        </p:spPr>
      </p:pic>
      <p:pic>
        <p:nvPicPr>
          <p:cNvPr id="13" name="Picture 1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2692" y="4349486"/>
            <a:ext cx="465173" cy="511130"/>
          </a:xfrm>
          <a:prstGeom prst="rect">
            <a:avLst/>
          </a:prstGeom>
        </p:spPr>
      </p:pic>
      <p:pic>
        <p:nvPicPr>
          <p:cNvPr id="19" name="Picture 18">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8248" y="4316114"/>
            <a:ext cx="495546" cy="544503"/>
          </a:xfrm>
          <a:prstGeom prst="rect">
            <a:avLst/>
          </a:prstGeom>
        </p:spPr>
      </p:pic>
      <p:pic>
        <p:nvPicPr>
          <p:cNvPr id="22" name="Picture 21" descr="A close up of a logo&#10;&#10;Description automatically generated">
            <a:extLst>
              <a:ext uri="{FF2B5EF4-FFF2-40B4-BE49-F238E27FC236}">
                <a16:creationId xmlns:a16="http://schemas.microsoft.com/office/drawing/2014/main" id="{61301B42-330B-4382-9A17-6E37568F70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01482" y="2530714"/>
            <a:ext cx="485672" cy="461921"/>
          </a:xfrm>
          <a:prstGeom prst="rect">
            <a:avLst/>
          </a:prstGeom>
        </p:spPr>
      </p:pic>
      <p:pic>
        <p:nvPicPr>
          <p:cNvPr id="26" name="Picture 25" descr="A picture containing drawing&#10;&#10;Description automatically generated">
            <a:hlinkClick r:id="rId12"/>
            <a:extLst>
              <a:ext uri="{FF2B5EF4-FFF2-40B4-BE49-F238E27FC236}">
                <a16:creationId xmlns:a16="http://schemas.microsoft.com/office/drawing/2014/main" id="{B8D4B071-F24A-4A9E-A53F-CA2F105B04B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54179" y="4370535"/>
            <a:ext cx="439328" cy="439328"/>
          </a:xfrm>
          <a:prstGeom prst="rect">
            <a:avLst/>
          </a:prstGeom>
        </p:spPr>
      </p:pic>
      <p:sp>
        <p:nvSpPr>
          <p:cNvPr id="28" name="TextBox 27">
            <a:extLst>
              <a:ext uri="{FF2B5EF4-FFF2-40B4-BE49-F238E27FC236}">
                <a16:creationId xmlns:a16="http://schemas.microsoft.com/office/drawing/2014/main" id="{518A66C2-DC66-4415-88DF-69DF0062CA45}"/>
              </a:ext>
            </a:extLst>
          </p:cNvPr>
          <p:cNvSpPr txBox="1"/>
          <p:nvPr/>
        </p:nvSpPr>
        <p:spPr>
          <a:xfrm>
            <a:off x="2419200" y="2373053"/>
            <a:ext cx="7353600" cy="638380"/>
          </a:xfrm>
          <a:prstGeom prst="rect">
            <a:avLst/>
          </a:prstGeom>
          <a:noFill/>
        </p:spPr>
        <p:txBody>
          <a:bodyPr wrap="square" rtlCol="0">
            <a:spAutoFit/>
          </a:bodyPr>
          <a:lstStyle/>
          <a:p>
            <a:pPr algn="ctr" defTabSz="685800">
              <a:lnSpc>
                <a:spcPct val="200000"/>
              </a:lnSpc>
              <a:defRPr/>
            </a:pPr>
            <a:r>
              <a:rPr lang="en-GB" sz="2100" dirty="0">
                <a:solidFill>
                  <a:srgbClr val="4D4D4D"/>
                </a:solidFill>
                <a:latin typeface="Arial"/>
              </a:rPr>
              <a:t>Use your </a:t>
            </a:r>
            <a:r>
              <a:rPr lang="en-GB" sz="2100" b="1" dirty="0">
                <a:solidFill>
                  <a:srgbClr val="034EA2"/>
                </a:solidFill>
                <a:latin typeface="Arial"/>
              </a:rPr>
              <a:t>EU Login </a:t>
            </a:r>
            <a:r>
              <a:rPr lang="en-GB" sz="2100" dirty="0">
                <a:solidFill>
                  <a:srgbClr val="4D4D4D"/>
                </a:solidFill>
                <a:latin typeface="Arial"/>
              </a:rPr>
              <a:t>credentials to join </a:t>
            </a:r>
            <a:r>
              <a:rPr lang="en-GB" sz="2100" b="1" dirty="0">
                <a:solidFill>
                  <a:srgbClr val="034EA2"/>
                </a:solidFill>
                <a:latin typeface="Arial"/>
                <a:hlinkClick r:id="rId14"/>
              </a:rPr>
              <a:t>Capacity4dev.eu</a:t>
            </a:r>
            <a:r>
              <a:rPr lang="en-GB" sz="2100" b="1" dirty="0">
                <a:solidFill>
                  <a:srgbClr val="034EA2"/>
                </a:solidFill>
                <a:latin typeface="Arial"/>
              </a:rPr>
              <a:t> </a:t>
            </a:r>
          </a:p>
        </p:txBody>
      </p:sp>
      <p:sp>
        <p:nvSpPr>
          <p:cNvPr id="2" name="TextBox 1">
            <a:extLst>
              <a:ext uri="{FF2B5EF4-FFF2-40B4-BE49-F238E27FC236}">
                <a16:creationId xmlns:a16="http://schemas.microsoft.com/office/drawing/2014/main" id="{742F8889-76A9-4E26-91DA-2A2DD26B88CD}"/>
              </a:ext>
            </a:extLst>
          </p:cNvPr>
          <p:cNvSpPr txBox="1"/>
          <p:nvPr/>
        </p:nvSpPr>
        <p:spPr>
          <a:xfrm>
            <a:off x="5061991" y="3630113"/>
            <a:ext cx="2246575" cy="415498"/>
          </a:xfrm>
          <a:prstGeom prst="rect">
            <a:avLst/>
          </a:prstGeom>
          <a:noFill/>
        </p:spPr>
        <p:txBody>
          <a:bodyPr wrap="square" rtlCol="0">
            <a:spAutoFit/>
          </a:bodyPr>
          <a:lstStyle/>
          <a:p>
            <a:pPr defTabSz="685800">
              <a:defRPr/>
            </a:pPr>
            <a:r>
              <a:rPr lang="en-GB" sz="2100" dirty="0">
                <a:solidFill>
                  <a:srgbClr val="4D4D4D"/>
                </a:solidFill>
                <a:latin typeface="Arial"/>
              </a:rPr>
              <a:t>Connect with us</a:t>
            </a:r>
          </a:p>
        </p:txBody>
      </p:sp>
    </p:spTree>
    <p:extLst>
      <p:ext uri="{BB962C8B-B14F-4D97-AF65-F5344CB8AC3E}">
        <p14:creationId xmlns:p14="http://schemas.microsoft.com/office/powerpoint/2010/main" val="7013807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Budget support for Global Gateway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498" y="1872584"/>
            <a:ext cx="2666826" cy="2666826"/>
          </a:xfrm>
          <a:prstGeom prst="rect">
            <a:avLst/>
          </a:prstGeom>
        </p:spPr>
      </p:pic>
      <p:sp>
        <p:nvSpPr>
          <p:cNvPr id="5" name="TextBox 4"/>
          <p:cNvSpPr txBox="1"/>
          <p:nvPr/>
        </p:nvSpPr>
        <p:spPr>
          <a:xfrm>
            <a:off x="6228522" y="1967536"/>
            <a:ext cx="5297958" cy="1200329"/>
          </a:xfrm>
          <a:prstGeom prst="rect">
            <a:avLst/>
          </a:prstGeom>
          <a:noFill/>
        </p:spPr>
        <p:txBody>
          <a:bodyPr wrap="square" rtlCol="0">
            <a:spAutoFit/>
          </a:bodyPr>
          <a:lstStyle/>
          <a:p>
            <a:pPr lvl="0"/>
            <a:r>
              <a:rPr lang="en-GB" dirty="0">
                <a:latin typeface="Arial" panose="020B0604020202020204" pitchFamily="34" charset="0"/>
                <a:cs typeface="Arial" panose="020B0604020202020204" pitchFamily="34" charset="0"/>
              </a:rPr>
              <a:t>Relevant and credible development and sector policies: financing; regulatory frameworks; public </a:t>
            </a:r>
            <a:r>
              <a:rPr lang="en-GB" b="1" dirty="0">
                <a:latin typeface="Arial" panose="020B0604020202020204" pitchFamily="34" charset="0"/>
                <a:cs typeface="Arial" panose="020B0604020202020204" pitchFamily="34" charset="0"/>
              </a:rPr>
              <a:t>investment</a:t>
            </a:r>
            <a:r>
              <a:rPr lang="en-GB" dirty="0">
                <a:latin typeface="Arial" panose="020B0604020202020204" pitchFamily="34" charset="0"/>
                <a:cs typeface="Arial" panose="020B0604020202020204" pitchFamily="34" charset="0"/>
              </a:rPr>
              <a:t> component with maintenance and recurrent costs; reporting and monitoring systems</a:t>
            </a:r>
            <a:endParaRPr lang="en-GB" dirty="0"/>
          </a:p>
        </p:txBody>
      </p:sp>
      <p:sp>
        <p:nvSpPr>
          <p:cNvPr id="6" name="TextBox 5"/>
          <p:cNvSpPr txBox="1"/>
          <p:nvPr/>
        </p:nvSpPr>
        <p:spPr>
          <a:xfrm>
            <a:off x="5948894" y="3512818"/>
            <a:ext cx="3852947" cy="2585323"/>
          </a:xfrm>
          <a:prstGeom prst="rect">
            <a:avLst/>
          </a:prstGeom>
          <a:noFill/>
        </p:spPr>
        <p:txBody>
          <a:bodyPr wrap="square" rtlCol="0">
            <a:spAutoFit/>
          </a:bodyPr>
          <a:lstStyle/>
          <a:p>
            <a:pPr lvl="0"/>
            <a:r>
              <a:rPr lang="en-GB" sz="1800" b="1" dirty="0">
                <a:solidFill>
                  <a:schemeClr val="tx1"/>
                </a:solidFill>
                <a:latin typeface="Arial" panose="020B0604020202020204" pitchFamily="34" charset="0"/>
                <a:cs typeface="Arial" panose="020B0604020202020204" pitchFamily="34" charset="0"/>
              </a:rPr>
              <a:t>Public finance management &amp; fiscal transparency:</a:t>
            </a:r>
          </a:p>
          <a:p>
            <a:pPr marL="285750" lvl="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tax and customs administration</a:t>
            </a:r>
          </a:p>
          <a:p>
            <a:pPr marL="285750" lvl="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budgeting (gender and gree</a:t>
            </a:r>
            <a:r>
              <a:rPr lang="en-GB" dirty="0">
                <a:latin typeface="Arial" panose="020B0604020202020204" pitchFamily="34" charset="0"/>
                <a:cs typeface="Arial" panose="020B0604020202020204" pitchFamily="34" charset="0"/>
              </a:rPr>
              <a:t>n)</a:t>
            </a:r>
            <a:endParaRPr lang="en-GB" sz="1800" dirty="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public procurement</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public</a:t>
            </a:r>
            <a:r>
              <a:rPr lang="en-GB" sz="1800" dirty="0">
                <a:solidFill>
                  <a:schemeClr val="tx1"/>
                </a:solidFill>
                <a:latin typeface="Arial" panose="020B0604020202020204" pitchFamily="34" charset="0"/>
                <a:cs typeface="Arial" panose="020B0604020202020204" pitchFamily="34" charset="0"/>
              </a:rPr>
              <a:t> </a:t>
            </a:r>
            <a:r>
              <a:rPr lang="en-GB" sz="1800" b="1" dirty="0">
                <a:solidFill>
                  <a:schemeClr val="tx1"/>
                </a:solidFill>
                <a:latin typeface="Arial" panose="020B0604020202020204" pitchFamily="34" charset="0"/>
                <a:cs typeface="Arial" panose="020B0604020202020204" pitchFamily="34" charset="0"/>
              </a:rPr>
              <a:t>investment</a:t>
            </a:r>
            <a:r>
              <a:rPr lang="en-GB" sz="1800" dirty="0">
                <a:solidFill>
                  <a:schemeClr val="tx1"/>
                </a:solidFill>
                <a:latin typeface="Arial" panose="020B0604020202020204" pitchFamily="34" charset="0"/>
                <a:cs typeface="Arial" panose="020B0604020202020204" pitchFamily="34" charset="0"/>
              </a:rPr>
              <a:t> management</a:t>
            </a:r>
          </a:p>
          <a:p>
            <a:pPr marL="285750" lvl="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state-owned enterprises</a:t>
            </a:r>
          </a:p>
          <a:p>
            <a:pPr marL="285750" lvl="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public debt management</a:t>
            </a:r>
          </a:p>
          <a:p>
            <a:pPr marL="285750" lvl="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external control &amp; anti-corruption</a:t>
            </a:r>
            <a:endParaRPr lang="en-GB" dirty="0"/>
          </a:p>
        </p:txBody>
      </p:sp>
      <p:sp>
        <p:nvSpPr>
          <p:cNvPr id="7" name="TextBox 6"/>
          <p:cNvSpPr txBox="1"/>
          <p:nvPr/>
        </p:nvSpPr>
        <p:spPr>
          <a:xfrm>
            <a:off x="970721" y="2592664"/>
            <a:ext cx="2070207" cy="2308324"/>
          </a:xfrm>
          <a:prstGeom prst="rect">
            <a:avLst/>
          </a:prstGeom>
          <a:noFill/>
        </p:spPr>
        <p:txBody>
          <a:bodyPr wrap="square" rtlCol="0">
            <a:spAutoFit/>
          </a:bodyPr>
          <a:lstStyle/>
          <a:p>
            <a:pPr lvl="0"/>
            <a:r>
              <a:rPr lang="en-GB" sz="1800" b="1" dirty="0">
                <a:solidFill>
                  <a:schemeClr val="tx1"/>
                </a:solidFill>
                <a:latin typeface="Arial" panose="020B0604020202020204" pitchFamily="34" charset="0"/>
                <a:cs typeface="Arial" panose="020B0604020202020204" pitchFamily="34" charset="0"/>
              </a:rPr>
              <a:t>Macroeconomic stability:</a:t>
            </a:r>
            <a:r>
              <a:rPr lang="en-GB" sz="1800" dirty="0">
                <a:solidFill>
                  <a:schemeClr val="tx1"/>
                </a:solidFill>
                <a:latin typeface="Arial" panose="020B0604020202020204" pitchFamily="34" charset="0"/>
                <a:cs typeface="Arial" panose="020B0604020202020204" pitchFamily="34" charset="0"/>
              </a:rPr>
              <a:t> fiscal policies (revenue and spending – recurrent and </a:t>
            </a:r>
            <a:r>
              <a:rPr lang="en-GB" sz="1800" b="1" dirty="0">
                <a:solidFill>
                  <a:schemeClr val="tx1"/>
                </a:solidFill>
                <a:latin typeface="Arial" panose="020B0604020202020204" pitchFamily="34" charset="0"/>
                <a:cs typeface="Arial" panose="020B0604020202020204" pitchFamily="34" charset="0"/>
              </a:rPr>
              <a:t>investment</a:t>
            </a:r>
            <a:r>
              <a:rPr lang="en-GB" sz="1800" dirty="0">
                <a:solidFill>
                  <a:schemeClr val="tx1"/>
                </a:solidFill>
                <a:latin typeface="Arial" panose="020B0604020202020204" pitchFamily="34" charset="0"/>
                <a:cs typeface="Arial" panose="020B0604020202020204" pitchFamily="34" charset="0"/>
              </a:rPr>
              <a:t>), debt sustainability</a:t>
            </a:r>
            <a:endParaRPr lang="en-GB" sz="1800" b="1" dirty="0">
              <a:solidFill>
                <a:schemeClr val="tx1"/>
              </a:solidFill>
              <a:latin typeface="Arial" panose="020B0604020202020204" pitchFamily="34" charset="0"/>
              <a:cs typeface="Arial" panose="020B0604020202020204" pitchFamily="34" charset="0"/>
            </a:endParaRPr>
          </a:p>
          <a:p>
            <a:endParaRPr lang="en-GB" dirty="0"/>
          </a:p>
        </p:txBody>
      </p:sp>
      <p:cxnSp>
        <p:nvCxnSpPr>
          <p:cNvPr id="8" name="Straight Connector 7"/>
          <p:cNvCxnSpPr/>
          <p:nvPr/>
        </p:nvCxnSpPr>
        <p:spPr bwMode="auto">
          <a:xfrm>
            <a:off x="970721" y="2438840"/>
            <a:ext cx="2465510" cy="0"/>
          </a:xfrm>
          <a:prstGeom prst="line">
            <a:avLst/>
          </a:prstGeom>
          <a:noFill/>
          <a:ln w="19050" cap="flat" cmpd="sng" algn="ctr">
            <a:solidFill>
              <a:schemeClr val="accent3"/>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flipV="1">
            <a:off x="5453465" y="1915620"/>
            <a:ext cx="5929533" cy="8880"/>
          </a:xfrm>
          <a:prstGeom prst="line">
            <a:avLst/>
          </a:prstGeom>
          <a:noFill/>
          <a:ln w="19050" cap="flat" cmpd="sng" algn="ctr">
            <a:solidFill>
              <a:schemeClr val="accent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5684308" y="3421145"/>
            <a:ext cx="3990794" cy="0"/>
          </a:xfrm>
          <a:prstGeom prst="line">
            <a:avLst/>
          </a:prstGeom>
          <a:noFill/>
          <a:ln w="19050" cap="flat" cmpd="sng" algn="ctr">
            <a:solidFill>
              <a:schemeClr val="accent5"/>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C9269C04-4705-440A-9A31-1B79047A7DBD}"/>
              </a:ext>
            </a:extLst>
          </p:cNvPr>
          <p:cNvSpPr txBox="1"/>
          <p:nvPr/>
        </p:nvSpPr>
        <p:spPr>
          <a:xfrm>
            <a:off x="2609079" y="5005939"/>
            <a:ext cx="2907966" cy="952626"/>
          </a:xfrm>
          <a:prstGeom prst="rect">
            <a:avLst/>
          </a:prstGeom>
          <a:noFill/>
          <a:ln w="19050">
            <a:solidFill>
              <a:schemeClr val="tx1"/>
            </a:solidFill>
          </a:ln>
        </p:spPr>
        <p:txBody>
          <a:bodyPr wrap="square" rtlCol="0">
            <a:spAutoFit/>
          </a:bodyPr>
          <a:lstStyle/>
          <a:p>
            <a:pPr algn="ctr"/>
            <a:r>
              <a:rPr lang="en-IE" dirty="0"/>
              <a:t>Conditions for successful &amp; sustainable investments, maximising their returns</a:t>
            </a:r>
          </a:p>
        </p:txBody>
      </p:sp>
      <p:pic>
        <p:nvPicPr>
          <p:cNvPr id="16" name="Picture 15">
            <a:extLst>
              <a:ext uri="{FF2B5EF4-FFF2-40B4-BE49-F238E27FC236}">
                <a16:creationId xmlns:a16="http://schemas.microsoft.com/office/drawing/2014/main" id="{EB417AD9-4726-41A0-8544-2441102681F6}"/>
              </a:ext>
            </a:extLst>
          </p:cNvPr>
          <p:cNvPicPr>
            <a:picLocks noChangeAspect="1"/>
          </p:cNvPicPr>
          <p:nvPr/>
        </p:nvPicPr>
        <p:blipFill>
          <a:blip r:embed="rId4"/>
          <a:stretch>
            <a:fillRect/>
          </a:stretch>
        </p:blipFill>
        <p:spPr>
          <a:xfrm>
            <a:off x="872359" y="4988210"/>
            <a:ext cx="1736720" cy="978764"/>
          </a:xfrm>
          <a:prstGeom prst="rect">
            <a:avLst/>
          </a:prstGeom>
        </p:spPr>
      </p:pic>
    </p:spTree>
    <p:extLst>
      <p:ext uri="{BB962C8B-B14F-4D97-AF65-F5344CB8AC3E}">
        <p14:creationId xmlns:p14="http://schemas.microsoft.com/office/powerpoint/2010/main" val="174311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141DD-5073-9C43-3FAF-55EA1620BF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4CAD3A-65A6-004A-2555-BE953B88ECFE}"/>
              </a:ext>
            </a:extLst>
          </p:cNvPr>
          <p:cNvSpPr>
            <a:spLocks noGrp="1"/>
          </p:cNvSpPr>
          <p:nvPr>
            <p:ph type="title"/>
          </p:nvPr>
        </p:nvSpPr>
        <p:spPr/>
        <p:txBody>
          <a:bodyPr/>
          <a:lstStyle/>
          <a:p>
            <a:r>
              <a:rPr lang="en-GB" dirty="0"/>
              <a:t>Budget support Intervention Logic </a:t>
            </a:r>
            <a:r>
              <a:rPr lang="en-GB" sz="2800" dirty="0"/>
              <a:t>(OECD/DAC 2012)</a:t>
            </a:r>
          </a:p>
        </p:txBody>
      </p:sp>
      <p:sp>
        <p:nvSpPr>
          <p:cNvPr id="4" name="Isosceles Triangle 22">
            <a:extLst>
              <a:ext uri="{FF2B5EF4-FFF2-40B4-BE49-F238E27FC236}">
                <a16:creationId xmlns:a16="http://schemas.microsoft.com/office/drawing/2014/main" id="{AC87244C-C51C-7CFD-53C2-8F64CAAE25CE}"/>
              </a:ext>
            </a:extLst>
          </p:cNvPr>
          <p:cNvSpPr/>
          <p:nvPr/>
        </p:nvSpPr>
        <p:spPr bwMode="auto">
          <a:xfrm rot="5400000">
            <a:off x="1760759" y="4322465"/>
            <a:ext cx="1382137" cy="230926"/>
          </a:xfrm>
          <a:prstGeom prst="triangle">
            <a:avLst/>
          </a:prstGeom>
          <a:solidFill>
            <a:srgbClr val="0F5494"/>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3175" eaLnBrk="1" hangingPunct="1">
              <a:defRPr/>
            </a:pPr>
            <a:endParaRPr lang="fr-BE">
              <a:solidFill>
                <a:srgbClr val="0F5494"/>
              </a:solidFill>
            </a:endParaRPr>
          </a:p>
        </p:txBody>
      </p:sp>
      <p:sp>
        <p:nvSpPr>
          <p:cNvPr id="5" name="Isosceles Triangle 23">
            <a:extLst>
              <a:ext uri="{FF2B5EF4-FFF2-40B4-BE49-F238E27FC236}">
                <a16:creationId xmlns:a16="http://schemas.microsoft.com/office/drawing/2014/main" id="{79DEB8B5-0BD1-7881-FE1E-F1F193279551}"/>
              </a:ext>
            </a:extLst>
          </p:cNvPr>
          <p:cNvSpPr/>
          <p:nvPr/>
        </p:nvSpPr>
        <p:spPr bwMode="auto">
          <a:xfrm rot="5400000">
            <a:off x="4170707" y="4258940"/>
            <a:ext cx="1382137" cy="230926"/>
          </a:xfrm>
          <a:prstGeom prst="triangle">
            <a:avLst/>
          </a:prstGeom>
          <a:solidFill>
            <a:srgbClr val="0F5494"/>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3175" eaLnBrk="1" hangingPunct="1">
              <a:defRPr/>
            </a:pPr>
            <a:endParaRPr lang="fr-BE">
              <a:solidFill>
                <a:srgbClr val="0F5494"/>
              </a:solidFill>
            </a:endParaRPr>
          </a:p>
        </p:txBody>
      </p:sp>
      <p:sp>
        <p:nvSpPr>
          <p:cNvPr id="6" name="Isosceles Triangle 24">
            <a:extLst>
              <a:ext uri="{FF2B5EF4-FFF2-40B4-BE49-F238E27FC236}">
                <a16:creationId xmlns:a16="http://schemas.microsoft.com/office/drawing/2014/main" id="{C3DB1CEB-2362-337A-3BB8-A2C601EBBE31}"/>
              </a:ext>
            </a:extLst>
          </p:cNvPr>
          <p:cNvSpPr/>
          <p:nvPr/>
        </p:nvSpPr>
        <p:spPr bwMode="auto">
          <a:xfrm rot="5400000">
            <a:off x="6580655" y="4258939"/>
            <a:ext cx="1382137" cy="230926"/>
          </a:xfrm>
          <a:prstGeom prst="triangle">
            <a:avLst/>
          </a:prstGeom>
          <a:solidFill>
            <a:srgbClr val="0F5494"/>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3175" eaLnBrk="1" hangingPunct="1">
              <a:defRPr/>
            </a:pPr>
            <a:endParaRPr lang="fr-BE">
              <a:solidFill>
                <a:srgbClr val="0F5494"/>
              </a:solidFill>
            </a:endParaRPr>
          </a:p>
        </p:txBody>
      </p:sp>
      <p:sp>
        <p:nvSpPr>
          <p:cNvPr id="7" name="Isosceles Triangle 25">
            <a:extLst>
              <a:ext uri="{FF2B5EF4-FFF2-40B4-BE49-F238E27FC236}">
                <a16:creationId xmlns:a16="http://schemas.microsoft.com/office/drawing/2014/main" id="{36A1D396-0DC8-501C-3B4E-262B68145D39}"/>
              </a:ext>
            </a:extLst>
          </p:cNvPr>
          <p:cNvSpPr/>
          <p:nvPr/>
        </p:nvSpPr>
        <p:spPr bwMode="auto">
          <a:xfrm rot="5400000">
            <a:off x="8990603" y="4258940"/>
            <a:ext cx="1382137" cy="230926"/>
          </a:xfrm>
          <a:prstGeom prst="triangle">
            <a:avLst/>
          </a:prstGeom>
          <a:solidFill>
            <a:srgbClr val="0F5494"/>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3175" eaLnBrk="1" hangingPunct="1">
              <a:defRPr/>
            </a:pPr>
            <a:endParaRPr lang="fr-BE">
              <a:solidFill>
                <a:srgbClr val="0F5494"/>
              </a:solidFill>
            </a:endParaRPr>
          </a:p>
        </p:txBody>
      </p:sp>
      <p:sp>
        <p:nvSpPr>
          <p:cNvPr id="8" name="Rectangle 7">
            <a:extLst>
              <a:ext uri="{FF2B5EF4-FFF2-40B4-BE49-F238E27FC236}">
                <a16:creationId xmlns:a16="http://schemas.microsoft.com/office/drawing/2014/main" id="{D5872A02-F62E-65E2-0007-AEF4D53E4A9A}"/>
              </a:ext>
            </a:extLst>
          </p:cNvPr>
          <p:cNvSpPr/>
          <p:nvPr/>
        </p:nvSpPr>
        <p:spPr>
          <a:xfrm>
            <a:off x="251697" y="1581708"/>
            <a:ext cx="11177610" cy="400110"/>
          </a:xfrm>
          <a:prstGeom prst="rect">
            <a:avLst/>
          </a:prstGeom>
          <a:solidFill>
            <a:schemeClr val="accent5">
              <a:lumMod val="20000"/>
              <a:lumOff val="80000"/>
            </a:schemeClr>
          </a:solidFill>
          <a:ln w="19050">
            <a:noFill/>
          </a:ln>
          <a:effectLst/>
        </p:spPr>
        <p:txBody>
          <a:bodyPr wrap="square">
            <a:spAutoFit/>
          </a:bodyPr>
          <a:lstStyle/>
          <a:p>
            <a:pPr algn="ctr" eaLnBrk="1" hangingPunct="1">
              <a:defRPr/>
            </a:pPr>
            <a:r>
              <a:rPr lang="en-GB" sz="2000" b="1" cap="all" spc="300" dirty="0">
                <a:solidFill>
                  <a:srgbClr val="004494"/>
                </a:solidFill>
                <a:latin typeface="+mn-lt"/>
                <a:ea typeface="+mj-ea"/>
                <a:cs typeface="+mj-cs"/>
              </a:rPr>
              <a:t>GOVERNMENT POLICY &amp; SPENDING ACTIONS (STRATEGY)</a:t>
            </a:r>
          </a:p>
        </p:txBody>
      </p:sp>
      <p:grpSp>
        <p:nvGrpSpPr>
          <p:cNvPr id="36" name="Group 35">
            <a:extLst>
              <a:ext uri="{FF2B5EF4-FFF2-40B4-BE49-F238E27FC236}">
                <a16:creationId xmlns:a16="http://schemas.microsoft.com/office/drawing/2014/main" id="{E55F2534-AF5C-A195-2BDC-E1AB8E9252D0}"/>
              </a:ext>
            </a:extLst>
          </p:cNvPr>
          <p:cNvGrpSpPr/>
          <p:nvPr/>
        </p:nvGrpSpPr>
        <p:grpSpPr>
          <a:xfrm>
            <a:off x="184854" y="2807147"/>
            <a:ext cx="2124000" cy="2771869"/>
            <a:chOff x="251695" y="2515326"/>
            <a:chExt cx="2032149" cy="3014272"/>
          </a:xfrm>
        </p:grpSpPr>
        <p:sp>
          <p:nvSpPr>
            <p:cNvPr id="10" name="Rectangle 9">
              <a:extLst>
                <a:ext uri="{FF2B5EF4-FFF2-40B4-BE49-F238E27FC236}">
                  <a16:creationId xmlns:a16="http://schemas.microsoft.com/office/drawing/2014/main" id="{C55BE08C-58AB-6310-A7A4-7F3295A53100}"/>
                </a:ext>
              </a:extLst>
            </p:cNvPr>
            <p:cNvSpPr/>
            <p:nvPr/>
          </p:nvSpPr>
          <p:spPr bwMode="auto">
            <a:xfrm>
              <a:off x="251695" y="3257938"/>
              <a:ext cx="2032149" cy="2271660"/>
            </a:xfrm>
            <a:prstGeom prst="rect">
              <a:avLst/>
            </a:prstGeom>
            <a:noFill/>
            <a:ln w="12700">
              <a:solidFill>
                <a:srgbClr val="1FACE0"/>
              </a:solidFill>
            </a:ln>
            <a:effectLst/>
          </p:spPr>
          <p:style>
            <a:lnRef idx="2">
              <a:schemeClr val="accent3">
                <a:shade val="50000"/>
              </a:schemeClr>
            </a:lnRef>
            <a:fillRef idx="1">
              <a:schemeClr val="accent3"/>
            </a:fillRef>
            <a:effectRef idx="0">
              <a:schemeClr val="accent3"/>
            </a:effectRef>
            <a:fontRef idx="minor">
              <a:schemeClr val="lt1"/>
            </a:fontRef>
          </p:style>
          <p:txBody>
            <a:bodyPr anchor="t"/>
            <a:lstStyle/>
            <a:p>
              <a:pPr marL="3175" algn="ctr" eaLnBrk="1" fontAlgn="auto" hangingPunct="1">
                <a:lnSpc>
                  <a:spcPct val="115000"/>
                </a:lnSpc>
                <a:spcBef>
                  <a:spcPts val="0"/>
                </a:spcBef>
                <a:spcAft>
                  <a:spcPts val="0"/>
                </a:spcAft>
                <a:defRPr/>
              </a:pPr>
              <a:r>
                <a:rPr lang="en-GB" dirty="0">
                  <a:solidFill>
                    <a:schemeClr val="tx1"/>
                  </a:solidFill>
                </a:rPr>
                <a:t>Funds</a:t>
              </a:r>
            </a:p>
            <a:p>
              <a:pPr marL="3175" algn="ctr" eaLnBrk="1" fontAlgn="auto" hangingPunct="1">
                <a:lnSpc>
                  <a:spcPct val="115000"/>
                </a:lnSpc>
                <a:spcBef>
                  <a:spcPts val="0"/>
                </a:spcBef>
                <a:spcAft>
                  <a:spcPts val="0"/>
                </a:spcAft>
                <a:defRPr/>
              </a:pPr>
              <a:r>
                <a:rPr lang="en-GB" dirty="0">
                  <a:solidFill>
                    <a:schemeClr val="tx1"/>
                  </a:solidFill>
                </a:rPr>
                <a:t>Conditions / indicators</a:t>
              </a:r>
            </a:p>
            <a:p>
              <a:pPr marL="3175" algn="ctr" eaLnBrk="1" fontAlgn="auto" hangingPunct="1">
                <a:lnSpc>
                  <a:spcPct val="115000"/>
                </a:lnSpc>
                <a:spcBef>
                  <a:spcPts val="0"/>
                </a:spcBef>
                <a:spcAft>
                  <a:spcPts val="0"/>
                </a:spcAft>
                <a:defRPr/>
              </a:pPr>
              <a:r>
                <a:rPr lang="en-GB" dirty="0">
                  <a:solidFill>
                    <a:schemeClr val="tx1"/>
                  </a:solidFill>
                </a:rPr>
                <a:t>Capacity development</a:t>
              </a:r>
            </a:p>
            <a:p>
              <a:pPr marL="3175" algn="ctr" eaLnBrk="1" fontAlgn="auto" hangingPunct="1">
                <a:lnSpc>
                  <a:spcPct val="115000"/>
                </a:lnSpc>
                <a:spcBef>
                  <a:spcPts val="0"/>
                </a:spcBef>
                <a:spcAft>
                  <a:spcPts val="0"/>
                </a:spcAft>
                <a:defRPr/>
              </a:pPr>
              <a:r>
                <a:rPr lang="fr-BE" dirty="0">
                  <a:solidFill>
                    <a:schemeClr val="tx1"/>
                  </a:solidFill>
                </a:rPr>
                <a:t>Policy Dialogue</a:t>
              </a:r>
              <a:endParaRPr lang="en-GB" dirty="0">
                <a:solidFill>
                  <a:schemeClr val="tx1"/>
                </a:solidFill>
              </a:endParaRPr>
            </a:p>
          </p:txBody>
        </p:sp>
        <p:sp>
          <p:nvSpPr>
            <p:cNvPr id="15" name="Rectangle 14">
              <a:extLst>
                <a:ext uri="{FF2B5EF4-FFF2-40B4-BE49-F238E27FC236}">
                  <a16:creationId xmlns:a16="http://schemas.microsoft.com/office/drawing/2014/main" id="{6F0418AF-B595-93B1-4C42-B87C287BE44B}"/>
                </a:ext>
              </a:extLst>
            </p:cNvPr>
            <p:cNvSpPr/>
            <p:nvPr/>
          </p:nvSpPr>
          <p:spPr bwMode="auto">
            <a:xfrm>
              <a:off x="251695" y="2515326"/>
              <a:ext cx="2032149" cy="740567"/>
            </a:xfrm>
            <a:prstGeom prst="rect">
              <a:avLst/>
            </a:prstGeom>
            <a:solidFill>
              <a:srgbClr val="1FACE0"/>
            </a:solidFill>
            <a:ln w="12700">
              <a:solidFill>
                <a:srgbClr val="1FACE0"/>
              </a:solidFill>
            </a:ln>
            <a:effectLst/>
          </p:spPr>
          <p:style>
            <a:lnRef idx="1">
              <a:schemeClr val="accent4"/>
            </a:lnRef>
            <a:fillRef idx="2">
              <a:schemeClr val="accent4"/>
            </a:fillRef>
            <a:effectRef idx="1">
              <a:schemeClr val="accent4"/>
            </a:effectRef>
            <a:fontRef idx="minor">
              <a:schemeClr val="dk1"/>
            </a:fontRef>
          </p:style>
          <p:txBody>
            <a:bodyPr anchor="ctr"/>
            <a:lstStyle/>
            <a:p>
              <a:pPr marL="3175" algn="ctr" eaLnBrk="1" fontAlgn="auto" hangingPunct="1">
                <a:lnSpc>
                  <a:spcPct val="115000"/>
                </a:lnSpc>
                <a:spcBef>
                  <a:spcPts val="0"/>
                </a:spcBef>
                <a:spcAft>
                  <a:spcPts val="0"/>
                </a:spcAft>
                <a:defRPr/>
              </a:pPr>
              <a:r>
                <a:rPr lang="en-GB" b="1" dirty="0">
                  <a:solidFill>
                    <a:schemeClr val="bg1"/>
                  </a:solidFill>
                </a:rPr>
                <a:t>Budget Support inputs</a:t>
              </a:r>
            </a:p>
          </p:txBody>
        </p:sp>
      </p:grpSp>
      <p:grpSp>
        <p:nvGrpSpPr>
          <p:cNvPr id="35" name="Group 34">
            <a:extLst>
              <a:ext uri="{FF2B5EF4-FFF2-40B4-BE49-F238E27FC236}">
                <a16:creationId xmlns:a16="http://schemas.microsoft.com/office/drawing/2014/main" id="{1E0431A3-145F-81AF-7CC5-7C4AAE3B2820}"/>
              </a:ext>
            </a:extLst>
          </p:cNvPr>
          <p:cNvGrpSpPr/>
          <p:nvPr/>
        </p:nvGrpSpPr>
        <p:grpSpPr>
          <a:xfrm>
            <a:off x="2594802" y="2813877"/>
            <a:ext cx="2124000" cy="2765139"/>
            <a:chOff x="2051719" y="2522644"/>
            <a:chExt cx="2032149" cy="3006953"/>
          </a:xfrm>
        </p:grpSpPr>
        <p:sp>
          <p:nvSpPr>
            <p:cNvPr id="11" name="Rectangle 10">
              <a:extLst>
                <a:ext uri="{FF2B5EF4-FFF2-40B4-BE49-F238E27FC236}">
                  <a16:creationId xmlns:a16="http://schemas.microsoft.com/office/drawing/2014/main" id="{FBB4B437-AD5C-DB9D-E04F-DEECCEA7F6A6}"/>
                </a:ext>
              </a:extLst>
            </p:cNvPr>
            <p:cNvSpPr/>
            <p:nvPr/>
          </p:nvSpPr>
          <p:spPr bwMode="auto">
            <a:xfrm>
              <a:off x="2051719" y="3257937"/>
              <a:ext cx="2032149" cy="2271660"/>
            </a:xfrm>
            <a:prstGeom prst="rect">
              <a:avLst/>
            </a:prstGeom>
            <a:noFill/>
            <a:ln w="12700">
              <a:solidFill>
                <a:srgbClr val="FF3300"/>
              </a:solidFill>
            </a:ln>
            <a:effectLst/>
          </p:spPr>
          <p:style>
            <a:lnRef idx="2">
              <a:schemeClr val="accent3">
                <a:shade val="50000"/>
              </a:schemeClr>
            </a:lnRef>
            <a:fillRef idx="1">
              <a:schemeClr val="accent3"/>
            </a:fillRef>
            <a:effectRef idx="0">
              <a:schemeClr val="accent3"/>
            </a:effectRef>
            <a:fontRef idx="minor">
              <a:schemeClr val="lt1"/>
            </a:fontRef>
          </p:style>
          <p:txBody>
            <a:bodyPr anchor="t"/>
            <a:lstStyle/>
            <a:p>
              <a:pPr marL="3175" algn="ctr" eaLnBrk="1" fontAlgn="auto" hangingPunct="1">
                <a:spcBef>
                  <a:spcPts val="0"/>
                </a:spcBef>
                <a:spcAft>
                  <a:spcPts val="0"/>
                </a:spcAft>
                <a:defRPr/>
              </a:pPr>
              <a:r>
                <a:rPr lang="en-GB" dirty="0">
                  <a:solidFill>
                    <a:schemeClr val="tx1"/>
                  </a:solidFill>
                </a:rPr>
                <a:t>Improvement in the relationship between external assistance and the national budget and policy processes</a:t>
              </a:r>
            </a:p>
          </p:txBody>
        </p:sp>
        <p:sp>
          <p:nvSpPr>
            <p:cNvPr id="16" name="Rectangle 15">
              <a:extLst>
                <a:ext uri="{FF2B5EF4-FFF2-40B4-BE49-F238E27FC236}">
                  <a16:creationId xmlns:a16="http://schemas.microsoft.com/office/drawing/2014/main" id="{B6D3553F-986C-1B60-580E-90D152B0D0AE}"/>
                </a:ext>
              </a:extLst>
            </p:cNvPr>
            <p:cNvSpPr/>
            <p:nvPr/>
          </p:nvSpPr>
          <p:spPr bwMode="auto">
            <a:xfrm>
              <a:off x="2051719" y="2522644"/>
              <a:ext cx="2032149" cy="740567"/>
            </a:xfrm>
            <a:prstGeom prst="rect">
              <a:avLst/>
            </a:prstGeom>
            <a:solidFill>
              <a:srgbClr val="FF3300"/>
            </a:solidFill>
            <a:ln w="12700">
              <a:solidFill>
                <a:srgbClr val="FF3300"/>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lnSpc>
                  <a:spcPct val="115000"/>
                </a:lnSpc>
                <a:spcBef>
                  <a:spcPts val="0"/>
                </a:spcBef>
                <a:spcAft>
                  <a:spcPts val="0"/>
                </a:spcAft>
                <a:defRPr/>
              </a:pPr>
              <a:r>
                <a:rPr lang="en-GB" b="1" dirty="0">
                  <a:solidFill>
                    <a:schemeClr val="bg1"/>
                  </a:solidFill>
                </a:rPr>
                <a:t>Direct Outputs </a:t>
              </a:r>
            </a:p>
          </p:txBody>
        </p:sp>
      </p:grpSp>
      <p:grpSp>
        <p:nvGrpSpPr>
          <p:cNvPr id="34" name="Group 33">
            <a:extLst>
              <a:ext uri="{FF2B5EF4-FFF2-40B4-BE49-F238E27FC236}">
                <a16:creationId xmlns:a16="http://schemas.microsoft.com/office/drawing/2014/main" id="{09015566-B8B4-B24B-ED91-D6F93F7B025D}"/>
              </a:ext>
            </a:extLst>
          </p:cNvPr>
          <p:cNvGrpSpPr/>
          <p:nvPr/>
        </p:nvGrpSpPr>
        <p:grpSpPr>
          <a:xfrm>
            <a:off x="5004750" y="2813877"/>
            <a:ext cx="2124000" cy="2765139"/>
            <a:chOff x="3816047" y="2522644"/>
            <a:chExt cx="2032149" cy="3006953"/>
          </a:xfrm>
        </p:grpSpPr>
        <p:sp>
          <p:nvSpPr>
            <p:cNvPr id="12" name="Rectangle 11">
              <a:extLst>
                <a:ext uri="{FF2B5EF4-FFF2-40B4-BE49-F238E27FC236}">
                  <a16:creationId xmlns:a16="http://schemas.microsoft.com/office/drawing/2014/main" id="{8B575478-A5C2-E766-3BB0-22DE1D17DD2F}"/>
                </a:ext>
              </a:extLst>
            </p:cNvPr>
            <p:cNvSpPr/>
            <p:nvPr/>
          </p:nvSpPr>
          <p:spPr bwMode="auto">
            <a:xfrm>
              <a:off x="3816047" y="3257937"/>
              <a:ext cx="2032149" cy="2271660"/>
            </a:xfrm>
            <a:prstGeom prst="rect">
              <a:avLst/>
            </a:prstGeom>
            <a:noFill/>
            <a:ln w="12700">
              <a:solidFill>
                <a:srgbClr val="FDB932"/>
              </a:solidFill>
            </a:ln>
            <a:effectLst/>
          </p:spPr>
          <p:style>
            <a:lnRef idx="2">
              <a:schemeClr val="accent3">
                <a:shade val="50000"/>
              </a:schemeClr>
            </a:lnRef>
            <a:fillRef idx="1">
              <a:schemeClr val="accent3"/>
            </a:fillRef>
            <a:effectRef idx="0">
              <a:schemeClr val="accent3"/>
            </a:effectRef>
            <a:fontRef idx="minor">
              <a:schemeClr val="lt1"/>
            </a:fontRef>
          </p:style>
          <p:txBody>
            <a:bodyPr anchor="t"/>
            <a:lstStyle/>
            <a:p>
              <a:pPr marL="3175" algn="ctr" eaLnBrk="1" fontAlgn="auto" hangingPunct="1">
                <a:lnSpc>
                  <a:spcPct val="115000"/>
                </a:lnSpc>
                <a:spcBef>
                  <a:spcPts val="0"/>
                </a:spcBef>
                <a:spcAft>
                  <a:spcPts val="0"/>
                </a:spcAft>
                <a:defRPr/>
              </a:pPr>
              <a:r>
                <a:rPr lang="en-GB" dirty="0">
                  <a:solidFill>
                    <a:schemeClr val="tx1"/>
                  </a:solidFill>
                </a:rPr>
                <a:t>Improved public policies, public sector institutions, public spending and public service delivery</a:t>
              </a:r>
            </a:p>
          </p:txBody>
        </p:sp>
        <p:sp>
          <p:nvSpPr>
            <p:cNvPr id="17" name="Rectangle 16">
              <a:extLst>
                <a:ext uri="{FF2B5EF4-FFF2-40B4-BE49-F238E27FC236}">
                  <a16:creationId xmlns:a16="http://schemas.microsoft.com/office/drawing/2014/main" id="{EC5F9CE9-8612-8AC1-F1F8-A41524112475}"/>
                </a:ext>
              </a:extLst>
            </p:cNvPr>
            <p:cNvSpPr/>
            <p:nvPr/>
          </p:nvSpPr>
          <p:spPr bwMode="auto">
            <a:xfrm>
              <a:off x="3816047" y="2522644"/>
              <a:ext cx="2032149" cy="740567"/>
            </a:xfrm>
            <a:prstGeom prst="rect">
              <a:avLst/>
            </a:prstGeom>
            <a:solidFill>
              <a:srgbClr val="FDB932"/>
            </a:solidFill>
            <a:ln w="12700">
              <a:solidFill>
                <a:srgbClr val="FDB932"/>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lnSpc>
                  <a:spcPct val="115000"/>
                </a:lnSpc>
                <a:spcBef>
                  <a:spcPts val="0"/>
                </a:spcBef>
                <a:spcAft>
                  <a:spcPts val="0"/>
                </a:spcAft>
                <a:defRPr/>
              </a:pPr>
              <a:r>
                <a:rPr lang="en-GB" b="1" dirty="0">
                  <a:solidFill>
                    <a:schemeClr val="bg1"/>
                  </a:solidFill>
                </a:rPr>
                <a:t>Induced Outputs</a:t>
              </a:r>
            </a:p>
          </p:txBody>
        </p:sp>
      </p:grpSp>
      <p:grpSp>
        <p:nvGrpSpPr>
          <p:cNvPr id="42" name="Group 41">
            <a:extLst>
              <a:ext uri="{FF2B5EF4-FFF2-40B4-BE49-F238E27FC236}">
                <a16:creationId xmlns:a16="http://schemas.microsoft.com/office/drawing/2014/main" id="{D6E17162-8985-A467-A571-BE1924386D18}"/>
              </a:ext>
            </a:extLst>
          </p:cNvPr>
          <p:cNvGrpSpPr/>
          <p:nvPr/>
        </p:nvGrpSpPr>
        <p:grpSpPr>
          <a:xfrm>
            <a:off x="7414697" y="2813876"/>
            <a:ext cx="2103954" cy="2765140"/>
            <a:chOff x="7414697" y="2547176"/>
            <a:chExt cx="2103954" cy="2765140"/>
          </a:xfrm>
        </p:grpSpPr>
        <p:sp>
          <p:nvSpPr>
            <p:cNvPr id="13" name="Rectangle 12">
              <a:extLst>
                <a:ext uri="{FF2B5EF4-FFF2-40B4-BE49-F238E27FC236}">
                  <a16:creationId xmlns:a16="http://schemas.microsoft.com/office/drawing/2014/main" id="{87CB103F-1511-D949-673C-8A1E21020BC6}"/>
                </a:ext>
              </a:extLst>
            </p:cNvPr>
            <p:cNvSpPr/>
            <p:nvPr/>
          </p:nvSpPr>
          <p:spPr bwMode="auto">
            <a:xfrm>
              <a:off x="7414697" y="3223339"/>
              <a:ext cx="2103954" cy="2088977"/>
            </a:xfrm>
            <a:prstGeom prst="rect">
              <a:avLst/>
            </a:prstGeom>
            <a:noFill/>
            <a:ln w="12700">
              <a:solidFill>
                <a:srgbClr val="F5823C"/>
              </a:solidFill>
            </a:ln>
            <a:effectLst/>
          </p:spPr>
          <p:style>
            <a:lnRef idx="2">
              <a:schemeClr val="accent3">
                <a:shade val="50000"/>
              </a:schemeClr>
            </a:lnRef>
            <a:fillRef idx="1">
              <a:schemeClr val="accent3"/>
            </a:fillRef>
            <a:effectRef idx="0">
              <a:schemeClr val="accent3"/>
            </a:effectRef>
            <a:fontRef idx="minor">
              <a:schemeClr val="lt1"/>
            </a:fontRef>
          </p:style>
          <p:txBody>
            <a:bodyPr anchor="t"/>
            <a:lstStyle/>
            <a:p>
              <a:pPr marL="3175" algn="ctr" eaLnBrk="1" fontAlgn="auto" hangingPunct="1">
                <a:lnSpc>
                  <a:spcPct val="115000"/>
                </a:lnSpc>
                <a:spcBef>
                  <a:spcPts val="0"/>
                </a:spcBef>
                <a:spcAft>
                  <a:spcPts val="0"/>
                </a:spcAft>
                <a:defRPr/>
              </a:pPr>
              <a:r>
                <a:rPr lang="en-GB" dirty="0">
                  <a:solidFill>
                    <a:schemeClr val="tx1"/>
                  </a:solidFill>
                </a:rPr>
                <a:t>Positive response by beneficiaries to government policy management, reforms and service delivery </a:t>
              </a:r>
            </a:p>
          </p:txBody>
        </p:sp>
        <p:sp>
          <p:nvSpPr>
            <p:cNvPr id="18" name="Rectangle 17">
              <a:extLst>
                <a:ext uri="{FF2B5EF4-FFF2-40B4-BE49-F238E27FC236}">
                  <a16:creationId xmlns:a16="http://schemas.microsoft.com/office/drawing/2014/main" id="{DE21088E-EC97-C7FF-C5B7-1B4E77652969}"/>
                </a:ext>
              </a:extLst>
            </p:cNvPr>
            <p:cNvSpPr/>
            <p:nvPr/>
          </p:nvSpPr>
          <p:spPr bwMode="auto">
            <a:xfrm>
              <a:off x="7417873" y="2547176"/>
              <a:ext cx="2097603" cy="681012"/>
            </a:xfrm>
            <a:prstGeom prst="rect">
              <a:avLst/>
            </a:prstGeom>
            <a:solidFill>
              <a:srgbClr val="F5823C"/>
            </a:solidFill>
            <a:ln w="12700">
              <a:solidFill>
                <a:srgbClr val="F5823C"/>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lnSpc>
                  <a:spcPct val="115000"/>
                </a:lnSpc>
                <a:spcBef>
                  <a:spcPts val="0"/>
                </a:spcBef>
                <a:spcAft>
                  <a:spcPts val="0"/>
                </a:spcAft>
                <a:defRPr/>
              </a:pPr>
              <a:r>
                <a:rPr lang="en-GB" b="1" dirty="0">
                  <a:solidFill>
                    <a:schemeClr val="bg1"/>
                  </a:solidFill>
                </a:rPr>
                <a:t>Outcomes</a:t>
              </a:r>
              <a:endParaRPr lang="fr-BE" b="1" dirty="0">
                <a:solidFill>
                  <a:schemeClr val="bg1"/>
                </a:solidFill>
              </a:endParaRPr>
            </a:p>
          </p:txBody>
        </p:sp>
      </p:grpSp>
      <p:grpSp>
        <p:nvGrpSpPr>
          <p:cNvPr id="33" name="Group 32">
            <a:extLst>
              <a:ext uri="{FF2B5EF4-FFF2-40B4-BE49-F238E27FC236}">
                <a16:creationId xmlns:a16="http://schemas.microsoft.com/office/drawing/2014/main" id="{C7FF96E9-1280-9D31-5973-92FBEFE7481F}"/>
              </a:ext>
            </a:extLst>
          </p:cNvPr>
          <p:cNvGrpSpPr/>
          <p:nvPr/>
        </p:nvGrpSpPr>
        <p:grpSpPr>
          <a:xfrm>
            <a:off x="9824645" y="2825896"/>
            <a:ext cx="2124000" cy="2753120"/>
            <a:chOff x="9584022" y="2502874"/>
            <a:chExt cx="2032149" cy="2993883"/>
          </a:xfrm>
        </p:grpSpPr>
        <p:sp>
          <p:nvSpPr>
            <p:cNvPr id="14" name="Rectangle 13">
              <a:extLst>
                <a:ext uri="{FF2B5EF4-FFF2-40B4-BE49-F238E27FC236}">
                  <a16:creationId xmlns:a16="http://schemas.microsoft.com/office/drawing/2014/main" id="{D2BA2C07-BB5D-46A2-B162-130B1E340A33}"/>
                </a:ext>
              </a:extLst>
            </p:cNvPr>
            <p:cNvSpPr/>
            <p:nvPr/>
          </p:nvSpPr>
          <p:spPr bwMode="auto">
            <a:xfrm>
              <a:off x="9584022" y="3225097"/>
              <a:ext cx="2032149" cy="2271660"/>
            </a:xfrm>
            <a:prstGeom prst="rect">
              <a:avLst/>
            </a:prstGeom>
            <a:noFill/>
            <a:ln w="12700">
              <a:solidFill>
                <a:srgbClr val="0F5494"/>
              </a:solidFill>
            </a:ln>
            <a:effectLst/>
          </p:spPr>
          <p:style>
            <a:lnRef idx="2">
              <a:schemeClr val="accent3">
                <a:shade val="50000"/>
              </a:schemeClr>
            </a:lnRef>
            <a:fillRef idx="1">
              <a:schemeClr val="accent3"/>
            </a:fillRef>
            <a:effectRef idx="0">
              <a:schemeClr val="accent3"/>
            </a:effectRef>
            <a:fontRef idx="minor">
              <a:schemeClr val="lt1"/>
            </a:fontRef>
          </p:style>
          <p:txBody>
            <a:bodyPr anchor="t"/>
            <a:lstStyle/>
            <a:p>
              <a:pPr marL="3175" algn="ctr" eaLnBrk="1" fontAlgn="auto" hangingPunct="1">
                <a:lnSpc>
                  <a:spcPct val="115000"/>
                </a:lnSpc>
                <a:spcBef>
                  <a:spcPts val="0"/>
                </a:spcBef>
                <a:spcAft>
                  <a:spcPts val="0"/>
                </a:spcAft>
                <a:defRPr/>
              </a:pPr>
              <a:r>
                <a:rPr lang="en-GB" dirty="0">
                  <a:solidFill>
                    <a:schemeClr val="tx1"/>
                  </a:solidFill>
                </a:rPr>
                <a:t>Sustainable Growth &amp; Poverty/Inequality  Reduction, </a:t>
              </a:r>
            </a:p>
            <a:p>
              <a:pPr marL="3175" algn="ctr" eaLnBrk="1" fontAlgn="auto" hangingPunct="1">
                <a:lnSpc>
                  <a:spcPct val="115000"/>
                </a:lnSpc>
                <a:spcBef>
                  <a:spcPts val="0"/>
                </a:spcBef>
                <a:spcAft>
                  <a:spcPts val="0"/>
                </a:spcAft>
                <a:defRPr/>
              </a:pPr>
              <a:r>
                <a:rPr lang="en-GB" dirty="0">
                  <a:solidFill>
                    <a:schemeClr val="tx1"/>
                  </a:solidFill>
                </a:rPr>
                <a:t>Stability </a:t>
              </a:r>
            </a:p>
          </p:txBody>
        </p:sp>
        <p:sp>
          <p:nvSpPr>
            <p:cNvPr id="19" name="Rectangle 18">
              <a:extLst>
                <a:ext uri="{FF2B5EF4-FFF2-40B4-BE49-F238E27FC236}">
                  <a16:creationId xmlns:a16="http://schemas.microsoft.com/office/drawing/2014/main" id="{BB43EA3C-B511-6D49-1E20-2DE8F95201B2}"/>
                </a:ext>
              </a:extLst>
            </p:cNvPr>
            <p:cNvSpPr/>
            <p:nvPr/>
          </p:nvSpPr>
          <p:spPr bwMode="auto">
            <a:xfrm>
              <a:off x="9584022" y="2502874"/>
              <a:ext cx="2032149" cy="740567"/>
            </a:xfrm>
            <a:prstGeom prst="rect">
              <a:avLst/>
            </a:prstGeom>
            <a:solidFill>
              <a:srgbClr val="0F5494"/>
            </a:solidFill>
            <a:ln w="12700">
              <a:solidFill>
                <a:srgbClr val="0F5494"/>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lnSpc>
                  <a:spcPct val="115000"/>
                </a:lnSpc>
                <a:spcBef>
                  <a:spcPts val="0"/>
                </a:spcBef>
                <a:spcAft>
                  <a:spcPts val="0"/>
                </a:spcAft>
                <a:defRPr/>
              </a:pPr>
              <a:r>
                <a:rPr lang="fr-BE" b="1" dirty="0">
                  <a:solidFill>
                    <a:schemeClr val="bg1"/>
                  </a:solidFill>
                </a:rPr>
                <a:t>Impacts</a:t>
              </a:r>
            </a:p>
          </p:txBody>
        </p:sp>
      </p:grpSp>
      <p:sp>
        <p:nvSpPr>
          <p:cNvPr id="20" name="Rectangle 19">
            <a:extLst>
              <a:ext uri="{FF2B5EF4-FFF2-40B4-BE49-F238E27FC236}">
                <a16:creationId xmlns:a16="http://schemas.microsoft.com/office/drawing/2014/main" id="{43C947E1-5410-B363-0F19-66A61063AC2B}"/>
              </a:ext>
            </a:extLst>
          </p:cNvPr>
          <p:cNvSpPr/>
          <p:nvPr/>
        </p:nvSpPr>
        <p:spPr>
          <a:xfrm>
            <a:off x="251695" y="2085121"/>
            <a:ext cx="4404733" cy="692563"/>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lnSpc>
                <a:spcPct val="90000"/>
              </a:lnSpc>
              <a:spcBef>
                <a:spcPts val="0"/>
              </a:spcBef>
              <a:spcAft>
                <a:spcPts val="0"/>
              </a:spcAft>
              <a:defRPr/>
            </a:pPr>
            <a:r>
              <a:rPr lang="en-GB" b="1" spc="300" dirty="0">
                <a:solidFill>
                  <a:srgbClr val="0F5494"/>
                </a:solidFill>
              </a:rPr>
              <a:t>Inputs to Government policy &amp; spending actions</a:t>
            </a:r>
          </a:p>
        </p:txBody>
      </p:sp>
      <p:cxnSp>
        <p:nvCxnSpPr>
          <p:cNvPr id="21" name="Connecteur droit avec flèche 3">
            <a:extLst>
              <a:ext uri="{FF2B5EF4-FFF2-40B4-BE49-F238E27FC236}">
                <a16:creationId xmlns:a16="http://schemas.microsoft.com/office/drawing/2014/main" id="{52B782EB-FD07-BE01-FFDF-A1569D7A9B4C}"/>
              </a:ext>
            </a:extLst>
          </p:cNvPr>
          <p:cNvCxnSpPr/>
          <p:nvPr/>
        </p:nvCxnSpPr>
        <p:spPr bwMode="auto">
          <a:xfrm flipH="1">
            <a:off x="1229895" y="5591796"/>
            <a:ext cx="16959" cy="543641"/>
          </a:xfrm>
          <a:prstGeom prst="straightConnector1">
            <a:avLst/>
          </a:prstGeom>
          <a:noFill/>
          <a:ln w="19050" cap="flat" cmpd="sng" algn="ctr">
            <a:solidFill>
              <a:srgbClr val="0F5494"/>
            </a:solidFill>
            <a:prstDash val="solid"/>
            <a:round/>
            <a:headEnd type="triangle" w="lg" len="lg"/>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Connecteur droit avec flèche 44">
            <a:extLst>
              <a:ext uri="{FF2B5EF4-FFF2-40B4-BE49-F238E27FC236}">
                <a16:creationId xmlns:a16="http://schemas.microsoft.com/office/drawing/2014/main" id="{D9EAB919-DCB4-CEFE-2B79-074993856B95}"/>
              </a:ext>
            </a:extLst>
          </p:cNvPr>
          <p:cNvCxnSpPr/>
          <p:nvPr/>
        </p:nvCxnSpPr>
        <p:spPr bwMode="auto">
          <a:xfrm>
            <a:off x="3652272" y="5596865"/>
            <a:ext cx="0" cy="538572"/>
          </a:xfrm>
          <a:prstGeom prst="straightConnector1">
            <a:avLst/>
          </a:prstGeom>
          <a:noFill/>
          <a:ln w="19050" cap="flat" cmpd="sng" algn="ctr">
            <a:solidFill>
              <a:srgbClr val="0F5494"/>
            </a:solidFill>
            <a:prstDash val="solid"/>
            <a:round/>
            <a:headEnd type="triangle" w="lg" len="lg"/>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Connecteur droit avec flèche 45">
            <a:extLst>
              <a:ext uri="{FF2B5EF4-FFF2-40B4-BE49-F238E27FC236}">
                <a16:creationId xmlns:a16="http://schemas.microsoft.com/office/drawing/2014/main" id="{015655C4-288F-72BB-94A2-F9800842523A}"/>
              </a:ext>
            </a:extLst>
          </p:cNvPr>
          <p:cNvCxnSpPr/>
          <p:nvPr/>
        </p:nvCxnSpPr>
        <p:spPr bwMode="auto">
          <a:xfrm>
            <a:off x="6057690" y="5596865"/>
            <a:ext cx="0" cy="538572"/>
          </a:xfrm>
          <a:prstGeom prst="straightConnector1">
            <a:avLst/>
          </a:prstGeom>
          <a:noFill/>
          <a:ln w="19050" cap="flat" cmpd="sng" algn="ctr">
            <a:solidFill>
              <a:srgbClr val="0F5494"/>
            </a:solidFill>
            <a:prstDash val="solid"/>
            <a:round/>
            <a:headEnd type="triangle" w="lg" len="lg"/>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Connecteur droit avec flèche 46">
            <a:extLst>
              <a:ext uri="{FF2B5EF4-FFF2-40B4-BE49-F238E27FC236}">
                <a16:creationId xmlns:a16="http://schemas.microsoft.com/office/drawing/2014/main" id="{797EC161-70D9-A258-40DC-77D5245B8BAF}"/>
              </a:ext>
            </a:extLst>
          </p:cNvPr>
          <p:cNvCxnSpPr/>
          <p:nvPr/>
        </p:nvCxnSpPr>
        <p:spPr bwMode="auto">
          <a:xfrm>
            <a:off x="8463108" y="5596865"/>
            <a:ext cx="0" cy="538572"/>
          </a:xfrm>
          <a:prstGeom prst="straightConnector1">
            <a:avLst/>
          </a:prstGeom>
          <a:noFill/>
          <a:ln w="19050" cap="flat" cmpd="sng" algn="ctr">
            <a:solidFill>
              <a:srgbClr val="0F5494"/>
            </a:solidFill>
            <a:prstDash val="solid"/>
            <a:round/>
            <a:headEnd type="triangle" w="lg" len="lg"/>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Rectangle 26">
            <a:extLst>
              <a:ext uri="{FF2B5EF4-FFF2-40B4-BE49-F238E27FC236}">
                <a16:creationId xmlns:a16="http://schemas.microsoft.com/office/drawing/2014/main" id="{01118CC0-E14E-BCEE-7451-61AA530099D6}"/>
              </a:ext>
            </a:extLst>
          </p:cNvPr>
          <p:cNvSpPr/>
          <p:nvPr/>
        </p:nvSpPr>
        <p:spPr>
          <a:xfrm>
            <a:off x="10012947" y="5775158"/>
            <a:ext cx="2005264" cy="97589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5" name="Connecteur droit avec flèche 47">
            <a:extLst>
              <a:ext uri="{FF2B5EF4-FFF2-40B4-BE49-F238E27FC236}">
                <a16:creationId xmlns:a16="http://schemas.microsoft.com/office/drawing/2014/main" id="{38EFA261-9F7E-2949-A3C8-DBBBFBEFBF6A}"/>
              </a:ext>
            </a:extLst>
          </p:cNvPr>
          <p:cNvCxnSpPr/>
          <p:nvPr/>
        </p:nvCxnSpPr>
        <p:spPr bwMode="auto">
          <a:xfrm>
            <a:off x="10886646" y="5591677"/>
            <a:ext cx="9954" cy="590048"/>
          </a:xfrm>
          <a:prstGeom prst="straightConnector1">
            <a:avLst/>
          </a:prstGeom>
          <a:noFill/>
          <a:ln w="19050" cap="flat" cmpd="sng" algn="ctr">
            <a:solidFill>
              <a:srgbClr val="0F5494"/>
            </a:solidFill>
            <a:prstDash val="solid"/>
            <a:round/>
            <a:headEnd type="triangle" w="lg" len="lg"/>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477B3355-4400-5979-D212-C51677D2D13A}"/>
              </a:ext>
            </a:extLst>
          </p:cNvPr>
          <p:cNvSpPr/>
          <p:nvPr/>
        </p:nvSpPr>
        <p:spPr>
          <a:xfrm>
            <a:off x="340749" y="5875145"/>
            <a:ext cx="11317362" cy="431999"/>
          </a:xfrm>
          <a:prstGeom prst="rect">
            <a:avLst/>
          </a:prstGeom>
          <a:solidFill>
            <a:srgbClr val="0F5494"/>
          </a:solidFill>
          <a:ln w="19050">
            <a:noFill/>
          </a:ln>
          <a:effectLst/>
        </p:spPr>
        <p:txBody>
          <a:bodyPr wrap="square">
            <a:spAutoFit/>
          </a:bodyPr>
          <a:lstStyle/>
          <a:p>
            <a:pPr algn="ctr" eaLnBrk="1" hangingPunct="1">
              <a:defRPr/>
            </a:pPr>
            <a:r>
              <a:rPr lang="en-GB" sz="2000" b="1" dirty="0">
                <a:solidFill>
                  <a:schemeClr val="bg1"/>
                </a:solidFill>
                <a:latin typeface="+mn-lt"/>
                <a:ea typeface="ＭＳ Ｐゴシック" charset="-128"/>
              </a:rPr>
              <a:t>EXTERNAL FACTORS, CONTEXT FEATURES AND FEED BACK PROCESSES</a:t>
            </a:r>
          </a:p>
        </p:txBody>
      </p:sp>
    </p:spTree>
    <p:extLst>
      <p:ext uri="{BB962C8B-B14F-4D97-AF65-F5344CB8AC3E}">
        <p14:creationId xmlns:p14="http://schemas.microsoft.com/office/powerpoint/2010/main" val="222323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171BC-10CB-4247-AB71-EFD957FBB973}"/>
              </a:ext>
            </a:extLst>
          </p:cNvPr>
          <p:cNvSpPr>
            <a:spLocks noGrp="1"/>
          </p:cNvSpPr>
          <p:nvPr>
            <p:ph type="ctrTitle"/>
          </p:nvPr>
        </p:nvSpPr>
        <p:spPr/>
        <p:txBody>
          <a:bodyPr/>
          <a:lstStyle/>
          <a:p>
            <a:r>
              <a:rPr lang="en-GB" dirty="0"/>
              <a:t>Quiz time</a:t>
            </a:r>
            <a:br>
              <a:rPr lang="en-GB" dirty="0"/>
            </a:br>
            <a:r>
              <a:rPr lang="en-GB" dirty="0"/>
              <a:t>What is policy dialogue about?</a:t>
            </a:r>
            <a:endParaRPr lang="x-none" dirty="0"/>
          </a:p>
        </p:txBody>
      </p:sp>
      <p:sp>
        <p:nvSpPr>
          <p:cNvPr id="4" name="Subtitle 3">
            <a:extLst>
              <a:ext uri="{FF2B5EF4-FFF2-40B4-BE49-F238E27FC236}">
                <a16:creationId xmlns:a16="http://schemas.microsoft.com/office/drawing/2014/main" id="{6B70F27C-69A4-42D1-A172-8D5C063ED150}"/>
              </a:ext>
            </a:extLst>
          </p:cNvPr>
          <p:cNvSpPr>
            <a:spLocks noGrp="1"/>
          </p:cNvSpPr>
          <p:nvPr>
            <p:ph type="subTitle" idx="1"/>
          </p:nvPr>
        </p:nvSpPr>
        <p:spPr/>
        <p:txBody>
          <a:bodyPr/>
          <a:lstStyle/>
          <a:p>
            <a:r>
              <a:rPr lang="en-GB" dirty="0"/>
              <a:t>Let’s go to </a:t>
            </a:r>
            <a:r>
              <a:rPr lang="en-GB" dirty="0" err="1"/>
              <a:t>Menti</a:t>
            </a:r>
            <a:r>
              <a:rPr lang="en-GB" dirty="0"/>
              <a:t>!</a:t>
            </a:r>
            <a:endParaRPr lang="x-none" dirty="0"/>
          </a:p>
        </p:txBody>
      </p:sp>
      <p:pic>
        <p:nvPicPr>
          <p:cNvPr id="5" name="Picture 4">
            <a:extLst>
              <a:ext uri="{FF2B5EF4-FFF2-40B4-BE49-F238E27FC236}">
                <a16:creationId xmlns:a16="http://schemas.microsoft.com/office/drawing/2014/main" id="{077FC04A-1DB6-3A44-B779-F8C4E7D84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5487" y="123085"/>
            <a:ext cx="1316626" cy="1316626"/>
          </a:xfrm>
          <a:prstGeom prst="rect">
            <a:avLst/>
          </a:prstGeom>
        </p:spPr>
      </p:pic>
    </p:spTree>
    <p:extLst>
      <p:ext uri="{BB962C8B-B14F-4D97-AF65-F5344CB8AC3E}">
        <p14:creationId xmlns:p14="http://schemas.microsoft.com/office/powerpoint/2010/main" val="163447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0117" y="0"/>
            <a:ext cx="4974141" cy="6983896"/>
          </a:xfrm>
        </p:spPr>
      </p:pic>
      <p:sp>
        <p:nvSpPr>
          <p:cNvPr id="3" name="Content Placeholder 2"/>
          <p:cNvSpPr>
            <a:spLocks noGrp="1"/>
          </p:cNvSpPr>
          <p:nvPr>
            <p:ph idx="1"/>
          </p:nvPr>
        </p:nvSpPr>
        <p:spPr>
          <a:xfrm>
            <a:off x="5153071" y="2138289"/>
            <a:ext cx="6921229" cy="3727939"/>
          </a:xfrm>
          <a:solidFill>
            <a:srgbClr val="F2DE90"/>
          </a:solidFill>
        </p:spPr>
        <p:txBody>
          <a:bodyPr/>
          <a:lstStyle/>
          <a:p>
            <a:pPr>
              <a:spcAft>
                <a:spcPts val="1200"/>
              </a:spcAft>
            </a:pPr>
            <a:r>
              <a:rPr lang="en-US" sz="2200" b="1" i="0" dirty="0">
                <a:solidFill>
                  <a:schemeClr val="tx1"/>
                </a:solidFill>
              </a:rPr>
              <a:t>ESSENTIAL activity </a:t>
            </a:r>
            <a:r>
              <a:rPr lang="en-US" sz="2200" i="0" dirty="0">
                <a:solidFill>
                  <a:schemeClr val="tx1"/>
                </a:solidFill>
              </a:rPr>
              <a:t>(under Budget Support) and </a:t>
            </a:r>
            <a:r>
              <a:rPr lang="en-US" sz="2200" b="1" i="0" dirty="0">
                <a:solidFill>
                  <a:schemeClr val="tx1"/>
                </a:solidFill>
              </a:rPr>
              <a:t>CRUCIAL </a:t>
            </a:r>
            <a:r>
              <a:rPr lang="en-US" sz="2200" i="0" dirty="0">
                <a:solidFill>
                  <a:schemeClr val="tx1"/>
                </a:solidFill>
              </a:rPr>
              <a:t>(for other interventions)</a:t>
            </a:r>
          </a:p>
          <a:p>
            <a:pPr>
              <a:spcAft>
                <a:spcPts val="1200"/>
              </a:spcAft>
            </a:pPr>
            <a:r>
              <a:rPr lang="en-US" sz="2200" i="0" dirty="0">
                <a:solidFill>
                  <a:schemeClr val="tx1"/>
                </a:solidFill>
              </a:rPr>
              <a:t>It is expected to </a:t>
            </a:r>
            <a:r>
              <a:rPr lang="en-US" sz="2200" b="1" i="0" dirty="0">
                <a:solidFill>
                  <a:schemeClr val="tx1"/>
                </a:solidFill>
              </a:rPr>
              <a:t>CONTRIBUTE</a:t>
            </a:r>
            <a:r>
              <a:rPr lang="en-US" sz="2200" i="0" dirty="0">
                <a:solidFill>
                  <a:schemeClr val="tx1"/>
                </a:solidFill>
              </a:rPr>
              <a:t> to the objectives of budget support &amp; other interventions</a:t>
            </a:r>
          </a:p>
          <a:p>
            <a:r>
              <a:rPr lang="en-US" sz="2200" i="0" dirty="0">
                <a:solidFill>
                  <a:schemeClr val="tx1"/>
                </a:solidFill>
              </a:rPr>
              <a:t>Used to </a:t>
            </a:r>
            <a:r>
              <a:rPr lang="en-US" sz="2200" b="1" i="0" dirty="0">
                <a:solidFill>
                  <a:schemeClr val="tx1"/>
                </a:solidFill>
              </a:rPr>
              <a:t>MITIGATE</a:t>
            </a:r>
            <a:r>
              <a:rPr lang="en-US" sz="2200" i="0" dirty="0">
                <a:solidFill>
                  <a:schemeClr val="tx1"/>
                </a:solidFill>
              </a:rPr>
              <a:t> some of the </a:t>
            </a:r>
            <a:r>
              <a:rPr lang="en-US" sz="2200" b="1" i="0" dirty="0">
                <a:solidFill>
                  <a:schemeClr val="tx1"/>
                </a:solidFill>
              </a:rPr>
              <a:t>RISKS</a:t>
            </a:r>
          </a:p>
          <a:p>
            <a:r>
              <a:rPr lang="en-US" sz="2200" b="1" i="0" dirty="0">
                <a:solidFill>
                  <a:schemeClr val="tx1"/>
                </a:solidFill>
              </a:rPr>
              <a:t>COHERENT </a:t>
            </a:r>
            <a:r>
              <a:rPr lang="en-US" sz="2200" i="0" dirty="0">
                <a:solidFill>
                  <a:schemeClr val="tx1"/>
                </a:solidFill>
              </a:rPr>
              <a:t>and in line with the </a:t>
            </a:r>
            <a:r>
              <a:rPr lang="en-US" sz="2200" b="1" i="0" dirty="0">
                <a:solidFill>
                  <a:schemeClr val="tx1"/>
                </a:solidFill>
              </a:rPr>
              <a:t>AGREED OBJECTIVES</a:t>
            </a:r>
          </a:p>
          <a:p>
            <a:pPr marL="0" indent="0" algn="r">
              <a:buNone/>
            </a:pPr>
            <a:r>
              <a:rPr lang="en-US" sz="1600" i="0" dirty="0">
                <a:solidFill>
                  <a:schemeClr val="tx1"/>
                </a:solidFill>
              </a:rPr>
              <a:t>Adaptation of Annex 13, Budget Support Guidelines 2017</a:t>
            </a:r>
            <a:endParaRPr lang="en-GB" sz="1600" i="0" dirty="0">
              <a:solidFill>
                <a:schemeClr val="tx1"/>
              </a:solidFill>
            </a:endParaRPr>
          </a:p>
        </p:txBody>
      </p:sp>
      <p:sp>
        <p:nvSpPr>
          <p:cNvPr id="2" name="Title 1"/>
          <p:cNvSpPr>
            <a:spLocks noGrp="1"/>
          </p:cNvSpPr>
          <p:nvPr>
            <p:ph type="title" idx="4294967295"/>
          </p:nvPr>
        </p:nvSpPr>
        <p:spPr>
          <a:xfrm>
            <a:off x="5153071" y="1169930"/>
            <a:ext cx="8229600" cy="720725"/>
          </a:xfrm>
        </p:spPr>
        <p:txBody>
          <a:bodyPr/>
          <a:lstStyle/>
          <a:p>
            <a:r>
              <a:rPr lang="en-GB" dirty="0">
                <a:solidFill>
                  <a:srgbClr val="0356B1"/>
                </a:solidFill>
              </a:rPr>
              <a:t>What is Policy Dialogue?</a:t>
            </a:r>
          </a:p>
        </p:txBody>
      </p:sp>
    </p:spTree>
    <p:extLst>
      <p:ext uri="{BB962C8B-B14F-4D97-AF65-F5344CB8AC3E}">
        <p14:creationId xmlns:p14="http://schemas.microsoft.com/office/powerpoint/2010/main" val="422687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497" y="86266"/>
            <a:ext cx="10946155" cy="1657382"/>
          </a:xfrm>
        </p:spPr>
        <p:txBody>
          <a:bodyPr/>
          <a:lstStyle/>
          <a:p>
            <a:r>
              <a:rPr lang="en-GB" dirty="0"/>
              <a:t>Policy dialogue is a continuous, dynamic, multidimensional, non-linear, purposeful exchange</a:t>
            </a:r>
          </a:p>
        </p:txBody>
      </p:sp>
      <p:sp>
        <p:nvSpPr>
          <p:cNvPr id="7" name="TextBox 24">
            <a:extLst>
              <a:ext uri="{FF2B5EF4-FFF2-40B4-BE49-F238E27FC236}">
                <a16:creationId xmlns:a16="http://schemas.microsoft.com/office/drawing/2014/main" id="{ECDE5BEF-3C9C-4CA0-978B-A8F81B521474}"/>
              </a:ext>
            </a:extLst>
          </p:cNvPr>
          <p:cNvSpPr txBox="1"/>
          <p:nvPr/>
        </p:nvSpPr>
        <p:spPr>
          <a:xfrm>
            <a:off x="70887" y="1988840"/>
            <a:ext cx="12121112" cy="486494"/>
          </a:xfrm>
          <a:prstGeom prst="rect">
            <a:avLst/>
          </a:prstGeom>
          <a:solidFill>
            <a:srgbClr val="0F5494"/>
          </a:solidFill>
          <a:ln>
            <a:noFill/>
          </a:ln>
        </p:spPr>
        <p:txBody>
          <a:bodyPr wrap="square" rtlCol="0">
            <a:noAutofit/>
          </a:bodyPr>
          <a:lstStyle/>
          <a:p>
            <a:pPr>
              <a:tabLst>
                <a:tab pos="893763" algn="l"/>
                <a:tab pos="2774950" algn="l"/>
                <a:tab pos="3941763" algn="l"/>
                <a:tab pos="4667250" algn="l"/>
                <a:tab pos="6275388" algn="l"/>
                <a:tab pos="6821488" algn="l"/>
              </a:tabLst>
            </a:pPr>
            <a:r>
              <a:rPr lang="en-GB" sz="2000" b="1" dirty="0">
                <a:solidFill>
                  <a:schemeClr val="bg1"/>
                </a:solidFill>
                <a:latin typeface="+mj-lt"/>
              </a:rPr>
              <a:t>	               PD	DPs      DP – Gov     </a:t>
            </a:r>
            <a:r>
              <a:rPr lang="en-GB" sz="2000" b="1" dirty="0" err="1">
                <a:solidFill>
                  <a:schemeClr val="bg1"/>
                </a:solidFill>
                <a:latin typeface="+mj-lt"/>
              </a:rPr>
              <a:t>Gov</a:t>
            </a:r>
            <a:r>
              <a:rPr lang="en-GB" sz="2000" b="1" dirty="0">
                <a:solidFill>
                  <a:schemeClr val="bg1"/>
                </a:solidFill>
                <a:latin typeface="+mj-lt"/>
              </a:rPr>
              <a:t>   Democratic space   Civil Society &amp; Private Sector</a:t>
            </a:r>
          </a:p>
        </p:txBody>
      </p:sp>
      <p:sp>
        <p:nvSpPr>
          <p:cNvPr id="11" name="TextBox 31">
            <a:extLst>
              <a:ext uri="{FF2B5EF4-FFF2-40B4-BE49-F238E27FC236}">
                <a16:creationId xmlns:a16="http://schemas.microsoft.com/office/drawing/2014/main" id="{DC08D1E6-285C-46C2-94A6-230BB6FE963D}"/>
              </a:ext>
            </a:extLst>
          </p:cNvPr>
          <p:cNvSpPr txBox="1"/>
          <p:nvPr/>
        </p:nvSpPr>
        <p:spPr>
          <a:xfrm>
            <a:off x="70887" y="2420888"/>
            <a:ext cx="1704636" cy="4437111"/>
          </a:xfrm>
          <a:prstGeom prst="rect">
            <a:avLst/>
          </a:prstGeom>
          <a:solidFill>
            <a:srgbClr val="0F5494"/>
          </a:solidFill>
          <a:ln>
            <a:noFill/>
          </a:ln>
        </p:spPr>
        <p:txBody>
          <a:bodyPr wrap="square" rtlCol="0">
            <a:noAutofit/>
          </a:bodyPr>
          <a:lstStyle/>
          <a:p>
            <a:pPr>
              <a:spcBef>
                <a:spcPts val="800"/>
              </a:spcBef>
              <a:spcAft>
                <a:spcPts val="800"/>
              </a:spcAft>
            </a:pPr>
            <a:r>
              <a:rPr lang="en-GB" sz="2000" b="1" dirty="0">
                <a:solidFill>
                  <a:schemeClr val="bg1"/>
                </a:solidFill>
                <a:latin typeface="+mj-lt"/>
              </a:rPr>
              <a:t>Global</a:t>
            </a:r>
          </a:p>
          <a:p>
            <a:pPr>
              <a:spcBef>
                <a:spcPts val="800"/>
              </a:spcBef>
              <a:spcAft>
                <a:spcPts val="800"/>
              </a:spcAft>
            </a:pPr>
            <a:r>
              <a:rPr lang="en-GB" sz="2000" b="1" dirty="0">
                <a:solidFill>
                  <a:schemeClr val="bg1"/>
                </a:solidFill>
                <a:latin typeface="+mj-lt"/>
              </a:rPr>
              <a:t>Regional</a:t>
            </a:r>
          </a:p>
          <a:p>
            <a:pPr>
              <a:spcBef>
                <a:spcPts val="1400"/>
              </a:spcBef>
              <a:spcAft>
                <a:spcPts val="800"/>
              </a:spcAft>
            </a:pPr>
            <a:r>
              <a:rPr lang="en-GB" sz="2000" b="1" dirty="0">
                <a:solidFill>
                  <a:schemeClr val="bg1"/>
                </a:solidFill>
                <a:latin typeface="+mj-lt"/>
              </a:rPr>
              <a:t>National</a:t>
            </a:r>
          </a:p>
          <a:p>
            <a:pPr>
              <a:spcBef>
                <a:spcPts val="800"/>
              </a:spcBef>
              <a:spcAft>
                <a:spcPts val="800"/>
              </a:spcAft>
            </a:pPr>
            <a:r>
              <a:rPr lang="en-GB" sz="2000" b="1" dirty="0">
                <a:solidFill>
                  <a:schemeClr val="bg1"/>
                </a:solidFill>
                <a:latin typeface="+mj-lt"/>
              </a:rPr>
              <a:t>Sector</a:t>
            </a:r>
          </a:p>
          <a:p>
            <a:pPr>
              <a:spcBef>
                <a:spcPts val="800"/>
              </a:spcBef>
              <a:spcAft>
                <a:spcPts val="800"/>
              </a:spcAft>
            </a:pPr>
            <a:r>
              <a:rPr lang="en-GB" sz="2000" b="1" dirty="0">
                <a:solidFill>
                  <a:schemeClr val="bg1"/>
                </a:solidFill>
                <a:latin typeface="+mj-lt"/>
              </a:rPr>
              <a:t>Sub-national</a:t>
            </a:r>
          </a:p>
          <a:p>
            <a:pPr>
              <a:spcBef>
                <a:spcPts val="800"/>
              </a:spcBef>
              <a:spcAft>
                <a:spcPts val="800"/>
              </a:spcAft>
            </a:pPr>
            <a:r>
              <a:rPr lang="en-GB" sz="2000" b="1" dirty="0">
                <a:solidFill>
                  <a:schemeClr val="bg1"/>
                </a:solidFill>
                <a:latin typeface="+mj-lt"/>
              </a:rPr>
              <a:t>District</a:t>
            </a:r>
          </a:p>
          <a:p>
            <a:pPr>
              <a:spcBef>
                <a:spcPts val="800"/>
              </a:spcBef>
              <a:spcAft>
                <a:spcPts val="800"/>
              </a:spcAft>
            </a:pPr>
            <a:r>
              <a:rPr lang="en-GB" sz="2000" b="1" dirty="0">
                <a:solidFill>
                  <a:schemeClr val="bg1"/>
                </a:solidFill>
                <a:latin typeface="+mj-lt"/>
              </a:rPr>
              <a:t>Municipal</a:t>
            </a:r>
          </a:p>
          <a:p>
            <a:pPr>
              <a:spcBef>
                <a:spcPts val="800"/>
              </a:spcBef>
              <a:spcAft>
                <a:spcPts val="800"/>
              </a:spcAft>
            </a:pPr>
            <a:r>
              <a:rPr lang="en-GB" sz="2000" b="1" dirty="0">
                <a:solidFill>
                  <a:schemeClr val="bg1"/>
                </a:solidFill>
                <a:latin typeface="+mj-lt"/>
              </a:rPr>
              <a:t>Grassroots</a:t>
            </a:r>
          </a:p>
        </p:txBody>
      </p:sp>
      <p:grpSp>
        <p:nvGrpSpPr>
          <p:cNvPr id="8" name="Group 7">
            <a:extLst>
              <a:ext uri="{FF2B5EF4-FFF2-40B4-BE49-F238E27FC236}">
                <a16:creationId xmlns:a16="http://schemas.microsoft.com/office/drawing/2014/main" id="{F61A03B7-32CE-4E4C-9E7F-381C63367F4A}"/>
              </a:ext>
            </a:extLst>
          </p:cNvPr>
          <p:cNvGrpSpPr/>
          <p:nvPr/>
        </p:nvGrpSpPr>
        <p:grpSpPr>
          <a:xfrm>
            <a:off x="2169870" y="3273560"/>
            <a:ext cx="1800000" cy="1800000"/>
            <a:chOff x="2279598" y="3694184"/>
            <a:chExt cx="1800000" cy="1800000"/>
          </a:xfrm>
        </p:grpSpPr>
        <p:sp>
          <p:nvSpPr>
            <p:cNvPr id="27" name="Freeform 7">
              <a:extLst>
                <a:ext uri="{FF2B5EF4-FFF2-40B4-BE49-F238E27FC236}">
                  <a16:creationId xmlns:a16="http://schemas.microsoft.com/office/drawing/2014/main" id="{6B9AAF43-2375-4CAA-9B37-CB68DFD465B2}"/>
                </a:ext>
              </a:extLst>
            </p:cNvPr>
            <p:cNvSpPr>
              <a:spLocks/>
            </p:cNvSpPr>
            <p:nvPr/>
          </p:nvSpPr>
          <p:spPr bwMode="auto">
            <a:xfrm>
              <a:off x="2279598" y="3694184"/>
              <a:ext cx="1800000" cy="1800000"/>
            </a:xfrm>
            <a:custGeom>
              <a:avLst/>
              <a:gdLst>
                <a:gd name="T0" fmla="*/ 404 w 567"/>
                <a:gd name="T1" fmla="*/ 89 h 559"/>
                <a:gd name="T2" fmla="*/ 448 w 567"/>
                <a:gd name="T3" fmla="*/ 51 h 559"/>
                <a:gd name="T4" fmla="*/ 484 w 567"/>
                <a:gd name="T5" fmla="*/ 81 h 559"/>
                <a:gd name="T6" fmla="*/ 455 w 567"/>
                <a:gd name="T7" fmla="*/ 132 h 559"/>
                <a:gd name="T8" fmla="*/ 501 w 567"/>
                <a:gd name="T9" fmla="*/ 212 h 559"/>
                <a:gd name="T10" fmla="*/ 559 w 567"/>
                <a:gd name="T11" fmla="*/ 212 h 559"/>
                <a:gd name="T12" fmla="*/ 567 w 567"/>
                <a:gd name="T13" fmla="*/ 257 h 559"/>
                <a:gd name="T14" fmla="*/ 513 w 567"/>
                <a:gd name="T15" fmla="*/ 277 h 559"/>
                <a:gd name="T16" fmla="*/ 497 w 567"/>
                <a:gd name="T17" fmla="*/ 368 h 559"/>
                <a:gd name="T18" fmla="*/ 541 w 567"/>
                <a:gd name="T19" fmla="*/ 406 h 559"/>
                <a:gd name="T20" fmla="*/ 518 w 567"/>
                <a:gd name="T21" fmla="*/ 446 h 559"/>
                <a:gd name="T22" fmla="*/ 463 w 567"/>
                <a:gd name="T23" fmla="*/ 426 h 559"/>
                <a:gd name="T24" fmla="*/ 393 w 567"/>
                <a:gd name="T25" fmla="*/ 486 h 559"/>
                <a:gd name="T26" fmla="*/ 403 w 567"/>
                <a:gd name="T27" fmla="*/ 543 h 559"/>
                <a:gd name="T28" fmla="*/ 359 w 567"/>
                <a:gd name="T29" fmla="*/ 559 h 559"/>
                <a:gd name="T30" fmla="*/ 330 w 567"/>
                <a:gd name="T31" fmla="*/ 509 h 559"/>
                <a:gd name="T32" fmla="*/ 237 w 567"/>
                <a:gd name="T33" fmla="*/ 509 h 559"/>
                <a:gd name="T34" fmla="*/ 208 w 567"/>
                <a:gd name="T35" fmla="*/ 559 h 559"/>
                <a:gd name="T36" fmla="*/ 165 w 567"/>
                <a:gd name="T37" fmla="*/ 543 h 559"/>
                <a:gd name="T38" fmla="*/ 175 w 567"/>
                <a:gd name="T39" fmla="*/ 486 h 559"/>
                <a:gd name="T40" fmla="*/ 104 w 567"/>
                <a:gd name="T41" fmla="*/ 426 h 559"/>
                <a:gd name="T42" fmla="*/ 49 w 567"/>
                <a:gd name="T43" fmla="*/ 446 h 559"/>
                <a:gd name="T44" fmla="*/ 26 w 567"/>
                <a:gd name="T45" fmla="*/ 406 h 559"/>
                <a:gd name="T46" fmla="*/ 71 w 567"/>
                <a:gd name="T47" fmla="*/ 368 h 559"/>
                <a:gd name="T48" fmla="*/ 55 w 567"/>
                <a:gd name="T49" fmla="*/ 277 h 559"/>
                <a:gd name="T50" fmla="*/ 0 w 567"/>
                <a:gd name="T51" fmla="*/ 257 h 559"/>
                <a:gd name="T52" fmla="*/ 8 w 567"/>
                <a:gd name="T53" fmla="*/ 212 h 559"/>
                <a:gd name="T54" fmla="*/ 66 w 567"/>
                <a:gd name="T55" fmla="*/ 212 h 559"/>
                <a:gd name="T56" fmla="*/ 112 w 567"/>
                <a:gd name="T57" fmla="*/ 132 h 559"/>
                <a:gd name="T58" fmla="*/ 83 w 567"/>
                <a:gd name="T59" fmla="*/ 81 h 559"/>
                <a:gd name="T60" fmla="*/ 119 w 567"/>
                <a:gd name="T61" fmla="*/ 51 h 559"/>
                <a:gd name="T62" fmla="*/ 163 w 567"/>
                <a:gd name="T63" fmla="*/ 89 h 559"/>
                <a:gd name="T64" fmla="*/ 250 w 567"/>
                <a:gd name="T65" fmla="*/ 57 h 559"/>
                <a:gd name="T66" fmla="*/ 260 w 567"/>
                <a:gd name="T67" fmla="*/ 0 h 559"/>
                <a:gd name="T68" fmla="*/ 307 w 567"/>
                <a:gd name="T69" fmla="*/ 0 h 559"/>
                <a:gd name="T70" fmla="*/ 317 w 567"/>
                <a:gd name="T71" fmla="*/ 57 h 559"/>
                <a:gd name="T72" fmla="*/ 404 w 567"/>
                <a:gd name="T73" fmla="*/ 8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7" h="559">
                  <a:moveTo>
                    <a:pt x="404" y="89"/>
                  </a:moveTo>
                  <a:cubicBezTo>
                    <a:pt x="448" y="51"/>
                    <a:pt x="448" y="51"/>
                    <a:pt x="448" y="51"/>
                  </a:cubicBezTo>
                  <a:cubicBezTo>
                    <a:pt x="484" y="81"/>
                    <a:pt x="484" y="81"/>
                    <a:pt x="484" y="81"/>
                  </a:cubicBezTo>
                  <a:cubicBezTo>
                    <a:pt x="455" y="132"/>
                    <a:pt x="455" y="132"/>
                    <a:pt x="455" y="132"/>
                  </a:cubicBezTo>
                  <a:cubicBezTo>
                    <a:pt x="476" y="155"/>
                    <a:pt x="491" y="182"/>
                    <a:pt x="501" y="212"/>
                  </a:cubicBezTo>
                  <a:cubicBezTo>
                    <a:pt x="559" y="212"/>
                    <a:pt x="559" y="212"/>
                    <a:pt x="559" y="212"/>
                  </a:cubicBezTo>
                  <a:cubicBezTo>
                    <a:pt x="567" y="257"/>
                    <a:pt x="567" y="257"/>
                    <a:pt x="567" y="257"/>
                  </a:cubicBezTo>
                  <a:cubicBezTo>
                    <a:pt x="513" y="277"/>
                    <a:pt x="513" y="277"/>
                    <a:pt x="513" y="277"/>
                  </a:cubicBezTo>
                  <a:cubicBezTo>
                    <a:pt x="514" y="309"/>
                    <a:pt x="508" y="340"/>
                    <a:pt x="497" y="368"/>
                  </a:cubicBezTo>
                  <a:cubicBezTo>
                    <a:pt x="541" y="406"/>
                    <a:pt x="541" y="406"/>
                    <a:pt x="541" y="406"/>
                  </a:cubicBezTo>
                  <a:cubicBezTo>
                    <a:pt x="518" y="446"/>
                    <a:pt x="518" y="446"/>
                    <a:pt x="518" y="446"/>
                  </a:cubicBezTo>
                  <a:cubicBezTo>
                    <a:pt x="463" y="426"/>
                    <a:pt x="463" y="426"/>
                    <a:pt x="463" y="426"/>
                  </a:cubicBezTo>
                  <a:cubicBezTo>
                    <a:pt x="444" y="451"/>
                    <a:pt x="420" y="471"/>
                    <a:pt x="393" y="486"/>
                  </a:cubicBezTo>
                  <a:cubicBezTo>
                    <a:pt x="403" y="543"/>
                    <a:pt x="403" y="543"/>
                    <a:pt x="403" y="543"/>
                  </a:cubicBezTo>
                  <a:cubicBezTo>
                    <a:pt x="359" y="559"/>
                    <a:pt x="359" y="559"/>
                    <a:pt x="359" y="559"/>
                  </a:cubicBezTo>
                  <a:cubicBezTo>
                    <a:pt x="330" y="509"/>
                    <a:pt x="330" y="509"/>
                    <a:pt x="330" y="509"/>
                  </a:cubicBezTo>
                  <a:cubicBezTo>
                    <a:pt x="299" y="515"/>
                    <a:pt x="268" y="515"/>
                    <a:pt x="237" y="509"/>
                  </a:cubicBezTo>
                  <a:cubicBezTo>
                    <a:pt x="208" y="559"/>
                    <a:pt x="208" y="559"/>
                    <a:pt x="208" y="559"/>
                  </a:cubicBezTo>
                  <a:cubicBezTo>
                    <a:pt x="165" y="543"/>
                    <a:pt x="165" y="543"/>
                    <a:pt x="165" y="543"/>
                  </a:cubicBezTo>
                  <a:cubicBezTo>
                    <a:pt x="175" y="486"/>
                    <a:pt x="175" y="486"/>
                    <a:pt x="175" y="486"/>
                  </a:cubicBezTo>
                  <a:cubicBezTo>
                    <a:pt x="147" y="471"/>
                    <a:pt x="123" y="451"/>
                    <a:pt x="104" y="426"/>
                  </a:cubicBezTo>
                  <a:cubicBezTo>
                    <a:pt x="49" y="446"/>
                    <a:pt x="49" y="446"/>
                    <a:pt x="49" y="446"/>
                  </a:cubicBezTo>
                  <a:cubicBezTo>
                    <a:pt x="26" y="406"/>
                    <a:pt x="26" y="406"/>
                    <a:pt x="26" y="406"/>
                  </a:cubicBezTo>
                  <a:cubicBezTo>
                    <a:pt x="71" y="368"/>
                    <a:pt x="71" y="368"/>
                    <a:pt x="71" y="368"/>
                  </a:cubicBezTo>
                  <a:cubicBezTo>
                    <a:pt x="59" y="340"/>
                    <a:pt x="54" y="309"/>
                    <a:pt x="55" y="277"/>
                  </a:cubicBezTo>
                  <a:cubicBezTo>
                    <a:pt x="0" y="257"/>
                    <a:pt x="0" y="257"/>
                    <a:pt x="0" y="257"/>
                  </a:cubicBezTo>
                  <a:cubicBezTo>
                    <a:pt x="8" y="212"/>
                    <a:pt x="8" y="212"/>
                    <a:pt x="8" y="212"/>
                  </a:cubicBezTo>
                  <a:cubicBezTo>
                    <a:pt x="66" y="212"/>
                    <a:pt x="66" y="212"/>
                    <a:pt x="66" y="212"/>
                  </a:cubicBezTo>
                  <a:cubicBezTo>
                    <a:pt x="76" y="182"/>
                    <a:pt x="92" y="155"/>
                    <a:pt x="112" y="132"/>
                  </a:cubicBezTo>
                  <a:cubicBezTo>
                    <a:pt x="83" y="81"/>
                    <a:pt x="83" y="81"/>
                    <a:pt x="83" y="81"/>
                  </a:cubicBezTo>
                  <a:cubicBezTo>
                    <a:pt x="119" y="51"/>
                    <a:pt x="119" y="51"/>
                    <a:pt x="119" y="51"/>
                  </a:cubicBezTo>
                  <a:cubicBezTo>
                    <a:pt x="163" y="89"/>
                    <a:pt x="163" y="89"/>
                    <a:pt x="163" y="89"/>
                  </a:cubicBezTo>
                  <a:cubicBezTo>
                    <a:pt x="190" y="72"/>
                    <a:pt x="220" y="62"/>
                    <a:pt x="250" y="57"/>
                  </a:cubicBezTo>
                  <a:cubicBezTo>
                    <a:pt x="260" y="0"/>
                    <a:pt x="260" y="0"/>
                    <a:pt x="260" y="0"/>
                  </a:cubicBezTo>
                  <a:cubicBezTo>
                    <a:pt x="307" y="0"/>
                    <a:pt x="307" y="0"/>
                    <a:pt x="307" y="0"/>
                  </a:cubicBezTo>
                  <a:cubicBezTo>
                    <a:pt x="317" y="57"/>
                    <a:pt x="317" y="57"/>
                    <a:pt x="317" y="57"/>
                  </a:cubicBezTo>
                  <a:cubicBezTo>
                    <a:pt x="348" y="62"/>
                    <a:pt x="377" y="72"/>
                    <a:pt x="404" y="89"/>
                  </a:cubicBezTo>
                  <a:close/>
                </a:path>
              </a:pathLst>
            </a:custGeom>
            <a:solidFill>
              <a:srgbClr val="F5823C"/>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rgbClr val="133176"/>
                </a:solidFill>
                <a:latin typeface="+mj-lt"/>
              </a:endParaRPr>
            </a:p>
          </p:txBody>
        </p:sp>
        <p:sp>
          <p:nvSpPr>
            <p:cNvPr id="16" name="Espace réservé du contenu 8">
              <a:extLst>
                <a:ext uri="{FF2B5EF4-FFF2-40B4-BE49-F238E27FC236}">
                  <a16:creationId xmlns:a16="http://schemas.microsoft.com/office/drawing/2014/main" id="{499EA083-839D-4CFB-BBC1-6B340D67103E}"/>
                </a:ext>
              </a:extLst>
            </p:cNvPr>
            <p:cNvSpPr txBox="1">
              <a:spLocks/>
            </p:cNvSpPr>
            <p:nvPr/>
          </p:nvSpPr>
          <p:spPr>
            <a:xfrm>
              <a:off x="2423598" y="3838184"/>
              <a:ext cx="1512000" cy="1512000"/>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defTabSz="711200">
                <a:lnSpc>
                  <a:spcPct val="90000"/>
                </a:lnSpc>
                <a:spcAft>
                  <a:spcPct val="35000"/>
                </a:spcAft>
                <a:buNone/>
                <a:defRPr/>
              </a:pPr>
              <a:r>
                <a:rPr lang="en-GB" b="1" i="0" kern="0" dirty="0">
                  <a:solidFill>
                    <a:srgbClr val="133176"/>
                  </a:solidFill>
                  <a:latin typeface="+mj-lt"/>
                </a:rPr>
                <a:t>Intra / Inter donor</a:t>
              </a:r>
            </a:p>
          </p:txBody>
        </p:sp>
      </p:grpSp>
      <p:grpSp>
        <p:nvGrpSpPr>
          <p:cNvPr id="5" name="Group 4">
            <a:extLst>
              <a:ext uri="{FF2B5EF4-FFF2-40B4-BE49-F238E27FC236}">
                <a16:creationId xmlns:a16="http://schemas.microsoft.com/office/drawing/2014/main" id="{619B63CF-C9B7-8147-879C-CC098DD87E9B}"/>
              </a:ext>
            </a:extLst>
          </p:cNvPr>
          <p:cNvGrpSpPr/>
          <p:nvPr/>
        </p:nvGrpSpPr>
        <p:grpSpPr>
          <a:xfrm>
            <a:off x="3931837" y="3411551"/>
            <a:ext cx="2160000" cy="2160000"/>
            <a:chOff x="3914844" y="3748612"/>
            <a:chExt cx="2160000" cy="2160000"/>
          </a:xfrm>
        </p:grpSpPr>
        <p:sp>
          <p:nvSpPr>
            <p:cNvPr id="25" name="Freeform 5">
              <a:extLst>
                <a:ext uri="{FF2B5EF4-FFF2-40B4-BE49-F238E27FC236}">
                  <a16:creationId xmlns:a16="http://schemas.microsoft.com/office/drawing/2014/main" id="{180CE294-51C0-47F6-901C-478B22F5D603}"/>
                </a:ext>
              </a:extLst>
            </p:cNvPr>
            <p:cNvSpPr>
              <a:spLocks/>
            </p:cNvSpPr>
            <p:nvPr/>
          </p:nvSpPr>
          <p:spPr bwMode="auto">
            <a:xfrm>
              <a:off x="3914844" y="3748612"/>
              <a:ext cx="2160000" cy="2160000"/>
            </a:xfrm>
            <a:custGeom>
              <a:avLst/>
              <a:gdLst>
                <a:gd name="T0" fmla="*/ 404 w 567"/>
                <a:gd name="T1" fmla="*/ 89 h 559"/>
                <a:gd name="T2" fmla="*/ 448 w 567"/>
                <a:gd name="T3" fmla="*/ 52 h 559"/>
                <a:gd name="T4" fmla="*/ 484 w 567"/>
                <a:gd name="T5" fmla="*/ 81 h 559"/>
                <a:gd name="T6" fmla="*/ 455 w 567"/>
                <a:gd name="T7" fmla="*/ 132 h 559"/>
                <a:gd name="T8" fmla="*/ 501 w 567"/>
                <a:gd name="T9" fmla="*/ 212 h 559"/>
                <a:gd name="T10" fmla="*/ 559 w 567"/>
                <a:gd name="T11" fmla="*/ 212 h 559"/>
                <a:gd name="T12" fmla="*/ 567 w 567"/>
                <a:gd name="T13" fmla="*/ 258 h 559"/>
                <a:gd name="T14" fmla="*/ 513 w 567"/>
                <a:gd name="T15" fmla="*/ 278 h 559"/>
                <a:gd name="T16" fmla="*/ 497 w 567"/>
                <a:gd name="T17" fmla="*/ 369 h 559"/>
                <a:gd name="T18" fmla="*/ 541 w 567"/>
                <a:gd name="T19" fmla="*/ 406 h 559"/>
                <a:gd name="T20" fmla="*/ 518 w 567"/>
                <a:gd name="T21" fmla="*/ 446 h 559"/>
                <a:gd name="T22" fmla="*/ 463 w 567"/>
                <a:gd name="T23" fmla="*/ 427 h 559"/>
                <a:gd name="T24" fmla="*/ 392 w 567"/>
                <a:gd name="T25" fmla="*/ 486 h 559"/>
                <a:gd name="T26" fmla="*/ 402 w 567"/>
                <a:gd name="T27" fmla="*/ 543 h 559"/>
                <a:gd name="T28" fmla="*/ 359 w 567"/>
                <a:gd name="T29" fmla="*/ 559 h 559"/>
                <a:gd name="T30" fmla="*/ 330 w 567"/>
                <a:gd name="T31" fmla="*/ 509 h 559"/>
                <a:gd name="T32" fmla="*/ 237 w 567"/>
                <a:gd name="T33" fmla="*/ 509 h 559"/>
                <a:gd name="T34" fmla="*/ 208 w 567"/>
                <a:gd name="T35" fmla="*/ 559 h 559"/>
                <a:gd name="T36" fmla="*/ 164 w 567"/>
                <a:gd name="T37" fmla="*/ 543 h 559"/>
                <a:gd name="T38" fmla="*/ 175 w 567"/>
                <a:gd name="T39" fmla="*/ 486 h 559"/>
                <a:gd name="T40" fmla="*/ 104 w 567"/>
                <a:gd name="T41" fmla="*/ 427 h 559"/>
                <a:gd name="T42" fmla="*/ 49 w 567"/>
                <a:gd name="T43" fmla="*/ 446 h 559"/>
                <a:gd name="T44" fmla="*/ 26 w 567"/>
                <a:gd name="T45" fmla="*/ 406 h 559"/>
                <a:gd name="T46" fmla="*/ 70 w 567"/>
                <a:gd name="T47" fmla="*/ 369 h 559"/>
                <a:gd name="T48" fmla="*/ 54 w 567"/>
                <a:gd name="T49" fmla="*/ 278 h 559"/>
                <a:gd name="T50" fmla="*/ 0 w 567"/>
                <a:gd name="T51" fmla="*/ 258 h 559"/>
                <a:gd name="T52" fmla="*/ 8 w 567"/>
                <a:gd name="T53" fmla="*/ 212 h 559"/>
                <a:gd name="T54" fmla="*/ 66 w 567"/>
                <a:gd name="T55" fmla="*/ 212 h 559"/>
                <a:gd name="T56" fmla="*/ 112 w 567"/>
                <a:gd name="T57" fmla="*/ 132 h 559"/>
                <a:gd name="T58" fmla="*/ 83 w 567"/>
                <a:gd name="T59" fmla="*/ 81 h 559"/>
                <a:gd name="T60" fmla="*/ 119 w 567"/>
                <a:gd name="T61" fmla="*/ 52 h 559"/>
                <a:gd name="T62" fmla="*/ 163 w 567"/>
                <a:gd name="T63" fmla="*/ 89 h 559"/>
                <a:gd name="T64" fmla="*/ 250 w 567"/>
                <a:gd name="T65" fmla="*/ 57 h 559"/>
                <a:gd name="T66" fmla="*/ 260 w 567"/>
                <a:gd name="T67" fmla="*/ 0 h 559"/>
                <a:gd name="T68" fmla="*/ 307 w 567"/>
                <a:gd name="T69" fmla="*/ 0 h 559"/>
                <a:gd name="T70" fmla="*/ 317 w 567"/>
                <a:gd name="T71" fmla="*/ 57 h 559"/>
                <a:gd name="T72" fmla="*/ 404 w 567"/>
                <a:gd name="T73" fmla="*/ 8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7" h="559">
                  <a:moveTo>
                    <a:pt x="404" y="89"/>
                  </a:moveTo>
                  <a:cubicBezTo>
                    <a:pt x="448" y="52"/>
                    <a:pt x="448" y="52"/>
                    <a:pt x="448" y="52"/>
                  </a:cubicBezTo>
                  <a:cubicBezTo>
                    <a:pt x="484" y="81"/>
                    <a:pt x="484" y="81"/>
                    <a:pt x="484" y="81"/>
                  </a:cubicBezTo>
                  <a:cubicBezTo>
                    <a:pt x="455" y="132"/>
                    <a:pt x="455" y="132"/>
                    <a:pt x="455" y="132"/>
                  </a:cubicBezTo>
                  <a:cubicBezTo>
                    <a:pt x="475" y="155"/>
                    <a:pt x="491" y="182"/>
                    <a:pt x="501" y="212"/>
                  </a:cubicBezTo>
                  <a:cubicBezTo>
                    <a:pt x="559" y="212"/>
                    <a:pt x="559" y="212"/>
                    <a:pt x="559" y="212"/>
                  </a:cubicBezTo>
                  <a:cubicBezTo>
                    <a:pt x="567" y="258"/>
                    <a:pt x="567" y="258"/>
                    <a:pt x="567" y="258"/>
                  </a:cubicBezTo>
                  <a:cubicBezTo>
                    <a:pt x="513" y="278"/>
                    <a:pt x="513" y="278"/>
                    <a:pt x="513" y="278"/>
                  </a:cubicBezTo>
                  <a:cubicBezTo>
                    <a:pt x="513" y="309"/>
                    <a:pt x="508" y="340"/>
                    <a:pt x="497" y="369"/>
                  </a:cubicBezTo>
                  <a:cubicBezTo>
                    <a:pt x="541" y="406"/>
                    <a:pt x="541" y="406"/>
                    <a:pt x="541" y="406"/>
                  </a:cubicBezTo>
                  <a:cubicBezTo>
                    <a:pt x="518" y="446"/>
                    <a:pt x="518" y="446"/>
                    <a:pt x="518" y="446"/>
                  </a:cubicBezTo>
                  <a:cubicBezTo>
                    <a:pt x="463" y="427"/>
                    <a:pt x="463" y="427"/>
                    <a:pt x="463" y="427"/>
                  </a:cubicBezTo>
                  <a:cubicBezTo>
                    <a:pt x="444" y="451"/>
                    <a:pt x="420" y="471"/>
                    <a:pt x="392" y="486"/>
                  </a:cubicBezTo>
                  <a:cubicBezTo>
                    <a:pt x="402" y="543"/>
                    <a:pt x="402" y="543"/>
                    <a:pt x="402" y="543"/>
                  </a:cubicBezTo>
                  <a:cubicBezTo>
                    <a:pt x="359" y="559"/>
                    <a:pt x="359" y="559"/>
                    <a:pt x="359" y="559"/>
                  </a:cubicBezTo>
                  <a:cubicBezTo>
                    <a:pt x="330" y="509"/>
                    <a:pt x="330" y="509"/>
                    <a:pt x="330" y="509"/>
                  </a:cubicBezTo>
                  <a:cubicBezTo>
                    <a:pt x="299" y="515"/>
                    <a:pt x="268" y="515"/>
                    <a:pt x="237" y="509"/>
                  </a:cubicBezTo>
                  <a:cubicBezTo>
                    <a:pt x="208" y="559"/>
                    <a:pt x="208" y="559"/>
                    <a:pt x="208" y="559"/>
                  </a:cubicBezTo>
                  <a:cubicBezTo>
                    <a:pt x="164" y="543"/>
                    <a:pt x="164" y="543"/>
                    <a:pt x="164" y="543"/>
                  </a:cubicBezTo>
                  <a:cubicBezTo>
                    <a:pt x="175" y="486"/>
                    <a:pt x="175" y="486"/>
                    <a:pt x="175" y="486"/>
                  </a:cubicBezTo>
                  <a:cubicBezTo>
                    <a:pt x="147" y="471"/>
                    <a:pt x="123" y="451"/>
                    <a:pt x="104" y="427"/>
                  </a:cubicBezTo>
                  <a:cubicBezTo>
                    <a:pt x="49" y="446"/>
                    <a:pt x="49" y="446"/>
                    <a:pt x="49" y="446"/>
                  </a:cubicBezTo>
                  <a:cubicBezTo>
                    <a:pt x="26" y="406"/>
                    <a:pt x="26" y="406"/>
                    <a:pt x="26" y="406"/>
                  </a:cubicBezTo>
                  <a:cubicBezTo>
                    <a:pt x="70" y="369"/>
                    <a:pt x="70" y="369"/>
                    <a:pt x="70" y="369"/>
                  </a:cubicBezTo>
                  <a:cubicBezTo>
                    <a:pt x="59" y="340"/>
                    <a:pt x="53" y="309"/>
                    <a:pt x="54" y="278"/>
                  </a:cubicBezTo>
                  <a:cubicBezTo>
                    <a:pt x="0" y="258"/>
                    <a:pt x="0" y="258"/>
                    <a:pt x="0" y="258"/>
                  </a:cubicBezTo>
                  <a:cubicBezTo>
                    <a:pt x="8" y="212"/>
                    <a:pt x="8" y="212"/>
                    <a:pt x="8" y="212"/>
                  </a:cubicBezTo>
                  <a:cubicBezTo>
                    <a:pt x="66" y="212"/>
                    <a:pt x="66" y="212"/>
                    <a:pt x="66" y="212"/>
                  </a:cubicBezTo>
                  <a:cubicBezTo>
                    <a:pt x="76" y="182"/>
                    <a:pt x="91" y="155"/>
                    <a:pt x="112" y="132"/>
                  </a:cubicBezTo>
                  <a:cubicBezTo>
                    <a:pt x="83" y="81"/>
                    <a:pt x="83" y="81"/>
                    <a:pt x="83" y="81"/>
                  </a:cubicBezTo>
                  <a:cubicBezTo>
                    <a:pt x="119" y="52"/>
                    <a:pt x="119" y="52"/>
                    <a:pt x="119" y="52"/>
                  </a:cubicBezTo>
                  <a:cubicBezTo>
                    <a:pt x="163" y="89"/>
                    <a:pt x="163" y="89"/>
                    <a:pt x="163" y="89"/>
                  </a:cubicBezTo>
                  <a:cubicBezTo>
                    <a:pt x="190" y="73"/>
                    <a:pt x="219" y="62"/>
                    <a:pt x="250" y="57"/>
                  </a:cubicBezTo>
                  <a:cubicBezTo>
                    <a:pt x="260" y="0"/>
                    <a:pt x="260" y="0"/>
                    <a:pt x="260" y="0"/>
                  </a:cubicBezTo>
                  <a:cubicBezTo>
                    <a:pt x="307" y="0"/>
                    <a:pt x="307" y="0"/>
                    <a:pt x="307" y="0"/>
                  </a:cubicBezTo>
                  <a:cubicBezTo>
                    <a:pt x="317" y="57"/>
                    <a:pt x="317" y="57"/>
                    <a:pt x="317" y="57"/>
                  </a:cubicBezTo>
                  <a:cubicBezTo>
                    <a:pt x="348" y="62"/>
                    <a:pt x="377" y="73"/>
                    <a:pt x="404" y="89"/>
                  </a:cubicBezTo>
                  <a:close/>
                </a:path>
              </a:pathLst>
            </a:custGeom>
            <a:solidFill>
              <a:srgbClr val="FDB932"/>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rgbClr val="133176"/>
                </a:solidFill>
                <a:latin typeface="+mj-lt"/>
              </a:endParaRPr>
            </a:p>
          </p:txBody>
        </p:sp>
        <p:sp>
          <p:nvSpPr>
            <p:cNvPr id="17" name="Espace réservé du contenu 8">
              <a:extLst>
                <a:ext uri="{FF2B5EF4-FFF2-40B4-BE49-F238E27FC236}">
                  <a16:creationId xmlns:a16="http://schemas.microsoft.com/office/drawing/2014/main" id="{B7CBAE42-2807-4B03-80F5-C8DD4158B826}"/>
                </a:ext>
              </a:extLst>
            </p:cNvPr>
            <p:cNvSpPr txBox="1">
              <a:spLocks/>
            </p:cNvSpPr>
            <p:nvPr/>
          </p:nvSpPr>
          <p:spPr>
            <a:xfrm>
              <a:off x="4189728" y="4117214"/>
              <a:ext cx="1610233" cy="1422797"/>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defTabSz="711200">
                <a:spcBef>
                  <a:spcPts val="0"/>
                </a:spcBef>
                <a:spcAft>
                  <a:spcPts val="0"/>
                </a:spcAft>
                <a:buNone/>
                <a:defRPr/>
              </a:pPr>
              <a:r>
                <a:rPr lang="en-GB" b="1" i="0" kern="0" dirty="0">
                  <a:solidFill>
                    <a:srgbClr val="133176"/>
                  </a:solidFill>
                  <a:latin typeface="+mj-lt"/>
                </a:rPr>
                <a:t>Donor-country</a:t>
              </a:r>
            </a:p>
          </p:txBody>
        </p:sp>
      </p:grpSp>
      <p:grpSp>
        <p:nvGrpSpPr>
          <p:cNvPr id="6" name="Group 5">
            <a:extLst>
              <a:ext uri="{FF2B5EF4-FFF2-40B4-BE49-F238E27FC236}">
                <a16:creationId xmlns:a16="http://schemas.microsoft.com/office/drawing/2014/main" id="{8F513A55-414E-3944-ADFF-187374134737}"/>
              </a:ext>
            </a:extLst>
          </p:cNvPr>
          <p:cNvGrpSpPr/>
          <p:nvPr/>
        </p:nvGrpSpPr>
        <p:grpSpPr>
          <a:xfrm>
            <a:off x="6062057" y="3614456"/>
            <a:ext cx="2556000" cy="2556000"/>
            <a:chOff x="5738409" y="3813180"/>
            <a:chExt cx="2556000" cy="2556000"/>
          </a:xfrm>
        </p:grpSpPr>
        <p:sp>
          <p:nvSpPr>
            <p:cNvPr id="26" name="Freeform 6">
              <a:extLst>
                <a:ext uri="{FF2B5EF4-FFF2-40B4-BE49-F238E27FC236}">
                  <a16:creationId xmlns:a16="http://schemas.microsoft.com/office/drawing/2014/main" id="{256B8A42-BC7D-44E5-8288-147E48A809A7}"/>
                </a:ext>
              </a:extLst>
            </p:cNvPr>
            <p:cNvSpPr>
              <a:spLocks/>
            </p:cNvSpPr>
            <p:nvPr/>
          </p:nvSpPr>
          <p:spPr bwMode="auto">
            <a:xfrm>
              <a:off x="5738409" y="3813180"/>
              <a:ext cx="2556000" cy="2556000"/>
            </a:xfrm>
            <a:custGeom>
              <a:avLst/>
              <a:gdLst>
                <a:gd name="T0" fmla="*/ 404 w 567"/>
                <a:gd name="T1" fmla="*/ 89 h 559"/>
                <a:gd name="T2" fmla="*/ 448 w 567"/>
                <a:gd name="T3" fmla="*/ 51 h 559"/>
                <a:gd name="T4" fmla="*/ 484 w 567"/>
                <a:gd name="T5" fmla="*/ 81 h 559"/>
                <a:gd name="T6" fmla="*/ 455 w 567"/>
                <a:gd name="T7" fmla="*/ 131 h 559"/>
                <a:gd name="T8" fmla="*/ 501 w 567"/>
                <a:gd name="T9" fmla="*/ 212 h 559"/>
                <a:gd name="T10" fmla="*/ 559 w 567"/>
                <a:gd name="T11" fmla="*/ 212 h 559"/>
                <a:gd name="T12" fmla="*/ 567 w 567"/>
                <a:gd name="T13" fmla="*/ 257 h 559"/>
                <a:gd name="T14" fmla="*/ 513 w 567"/>
                <a:gd name="T15" fmla="*/ 277 h 559"/>
                <a:gd name="T16" fmla="*/ 497 w 567"/>
                <a:gd name="T17" fmla="*/ 368 h 559"/>
                <a:gd name="T18" fmla="*/ 541 w 567"/>
                <a:gd name="T19" fmla="*/ 406 h 559"/>
                <a:gd name="T20" fmla="*/ 518 w 567"/>
                <a:gd name="T21" fmla="*/ 446 h 559"/>
                <a:gd name="T22" fmla="*/ 463 w 567"/>
                <a:gd name="T23" fmla="*/ 426 h 559"/>
                <a:gd name="T24" fmla="*/ 392 w 567"/>
                <a:gd name="T25" fmla="*/ 486 h 559"/>
                <a:gd name="T26" fmla="*/ 402 w 567"/>
                <a:gd name="T27" fmla="*/ 543 h 559"/>
                <a:gd name="T28" fmla="*/ 359 w 567"/>
                <a:gd name="T29" fmla="*/ 559 h 559"/>
                <a:gd name="T30" fmla="*/ 330 w 567"/>
                <a:gd name="T31" fmla="*/ 508 h 559"/>
                <a:gd name="T32" fmla="*/ 237 w 567"/>
                <a:gd name="T33" fmla="*/ 508 h 559"/>
                <a:gd name="T34" fmla="*/ 208 w 567"/>
                <a:gd name="T35" fmla="*/ 559 h 559"/>
                <a:gd name="T36" fmla="*/ 164 w 567"/>
                <a:gd name="T37" fmla="*/ 543 h 559"/>
                <a:gd name="T38" fmla="*/ 175 w 567"/>
                <a:gd name="T39" fmla="*/ 486 h 559"/>
                <a:gd name="T40" fmla="*/ 104 w 567"/>
                <a:gd name="T41" fmla="*/ 426 h 559"/>
                <a:gd name="T42" fmla="*/ 49 w 567"/>
                <a:gd name="T43" fmla="*/ 446 h 559"/>
                <a:gd name="T44" fmla="*/ 26 w 567"/>
                <a:gd name="T45" fmla="*/ 406 h 559"/>
                <a:gd name="T46" fmla="*/ 70 w 567"/>
                <a:gd name="T47" fmla="*/ 368 h 559"/>
                <a:gd name="T48" fmla="*/ 54 w 567"/>
                <a:gd name="T49" fmla="*/ 277 h 559"/>
                <a:gd name="T50" fmla="*/ 0 w 567"/>
                <a:gd name="T51" fmla="*/ 257 h 559"/>
                <a:gd name="T52" fmla="*/ 8 w 567"/>
                <a:gd name="T53" fmla="*/ 212 h 559"/>
                <a:gd name="T54" fmla="*/ 66 w 567"/>
                <a:gd name="T55" fmla="*/ 212 h 559"/>
                <a:gd name="T56" fmla="*/ 112 w 567"/>
                <a:gd name="T57" fmla="*/ 131 h 559"/>
                <a:gd name="T58" fmla="*/ 83 w 567"/>
                <a:gd name="T59" fmla="*/ 81 h 559"/>
                <a:gd name="T60" fmla="*/ 119 w 567"/>
                <a:gd name="T61" fmla="*/ 51 h 559"/>
                <a:gd name="T62" fmla="*/ 163 w 567"/>
                <a:gd name="T63" fmla="*/ 89 h 559"/>
                <a:gd name="T64" fmla="*/ 250 w 567"/>
                <a:gd name="T65" fmla="*/ 57 h 559"/>
                <a:gd name="T66" fmla="*/ 260 w 567"/>
                <a:gd name="T67" fmla="*/ 0 h 559"/>
                <a:gd name="T68" fmla="*/ 307 w 567"/>
                <a:gd name="T69" fmla="*/ 0 h 559"/>
                <a:gd name="T70" fmla="*/ 317 w 567"/>
                <a:gd name="T71" fmla="*/ 57 h 559"/>
                <a:gd name="T72" fmla="*/ 404 w 567"/>
                <a:gd name="T73" fmla="*/ 8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7" h="559">
                  <a:moveTo>
                    <a:pt x="404" y="89"/>
                  </a:moveTo>
                  <a:cubicBezTo>
                    <a:pt x="448" y="51"/>
                    <a:pt x="448" y="51"/>
                    <a:pt x="448" y="51"/>
                  </a:cubicBezTo>
                  <a:cubicBezTo>
                    <a:pt x="484" y="81"/>
                    <a:pt x="484" y="81"/>
                    <a:pt x="484" y="81"/>
                  </a:cubicBezTo>
                  <a:cubicBezTo>
                    <a:pt x="455" y="131"/>
                    <a:pt x="455" y="131"/>
                    <a:pt x="455" y="131"/>
                  </a:cubicBezTo>
                  <a:cubicBezTo>
                    <a:pt x="475" y="155"/>
                    <a:pt x="491" y="182"/>
                    <a:pt x="501" y="212"/>
                  </a:cubicBezTo>
                  <a:cubicBezTo>
                    <a:pt x="559" y="212"/>
                    <a:pt x="559" y="212"/>
                    <a:pt x="559" y="212"/>
                  </a:cubicBezTo>
                  <a:cubicBezTo>
                    <a:pt x="567" y="257"/>
                    <a:pt x="567" y="257"/>
                    <a:pt x="567" y="257"/>
                  </a:cubicBezTo>
                  <a:cubicBezTo>
                    <a:pt x="513" y="277"/>
                    <a:pt x="513" y="277"/>
                    <a:pt x="513" y="277"/>
                  </a:cubicBezTo>
                  <a:cubicBezTo>
                    <a:pt x="513" y="308"/>
                    <a:pt x="508" y="339"/>
                    <a:pt x="497" y="368"/>
                  </a:cubicBezTo>
                  <a:cubicBezTo>
                    <a:pt x="541" y="406"/>
                    <a:pt x="541" y="406"/>
                    <a:pt x="541" y="406"/>
                  </a:cubicBezTo>
                  <a:cubicBezTo>
                    <a:pt x="518" y="446"/>
                    <a:pt x="518" y="446"/>
                    <a:pt x="518" y="446"/>
                  </a:cubicBezTo>
                  <a:cubicBezTo>
                    <a:pt x="463" y="426"/>
                    <a:pt x="463" y="426"/>
                    <a:pt x="463" y="426"/>
                  </a:cubicBezTo>
                  <a:cubicBezTo>
                    <a:pt x="444" y="451"/>
                    <a:pt x="420" y="471"/>
                    <a:pt x="392" y="486"/>
                  </a:cubicBezTo>
                  <a:cubicBezTo>
                    <a:pt x="402" y="543"/>
                    <a:pt x="402" y="543"/>
                    <a:pt x="402" y="543"/>
                  </a:cubicBezTo>
                  <a:cubicBezTo>
                    <a:pt x="359" y="559"/>
                    <a:pt x="359" y="559"/>
                    <a:pt x="359" y="559"/>
                  </a:cubicBezTo>
                  <a:cubicBezTo>
                    <a:pt x="330" y="508"/>
                    <a:pt x="330" y="508"/>
                    <a:pt x="330" y="508"/>
                  </a:cubicBezTo>
                  <a:cubicBezTo>
                    <a:pt x="299" y="515"/>
                    <a:pt x="268" y="515"/>
                    <a:pt x="237" y="508"/>
                  </a:cubicBezTo>
                  <a:cubicBezTo>
                    <a:pt x="208" y="559"/>
                    <a:pt x="208" y="559"/>
                    <a:pt x="208" y="559"/>
                  </a:cubicBezTo>
                  <a:cubicBezTo>
                    <a:pt x="164" y="543"/>
                    <a:pt x="164" y="543"/>
                    <a:pt x="164" y="543"/>
                  </a:cubicBezTo>
                  <a:cubicBezTo>
                    <a:pt x="175" y="486"/>
                    <a:pt x="175" y="486"/>
                    <a:pt x="175" y="486"/>
                  </a:cubicBezTo>
                  <a:cubicBezTo>
                    <a:pt x="147" y="471"/>
                    <a:pt x="123" y="451"/>
                    <a:pt x="104" y="426"/>
                  </a:cubicBezTo>
                  <a:cubicBezTo>
                    <a:pt x="49" y="446"/>
                    <a:pt x="49" y="446"/>
                    <a:pt x="49" y="446"/>
                  </a:cubicBezTo>
                  <a:cubicBezTo>
                    <a:pt x="26" y="406"/>
                    <a:pt x="26" y="406"/>
                    <a:pt x="26" y="406"/>
                  </a:cubicBezTo>
                  <a:cubicBezTo>
                    <a:pt x="70" y="368"/>
                    <a:pt x="70" y="368"/>
                    <a:pt x="70" y="368"/>
                  </a:cubicBezTo>
                  <a:cubicBezTo>
                    <a:pt x="59" y="339"/>
                    <a:pt x="53" y="308"/>
                    <a:pt x="54" y="277"/>
                  </a:cubicBezTo>
                  <a:cubicBezTo>
                    <a:pt x="0" y="257"/>
                    <a:pt x="0" y="257"/>
                    <a:pt x="0" y="257"/>
                  </a:cubicBezTo>
                  <a:cubicBezTo>
                    <a:pt x="8" y="212"/>
                    <a:pt x="8" y="212"/>
                    <a:pt x="8" y="212"/>
                  </a:cubicBezTo>
                  <a:cubicBezTo>
                    <a:pt x="66" y="212"/>
                    <a:pt x="66" y="212"/>
                    <a:pt x="66" y="212"/>
                  </a:cubicBezTo>
                  <a:cubicBezTo>
                    <a:pt x="76" y="182"/>
                    <a:pt x="91" y="155"/>
                    <a:pt x="112" y="131"/>
                  </a:cubicBezTo>
                  <a:cubicBezTo>
                    <a:pt x="83" y="81"/>
                    <a:pt x="83" y="81"/>
                    <a:pt x="83" y="81"/>
                  </a:cubicBezTo>
                  <a:cubicBezTo>
                    <a:pt x="119" y="51"/>
                    <a:pt x="119" y="51"/>
                    <a:pt x="119" y="51"/>
                  </a:cubicBezTo>
                  <a:cubicBezTo>
                    <a:pt x="163" y="89"/>
                    <a:pt x="163" y="89"/>
                    <a:pt x="163" y="89"/>
                  </a:cubicBezTo>
                  <a:cubicBezTo>
                    <a:pt x="190" y="72"/>
                    <a:pt x="219" y="61"/>
                    <a:pt x="250" y="57"/>
                  </a:cubicBezTo>
                  <a:cubicBezTo>
                    <a:pt x="260" y="0"/>
                    <a:pt x="260" y="0"/>
                    <a:pt x="260" y="0"/>
                  </a:cubicBezTo>
                  <a:cubicBezTo>
                    <a:pt x="307" y="0"/>
                    <a:pt x="307" y="0"/>
                    <a:pt x="307" y="0"/>
                  </a:cubicBezTo>
                  <a:cubicBezTo>
                    <a:pt x="317" y="57"/>
                    <a:pt x="317" y="57"/>
                    <a:pt x="317" y="57"/>
                  </a:cubicBezTo>
                  <a:cubicBezTo>
                    <a:pt x="348" y="61"/>
                    <a:pt x="377" y="72"/>
                    <a:pt x="404" y="89"/>
                  </a:cubicBezTo>
                  <a:close/>
                </a:path>
              </a:pathLst>
            </a:custGeom>
            <a:solidFill>
              <a:srgbClr val="1FACE0"/>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18" name="Espace réservé du contenu 8">
              <a:extLst>
                <a:ext uri="{FF2B5EF4-FFF2-40B4-BE49-F238E27FC236}">
                  <a16:creationId xmlns:a16="http://schemas.microsoft.com/office/drawing/2014/main" id="{CF7EDD37-6D10-430F-99A7-DBC3EFA37F2D}"/>
                </a:ext>
              </a:extLst>
            </p:cNvPr>
            <p:cNvSpPr txBox="1">
              <a:spLocks/>
            </p:cNvSpPr>
            <p:nvPr/>
          </p:nvSpPr>
          <p:spPr>
            <a:xfrm>
              <a:off x="5884347" y="4090894"/>
              <a:ext cx="2264124" cy="2000573"/>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defTabSz="711200">
                <a:lnSpc>
                  <a:spcPct val="90000"/>
                </a:lnSpc>
                <a:spcAft>
                  <a:spcPct val="35000"/>
                </a:spcAft>
                <a:buNone/>
                <a:defRPr/>
              </a:pPr>
              <a:r>
                <a:rPr lang="en-GB" b="1" i="0" kern="0" dirty="0">
                  <a:solidFill>
                    <a:schemeClr val="bg1"/>
                  </a:solidFill>
                  <a:latin typeface="+mj-lt"/>
                </a:rPr>
                <a:t>Domestic stakeholders </a:t>
              </a:r>
              <a:r>
                <a:rPr lang="en-GB" i="0" kern="0" dirty="0">
                  <a:solidFill>
                    <a:schemeClr val="bg1"/>
                  </a:solidFill>
                  <a:latin typeface="+mj-lt"/>
                </a:rPr>
                <a:t>(“democratic space”)</a:t>
              </a:r>
            </a:p>
          </p:txBody>
        </p:sp>
      </p:grpSp>
      <p:sp>
        <p:nvSpPr>
          <p:cNvPr id="36" name="ZoneTexte 20"/>
          <p:cNvSpPr txBox="1">
            <a:spLocks noChangeArrowheads="1"/>
          </p:cNvSpPr>
          <p:nvPr/>
        </p:nvSpPr>
        <p:spPr bwMode="auto">
          <a:xfrm>
            <a:off x="1843118" y="6309320"/>
            <a:ext cx="4721295" cy="461665"/>
          </a:xfrm>
          <a:prstGeom prst="rect">
            <a:avLst/>
          </a:prstGeom>
          <a:noFill/>
          <a:ln w="38100" cap="flat" cmpd="sng" algn="ctr">
            <a:noFill/>
            <a:prstDash val="dot"/>
            <a:round/>
            <a:headEnd type="none" w="med" len="med"/>
            <a:tailEnd type="arrow" w="med" len="med"/>
          </a:ln>
        </p:spPr>
        <p:txBody>
          <a:bodyPr wrap="square">
            <a:prstTxWarp prst="textNoShape">
              <a:avLst/>
            </a:prstTxWarp>
            <a:spAutoFit/>
          </a:bodyPr>
          <a:lstStyle/>
          <a:p>
            <a:pPr algn="ctr"/>
            <a:r>
              <a:rPr lang="en-GB" sz="2400" b="1" i="1" dirty="0">
                <a:solidFill>
                  <a:srgbClr val="0356B1"/>
                </a:solidFill>
                <a:latin typeface="+mj-lt"/>
                <a:cs typeface="Calibri"/>
              </a:rPr>
              <a:t>… and evolving over time !</a:t>
            </a:r>
          </a:p>
        </p:txBody>
      </p:sp>
      <p:sp>
        <p:nvSpPr>
          <p:cNvPr id="38" name="Content Placeholder 2"/>
          <p:cNvSpPr txBox="1">
            <a:spLocks/>
          </p:cNvSpPr>
          <p:nvPr/>
        </p:nvSpPr>
        <p:spPr bwMode="auto">
          <a:xfrm>
            <a:off x="1843118" y="2608137"/>
            <a:ext cx="194421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spcAft>
                <a:spcPts val="0"/>
              </a:spcAft>
              <a:buClr>
                <a:schemeClr val="tx1"/>
              </a:buClr>
              <a:buSzPct val="80000"/>
              <a:defRPr/>
            </a:pPr>
            <a:r>
              <a:rPr lang="en-GB" sz="2400" b="1" i="1" kern="0" dirty="0">
                <a:solidFill>
                  <a:srgbClr val="0356B1"/>
                </a:solidFill>
                <a:latin typeface="+mj-lt"/>
                <a:ea typeface="ＭＳ Ｐゴシック" charset="-128"/>
                <a:cs typeface="MS PGothic" pitchFamily="34" charset="-128"/>
              </a:rPr>
              <a:t>… between:</a:t>
            </a:r>
          </a:p>
        </p:txBody>
      </p:sp>
      <p:cxnSp>
        <p:nvCxnSpPr>
          <p:cNvPr id="39" name="Straight Arrow Connector 38"/>
          <p:cNvCxnSpPr/>
          <p:nvPr/>
        </p:nvCxnSpPr>
        <p:spPr bwMode="auto">
          <a:xfrm>
            <a:off x="2063552" y="6741350"/>
            <a:ext cx="7344816" cy="0"/>
          </a:xfrm>
          <a:prstGeom prst="straightConnector1">
            <a:avLst/>
          </a:prstGeom>
          <a:ln w="19050" cmpd="sng">
            <a:solidFill>
              <a:schemeClr val="bg1"/>
            </a:solidFill>
            <a:prstDash val="sysDash"/>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40" name="Content Placeholder 2"/>
          <p:cNvSpPr txBox="1">
            <a:spLocks/>
          </p:cNvSpPr>
          <p:nvPr/>
        </p:nvSpPr>
        <p:spPr bwMode="auto">
          <a:xfrm>
            <a:off x="1843118" y="5710408"/>
            <a:ext cx="5559152" cy="586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spcAft>
                <a:spcPts val="0"/>
              </a:spcAft>
              <a:buClr>
                <a:schemeClr val="tx1"/>
              </a:buClr>
              <a:buSzPct val="80000"/>
              <a:defRPr/>
            </a:pPr>
            <a:r>
              <a:rPr lang="en-GB" sz="2400" b="1" i="1" kern="0" dirty="0">
                <a:solidFill>
                  <a:srgbClr val="0356B1"/>
                </a:solidFill>
                <a:latin typeface="+mj-lt"/>
                <a:ea typeface="ＭＳ Ｐゴシック" charset="-128"/>
                <a:cs typeface="MS PGothic" pitchFamily="34" charset="-128"/>
              </a:rPr>
              <a:t>    …  at multiple levels:</a:t>
            </a:r>
          </a:p>
        </p:txBody>
      </p:sp>
    </p:spTree>
    <p:extLst>
      <p:ext uri="{BB962C8B-B14F-4D97-AF65-F5344CB8AC3E}">
        <p14:creationId xmlns:p14="http://schemas.microsoft.com/office/powerpoint/2010/main" val="241520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36" grpId="0"/>
      <p:bldP spid="38"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1122573" cy="3881904"/>
          </a:xfrm>
        </p:spPr>
        <p:txBody>
          <a:bodyPr/>
          <a:lstStyle/>
          <a:p>
            <a:pPr>
              <a:spcBef>
                <a:spcPts val="1200"/>
              </a:spcBef>
              <a:spcAft>
                <a:spcPts val="0"/>
              </a:spcAft>
              <a:buClr>
                <a:srgbClr val="0F5494"/>
              </a:buClr>
              <a:buFont typeface="Wingdings" panose="05000000000000000000" pitchFamily="2" charset="2"/>
              <a:buChar char="Ø"/>
            </a:pPr>
            <a:r>
              <a:rPr lang="en-GB" sz="2000" i="0" dirty="0">
                <a:latin typeface="+mj-lt"/>
                <a:cs typeface="Verdana"/>
              </a:rPr>
              <a:t>A </a:t>
            </a:r>
            <a:r>
              <a:rPr lang="en-GB" sz="2000" b="1" i="0" dirty="0">
                <a:latin typeface="+mj-lt"/>
                <a:cs typeface="Verdana"/>
              </a:rPr>
              <a:t>continued policy dialogue </a:t>
            </a:r>
            <a:r>
              <a:rPr lang="en-GB" sz="2000" i="0" dirty="0">
                <a:latin typeface="+mj-lt"/>
                <a:cs typeface="Verdana"/>
              </a:rPr>
              <a:t>during the budget support formulation and implementation </a:t>
            </a:r>
          </a:p>
          <a:p>
            <a:pPr>
              <a:spcBef>
                <a:spcPts val="1200"/>
              </a:spcBef>
              <a:spcAft>
                <a:spcPts val="0"/>
              </a:spcAft>
              <a:buClr>
                <a:srgbClr val="0F5494"/>
              </a:buClr>
              <a:buFont typeface="Wingdings" panose="05000000000000000000" pitchFamily="2" charset="2"/>
              <a:buChar char="Ø"/>
            </a:pPr>
            <a:r>
              <a:rPr lang="en-GB" sz="2000" i="0" dirty="0">
                <a:latin typeface="+mj-lt"/>
                <a:cs typeface="Verdana"/>
              </a:rPr>
              <a:t>A </a:t>
            </a:r>
            <a:r>
              <a:rPr lang="en-GB" sz="2000" b="1" i="0" dirty="0">
                <a:latin typeface="+mj-lt"/>
                <a:cs typeface="Verdana"/>
              </a:rPr>
              <a:t>focused dialogue to engage with partner country </a:t>
            </a:r>
            <a:r>
              <a:rPr lang="en-GB" sz="2000" i="0" dirty="0">
                <a:latin typeface="+mj-lt"/>
                <a:cs typeface="Verdana"/>
              </a:rPr>
              <a:t>around critical areas:</a:t>
            </a:r>
          </a:p>
          <a:p>
            <a:pPr lvl="1">
              <a:spcBef>
                <a:spcPts val="1032"/>
              </a:spcBef>
              <a:spcAft>
                <a:spcPts val="0"/>
              </a:spcAft>
              <a:buClr>
                <a:srgbClr val="0F5494"/>
              </a:buClr>
              <a:buFont typeface="Wingdings" panose="05000000000000000000" pitchFamily="2" charset="2"/>
              <a:buChar char="ü"/>
            </a:pPr>
            <a:r>
              <a:rPr lang="en-GB" b="0" dirty="0">
                <a:latin typeface="+mj-lt"/>
                <a:cs typeface="Verdana"/>
              </a:rPr>
              <a:t>Domestic reform agendas (governance, accountability, regulatory &amp; institutional framework) </a:t>
            </a:r>
          </a:p>
          <a:p>
            <a:pPr lvl="1">
              <a:spcBef>
                <a:spcPts val="1032"/>
              </a:spcBef>
              <a:spcAft>
                <a:spcPts val="0"/>
              </a:spcAft>
              <a:buClr>
                <a:srgbClr val="0F5494"/>
              </a:buClr>
              <a:buFont typeface="Wingdings" panose="05000000000000000000" pitchFamily="2" charset="2"/>
              <a:buChar char="ü"/>
            </a:pPr>
            <a:r>
              <a:rPr lang="en-GB" dirty="0">
                <a:latin typeface="+mj-lt"/>
                <a:cs typeface="Verdana"/>
              </a:rPr>
              <a:t>Global Gateway objectives and other EU objectives</a:t>
            </a:r>
            <a:endParaRPr lang="en-GB" b="0" dirty="0">
              <a:latin typeface="+mj-lt"/>
              <a:cs typeface="Verdana"/>
            </a:endParaRPr>
          </a:p>
          <a:p>
            <a:pPr lvl="1">
              <a:spcBef>
                <a:spcPts val="1032"/>
              </a:spcBef>
              <a:spcAft>
                <a:spcPts val="0"/>
              </a:spcAft>
              <a:buClr>
                <a:srgbClr val="0F5494"/>
              </a:buClr>
              <a:buFont typeface="Wingdings" panose="05000000000000000000" pitchFamily="2" charset="2"/>
              <a:buChar char="ü"/>
            </a:pPr>
            <a:r>
              <a:rPr lang="en-GB" b="0" dirty="0">
                <a:latin typeface="+mj-lt"/>
                <a:cs typeface="Verdana"/>
              </a:rPr>
              <a:t>Eligibility criteria (policies, macroeconomics, PFM, transparency) and indicators </a:t>
            </a:r>
          </a:p>
          <a:p>
            <a:pPr lvl="1">
              <a:spcBef>
                <a:spcPts val="1032"/>
              </a:spcBef>
              <a:spcAft>
                <a:spcPts val="0"/>
              </a:spcAft>
              <a:buClr>
                <a:srgbClr val="0F5494"/>
              </a:buClr>
              <a:buFont typeface="Wingdings" panose="05000000000000000000" pitchFamily="2" charset="2"/>
              <a:buChar char="ü"/>
            </a:pPr>
            <a:r>
              <a:rPr lang="en-GB" b="0" dirty="0">
                <a:latin typeface="+mj-lt"/>
                <a:cs typeface="Verdana"/>
              </a:rPr>
              <a:t>Efficiency and effectiveness of sector policy formulation and implementation processes</a:t>
            </a:r>
          </a:p>
          <a:p>
            <a:pPr lvl="1">
              <a:spcBef>
                <a:spcPts val="1032"/>
              </a:spcBef>
              <a:spcAft>
                <a:spcPts val="0"/>
              </a:spcAft>
              <a:buClr>
                <a:srgbClr val="0F5494"/>
              </a:buClr>
              <a:buFont typeface="Wingdings" panose="05000000000000000000" pitchFamily="2" charset="2"/>
              <a:buChar char="ü"/>
            </a:pPr>
            <a:r>
              <a:rPr lang="en-GB" dirty="0">
                <a:latin typeface="+mj-lt"/>
                <a:cs typeface="Verdana"/>
              </a:rPr>
              <a:t>Public investment plans, of which Global Gateway investment projects</a:t>
            </a:r>
            <a:endParaRPr lang="en-GB" b="0" dirty="0">
              <a:latin typeface="+mj-lt"/>
              <a:cs typeface="Verdana"/>
            </a:endParaRPr>
          </a:p>
          <a:p>
            <a:pPr lvl="1">
              <a:spcBef>
                <a:spcPts val="1032"/>
              </a:spcBef>
              <a:spcAft>
                <a:spcPts val="0"/>
              </a:spcAft>
              <a:buClr>
                <a:srgbClr val="0F5494"/>
              </a:buClr>
              <a:buFont typeface="Wingdings" panose="05000000000000000000" pitchFamily="2" charset="2"/>
              <a:buChar char="ü"/>
            </a:pPr>
            <a:r>
              <a:rPr lang="en-GB" b="0" dirty="0">
                <a:latin typeface="+mj-lt"/>
                <a:cs typeface="Verdana"/>
              </a:rPr>
              <a:t>Reforms to improve the investment climate and the quality of/access to public services</a:t>
            </a:r>
          </a:p>
          <a:p>
            <a:pPr lvl="1">
              <a:spcBef>
                <a:spcPts val="1032"/>
              </a:spcBef>
              <a:spcAft>
                <a:spcPts val="0"/>
              </a:spcAft>
              <a:buClr>
                <a:srgbClr val="0F5494"/>
              </a:buClr>
              <a:buFont typeface="Wingdings" panose="05000000000000000000" pitchFamily="2" charset="2"/>
              <a:buChar char="ü"/>
            </a:pPr>
            <a:r>
              <a:rPr lang="en-GB" b="0" dirty="0">
                <a:latin typeface="+mj-lt"/>
                <a:cs typeface="Verdana"/>
              </a:rPr>
              <a:t>Specific sector PFM issues that are not particularly covered by generic PFM reforms</a:t>
            </a:r>
          </a:p>
          <a:p>
            <a:pPr marL="0" indent="0">
              <a:spcAft>
                <a:spcPts val="0"/>
              </a:spcAft>
              <a:buNone/>
            </a:pPr>
            <a:endParaRPr lang="en-GB" sz="2000" i="0" dirty="0">
              <a:solidFill>
                <a:srgbClr val="2D2D8A"/>
              </a:solidFill>
              <a:latin typeface="+mj-lt"/>
              <a:cs typeface="Verdana"/>
            </a:endParaRPr>
          </a:p>
        </p:txBody>
      </p:sp>
      <p:sp>
        <p:nvSpPr>
          <p:cNvPr id="5" name="Title 3">
            <a:extLst>
              <a:ext uri="{FF2B5EF4-FFF2-40B4-BE49-F238E27FC236}">
                <a16:creationId xmlns:a16="http://schemas.microsoft.com/office/drawing/2014/main" id="{5C857DF7-89AF-453F-B742-ADA962C939B0}"/>
              </a:ext>
            </a:extLst>
          </p:cNvPr>
          <p:cNvSpPr txBox="1">
            <a:spLocks/>
          </p:cNvSpPr>
          <p:nvPr/>
        </p:nvSpPr>
        <p:spPr>
          <a:xfrm>
            <a:off x="991743" y="333591"/>
            <a:ext cx="10222992" cy="936625"/>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fontAlgn="base">
              <a:spcAft>
                <a:spcPct val="0"/>
              </a:spcAft>
              <a:buClr>
                <a:schemeClr val="bg1"/>
              </a:buClr>
            </a:pPr>
            <a:r>
              <a:rPr lang="en-GB" altLang="fr-FR" dirty="0"/>
              <a:t>Policy dialogue: main features</a:t>
            </a:r>
          </a:p>
        </p:txBody>
      </p:sp>
    </p:spTree>
    <p:extLst>
      <p:ext uri="{BB962C8B-B14F-4D97-AF65-F5344CB8AC3E}">
        <p14:creationId xmlns:p14="http://schemas.microsoft.com/office/powerpoint/2010/main" val="111044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171BC-10CB-4247-AB71-EFD957FBB973}"/>
              </a:ext>
            </a:extLst>
          </p:cNvPr>
          <p:cNvSpPr>
            <a:spLocks noGrp="1"/>
          </p:cNvSpPr>
          <p:nvPr>
            <p:ph type="ctrTitle"/>
          </p:nvPr>
        </p:nvSpPr>
        <p:spPr/>
        <p:txBody>
          <a:bodyPr/>
          <a:lstStyle/>
          <a:p>
            <a:r>
              <a:rPr lang="en-GB" dirty="0"/>
              <a:t>Quiz time: What is capacity development in the context of budget support?</a:t>
            </a:r>
            <a:endParaRPr lang="x-none" dirty="0"/>
          </a:p>
        </p:txBody>
      </p:sp>
      <p:sp>
        <p:nvSpPr>
          <p:cNvPr id="4" name="Subtitle 3">
            <a:extLst>
              <a:ext uri="{FF2B5EF4-FFF2-40B4-BE49-F238E27FC236}">
                <a16:creationId xmlns:a16="http://schemas.microsoft.com/office/drawing/2014/main" id="{6B70F27C-69A4-42D1-A172-8D5C063ED150}"/>
              </a:ext>
            </a:extLst>
          </p:cNvPr>
          <p:cNvSpPr>
            <a:spLocks noGrp="1"/>
          </p:cNvSpPr>
          <p:nvPr>
            <p:ph type="subTitle" idx="1"/>
          </p:nvPr>
        </p:nvSpPr>
        <p:spPr/>
        <p:txBody>
          <a:bodyPr/>
          <a:lstStyle/>
          <a:p>
            <a:r>
              <a:rPr lang="en-GB" dirty="0"/>
              <a:t>Let’s go to </a:t>
            </a:r>
            <a:r>
              <a:rPr lang="en-GB" dirty="0" err="1"/>
              <a:t>Menti</a:t>
            </a:r>
            <a:r>
              <a:rPr lang="en-GB" dirty="0"/>
              <a:t>!</a:t>
            </a:r>
            <a:endParaRPr lang="x-none" dirty="0"/>
          </a:p>
        </p:txBody>
      </p:sp>
      <p:pic>
        <p:nvPicPr>
          <p:cNvPr id="5" name="Picture 4">
            <a:extLst>
              <a:ext uri="{FF2B5EF4-FFF2-40B4-BE49-F238E27FC236}">
                <a16:creationId xmlns:a16="http://schemas.microsoft.com/office/drawing/2014/main" id="{3A3EC32B-3E1D-1F4E-B064-3F351539B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5487" y="123085"/>
            <a:ext cx="1316626" cy="1316626"/>
          </a:xfrm>
          <a:prstGeom prst="rect">
            <a:avLst/>
          </a:prstGeom>
        </p:spPr>
      </p:pic>
    </p:spTree>
    <p:extLst>
      <p:ext uri="{BB962C8B-B14F-4D97-AF65-F5344CB8AC3E}">
        <p14:creationId xmlns:p14="http://schemas.microsoft.com/office/powerpoint/2010/main" val="2267648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p:txBody>
          <a:bodyPr/>
          <a:lstStyle/>
          <a:p>
            <a:pPr fontAlgn="base">
              <a:spcBef>
                <a:spcPct val="0"/>
              </a:spcBef>
              <a:spcAft>
                <a:spcPct val="0"/>
              </a:spcAft>
            </a:pPr>
            <a:fld id="{37B83C0C-BC65-4367-9B8A-060D4801009D}" type="slidenum">
              <a:rPr lang="fr-BE" sz="1100" b="1">
                <a:solidFill>
                  <a:srgbClr val="FFFFFF"/>
                </a:solidFill>
                <a:latin typeface="Verdana"/>
              </a:rPr>
              <a:pPr fontAlgn="base">
                <a:spcBef>
                  <a:spcPct val="0"/>
                </a:spcBef>
                <a:spcAft>
                  <a:spcPct val="0"/>
                </a:spcAft>
              </a:pPr>
              <a:t>19</a:t>
            </a:fld>
            <a:endParaRPr lang="fr-BE" sz="1100" b="1">
              <a:solidFill>
                <a:srgbClr val="FFFFFF"/>
              </a:solidFill>
              <a:latin typeface="Verdana"/>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970722" y="1549154"/>
            <a:ext cx="10674740" cy="4473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algn="just" defTabSz="457200">
              <a:lnSpc>
                <a:spcPct val="130000"/>
              </a:lnSpc>
              <a:spcBef>
                <a:spcPts val="0"/>
              </a:spcBef>
              <a:spcAft>
                <a:spcPts val="0"/>
              </a:spcAft>
              <a:buClr>
                <a:srgbClr val="0F5494"/>
              </a:buClr>
              <a:buSzPct val="100000"/>
              <a:buFont typeface="Arial" panose="020B0604020202020204" pitchFamily="34" charset="0"/>
              <a:buChar char="•"/>
              <a:defRPr/>
            </a:pPr>
            <a:r>
              <a:rPr lang="en-GB" sz="2200" b="0" dirty="0">
                <a:solidFill>
                  <a:schemeClr val="tx1"/>
                </a:solidFill>
                <a:latin typeface="+mj-lt"/>
              </a:rPr>
              <a:t>Enhance Government capacity to design, implement, monitor, and evaluate policies and to deliver public services</a:t>
            </a:r>
          </a:p>
          <a:p>
            <a:pPr marL="355600" lvl="1" indent="-355600" algn="just" defTabSz="457200">
              <a:lnSpc>
                <a:spcPct val="130000"/>
              </a:lnSpc>
              <a:spcBef>
                <a:spcPts val="0"/>
              </a:spcBef>
              <a:spcAft>
                <a:spcPts val="0"/>
              </a:spcAft>
              <a:buClr>
                <a:srgbClr val="0F5494"/>
              </a:buClr>
              <a:buSzPct val="100000"/>
              <a:buFont typeface="Arial" panose="020B0604020202020204" pitchFamily="34" charset="0"/>
              <a:buChar char="•"/>
              <a:defRPr/>
            </a:pPr>
            <a:r>
              <a:rPr lang="en-IE" sz="2200" b="0" dirty="0">
                <a:solidFill>
                  <a:schemeClr val="tx1"/>
                </a:solidFill>
                <a:latin typeface="+mj-lt"/>
              </a:rPr>
              <a:t>Support PFM reforms (e.g. revenue administration, procurement, investment management) and </a:t>
            </a:r>
            <a:r>
              <a:rPr lang="en-GB" sz="2200" b="0" dirty="0">
                <a:solidFill>
                  <a:schemeClr val="tx1"/>
                </a:solidFill>
              </a:rPr>
              <a:t>promote effective, accountable and inclusive institutions</a:t>
            </a:r>
            <a:endParaRPr lang="en-GB" sz="2200" b="0" dirty="0">
              <a:solidFill>
                <a:schemeClr val="tx1"/>
              </a:solidFill>
              <a:latin typeface="+mj-lt"/>
            </a:endParaRPr>
          </a:p>
          <a:p>
            <a:pPr marL="355600" lvl="1" indent="-355600" algn="just" defTabSz="457200">
              <a:lnSpc>
                <a:spcPct val="130000"/>
              </a:lnSpc>
              <a:spcBef>
                <a:spcPts val="0"/>
              </a:spcBef>
              <a:spcAft>
                <a:spcPts val="0"/>
              </a:spcAft>
              <a:buClr>
                <a:srgbClr val="0F5494"/>
              </a:buClr>
              <a:buSzPct val="100000"/>
              <a:buFont typeface="Arial" panose="020B0604020202020204" pitchFamily="34" charset="0"/>
              <a:buChar char="•"/>
              <a:defRPr/>
            </a:pPr>
            <a:r>
              <a:rPr lang="en-IE" sz="2200" b="0" dirty="0">
                <a:solidFill>
                  <a:schemeClr val="tx1"/>
                </a:solidFill>
                <a:latin typeface="+mj-lt"/>
              </a:rPr>
              <a:t>Support regulatory/institutional reforms to improve investment climate in sectors in connection with Global Gateway objectives and in relation to GG projects</a:t>
            </a:r>
            <a:endParaRPr lang="en-GB" sz="2200" b="0" dirty="0">
              <a:solidFill>
                <a:schemeClr val="tx1"/>
              </a:solidFill>
              <a:latin typeface="+mj-lt"/>
            </a:endParaRPr>
          </a:p>
          <a:p>
            <a:pPr marL="355600" lvl="1" indent="-355600" algn="just" defTabSz="457200">
              <a:lnSpc>
                <a:spcPct val="130000"/>
              </a:lnSpc>
              <a:spcBef>
                <a:spcPts val="0"/>
              </a:spcBef>
              <a:spcAft>
                <a:spcPts val="0"/>
              </a:spcAft>
              <a:buClr>
                <a:srgbClr val="0F5494"/>
              </a:buClr>
              <a:buSzPct val="100000"/>
              <a:buFont typeface="Arial" panose="020B0604020202020204" pitchFamily="34" charset="0"/>
              <a:buChar char="•"/>
              <a:defRPr/>
            </a:pPr>
            <a:r>
              <a:rPr lang="en-GB" sz="2200" b="0" dirty="0">
                <a:solidFill>
                  <a:schemeClr val="tx1"/>
                </a:solidFill>
                <a:latin typeface="+mj-lt"/>
              </a:rPr>
              <a:t>Promote stakeholders’ engagement in policy design, implementation &amp; monitoring </a:t>
            </a:r>
          </a:p>
          <a:p>
            <a:pPr marL="355600" lvl="1" indent="-355600" algn="just" defTabSz="457200">
              <a:lnSpc>
                <a:spcPct val="130000"/>
              </a:lnSpc>
              <a:spcBef>
                <a:spcPts val="0"/>
              </a:spcBef>
              <a:spcAft>
                <a:spcPts val="0"/>
              </a:spcAft>
              <a:buClr>
                <a:srgbClr val="0F5494"/>
              </a:buClr>
              <a:buSzPct val="100000"/>
              <a:buFont typeface="Arial" panose="020B0604020202020204" pitchFamily="34" charset="0"/>
              <a:buChar char="•"/>
              <a:defRPr/>
            </a:pPr>
            <a:r>
              <a:rPr lang="en-GB" sz="2200" b="0" dirty="0">
                <a:solidFill>
                  <a:schemeClr val="tx1"/>
                </a:solidFill>
                <a:latin typeface="+mj-lt"/>
              </a:rPr>
              <a:t>Strengthen the national monitoring &amp; evaluation framework / statistical system</a:t>
            </a:r>
          </a:p>
          <a:p>
            <a:pPr marL="355600" lvl="1" indent="-355600" algn="just" defTabSz="457200">
              <a:lnSpc>
                <a:spcPct val="130000"/>
              </a:lnSpc>
              <a:spcBef>
                <a:spcPts val="0"/>
              </a:spcBef>
              <a:spcAft>
                <a:spcPts val="0"/>
              </a:spcAft>
              <a:buClr>
                <a:srgbClr val="0F5494"/>
              </a:buClr>
              <a:buSzPct val="100000"/>
              <a:buFont typeface="Arial" panose="020B0604020202020204" pitchFamily="34" charset="0"/>
              <a:buChar char="•"/>
              <a:defRPr/>
            </a:pPr>
            <a:r>
              <a:rPr lang="en-GB" sz="2200" b="0" dirty="0">
                <a:solidFill>
                  <a:schemeClr val="tx1"/>
                </a:solidFill>
                <a:latin typeface="+mj-lt"/>
              </a:rPr>
              <a:t>Integrate gender equality measures and greening PFM systems/fiscal policies</a:t>
            </a:r>
          </a:p>
          <a:p>
            <a:pPr marL="355600" lvl="1" indent="-355600" algn="just" defTabSz="457200">
              <a:lnSpc>
                <a:spcPct val="130000"/>
              </a:lnSpc>
              <a:spcBef>
                <a:spcPts val="0"/>
              </a:spcBef>
              <a:spcAft>
                <a:spcPts val="0"/>
              </a:spcAft>
              <a:buClr>
                <a:srgbClr val="0F5494"/>
              </a:buClr>
              <a:buSzPct val="100000"/>
              <a:buFont typeface="Arial" panose="020B0604020202020204" pitchFamily="34" charset="0"/>
              <a:buChar char="•"/>
              <a:defRPr/>
            </a:pPr>
            <a:r>
              <a:rPr lang="en-GB" sz="2200" b="0" dirty="0">
                <a:solidFill>
                  <a:schemeClr val="tx1"/>
                </a:solidFill>
                <a:latin typeface="+mj-lt"/>
              </a:rPr>
              <a:t>Mitigate risks, where there is commitment to reform but lack of capacity</a:t>
            </a:r>
          </a:p>
        </p:txBody>
      </p:sp>
      <p:sp>
        <p:nvSpPr>
          <p:cNvPr id="6" name="Title 1">
            <a:extLst>
              <a:ext uri="{FF2B5EF4-FFF2-40B4-BE49-F238E27FC236}">
                <a16:creationId xmlns:a16="http://schemas.microsoft.com/office/drawing/2014/main" id="{CD1CF15B-EC50-4C54-BCCF-558D98387405}"/>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Capacity development objectives</a:t>
            </a:r>
          </a:p>
        </p:txBody>
      </p:sp>
    </p:spTree>
    <p:extLst>
      <p:ext uri="{BB962C8B-B14F-4D97-AF65-F5344CB8AC3E}">
        <p14:creationId xmlns:p14="http://schemas.microsoft.com/office/powerpoint/2010/main" val="10640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p:nvPr/>
        </p:nvSpPr>
        <p:spPr>
          <a:xfrm>
            <a:off x="1208176" y="5392285"/>
            <a:ext cx="756478" cy="782357"/>
          </a:xfrm>
          <a:prstGeom prst="ellipse">
            <a:avLst/>
          </a:prstGeom>
          <a:solidFill>
            <a:schemeClr val="accent6"/>
          </a:solidFill>
          <a:ln w="12700" cap="flat" cmpd="sng">
            <a:solidFill>
              <a:srgbClr val="A84E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6" name="Google Shape;166;p3"/>
          <p:cNvSpPr/>
          <p:nvPr/>
        </p:nvSpPr>
        <p:spPr>
          <a:xfrm>
            <a:off x="1197632" y="3476646"/>
            <a:ext cx="756478" cy="782357"/>
          </a:xfrm>
          <a:prstGeom prst="ellipse">
            <a:avLst/>
          </a:prstGeom>
          <a:solidFill>
            <a:schemeClr val="accent4"/>
          </a:solidFill>
          <a:ln w="12700" cap="flat" cmpd="sng">
            <a:solidFill>
              <a:srgbClr val="AC6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7" name="Google Shape;167;p3"/>
          <p:cNvSpPr/>
          <p:nvPr/>
        </p:nvSpPr>
        <p:spPr>
          <a:xfrm>
            <a:off x="1211729" y="2516211"/>
            <a:ext cx="756478" cy="782357"/>
          </a:xfrm>
          <a:prstGeom prst="ellipse">
            <a:avLst/>
          </a:prstGeom>
          <a:solidFill>
            <a:schemeClr val="accent3"/>
          </a:solidFill>
          <a:ln w="12700" cap="flat" cmpd="sng">
            <a:solidFill>
              <a:srgbClr val="158C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8" name="Google Shape;168;p3"/>
          <p:cNvSpPr txBox="1">
            <a:spLocks noGrp="1"/>
          </p:cNvSpPr>
          <p:nvPr>
            <p:ph type="title"/>
          </p:nvPr>
        </p:nvSpPr>
        <p:spPr>
          <a:xfrm>
            <a:off x="970722" y="388731"/>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Ground Rules – Virtual Class</a:t>
            </a:r>
            <a:endParaRPr/>
          </a:p>
        </p:txBody>
      </p:sp>
      <p:pic>
        <p:nvPicPr>
          <p:cNvPr id="169" name="Google Shape;169;p3" descr="Programmer"/>
          <p:cNvPicPr preferRelativeResize="0"/>
          <p:nvPr/>
        </p:nvPicPr>
        <p:blipFill rotWithShape="1">
          <a:blip r:embed="rId3">
            <a:alphaModFix/>
          </a:blip>
          <a:srcRect/>
          <a:stretch/>
        </p:blipFill>
        <p:spPr>
          <a:xfrm>
            <a:off x="1262684" y="2516211"/>
            <a:ext cx="629843" cy="629843"/>
          </a:xfrm>
          <a:prstGeom prst="rect">
            <a:avLst/>
          </a:prstGeom>
          <a:noFill/>
          <a:ln>
            <a:noFill/>
          </a:ln>
        </p:spPr>
      </p:pic>
      <p:sp>
        <p:nvSpPr>
          <p:cNvPr id="170" name="Google Shape;170;p3"/>
          <p:cNvSpPr txBox="1"/>
          <p:nvPr/>
        </p:nvSpPr>
        <p:spPr>
          <a:xfrm>
            <a:off x="2447354" y="4496280"/>
            <a:ext cx="81962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dirty="0">
                <a:solidFill>
                  <a:schemeClr val="dk1"/>
                </a:solidFill>
                <a:latin typeface="Arial"/>
                <a:ea typeface="Arial"/>
                <a:cs typeface="Arial"/>
                <a:sym typeface="Arial"/>
              </a:rPr>
              <a:t>Please mute yourself when not talking – but </a:t>
            </a:r>
            <a:r>
              <a:rPr lang="en-GB" sz="1800" b="1" i="0" u="none" strike="noStrike" cap="none" dirty="0">
                <a:solidFill>
                  <a:schemeClr val="dk1"/>
                </a:solidFill>
                <a:latin typeface="Arial"/>
                <a:ea typeface="Arial"/>
                <a:cs typeface="Arial"/>
                <a:sym typeface="Arial"/>
              </a:rPr>
              <a:t>do not hesitate to intervene </a:t>
            </a:r>
            <a:r>
              <a:rPr lang="en-GB" sz="1800" b="0" i="0" u="none" strike="noStrike" cap="none" dirty="0">
                <a:solidFill>
                  <a:schemeClr val="dk1"/>
                </a:solidFill>
                <a:latin typeface="Arial"/>
                <a:ea typeface="Arial"/>
                <a:cs typeface="Arial"/>
                <a:sym typeface="Arial"/>
              </a:rPr>
              <a:t>with questions, suggestions and contributions!</a:t>
            </a:r>
            <a:endParaRPr sz="1800" dirty="0">
              <a:solidFill>
                <a:schemeClr val="dk1"/>
              </a:solidFill>
              <a:latin typeface="Arial"/>
              <a:ea typeface="Arial"/>
              <a:cs typeface="Arial"/>
              <a:sym typeface="Arial"/>
            </a:endParaRPr>
          </a:p>
        </p:txBody>
      </p:sp>
      <p:sp>
        <p:nvSpPr>
          <p:cNvPr id="171" name="Google Shape;171;p3"/>
          <p:cNvSpPr txBox="1"/>
          <p:nvPr/>
        </p:nvSpPr>
        <p:spPr>
          <a:xfrm>
            <a:off x="2447354" y="3548578"/>
            <a:ext cx="830953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Make sure to have a headphone connected to your computer, the sound will be better</a:t>
            </a:r>
            <a:endParaRPr sz="1800">
              <a:solidFill>
                <a:schemeClr val="dk1"/>
              </a:solidFill>
              <a:latin typeface="Arial"/>
              <a:ea typeface="Arial"/>
              <a:cs typeface="Arial"/>
              <a:sym typeface="Arial"/>
            </a:endParaRPr>
          </a:p>
        </p:txBody>
      </p:sp>
      <p:sp>
        <p:nvSpPr>
          <p:cNvPr id="172" name="Google Shape;172;p3"/>
          <p:cNvSpPr txBox="1"/>
          <p:nvPr/>
        </p:nvSpPr>
        <p:spPr>
          <a:xfrm>
            <a:off x="2447355" y="5443982"/>
            <a:ext cx="830953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Keep next to you a good coffee and a bit of patience, sometimes technology is not perfect. And let colleagues and supervisor know you are on training!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3"/>
          <p:cNvSpPr/>
          <p:nvPr/>
        </p:nvSpPr>
        <p:spPr>
          <a:xfrm>
            <a:off x="1208176" y="1550564"/>
            <a:ext cx="756478" cy="782357"/>
          </a:xfrm>
          <a:prstGeom prst="ellipse">
            <a:avLst/>
          </a:prstGeom>
          <a:solidFill>
            <a:schemeClr val="accent1"/>
          </a:solidFill>
          <a:ln w="12700" cap="flat" cmpd="sng">
            <a:solidFill>
              <a:srgbClr val="1561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4" name="Google Shape;174;p3" descr="Clock"/>
          <p:cNvPicPr preferRelativeResize="0"/>
          <p:nvPr/>
        </p:nvPicPr>
        <p:blipFill rotWithShape="1">
          <a:blip r:embed="rId4">
            <a:alphaModFix/>
          </a:blip>
          <a:srcRect/>
          <a:stretch/>
        </p:blipFill>
        <p:spPr>
          <a:xfrm>
            <a:off x="1281244" y="1633101"/>
            <a:ext cx="629843" cy="629843"/>
          </a:xfrm>
          <a:prstGeom prst="rect">
            <a:avLst/>
          </a:prstGeom>
          <a:noFill/>
          <a:ln>
            <a:noFill/>
          </a:ln>
        </p:spPr>
      </p:pic>
      <p:sp>
        <p:nvSpPr>
          <p:cNvPr id="175" name="Google Shape;175;p3"/>
          <p:cNvSpPr txBox="1"/>
          <p:nvPr/>
        </p:nvSpPr>
        <p:spPr>
          <a:xfrm>
            <a:off x="2447354" y="2614152"/>
            <a:ext cx="795393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Please ensure you have your webcam ON during the sessions`; if not possible, switch it on when intervening ☺, it makes our sessions livelier!</a:t>
            </a:r>
            <a:endParaRPr sz="1800">
              <a:solidFill>
                <a:schemeClr val="dk1"/>
              </a:solidFill>
              <a:latin typeface="Arial"/>
              <a:ea typeface="Arial"/>
              <a:cs typeface="Arial"/>
              <a:sym typeface="Arial"/>
            </a:endParaRPr>
          </a:p>
        </p:txBody>
      </p:sp>
      <p:sp>
        <p:nvSpPr>
          <p:cNvPr id="176" name="Google Shape;176;p3"/>
          <p:cNvSpPr txBox="1"/>
          <p:nvPr/>
        </p:nvSpPr>
        <p:spPr>
          <a:xfrm>
            <a:off x="2447360" y="1757078"/>
            <a:ext cx="862704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Our daily sessions are scheduled to last </a:t>
            </a:r>
            <a:r>
              <a:rPr lang="en-GB" sz="1800" b="1" dirty="0">
                <a:solidFill>
                  <a:schemeClr val="dk1"/>
                </a:solidFill>
                <a:latin typeface="Arial"/>
                <a:ea typeface="Arial"/>
                <a:cs typeface="Arial"/>
                <a:sym typeface="Arial"/>
              </a:rPr>
              <a:t>4 hours </a:t>
            </a:r>
            <a:r>
              <a:rPr lang="en-GB" sz="1800" dirty="0">
                <a:solidFill>
                  <a:schemeClr val="dk1"/>
                </a:solidFill>
                <a:latin typeface="Arial"/>
                <a:ea typeface="Arial"/>
                <a:cs typeface="Arial"/>
                <a:sym typeface="Arial"/>
              </a:rPr>
              <a:t>(20 minutes break included). Please be on time! </a:t>
            </a:r>
            <a:endParaRPr sz="1800" dirty="0">
              <a:solidFill>
                <a:schemeClr val="dk1"/>
              </a:solidFill>
              <a:latin typeface="Arial"/>
              <a:ea typeface="Arial"/>
              <a:cs typeface="Arial"/>
              <a:sym typeface="Arial"/>
            </a:endParaRPr>
          </a:p>
        </p:txBody>
      </p:sp>
      <p:sp>
        <p:nvSpPr>
          <p:cNvPr id="177" name="Google Shape;177;p3"/>
          <p:cNvSpPr/>
          <p:nvPr/>
        </p:nvSpPr>
        <p:spPr>
          <a:xfrm>
            <a:off x="1208176" y="4437081"/>
            <a:ext cx="756478" cy="782357"/>
          </a:xfrm>
          <a:prstGeom prst="ellipse">
            <a:avLst/>
          </a:prstGeom>
          <a:solidFill>
            <a:schemeClr val="accent5"/>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8" name="Google Shape;178;p3" descr="A picture containing drawing&#10;&#10;Description automatically generated"/>
          <p:cNvPicPr preferRelativeResize="0"/>
          <p:nvPr/>
        </p:nvPicPr>
        <p:blipFill rotWithShape="1">
          <a:blip r:embed="rId5">
            <a:alphaModFix/>
          </a:blip>
          <a:srcRect/>
          <a:stretch/>
        </p:blipFill>
        <p:spPr>
          <a:xfrm>
            <a:off x="1358879" y="5529023"/>
            <a:ext cx="476250" cy="476250"/>
          </a:xfrm>
          <a:prstGeom prst="rect">
            <a:avLst/>
          </a:prstGeom>
          <a:noFill/>
          <a:ln>
            <a:noFill/>
          </a:ln>
        </p:spPr>
      </p:pic>
      <p:pic>
        <p:nvPicPr>
          <p:cNvPr id="179" name="Google Shape;179;p3" descr="A picture containing drawing&#10;&#10;Description automatically generated"/>
          <p:cNvPicPr preferRelativeResize="0"/>
          <p:nvPr/>
        </p:nvPicPr>
        <p:blipFill rotWithShape="1">
          <a:blip r:embed="rId6">
            <a:alphaModFix/>
          </a:blip>
          <a:srcRect/>
          <a:stretch/>
        </p:blipFill>
        <p:spPr>
          <a:xfrm>
            <a:off x="1348290" y="3666982"/>
            <a:ext cx="476250" cy="476250"/>
          </a:xfrm>
          <a:prstGeom prst="rect">
            <a:avLst/>
          </a:prstGeom>
          <a:noFill/>
          <a:ln>
            <a:noFill/>
          </a:ln>
        </p:spPr>
      </p:pic>
      <p:pic>
        <p:nvPicPr>
          <p:cNvPr id="180" name="Google Shape;180;p3" descr="Podcast"/>
          <p:cNvPicPr preferRelativeResize="0"/>
          <p:nvPr/>
        </p:nvPicPr>
        <p:blipFill rotWithShape="1">
          <a:blip r:embed="rId7">
            <a:alphaModFix/>
          </a:blip>
          <a:srcRect/>
          <a:stretch/>
        </p:blipFill>
        <p:spPr>
          <a:xfrm>
            <a:off x="1268961" y="4519973"/>
            <a:ext cx="642126" cy="6421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Any questions?</a:t>
            </a:r>
          </a:p>
        </p:txBody>
      </p:sp>
      <p:sp>
        <p:nvSpPr>
          <p:cNvPr id="5" name="Subtitle 4">
            <a:extLst>
              <a:ext uri="{FF2B5EF4-FFF2-40B4-BE49-F238E27FC236}">
                <a16:creationId xmlns:a16="http://schemas.microsoft.com/office/drawing/2014/main" id="{95E82713-8047-41A8-9846-FA1ABFB3DB92}"/>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177435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970722" y="2903557"/>
            <a:ext cx="3960484" cy="830997"/>
          </a:xfrm>
          <a:prstGeom prst="rect">
            <a:avLst/>
          </a:prstGeom>
          <a:solidFill>
            <a:schemeClr val="bg1">
              <a:lumMod val="95000"/>
            </a:schemeClr>
          </a:solidFill>
          <a:ln w="3175" cap="flat" cmpd="sng" algn="ctr">
            <a:solidFill>
              <a:schemeClr val="accent1"/>
            </a:solidFill>
            <a:prstDash val="dot"/>
          </a:ln>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3663" algn="l" fontAlgn="base">
              <a:spcAft>
                <a:spcPct val="0"/>
              </a:spcAft>
            </a:pPr>
            <a:r>
              <a:rPr lang="en-GB" sz="1600" b="1" dirty="0">
                <a:solidFill>
                  <a:schemeClr val="tx2"/>
                </a:solidFill>
                <a:latin typeface="+mj-lt"/>
              </a:rPr>
              <a:t>2</a:t>
            </a:r>
            <a:r>
              <a:rPr lang="en-GB" sz="1600" b="1" dirty="0">
                <a:solidFill>
                  <a:srgbClr val="4F81BD"/>
                </a:solidFill>
                <a:latin typeface="+mj-lt"/>
              </a:rPr>
              <a:t>.</a:t>
            </a:r>
            <a:r>
              <a:rPr lang="en-GB" sz="1600" dirty="0">
                <a:solidFill>
                  <a:srgbClr val="000000"/>
                </a:solidFill>
                <a:latin typeface="+mj-lt"/>
              </a:rPr>
              <a:t> Existence of a credible and relevant programme to improve public financial management (PFM)</a:t>
            </a:r>
          </a:p>
        </p:txBody>
      </p:sp>
      <p:sp>
        <p:nvSpPr>
          <p:cNvPr id="13" name="Content Placeholder 2"/>
          <p:cNvSpPr txBox="1">
            <a:spLocks/>
          </p:cNvSpPr>
          <p:nvPr/>
        </p:nvSpPr>
        <p:spPr>
          <a:xfrm>
            <a:off x="970722" y="3869611"/>
            <a:ext cx="3960484" cy="584775"/>
          </a:xfrm>
          <a:prstGeom prst="rect">
            <a:avLst/>
          </a:prstGeom>
          <a:solidFill>
            <a:schemeClr val="bg1">
              <a:lumMod val="95000"/>
            </a:schemeClr>
          </a:solidFill>
          <a:ln w="3175" cmpd="sng">
            <a:solidFill>
              <a:schemeClr val="accent1"/>
            </a:solidFill>
            <a:prstDash val="dot"/>
          </a:ln>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3663" indent="0" fontAlgn="base">
              <a:spcAft>
                <a:spcPct val="0"/>
              </a:spcAft>
              <a:buNone/>
            </a:pPr>
            <a:r>
              <a:rPr lang="en-GB" sz="1600" b="1" dirty="0">
                <a:solidFill>
                  <a:schemeClr val="tx2"/>
                </a:solidFill>
                <a:latin typeface="+mj-lt"/>
              </a:rPr>
              <a:t>3. </a:t>
            </a:r>
            <a:r>
              <a:rPr lang="en-GB" sz="1600" dirty="0">
                <a:solidFill>
                  <a:srgbClr val="000000"/>
                </a:solidFill>
                <a:latin typeface="+mj-lt"/>
              </a:rPr>
              <a:t>The proposed or enacted budget is published</a:t>
            </a:r>
          </a:p>
        </p:txBody>
      </p:sp>
      <p:sp>
        <p:nvSpPr>
          <p:cNvPr id="14" name="Content Placeholder 2"/>
          <p:cNvSpPr txBox="1">
            <a:spLocks/>
          </p:cNvSpPr>
          <p:nvPr/>
        </p:nvSpPr>
        <p:spPr>
          <a:xfrm>
            <a:off x="970722" y="4589443"/>
            <a:ext cx="3960484" cy="1815882"/>
          </a:xfrm>
          <a:prstGeom prst="rect">
            <a:avLst/>
          </a:prstGeom>
          <a:solidFill>
            <a:schemeClr val="bg1">
              <a:lumMod val="95000"/>
            </a:schemeClr>
          </a:solidFill>
          <a:ln w="3175" cmpd="sng">
            <a:solidFill>
              <a:schemeClr val="accent1"/>
            </a:solidFill>
            <a:prstDash val="dot"/>
          </a:ln>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3663" indent="0" fontAlgn="base">
              <a:spcAft>
                <a:spcPct val="0"/>
              </a:spcAft>
              <a:buNone/>
            </a:pPr>
            <a:r>
              <a:rPr lang="en-GB" sz="1600" b="1" dirty="0">
                <a:solidFill>
                  <a:schemeClr val="tx2"/>
                </a:solidFill>
                <a:latin typeface="+mj-lt"/>
              </a:rPr>
              <a:t>4.</a:t>
            </a:r>
            <a:r>
              <a:rPr lang="en-GB" sz="1600" dirty="0">
                <a:solidFill>
                  <a:schemeClr val="tx2"/>
                </a:solidFill>
                <a:latin typeface="+mj-lt"/>
              </a:rPr>
              <a:t> </a:t>
            </a:r>
            <a:r>
              <a:rPr lang="en-GB" sz="1600" dirty="0">
                <a:solidFill>
                  <a:srgbClr val="000000"/>
                </a:solidFill>
                <a:latin typeface="+mj-lt"/>
              </a:rPr>
              <a:t>Credible and relevant national/sector policy supports poverty eradication/inequality reduction/sustainable and inclusive growth and job creation,  consolidation of democracy and peaceful society, and the promotion of gender equality </a:t>
            </a:r>
          </a:p>
        </p:txBody>
      </p:sp>
      <p:sp>
        <p:nvSpPr>
          <p:cNvPr id="15" name="Content Placeholder 2"/>
          <p:cNvSpPr txBox="1">
            <a:spLocks/>
          </p:cNvSpPr>
          <p:nvPr/>
        </p:nvSpPr>
        <p:spPr>
          <a:xfrm>
            <a:off x="970723" y="1937503"/>
            <a:ext cx="3960485" cy="830997"/>
          </a:xfrm>
          <a:prstGeom prst="rect">
            <a:avLst/>
          </a:prstGeom>
          <a:solidFill>
            <a:schemeClr val="bg1">
              <a:lumMod val="95000"/>
            </a:schemeClr>
          </a:solidFill>
          <a:ln w="3175" cmpd="sng">
            <a:solidFill>
              <a:schemeClr val="accent1"/>
            </a:solidFill>
            <a:prstDash val="dot"/>
          </a:ln>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93663" indent="0">
              <a:spcBef>
                <a:spcPct val="20000"/>
              </a:spcBef>
              <a:buFont typeface="Arial"/>
              <a:buNone/>
              <a:defRPr>
                <a:solidFill>
                  <a:srgbClr val="FF0000"/>
                </a:solidFil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fontAlgn="base">
              <a:spcAft>
                <a:spcPct val="0"/>
              </a:spcAft>
            </a:pPr>
            <a:r>
              <a:rPr lang="en-GB" sz="1600" b="1" dirty="0">
                <a:solidFill>
                  <a:schemeClr val="tx2"/>
                </a:solidFill>
                <a:latin typeface="+mj-lt"/>
              </a:rPr>
              <a:t>1</a:t>
            </a:r>
            <a:r>
              <a:rPr lang="en-GB" sz="1600" b="1" dirty="0">
                <a:solidFill>
                  <a:srgbClr val="4F81BD"/>
                </a:solidFill>
                <a:latin typeface="+mj-lt"/>
              </a:rPr>
              <a:t>.</a:t>
            </a:r>
            <a:r>
              <a:rPr lang="en-GB" sz="1600" dirty="0">
                <a:solidFill>
                  <a:srgbClr val="4F81BD"/>
                </a:solidFill>
                <a:latin typeface="+mj-lt"/>
              </a:rPr>
              <a:t> </a:t>
            </a:r>
            <a:r>
              <a:rPr lang="en-GB" sz="1600" dirty="0">
                <a:solidFill>
                  <a:srgbClr val="000000"/>
                </a:solidFill>
                <a:latin typeface="+mj-lt"/>
              </a:rPr>
              <a:t>Existence of a credible and relevant programme to restore/maintain macro-economic stability</a:t>
            </a:r>
          </a:p>
        </p:txBody>
      </p:sp>
      <p:sp>
        <p:nvSpPr>
          <p:cNvPr id="16" name="Content Placeholder 2"/>
          <p:cNvSpPr txBox="1">
            <a:spLocks/>
          </p:cNvSpPr>
          <p:nvPr/>
        </p:nvSpPr>
        <p:spPr>
          <a:xfrm>
            <a:off x="5193715" y="2894103"/>
            <a:ext cx="4939804" cy="1077218"/>
          </a:xfrm>
          <a:prstGeom prst="rect">
            <a:avLst/>
          </a:prstGeom>
          <a:solidFill>
            <a:srgbClr val="F2F2F2"/>
          </a:solidFill>
          <a:ln w="3175" cmpd="sng">
            <a:solidFill>
              <a:schemeClr val="accent6"/>
            </a:solidFill>
            <a:prstDash val="dot"/>
          </a:ln>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3663" indent="0" fontAlgn="base">
              <a:spcAft>
                <a:spcPct val="0"/>
              </a:spcAft>
              <a:buNone/>
            </a:pPr>
            <a:r>
              <a:rPr lang="en-GB" sz="1600" b="1" dirty="0">
                <a:solidFill>
                  <a:srgbClr val="2D2D8A"/>
                </a:solidFill>
                <a:latin typeface="+mj-lt"/>
              </a:rPr>
              <a:t>2. </a:t>
            </a:r>
            <a:r>
              <a:rPr lang="en-GB" sz="1600" dirty="0">
                <a:solidFill>
                  <a:srgbClr val="000000"/>
                </a:solidFill>
                <a:latin typeface="+mj-lt"/>
              </a:rPr>
              <a:t>Satisfactory progress in the implementation of reforms to improve PFM, including Domestic Revenue Mobilisation (DRM), and continued relevance and credibility of the reform programme </a:t>
            </a:r>
          </a:p>
        </p:txBody>
      </p:sp>
      <p:sp>
        <p:nvSpPr>
          <p:cNvPr id="17" name="Content Placeholder 2"/>
          <p:cNvSpPr txBox="1">
            <a:spLocks/>
          </p:cNvSpPr>
          <p:nvPr/>
        </p:nvSpPr>
        <p:spPr>
          <a:xfrm>
            <a:off x="5193715" y="4084045"/>
            <a:ext cx="4939804" cy="830997"/>
          </a:xfrm>
          <a:prstGeom prst="rect">
            <a:avLst/>
          </a:prstGeom>
          <a:solidFill>
            <a:srgbClr val="F2F2F2"/>
          </a:solidFill>
          <a:ln w="3175" cmpd="sng">
            <a:solidFill>
              <a:schemeClr val="accent6"/>
            </a:solidFill>
            <a:prstDash val="dot"/>
          </a:ln>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3663" indent="0" fontAlgn="base">
              <a:spcAft>
                <a:spcPct val="0"/>
              </a:spcAft>
              <a:buNone/>
            </a:pPr>
            <a:r>
              <a:rPr lang="en-GB" sz="1600" b="1" dirty="0">
                <a:solidFill>
                  <a:srgbClr val="2D2D8A"/>
                </a:solidFill>
                <a:latin typeface="+mj-lt"/>
              </a:rPr>
              <a:t>3. </a:t>
            </a:r>
            <a:r>
              <a:rPr lang="en-GB" sz="1600" dirty="0">
                <a:solidFill>
                  <a:srgbClr val="000000"/>
                </a:solidFill>
                <a:latin typeface="+mj-lt"/>
              </a:rPr>
              <a:t>Satisfactory progress with regard to the public availability of accessible, timely, comprehensive and sound budgetary information. </a:t>
            </a:r>
          </a:p>
        </p:txBody>
      </p:sp>
      <p:sp>
        <p:nvSpPr>
          <p:cNvPr id="18" name="Content Placeholder 2"/>
          <p:cNvSpPr txBox="1">
            <a:spLocks/>
          </p:cNvSpPr>
          <p:nvPr/>
        </p:nvSpPr>
        <p:spPr>
          <a:xfrm>
            <a:off x="5193715" y="5082729"/>
            <a:ext cx="4939804" cy="1077218"/>
          </a:xfrm>
          <a:prstGeom prst="rect">
            <a:avLst/>
          </a:prstGeom>
          <a:solidFill>
            <a:srgbClr val="F2F2F2"/>
          </a:solidFill>
          <a:ln w="3175" cmpd="sng">
            <a:solidFill>
              <a:schemeClr val="accent6"/>
            </a:solidFill>
            <a:prstDash val="dot"/>
          </a:ln>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3663" indent="0" fontAlgn="base">
              <a:spcAft>
                <a:spcPct val="0"/>
              </a:spcAft>
              <a:buNone/>
            </a:pPr>
            <a:r>
              <a:rPr lang="en-GB" sz="1600" b="1" dirty="0">
                <a:solidFill>
                  <a:srgbClr val="2D2D8A"/>
                </a:solidFill>
                <a:latin typeface="+mj-lt"/>
              </a:rPr>
              <a:t>4. </a:t>
            </a:r>
            <a:r>
              <a:rPr lang="en-GB" sz="1600" dirty="0">
                <a:solidFill>
                  <a:srgbClr val="000000"/>
                </a:solidFill>
                <a:latin typeface="+mj-lt"/>
              </a:rPr>
              <a:t>Satisfactory progress in the implementation of the national/sector strategy and continued credibility and relevance of that or any successor strategy. </a:t>
            </a:r>
          </a:p>
        </p:txBody>
      </p:sp>
      <p:sp>
        <p:nvSpPr>
          <p:cNvPr id="19" name="Content Placeholder 2"/>
          <p:cNvSpPr txBox="1">
            <a:spLocks/>
          </p:cNvSpPr>
          <p:nvPr/>
        </p:nvSpPr>
        <p:spPr>
          <a:xfrm>
            <a:off x="5193715" y="1928049"/>
            <a:ext cx="4939805" cy="830997"/>
          </a:xfrm>
          <a:prstGeom prst="rect">
            <a:avLst/>
          </a:prstGeom>
          <a:solidFill>
            <a:srgbClr val="F2F2F2"/>
          </a:solidFill>
          <a:ln w="3175" cmpd="sng">
            <a:solidFill>
              <a:schemeClr val="accent6"/>
            </a:solidFill>
            <a:prstDash val="dot"/>
          </a:ln>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93663" indent="0">
              <a:spcBef>
                <a:spcPct val="20000"/>
              </a:spcBef>
              <a:buFont typeface="Arial"/>
              <a:buNone/>
              <a:defRPr>
                <a:solidFill>
                  <a:srgbClr val="FF0000"/>
                </a:solidFil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fontAlgn="base">
              <a:spcAft>
                <a:spcPct val="0"/>
              </a:spcAft>
            </a:pPr>
            <a:r>
              <a:rPr lang="en-GB" sz="1600" b="1" dirty="0">
                <a:solidFill>
                  <a:srgbClr val="2D2D8A"/>
                </a:solidFill>
                <a:latin typeface="+mj-lt"/>
              </a:rPr>
              <a:t>1. </a:t>
            </a:r>
            <a:r>
              <a:rPr lang="en-GB" sz="1600" dirty="0">
                <a:solidFill>
                  <a:srgbClr val="000000"/>
                </a:solidFill>
                <a:latin typeface="+mj-lt"/>
              </a:rPr>
              <a:t>Maintenance of a credible and relevant stability-oriented macroeconomic policy or progress made towards restoring key balances </a:t>
            </a:r>
          </a:p>
        </p:txBody>
      </p:sp>
      <p:sp>
        <p:nvSpPr>
          <p:cNvPr id="20" name="Content Placeholder 2"/>
          <p:cNvSpPr txBox="1">
            <a:spLocks/>
          </p:cNvSpPr>
          <p:nvPr/>
        </p:nvSpPr>
        <p:spPr>
          <a:xfrm>
            <a:off x="970722" y="1304152"/>
            <a:ext cx="413999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93663" indent="0">
              <a:spcBef>
                <a:spcPct val="20000"/>
              </a:spcBef>
              <a:buFont typeface="Arial"/>
              <a:buNone/>
              <a:defRPr>
                <a:solidFill>
                  <a:srgbClr val="FF0000"/>
                </a:solidFil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fontAlgn="base">
              <a:spcAft>
                <a:spcPct val="0"/>
              </a:spcAft>
            </a:pPr>
            <a:r>
              <a:rPr lang="en-GB" sz="2400" b="1" dirty="0">
                <a:solidFill>
                  <a:srgbClr val="BBE0E3">
                    <a:lumMod val="75000"/>
                  </a:srgbClr>
                </a:solidFill>
                <a:latin typeface="+mj-lt"/>
              </a:rPr>
              <a:t>For programme approval</a:t>
            </a:r>
          </a:p>
        </p:txBody>
      </p:sp>
      <p:sp>
        <p:nvSpPr>
          <p:cNvPr id="21" name="Content Placeholder 2"/>
          <p:cNvSpPr txBox="1">
            <a:spLocks/>
          </p:cNvSpPr>
          <p:nvPr/>
        </p:nvSpPr>
        <p:spPr>
          <a:xfrm>
            <a:off x="5193715" y="1298697"/>
            <a:ext cx="5004048" cy="461665"/>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93663" indent="0">
              <a:spcBef>
                <a:spcPct val="20000"/>
              </a:spcBef>
              <a:buFont typeface="Arial"/>
              <a:buNone/>
              <a:defRPr>
                <a:solidFill>
                  <a:srgbClr val="FF0000"/>
                </a:solidFil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fontAlgn="base">
              <a:spcAft>
                <a:spcPct val="0"/>
              </a:spcAft>
            </a:pPr>
            <a:r>
              <a:rPr lang="en-GB" sz="2400" b="1" dirty="0">
                <a:solidFill>
                  <a:srgbClr val="F79646"/>
                </a:solidFill>
                <a:latin typeface="+mj-lt"/>
              </a:rPr>
              <a:t>For programme implementation</a:t>
            </a:r>
          </a:p>
        </p:txBody>
      </p:sp>
      <p:sp>
        <p:nvSpPr>
          <p:cNvPr id="22" name="Title 1">
            <a:extLst>
              <a:ext uri="{FF2B5EF4-FFF2-40B4-BE49-F238E27FC236}">
                <a16:creationId xmlns:a16="http://schemas.microsoft.com/office/drawing/2014/main" id="{146B64CC-E2E6-425D-92ED-F15068EF9DB1}"/>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Four eligibility criteria needed to be satisfied</a:t>
            </a:r>
          </a:p>
        </p:txBody>
      </p:sp>
    </p:spTree>
    <p:extLst>
      <p:ext uri="{BB962C8B-B14F-4D97-AF65-F5344CB8AC3E}">
        <p14:creationId xmlns:p14="http://schemas.microsoft.com/office/powerpoint/2010/main" val="94517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iangle isocèle 26">
            <a:extLst>
              <a:ext uri="{FF2B5EF4-FFF2-40B4-BE49-F238E27FC236}">
                <a16:creationId xmlns:a16="http://schemas.microsoft.com/office/drawing/2014/main" id="{FD453DA5-C32D-4293-B000-9D93F143980A}"/>
              </a:ext>
            </a:extLst>
          </p:cNvPr>
          <p:cNvSpPr/>
          <p:nvPr/>
        </p:nvSpPr>
        <p:spPr bwMode="auto">
          <a:xfrm rot="16200000" flipV="1">
            <a:off x="2525745" y="3772663"/>
            <a:ext cx="4017665" cy="288000"/>
          </a:xfrm>
          <a:prstGeom prst="triangl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2000">
              <a:solidFill>
                <a:srgbClr val="0F5494"/>
              </a:solidFill>
              <a:latin typeface="Verdana"/>
            </a:endParaRPr>
          </a:p>
        </p:txBody>
      </p:sp>
      <p:sp>
        <p:nvSpPr>
          <p:cNvPr id="5" name="Triangle isocèle 4">
            <a:extLst>
              <a:ext uri="{FF2B5EF4-FFF2-40B4-BE49-F238E27FC236}">
                <a16:creationId xmlns:a16="http://schemas.microsoft.com/office/drawing/2014/main" id="{CA2F6325-BDFD-4B40-A845-6F0E3E5B483C}"/>
              </a:ext>
            </a:extLst>
          </p:cNvPr>
          <p:cNvSpPr/>
          <p:nvPr/>
        </p:nvSpPr>
        <p:spPr bwMode="auto">
          <a:xfrm rot="16200000">
            <a:off x="5577429" y="3723891"/>
            <a:ext cx="4021938" cy="288000"/>
          </a:xfrm>
          <a:prstGeom prst="triangl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2000">
              <a:solidFill>
                <a:srgbClr val="0F5494"/>
              </a:solidFill>
              <a:latin typeface="Verdana"/>
            </a:endParaRPr>
          </a:p>
        </p:txBody>
      </p:sp>
      <p:sp>
        <p:nvSpPr>
          <p:cNvPr id="7" name="Flèche : pentagone 6">
            <a:extLst>
              <a:ext uri="{FF2B5EF4-FFF2-40B4-BE49-F238E27FC236}">
                <a16:creationId xmlns:a16="http://schemas.microsoft.com/office/drawing/2014/main" id="{C0AC7C19-B31F-4B1F-8342-37DFE00996EF}"/>
              </a:ext>
            </a:extLst>
          </p:cNvPr>
          <p:cNvSpPr/>
          <p:nvPr/>
        </p:nvSpPr>
        <p:spPr bwMode="auto">
          <a:xfrm rot="16200000">
            <a:off x="2113337" y="-291065"/>
            <a:ext cx="659789" cy="3809784"/>
          </a:xfrm>
          <a:prstGeom prst="homePlate">
            <a:avLst>
              <a:gd name="adj" fmla="val 56973"/>
            </a:avLst>
          </a:prstGeom>
          <a:solidFill>
            <a:schemeClr val="accent2"/>
          </a:solidFill>
          <a:ln w="952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2000" b="1">
              <a:solidFill>
                <a:srgbClr val="0F5494"/>
              </a:solidFill>
              <a:latin typeface="Verdana"/>
            </a:endParaRPr>
          </a:p>
        </p:txBody>
      </p:sp>
      <p:sp>
        <p:nvSpPr>
          <p:cNvPr id="8" name="Flèche : pentagone 7">
            <a:extLst>
              <a:ext uri="{FF2B5EF4-FFF2-40B4-BE49-F238E27FC236}">
                <a16:creationId xmlns:a16="http://schemas.microsoft.com/office/drawing/2014/main" id="{B131E54E-AD44-4958-BED0-83A0AFFEF0FA}"/>
              </a:ext>
            </a:extLst>
          </p:cNvPr>
          <p:cNvSpPr/>
          <p:nvPr/>
        </p:nvSpPr>
        <p:spPr bwMode="auto">
          <a:xfrm rot="16200000">
            <a:off x="9340793" y="-379498"/>
            <a:ext cx="792000" cy="3854441"/>
          </a:xfrm>
          <a:prstGeom prst="homePlate">
            <a:avLst/>
          </a:prstGeom>
          <a:solidFill>
            <a:schemeClr val="accent5"/>
          </a:solidFill>
          <a:ln w="9525" cap="flat" cmpd="sng" algn="ctr">
            <a:solidFill>
              <a:srgbClr val="F582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2000" b="1">
              <a:solidFill>
                <a:srgbClr val="0F5494"/>
              </a:solidFill>
              <a:latin typeface="Verdana"/>
            </a:endParaRPr>
          </a:p>
        </p:txBody>
      </p:sp>
      <p:sp>
        <p:nvSpPr>
          <p:cNvPr id="10" name="Espace réservé du contenu 8">
            <a:extLst>
              <a:ext uri="{FF2B5EF4-FFF2-40B4-BE49-F238E27FC236}">
                <a16:creationId xmlns:a16="http://schemas.microsoft.com/office/drawing/2014/main" id="{F5AEF3B1-7628-472B-B03C-94AA82C6F532}"/>
              </a:ext>
            </a:extLst>
          </p:cNvPr>
          <p:cNvSpPr txBox="1">
            <a:spLocks/>
          </p:cNvSpPr>
          <p:nvPr/>
        </p:nvSpPr>
        <p:spPr>
          <a:xfrm>
            <a:off x="3143792" y="6257276"/>
            <a:ext cx="5904416" cy="340076"/>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Clr>
                <a:srgbClr val="FFFFFF"/>
              </a:buClr>
              <a:buNone/>
            </a:pPr>
            <a:r>
              <a:rPr lang="en-GB" altLang="es-ES" sz="2000" b="1" i="0" kern="0" cap="all" dirty="0">
                <a:solidFill>
                  <a:srgbClr val="FFFFFF"/>
                </a:solidFill>
                <a:latin typeface="Verdana"/>
              </a:rPr>
              <a:t>Transparency and Oversight</a:t>
            </a:r>
          </a:p>
          <a:p>
            <a:pPr marL="0" indent="0" algn="ctr">
              <a:buClr>
                <a:srgbClr val="FFFFFF"/>
              </a:buClr>
              <a:buNone/>
            </a:pPr>
            <a:endParaRPr lang="fr-BE" altLang="es-ES" sz="2000" b="1" i="0" kern="0" cap="all" dirty="0">
              <a:solidFill>
                <a:srgbClr val="FFFFFF"/>
              </a:solidFill>
              <a:latin typeface="Verdana"/>
            </a:endParaRPr>
          </a:p>
          <a:p>
            <a:pPr marL="0" indent="0" algn="ctr">
              <a:buClr>
                <a:srgbClr val="FFFFFF"/>
              </a:buClr>
              <a:buNone/>
            </a:pPr>
            <a:endParaRPr lang="fr-BE" sz="2000" b="1" i="0" kern="0" dirty="0">
              <a:solidFill>
                <a:srgbClr val="FFFFFF"/>
              </a:solidFill>
              <a:latin typeface="Verdana"/>
            </a:endParaRPr>
          </a:p>
        </p:txBody>
      </p:sp>
      <p:sp>
        <p:nvSpPr>
          <p:cNvPr id="17" name="Espace réservé du contenu 2">
            <a:extLst>
              <a:ext uri="{FF2B5EF4-FFF2-40B4-BE49-F238E27FC236}">
                <a16:creationId xmlns:a16="http://schemas.microsoft.com/office/drawing/2014/main" id="{16E80D45-4F80-4E46-B2D2-DD6E3BD78017}"/>
              </a:ext>
            </a:extLst>
          </p:cNvPr>
          <p:cNvSpPr txBox="1">
            <a:spLocks/>
          </p:cNvSpPr>
          <p:nvPr/>
        </p:nvSpPr>
        <p:spPr bwMode="auto">
          <a:xfrm>
            <a:off x="552143" y="1367659"/>
            <a:ext cx="3809784" cy="551584"/>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defTabSz="966788" eaLnBrk="0" hangingPunct="0">
              <a:lnSpc>
                <a:spcPct val="90000"/>
              </a:lnSpc>
              <a:spcBef>
                <a:spcPct val="0"/>
              </a:spcBef>
              <a:buClrTx/>
              <a:buNone/>
            </a:pPr>
            <a:r>
              <a:rPr lang="en-GB" altLang="es-ES" sz="2000" b="1" i="0" kern="0" dirty="0">
                <a:solidFill>
                  <a:schemeClr val="tx1"/>
                </a:solidFill>
                <a:latin typeface="+mj-lt"/>
              </a:rPr>
              <a:t>(ii)</a:t>
            </a:r>
          </a:p>
          <a:p>
            <a:pPr marL="0" indent="0" algn="ctr" defTabSz="966788" eaLnBrk="0" hangingPunct="0">
              <a:lnSpc>
                <a:spcPct val="90000"/>
              </a:lnSpc>
              <a:spcBef>
                <a:spcPct val="0"/>
              </a:spcBef>
              <a:buClrTx/>
              <a:buNone/>
            </a:pPr>
            <a:r>
              <a:rPr lang="en-GB" altLang="es-ES" sz="2000" b="1" i="0" kern="0" dirty="0">
                <a:solidFill>
                  <a:schemeClr val="tx1"/>
                </a:solidFill>
                <a:latin typeface="+mj-lt"/>
              </a:rPr>
              <a:t> Macroeconomic policy</a:t>
            </a:r>
          </a:p>
        </p:txBody>
      </p:sp>
      <p:sp>
        <p:nvSpPr>
          <p:cNvPr id="18" name="Espace réservé du contenu 2">
            <a:extLst>
              <a:ext uri="{FF2B5EF4-FFF2-40B4-BE49-F238E27FC236}">
                <a16:creationId xmlns:a16="http://schemas.microsoft.com/office/drawing/2014/main" id="{DF69207C-EFB3-48E8-8E94-B2B712DBF780}"/>
              </a:ext>
            </a:extLst>
          </p:cNvPr>
          <p:cNvSpPr txBox="1">
            <a:spLocks/>
          </p:cNvSpPr>
          <p:nvPr/>
        </p:nvSpPr>
        <p:spPr bwMode="auto">
          <a:xfrm>
            <a:off x="8301125" y="1367659"/>
            <a:ext cx="3060000" cy="551584"/>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defTabSz="966788" eaLnBrk="0" hangingPunct="0">
              <a:lnSpc>
                <a:spcPct val="90000"/>
              </a:lnSpc>
              <a:spcBef>
                <a:spcPct val="0"/>
              </a:spcBef>
              <a:buClrTx/>
              <a:buNone/>
            </a:pPr>
            <a:r>
              <a:rPr lang="en-GB" altLang="es-ES" sz="2000" b="1" i="0" kern="0" dirty="0">
                <a:solidFill>
                  <a:schemeClr val="tx1"/>
                </a:solidFill>
                <a:latin typeface="+mj-lt"/>
              </a:rPr>
              <a:t>(iii) Public Finance </a:t>
            </a:r>
          </a:p>
          <a:p>
            <a:pPr marL="0" indent="0" algn="ctr" defTabSz="966788" eaLnBrk="0" hangingPunct="0">
              <a:lnSpc>
                <a:spcPct val="90000"/>
              </a:lnSpc>
              <a:spcBef>
                <a:spcPct val="0"/>
              </a:spcBef>
              <a:buClrTx/>
              <a:buNone/>
            </a:pPr>
            <a:r>
              <a:rPr lang="en-GB" altLang="es-ES" sz="2000" b="1" i="0" kern="0" dirty="0">
                <a:solidFill>
                  <a:schemeClr val="tx1"/>
                </a:solidFill>
                <a:latin typeface="+mj-lt"/>
              </a:rPr>
              <a:t>Management</a:t>
            </a:r>
          </a:p>
        </p:txBody>
      </p:sp>
      <p:sp>
        <p:nvSpPr>
          <p:cNvPr id="13" name="ZoneTexte 12">
            <a:extLst>
              <a:ext uri="{FF2B5EF4-FFF2-40B4-BE49-F238E27FC236}">
                <a16:creationId xmlns:a16="http://schemas.microsoft.com/office/drawing/2014/main" id="{3E5B1EFD-2D8F-4F49-9303-AC6E6A606FC1}"/>
              </a:ext>
            </a:extLst>
          </p:cNvPr>
          <p:cNvSpPr txBox="1"/>
          <p:nvPr/>
        </p:nvSpPr>
        <p:spPr>
          <a:xfrm>
            <a:off x="530935" y="1925495"/>
            <a:ext cx="3809784" cy="4708981"/>
          </a:xfrm>
          <a:prstGeom prst="rect">
            <a:avLst/>
          </a:prstGeom>
          <a:noFill/>
          <a:ln>
            <a:solidFill>
              <a:schemeClr val="accent2"/>
            </a:solidFill>
          </a:ln>
        </p:spPr>
        <p:txBody>
          <a:bodyPr wrap="square" rtlCol="0">
            <a:spAutoFit/>
          </a:bodyPr>
          <a:lstStyle/>
          <a:p>
            <a:pPr marL="0" lvl="1" algn="ctr" fontAlgn="base">
              <a:spcBef>
                <a:spcPts val="600"/>
              </a:spcBef>
              <a:spcAft>
                <a:spcPct val="0"/>
              </a:spcAft>
              <a:buClr>
                <a:srgbClr val="89C765"/>
              </a:buClr>
              <a:defRPr/>
            </a:pPr>
            <a:r>
              <a:rPr lang="fr-BE" sz="2000" b="1" dirty="0">
                <a:solidFill>
                  <a:schemeClr val="accent2"/>
                </a:solidFill>
                <a:latin typeface="+mj-lt"/>
              </a:rPr>
              <a:t>Objectives</a:t>
            </a:r>
          </a:p>
          <a:p>
            <a:pPr marL="285750" lvl="1" indent="-285750" fontAlgn="base">
              <a:spcBef>
                <a:spcPts val="600"/>
              </a:spcBef>
              <a:spcAft>
                <a:spcPct val="0"/>
              </a:spcAft>
              <a:buClr>
                <a:srgbClr val="2D9E48"/>
              </a:buClr>
              <a:buFont typeface="Verdana" panose="020B0604030504040204" pitchFamily="34" charset="0"/>
              <a:buChar char="&gt;"/>
              <a:defRPr/>
            </a:pPr>
            <a:r>
              <a:rPr lang="en-GB" altLang="es-ES" sz="2000" dirty="0">
                <a:solidFill>
                  <a:srgbClr val="000000"/>
                </a:solidFill>
                <a:latin typeface="+mj-lt"/>
              </a:rPr>
              <a:t>Macroeconomic stability and fiscal sustainability</a:t>
            </a:r>
          </a:p>
          <a:p>
            <a:pPr marL="285750" lvl="1" indent="-285750" fontAlgn="base">
              <a:spcBef>
                <a:spcPts val="600"/>
              </a:spcBef>
              <a:spcAft>
                <a:spcPct val="0"/>
              </a:spcAft>
              <a:buClr>
                <a:srgbClr val="2D9E48"/>
              </a:buClr>
              <a:buFont typeface="Verdana" panose="020B0604030504040204" pitchFamily="34" charset="0"/>
              <a:buChar char="&gt;"/>
              <a:defRPr/>
            </a:pPr>
            <a:r>
              <a:rPr lang="en-GB" altLang="es-ES" sz="2000" dirty="0">
                <a:solidFill>
                  <a:srgbClr val="000000"/>
                </a:solidFill>
                <a:latin typeface="+mj-lt"/>
              </a:rPr>
              <a:t>Sustainable and inclusive growth</a:t>
            </a:r>
            <a:endParaRPr lang="fr-BE" sz="2000" b="1" dirty="0">
              <a:solidFill>
                <a:srgbClr val="000000"/>
              </a:solidFill>
              <a:latin typeface="+mj-lt"/>
            </a:endParaRPr>
          </a:p>
          <a:p>
            <a:pPr marL="0" lvl="1" algn="ctr" fontAlgn="base">
              <a:spcBef>
                <a:spcPts val="600"/>
              </a:spcBef>
              <a:spcAft>
                <a:spcPct val="0"/>
              </a:spcAft>
              <a:buClr>
                <a:srgbClr val="89C765"/>
              </a:buClr>
              <a:defRPr/>
            </a:pPr>
            <a:r>
              <a:rPr lang="fr-BE" sz="2000" b="1" dirty="0">
                <a:solidFill>
                  <a:schemeClr val="accent2"/>
                </a:solidFill>
                <a:latin typeface="+mj-lt"/>
              </a:rPr>
              <a:t>Instruments</a:t>
            </a:r>
          </a:p>
          <a:p>
            <a:pPr marL="285750" lvl="1" indent="-285750" fontAlgn="base">
              <a:spcBef>
                <a:spcPts val="600"/>
              </a:spcBef>
              <a:spcAft>
                <a:spcPct val="0"/>
              </a:spcAft>
              <a:buClr>
                <a:srgbClr val="2D9E48"/>
              </a:buClr>
              <a:buFont typeface="Verdana" panose="020B0604030504040204" pitchFamily="34" charset="0"/>
              <a:buChar char="&gt;"/>
              <a:defRPr/>
            </a:pPr>
            <a:r>
              <a:rPr lang="en-GB" altLang="es-ES" sz="2000" dirty="0">
                <a:solidFill>
                  <a:srgbClr val="000000"/>
                </a:solidFill>
                <a:latin typeface="+mj-lt"/>
              </a:rPr>
              <a:t>Monetary and exchange rate policy</a:t>
            </a:r>
          </a:p>
          <a:p>
            <a:pPr marL="285750" lvl="1" indent="-285750" fontAlgn="base">
              <a:spcBef>
                <a:spcPts val="600"/>
              </a:spcBef>
              <a:spcAft>
                <a:spcPct val="0"/>
              </a:spcAft>
              <a:buClr>
                <a:srgbClr val="2D9E48"/>
              </a:buClr>
              <a:buFont typeface="Verdana" panose="020B0604030504040204" pitchFamily="34" charset="0"/>
              <a:buChar char="&gt;"/>
              <a:defRPr/>
            </a:pPr>
            <a:r>
              <a:rPr lang="en-GB" altLang="es-ES" sz="2000" dirty="0">
                <a:solidFill>
                  <a:srgbClr val="000000"/>
                </a:solidFill>
                <a:latin typeface="+mj-lt"/>
              </a:rPr>
              <a:t>Fiscal Policy</a:t>
            </a:r>
          </a:p>
          <a:p>
            <a:pPr marL="450850" lvl="1" indent="-184150" fontAlgn="base">
              <a:spcBef>
                <a:spcPts val="600"/>
              </a:spcBef>
              <a:spcAft>
                <a:spcPct val="0"/>
              </a:spcAft>
              <a:buClr>
                <a:srgbClr val="2D9E48"/>
              </a:buClr>
              <a:buFont typeface="Arial" panose="020B0604020202020204" pitchFamily="34" charset="0"/>
              <a:buChar char="•"/>
              <a:defRPr/>
            </a:pPr>
            <a:r>
              <a:rPr lang="en-GB" altLang="es-ES" sz="2000" dirty="0">
                <a:solidFill>
                  <a:srgbClr val="000000"/>
                </a:solidFill>
                <a:latin typeface="+mj-lt"/>
              </a:rPr>
              <a:t>Revenue mobilisation policy</a:t>
            </a:r>
          </a:p>
          <a:p>
            <a:pPr marL="450850" lvl="1" indent="-184150" fontAlgn="base">
              <a:spcBef>
                <a:spcPts val="600"/>
              </a:spcBef>
              <a:spcAft>
                <a:spcPct val="0"/>
              </a:spcAft>
              <a:buClr>
                <a:srgbClr val="2D9E48"/>
              </a:buClr>
              <a:buFont typeface="Arial" panose="020B0604020202020204" pitchFamily="34" charset="0"/>
              <a:buChar char="•"/>
              <a:defRPr/>
            </a:pPr>
            <a:r>
              <a:rPr lang="en-GB" altLang="es-ES" sz="2000" dirty="0">
                <a:solidFill>
                  <a:srgbClr val="000000"/>
                </a:solidFill>
                <a:latin typeface="+mj-lt"/>
              </a:rPr>
              <a:t>Public expenditures policy, including investments</a:t>
            </a:r>
          </a:p>
          <a:p>
            <a:pPr marL="450850" lvl="1" indent="-184150" fontAlgn="base">
              <a:spcBef>
                <a:spcPts val="600"/>
              </a:spcBef>
              <a:spcAft>
                <a:spcPct val="0"/>
              </a:spcAft>
              <a:buClr>
                <a:srgbClr val="2D9E48"/>
              </a:buClr>
              <a:buFont typeface="Arial" panose="020B0604020202020204" pitchFamily="34" charset="0"/>
              <a:buChar char="•"/>
              <a:defRPr/>
            </a:pPr>
            <a:r>
              <a:rPr lang="en-GB" altLang="es-ES" sz="2000" dirty="0">
                <a:solidFill>
                  <a:srgbClr val="000000"/>
                </a:solidFill>
                <a:latin typeface="+mj-lt"/>
              </a:rPr>
              <a:t>Debt policy</a:t>
            </a:r>
          </a:p>
        </p:txBody>
      </p:sp>
      <p:sp>
        <p:nvSpPr>
          <p:cNvPr id="19" name="ZoneTexte 18">
            <a:extLst>
              <a:ext uri="{FF2B5EF4-FFF2-40B4-BE49-F238E27FC236}">
                <a16:creationId xmlns:a16="http://schemas.microsoft.com/office/drawing/2014/main" id="{25691A7D-5E29-4831-B47B-36622D712BE7}"/>
              </a:ext>
            </a:extLst>
          </p:cNvPr>
          <p:cNvSpPr txBox="1"/>
          <p:nvPr/>
        </p:nvSpPr>
        <p:spPr>
          <a:xfrm>
            <a:off x="7799015" y="1925494"/>
            <a:ext cx="3864998" cy="4555093"/>
          </a:xfrm>
          <a:prstGeom prst="rect">
            <a:avLst/>
          </a:prstGeom>
          <a:noFill/>
          <a:ln>
            <a:solidFill>
              <a:schemeClr val="accent5"/>
            </a:solidFill>
          </a:ln>
        </p:spPr>
        <p:txBody>
          <a:bodyPr wrap="square" rtlCol="0">
            <a:spAutoFit/>
          </a:bodyPr>
          <a:lstStyle/>
          <a:p>
            <a:pPr marL="0" lvl="1" algn="ctr" fontAlgn="base">
              <a:spcBef>
                <a:spcPts val="600"/>
              </a:spcBef>
              <a:spcAft>
                <a:spcPts val="600"/>
              </a:spcAft>
              <a:buClr>
                <a:srgbClr val="89C765"/>
              </a:buClr>
              <a:defRPr/>
            </a:pPr>
            <a:r>
              <a:rPr lang="fr-BE" sz="2000" b="1" dirty="0" err="1">
                <a:solidFill>
                  <a:schemeClr val="accent5"/>
                </a:solidFill>
                <a:latin typeface="+mj-lt"/>
              </a:rPr>
              <a:t>Function</a:t>
            </a:r>
            <a:endParaRPr lang="fr-BE" sz="2000" b="1" dirty="0">
              <a:solidFill>
                <a:schemeClr val="accent5"/>
              </a:solidFill>
              <a:latin typeface="+mj-lt"/>
            </a:endParaRPr>
          </a:p>
          <a:p>
            <a:pPr marL="285750" lvl="1" indent="-285750" fontAlgn="base">
              <a:spcBef>
                <a:spcPts val="600"/>
              </a:spcBef>
              <a:spcAft>
                <a:spcPts val="600"/>
              </a:spcAft>
              <a:buClr>
                <a:srgbClr val="F5823C"/>
              </a:buClr>
              <a:buFont typeface="Verdana" panose="020B0604030504040204" pitchFamily="34" charset="0"/>
              <a:buChar char="&gt;"/>
              <a:defRPr/>
            </a:pPr>
            <a:r>
              <a:rPr lang="en-GB" altLang="es-ES" sz="2000" dirty="0">
                <a:solidFill>
                  <a:srgbClr val="000000"/>
                </a:solidFill>
                <a:latin typeface="+mj-lt"/>
              </a:rPr>
              <a:t>Manage Funds to implement public policies</a:t>
            </a:r>
          </a:p>
          <a:p>
            <a:pPr marL="285750" lvl="1" indent="-285750" fontAlgn="base">
              <a:spcBef>
                <a:spcPts val="600"/>
              </a:spcBef>
              <a:spcAft>
                <a:spcPts val="600"/>
              </a:spcAft>
              <a:buClr>
                <a:srgbClr val="F5823C"/>
              </a:buClr>
              <a:buFont typeface="Verdana" panose="020B0604030504040204" pitchFamily="34" charset="0"/>
              <a:buChar char="&gt;"/>
              <a:defRPr/>
            </a:pPr>
            <a:endParaRPr lang="fr-BE" sz="2000" dirty="0">
              <a:solidFill>
                <a:srgbClr val="000000"/>
              </a:solidFill>
              <a:latin typeface="+mj-lt"/>
            </a:endParaRPr>
          </a:p>
          <a:p>
            <a:pPr marL="0" lvl="1" algn="ctr" fontAlgn="base">
              <a:spcBef>
                <a:spcPts val="600"/>
              </a:spcBef>
              <a:spcAft>
                <a:spcPts val="600"/>
              </a:spcAft>
              <a:buClr>
                <a:srgbClr val="89C765"/>
              </a:buClr>
              <a:defRPr/>
            </a:pPr>
            <a:r>
              <a:rPr lang="fr-BE" sz="2000" b="1" dirty="0">
                <a:solidFill>
                  <a:schemeClr val="accent5"/>
                </a:solidFill>
                <a:latin typeface="+mj-lt"/>
              </a:rPr>
              <a:t>Objectives </a:t>
            </a:r>
          </a:p>
          <a:p>
            <a:pPr marL="285750" lvl="1" indent="-285750" fontAlgn="base">
              <a:spcBef>
                <a:spcPts val="600"/>
              </a:spcBef>
              <a:spcAft>
                <a:spcPts val="600"/>
              </a:spcAft>
              <a:buClr>
                <a:srgbClr val="F5823C"/>
              </a:buClr>
              <a:buFont typeface="Verdana" panose="020B0604030504040204" pitchFamily="34" charset="0"/>
              <a:buChar char="&gt;"/>
              <a:defRPr/>
            </a:pPr>
            <a:r>
              <a:rPr lang="en-GB" altLang="es-ES" sz="2000" dirty="0">
                <a:solidFill>
                  <a:srgbClr val="000000"/>
                </a:solidFill>
                <a:latin typeface="+mj-lt"/>
              </a:rPr>
              <a:t>Financial compliance</a:t>
            </a:r>
          </a:p>
          <a:p>
            <a:pPr marL="285750" lvl="1" indent="-285750" fontAlgn="base">
              <a:spcBef>
                <a:spcPts val="600"/>
              </a:spcBef>
              <a:spcAft>
                <a:spcPts val="600"/>
              </a:spcAft>
              <a:buClr>
                <a:srgbClr val="F5823C"/>
              </a:buClr>
              <a:buFont typeface="Verdana" panose="020B0604030504040204" pitchFamily="34" charset="0"/>
              <a:buChar char="&gt;"/>
              <a:defRPr/>
            </a:pPr>
            <a:r>
              <a:rPr lang="en-GB" altLang="es-ES" sz="2000" dirty="0">
                <a:solidFill>
                  <a:srgbClr val="000000"/>
                </a:solidFill>
                <a:latin typeface="+mj-lt"/>
              </a:rPr>
              <a:t>Fiscal discipline</a:t>
            </a:r>
          </a:p>
          <a:p>
            <a:pPr marL="285750" lvl="1" indent="-285750" fontAlgn="base">
              <a:spcBef>
                <a:spcPts val="600"/>
              </a:spcBef>
              <a:spcAft>
                <a:spcPts val="600"/>
              </a:spcAft>
              <a:buClr>
                <a:srgbClr val="F5823C"/>
              </a:buClr>
              <a:buFont typeface="Verdana" panose="020B0604030504040204" pitchFamily="34" charset="0"/>
              <a:buChar char="&gt;"/>
              <a:defRPr/>
            </a:pPr>
            <a:r>
              <a:rPr lang="en-GB" altLang="es-ES" sz="2000" dirty="0">
                <a:solidFill>
                  <a:srgbClr val="000000"/>
                </a:solidFill>
                <a:latin typeface="+mj-lt"/>
              </a:rPr>
              <a:t>Allocation of resources according to policy objectives</a:t>
            </a:r>
          </a:p>
          <a:p>
            <a:pPr marL="285750" lvl="1" indent="-285750" fontAlgn="base">
              <a:spcBef>
                <a:spcPts val="600"/>
              </a:spcBef>
              <a:spcAft>
                <a:spcPts val="600"/>
              </a:spcAft>
              <a:buClr>
                <a:srgbClr val="F5823C"/>
              </a:buClr>
              <a:buFont typeface="Verdana" panose="020B0604030504040204" pitchFamily="34" charset="0"/>
              <a:buChar char="&gt;"/>
              <a:defRPr/>
            </a:pPr>
            <a:r>
              <a:rPr lang="en-GB" altLang="es-ES" sz="2000" dirty="0">
                <a:solidFill>
                  <a:srgbClr val="000000"/>
                </a:solidFill>
                <a:latin typeface="+mj-lt"/>
              </a:rPr>
              <a:t>Efficient public service delivery</a:t>
            </a:r>
            <a:endParaRPr lang="fr-BE" sz="2000" dirty="0">
              <a:solidFill>
                <a:srgbClr val="000000"/>
              </a:solidFill>
              <a:latin typeface="+mj-lt"/>
            </a:endParaRPr>
          </a:p>
        </p:txBody>
      </p:sp>
      <p:sp>
        <p:nvSpPr>
          <p:cNvPr id="20" name="Rectangle 19">
            <a:extLst>
              <a:ext uri="{FF2B5EF4-FFF2-40B4-BE49-F238E27FC236}">
                <a16:creationId xmlns:a16="http://schemas.microsoft.com/office/drawing/2014/main" id="{CAFBC3A6-FA31-4A18-B06F-65F5C46D7644}"/>
              </a:ext>
            </a:extLst>
          </p:cNvPr>
          <p:cNvSpPr/>
          <p:nvPr/>
        </p:nvSpPr>
        <p:spPr bwMode="auto">
          <a:xfrm>
            <a:off x="4817448" y="2175926"/>
            <a:ext cx="2497872" cy="3408211"/>
          </a:xfrm>
          <a:prstGeom prst="rect">
            <a:avLst/>
          </a:prstGeom>
          <a:solidFill>
            <a:schemeClr val="bg1"/>
          </a:solidFill>
          <a:ln w="9525" cap="flat" cmpd="sng" algn="ctr">
            <a:solidFill>
              <a:srgbClr val="0F5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2000">
              <a:solidFill>
                <a:srgbClr val="0F5494"/>
              </a:solidFill>
              <a:latin typeface="Verdana"/>
            </a:endParaRPr>
          </a:p>
        </p:txBody>
      </p:sp>
      <p:sp>
        <p:nvSpPr>
          <p:cNvPr id="9" name="Espace réservé du contenu 8">
            <a:extLst>
              <a:ext uri="{FF2B5EF4-FFF2-40B4-BE49-F238E27FC236}">
                <a16:creationId xmlns:a16="http://schemas.microsoft.com/office/drawing/2014/main" id="{7168FAEE-39EC-45CF-9081-36FF95F2AD9A}"/>
              </a:ext>
            </a:extLst>
          </p:cNvPr>
          <p:cNvSpPr txBox="1">
            <a:spLocks/>
          </p:cNvSpPr>
          <p:nvPr/>
        </p:nvSpPr>
        <p:spPr>
          <a:xfrm>
            <a:off x="4817448" y="1993714"/>
            <a:ext cx="2497872" cy="542213"/>
          </a:xfrm>
          <a:prstGeom prst="rect">
            <a:avLst/>
          </a:prstGeom>
          <a:solidFill>
            <a:schemeClr val="tx2"/>
          </a:solidFill>
          <a:ln>
            <a:solidFill>
              <a:srgbClr val="0F5494"/>
            </a:solidFill>
          </a:ln>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Clr>
                <a:srgbClr val="FFFFFF"/>
              </a:buClr>
              <a:buNone/>
            </a:pPr>
            <a:r>
              <a:rPr lang="en-GB" sz="2000" b="1" i="0" kern="0" dirty="0">
                <a:solidFill>
                  <a:srgbClr val="FFFFFF"/>
                </a:solidFill>
                <a:latin typeface="+mj-lt"/>
              </a:rPr>
              <a:t>(</a:t>
            </a:r>
            <a:r>
              <a:rPr lang="en-GB" sz="2000" b="1" i="0" kern="0" dirty="0" err="1">
                <a:solidFill>
                  <a:srgbClr val="FFFFFF"/>
                </a:solidFill>
                <a:latin typeface="+mj-lt"/>
              </a:rPr>
              <a:t>i</a:t>
            </a:r>
            <a:r>
              <a:rPr lang="en-GB" sz="2000" b="1" i="0" kern="0" dirty="0">
                <a:solidFill>
                  <a:srgbClr val="FFFFFF"/>
                </a:solidFill>
                <a:latin typeface="+mj-lt"/>
              </a:rPr>
              <a:t>) Public Policies</a:t>
            </a:r>
          </a:p>
        </p:txBody>
      </p:sp>
      <p:sp>
        <p:nvSpPr>
          <p:cNvPr id="22" name="Espace réservé du contenu 8">
            <a:extLst>
              <a:ext uri="{FF2B5EF4-FFF2-40B4-BE49-F238E27FC236}">
                <a16:creationId xmlns:a16="http://schemas.microsoft.com/office/drawing/2014/main" id="{E6078B7E-6B40-4D6C-A382-79DC886812B1}"/>
              </a:ext>
            </a:extLst>
          </p:cNvPr>
          <p:cNvSpPr txBox="1">
            <a:spLocks/>
          </p:cNvSpPr>
          <p:nvPr/>
        </p:nvSpPr>
        <p:spPr>
          <a:xfrm>
            <a:off x="4817448" y="2787593"/>
            <a:ext cx="2497872" cy="360000"/>
          </a:xfrm>
          <a:prstGeom prst="rect">
            <a:avLst/>
          </a:prstGeom>
          <a:solidFill>
            <a:schemeClr val="tx1">
              <a:lumMod val="60000"/>
              <a:lumOff val="40000"/>
            </a:schemeClr>
          </a:solidFill>
          <a:ln>
            <a:solidFill>
              <a:srgbClr val="0F5494"/>
            </a:solidFill>
          </a:ln>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Clr>
                <a:srgbClr val="FFFFFF"/>
              </a:buClr>
              <a:buNone/>
            </a:pPr>
            <a:r>
              <a:rPr lang="fr-BE" sz="2000" b="1" i="0" kern="0" dirty="0">
                <a:solidFill>
                  <a:srgbClr val="FFFFFF"/>
                </a:solidFill>
                <a:latin typeface="+mj-lt"/>
              </a:rPr>
              <a:t>Budget</a:t>
            </a:r>
          </a:p>
        </p:txBody>
      </p:sp>
      <p:sp>
        <p:nvSpPr>
          <p:cNvPr id="23" name="Espace réservé du contenu 8">
            <a:extLst>
              <a:ext uri="{FF2B5EF4-FFF2-40B4-BE49-F238E27FC236}">
                <a16:creationId xmlns:a16="http://schemas.microsoft.com/office/drawing/2014/main" id="{AA9CC56E-E6F2-404C-A108-47E5C2C6C939}"/>
              </a:ext>
            </a:extLst>
          </p:cNvPr>
          <p:cNvSpPr txBox="1">
            <a:spLocks/>
          </p:cNvSpPr>
          <p:nvPr/>
        </p:nvSpPr>
        <p:spPr>
          <a:xfrm>
            <a:off x="4817448" y="3399259"/>
            <a:ext cx="2497872" cy="716144"/>
          </a:xfrm>
          <a:prstGeom prst="rect">
            <a:avLst/>
          </a:prstGeom>
          <a:solidFill>
            <a:schemeClr val="tx1">
              <a:lumMod val="60000"/>
              <a:lumOff val="40000"/>
            </a:schemeClr>
          </a:solidFill>
          <a:ln>
            <a:solidFill>
              <a:srgbClr val="0F5494"/>
            </a:solidFill>
          </a:ln>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Clr>
                <a:srgbClr val="FFFFFF"/>
              </a:buClr>
              <a:buNone/>
            </a:pPr>
            <a:r>
              <a:rPr lang="en-GB" altLang="es-ES" sz="2000" b="1" i="0" kern="0" dirty="0">
                <a:solidFill>
                  <a:srgbClr val="FFFFFF"/>
                </a:solidFill>
                <a:latin typeface="+mj-lt"/>
              </a:rPr>
              <a:t>Domestic Revenue Mobilisation</a:t>
            </a:r>
          </a:p>
        </p:txBody>
      </p:sp>
      <p:sp>
        <p:nvSpPr>
          <p:cNvPr id="24" name="Espace réservé du contenu 8">
            <a:extLst>
              <a:ext uri="{FF2B5EF4-FFF2-40B4-BE49-F238E27FC236}">
                <a16:creationId xmlns:a16="http://schemas.microsoft.com/office/drawing/2014/main" id="{3C816FB1-305B-4207-A6C6-76780CA5D54A}"/>
              </a:ext>
            </a:extLst>
          </p:cNvPr>
          <p:cNvSpPr txBox="1">
            <a:spLocks/>
          </p:cNvSpPr>
          <p:nvPr/>
        </p:nvSpPr>
        <p:spPr>
          <a:xfrm>
            <a:off x="4817448" y="4367069"/>
            <a:ext cx="2497872" cy="447970"/>
          </a:xfrm>
          <a:prstGeom prst="rect">
            <a:avLst/>
          </a:prstGeom>
          <a:solidFill>
            <a:schemeClr val="tx1">
              <a:lumMod val="60000"/>
              <a:lumOff val="40000"/>
            </a:schemeClr>
          </a:solidFill>
          <a:ln>
            <a:solidFill>
              <a:srgbClr val="0F5494"/>
            </a:solidFill>
          </a:ln>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Clr>
                <a:srgbClr val="FFFFFF"/>
              </a:buClr>
              <a:buNone/>
            </a:pPr>
            <a:r>
              <a:rPr lang="en-GB" altLang="es-ES" sz="2000" b="1" i="0" kern="0" dirty="0">
                <a:solidFill>
                  <a:srgbClr val="FFFFFF"/>
                </a:solidFill>
                <a:latin typeface="+mj-lt"/>
              </a:rPr>
              <a:t>Public Expenditure</a:t>
            </a:r>
          </a:p>
        </p:txBody>
      </p:sp>
      <p:sp>
        <p:nvSpPr>
          <p:cNvPr id="25" name="Espace réservé du contenu 8">
            <a:extLst>
              <a:ext uri="{FF2B5EF4-FFF2-40B4-BE49-F238E27FC236}">
                <a16:creationId xmlns:a16="http://schemas.microsoft.com/office/drawing/2014/main" id="{B522B481-8B6C-4899-9BFB-7C040870A84A}"/>
              </a:ext>
            </a:extLst>
          </p:cNvPr>
          <p:cNvSpPr txBox="1">
            <a:spLocks/>
          </p:cNvSpPr>
          <p:nvPr/>
        </p:nvSpPr>
        <p:spPr>
          <a:xfrm>
            <a:off x="4817448" y="5066706"/>
            <a:ext cx="2497872" cy="1026590"/>
          </a:xfrm>
          <a:prstGeom prst="rect">
            <a:avLst/>
          </a:prstGeom>
          <a:solidFill>
            <a:schemeClr val="tx1">
              <a:lumMod val="60000"/>
              <a:lumOff val="40000"/>
            </a:schemeClr>
          </a:solidFill>
          <a:ln>
            <a:solidFill>
              <a:srgbClr val="0F5494"/>
            </a:solidFill>
          </a:ln>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Clr>
                <a:srgbClr val="FFFFFF"/>
              </a:buClr>
              <a:buNone/>
            </a:pPr>
            <a:r>
              <a:rPr lang="en-GB" altLang="es-ES" sz="2000" b="1" i="0" kern="0" dirty="0">
                <a:solidFill>
                  <a:srgbClr val="FFFFFF"/>
                </a:solidFill>
                <a:latin typeface="+mj-lt"/>
              </a:rPr>
              <a:t>Financing: loans &amp; grants, incl. budget support</a:t>
            </a:r>
          </a:p>
        </p:txBody>
      </p:sp>
      <p:sp>
        <p:nvSpPr>
          <p:cNvPr id="26" name="Rounded Rectangle 22">
            <a:extLst>
              <a:ext uri="{FF2B5EF4-FFF2-40B4-BE49-F238E27FC236}">
                <a16:creationId xmlns:a16="http://schemas.microsoft.com/office/drawing/2014/main" id="{5B10551C-A571-4A55-AD84-9C8083B8A8BE}"/>
              </a:ext>
            </a:extLst>
          </p:cNvPr>
          <p:cNvSpPr>
            <a:spLocks noChangeArrowheads="1"/>
          </p:cNvSpPr>
          <p:nvPr/>
        </p:nvSpPr>
        <p:spPr bwMode="auto">
          <a:xfrm>
            <a:off x="3725784" y="6282617"/>
            <a:ext cx="4320480" cy="558800"/>
          </a:xfrm>
          <a:prstGeom prst="roundRect">
            <a:avLst>
              <a:gd name="adj" fmla="val 16667"/>
            </a:avLst>
          </a:prstGeom>
          <a:solidFill>
            <a:schemeClr val="accent2">
              <a:lumMod val="75000"/>
            </a:schemeClr>
          </a:solidFill>
          <a:ln w="9525" algn="ctr">
            <a:solidFill>
              <a:schemeClr val="tx1"/>
            </a:solidFill>
            <a:round/>
            <a:headEnd/>
            <a:tailEnd/>
          </a:ln>
        </p:spPr>
        <p:txBody>
          <a:bodyPr anchor="t"/>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fontAlgn="base" hangingPunct="1">
              <a:spcBef>
                <a:spcPct val="0"/>
              </a:spcBef>
              <a:spcAft>
                <a:spcPct val="0"/>
              </a:spcAft>
            </a:pPr>
            <a:r>
              <a:rPr lang="en-GB" altLang="es-ES" sz="2000" b="1" dirty="0">
                <a:solidFill>
                  <a:srgbClr val="4D4D4D"/>
                </a:solidFill>
                <a:latin typeface="+mj-lt"/>
              </a:rPr>
              <a:t>(iv) Transparency and Oversight</a:t>
            </a:r>
          </a:p>
        </p:txBody>
      </p:sp>
      <p:sp>
        <p:nvSpPr>
          <p:cNvPr id="3" name="Title 2">
            <a:extLst>
              <a:ext uri="{FF2B5EF4-FFF2-40B4-BE49-F238E27FC236}">
                <a16:creationId xmlns:a16="http://schemas.microsoft.com/office/drawing/2014/main" id="{5885DFFA-BB8D-4A2C-BE41-9432B24087A9}"/>
              </a:ext>
            </a:extLst>
          </p:cNvPr>
          <p:cNvSpPr>
            <a:spLocks noGrp="1"/>
          </p:cNvSpPr>
          <p:nvPr>
            <p:ph type="title"/>
          </p:nvPr>
        </p:nvSpPr>
        <p:spPr>
          <a:xfrm>
            <a:off x="970722" y="372412"/>
            <a:ext cx="10515600" cy="782357"/>
          </a:xfrm>
        </p:spPr>
        <p:txBody>
          <a:bodyPr/>
          <a:lstStyle/>
          <a:p>
            <a:r>
              <a:rPr lang="en-GB" dirty="0"/>
              <a:t>The centrality of the budget</a:t>
            </a:r>
            <a:endParaRPr lang="x-none" dirty="0"/>
          </a:p>
        </p:txBody>
      </p:sp>
    </p:spTree>
    <p:extLst>
      <p:ext uri="{BB962C8B-B14F-4D97-AF65-F5344CB8AC3E}">
        <p14:creationId xmlns:p14="http://schemas.microsoft.com/office/powerpoint/2010/main" val="9675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P spid="7" grpId="0" animBg="1"/>
      <p:bldP spid="8" grpId="0" animBg="1"/>
      <p:bldP spid="10" grpId="0"/>
      <p:bldP spid="17" grpId="0"/>
      <p:bldP spid="18" grpId="0"/>
      <p:bldP spid="18" grpId="1"/>
      <p:bldP spid="13" grpId="0" animBg="1"/>
      <p:bldP spid="19" grpId="0" animBg="1"/>
      <p:bldP spid="20" grpId="0" animBg="1"/>
      <p:bldP spid="9" grpId="0" animBg="1"/>
      <p:bldP spid="22"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13ACF-B6DD-EB8F-83C6-7696D7774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750AB-85B6-4424-818A-A609BD247E94}"/>
              </a:ext>
            </a:extLst>
          </p:cNvPr>
          <p:cNvSpPr>
            <a:spLocks noGrp="1"/>
          </p:cNvSpPr>
          <p:nvPr>
            <p:ph type="ctrTitle"/>
          </p:nvPr>
        </p:nvSpPr>
        <p:spPr/>
        <p:txBody>
          <a:bodyPr/>
          <a:lstStyle/>
          <a:p>
            <a:r>
              <a:rPr lang="en-GB" dirty="0"/>
              <a:t>Why start the assessment of macro-economic policies at an early stage?</a:t>
            </a:r>
          </a:p>
        </p:txBody>
      </p:sp>
      <p:sp>
        <p:nvSpPr>
          <p:cNvPr id="5" name="Subtitle 4">
            <a:extLst>
              <a:ext uri="{FF2B5EF4-FFF2-40B4-BE49-F238E27FC236}">
                <a16:creationId xmlns:a16="http://schemas.microsoft.com/office/drawing/2014/main" id="{BE7BEBBB-9D19-2E3F-84A5-A31406388659}"/>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797285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C0739-9BAF-8B16-ADE7-21598B23271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9478E-88AC-650F-A317-564AB4C39A0C}"/>
              </a:ext>
            </a:extLst>
          </p:cNvPr>
          <p:cNvSpPr>
            <a:spLocks noGrp="1"/>
          </p:cNvSpPr>
          <p:nvPr>
            <p:ph idx="1"/>
          </p:nvPr>
        </p:nvSpPr>
        <p:spPr/>
        <p:txBody>
          <a:bodyPr/>
          <a:lstStyle/>
          <a:p>
            <a:r>
              <a:rPr lang="en-GB" dirty="0"/>
              <a:t>Ensures a favourable context for development – think about volatility!</a:t>
            </a:r>
          </a:p>
          <a:p>
            <a:r>
              <a:rPr lang="en-GB" dirty="0"/>
              <a:t>Is essential for investments, private sector development and job creation – think about planning!</a:t>
            </a:r>
          </a:p>
          <a:p>
            <a:r>
              <a:rPr lang="en-GB" dirty="0"/>
              <a:t>Contributes to equity – think about inflation!</a:t>
            </a:r>
          </a:p>
          <a:p>
            <a:pPr>
              <a:buFont typeface="Wingdings" pitchFamily="2" charset="2"/>
              <a:buChar char="à"/>
            </a:pPr>
            <a:r>
              <a:rPr lang="en-GB" dirty="0">
                <a:sym typeface="Wingdings" pitchFamily="2" charset="2"/>
              </a:rPr>
              <a:t>A relevant macro-economic policy will address imbalances through monetary, exchange rate, and fiscal policies</a:t>
            </a:r>
          </a:p>
          <a:p>
            <a:pPr>
              <a:buFont typeface="Wingdings" pitchFamily="2" charset="2"/>
              <a:buChar char="à"/>
            </a:pPr>
            <a:r>
              <a:rPr lang="en-GB" dirty="0">
                <a:sym typeface="Wingdings" pitchFamily="2" charset="2"/>
              </a:rPr>
              <a:t>A credible macro-economic policy is where institutions are capable to plan, finance and implement effectively policies backed by political commitment with predictability for departments in charge of service delivery</a:t>
            </a:r>
            <a:endParaRPr lang="en-GB" dirty="0"/>
          </a:p>
          <a:p>
            <a:endParaRPr lang="en-GB" dirty="0"/>
          </a:p>
        </p:txBody>
      </p:sp>
      <p:sp>
        <p:nvSpPr>
          <p:cNvPr id="3" name="Title 2">
            <a:extLst>
              <a:ext uri="{FF2B5EF4-FFF2-40B4-BE49-F238E27FC236}">
                <a16:creationId xmlns:a16="http://schemas.microsoft.com/office/drawing/2014/main" id="{D6F484B1-028D-9402-C8FF-87F77660A242}"/>
              </a:ext>
            </a:extLst>
          </p:cNvPr>
          <p:cNvSpPr>
            <a:spLocks noGrp="1"/>
          </p:cNvSpPr>
          <p:nvPr>
            <p:ph type="title"/>
          </p:nvPr>
        </p:nvSpPr>
        <p:spPr/>
        <p:txBody>
          <a:bodyPr/>
          <a:lstStyle/>
          <a:p>
            <a:r>
              <a:rPr lang="en-GB" dirty="0"/>
              <a:t>Macro-economic stability</a:t>
            </a:r>
          </a:p>
        </p:txBody>
      </p:sp>
    </p:spTree>
    <p:extLst>
      <p:ext uri="{BB962C8B-B14F-4D97-AF65-F5344CB8AC3E}">
        <p14:creationId xmlns:p14="http://schemas.microsoft.com/office/powerpoint/2010/main" val="1840317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838200" y="1563362"/>
            <a:ext cx="10515600" cy="4747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1" indent="0" defTabSz="457200">
              <a:lnSpc>
                <a:spcPct val="110000"/>
              </a:lnSpc>
              <a:spcBef>
                <a:spcPts val="600"/>
              </a:spcBef>
              <a:spcAft>
                <a:spcPts val="600"/>
              </a:spcAft>
              <a:buClr>
                <a:srgbClr val="004494"/>
              </a:buClr>
              <a:buSzPct val="100000"/>
              <a:buNone/>
              <a:defRPr/>
            </a:pPr>
            <a:r>
              <a:rPr lang="en-US" dirty="0">
                <a:solidFill>
                  <a:schemeClr val="tx1"/>
                </a:solidFill>
                <a:latin typeface="+mj-lt"/>
                <a:ea typeface="Verdana" panose="020B0604030504040204" pitchFamily="34" charset="0"/>
                <a:cs typeface="Verdana" panose="020B0604030504040204" pitchFamily="34" charset="0"/>
              </a:rPr>
              <a:t>Four building blocks:</a:t>
            </a:r>
          </a:p>
          <a:p>
            <a:pPr marL="285750" lvl="1" defTabSz="457200">
              <a:lnSpc>
                <a:spcPct val="110000"/>
              </a:lnSpc>
              <a:spcBef>
                <a:spcPts val="600"/>
              </a:spcBef>
              <a:spcAft>
                <a:spcPts val="600"/>
              </a:spcAft>
              <a:buClr>
                <a:srgbClr val="004494"/>
              </a:buClr>
              <a:buSzPct val="100000"/>
              <a:defRPr/>
            </a:pPr>
            <a:r>
              <a:rPr lang="en-US" dirty="0">
                <a:solidFill>
                  <a:schemeClr val="tx1"/>
                </a:solidFill>
                <a:latin typeface="+mj-lt"/>
                <a:ea typeface="Verdana" panose="020B0604030504040204" pitchFamily="34" charset="0"/>
                <a:cs typeface="Verdana" panose="020B0604030504040204" pitchFamily="34" charset="0"/>
              </a:rPr>
              <a:t>(1) </a:t>
            </a:r>
            <a:r>
              <a:rPr lang="en-US" i="1" dirty="0">
                <a:solidFill>
                  <a:schemeClr val="tx1"/>
                </a:solidFill>
                <a:latin typeface="+mj-lt"/>
                <a:ea typeface="Verdana" panose="020B0604030504040204" pitchFamily="34" charset="0"/>
                <a:cs typeface="Verdana" panose="020B0604030504040204" pitchFamily="34" charset="0"/>
              </a:rPr>
              <a:t>Real economy</a:t>
            </a:r>
            <a:r>
              <a:rPr lang="en-US" dirty="0">
                <a:solidFill>
                  <a:schemeClr val="tx1"/>
                </a:solidFill>
                <a:latin typeface="+mj-lt"/>
                <a:ea typeface="Verdana" panose="020B0604030504040204" pitchFamily="34" charset="0"/>
                <a:cs typeface="Verdana" panose="020B0604030504040204" pitchFamily="34" charset="0"/>
              </a:rPr>
              <a:t>: Evolution of main macro-economic aggregates and potential sources of instability: </a:t>
            </a:r>
            <a:r>
              <a:rPr lang="en-US" b="0" dirty="0">
                <a:solidFill>
                  <a:schemeClr val="tx1"/>
                </a:solidFill>
                <a:latin typeface="+mj-lt"/>
                <a:ea typeface="Verdana" panose="020B0604030504040204" pitchFamily="34" charset="0"/>
                <a:cs typeface="Verdana" panose="020B0604030504040204" pitchFamily="34" charset="0"/>
              </a:rPr>
              <a:t>composition of GDP, sources of GDP growth, external balances</a:t>
            </a:r>
          </a:p>
          <a:p>
            <a:pPr marL="285750" lvl="1" defTabSz="457200">
              <a:lnSpc>
                <a:spcPct val="110000"/>
              </a:lnSpc>
              <a:spcBef>
                <a:spcPts val="600"/>
              </a:spcBef>
              <a:spcAft>
                <a:spcPts val="600"/>
              </a:spcAft>
              <a:buClr>
                <a:srgbClr val="004494"/>
              </a:buClr>
              <a:buSzPct val="100000"/>
              <a:defRPr/>
            </a:pPr>
            <a:r>
              <a:rPr lang="en-US" dirty="0">
                <a:solidFill>
                  <a:schemeClr val="tx1"/>
                </a:solidFill>
                <a:latin typeface="+mj-lt"/>
                <a:ea typeface="Verdana" panose="020B0604030504040204" pitchFamily="34" charset="0"/>
                <a:cs typeface="Verdana" panose="020B0604030504040204" pitchFamily="34" charset="0"/>
              </a:rPr>
              <a:t>(2) </a:t>
            </a:r>
            <a:r>
              <a:rPr lang="en-US" i="1" dirty="0">
                <a:solidFill>
                  <a:schemeClr val="tx1"/>
                </a:solidFill>
                <a:latin typeface="+mj-lt"/>
                <a:ea typeface="Verdana" panose="020B0604030504040204" pitchFamily="34" charset="0"/>
                <a:cs typeface="Verdana" panose="020B0604030504040204" pitchFamily="34" charset="0"/>
              </a:rPr>
              <a:t>Fiscal operations</a:t>
            </a:r>
            <a:r>
              <a:rPr lang="en-US" dirty="0">
                <a:solidFill>
                  <a:schemeClr val="tx1"/>
                </a:solidFill>
                <a:latin typeface="+mj-lt"/>
                <a:ea typeface="Verdana" panose="020B0604030504040204" pitchFamily="34" charset="0"/>
                <a:cs typeface="Verdana" panose="020B0604030504040204" pitchFamily="34" charset="0"/>
              </a:rPr>
              <a:t>, policies and aggregates: </a:t>
            </a:r>
            <a:r>
              <a:rPr lang="en-US" b="0" dirty="0">
                <a:solidFill>
                  <a:schemeClr val="tx1"/>
                </a:solidFill>
                <a:latin typeface="+mj-lt"/>
                <a:ea typeface="Verdana" panose="020B0604030504040204" pitchFamily="34" charset="0"/>
                <a:cs typeface="Verdana" panose="020B0604030504040204" pitchFamily="34" charset="0"/>
              </a:rPr>
              <a:t>overall revenue and expenditure levels, tax policy and exemptions/waivers, financing of the deficit, debt sustainability</a:t>
            </a:r>
          </a:p>
          <a:p>
            <a:pPr marL="285750" lvl="1" defTabSz="457200">
              <a:lnSpc>
                <a:spcPct val="110000"/>
              </a:lnSpc>
              <a:spcBef>
                <a:spcPts val="600"/>
              </a:spcBef>
              <a:spcAft>
                <a:spcPts val="600"/>
              </a:spcAft>
              <a:buClr>
                <a:srgbClr val="004494"/>
              </a:buClr>
              <a:buSzPct val="100000"/>
              <a:defRPr/>
            </a:pPr>
            <a:r>
              <a:rPr lang="en-US" dirty="0">
                <a:solidFill>
                  <a:schemeClr val="tx1"/>
                </a:solidFill>
                <a:latin typeface="+mj-lt"/>
                <a:ea typeface="Verdana" panose="020B0604030504040204" pitchFamily="34" charset="0"/>
                <a:cs typeface="Verdana" panose="020B0604030504040204" pitchFamily="34" charset="0"/>
              </a:rPr>
              <a:t>(3) </a:t>
            </a:r>
            <a:r>
              <a:rPr lang="en-US" i="1" dirty="0">
                <a:solidFill>
                  <a:schemeClr val="tx1"/>
                </a:solidFill>
                <a:latin typeface="+mj-lt"/>
                <a:ea typeface="Verdana" panose="020B0604030504040204" pitchFamily="34" charset="0"/>
                <a:cs typeface="Verdana" panose="020B0604030504040204" pitchFamily="34" charset="0"/>
              </a:rPr>
              <a:t>Monetary indicators </a:t>
            </a:r>
            <a:r>
              <a:rPr lang="en-US" dirty="0">
                <a:solidFill>
                  <a:schemeClr val="tx1"/>
                </a:solidFill>
                <a:latin typeface="+mj-lt"/>
                <a:ea typeface="Verdana" panose="020B0604030504040204" pitchFamily="34" charset="0"/>
                <a:cs typeface="Verdana" panose="020B0604030504040204" pitchFamily="34" charset="0"/>
              </a:rPr>
              <a:t>and policies: </a:t>
            </a:r>
            <a:r>
              <a:rPr lang="en-US" b="0" dirty="0">
                <a:solidFill>
                  <a:schemeClr val="tx1"/>
                </a:solidFill>
                <a:latin typeface="+mj-lt"/>
                <a:ea typeface="Verdana" panose="020B0604030504040204" pitchFamily="34" charset="0"/>
                <a:cs typeface="Verdana" panose="020B0604030504040204" pitchFamily="34" charset="0"/>
              </a:rPr>
              <a:t>control of inflation, money growth, regulation of the banking sector, credit requirements, regulation of the financial market, etc.</a:t>
            </a:r>
          </a:p>
          <a:p>
            <a:pPr marL="285750" lvl="1" defTabSz="457200">
              <a:lnSpc>
                <a:spcPct val="110000"/>
              </a:lnSpc>
              <a:spcBef>
                <a:spcPts val="600"/>
              </a:spcBef>
              <a:spcAft>
                <a:spcPts val="600"/>
              </a:spcAft>
              <a:buClr>
                <a:srgbClr val="004494"/>
              </a:buClr>
              <a:buSzPct val="100000"/>
              <a:defRPr/>
            </a:pPr>
            <a:r>
              <a:rPr lang="en-US" dirty="0">
                <a:solidFill>
                  <a:schemeClr val="tx1"/>
                </a:solidFill>
                <a:latin typeface="+mj-lt"/>
                <a:ea typeface="Verdana" panose="020B0604030504040204" pitchFamily="34" charset="0"/>
                <a:cs typeface="Verdana" panose="020B0604030504040204" pitchFamily="34" charset="0"/>
              </a:rPr>
              <a:t>(4) </a:t>
            </a:r>
            <a:r>
              <a:rPr lang="en-US" i="1" dirty="0">
                <a:solidFill>
                  <a:schemeClr val="tx1"/>
                </a:solidFill>
                <a:latin typeface="+mj-lt"/>
                <a:ea typeface="Verdana" panose="020B0604030504040204" pitchFamily="34" charset="0"/>
                <a:cs typeface="Verdana" panose="020B0604030504040204" pitchFamily="34" charset="0"/>
              </a:rPr>
              <a:t>Balance of Payments</a:t>
            </a:r>
            <a:r>
              <a:rPr lang="en-US" b="0" dirty="0">
                <a:solidFill>
                  <a:schemeClr val="tx1"/>
                </a:solidFill>
                <a:latin typeface="+mj-lt"/>
                <a:ea typeface="Verdana" panose="020B0604030504040204" pitchFamily="34" charset="0"/>
                <a:cs typeface="Verdana" panose="020B0604030504040204" pitchFamily="34" charset="0"/>
              </a:rPr>
              <a:t>. Imports / Exports / Financial flows</a:t>
            </a:r>
            <a:r>
              <a:rPr lang="en-US" dirty="0">
                <a:solidFill>
                  <a:schemeClr val="tx1"/>
                </a:solidFill>
                <a:latin typeface="+mj-lt"/>
                <a:ea typeface="Verdana" panose="020B0604030504040204" pitchFamily="34" charset="0"/>
                <a:cs typeface="Verdana" panose="020B0604030504040204" pitchFamily="34" charset="0"/>
              </a:rPr>
              <a:t>. Vulnerability to external shocks and resilience efforts</a:t>
            </a:r>
          </a:p>
          <a:p>
            <a:pPr marL="0" lvl="1" indent="0" defTabSz="457200">
              <a:lnSpc>
                <a:spcPct val="110000"/>
              </a:lnSpc>
              <a:spcBef>
                <a:spcPts val="600"/>
              </a:spcBef>
              <a:spcAft>
                <a:spcPts val="600"/>
              </a:spcAft>
              <a:buClr>
                <a:srgbClr val="004494"/>
              </a:buClr>
              <a:buSzPct val="75000"/>
              <a:buNone/>
              <a:defRPr/>
            </a:pPr>
            <a:r>
              <a:rPr lang="fr-BE" dirty="0">
                <a:solidFill>
                  <a:schemeClr val="tx1"/>
                </a:solidFill>
                <a:latin typeface="+mj-lt"/>
                <a:ea typeface="ＭＳ Ｐゴシック" charset="0"/>
                <a:cs typeface="ＭＳ Ｐゴシック" charset="0"/>
                <a:sym typeface="Wingdings"/>
              </a:rPr>
              <a:t> </a:t>
            </a:r>
            <a:r>
              <a:rPr lang="en-US" b="0" dirty="0">
                <a:solidFill>
                  <a:schemeClr val="tx1"/>
                </a:solidFill>
                <a:latin typeface="+mj-lt"/>
              </a:rPr>
              <a:t>Is the </a:t>
            </a:r>
            <a:r>
              <a:rPr lang="en-US" dirty="0">
                <a:solidFill>
                  <a:schemeClr val="tx1"/>
                </a:solidFill>
                <a:latin typeface="+mj-lt"/>
              </a:rPr>
              <a:t>policy mix </a:t>
            </a:r>
            <a:r>
              <a:rPr lang="en-US" b="0" dirty="0">
                <a:solidFill>
                  <a:schemeClr val="tx1"/>
                </a:solidFill>
                <a:latin typeface="+mj-lt"/>
              </a:rPr>
              <a:t>conducive to stability? Are fiscal, monetary exchange rate policy concurring into balancing the economy? Does it improve the investment climate?</a:t>
            </a:r>
          </a:p>
          <a:p>
            <a:pPr marL="0" lvl="1" indent="0" defTabSz="457200">
              <a:lnSpc>
                <a:spcPct val="110000"/>
              </a:lnSpc>
              <a:spcBef>
                <a:spcPts val="600"/>
              </a:spcBef>
              <a:spcAft>
                <a:spcPts val="600"/>
              </a:spcAft>
              <a:buClr>
                <a:srgbClr val="004494"/>
              </a:buClr>
              <a:buSzPct val="75000"/>
              <a:buNone/>
              <a:defRPr/>
            </a:pPr>
            <a:endParaRPr lang="fr-BE" sz="1800" dirty="0">
              <a:solidFill>
                <a:srgbClr val="004494"/>
              </a:solidFill>
              <a:latin typeface="+mj-lt"/>
              <a:ea typeface="ＭＳ Ｐゴシック" charset="0"/>
              <a:cs typeface="ＭＳ Ｐゴシック" charset="0"/>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p:txBody>
          <a:bodyPr/>
          <a:lstStyle/>
          <a:p>
            <a:pPr fontAlgn="base">
              <a:spcBef>
                <a:spcPct val="0"/>
              </a:spcBef>
              <a:spcAft>
                <a:spcPct val="0"/>
              </a:spcAft>
            </a:pPr>
            <a:fld id="{37B83C0C-BC65-4367-9B8A-060D4801009D}" type="slidenum">
              <a:rPr lang="fr-BE" sz="1100" b="1">
                <a:solidFill>
                  <a:srgbClr val="FFFFFF"/>
                </a:solidFill>
                <a:latin typeface="Verdana"/>
              </a:rPr>
              <a:pPr fontAlgn="base">
                <a:spcBef>
                  <a:spcPct val="0"/>
                </a:spcBef>
                <a:spcAft>
                  <a:spcPct val="0"/>
                </a:spcAft>
              </a:pPr>
              <a:t>25</a:t>
            </a:fld>
            <a:endParaRPr lang="fr-BE" sz="1100" b="1">
              <a:solidFill>
                <a:srgbClr val="FFFFFF"/>
              </a:solidFill>
              <a:latin typeface="Verdana"/>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p:txBody>
          <a:bodyPr/>
          <a:lstStyle/>
          <a:p>
            <a:pPr marL="0"/>
            <a:r>
              <a:rPr lang="en-GB" dirty="0"/>
              <a:t>Macro - Analytical grid</a:t>
            </a:r>
            <a:endParaRPr lang="fr-BE" dirty="0"/>
          </a:p>
        </p:txBody>
      </p:sp>
      <p:sp>
        <p:nvSpPr>
          <p:cNvPr id="14" name="Rectangle 13">
            <a:extLst>
              <a:ext uri="{FF2B5EF4-FFF2-40B4-BE49-F238E27FC236}">
                <a16:creationId xmlns:a16="http://schemas.microsoft.com/office/drawing/2014/main" id="{F6FE2B0A-BDFB-4200-9093-E4F560E5E482}"/>
              </a:ext>
            </a:extLst>
          </p:cNvPr>
          <p:cNvSpPr/>
          <p:nvPr/>
        </p:nvSpPr>
        <p:spPr>
          <a:xfrm>
            <a:off x="-7845" y="6445477"/>
            <a:ext cx="3706564" cy="3717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8000" lvl="1" fontAlgn="base">
              <a:spcBef>
                <a:spcPct val="50000"/>
              </a:spcBef>
              <a:spcAft>
                <a:spcPct val="0"/>
              </a:spcAft>
              <a:buClr>
                <a:srgbClr val="0F5494"/>
              </a:buClr>
            </a:pPr>
            <a:r>
              <a:rPr lang="en-GB" altLang="es-ES" i="1" dirty="0">
                <a:solidFill>
                  <a:schemeClr val="tx1"/>
                </a:solidFill>
                <a:cs typeface="Tw Cen MT"/>
              </a:rPr>
              <a:t>See Guidelines Annex </a:t>
            </a:r>
            <a:r>
              <a:rPr lang="fr-BE" altLang="es-ES" i="1" dirty="0">
                <a:solidFill>
                  <a:schemeClr val="tx1"/>
                </a:solidFill>
                <a:cs typeface="Tw Cen MT"/>
              </a:rPr>
              <a:t>4</a:t>
            </a:r>
          </a:p>
        </p:txBody>
      </p:sp>
    </p:spTree>
    <p:extLst>
      <p:ext uri="{BB962C8B-B14F-4D97-AF65-F5344CB8AC3E}">
        <p14:creationId xmlns:p14="http://schemas.microsoft.com/office/powerpoint/2010/main" val="20746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72AEAF7-ED17-C45A-7F6D-B1CA1069898A}"/>
              </a:ext>
            </a:extLst>
          </p:cNvPr>
          <p:cNvGraphicFramePr>
            <a:graphicFrameLocks noChangeAspect="1"/>
          </p:cNvGraphicFramePr>
          <p:nvPr>
            <p:custDataLst>
              <p:tags r:id="rId2"/>
            </p:custDataLst>
            <p:extLst>
              <p:ext uri="{D42A27DB-BD31-4B8C-83A1-F6EECF244321}">
                <p14:modId xmlns:p14="http://schemas.microsoft.com/office/powerpoint/2010/main" val="20853309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051"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p:txBody>
          <a:bodyPr/>
          <a:lstStyle/>
          <a:p>
            <a:pPr fontAlgn="base">
              <a:spcBef>
                <a:spcPct val="0"/>
              </a:spcBef>
              <a:spcAft>
                <a:spcPct val="0"/>
              </a:spcAft>
            </a:pPr>
            <a:fld id="{37B83C0C-BC65-4367-9B8A-060D4801009D}" type="slidenum">
              <a:rPr lang="fr-BE" sz="1100" b="1">
                <a:solidFill>
                  <a:srgbClr val="FFFFFF"/>
                </a:solidFill>
                <a:latin typeface="Verdana"/>
              </a:rPr>
              <a:pPr fontAlgn="base">
                <a:spcBef>
                  <a:spcPct val="0"/>
                </a:spcBef>
                <a:spcAft>
                  <a:spcPct val="0"/>
                </a:spcAft>
              </a:pPr>
              <a:t>26</a:t>
            </a:fld>
            <a:endParaRPr lang="fr-BE" sz="1100" b="1">
              <a:solidFill>
                <a:srgbClr val="FFFFFF"/>
              </a:solidFill>
              <a:latin typeface="Verdana"/>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970722" y="361589"/>
            <a:ext cx="10515600" cy="782357"/>
          </a:xfrm>
        </p:spPr>
        <p:txBody>
          <a:bodyPr vert="horz"/>
          <a:lstStyle/>
          <a:p>
            <a:pPr marL="0"/>
            <a:r>
              <a:rPr lang="en-GB" dirty="0"/>
              <a:t>Macro – Navigating the 4 Building Blocks</a:t>
            </a:r>
            <a:endParaRPr lang="fr-BE" sz="2800" dirty="0"/>
          </a:p>
        </p:txBody>
      </p:sp>
      <p:sp>
        <p:nvSpPr>
          <p:cNvPr id="14" name="Rectangle 13">
            <a:extLst>
              <a:ext uri="{FF2B5EF4-FFF2-40B4-BE49-F238E27FC236}">
                <a16:creationId xmlns:a16="http://schemas.microsoft.com/office/drawing/2014/main" id="{F6FE2B0A-BDFB-4200-9093-E4F560E5E482}"/>
              </a:ext>
            </a:extLst>
          </p:cNvPr>
          <p:cNvSpPr/>
          <p:nvPr/>
        </p:nvSpPr>
        <p:spPr>
          <a:xfrm>
            <a:off x="-7845" y="6496411"/>
            <a:ext cx="2194155" cy="320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8000" lvl="1" fontAlgn="base">
              <a:spcBef>
                <a:spcPct val="50000"/>
              </a:spcBef>
              <a:spcAft>
                <a:spcPct val="0"/>
              </a:spcAft>
              <a:buClr>
                <a:srgbClr val="0F5494"/>
              </a:buClr>
            </a:pPr>
            <a:r>
              <a:rPr lang="en-GB" altLang="es-ES" sz="1400" i="1" dirty="0">
                <a:solidFill>
                  <a:schemeClr val="tx1"/>
                </a:solidFill>
                <a:cs typeface="Tw Cen MT"/>
              </a:rPr>
              <a:t>See Guidelines Annex </a:t>
            </a:r>
            <a:r>
              <a:rPr lang="fr-BE" altLang="es-ES" sz="1400" i="1" dirty="0">
                <a:solidFill>
                  <a:schemeClr val="tx1"/>
                </a:solidFill>
                <a:cs typeface="Tw Cen MT"/>
              </a:rPr>
              <a:t>4</a:t>
            </a:r>
          </a:p>
        </p:txBody>
      </p:sp>
      <p:pic>
        <p:nvPicPr>
          <p:cNvPr id="13" name="Picture 12" descr="A table of text with red text&#10;&#10;AI-generated content may be incorrect.">
            <a:extLst>
              <a:ext uri="{FF2B5EF4-FFF2-40B4-BE49-F238E27FC236}">
                <a16:creationId xmlns:a16="http://schemas.microsoft.com/office/drawing/2014/main" id="{F3A064E9-9646-1AD2-8D48-BBE2518BA6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0338" y="1290236"/>
            <a:ext cx="8314944" cy="5023612"/>
          </a:xfrm>
          <a:prstGeom prst="rect">
            <a:avLst/>
          </a:prstGeom>
        </p:spPr>
      </p:pic>
      <p:graphicFrame>
        <p:nvGraphicFramePr>
          <p:cNvPr id="2" name="Table 1">
            <a:extLst>
              <a:ext uri="{FF2B5EF4-FFF2-40B4-BE49-F238E27FC236}">
                <a16:creationId xmlns:a16="http://schemas.microsoft.com/office/drawing/2014/main" id="{BB853049-41F0-6FDC-ACC2-845B8818DB5B}"/>
              </a:ext>
            </a:extLst>
          </p:cNvPr>
          <p:cNvGraphicFramePr>
            <a:graphicFrameLocks noGrp="1"/>
          </p:cNvGraphicFramePr>
          <p:nvPr/>
        </p:nvGraphicFramePr>
        <p:xfrm>
          <a:off x="1123950" y="1290236"/>
          <a:ext cx="2135968" cy="5023612"/>
        </p:xfrm>
        <a:graphic>
          <a:graphicData uri="http://schemas.openxmlformats.org/drawingml/2006/table">
            <a:tbl>
              <a:tblPr firstRow="1" bandRow="1">
                <a:tableStyleId>{5C22544A-7EE6-4342-B048-85BDC9FD1C3A}</a:tableStyleId>
              </a:tblPr>
              <a:tblGrid>
                <a:gridCol w="2135968">
                  <a:extLst>
                    <a:ext uri="{9D8B030D-6E8A-4147-A177-3AD203B41FA5}">
                      <a16:colId xmlns:a16="http://schemas.microsoft.com/office/drawing/2014/main" val="25880932"/>
                    </a:ext>
                  </a:extLst>
                </a:gridCol>
              </a:tblGrid>
              <a:tr h="1255903">
                <a:tc>
                  <a:txBody>
                    <a:bodyPr/>
                    <a:lstStyle/>
                    <a:p>
                      <a:r>
                        <a:rPr lang="en-BE" b="0" dirty="0"/>
                        <a:t>1. Real Economy</a:t>
                      </a:r>
                    </a:p>
                  </a:txBody>
                  <a:tcPr/>
                </a:tc>
                <a:extLst>
                  <a:ext uri="{0D108BD9-81ED-4DB2-BD59-A6C34878D82A}">
                    <a16:rowId xmlns:a16="http://schemas.microsoft.com/office/drawing/2014/main" val="1943295000"/>
                  </a:ext>
                </a:extLst>
              </a:tr>
              <a:tr h="1255903">
                <a:tc>
                  <a:txBody>
                    <a:bodyPr/>
                    <a:lstStyle/>
                    <a:p>
                      <a:r>
                        <a:rPr lang="en-BE" dirty="0"/>
                        <a:t>2. Fiscal policies</a:t>
                      </a:r>
                    </a:p>
                  </a:txBody>
                  <a:tcPr/>
                </a:tc>
                <a:extLst>
                  <a:ext uri="{0D108BD9-81ED-4DB2-BD59-A6C34878D82A}">
                    <a16:rowId xmlns:a16="http://schemas.microsoft.com/office/drawing/2014/main" val="3402977888"/>
                  </a:ext>
                </a:extLst>
              </a:tr>
              <a:tr h="1255903">
                <a:tc>
                  <a:txBody>
                    <a:bodyPr/>
                    <a:lstStyle/>
                    <a:p>
                      <a:r>
                        <a:rPr lang="en-BE" dirty="0"/>
                        <a:t>3. Monetary policies</a:t>
                      </a:r>
                    </a:p>
                  </a:txBody>
                  <a:tcPr/>
                </a:tc>
                <a:extLst>
                  <a:ext uri="{0D108BD9-81ED-4DB2-BD59-A6C34878D82A}">
                    <a16:rowId xmlns:a16="http://schemas.microsoft.com/office/drawing/2014/main" val="1915673867"/>
                  </a:ext>
                </a:extLst>
              </a:tr>
              <a:tr h="1255903">
                <a:tc>
                  <a:txBody>
                    <a:bodyPr/>
                    <a:lstStyle/>
                    <a:p>
                      <a:r>
                        <a:rPr lang="en-BE" dirty="0"/>
                        <a:t>4. Balance of payment</a:t>
                      </a:r>
                    </a:p>
                  </a:txBody>
                  <a:tcPr/>
                </a:tc>
                <a:extLst>
                  <a:ext uri="{0D108BD9-81ED-4DB2-BD59-A6C34878D82A}">
                    <a16:rowId xmlns:a16="http://schemas.microsoft.com/office/drawing/2014/main" val="704360942"/>
                  </a:ext>
                </a:extLst>
              </a:tr>
            </a:tbl>
          </a:graphicData>
        </a:graphic>
      </p:graphicFrame>
    </p:spTree>
    <p:extLst>
      <p:ext uri="{BB962C8B-B14F-4D97-AF65-F5344CB8AC3E}">
        <p14:creationId xmlns:p14="http://schemas.microsoft.com/office/powerpoint/2010/main" val="306386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1D83EE5-8FA1-CC94-A272-6E6C5A53AC98}"/>
              </a:ext>
            </a:extLst>
          </p:cNvPr>
          <p:cNvGraphicFramePr>
            <a:graphicFrameLocks noChangeAspect="1"/>
          </p:cNvGraphicFramePr>
          <p:nvPr>
            <p:custDataLst>
              <p:tags r:id="rId2"/>
            </p:custDataLst>
            <p:extLst>
              <p:ext uri="{D42A27DB-BD31-4B8C-83A1-F6EECF244321}">
                <p14:modId xmlns:p14="http://schemas.microsoft.com/office/powerpoint/2010/main" val="243013969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075"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15D6DFB0-51D3-233F-134B-0AE54DF0B5CE}"/>
              </a:ext>
            </a:extLst>
          </p:cNvPr>
          <p:cNvSpPr>
            <a:spLocks noGrp="1"/>
          </p:cNvSpPr>
          <p:nvPr>
            <p:ph type="title"/>
          </p:nvPr>
        </p:nvSpPr>
        <p:spPr/>
        <p:txBody>
          <a:bodyPr vert="horz"/>
          <a:lstStyle/>
          <a:p>
            <a:r>
              <a:rPr lang="en-BE" dirty="0"/>
              <a:t>Quick look at the debt </a:t>
            </a:r>
            <a:r>
              <a:rPr lang="en-BE"/>
              <a:t>situation </a:t>
            </a:r>
            <a:endParaRPr lang="en-BE" dirty="0"/>
          </a:p>
        </p:txBody>
      </p:sp>
      <p:pic>
        <p:nvPicPr>
          <p:cNvPr id="7" name="Content Placeholder 6">
            <a:extLst>
              <a:ext uri="{FF2B5EF4-FFF2-40B4-BE49-F238E27FC236}">
                <a16:creationId xmlns:a16="http://schemas.microsoft.com/office/drawing/2014/main" id="{055F3801-997B-ED7C-CDEC-BF1C16A56C70}"/>
              </a:ext>
            </a:extLst>
          </p:cNvPr>
          <p:cNvPicPr>
            <a:picLocks noGrp="1" noChangeAspect="1"/>
          </p:cNvPicPr>
          <p:nvPr>
            <p:ph idx="1"/>
          </p:nvPr>
        </p:nvPicPr>
        <p:blipFill>
          <a:blip r:embed="rId7"/>
          <a:stretch>
            <a:fillRect/>
          </a:stretch>
        </p:blipFill>
        <p:spPr>
          <a:xfrm>
            <a:off x="609023" y="1265216"/>
            <a:ext cx="11117847" cy="4749821"/>
          </a:xfrm>
          <a:prstGeom prst="rect">
            <a:avLst/>
          </a:prstGeom>
        </p:spPr>
      </p:pic>
    </p:spTree>
    <p:extLst>
      <p:ext uri="{BB962C8B-B14F-4D97-AF65-F5344CB8AC3E}">
        <p14:creationId xmlns:p14="http://schemas.microsoft.com/office/powerpoint/2010/main" val="198508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F23E9-7B66-A0F6-C84A-68A3F95E5786}"/>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8085B07-AE35-A9B7-D6BF-161375C618A4}"/>
              </a:ext>
            </a:extLst>
          </p:cNvPr>
          <p:cNvGraphicFramePr>
            <a:graphicFrameLocks noChangeAspect="1"/>
          </p:cNvGraphicFramePr>
          <p:nvPr>
            <p:custDataLst>
              <p:tags r:id="rId2"/>
            </p:custDataLst>
            <p:extLst>
              <p:ext uri="{D42A27DB-BD31-4B8C-83A1-F6EECF244321}">
                <p14:modId xmlns:p14="http://schemas.microsoft.com/office/powerpoint/2010/main" val="39741348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099"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1FE3888-2BBD-4F86-4233-180605A2AB89}"/>
              </a:ext>
            </a:extLst>
          </p:cNvPr>
          <p:cNvSpPr>
            <a:spLocks noGrp="1"/>
          </p:cNvSpPr>
          <p:nvPr>
            <p:ph type="title"/>
          </p:nvPr>
        </p:nvSpPr>
        <p:spPr>
          <a:xfrm>
            <a:off x="970722" y="482860"/>
            <a:ext cx="10515600" cy="782357"/>
          </a:xfrm>
        </p:spPr>
        <p:txBody>
          <a:bodyPr vert="horz" anchor="b">
            <a:normAutofit/>
          </a:bodyPr>
          <a:lstStyle/>
          <a:p>
            <a:r>
              <a:rPr lang="en-BE" dirty="0"/>
              <a:t>DRM : tax to </a:t>
            </a:r>
            <a:r>
              <a:rPr lang="en-BE"/>
              <a:t>GDP ratio</a:t>
            </a:r>
            <a:endParaRPr lang="en-BE" dirty="0"/>
          </a:p>
        </p:txBody>
      </p:sp>
      <p:sp>
        <p:nvSpPr>
          <p:cNvPr id="14" name="Rectangle 1">
            <a:extLst>
              <a:ext uri="{FF2B5EF4-FFF2-40B4-BE49-F238E27FC236}">
                <a16:creationId xmlns:a16="http://schemas.microsoft.com/office/drawing/2014/main" id="{BA4AAB8E-4F67-F68C-43A6-CE5A28D8C9EF}"/>
              </a:ext>
            </a:extLst>
          </p:cNvPr>
          <p:cNvSpPr>
            <a:spLocks noGrp="1" noChangeArrowheads="1"/>
          </p:cNvSpPr>
          <p:nvPr>
            <p:ph sz="half" idx="2"/>
          </p:nvPr>
        </p:nvSpPr>
        <p:spPr bwMode="auto">
          <a:xfrm>
            <a:off x="5164138" y="1516887"/>
            <a:ext cx="6792335" cy="4524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BE" altLang="en-BE" sz="1800" b="1" i="0" u="none" strike="noStrike" cap="none" normalizeH="0" baseline="0" dirty="0">
                <a:ln>
                  <a:noFill/>
                </a:ln>
                <a:solidFill>
                  <a:srgbClr val="000000"/>
                </a:solidFill>
                <a:effectLst/>
                <a:latin typeface="Arial" panose="020B0604020202020204" pitchFamily="34" charset="0"/>
              </a:rPr>
              <a:t>Around 15% of GDP</a:t>
            </a:r>
            <a:r>
              <a:rPr kumimoji="0" lang="en-BE" altLang="en-BE" sz="1800" b="0" i="0" u="none" strike="noStrike" cap="none" normalizeH="0" baseline="0" dirty="0">
                <a:ln>
                  <a:noFill/>
                </a:ln>
                <a:solidFill>
                  <a:srgbClr val="000000"/>
                </a:solidFill>
                <a:effectLst/>
                <a:latin typeface="Arial" panose="020B0604020202020204" pitchFamily="34" charset="0"/>
              </a:rPr>
              <a:t> is widely cited as the </a:t>
            </a:r>
            <a:r>
              <a:rPr kumimoji="0" lang="en-BE" altLang="en-BE" sz="1800" b="1" i="0" u="none" strike="noStrike" cap="none" normalizeH="0" baseline="0" dirty="0">
                <a:ln>
                  <a:noFill/>
                </a:ln>
                <a:solidFill>
                  <a:srgbClr val="000000"/>
                </a:solidFill>
                <a:effectLst/>
                <a:latin typeface="Arial" panose="020B0604020202020204" pitchFamily="34" charset="0"/>
              </a:rPr>
              <a:t>minimum level</a:t>
            </a:r>
            <a:r>
              <a:rPr kumimoji="0" lang="en-BE" altLang="en-BE" sz="1800" b="0" i="0" u="none" strike="noStrike" cap="none" normalizeH="0" baseline="0" dirty="0">
                <a:ln>
                  <a:noFill/>
                </a:ln>
                <a:solidFill>
                  <a:srgbClr val="00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rgbClr val="000000"/>
                </a:solidFill>
                <a:effectLst/>
                <a:latin typeface="Arial" panose="020B0604020202020204" pitchFamily="34" charset="0"/>
              </a:rPr>
              <a:t>of tax revenue needed for the state to perform its core functions.</a:t>
            </a:r>
          </a:p>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rgbClr val="000000"/>
                </a:solidFill>
                <a:effectLst/>
                <a:latin typeface="Arial" panose="020B0604020202020204" pitchFamily="34" charset="0"/>
              </a:rPr>
              <a:t>Below this level, countries generally: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800" b="0" i="0" u="none" strike="noStrike" cap="none" normalizeH="0" baseline="0" dirty="0">
                <a:ln>
                  <a:noFill/>
                </a:ln>
                <a:solidFill>
                  <a:srgbClr val="000000"/>
                </a:solidFill>
                <a:effectLst/>
                <a:latin typeface="Arial" panose="020B0604020202020204" pitchFamily="34" charset="0"/>
              </a:rPr>
              <a:t>Struggle to maintain consistent funding for health, education, and infrastructure.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800" b="0" i="0" u="none" strike="noStrike" cap="none" normalizeH="0" baseline="0" dirty="0">
                <a:ln>
                  <a:noFill/>
                </a:ln>
                <a:solidFill>
                  <a:srgbClr val="000000"/>
                </a:solidFill>
                <a:effectLst/>
                <a:latin typeface="Arial" panose="020B0604020202020204" pitchFamily="34" charset="0"/>
              </a:rPr>
              <a:t>Depend heavily on external grants or debt.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BE" altLang="en-BE" sz="1800" b="0" i="0" u="none" strike="noStrike" cap="none" normalizeH="0" baseline="0" dirty="0">
                <a:ln>
                  <a:noFill/>
                </a:ln>
                <a:solidFill>
                  <a:srgbClr val="000000"/>
                </a:solidFill>
                <a:effectLst/>
                <a:latin typeface="Arial" panose="020B0604020202020204" pitchFamily="34" charset="0"/>
              </a:rPr>
              <a:t>Experience weak institutional capacity and service delivery.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BE" altLang="en-BE" sz="1800" b="1" i="0" u="none" strike="noStrike" cap="none" normalizeH="0" baseline="0" dirty="0">
                <a:ln>
                  <a:noFill/>
                </a:ln>
                <a:solidFill>
                  <a:schemeClr val="tx1"/>
                </a:solidFill>
                <a:effectLst/>
                <a:latin typeface="Arial" panose="020B0604020202020204" pitchFamily="34" charset="0"/>
              </a:rPr>
              <a:t>Rule of thumb:</a:t>
            </a:r>
            <a:endParaRPr kumimoji="0" lang="en-BE" altLang="en-B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BE" altLang="en-BE" sz="1800" b="1" i="0" u="none" strike="noStrike" cap="none" normalizeH="0" baseline="0" dirty="0">
                <a:ln>
                  <a:noFill/>
                </a:ln>
                <a:solidFill>
                  <a:schemeClr val="tx1"/>
                </a:solidFill>
                <a:effectLst/>
                <a:latin typeface="Arial" panose="020B0604020202020204" pitchFamily="34" charset="0"/>
              </a:rPr>
              <a:t>&lt; 10%</a:t>
            </a:r>
            <a:r>
              <a:rPr kumimoji="0" lang="en-BE" altLang="en-BE" sz="1800" b="0" i="0" u="none" strike="noStrike" cap="none" normalizeH="0" baseline="0" dirty="0">
                <a:ln>
                  <a:noFill/>
                </a:ln>
                <a:solidFill>
                  <a:schemeClr val="tx1"/>
                </a:solidFill>
                <a:effectLst/>
                <a:latin typeface="Arial" panose="020B0604020202020204" pitchFamily="34" charset="0"/>
              </a:rPr>
              <a:t> → Fragile fiscal capacity, unable to sustain core services.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BE" altLang="en-BE" sz="1800" b="1" i="0" u="none" strike="noStrike" cap="none" normalizeH="0" baseline="0" dirty="0">
                <a:ln>
                  <a:noFill/>
                </a:ln>
                <a:solidFill>
                  <a:schemeClr val="tx1"/>
                </a:solidFill>
                <a:effectLst/>
                <a:latin typeface="Arial" panose="020B0604020202020204" pitchFamily="34" charset="0"/>
              </a:rPr>
              <a:t>10–15%</a:t>
            </a:r>
            <a:r>
              <a:rPr kumimoji="0" lang="en-BE" altLang="en-BE" sz="1800" b="0" i="0" u="none" strike="noStrike" cap="none" normalizeH="0" baseline="0" dirty="0">
                <a:ln>
                  <a:noFill/>
                </a:ln>
                <a:solidFill>
                  <a:schemeClr val="tx1"/>
                </a:solidFill>
                <a:effectLst/>
                <a:latin typeface="Arial" panose="020B0604020202020204" pitchFamily="34" charset="0"/>
              </a:rPr>
              <a:t> → Basic service delivery possible but uneven; donor dependence remains.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BE" altLang="en-BE" sz="1800" b="1" i="0" u="none" strike="noStrike" cap="none" normalizeH="0" baseline="0" dirty="0">
                <a:ln>
                  <a:noFill/>
                </a:ln>
                <a:solidFill>
                  <a:schemeClr val="tx1"/>
                </a:solidFill>
                <a:effectLst/>
                <a:latin typeface="Arial" panose="020B0604020202020204" pitchFamily="34" charset="0"/>
              </a:rPr>
              <a:t>15–20%</a:t>
            </a:r>
            <a:r>
              <a:rPr kumimoji="0" lang="en-BE" altLang="en-BE" sz="1800" b="0" i="0" u="none" strike="noStrike" cap="none" normalizeH="0" baseline="0" dirty="0">
                <a:ln>
                  <a:noFill/>
                </a:ln>
                <a:solidFill>
                  <a:schemeClr val="tx1"/>
                </a:solidFill>
                <a:effectLst/>
                <a:latin typeface="Arial" panose="020B0604020202020204" pitchFamily="34" charset="0"/>
              </a:rPr>
              <a:t> → Moderate fiscal space; more reliable service financing.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BE" altLang="en-BE" sz="1800" b="1" i="0" u="none" strike="noStrike" cap="none" normalizeH="0" baseline="0" dirty="0">
                <a:ln>
                  <a:noFill/>
                </a:ln>
                <a:solidFill>
                  <a:schemeClr val="tx1"/>
                </a:solidFill>
                <a:effectLst/>
                <a:latin typeface="Arial" panose="020B0604020202020204" pitchFamily="34" charset="0"/>
              </a:rPr>
              <a:t>&gt; 20%</a:t>
            </a:r>
            <a:r>
              <a:rPr kumimoji="0" lang="en-BE" altLang="en-BE" sz="1800" b="0" i="0" u="none" strike="noStrike" cap="none" normalizeH="0" baseline="0" dirty="0">
                <a:ln>
                  <a:noFill/>
                </a:ln>
                <a:solidFill>
                  <a:schemeClr val="tx1"/>
                </a:solidFill>
                <a:effectLst/>
                <a:latin typeface="Arial" panose="020B0604020202020204" pitchFamily="34" charset="0"/>
              </a:rPr>
              <a:t> → Capable of sustaining and expanding quality service delivery.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BE"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D037408B-8595-4C7C-E303-2F2A44DCAA32}"/>
              </a:ext>
            </a:extLst>
          </p:cNvPr>
          <p:cNvGraphicFramePr>
            <a:graphicFrameLocks noGrp="1"/>
          </p:cNvGraphicFramePr>
          <p:nvPr/>
        </p:nvGraphicFramePr>
        <p:xfrm>
          <a:off x="970722" y="1516885"/>
          <a:ext cx="3878368" cy="4352203"/>
        </p:xfrm>
        <a:graphic>
          <a:graphicData uri="http://schemas.openxmlformats.org/drawingml/2006/table">
            <a:tbl>
              <a:tblPr>
                <a:tableStyleId>{5C22544A-7EE6-4342-B048-85BDC9FD1C3A}</a:tableStyleId>
              </a:tblPr>
              <a:tblGrid>
                <a:gridCol w="1575972">
                  <a:extLst>
                    <a:ext uri="{9D8B030D-6E8A-4147-A177-3AD203B41FA5}">
                      <a16:colId xmlns:a16="http://schemas.microsoft.com/office/drawing/2014/main" val="2372432294"/>
                    </a:ext>
                  </a:extLst>
                </a:gridCol>
                <a:gridCol w="1231228">
                  <a:extLst>
                    <a:ext uri="{9D8B030D-6E8A-4147-A177-3AD203B41FA5}">
                      <a16:colId xmlns:a16="http://schemas.microsoft.com/office/drawing/2014/main" val="292831093"/>
                    </a:ext>
                  </a:extLst>
                </a:gridCol>
                <a:gridCol w="1071168">
                  <a:extLst>
                    <a:ext uri="{9D8B030D-6E8A-4147-A177-3AD203B41FA5}">
                      <a16:colId xmlns:a16="http://schemas.microsoft.com/office/drawing/2014/main" val="3845143653"/>
                    </a:ext>
                  </a:extLst>
                </a:gridCol>
              </a:tblGrid>
              <a:tr h="621712">
                <a:tc>
                  <a:txBody>
                    <a:bodyPr/>
                    <a:lstStyle/>
                    <a:p>
                      <a:pPr algn="l" fontAlgn="b">
                        <a:buNone/>
                      </a:pPr>
                      <a:r>
                        <a:rPr lang="en-GB" sz="1800" b="1" u="none" strike="noStrike" dirty="0">
                          <a:effectLst/>
                        </a:rPr>
                        <a:t>Country</a:t>
                      </a:r>
                      <a:endParaRPr lang="en-GB" sz="1800" b="1"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GB" sz="1800" b="1" u="none" strike="noStrike" dirty="0">
                          <a:effectLst/>
                        </a:rPr>
                        <a:t>Tax / GDP  ratio</a:t>
                      </a:r>
                      <a:endParaRPr lang="en-GB" sz="1800" b="1"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GB" sz="1800" b="1" u="none" strike="noStrike" dirty="0">
                          <a:effectLst/>
                        </a:rPr>
                        <a:t>year</a:t>
                      </a:r>
                      <a:endParaRPr lang="en-GB" sz="1800" b="1"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96515712"/>
                  </a:ext>
                </a:extLst>
              </a:tr>
              <a:tr h="286944">
                <a:tc>
                  <a:txBody>
                    <a:bodyPr/>
                    <a:lstStyle/>
                    <a:p>
                      <a:pPr algn="l" fontAlgn="b">
                        <a:buNone/>
                      </a:pPr>
                      <a:r>
                        <a:rPr lang="en-GB" sz="1800" u="none" strike="noStrike" dirty="0">
                          <a:effectLst/>
                        </a:rPr>
                        <a:t>Bangladesh</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7,40%</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2024</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4236317556"/>
                  </a:ext>
                </a:extLst>
              </a:tr>
              <a:tr h="286944">
                <a:tc>
                  <a:txBody>
                    <a:bodyPr/>
                    <a:lstStyle/>
                    <a:p>
                      <a:pPr algn="l" fontAlgn="b">
                        <a:buNone/>
                      </a:pPr>
                      <a:r>
                        <a:rPr lang="en-GB" sz="1800" u="none" strike="noStrike" dirty="0">
                          <a:effectLst/>
                        </a:rPr>
                        <a:t>Niger</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9,60%</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2022</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63939403"/>
                  </a:ext>
                </a:extLst>
              </a:tr>
              <a:tr h="286944">
                <a:tc>
                  <a:txBody>
                    <a:bodyPr/>
                    <a:lstStyle/>
                    <a:p>
                      <a:pPr algn="l" fontAlgn="b">
                        <a:buNone/>
                      </a:pPr>
                      <a:r>
                        <a:rPr lang="en-GB" sz="1800" u="none" strike="noStrike" dirty="0">
                          <a:effectLst/>
                        </a:rPr>
                        <a:t>Kazakhstan</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11,86%</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2023</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093149951"/>
                  </a:ext>
                </a:extLst>
              </a:tr>
              <a:tr h="286944">
                <a:tc>
                  <a:txBody>
                    <a:bodyPr/>
                    <a:lstStyle/>
                    <a:p>
                      <a:pPr algn="l" fontAlgn="b">
                        <a:buNone/>
                      </a:pPr>
                      <a:r>
                        <a:rPr lang="en-GB" sz="1800" u="none" strike="noStrike" dirty="0">
                          <a:effectLst/>
                        </a:rPr>
                        <a:t>Malawi</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12,50%</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2023</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796783839"/>
                  </a:ext>
                </a:extLst>
              </a:tr>
              <a:tr h="286944">
                <a:tc>
                  <a:txBody>
                    <a:bodyPr/>
                    <a:lstStyle/>
                    <a:p>
                      <a:pPr algn="l" fontAlgn="b">
                        <a:buNone/>
                      </a:pPr>
                      <a:r>
                        <a:rPr lang="en-GB" sz="1800" u="none" strike="noStrike" dirty="0">
                          <a:effectLst/>
                        </a:rPr>
                        <a:t>Rwanda</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13,52%</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2023</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845038811"/>
                  </a:ext>
                </a:extLst>
              </a:tr>
              <a:tr h="286944">
                <a:tc>
                  <a:txBody>
                    <a:bodyPr/>
                    <a:lstStyle/>
                    <a:p>
                      <a:pPr algn="l" fontAlgn="b">
                        <a:buNone/>
                      </a:pPr>
                      <a:r>
                        <a:rPr lang="en-GB" sz="1800" u="none" strike="noStrike" dirty="0">
                          <a:effectLst/>
                        </a:rPr>
                        <a:t>Cameroun</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14,00%</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2023</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674342947"/>
                  </a:ext>
                </a:extLst>
              </a:tr>
              <a:tr h="286944">
                <a:tc>
                  <a:txBody>
                    <a:bodyPr/>
                    <a:lstStyle/>
                    <a:p>
                      <a:pPr algn="l" fontAlgn="b">
                        <a:buNone/>
                      </a:pPr>
                      <a:r>
                        <a:rPr lang="en-GB" sz="1800" u="none" strike="noStrike" dirty="0">
                          <a:effectLst/>
                        </a:rPr>
                        <a:t>Colombia</a:t>
                      </a:r>
                      <a:endParaRPr lang="en-GB"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15,28%</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2023</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637679273"/>
                  </a:ext>
                </a:extLst>
              </a:tr>
              <a:tr h="547585">
                <a:tc>
                  <a:txBody>
                    <a:bodyPr/>
                    <a:lstStyle/>
                    <a:p>
                      <a:pPr algn="l" fontAlgn="b">
                        <a:buNone/>
                      </a:pPr>
                      <a:r>
                        <a:rPr lang="en-GB" sz="1800" u="none" strike="noStrike">
                          <a:effectLst/>
                        </a:rPr>
                        <a:t>North Macedonia</a:t>
                      </a:r>
                      <a:endParaRPr lang="en-GB" sz="18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17,39%</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2023</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600206771"/>
                  </a:ext>
                </a:extLst>
              </a:tr>
              <a:tr h="286944">
                <a:tc>
                  <a:txBody>
                    <a:bodyPr/>
                    <a:lstStyle/>
                    <a:p>
                      <a:pPr algn="l" fontAlgn="b">
                        <a:buNone/>
                      </a:pPr>
                      <a:r>
                        <a:rPr lang="en-GB" sz="1800" u="none" strike="noStrike">
                          <a:effectLst/>
                        </a:rPr>
                        <a:t>Senegal</a:t>
                      </a:r>
                      <a:endParaRPr lang="en-GB" sz="18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19,50%</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2023</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062271563"/>
                  </a:ext>
                </a:extLst>
              </a:tr>
              <a:tr h="286944">
                <a:tc>
                  <a:txBody>
                    <a:bodyPr/>
                    <a:lstStyle/>
                    <a:p>
                      <a:pPr algn="l" fontAlgn="b">
                        <a:buNone/>
                      </a:pPr>
                      <a:r>
                        <a:rPr lang="en-GB" sz="1800" u="none" strike="noStrike">
                          <a:effectLst/>
                        </a:rPr>
                        <a:t>Bolivia</a:t>
                      </a:r>
                      <a:endParaRPr lang="en-GB" sz="18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23,90%</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2023</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491664507"/>
                  </a:ext>
                </a:extLst>
              </a:tr>
              <a:tr h="286944">
                <a:tc>
                  <a:txBody>
                    <a:bodyPr/>
                    <a:lstStyle/>
                    <a:p>
                      <a:pPr algn="l" fontAlgn="b">
                        <a:buNone/>
                      </a:pPr>
                      <a:r>
                        <a:rPr lang="en-GB" sz="1800" u="none" strike="noStrike">
                          <a:effectLst/>
                        </a:rPr>
                        <a:t>Eswatini</a:t>
                      </a:r>
                      <a:endParaRPr lang="en-GB" sz="18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24,70%</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2023</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690530287"/>
                  </a:ext>
                </a:extLst>
              </a:tr>
              <a:tr h="302886">
                <a:tc>
                  <a:txBody>
                    <a:bodyPr/>
                    <a:lstStyle/>
                    <a:p>
                      <a:pPr algn="l" fontAlgn="b">
                        <a:buNone/>
                      </a:pPr>
                      <a:r>
                        <a:rPr lang="en-GB" sz="1800" u="none" strike="noStrike">
                          <a:effectLst/>
                        </a:rPr>
                        <a:t>South Afruca</a:t>
                      </a:r>
                      <a:endParaRPr lang="en-GB" sz="18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26,10%</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buNone/>
                      </a:pPr>
                      <a:r>
                        <a:rPr lang="en-BE" sz="1800" u="none" strike="noStrike" dirty="0">
                          <a:effectLst/>
                        </a:rPr>
                        <a:t>2023</a:t>
                      </a:r>
                      <a:endParaRPr lang="en-BE" sz="18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796670164"/>
                  </a:ext>
                </a:extLst>
              </a:tr>
            </a:tbl>
          </a:graphicData>
        </a:graphic>
      </p:graphicFrame>
    </p:spTree>
    <p:extLst>
      <p:ext uri="{BB962C8B-B14F-4D97-AF65-F5344CB8AC3E}">
        <p14:creationId xmlns:p14="http://schemas.microsoft.com/office/powerpoint/2010/main" val="3922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171BC-10CB-4247-AB71-EFD957FBB973}"/>
              </a:ext>
            </a:extLst>
          </p:cNvPr>
          <p:cNvSpPr>
            <a:spLocks noGrp="1"/>
          </p:cNvSpPr>
          <p:nvPr>
            <p:ph type="ctrTitle"/>
          </p:nvPr>
        </p:nvSpPr>
        <p:spPr/>
        <p:txBody>
          <a:bodyPr/>
          <a:lstStyle/>
          <a:p>
            <a:r>
              <a:rPr lang="en-GB" dirty="0"/>
              <a:t>Exercises</a:t>
            </a:r>
            <a:endParaRPr lang="x-none" dirty="0"/>
          </a:p>
        </p:txBody>
      </p:sp>
      <p:sp>
        <p:nvSpPr>
          <p:cNvPr id="6" name="Subtitle 5">
            <a:extLst>
              <a:ext uri="{FF2B5EF4-FFF2-40B4-BE49-F238E27FC236}">
                <a16:creationId xmlns:a16="http://schemas.microsoft.com/office/drawing/2014/main" id="{CE348965-EA96-311D-B0B8-C8209CFE7779}"/>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9046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05B2-BBDD-4B1A-8D8A-C0CADFD072C6}"/>
              </a:ext>
            </a:extLst>
          </p:cNvPr>
          <p:cNvSpPr>
            <a:spLocks noGrp="1"/>
          </p:cNvSpPr>
          <p:nvPr>
            <p:ph type="ctrTitle"/>
          </p:nvPr>
        </p:nvSpPr>
        <p:spPr/>
        <p:txBody>
          <a:bodyPr/>
          <a:lstStyle/>
          <a:p>
            <a:r>
              <a:rPr lang="en-GB" dirty="0"/>
              <a:t>What is Budget Support for the EU? </a:t>
            </a:r>
            <a:endParaRPr lang="x-none" dirty="0"/>
          </a:p>
        </p:txBody>
      </p:sp>
    </p:spTree>
    <p:extLst>
      <p:ext uri="{BB962C8B-B14F-4D97-AF65-F5344CB8AC3E}">
        <p14:creationId xmlns:p14="http://schemas.microsoft.com/office/powerpoint/2010/main" val="139700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0290DF-C6FA-A240-AEDB-A3DCCADF2526}"/>
              </a:ext>
            </a:extLst>
          </p:cNvPr>
          <p:cNvSpPr>
            <a:spLocks noGrp="1"/>
          </p:cNvSpPr>
          <p:nvPr>
            <p:ph idx="1"/>
          </p:nvPr>
        </p:nvSpPr>
        <p:spPr/>
        <p:txBody>
          <a:bodyPr/>
          <a:lstStyle/>
          <a:p>
            <a:r>
              <a:rPr lang="en-GB" dirty="0" err="1"/>
              <a:t>Fictiland</a:t>
            </a:r>
            <a:r>
              <a:rPr lang="en-GB" dirty="0"/>
              <a:t> a mountainous country, mostly rural population, numerous ethnic groups, three tier government structure</a:t>
            </a:r>
          </a:p>
          <a:p>
            <a:r>
              <a:rPr lang="en-GB" dirty="0"/>
              <a:t>Rapid economic growth over past 30 years: now a LMIC with poverty rate &lt; 6% and substantial progress towards achievement of SDGs</a:t>
            </a:r>
          </a:p>
          <a:p>
            <a:r>
              <a:rPr lang="en-GB" dirty="0"/>
              <a:t>Strong infrastructural development but coming up against rising demand for electricity, to which access remains uneven (quality and grid)</a:t>
            </a:r>
          </a:p>
          <a:p>
            <a:r>
              <a:rPr lang="en-GB" dirty="0"/>
              <a:t>ECF has monopoly over grid but not over electricity generation (hydropower 38%, coal 32%, gas 17%) </a:t>
            </a:r>
          </a:p>
          <a:p>
            <a:r>
              <a:rPr lang="en-GB" dirty="0"/>
              <a:t>Power = 85% of </a:t>
            </a:r>
            <a:r>
              <a:rPr lang="en-GB" dirty="0" err="1"/>
              <a:t>Fictiland’s</a:t>
            </a:r>
            <a:r>
              <a:rPr lang="en-GB" dirty="0"/>
              <a:t> GHG by 2030 (growth GHG/capita +5% year) with population and economy highly vulnerable to climate impact</a:t>
            </a:r>
          </a:p>
        </p:txBody>
      </p:sp>
      <p:sp>
        <p:nvSpPr>
          <p:cNvPr id="3" name="Title 2">
            <a:extLst>
              <a:ext uri="{FF2B5EF4-FFF2-40B4-BE49-F238E27FC236}">
                <a16:creationId xmlns:a16="http://schemas.microsoft.com/office/drawing/2014/main" id="{F0072238-76F5-5F47-BCE3-0BF688E16EAF}"/>
              </a:ext>
            </a:extLst>
          </p:cNvPr>
          <p:cNvSpPr>
            <a:spLocks noGrp="1"/>
          </p:cNvSpPr>
          <p:nvPr>
            <p:ph type="title"/>
          </p:nvPr>
        </p:nvSpPr>
        <p:spPr/>
        <p:txBody>
          <a:bodyPr/>
          <a:lstStyle/>
          <a:p>
            <a:r>
              <a:rPr lang="en-GB" dirty="0" err="1"/>
              <a:t>Fictiland</a:t>
            </a:r>
            <a:r>
              <a:rPr lang="en-GB" dirty="0"/>
              <a:t> and sector context</a:t>
            </a:r>
          </a:p>
        </p:txBody>
      </p:sp>
    </p:spTree>
    <p:extLst>
      <p:ext uri="{BB962C8B-B14F-4D97-AF65-F5344CB8AC3E}">
        <p14:creationId xmlns:p14="http://schemas.microsoft.com/office/powerpoint/2010/main" val="367162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0290DF-C6FA-A240-AEDB-A3DCCADF2526}"/>
              </a:ext>
            </a:extLst>
          </p:cNvPr>
          <p:cNvSpPr>
            <a:spLocks noGrp="1"/>
          </p:cNvSpPr>
          <p:nvPr>
            <p:ph idx="1"/>
          </p:nvPr>
        </p:nvSpPr>
        <p:spPr>
          <a:xfrm>
            <a:off x="838199" y="1825624"/>
            <a:ext cx="10905699" cy="4176969"/>
          </a:xfrm>
        </p:spPr>
        <p:txBody>
          <a:bodyPr/>
          <a:lstStyle/>
          <a:p>
            <a:pPr algn="just">
              <a:spcBef>
                <a:spcPts val="600"/>
              </a:spcBef>
              <a:spcAft>
                <a:spcPts val="600"/>
              </a:spcAft>
            </a:pPr>
            <a:r>
              <a:rPr lang="en-GB" dirty="0">
                <a:cs typeface="Tw Cen MT"/>
              </a:rPr>
              <a:t>Agreed focus for the next Multi-Financial Framework: renewable energies and climate action</a:t>
            </a:r>
          </a:p>
          <a:p>
            <a:pPr algn="just">
              <a:spcBef>
                <a:spcPts val="600"/>
              </a:spcBef>
              <a:spcAft>
                <a:spcPts val="600"/>
              </a:spcAft>
            </a:pPr>
            <a:r>
              <a:rPr lang="en-GB" dirty="0">
                <a:cs typeface="Tw Cen MT"/>
              </a:rPr>
              <a:t>Intended modalities:</a:t>
            </a:r>
          </a:p>
          <a:p>
            <a:pPr marL="889000" indent="-436563" algn="just">
              <a:spcBef>
                <a:spcPts val="600"/>
              </a:spcBef>
              <a:spcAft>
                <a:spcPts val="600"/>
              </a:spcAft>
            </a:pPr>
            <a:r>
              <a:rPr lang="en-GB" dirty="0">
                <a:cs typeface="Tw Cen MT"/>
              </a:rPr>
              <a:t>€100 million as a SRPC </a:t>
            </a:r>
            <a:r>
              <a:rPr lang="en-GB" strike="sngStrike" dirty="0">
                <a:cs typeface="Tw Cen MT"/>
              </a:rPr>
              <a:t>t</a:t>
            </a:r>
            <a:r>
              <a:rPr lang="en-GB" dirty="0">
                <a:cs typeface="Tw Cen MT"/>
              </a:rPr>
              <a:t>o the renewable energy sector (eligibility criteria have been verified as satisfied)</a:t>
            </a:r>
          </a:p>
          <a:p>
            <a:pPr marL="889000" indent="-436563" algn="just">
              <a:spcBef>
                <a:spcPts val="600"/>
              </a:spcBef>
              <a:spcAft>
                <a:spcPts val="600"/>
              </a:spcAft>
            </a:pPr>
            <a:r>
              <a:rPr lang="en-GB" dirty="0">
                <a:cs typeface="Tw Cen MT"/>
              </a:rPr>
              <a:t>€30 million as a co-financing of investment costs in transmission lines with Member States, the ADB and the WB (probably blending)</a:t>
            </a:r>
          </a:p>
          <a:p>
            <a:pPr marL="889000" indent="-436563" algn="just">
              <a:spcBef>
                <a:spcPts val="600"/>
              </a:spcBef>
              <a:spcAft>
                <a:spcPts val="600"/>
              </a:spcAft>
            </a:pPr>
            <a:r>
              <a:rPr lang="en-GB" dirty="0"/>
              <a:t>Possible additional assistance in capacity strengthening (considering twinning)</a:t>
            </a:r>
            <a:endParaRPr lang="en-GB" b="1" dirty="0"/>
          </a:p>
        </p:txBody>
      </p:sp>
      <p:sp>
        <p:nvSpPr>
          <p:cNvPr id="3" name="Title 2">
            <a:extLst>
              <a:ext uri="{FF2B5EF4-FFF2-40B4-BE49-F238E27FC236}">
                <a16:creationId xmlns:a16="http://schemas.microsoft.com/office/drawing/2014/main" id="{F0072238-76F5-5F47-BCE3-0BF688E16EAF}"/>
              </a:ext>
            </a:extLst>
          </p:cNvPr>
          <p:cNvSpPr>
            <a:spLocks noGrp="1"/>
          </p:cNvSpPr>
          <p:nvPr>
            <p:ph type="title"/>
          </p:nvPr>
        </p:nvSpPr>
        <p:spPr/>
        <p:txBody>
          <a:bodyPr/>
          <a:lstStyle/>
          <a:p>
            <a:r>
              <a:rPr lang="en-GB" dirty="0"/>
              <a:t>EU cooperation with </a:t>
            </a:r>
            <a:r>
              <a:rPr lang="en-GB" dirty="0" err="1"/>
              <a:t>Fictiland</a:t>
            </a:r>
            <a:endParaRPr lang="en-GB" dirty="0"/>
          </a:p>
        </p:txBody>
      </p:sp>
    </p:spTree>
    <p:extLst>
      <p:ext uri="{BB962C8B-B14F-4D97-AF65-F5344CB8AC3E}">
        <p14:creationId xmlns:p14="http://schemas.microsoft.com/office/powerpoint/2010/main" val="968775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E0D84-2F66-32DC-AF0E-D0717AF527B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38DCD219-599E-BE7B-8ED3-80336EC8CEA1}"/>
              </a:ext>
            </a:extLst>
          </p:cNvPr>
          <p:cNvSpPr txBox="1"/>
          <p:nvPr/>
        </p:nvSpPr>
        <p:spPr>
          <a:xfrm>
            <a:off x="381000" y="3384127"/>
            <a:ext cx="11430000" cy="3382068"/>
          </a:xfrm>
          <a:prstGeom prst="rect">
            <a:avLst/>
          </a:prstGeom>
          <a:solidFill>
            <a:schemeClr val="bg1"/>
          </a:solidFill>
        </p:spPr>
        <p:txBody>
          <a:bodyPr wrap="square" rtlCol="0">
            <a:noAutofit/>
          </a:bodyPr>
          <a:lstStyle/>
          <a:p>
            <a:pPr marR="0" lvl="0" algn="just" defTabSz="914400" rtl="0" eaLnBrk="1" fontAlgn="auto" latinLnBrk="0" hangingPunct="1">
              <a:lnSpc>
                <a:spcPct val="110000"/>
              </a:lnSpc>
              <a:spcBef>
                <a:spcPts val="600"/>
              </a:spcBef>
              <a:spcAft>
                <a:spcPts val="600"/>
              </a:spcAft>
              <a:buClrTx/>
              <a:buSzTx/>
              <a:tabLst/>
              <a:defRPr/>
            </a:pPr>
            <a:r>
              <a:rPr kumimoji="0" lang="en-US" sz="2400" b="0" i="1" u="none" strike="noStrike" kern="1200" cap="none" spc="0" normalizeH="0" baseline="0" noProof="0" dirty="0">
                <a:ln>
                  <a:noFill/>
                </a:ln>
                <a:solidFill>
                  <a:srgbClr val="4D4D4D"/>
                </a:solidFill>
                <a:effectLst/>
                <a:uLnTx/>
                <a:uFillTx/>
                <a:latin typeface="Arial"/>
                <a:ea typeface="Calibri" panose="020F0502020204030204" pitchFamily="34" charset="0"/>
                <a:cs typeface="Times New Roman" panose="02020603050405020304" pitchFamily="18" charset="0"/>
              </a:rPr>
              <a:t>Discuss in your group</a:t>
            </a:r>
            <a:r>
              <a:rPr kumimoji="0" lang="en-US" sz="2400" b="0" i="0" u="none" strike="noStrike" kern="1200" cap="none" spc="0" normalizeH="0" baseline="0" noProof="0" dirty="0">
                <a:ln>
                  <a:noFill/>
                </a:ln>
                <a:solidFill>
                  <a:srgbClr val="4D4D4D"/>
                </a:solidFill>
                <a:effectLst/>
                <a:uLnTx/>
                <a:uFillTx/>
                <a:latin typeface="Arial"/>
                <a:ea typeface="Calibri" panose="020F0502020204030204" pitchFamily="34" charset="0"/>
                <a:cs typeface="Times New Roman" panose="02020603050405020304" pitchFamily="18" charset="0"/>
              </a:rPr>
              <a:t>: </a:t>
            </a:r>
          </a:p>
          <a:p>
            <a:pPr marL="457200" marR="0" lvl="0" indent="-457200" algn="just" defTabSz="914400" rtl="0" eaLnBrk="1" fontAlgn="auto" latinLnBrk="0" hangingPunct="1">
              <a:lnSpc>
                <a:spcPct val="110000"/>
              </a:lnSpc>
              <a:spcBef>
                <a:spcPts val="600"/>
              </a:spcBef>
              <a:spcAft>
                <a:spcPts val="600"/>
              </a:spcAft>
              <a:buClrTx/>
              <a:buSzTx/>
              <a:buFont typeface="+mj-lt"/>
              <a:buAutoNum type="arabicPeriod"/>
              <a:tabLst/>
              <a:defRPr/>
            </a:pPr>
            <a:r>
              <a:rPr lang="en-GB" sz="2400" dirty="0">
                <a:solidFill>
                  <a:srgbClr val="4D4D4D"/>
                </a:solidFill>
                <a:latin typeface="Arial"/>
              </a:rPr>
              <a:t>Which section of the IMF-table refers to the Government Financial Operations? In which line would you expect information about Budget Support? </a:t>
            </a:r>
          </a:p>
          <a:p>
            <a:pPr marL="457200" marR="0" lvl="0" indent="-457200" algn="just" defTabSz="914400" rtl="0" eaLnBrk="1" fontAlgn="auto" latinLnBrk="0" hangingPunct="1">
              <a:lnSpc>
                <a:spcPct val="110000"/>
              </a:lnSpc>
              <a:spcBef>
                <a:spcPts val="600"/>
              </a:spcBef>
              <a:spcAft>
                <a:spcPts val="600"/>
              </a:spcAft>
              <a:buClrTx/>
              <a:buSzTx/>
              <a:buFont typeface="+mj-lt"/>
              <a:buAutoNum type="arabicPeriod"/>
              <a:tabLst/>
              <a:defRPr/>
            </a:pPr>
            <a:r>
              <a:rPr kumimoji="0" lang="en-GB" sz="2400" b="0" i="0" u="none" strike="noStrike" kern="1200" cap="none" spc="0" normalizeH="0" baseline="0" noProof="0" dirty="0">
                <a:ln>
                  <a:noFill/>
                </a:ln>
                <a:solidFill>
                  <a:srgbClr val="4D4D4D"/>
                </a:solidFill>
                <a:effectLst/>
                <a:uLnTx/>
                <a:uFillTx/>
                <a:latin typeface="Arial"/>
                <a:ea typeface="+mn-ea"/>
                <a:cs typeface="Tw Cen MT"/>
              </a:rPr>
              <a:t>Are </a:t>
            </a:r>
            <a:r>
              <a:rPr kumimoji="0" lang="en-GB" sz="2400" b="0" i="0" u="none" strike="noStrike" kern="1200" cap="none" spc="0" normalizeH="0" baseline="0" noProof="0" dirty="0" err="1">
                <a:ln>
                  <a:noFill/>
                </a:ln>
                <a:solidFill>
                  <a:srgbClr val="4D4D4D"/>
                </a:solidFill>
                <a:effectLst/>
                <a:uLnTx/>
                <a:uFillTx/>
                <a:latin typeface="Arial"/>
                <a:ea typeface="+mn-ea"/>
                <a:cs typeface="Tw Cen MT"/>
              </a:rPr>
              <a:t>Fictiland’s</a:t>
            </a:r>
            <a:r>
              <a:rPr kumimoji="0" lang="en-GB" sz="2400" b="0" i="0" u="none" strike="noStrike" kern="1200" cap="none" spc="0" normalizeH="0" baseline="0" noProof="0" dirty="0">
                <a:ln>
                  <a:noFill/>
                </a:ln>
                <a:solidFill>
                  <a:srgbClr val="4D4D4D"/>
                </a:solidFill>
                <a:effectLst/>
                <a:uLnTx/>
                <a:uFillTx/>
                <a:latin typeface="Arial"/>
                <a:ea typeface="+mn-ea"/>
                <a:cs typeface="Tw Cen MT"/>
              </a:rPr>
              <a:t> fiscal policies aimed at fiscal stability and hence contribute to  macro-economic stability? </a:t>
            </a:r>
          </a:p>
          <a:p>
            <a:pPr marL="457200" marR="0" lvl="0" indent="-457200" algn="just" defTabSz="914400" rtl="0" eaLnBrk="1" fontAlgn="auto" latinLnBrk="0" hangingPunct="1">
              <a:lnSpc>
                <a:spcPct val="110000"/>
              </a:lnSpc>
              <a:spcBef>
                <a:spcPts val="600"/>
              </a:spcBef>
              <a:spcAft>
                <a:spcPts val="600"/>
              </a:spcAft>
              <a:buClrTx/>
              <a:buSzTx/>
              <a:buFont typeface="+mj-lt"/>
              <a:buAutoNum type="arabicPeriod"/>
              <a:tabLst/>
              <a:defRPr/>
            </a:pPr>
            <a:r>
              <a:rPr kumimoji="0" lang="en-GB" sz="2400" b="0" i="0" u="none" strike="noStrike" kern="1200" cap="none" spc="0" normalizeH="0" baseline="0" noProof="0" dirty="0">
                <a:ln>
                  <a:noFill/>
                </a:ln>
                <a:solidFill>
                  <a:srgbClr val="4D4D4D"/>
                </a:solidFill>
                <a:effectLst/>
                <a:uLnTx/>
                <a:uFillTx/>
                <a:latin typeface="Arial"/>
                <a:ea typeface="+mn-ea"/>
                <a:cs typeface="Tw Cen MT"/>
              </a:rPr>
              <a:t>Based on the information about the fiscal balance only, would you consider </a:t>
            </a:r>
            <a:r>
              <a:rPr kumimoji="0" lang="en-GB" sz="2400" b="0" i="0" u="none" strike="noStrike" kern="1200" cap="none" spc="0" normalizeH="0" baseline="0" noProof="0" dirty="0" err="1">
                <a:ln>
                  <a:noFill/>
                </a:ln>
                <a:solidFill>
                  <a:srgbClr val="4D4D4D"/>
                </a:solidFill>
                <a:effectLst/>
                <a:uLnTx/>
                <a:uFillTx/>
                <a:latin typeface="Arial"/>
                <a:ea typeface="+mn-ea"/>
                <a:cs typeface="Tw Cen MT"/>
              </a:rPr>
              <a:t>Fictiland’s</a:t>
            </a:r>
            <a:r>
              <a:rPr kumimoji="0" lang="en-GB" sz="2400" b="0" i="0" u="none" strike="noStrike" kern="1200" cap="none" spc="0" normalizeH="0" baseline="0" noProof="0" dirty="0">
                <a:ln>
                  <a:noFill/>
                </a:ln>
                <a:solidFill>
                  <a:srgbClr val="4D4D4D"/>
                </a:solidFill>
                <a:effectLst/>
                <a:uLnTx/>
                <a:uFillTx/>
                <a:latin typeface="Arial"/>
                <a:ea typeface="+mn-ea"/>
                <a:cs typeface="Tw Cen MT"/>
              </a:rPr>
              <a:t> eligible for budget support on the macroeconomic criterion? </a:t>
            </a:r>
          </a:p>
        </p:txBody>
      </p:sp>
      <p:sp>
        <p:nvSpPr>
          <p:cNvPr id="6" name="TextBox 5">
            <a:extLst>
              <a:ext uri="{FF2B5EF4-FFF2-40B4-BE49-F238E27FC236}">
                <a16:creationId xmlns:a16="http://schemas.microsoft.com/office/drawing/2014/main" id="{587389D4-D0CF-BCFF-01E1-15738F92F60D}"/>
              </a:ext>
            </a:extLst>
          </p:cNvPr>
          <p:cNvSpPr txBox="1"/>
          <p:nvPr/>
        </p:nvSpPr>
        <p:spPr>
          <a:xfrm>
            <a:off x="9563706" y="23143"/>
            <a:ext cx="2628294" cy="707886"/>
          </a:xfrm>
          <a:prstGeom prst="rect">
            <a:avLst/>
          </a:prstGeom>
          <a:solidFill>
            <a:srgbClr val="9CD2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Tw Cen MT"/>
              </a:rPr>
              <a:t>20’ in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Tw Cen MT"/>
              </a:rPr>
              <a:t>15’ plenary feedback</a:t>
            </a:r>
          </a:p>
        </p:txBody>
      </p:sp>
      <p:pic>
        <p:nvPicPr>
          <p:cNvPr id="7" name="Image 2">
            <a:extLst>
              <a:ext uri="{FF2B5EF4-FFF2-40B4-BE49-F238E27FC236}">
                <a16:creationId xmlns:a16="http://schemas.microsoft.com/office/drawing/2014/main" id="{D2278C28-F455-9C9A-42B8-5F07C1FC8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71" y="1336077"/>
            <a:ext cx="3275629" cy="1853753"/>
          </a:xfrm>
          <a:prstGeom prst="rect">
            <a:avLst/>
          </a:prstGeom>
        </p:spPr>
      </p:pic>
      <p:sp>
        <p:nvSpPr>
          <p:cNvPr id="4" name="Title 3">
            <a:extLst>
              <a:ext uri="{FF2B5EF4-FFF2-40B4-BE49-F238E27FC236}">
                <a16:creationId xmlns:a16="http://schemas.microsoft.com/office/drawing/2014/main" id="{EE46BCDC-B747-00DF-1F87-DC304B1941A4}"/>
              </a:ext>
            </a:extLst>
          </p:cNvPr>
          <p:cNvSpPr>
            <a:spLocks noGrp="1"/>
          </p:cNvSpPr>
          <p:nvPr>
            <p:ph type="title"/>
          </p:nvPr>
        </p:nvSpPr>
        <p:spPr>
          <a:xfrm>
            <a:off x="977900" y="245394"/>
            <a:ext cx="10515600" cy="782357"/>
          </a:xfrm>
        </p:spPr>
        <p:txBody>
          <a:bodyPr/>
          <a:lstStyle/>
          <a:p>
            <a:r>
              <a:rPr lang="en-GB" dirty="0"/>
              <a:t>Exercise 1: Macro-economic policy</a:t>
            </a:r>
            <a:endParaRPr lang="x-none" dirty="0"/>
          </a:p>
        </p:txBody>
      </p:sp>
      <p:sp>
        <p:nvSpPr>
          <p:cNvPr id="3" name="TextBox 2">
            <a:extLst>
              <a:ext uri="{FF2B5EF4-FFF2-40B4-BE49-F238E27FC236}">
                <a16:creationId xmlns:a16="http://schemas.microsoft.com/office/drawing/2014/main" id="{6471C1CB-19B3-EE53-58F2-F60488AD06A0}"/>
              </a:ext>
            </a:extLst>
          </p:cNvPr>
          <p:cNvSpPr txBox="1"/>
          <p:nvPr/>
        </p:nvSpPr>
        <p:spPr>
          <a:xfrm>
            <a:off x="3990172" y="1336077"/>
            <a:ext cx="7876307" cy="209211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D4D4D"/>
                </a:solidFill>
                <a:effectLst/>
                <a:uLnTx/>
                <a:uFillTx/>
                <a:latin typeface="Arial"/>
                <a:ea typeface="Calibri" panose="020F0502020204030204" pitchFamily="34" charset="0"/>
                <a:cs typeface="Times New Roman" panose="02020603050405020304" pitchFamily="18" charset="0"/>
              </a:rPr>
              <a:t>Section 2 of the </a:t>
            </a:r>
            <a:r>
              <a:rPr kumimoji="0" lang="en-US" sz="2400" b="1" i="0" u="none" strike="noStrike" kern="1200" cap="none" spc="0" normalizeH="0" baseline="0" noProof="0" dirty="0">
                <a:ln>
                  <a:noFill/>
                </a:ln>
                <a:solidFill>
                  <a:srgbClr val="4D4D4D"/>
                </a:solidFill>
                <a:effectLst/>
                <a:uLnTx/>
                <a:uFillTx/>
                <a:latin typeface="Arial"/>
                <a:ea typeface="Calibri" panose="020F0502020204030204" pitchFamily="34" charset="0"/>
                <a:cs typeface="Times New Roman" panose="02020603050405020304" pitchFamily="18" charset="0"/>
              </a:rPr>
              <a:t>Background Document </a:t>
            </a:r>
            <a:r>
              <a:rPr kumimoji="0" lang="en-US" sz="2400" b="0" i="0" u="none" strike="noStrike" kern="1200" cap="none" spc="0" normalizeH="0" baseline="0" noProof="0" dirty="0">
                <a:ln>
                  <a:noFill/>
                </a:ln>
                <a:solidFill>
                  <a:srgbClr val="4D4D4D"/>
                </a:solidFill>
                <a:effectLst/>
                <a:uLnTx/>
                <a:uFillTx/>
                <a:latin typeface="Arial"/>
                <a:ea typeface="Calibri" panose="020F0502020204030204" pitchFamily="34" charset="0"/>
                <a:cs typeface="Times New Roman" panose="02020603050405020304" pitchFamily="18" charset="0"/>
              </a:rPr>
              <a:t>(text and the IMF Article IV table) provides you with macroeconomic information in a summary. </a:t>
            </a:r>
            <a:r>
              <a:rPr kumimoji="0" lang="en-US" sz="2400" b="1" i="0" u="none" strike="noStrike" kern="1200" cap="none" spc="0" normalizeH="0" baseline="0" noProof="0" dirty="0">
                <a:ln>
                  <a:noFill/>
                </a:ln>
                <a:solidFill>
                  <a:srgbClr val="4D4D4D"/>
                </a:solidFill>
                <a:effectLst/>
                <a:uLnTx/>
                <a:uFillTx/>
                <a:latin typeface="Arial"/>
                <a:ea typeface="Calibri" panose="020F0502020204030204" pitchFamily="34" charset="0"/>
                <a:cs typeface="Times New Roman" panose="02020603050405020304" pitchFamily="18" charset="0"/>
              </a:rPr>
              <a:t>Exercise 1</a:t>
            </a:r>
            <a:r>
              <a:rPr kumimoji="0" lang="en-US" sz="2400" b="0" i="0" u="none" strike="noStrike" kern="1200" cap="none" spc="0" normalizeH="0" baseline="0" noProof="0" dirty="0">
                <a:ln>
                  <a:noFill/>
                </a:ln>
                <a:solidFill>
                  <a:srgbClr val="4D4D4D"/>
                </a:solidFill>
                <a:effectLst/>
                <a:uLnTx/>
                <a:uFillTx/>
                <a:latin typeface="Arial"/>
                <a:ea typeface="Calibri" panose="020F0502020204030204" pitchFamily="34" charset="0"/>
                <a:cs typeface="Times New Roman" panose="02020603050405020304" pitchFamily="18" charset="0"/>
              </a:rPr>
              <a:t>. focuses on sustained Fiscal balance only. </a:t>
            </a:r>
            <a:r>
              <a:rPr kumimoji="0" lang="en-GB" sz="2400" b="0" i="0" u="none" strike="noStrike" kern="1200" cap="none" spc="0" normalizeH="0" baseline="0" noProof="0" dirty="0">
                <a:ln>
                  <a:noFill/>
                </a:ln>
                <a:solidFill>
                  <a:srgbClr val="4D4D4D"/>
                </a:solidFill>
                <a:effectLst/>
                <a:uLnTx/>
                <a:uFillTx/>
                <a:latin typeface="Arial"/>
                <a:ea typeface="+mn-ea"/>
                <a:cs typeface="Tw Cen MT"/>
              </a:rPr>
              <a:t>Have a closer look at government’s fiscal policies. </a:t>
            </a:r>
            <a:endParaRPr kumimoji="0" lang="en-GB" sz="24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115641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1015" y="1133244"/>
          <a:ext cx="11819133" cy="4710267"/>
        </p:xfrm>
        <a:graphic>
          <a:graphicData uri="http://schemas.openxmlformats.org/drawingml/2006/table">
            <a:tbl>
              <a:tblPr firstRow="1" bandRow="1">
                <a:tableStyleId>{BC89EF96-8CEA-46FF-86C4-4CE0E7609802}</a:tableStyleId>
              </a:tblPr>
              <a:tblGrid>
                <a:gridCol w="3351992">
                  <a:extLst>
                    <a:ext uri="{9D8B030D-6E8A-4147-A177-3AD203B41FA5}">
                      <a16:colId xmlns:a16="http://schemas.microsoft.com/office/drawing/2014/main" val="20000"/>
                    </a:ext>
                  </a:extLst>
                </a:gridCol>
                <a:gridCol w="4852860">
                  <a:extLst>
                    <a:ext uri="{9D8B030D-6E8A-4147-A177-3AD203B41FA5}">
                      <a16:colId xmlns:a16="http://schemas.microsoft.com/office/drawing/2014/main" val="20001"/>
                    </a:ext>
                  </a:extLst>
                </a:gridCol>
                <a:gridCol w="1049866">
                  <a:extLst>
                    <a:ext uri="{9D8B030D-6E8A-4147-A177-3AD203B41FA5}">
                      <a16:colId xmlns:a16="http://schemas.microsoft.com/office/drawing/2014/main" val="20002"/>
                    </a:ext>
                  </a:extLst>
                </a:gridCol>
                <a:gridCol w="1083734">
                  <a:extLst>
                    <a:ext uri="{9D8B030D-6E8A-4147-A177-3AD203B41FA5}">
                      <a16:colId xmlns:a16="http://schemas.microsoft.com/office/drawing/2014/main" val="20003"/>
                    </a:ext>
                  </a:extLst>
                </a:gridCol>
                <a:gridCol w="1480681">
                  <a:extLst>
                    <a:ext uri="{9D8B030D-6E8A-4147-A177-3AD203B41FA5}">
                      <a16:colId xmlns:a16="http://schemas.microsoft.com/office/drawing/2014/main" val="20004"/>
                    </a:ext>
                  </a:extLst>
                </a:gridCol>
              </a:tblGrid>
              <a:tr h="784772">
                <a:tc>
                  <a:txBody>
                    <a:bodyPr/>
                    <a:lstStyle/>
                    <a:p>
                      <a:r>
                        <a:rPr lang="en-GB" sz="1500" dirty="0"/>
                        <a:t>Issues</a:t>
                      </a:r>
                    </a:p>
                  </a:txBody>
                  <a:tcPr marL="121920" marR="121920" marT="18000" marB="18000"/>
                </a:tc>
                <a:tc>
                  <a:txBody>
                    <a:bodyPr/>
                    <a:lstStyle/>
                    <a:p>
                      <a:r>
                        <a:rPr lang="en-GB" sz="1500" dirty="0"/>
                        <a:t>Issues identified</a:t>
                      </a:r>
                    </a:p>
                  </a:txBody>
                  <a:tcPr marL="121920" marR="121920" marT="18000" marB="18000"/>
                </a:tc>
                <a:tc>
                  <a:txBody>
                    <a:bodyPr/>
                    <a:lstStyle/>
                    <a:p>
                      <a:pPr algn="ctr"/>
                      <a:r>
                        <a:rPr lang="en-GB" sz="1500" dirty="0"/>
                        <a:t>Support to capacity building</a:t>
                      </a:r>
                    </a:p>
                  </a:txBody>
                  <a:tcPr marL="121920" marR="121920" marT="18000" marB="18000"/>
                </a:tc>
                <a:tc>
                  <a:txBody>
                    <a:bodyPr/>
                    <a:lstStyle/>
                    <a:p>
                      <a:pPr algn="ctr"/>
                      <a:r>
                        <a:rPr lang="en-GB" sz="1500" dirty="0"/>
                        <a:t>Point</a:t>
                      </a:r>
                      <a:r>
                        <a:rPr lang="en-GB" sz="1500" baseline="0" dirty="0"/>
                        <a:t> of Policy dialogue</a:t>
                      </a:r>
                      <a:endParaRPr lang="en-GB" sz="1500" dirty="0"/>
                    </a:p>
                  </a:txBody>
                  <a:tcPr marL="121920" marR="121920" marT="18000" marB="18000"/>
                </a:tc>
                <a:tc>
                  <a:txBody>
                    <a:bodyPr/>
                    <a:lstStyle/>
                    <a:p>
                      <a:pPr algn="ctr"/>
                      <a:r>
                        <a:rPr lang="en-GB" sz="1500" dirty="0"/>
                        <a:t>Possible </a:t>
                      </a:r>
                    </a:p>
                    <a:p>
                      <a:pPr algn="ctr"/>
                      <a:r>
                        <a:rPr lang="en-GB" sz="1500" baseline="0" dirty="0"/>
                        <a:t>conditions (Performance Indicators)</a:t>
                      </a:r>
                      <a:endParaRPr lang="en-GB" sz="1500" dirty="0"/>
                    </a:p>
                  </a:txBody>
                  <a:tcPr marL="121920" marR="121920" marT="18000" marB="18000"/>
                </a:tc>
                <a:extLst>
                  <a:ext uri="{0D108BD9-81ED-4DB2-BD59-A6C34878D82A}">
                    <a16:rowId xmlns:a16="http://schemas.microsoft.com/office/drawing/2014/main" val="10000"/>
                  </a:ext>
                </a:extLst>
              </a:tr>
              <a:tr h="101268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500" b="1" dirty="0">
                          <a:solidFill>
                            <a:schemeClr val="tx1"/>
                          </a:solidFill>
                        </a:rPr>
                        <a:t>Economic growth and stability;  composition of GDP and sources of growth (real sector)</a:t>
                      </a:r>
                    </a:p>
                  </a:txBody>
                  <a:tcPr marL="121920" marR="121920" marT="18000" marB="18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rPr>
                        <a:t>Lack of information about vulnerability</a:t>
                      </a:r>
                      <a:r>
                        <a:rPr lang="en-GB" sz="1500" baseline="0" dirty="0">
                          <a:solidFill>
                            <a:schemeClr val="tx1"/>
                          </a:solidFill>
                        </a:rPr>
                        <a:t> to world eco context (exports, Foreign Direct Investment, remittances). Lack of information about climate risks. </a:t>
                      </a:r>
                      <a:endParaRPr lang="en-GB" sz="1500" strike="sngStrike" dirty="0">
                        <a:solidFill>
                          <a:schemeClr val="tx1"/>
                        </a:solidFill>
                      </a:endParaRPr>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2"/>
                  </a:ext>
                </a:extLst>
              </a:tr>
              <a:tr h="101268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500" b="1" dirty="0">
                          <a:solidFill>
                            <a:schemeClr val="tx1"/>
                          </a:solidFill>
                        </a:rPr>
                        <a:t>Fiscal balance – </a:t>
                      </a:r>
                      <a:r>
                        <a:rPr lang="en-US" sz="1500" b="1" dirty="0">
                          <a:solidFill>
                            <a:schemeClr val="tx1"/>
                          </a:solidFill>
                          <a:ea typeface="Verdana" panose="020B0604030504040204" pitchFamily="34" charset="0"/>
                          <a:cs typeface="Calibri"/>
                        </a:rPr>
                        <a:t>overall revenue and expenditure levels incl. investments, financing of deficit, debt sustainability (public sector)</a:t>
                      </a:r>
                      <a:endParaRPr lang="en-GB" sz="1500" b="1" dirty="0">
                        <a:solidFill>
                          <a:schemeClr val="tx1"/>
                        </a:solidFill>
                      </a:endParaRPr>
                    </a:p>
                  </a:txBody>
                  <a:tcPr marL="121920" marR="121920" marT="18000" marB="18000"/>
                </a:tc>
                <a:tc>
                  <a:txBody>
                    <a:bodyPr/>
                    <a:lstStyle/>
                    <a:p>
                      <a:r>
                        <a:rPr lang="en-GB" sz="1500" dirty="0">
                          <a:solidFill>
                            <a:schemeClr val="tx1"/>
                          </a:solidFill>
                        </a:rPr>
                        <a:t>Appears</a:t>
                      </a:r>
                      <a:r>
                        <a:rPr lang="en-GB" sz="1500" baseline="0" dirty="0">
                          <a:solidFill>
                            <a:schemeClr val="tx1"/>
                          </a:solidFill>
                        </a:rPr>
                        <a:t> healthy but fiscal deficit to monitor in case of economic slowdown. State guarantee of Sate owned enterprises (like ECF) commercial loans could become a risk . No recent Debt Sustainability Analysis</a:t>
                      </a:r>
                      <a:endParaRPr lang="en-GB" sz="1500" dirty="0">
                        <a:solidFill>
                          <a:schemeClr val="tx1"/>
                        </a:solidFill>
                      </a:endParaRPr>
                    </a:p>
                  </a:txBody>
                  <a:tcPr marL="121920" marR="121920" marT="18000" marB="18000"/>
                </a:tc>
                <a:tc>
                  <a:txBody>
                    <a:bodyPr/>
                    <a:lstStyle/>
                    <a:p>
                      <a:endParaRPr lang="en-GB" sz="1500" dirty="0"/>
                    </a:p>
                  </a:txBody>
                  <a:tcPr marL="121920" marR="121920" marT="18000" marB="18000"/>
                </a:tc>
                <a:tc>
                  <a:txBody>
                    <a:bodyPr/>
                    <a:lstStyle/>
                    <a:p>
                      <a:endParaRPr lang="en-GB" sz="1500" dirty="0">
                        <a:solidFill>
                          <a:srgbClr val="FF0000"/>
                        </a:solidFill>
                      </a:endParaRPr>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3"/>
                  </a:ext>
                </a:extLst>
              </a:tr>
              <a:tr h="101268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500" b="1" dirty="0">
                          <a:solidFill>
                            <a:schemeClr val="tx1"/>
                          </a:solidFill>
                        </a:rPr>
                        <a:t>Inflation (monetary sector)</a:t>
                      </a:r>
                    </a:p>
                  </a:txBody>
                  <a:tcPr marL="121920" marR="121920" marT="18000" marB="18000"/>
                </a:tc>
                <a:tc>
                  <a:txBody>
                    <a:bodyPr/>
                    <a:lstStyle/>
                    <a:p>
                      <a:r>
                        <a:rPr lang="en-GB" sz="1500" dirty="0">
                          <a:solidFill>
                            <a:schemeClr val="tx1"/>
                          </a:solidFill>
                        </a:rPr>
                        <a:t>High economic growth has the risk of overheating. In </a:t>
                      </a:r>
                      <a:r>
                        <a:rPr lang="en-GB" sz="1500" dirty="0" err="1">
                          <a:solidFill>
                            <a:schemeClr val="tx1"/>
                          </a:solidFill>
                        </a:rPr>
                        <a:t>Fictiland</a:t>
                      </a:r>
                      <a:r>
                        <a:rPr lang="en-GB" sz="1500" dirty="0">
                          <a:solidFill>
                            <a:schemeClr val="tx1"/>
                          </a:solidFill>
                        </a:rPr>
                        <a:t>. Inflation is partly ‘imported’. </a:t>
                      </a:r>
                      <a:endParaRPr lang="en-GB" sz="1500" strike="sngStrike" dirty="0">
                        <a:solidFill>
                          <a:schemeClr val="tx1"/>
                        </a:solidFill>
                      </a:endParaRPr>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4"/>
                  </a:ext>
                </a:extLst>
              </a:tr>
              <a:tr h="691963">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500" b="1" dirty="0">
                          <a:solidFill>
                            <a:schemeClr val="tx1"/>
                          </a:solidFill>
                        </a:rPr>
                        <a:t>External balances (Balance of Payments)</a:t>
                      </a:r>
                    </a:p>
                  </a:txBody>
                  <a:tcPr marL="121920" marR="121920" marT="18000" marB="18000"/>
                </a:tc>
                <a:tc>
                  <a:txBody>
                    <a:bodyPr/>
                    <a:lstStyle/>
                    <a:p>
                      <a:r>
                        <a:rPr lang="en-GB" sz="1500" dirty="0">
                          <a:solidFill>
                            <a:schemeClr val="tx1"/>
                          </a:solidFill>
                        </a:rPr>
                        <a:t>Not an issue at the moment but risky in times</a:t>
                      </a:r>
                      <a:r>
                        <a:rPr lang="en-GB" sz="1500" baseline="0" dirty="0">
                          <a:solidFill>
                            <a:schemeClr val="tx1"/>
                          </a:solidFill>
                        </a:rPr>
                        <a:t> of world recession. Foreign reserves are below international standards</a:t>
                      </a:r>
                      <a:endParaRPr lang="en-GB" sz="1500" dirty="0">
                        <a:solidFill>
                          <a:schemeClr val="tx1"/>
                        </a:solidFill>
                      </a:endParaRPr>
                    </a:p>
                  </a:txBody>
                  <a:tcPr marL="121920" marR="121920" marT="18000" marB="18000"/>
                </a:tc>
                <a:tc>
                  <a:txBody>
                    <a:bodyPr/>
                    <a:lstStyle/>
                    <a:p>
                      <a:endParaRPr lang="en-GB" sz="150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5"/>
                  </a:ext>
                </a:extLst>
              </a:tr>
            </a:tbl>
          </a:graphicData>
        </a:graphic>
      </p:graphicFrame>
      <p:sp>
        <p:nvSpPr>
          <p:cNvPr id="7" name="Rectangle 6"/>
          <p:cNvSpPr/>
          <p:nvPr/>
        </p:nvSpPr>
        <p:spPr>
          <a:xfrm rot="2138981">
            <a:off x="2656159" y="3190701"/>
            <a:ext cx="8946842" cy="1015663"/>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50" normalizeH="0" baseline="0" noProof="0" dirty="0">
                <a:ln w="11430"/>
                <a:solidFill>
                  <a:srgbClr val="F8F8F8">
                    <a:alpha val="64000"/>
                  </a:srgbClr>
                </a:solidFill>
                <a:effectLst>
                  <a:outerShdw blurRad="25400" algn="tl" rotWithShape="0">
                    <a:srgbClr val="000000">
                      <a:alpha val="43000"/>
                    </a:srgbClr>
                  </a:outerShdw>
                </a:effectLst>
                <a:uLnTx/>
                <a:uFillTx/>
                <a:latin typeface="Tw Cen MT"/>
                <a:ea typeface="+mn-ea"/>
                <a:cs typeface="+mn-cs"/>
              </a:rPr>
              <a:t>I L L U S T R A T I O N</a:t>
            </a:r>
          </a:p>
        </p:txBody>
      </p:sp>
      <p:sp>
        <p:nvSpPr>
          <p:cNvPr id="6" name="TextBox 5"/>
          <p:cNvSpPr txBox="1"/>
          <p:nvPr/>
        </p:nvSpPr>
        <p:spPr>
          <a:xfrm>
            <a:off x="459189" y="5974216"/>
            <a:ext cx="11322783" cy="83099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sym typeface="Wingdings"/>
              </a:rPr>
              <a:t>Tip: Read Sections 1 and 2 and Annex 1 of </a:t>
            </a:r>
            <a:r>
              <a:rPr kumimoji="0" lang="en-GB" sz="1600" b="1" i="0" u="none" strike="noStrike" kern="1200" cap="none" spc="0" normalizeH="0" baseline="0" noProof="0" dirty="0" err="1">
                <a:ln>
                  <a:noFill/>
                </a:ln>
                <a:solidFill>
                  <a:srgbClr val="4D4D4D"/>
                </a:solidFill>
                <a:effectLst/>
                <a:uLnTx/>
                <a:uFillTx/>
                <a:latin typeface="Arial"/>
                <a:ea typeface="+mn-ea"/>
                <a:cs typeface="+mn-cs"/>
                <a:sym typeface="Wingdings"/>
              </a:rPr>
              <a:t>Fictiland</a:t>
            </a:r>
            <a:r>
              <a:rPr kumimoji="0" lang="en-GB" sz="1600" b="1" i="0" u="none" strike="noStrike" kern="1200" cap="none" spc="0" normalizeH="0" baseline="0" noProof="0" dirty="0">
                <a:ln>
                  <a:noFill/>
                </a:ln>
                <a:solidFill>
                  <a:srgbClr val="4D4D4D"/>
                </a:solidFill>
                <a:effectLst/>
                <a:uLnTx/>
                <a:uFillTx/>
                <a:latin typeface="Arial"/>
                <a:ea typeface="+mn-ea"/>
                <a:cs typeface="+mn-cs"/>
                <a:sym typeface="Wingdings"/>
              </a:rPr>
              <a:t> document provided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sym typeface="Wingdings"/>
              </a:rPr>
              <a:t>To find out more, u</a:t>
            </a:r>
            <a:r>
              <a:rPr kumimoji="0" lang="en-GB" sz="1600" b="0" i="0" u="none" strike="noStrike" kern="1200" cap="none" spc="0" normalizeH="0" baseline="0" noProof="0" dirty="0">
                <a:ln>
                  <a:noFill/>
                </a:ln>
                <a:solidFill>
                  <a:srgbClr val="4D4D4D"/>
                </a:solidFill>
                <a:effectLst/>
                <a:uLnTx/>
                <a:uFillTx/>
                <a:latin typeface="Arial"/>
                <a:ea typeface="+mn-ea"/>
                <a:cs typeface="Tw Cen MT"/>
              </a:rPr>
              <a:t>se the Guidelines pages 33-36 and Annex 4, pages 92-97 for macro-economic assessment and pages 53 and 167 for </a:t>
            </a:r>
            <a:r>
              <a:rPr kumimoji="0" lang="en-GB" sz="1600" b="0" i="0" u="none" strike="noStrike" kern="1200" cap="none" spc="0" normalizeH="0" baseline="0" noProof="0" dirty="0">
                <a:ln>
                  <a:noFill/>
                </a:ln>
                <a:solidFill>
                  <a:srgbClr val="4D4D4D"/>
                </a:solidFill>
                <a:effectLst/>
                <a:uLnTx/>
                <a:uFillTx/>
                <a:latin typeface="Arial"/>
                <a:ea typeface="+mn-ea"/>
                <a:cs typeface="+mn-cs"/>
              </a:rPr>
              <a:t>Domestic Resource Mobilisation</a:t>
            </a:r>
            <a:r>
              <a:rPr kumimoji="0" lang="en-GB" sz="1600" b="0" i="0" u="none" strike="noStrike" kern="1200" cap="none" spc="0" normalizeH="0" baseline="0" noProof="0" dirty="0">
                <a:ln>
                  <a:noFill/>
                </a:ln>
                <a:solidFill>
                  <a:srgbClr val="4D4D4D"/>
                </a:solidFill>
                <a:effectLst/>
                <a:uLnTx/>
                <a:uFillTx/>
                <a:latin typeface="Arial"/>
                <a:ea typeface="+mn-ea"/>
                <a:cs typeface="Tw Cen MT"/>
              </a:rPr>
              <a:t> DRM policy</a:t>
            </a: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p:txBody>
      </p:sp>
      <p:sp>
        <p:nvSpPr>
          <p:cNvPr id="8" name="Title 3">
            <a:extLst>
              <a:ext uri="{FF2B5EF4-FFF2-40B4-BE49-F238E27FC236}">
                <a16:creationId xmlns:a16="http://schemas.microsoft.com/office/drawing/2014/main" id="{EC5489E2-8F1C-436B-9EC7-BE993B1176C1}"/>
              </a:ext>
            </a:extLst>
          </p:cNvPr>
          <p:cNvSpPr>
            <a:spLocks noGrp="1"/>
          </p:cNvSpPr>
          <p:nvPr>
            <p:ph type="title" idx="4294967295"/>
          </p:nvPr>
        </p:nvSpPr>
        <p:spPr>
          <a:xfrm>
            <a:off x="1266372" y="212477"/>
            <a:ext cx="9794269" cy="781050"/>
          </a:xfrm>
        </p:spPr>
        <p:txBody>
          <a:bodyPr/>
          <a:lstStyle/>
          <a:p>
            <a:r>
              <a:rPr lang="en-GB" sz="3000" dirty="0"/>
              <a:t>Exercise 1. Table1.1: Macro-economic assessment – Macro-economic aggregates</a:t>
            </a:r>
            <a:endParaRPr lang="x-none" sz="3000" dirty="0"/>
          </a:p>
        </p:txBody>
      </p:sp>
    </p:spTree>
    <p:extLst>
      <p:ext uri="{BB962C8B-B14F-4D97-AF65-F5344CB8AC3E}">
        <p14:creationId xmlns:p14="http://schemas.microsoft.com/office/powerpoint/2010/main" val="355426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357" y="1471433"/>
          <a:ext cx="11920010" cy="4066200"/>
        </p:xfrm>
        <a:graphic>
          <a:graphicData uri="http://schemas.openxmlformats.org/drawingml/2006/table">
            <a:tbl>
              <a:tblPr firstRow="1" bandRow="1">
                <a:tableStyleId>{BC89EF96-8CEA-46FF-86C4-4CE0E7609802}</a:tableStyleId>
              </a:tblPr>
              <a:tblGrid>
                <a:gridCol w="3273670">
                  <a:extLst>
                    <a:ext uri="{9D8B030D-6E8A-4147-A177-3AD203B41FA5}">
                      <a16:colId xmlns:a16="http://schemas.microsoft.com/office/drawing/2014/main" val="20000"/>
                    </a:ext>
                  </a:extLst>
                </a:gridCol>
                <a:gridCol w="4738040">
                  <a:extLst>
                    <a:ext uri="{9D8B030D-6E8A-4147-A177-3AD203B41FA5}">
                      <a16:colId xmlns:a16="http://schemas.microsoft.com/office/drawing/2014/main" val="20001"/>
                    </a:ext>
                  </a:extLst>
                </a:gridCol>
                <a:gridCol w="1303866">
                  <a:extLst>
                    <a:ext uri="{9D8B030D-6E8A-4147-A177-3AD203B41FA5}">
                      <a16:colId xmlns:a16="http://schemas.microsoft.com/office/drawing/2014/main" val="20002"/>
                    </a:ext>
                  </a:extLst>
                </a:gridCol>
                <a:gridCol w="1083734">
                  <a:extLst>
                    <a:ext uri="{9D8B030D-6E8A-4147-A177-3AD203B41FA5}">
                      <a16:colId xmlns:a16="http://schemas.microsoft.com/office/drawing/2014/main" val="20003"/>
                    </a:ext>
                  </a:extLst>
                </a:gridCol>
                <a:gridCol w="1520700">
                  <a:extLst>
                    <a:ext uri="{9D8B030D-6E8A-4147-A177-3AD203B41FA5}">
                      <a16:colId xmlns:a16="http://schemas.microsoft.com/office/drawing/2014/main" val="20004"/>
                    </a:ext>
                  </a:extLst>
                </a:gridCol>
              </a:tblGrid>
              <a:tr h="787412">
                <a:tc>
                  <a:txBody>
                    <a:bodyPr/>
                    <a:lstStyle/>
                    <a:p>
                      <a:r>
                        <a:rPr lang="en-GB" sz="1500" dirty="0"/>
                        <a:t>Issues</a:t>
                      </a:r>
                    </a:p>
                  </a:txBody>
                  <a:tcPr marL="121920" marR="121920" marT="18000" marB="18000"/>
                </a:tc>
                <a:tc>
                  <a:txBody>
                    <a:bodyPr/>
                    <a:lstStyle/>
                    <a:p>
                      <a:r>
                        <a:rPr lang="en-GB" sz="1500" dirty="0"/>
                        <a:t>Issues identified</a:t>
                      </a:r>
                    </a:p>
                  </a:txBody>
                  <a:tcPr marL="121920" marR="121920" marT="18000" marB="18000"/>
                </a:tc>
                <a:tc>
                  <a:txBody>
                    <a:bodyPr/>
                    <a:lstStyle/>
                    <a:p>
                      <a:pPr algn="ctr"/>
                      <a:r>
                        <a:rPr lang="en-GB" sz="1500" dirty="0"/>
                        <a:t>Support to capacity building</a:t>
                      </a:r>
                    </a:p>
                  </a:txBody>
                  <a:tcPr marL="121920" marR="121920" marT="18000" marB="18000"/>
                </a:tc>
                <a:tc>
                  <a:txBody>
                    <a:bodyPr/>
                    <a:lstStyle/>
                    <a:p>
                      <a:pPr algn="ctr"/>
                      <a:r>
                        <a:rPr lang="en-GB" sz="1500" dirty="0"/>
                        <a:t>Point</a:t>
                      </a:r>
                      <a:r>
                        <a:rPr lang="en-GB" sz="1500" baseline="0" dirty="0"/>
                        <a:t> of Policy dialogue</a:t>
                      </a:r>
                      <a:endParaRPr lang="en-GB" sz="1500" dirty="0"/>
                    </a:p>
                  </a:txBody>
                  <a:tcPr marL="121920" marR="121920" marT="18000" marB="18000"/>
                </a:tc>
                <a:tc>
                  <a:txBody>
                    <a:bodyPr/>
                    <a:lstStyle/>
                    <a:p>
                      <a:pPr algn="ctr"/>
                      <a:r>
                        <a:rPr lang="en-GB" sz="1500" dirty="0"/>
                        <a:t>Possible </a:t>
                      </a:r>
                    </a:p>
                    <a:p>
                      <a:pPr algn="ctr"/>
                      <a:r>
                        <a:rPr lang="en-GB" sz="1500" baseline="0" dirty="0"/>
                        <a:t>conditions (Performance Indicators)</a:t>
                      </a:r>
                      <a:endParaRPr lang="en-GB" sz="1500" dirty="0"/>
                    </a:p>
                  </a:txBody>
                  <a:tcPr marL="121920" marR="121920" marT="18000" marB="18000"/>
                </a:tc>
                <a:extLst>
                  <a:ext uri="{0D108BD9-81ED-4DB2-BD59-A6C34878D82A}">
                    <a16:rowId xmlns:a16="http://schemas.microsoft.com/office/drawing/2014/main" val="10000"/>
                  </a:ext>
                </a:extLst>
              </a:tr>
              <a:tr h="32079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500" b="1" dirty="0"/>
                        <a:t>Fiscal policies, including Domestic</a:t>
                      </a:r>
                      <a:r>
                        <a:rPr lang="en-GB" sz="1500" b="1" baseline="0" dirty="0"/>
                        <a:t> Resource Mobilisation (DRM)</a:t>
                      </a:r>
                      <a:endParaRPr lang="en-GB" sz="1500" b="1" dirty="0"/>
                    </a:p>
                  </a:txBody>
                  <a:tcPr marL="121920" marR="121920" marT="18000" marB="18000"/>
                </a:tc>
                <a:tc>
                  <a:txBody>
                    <a:bodyPr/>
                    <a:lstStyle/>
                    <a:p>
                      <a:r>
                        <a:rPr lang="en-GB" sz="1500" dirty="0">
                          <a:solidFill>
                            <a:srgbClr val="4D4D4D"/>
                          </a:solidFill>
                        </a:rPr>
                        <a:t>DRM</a:t>
                      </a:r>
                      <a:r>
                        <a:rPr lang="en-GB" sz="1500" baseline="0" dirty="0">
                          <a:solidFill>
                            <a:srgbClr val="4D4D4D"/>
                          </a:solidFill>
                        </a:rPr>
                        <a:t> need support on tax impact studies?</a:t>
                      </a:r>
                    </a:p>
                    <a:p>
                      <a:r>
                        <a:rPr lang="en-GB" sz="1500" baseline="0" dirty="0">
                          <a:solidFill>
                            <a:srgbClr val="4D4D4D"/>
                          </a:solidFill>
                        </a:rPr>
                        <a:t>Macro/revenue projections support needed? Sufficient contingency built into the budget for climate risk?</a:t>
                      </a:r>
                      <a:endParaRPr lang="en-GB" sz="1500" dirty="0">
                        <a:solidFill>
                          <a:srgbClr val="4D4D4D"/>
                        </a:solidFill>
                      </a:endParaRPr>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7"/>
                  </a:ext>
                </a:extLst>
              </a:tr>
              <a:tr h="758982">
                <a:tc>
                  <a:txBody>
                    <a:bodyPr/>
                    <a:lstStyle/>
                    <a:p>
                      <a:r>
                        <a:rPr lang="en-GB" sz="1500" b="1" dirty="0"/>
                        <a:t>Monetary policies (</a:t>
                      </a:r>
                      <a:r>
                        <a:rPr lang="en-US" sz="1500" b="1" dirty="0">
                          <a:ea typeface="Verdana" panose="020B0604030504040204" pitchFamily="34" charset="0"/>
                          <a:cs typeface="Calibri"/>
                        </a:rPr>
                        <a:t>money growth, regulation of the banking sector and financial market, credit requirements, etc.)</a:t>
                      </a:r>
                      <a:endParaRPr lang="en-GB" sz="1500" b="1" dirty="0"/>
                    </a:p>
                  </a:txBody>
                  <a:tcPr marL="121920" marR="121920" marT="18000" marB="18000"/>
                </a:tc>
                <a:tc>
                  <a:txBody>
                    <a:bodyPr/>
                    <a:lstStyle/>
                    <a:p>
                      <a:r>
                        <a:rPr lang="en-GB" sz="1500" dirty="0">
                          <a:solidFill>
                            <a:schemeClr val="tx1"/>
                          </a:solidFill>
                        </a:rPr>
                        <a:t>IMF provides monitoring and Technical Assistance</a:t>
                      </a:r>
                      <a:r>
                        <a:rPr lang="en-GB" sz="1500" baseline="0" dirty="0">
                          <a:solidFill>
                            <a:schemeClr val="tx1"/>
                          </a:solidFill>
                        </a:rPr>
                        <a:t> </a:t>
                      </a:r>
                      <a:endParaRPr lang="en-GB" sz="1500" dirty="0">
                        <a:solidFill>
                          <a:schemeClr val="tx1"/>
                        </a:solidFill>
                      </a:endParaRPr>
                    </a:p>
                  </a:txBody>
                  <a:tcPr marL="121920" marR="121920" marT="18000" marB="18000"/>
                </a:tc>
                <a:tc>
                  <a:txBody>
                    <a:bodyPr/>
                    <a:lstStyle/>
                    <a:p>
                      <a:endParaRPr lang="en-GB" sz="150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8"/>
                  </a:ext>
                </a:extLst>
              </a:tr>
              <a:tr h="32079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500" b="1" dirty="0"/>
                        <a:t>Debt management</a:t>
                      </a:r>
                    </a:p>
                  </a:txBody>
                  <a:tcPr marL="121920" marR="121920" marT="18000" marB="18000"/>
                </a:tc>
                <a:tc>
                  <a:txBody>
                    <a:bodyPr/>
                    <a:lstStyle/>
                    <a:p>
                      <a:r>
                        <a:rPr lang="en-GB" sz="1500" dirty="0">
                          <a:solidFill>
                            <a:srgbClr val="4D4D4D"/>
                          </a:solidFill>
                        </a:rPr>
                        <a:t>OK at the moment but </a:t>
                      </a:r>
                      <a:r>
                        <a:rPr lang="en-GB" sz="1500" strike="noStrike" baseline="0" dirty="0">
                          <a:solidFill>
                            <a:schemeClr val="tx1"/>
                          </a:solidFill>
                        </a:rPr>
                        <a:t>no information about strategy in relation to State Owned Enterprises</a:t>
                      </a:r>
                      <a:r>
                        <a:rPr lang="en-GB" sz="1500" strike="noStrike" baseline="0" dirty="0">
                          <a:solidFill>
                            <a:srgbClr val="FF0000"/>
                          </a:solidFill>
                        </a:rPr>
                        <a:t>. </a:t>
                      </a:r>
                      <a:endParaRPr lang="en-GB" sz="1500" strike="sngStrike" dirty="0">
                        <a:solidFill>
                          <a:srgbClr val="4D4D4D"/>
                        </a:solidFill>
                      </a:endParaRPr>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9"/>
                  </a:ext>
                </a:extLst>
              </a:tr>
              <a:tr h="33483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500" b="1" dirty="0">
                          <a:solidFill>
                            <a:schemeClr val="tx1"/>
                          </a:solidFill>
                        </a:rPr>
                        <a:t>Trade policies (External sector) and vulnerability </a:t>
                      </a:r>
                      <a:r>
                        <a:rPr lang="en-GB" sz="1500" b="1" dirty="0"/>
                        <a:t>to external shocks</a:t>
                      </a:r>
                    </a:p>
                  </a:txBody>
                  <a:tcPr marL="121920" marR="121920" marT="18000" marB="18000"/>
                </a:tc>
                <a:tc>
                  <a:txBody>
                    <a:bodyPr/>
                    <a:lstStyle/>
                    <a:p>
                      <a:r>
                        <a:rPr lang="en-GB" sz="1500" dirty="0">
                          <a:solidFill>
                            <a:schemeClr val="tx1"/>
                          </a:solidFill>
                        </a:rPr>
                        <a:t>Monitor FDI, remittances, volume of foreign reserves</a:t>
                      </a:r>
                    </a:p>
                  </a:txBody>
                  <a:tcPr marL="121920" marR="121920" marT="18000" marB="18000"/>
                </a:tc>
                <a:tc>
                  <a:txBody>
                    <a:bodyPr/>
                    <a:lstStyle/>
                    <a:p>
                      <a:endParaRPr lang="en-GB" sz="150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10"/>
                  </a:ext>
                </a:extLst>
              </a:tr>
            </a:tbl>
          </a:graphicData>
        </a:graphic>
      </p:graphicFrame>
      <p:sp>
        <p:nvSpPr>
          <p:cNvPr id="7" name="Rectangle 6"/>
          <p:cNvSpPr/>
          <p:nvPr/>
        </p:nvSpPr>
        <p:spPr>
          <a:xfrm rot="2138981">
            <a:off x="2656159" y="3190701"/>
            <a:ext cx="8946842" cy="1015663"/>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50" normalizeH="0" baseline="0" noProof="0" dirty="0">
                <a:ln w="11430"/>
                <a:solidFill>
                  <a:srgbClr val="F8F8F8">
                    <a:alpha val="64000"/>
                  </a:srgbClr>
                </a:solidFill>
                <a:effectLst>
                  <a:outerShdw blurRad="25400" algn="tl" rotWithShape="0">
                    <a:srgbClr val="000000">
                      <a:alpha val="43000"/>
                    </a:srgbClr>
                  </a:outerShdw>
                </a:effectLst>
                <a:uLnTx/>
                <a:uFillTx/>
                <a:latin typeface="Tw Cen MT"/>
                <a:ea typeface="+mn-ea"/>
                <a:cs typeface="+mn-cs"/>
              </a:rPr>
              <a:t>I L L U S T R A T I O N</a:t>
            </a:r>
          </a:p>
        </p:txBody>
      </p:sp>
      <p:sp>
        <p:nvSpPr>
          <p:cNvPr id="6" name="TextBox 5"/>
          <p:cNvSpPr txBox="1"/>
          <p:nvPr/>
        </p:nvSpPr>
        <p:spPr>
          <a:xfrm>
            <a:off x="471274" y="5896846"/>
            <a:ext cx="11322783" cy="83099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sym typeface="Wingdings"/>
              </a:rPr>
              <a:t>Tip: Read Section 2 of </a:t>
            </a:r>
            <a:r>
              <a:rPr kumimoji="0" lang="en-GB" sz="1600" b="1" i="0" u="none" strike="noStrike" kern="1200" cap="none" spc="0" normalizeH="0" baseline="0" noProof="0" dirty="0" err="1">
                <a:ln>
                  <a:noFill/>
                </a:ln>
                <a:solidFill>
                  <a:srgbClr val="4D4D4D"/>
                </a:solidFill>
                <a:effectLst/>
                <a:uLnTx/>
                <a:uFillTx/>
                <a:latin typeface="Arial"/>
                <a:ea typeface="+mn-ea"/>
                <a:cs typeface="+mn-cs"/>
                <a:sym typeface="Wingdings"/>
              </a:rPr>
              <a:t>Fictiland</a:t>
            </a:r>
            <a:r>
              <a:rPr kumimoji="0" lang="en-GB" sz="1600" b="1" i="0" u="none" strike="noStrike" kern="1200" cap="none" spc="0" normalizeH="0" baseline="0" noProof="0" dirty="0">
                <a:ln>
                  <a:noFill/>
                </a:ln>
                <a:solidFill>
                  <a:srgbClr val="4D4D4D"/>
                </a:solidFill>
                <a:effectLst/>
                <a:uLnTx/>
                <a:uFillTx/>
                <a:latin typeface="Arial"/>
                <a:ea typeface="+mn-ea"/>
                <a:cs typeface="+mn-cs"/>
                <a:sym typeface="Wingdings"/>
              </a:rPr>
              <a:t> document provided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Tw Cen MT"/>
                <a:sym typeface="Wingdings"/>
              </a:rPr>
              <a:t>To find out more, u</a:t>
            </a:r>
            <a:r>
              <a:rPr kumimoji="0" lang="en-GB" sz="1600" b="0" i="0" u="none" strike="noStrike" kern="1200" cap="none" spc="0" normalizeH="0" baseline="0" noProof="0" dirty="0">
                <a:ln>
                  <a:noFill/>
                </a:ln>
                <a:solidFill>
                  <a:srgbClr val="4D4D4D"/>
                </a:solidFill>
                <a:effectLst/>
                <a:uLnTx/>
                <a:uFillTx/>
                <a:latin typeface="Arial"/>
                <a:ea typeface="+mn-ea"/>
                <a:cs typeface="Tw Cen MT"/>
              </a:rPr>
              <a:t>se the Guidelines pages 33-36 and Annex 4, pages 92-97 for macro-economic assessment and pages 53 and 167 for </a:t>
            </a:r>
            <a:r>
              <a:rPr kumimoji="0" lang="en-GB" sz="1600" b="0" i="0" u="none" strike="noStrike" kern="1200" cap="none" spc="0" normalizeH="0" baseline="0" noProof="0" dirty="0">
                <a:ln>
                  <a:noFill/>
                </a:ln>
                <a:solidFill>
                  <a:srgbClr val="4D4D4D"/>
                </a:solidFill>
                <a:effectLst/>
                <a:uLnTx/>
                <a:uFillTx/>
                <a:latin typeface="Arial"/>
                <a:ea typeface="+mn-ea"/>
                <a:cs typeface="+mn-cs"/>
              </a:rPr>
              <a:t>Domestic Resource Mobilisation</a:t>
            </a:r>
            <a:r>
              <a:rPr kumimoji="0" lang="en-GB" sz="1600" b="0" i="0" u="none" strike="noStrike" kern="1200" cap="none" spc="0" normalizeH="0" baseline="0" noProof="0" dirty="0">
                <a:ln>
                  <a:noFill/>
                </a:ln>
                <a:solidFill>
                  <a:srgbClr val="4D4D4D"/>
                </a:solidFill>
                <a:effectLst/>
                <a:uLnTx/>
                <a:uFillTx/>
                <a:latin typeface="Arial"/>
                <a:ea typeface="+mn-ea"/>
                <a:cs typeface="Tw Cen MT"/>
              </a:rPr>
              <a:t> DRM policy</a:t>
            </a: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p:txBody>
      </p:sp>
      <p:sp>
        <p:nvSpPr>
          <p:cNvPr id="8" name="Title 3">
            <a:extLst>
              <a:ext uri="{FF2B5EF4-FFF2-40B4-BE49-F238E27FC236}">
                <a16:creationId xmlns:a16="http://schemas.microsoft.com/office/drawing/2014/main" id="{EDCFF2AC-BE74-41A3-88C8-2EC3BE8E22A5}"/>
              </a:ext>
            </a:extLst>
          </p:cNvPr>
          <p:cNvSpPr txBox="1">
            <a:spLocks/>
          </p:cNvSpPr>
          <p:nvPr/>
        </p:nvSpPr>
        <p:spPr>
          <a:xfrm>
            <a:off x="1676400" y="288111"/>
            <a:ext cx="10515600" cy="78105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034EA2"/>
                </a:solidFill>
                <a:effectLst/>
                <a:uLnTx/>
                <a:uFillTx/>
                <a:latin typeface="Arial"/>
                <a:ea typeface="+mj-ea"/>
                <a:cs typeface="+mj-cs"/>
              </a:rPr>
              <a:t>Exercise 1 – Table 1.2. Macro-economic assessment – Macro-economic policies</a:t>
            </a:r>
            <a:endParaRPr kumimoji="0" lang="x-none" sz="3000" b="0" i="0" u="none" strike="noStrike" kern="1200" cap="none" spc="0" normalizeH="0" baseline="0" noProof="0" dirty="0">
              <a:ln>
                <a:noFill/>
              </a:ln>
              <a:solidFill>
                <a:srgbClr val="034EA2"/>
              </a:solidFill>
              <a:effectLst/>
              <a:uLnTx/>
              <a:uFillTx/>
              <a:latin typeface="Arial"/>
              <a:ea typeface="+mj-ea"/>
              <a:cs typeface="+mj-cs"/>
            </a:endParaRPr>
          </a:p>
        </p:txBody>
      </p:sp>
    </p:spTree>
    <p:extLst>
      <p:ext uri="{BB962C8B-B14F-4D97-AF65-F5344CB8AC3E}">
        <p14:creationId xmlns:p14="http://schemas.microsoft.com/office/powerpoint/2010/main" val="3787125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Any questions?</a:t>
            </a:r>
          </a:p>
        </p:txBody>
      </p:sp>
      <p:sp>
        <p:nvSpPr>
          <p:cNvPr id="4" name="Subtitle 3">
            <a:extLst>
              <a:ext uri="{FF2B5EF4-FFF2-40B4-BE49-F238E27FC236}">
                <a16:creationId xmlns:a16="http://schemas.microsoft.com/office/drawing/2014/main" id="{C40E2FC6-E2FA-464C-81BD-71791F3E53CA}"/>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1360453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Budget Support</a:t>
            </a:r>
          </a:p>
        </p:txBody>
      </p:sp>
      <p:sp>
        <p:nvSpPr>
          <p:cNvPr id="7" name="Subtitle 6"/>
          <p:cNvSpPr>
            <a:spLocks noGrp="1"/>
          </p:cNvSpPr>
          <p:nvPr>
            <p:ph type="subTitle" idx="1"/>
          </p:nvPr>
        </p:nvSpPr>
        <p:spPr>
          <a:xfrm>
            <a:off x="1071351" y="3840480"/>
            <a:ext cx="10065224" cy="1475323"/>
          </a:xfrm>
        </p:spPr>
        <p:txBody>
          <a:bodyPr/>
          <a:lstStyle/>
          <a:p>
            <a:r>
              <a:rPr lang="en-GB" dirty="0"/>
              <a:t>Day 2: Core Concepts</a:t>
            </a:r>
          </a:p>
          <a:p>
            <a:r>
              <a:rPr lang="en-GB" dirty="0"/>
              <a:t>Definition of EU budget support and eligibility criteria (continued)</a:t>
            </a:r>
          </a:p>
        </p:txBody>
      </p:sp>
      <p:sp>
        <p:nvSpPr>
          <p:cNvPr id="8" name="Text Placeholder 7"/>
          <p:cNvSpPr>
            <a:spLocks noGrp="1"/>
          </p:cNvSpPr>
          <p:nvPr>
            <p:ph type="body" sz="quarter" idx="13"/>
          </p:nvPr>
        </p:nvSpPr>
        <p:spPr/>
        <p:txBody>
          <a:bodyPr/>
          <a:lstStyle/>
          <a:p>
            <a:r>
              <a:rPr lang="en-GB" dirty="0"/>
              <a:t>Online Sessions</a:t>
            </a:r>
          </a:p>
        </p:txBody>
      </p:sp>
    </p:spTree>
    <p:extLst>
      <p:ext uri="{BB962C8B-B14F-4D97-AF65-F5344CB8AC3E}">
        <p14:creationId xmlns:p14="http://schemas.microsoft.com/office/powerpoint/2010/main" val="2238979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171BC-10CB-4247-AB71-EFD957FBB973}"/>
              </a:ext>
            </a:extLst>
          </p:cNvPr>
          <p:cNvSpPr>
            <a:spLocks noGrp="1"/>
          </p:cNvSpPr>
          <p:nvPr>
            <p:ph type="ctrTitle"/>
          </p:nvPr>
        </p:nvSpPr>
        <p:spPr>
          <a:xfrm>
            <a:off x="1017851" y="2579688"/>
            <a:ext cx="10156297" cy="2387600"/>
          </a:xfrm>
        </p:spPr>
        <p:txBody>
          <a:bodyPr/>
          <a:lstStyle/>
          <a:p>
            <a:r>
              <a:rPr lang="en-GB" dirty="0"/>
              <a:t>Quiz time: Budget support and eligibility criteria</a:t>
            </a:r>
            <a:br>
              <a:rPr lang="en-GB" dirty="0"/>
            </a:br>
            <a:br>
              <a:rPr lang="en-GB" dirty="0"/>
            </a:br>
            <a:r>
              <a:rPr lang="en-GB" dirty="0"/>
              <a:t>RECAP Day 1</a:t>
            </a:r>
            <a:endParaRPr lang="x-none" dirty="0"/>
          </a:p>
        </p:txBody>
      </p:sp>
      <p:pic>
        <p:nvPicPr>
          <p:cNvPr id="5" name="Picture 4">
            <a:extLst>
              <a:ext uri="{FF2B5EF4-FFF2-40B4-BE49-F238E27FC236}">
                <a16:creationId xmlns:a16="http://schemas.microsoft.com/office/drawing/2014/main" id="{3A3EC32B-3E1D-1F4E-B064-3F351539B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5487" y="123085"/>
            <a:ext cx="1316626" cy="1316626"/>
          </a:xfrm>
          <a:prstGeom prst="rect">
            <a:avLst/>
          </a:prstGeom>
        </p:spPr>
      </p:pic>
    </p:spTree>
    <p:extLst>
      <p:ext uri="{BB962C8B-B14F-4D97-AF65-F5344CB8AC3E}">
        <p14:creationId xmlns:p14="http://schemas.microsoft.com/office/powerpoint/2010/main" val="730706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85DAEF-C062-4F2E-BEA9-30668626F53D}"/>
              </a:ext>
            </a:extLst>
          </p:cNvPr>
          <p:cNvSpPr>
            <a:spLocks noGrp="1"/>
          </p:cNvSpPr>
          <p:nvPr>
            <p:ph type="title"/>
          </p:nvPr>
        </p:nvSpPr>
        <p:spPr>
          <a:xfrm>
            <a:off x="970722" y="43948"/>
            <a:ext cx="10515600" cy="782357"/>
          </a:xfrm>
        </p:spPr>
        <p:txBody>
          <a:bodyPr/>
          <a:lstStyle/>
          <a:p>
            <a:r>
              <a:rPr lang="en-GB" dirty="0"/>
              <a:t>A simplified PFM framework</a:t>
            </a:r>
          </a:p>
        </p:txBody>
      </p:sp>
      <p:sp>
        <p:nvSpPr>
          <p:cNvPr id="6" name="TextBox 5">
            <a:extLst>
              <a:ext uri="{FF2B5EF4-FFF2-40B4-BE49-F238E27FC236}">
                <a16:creationId xmlns:a16="http://schemas.microsoft.com/office/drawing/2014/main" id="{932BB5A4-22F6-F534-28D0-922DD2E4AFCC}"/>
              </a:ext>
            </a:extLst>
          </p:cNvPr>
          <p:cNvSpPr txBox="1"/>
          <p:nvPr/>
        </p:nvSpPr>
        <p:spPr>
          <a:xfrm>
            <a:off x="0" y="6157750"/>
            <a:ext cx="4957467" cy="800219"/>
          </a:xfrm>
          <a:prstGeom prst="rect">
            <a:avLst/>
          </a:prstGeom>
          <a:noFill/>
        </p:spPr>
        <p:txBody>
          <a:bodyPr wrap="square" rtlCol="0">
            <a:spAutoFit/>
          </a:bodyPr>
          <a:lstStyle/>
          <a:p>
            <a:r>
              <a:rPr lang="nl-NL" sz="2800" dirty="0">
                <a:hlinkClick r:id="rId3"/>
              </a:rPr>
              <a:t>www.pefa.org</a:t>
            </a:r>
            <a:endParaRPr lang="nl-NL" sz="2800" dirty="0"/>
          </a:p>
          <a:p>
            <a:endParaRPr lang="nl-NL" dirty="0"/>
          </a:p>
        </p:txBody>
      </p:sp>
      <p:pic>
        <p:nvPicPr>
          <p:cNvPr id="8" name="Picture 7">
            <a:extLst>
              <a:ext uri="{FF2B5EF4-FFF2-40B4-BE49-F238E27FC236}">
                <a16:creationId xmlns:a16="http://schemas.microsoft.com/office/drawing/2014/main" id="{4488CD0E-D485-AEFD-9B28-84C05D7E13C3}"/>
              </a:ext>
            </a:extLst>
          </p:cNvPr>
          <p:cNvPicPr>
            <a:picLocks noChangeAspect="1"/>
          </p:cNvPicPr>
          <p:nvPr/>
        </p:nvPicPr>
        <p:blipFill>
          <a:blip r:embed="rId4"/>
          <a:stretch>
            <a:fillRect/>
          </a:stretch>
        </p:blipFill>
        <p:spPr>
          <a:xfrm>
            <a:off x="1129441" y="957345"/>
            <a:ext cx="9014526" cy="5600515"/>
          </a:xfrm>
          <a:prstGeom prst="rect">
            <a:avLst/>
          </a:prstGeom>
        </p:spPr>
      </p:pic>
    </p:spTree>
    <p:extLst>
      <p:ext uri="{BB962C8B-B14F-4D97-AF65-F5344CB8AC3E}">
        <p14:creationId xmlns:p14="http://schemas.microsoft.com/office/powerpoint/2010/main" val="4029510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p:txBody>
          <a:bodyPr/>
          <a:lstStyle/>
          <a:p>
            <a:pPr fontAlgn="base">
              <a:spcBef>
                <a:spcPct val="0"/>
              </a:spcBef>
              <a:spcAft>
                <a:spcPct val="0"/>
              </a:spcAft>
            </a:pPr>
            <a:fld id="{37B83C0C-BC65-4367-9B8A-060D4801009D}" type="slidenum">
              <a:rPr lang="fr-BE" sz="1100" b="1">
                <a:solidFill>
                  <a:srgbClr val="FFFFFF"/>
                </a:solidFill>
                <a:latin typeface="Verdana"/>
              </a:rPr>
              <a:pPr fontAlgn="base">
                <a:spcBef>
                  <a:spcPct val="0"/>
                </a:spcBef>
                <a:spcAft>
                  <a:spcPct val="0"/>
                </a:spcAft>
              </a:pPr>
              <a:t>39</a:t>
            </a:fld>
            <a:endParaRPr lang="fr-BE" sz="1100" b="1">
              <a:solidFill>
                <a:srgbClr val="FFFFFF"/>
              </a:solidFill>
              <a:latin typeface="Verdana"/>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p:txBody>
          <a:bodyPr/>
          <a:lstStyle/>
          <a:p>
            <a:r>
              <a:rPr lang="en-US" dirty="0"/>
              <a:t>Analytical Grid PFM</a:t>
            </a:r>
            <a:endParaRPr lang="fr-BE" dirty="0"/>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840325" y="1602064"/>
            <a:ext cx="10645997" cy="38707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285750" lvl="1" defTabSz="457200">
              <a:lnSpc>
                <a:spcPct val="110000"/>
              </a:lnSpc>
              <a:spcBef>
                <a:spcPts val="600"/>
              </a:spcBef>
              <a:spcAft>
                <a:spcPts val="600"/>
              </a:spcAft>
              <a:buClr>
                <a:srgbClr val="004494"/>
              </a:buClr>
              <a:buSzPct val="100000"/>
              <a:defRPr/>
            </a:pPr>
            <a:r>
              <a:rPr lang="en-AU" dirty="0">
                <a:solidFill>
                  <a:schemeClr val="tx1"/>
                </a:solidFill>
                <a:latin typeface="+mj-lt"/>
                <a:ea typeface="Verdana" panose="020B0604030504040204" pitchFamily="34" charset="0"/>
                <a:cs typeface="Verdana" panose="020B0604030504040204" pitchFamily="34" charset="0"/>
              </a:rPr>
              <a:t>Diagnostic of the PFM system: </a:t>
            </a:r>
            <a:r>
              <a:rPr lang="en-AU" b="0" dirty="0">
                <a:solidFill>
                  <a:schemeClr val="tx1"/>
                </a:solidFill>
                <a:latin typeface="+mj-lt"/>
                <a:ea typeface="Verdana" panose="020B0604030504040204" pitchFamily="34" charset="0"/>
                <a:cs typeface="Verdana" panose="020B0604030504040204" pitchFamily="34" charset="0"/>
              </a:rPr>
              <a:t>aggregate fiscal discipline, strategic allocation of resources according to policy objectives, efficient use of resources for service delivery, compliance with laws and regulations.</a:t>
            </a:r>
          </a:p>
          <a:p>
            <a:pPr marL="285750" lvl="1" defTabSz="457200">
              <a:lnSpc>
                <a:spcPct val="110000"/>
              </a:lnSpc>
              <a:spcBef>
                <a:spcPts val="600"/>
              </a:spcBef>
              <a:spcAft>
                <a:spcPts val="600"/>
              </a:spcAft>
              <a:buClr>
                <a:srgbClr val="004494"/>
              </a:buClr>
              <a:buSzPct val="100000"/>
              <a:defRPr/>
            </a:pPr>
            <a:r>
              <a:rPr lang="en-AU" dirty="0">
                <a:solidFill>
                  <a:schemeClr val="tx1"/>
                </a:solidFill>
                <a:latin typeface="+mj-lt"/>
                <a:ea typeface="Verdana" panose="020B0604030504040204" pitchFamily="34" charset="0"/>
                <a:cs typeface="Verdana" panose="020B0604030504040204" pitchFamily="34" charset="0"/>
              </a:rPr>
              <a:t>Respect of PFM principles: </a:t>
            </a:r>
            <a:r>
              <a:rPr lang="en-AU" b="0" dirty="0">
                <a:solidFill>
                  <a:schemeClr val="tx1"/>
                </a:solidFill>
                <a:latin typeface="+mj-lt"/>
                <a:ea typeface="Verdana" panose="020B0604030504040204" pitchFamily="34" charset="0"/>
                <a:cs typeface="Verdana" panose="020B0604030504040204" pitchFamily="34" charset="0"/>
              </a:rPr>
              <a:t>legitimacy</a:t>
            </a:r>
            <a:r>
              <a:rPr lang="en-AU" sz="2400" b="0" dirty="0">
                <a:solidFill>
                  <a:schemeClr val="tx1"/>
                </a:solidFill>
                <a:ea typeface="Verdana" panose="020B0604030504040204" pitchFamily="34" charset="0"/>
                <a:cs typeface="Verdana" panose="020B0604030504040204" pitchFamily="34" charset="0"/>
              </a:rPr>
              <a:t> </a:t>
            </a:r>
            <a:r>
              <a:rPr lang="en-AU" b="0" dirty="0">
                <a:solidFill>
                  <a:schemeClr val="tx1"/>
                </a:solidFill>
                <a:latin typeface="+mj-lt"/>
                <a:ea typeface="Verdana" panose="020B0604030504040204" pitchFamily="34" charset="0"/>
                <a:cs typeface="Verdana" panose="020B0604030504040204" pitchFamily="34" charset="0"/>
              </a:rPr>
              <a:t>and</a:t>
            </a:r>
            <a:r>
              <a:rPr lang="en-AU" sz="2400" b="0" dirty="0">
                <a:solidFill>
                  <a:schemeClr val="tx1"/>
                </a:solidFill>
                <a:ea typeface="Verdana" panose="020B0604030504040204" pitchFamily="34" charset="0"/>
                <a:cs typeface="Verdana" panose="020B0604030504040204" pitchFamily="34" charset="0"/>
              </a:rPr>
              <a:t> </a:t>
            </a:r>
            <a:r>
              <a:rPr lang="en-AU" b="0" dirty="0">
                <a:solidFill>
                  <a:schemeClr val="tx1"/>
                </a:solidFill>
                <a:latin typeface="+mj-lt"/>
                <a:ea typeface="Verdana" panose="020B0604030504040204" pitchFamily="34" charset="0"/>
                <a:cs typeface="Verdana" panose="020B0604030504040204" pitchFamily="34" charset="0"/>
              </a:rPr>
              <a:t>norms; rules, procedures, and due processes; transparency and accountability.</a:t>
            </a:r>
          </a:p>
          <a:p>
            <a:pPr marL="285750" lvl="1" defTabSz="457200">
              <a:lnSpc>
                <a:spcPct val="110000"/>
              </a:lnSpc>
              <a:spcBef>
                <a:spcPts val="600"/>
              </a:spcBef>
              <a:spcAft>
                <a:spcPts val="600"/>
              </a:spcAft>
              <a:buClr>
                <a:srgbClr val="004494"/>
              </a:buClr>
              <a:buSzPct val="100000"/>
              <a:defRPr/>
            </a:pPr>
            <a:r>
              <a:rPr lang="en-AU" dirty="0">
                <a:solidFill>
                  <a:schemeClr val="tx1"/>
                </a:solidFill>
                <a:latin typeface="+mj-lt"/>
                <a:ea typeface="Verdana" panose="020B0604030504040204" pitchFamily="34" charset="0"/>
                <a:cs typeface="Verdana" panose="020B0604030504040204" pitchFamily="34" charset="0"/>
              </a:rPr>
              <a:t>Key weaknesses: </a:t>
            </a:r>
            <a:r>
              <a:rPr lang="en-AU" b="0" dirty="0">
                <a:solidFill>
                  <a:schemeClr val="tx1"/>
                </a:solidFill>
                <a:latin typeface="+mj-lt"/>
                <a:ea typeface="Verdana" panose="020B0604030504040204" pitchFamily="34" charset="0"/>
                <a:cs typeface="Verdana" panose="020B0604030504040204" pitchFamily="34" charset="0"/>
              </a:rPr>
              <a:t>reforms and milestones for monitoring progress?</a:t>
            </a:r>
          </a:p>
          <a:p>
            <a:pPr marL="285750" lvl="1" defTabSz="457200">
              <a:lnSpc>
                <a:spcPct val="110000"/>
              </a:lnSpc>
              <a:spcBef>
                <a:spcPts val="600"/>
              </a:spcBef>
              <a:spcAft>
                <a:spcPts val="600"/>
              </a:spcAft>
              <a:buClr>
                <a:srgbClr val="004494"/>
              </a:buClr>
              <a:buSzPct val="100000"/>
              <a:defRPr/>
            </a:pPr>
            <a:r>
              <a:rPr lang="en-AU" dirty="0">
                <a:solidFill>
                  <a:schemeClr val="tx1"/>
                </a:solidFill>
                <a:latin typeface="+mj-lt"/>
                <a:ea typeface="Verdana" panose="020B0604030504040204" pitchFamily="34" charset="0"/>
                <a:cs typeface="Verdana" panose="020B0604030504040204" pitchFamily="34" charset="0"/>
              </a:rPr>
              <a:t>PFM reform: action plan, monitoring arrangements, sequencing and prioritization of reforms, political buy-in; corruption and fraud; institutional arrangements, institutional and financial resources</a:t>
            </a:r>
            <a:r>
              <a:rPr lang="en-AU" b="0" dirty="0">
                <a:solidFill>
                  <a:schemeClr val="tx1"/>
                </a:solidFill>
                <a:latin typeface="+mj-lt"/>
                <a:ea typeface="Verdana" panose="020B0604030504040204" pitchFamily="34" charset="0"/>
                <a:cs typeface="Verdana" panose="020B0604030504040204" pitchFamily="34" charset="0"/>
              </a:rPr>
              <a:t>, coordination, capacity strengthening needs, gender-responsive budgeting; green budgeting; key reforms for investment climate/business environment. </a:t>
            </a:r>
          </a:p>
        </p:txBody>
      </p:sp>
      <p:sp>
        <p:nvSpPr>
          <p:cNvPr id="3" name="Rectangle 2">
            <a:extLst>
              <a:ext uri="{FF2B5EF4-FFF2-40B4-BE49-F238E27FC236}">
                <a16:creationId xmlns:a16="http://schemas.microsoft.com/office/drawing/2014/main" id="{D112B3FE-A1ED-43FC-9BD8-BA4795DE6945}"/>
              </a:ext>
            </a:extLst>
          </p:cNvPr>
          <p:cNvSpPr/>
          <p:nvPr/>
        </p:nvSpPr>
        <p:spPr>
          <a:xfrm>
            <a:off x="972847" y="5753194"/>
            <a:ext cx="10513475" cy="743217"/>
          </a:xfrm>
          <a:prstGeom prst="rect">
            <a:avLst/>
          </a:prstGeom>
        </p:spPr>
        <p:txBody>
          <a:bodyPr wrap="square">
            <a:spAutoFit/>
          </a:bodyPr>
          <a:lstStyle/>
          <a:p>
            <a:pPr marL="0" lvl="1" fontAlgn="base">
              <a:lnSpc>
                <a:spcPct val="110000"/>
              </a:lnSpc>
              <a:spcBef>
                <a:spcPts val="984"/>
              </a:spcBef>
              <a:spcAft>
                <a:spcPct val="0"/>
              </a:spcAft>
              <a:buClr>
                <a:srgbClr val="9DF0EE"/>
              </a:buClr>
            </a:pPr>
            <a:r>
              <a:rPr lang="en-AU" sz="2000" b="1" dirty="0">
                <a:solidFill>
                  <a:srgbClr val="004494"/>
                </a:solidFill>
                <a:latin typeface="+mj-lt"/>
                <a:ea typeface="Verdana" panose="020B0604030504040204" pitchFamily="34" charset="0"/>
                <a:cs typeface="Verdana" panose="020B0604030504040204" pitchFamily="34" charset="0"/>
              </a:rPr>
              <a:t>Assess all phases of the budget cycle </a:t>
            </a:r>
            <a:r>
              <a:rPr lang="en-AU" sz="2000" dirty="0">
                <a:solidFill>
                  <a:srgbClr val="004494"/>
                </a:solidFill>
                <a:latin typeface="+mj-lt"/>
                <a:ea typeface="Verdana" panose="020B0604030504040204" pitchFamily="34" charset="0"/>
                <a:cs typeface="Verdana" panose="020B0604030504040204" pitchFamily="34" charset="0"/>
              </a:rPr>
              <a:t>(and  esp. domestic revenue mobilisation, transparency and oversight), </a:t>
            </a:r>
            <a:r>
              <a:rPr lang="en-AU" sz="2000" b="1" dirty="0">
                <a:solidFill>
                  <a:srgbClr val="004494"/>
                </a:solidFill>
                <a:latin typeface="+mj-lt"/>
                <a:ea typeface="Verdana" panose="020B0604030504040204" pitchFamily="34" charset="0"/>
                <a:cs typeface="Verdana" panose="020B0604030504040204" pitchFamily="34" charset="0"/>
              </a:rPr>
              <a:t>at national and subnational / sector levels. </a:t>
            </a:r>
            <a:endParaRPr lang="en-AU" sz="2000" b="1" dirty="0">
              <a:solidFill>
                <a:srgbClr val="004494"/>
              </a:solidFill>
              <a:latin typeface="+mj-lt"/>
              <a:ea typeface="Verdana" panose="020B0604030504040204" pitchFamily="34" charset="0"/>
              <a:cs typeface="Verdana" panose="020B0604030504040204" pitchFamily="34" charset="0"/>
              <a:sym typeface="Zapf Dingbats"/>
            </a:endParaRPr>
          </a:p>
        </p:txBody>
      </p:sp>
      <p:sp>
        <p:nvSpPr>
          <p:cNvPr id="4" name="Rectangle 3">
            <a:extLst>
              <a:ext uri="{FF2B5EF4-FFF2-40B4-BE49-F238E27FC236}">
                <a16:creationId xmlns:a16="http://schemas.microsoft.com/office/drawing/2014/main" id="{1698EC11-817B-4486-849B-F2D5F74634FE}"/>
              </a:ext>
            </a:extLst>
          </p:cNvPr>
          <p:cNvSpPr/>
          <p:nvPr/>
        </p:nvSpPr>
        <p:spPr>
          <a:xfrm>
            <a:off x="-265568" y="6475907"/>
            <a:ext cx="3398687" cy="369332"/>
          </a:xfrm>
          <a:prstGeom prst="rect">
            <a:avLst/>
          </a:prstGeom>
        </p:spPr>
        <p:txBody>
          <a:bodyPr wrap="none">
            <a:spAutoFit/>
          </a:bodyPr>
          <a:lstStyle/>
          <a:p>
            <a:pPr lvl="1" fontAlgn="base">
              <a:spcBef>
                <a:spcPct val="50000"/>
              </a:spcBef>
              <a:spcAft>
                <a:spcPct val="0"/>
              </a:spcAft>
              <a:buClr>
                <a:srgbClr val="0F5494"/>
              </a:buClr>
            </a:pPr>
            <a:r>
              <a:rPr lang="en-GB" altLang="es-ES" i="1" dirty="0">
                <a:latin typeface="Verdana" pitchFamily="34" charset="0"/>
                <a:cs typeface="Tw Cen MT"/>
              </a:rPr>
              <a:t>See Guidelines Annex 5</a:t>
            </a:r>
          </a:p>
        </p:txBody>
      </p:sp>
    </p:spTree>
    <p:extLst>
      <p:ext uri="{BB962C8B-B14F-4D97-AF65-F5344CB8AC3E}">
        <p14:creationId xmlns:p14="http://schemas.microsoft.com/office/powerpoint/2010/main" val="157383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7C2A73D-B874-FEEA-6624-7CE04BDDE5E5}"/>
              </a:ext>
            </a:extLst>
          </p:cNvPr>
          <p:cNvGraphicFramePr>
            <a:graphicFrameLocks noGrp="1"/>
          </p:cNvGraphicFramePr>
          <p:nvPr>
            <p:ph idx="1"/>
            <p:extLst>
              <p:ext uri="{D42A27DB-BD31-4B8C-83A1-F6EECF244321}">
                <p14:modId xmlns:p14="http://schemas.microsoft.com/office/powerpoint/2010/main" val="4213818560"/>
              </p:ext>
            </p:extLst>
          </p:nvPr>
        </p:nvGraphicFramePr>
        <p:xfrm>
          <a:off x="342901" y="1485899"/>
          <a:ext cx="11533948" cy="5009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C9EF668-5CF1-E40E-B02F-0E7550C3561E}"/>
              </a:ext>
            </a:extLst>
          </p:cNvPr>
          <p:cNvSpPr>
            <a:spLocks noGrp="1"/>
          </p:cNvSpPr>
          <p:nvPr>
            <p:ph type="title"/>
          </p:nvPr>
        </p:nvSpPr>
        <p:spPr/>
        <p:txBody>
          <a:bodyPr/>
          <a:lstStyle/>
          <a:p>
            <a:r>
              <a:rPr lang="nl-NL" dirty="0"/>
              <a:t>EU </a:t>
            </a:r>
            <a:r>
              <a:rPr lang="nl-NL" dirty="0" err="1"/>
              <a:t>funding</a:t>
            </a:r>
            <a:r>
              <a:rPr lang="nl-NL" dirty="0"/>
              <a:t> </a:t>
            </a:r>
            <a:r>
              <a:rPr lang="nl-NL" dirty="0" err="1"/>
              <a:t>modalities</a:t>
            </a:r>
            <a:r>
              <a:rPr lang="nl-NL" dirty="0"/>
              <a:t> </a:t>
            </a:r>
          </a:p>
        </p:txBody>
      </p:sp>
      <p:sp>
        <p:nvSpPr>
          <p:cNvPr id="2" name="TextBox 1">
            <a:extLst>
              <a:ext uri="{FF2B5EF4-FFF2-40B4-BE49-F238E27FC236}">
                <a16:creationId xmlns:a16="http://schemas.microsoft.com/office/drawing/2014/main" id="{15B80DDF-B255-4590-40A2-E6A01AFADA72}"/>
              </a:ext>
            </a:extLst>
          </p:cNvPr>
          <p:cNvSpPr txBox="1"/>
          <p:nvPr/>
        </p:nvSpPr>
        <p:spPr>
          <a:xfrm>
            <a:off x="4943476" y="5172074"/>
            <a:ext cx="2757488" cy="1323439"/>
          </a:xfrm>
          <a:prstGeom prst="rect">
            <a:avLst/>
          </a:prstGeom>
          <a:noFill/>
        </p:spPr>
        <p:txBody>
          <a:bodyPr wrap="square" rtlCol="0">
            <a:spAutoFit/>
          </a:bodyPr>
          <a:lstStyle/>
          <a:p>
            <a:r>
              <a:rPr lang="nl-NL" sz="2000" dirty="0" err="1"/>
              <a:t>Economic</a:t>
            </a:r>
            <a:r>
              <a:rPr lang="nl-NL" sz="2000" dirty="0"/>
              <a:t> Development, </a:t>
            </a:r>
          </a:p>
          <a:p>
            <a:r>
              <a:rPr lang="nl-NL" sz="2000" dirty="0"/>
              <a:t>Trade Relations</a:t>
            </a:r>
          </a:p>
          <a:p>
            <a:r>
              <a:rPr lang="nl-NL" sz="2000" dirty="0" err="1"/>
              <a:t>Governance</a:t>
            </a:r>
            <a:endParaRPr lang="nl-NL" sz="2000" dirty="0"/>
          </a:p>
        </p:txBody>
      </p:sp>
      <p:sp>
        <p:nvSpPr>
          <p:cNvPr id="5" name="Right Brace 4">
            <a:extLst>
              <a:ext uri="{FF2B5EF4-FFF2-40B4-BE49-F238E27FC236}">
                <a16:creationId xmlns:a16="http://schemas.microsoft.com/office/drawing/2014/main" id="{3324228F-B677-CBA7-CBA5-66BF4E153350}"/>
              </a:ext>
            </a:extLst>
          </p:cNvPr>
          <p:cNvSpPr/>
          <p:nvPr/>
        </p:nvSpPr>
        <p:spPr>
          <a:xfrm rot="5400000">
            <a:off x="5772955" y="4271158"/>
            <a:ext cx="357960" cy="1388269"/>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527237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EFF98-716D-52C3-7E0A-5C676E9E2833}"/>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8543DA-3E70-C657-0BBE-00A8D39E1947}"/>
              </a:ext>
            </a:extLst>
          </p:cNvPr>
          <p:cNvPicPr>
            <a:picLocks noGrp="1" noChangeAspect="1"/>
          </p:cNvPicPr>
          <p:nvPr>
            <p:ph idx="1"/>
          </p:nvPr>
        </p:nvPicPr>
        <p:blipFill>
          <a:blip r:embed="rId3"/>
          <a:stretch>
            <a:fillRect/>
          </a:stretch>
        </p:blipFill>
        <p:spPr>
          <a:xfrm>
            <a:off x="970722" y="1656378"/>
            <a:ext cx="5261912" cy="4351197"/>
          </a:xfrm>
          <a:prstGeom prst="rect">
            <a:avLst/>
          </a:prstGeom>
        </p:spPr>
      </p:pic>
      <p:sp>
        <p:nvSpPr>
          <p:cNvPr id="3" name="Title 2">
            <a:extLst>
              <a:ext uri="{FF2B5EF4-FFF2-40B4-BE49-F238E27FC236}">
                <a16:creationId xmlns:a16="http://schemas.microsoft.com/office/drawing/2014/main" id="{033F1984-5F8D-8AC9-F5D6-4F1540C02D43}"/>
              </a:ext>
            </a:extLst>
          </p:cNvPr>
          <p:cNvSpPr>
            <a:spLocks noGrp="1"/>
          </p:cNvSpPr>
          <p:nvPr>
            <p:ph type="title"/>
          </p:nvPr>
        </p:nvSpPr>
        <p:spPr>
          <a:xfrm>
            <a:off x="970722" y="458476"/>
            <a:ext cx="11001822" cy="782357"/>
          </a:xfrm>
        </p:spPr>
        <p:txBody>
          <a:bodyPr/>
          <a:lstStyle/>
          <a:p>
            <a:r>
              <a:rPr lang="en-GB" dirty="0"/>
              <a:t>How to analyse PFM: PEFA Measurement tool</a:t>
            </a:r>
          </a:p>
        </p:txBody>
      </p:sp>
      <p:sp>
        <p:nvSpPr>
          <p:cNvPr id="5" name="Rectangle 4">
            <a:extLst>
              <a:ext uri="{FF2B5EF4-FFF2-40B4-BE49-F238E27FC236}">
                <a16:creationId xmlns:a16="http://schemas.microsoft.com/office/drawing/2014/main" id="{59705E15-A8DA-67FD-888A-18F1F235F39E}"/>
              </a:ext>
            </a:extLst>
          </p:cNvPr>
          <p:cNvSpPr/>
          <p:nvPr/>
        </p:nvSpPr>
        <p:spPr>
          <a:xfrm>
            <a:off x="6843712" y="1292316"/>
            <a:ext cx="4957467" cy="397977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lumMod val="75000"/>
                  </a:schemeClr>
                </a:solidFill>
              </a:rPr>
              <a:t>PEFA is a methodology for assessing public financial management performance. It identifies 94 characteristics (dimensions) across 31 key components of public financial management (indicators) in 7 broad areas of activity (pillars).</a:t>
            </a:r>
          </a:p>
          <a:p>
            <a:pPr algn="ctr"/>
            <a:r>
              <a:rPr lang="en-GB" sz="2400" dirty="0">
                <a:solidFill>
                  <a:schemeClr val="tx2">
                    <a:lumMod val="75000"/>
                  </a:schemeClr>
                </a:solidFill>
              </a:rPr>
              <a:t>Method updated in 2016; </a:t>
            </a:r>
          </a:p>
          <a:p>
            <a:pPr algn="ctr"/>
            <a:r>
              <a:rPr lang="en-GB" sz="2400" dirty="0">
                <a:solidFill>
                  <a:schemeClr val="tx2">
                    <a:lumMod val="75000"/>
                  </a:schemeClr>
                </a:solidFill>
              </a:rPr>
              <a:t>Various ‘drill-down’ instruments</a:t>
            </a:r>
          </a:p>
          <a:p>
            <a:pPr algn="ctr"/>
            <a:r>
              <a:rPr lang="en-GB" sz="2400" dirty="0">
                <a:solidFill>
                  <a:schemeClr val="tx2">
                    <a:lumMod val="75000"/>
                  </a:schemeClr>
                </a:solidFill>
              </a:rPr>
              <a:t>Current focus at PFM Reform</a:t>
            </a:r>
          </a:p>
        </p:txBody>
      </p:sp>
      <p:sp>
        <p:nvSpPr>
          <p:cNvPr id="6" name="TextBox 5">
            <a:extLst>
              <a:ext uri="{FF2B5EF4-FFF2-40B4-BE49-F238E27FC236}">
                <a16:creationId xmlns:a16="http://schemas.microsoft.com/office/drawing/2014/main" id="{C553D480-66F0-A2A7-734C-0131A1DBCF5E}"/>
              </a:ext>
            </a:extLst>
          </p:cNvPr>
          <p:cNvSpPr txBox="1"/>
          <p:nvPr/>
        </p:nvSpPr>
        <p:spPr>
          <a:xfrm>
            <a:off x="6843712" y="5443538"/>
            <a:ext cx="4957467" cy="800219"/>
          </a:xfrm>
          <a:prstGeom prst="rect">
            <a:avLst/>
          </a:prstGeom>
          <a:noFill/>
        </p:spPr>
        <p:txBody>
          <a:bodyPr wrap="square" rtlCol="0">
            <a:spAutoFit/>
          </a:bodyPr>
          <a:lstStyle/>
          <a:p>
            <a:r>
              <a:rPr lang="nl-NL" sz="2800" dirty="0">
                <a:hlinkClick r:id="rId4"/>
              </a:rPr>
              <a:t>www.pefa.org</a:t>
            </a:r>
            <a:endParaRPr lang="nl-NL" sz="2800" dirty="0"/>
          </a:p>
          <a:p>
            <a:endParaRPr lang="nl-NL" dirty="0"/>
          </a:p>
        </p:txBody>
      </p:sp>
    </p:spTree>
    <p:extLst>
      <p:ext uri="{BB962C8B-B14F-4D97-AF65-F5344CB8AC3E}">
        <p14:creationId xmlns:p14="http://schemas.microsoft.com/office/powerpoint/2010/main" val="1004422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2FCDF-09E2-6DA2-F559-19E9B5BA4311}"/>
              </a:ext>
            </a:extLst>
          </p:cNvPr>
          <p:cNvSpPr>
            <a:spLocks noGrp="1"/>
          </p:cNvSpPr>
          <p:nvPr>
            <p:ph type="title"/>
          </p:nvPr>
        </p:nvSpPr>
        <p:spPr>
          <a:xfrm>
            <a:off x="970722" y="397516"/>
            <a:ext cx="10515600" cy="782357"/>
          </a:xfrm>
        </p:spPr>
        <p:txBody>
          <a:bodyPr/>
          <a:lstStyle/>
          <a:p>
            <a:r>
              <a:rPr lang="en-GB" dirty="0"/>
              <a:t>How to analyse PFM: other tools</a:t>
            </a:r>
            <a:endParaRPr lang="fr-FR" dirty="0"/>
          </a:p>
        </p:txBody>
      </p:sp>
      <p:sp>
        <p:nvSpPr>
          <p:cNvPr id="4" name="Rectangle 1">
            <a:extLst>
              <a:ext uri="{FF2B5EF4-FFF2-40B4-BE49-F238E27FC236}">
                <a16:creationId xmlns:a16="http://schemas.microsoft.com/office/drawing/2014/main" id="{F2704886-A85D-08FD-6C63-B8E630B73EC4}"/>
              </a:ext>
            </a:extLst>
          </p:cNvPr>
          <p:cNvSpPr>
            <a:spLocks noGrp="1" noChangeArrowheads="1"/>
          </p:cNvSpPr>
          <p:nvPr>
            <p:ph idx="1"/>
          </p:nvPr>
        </p:nvSpPr>
        <p:spPr bwMode="auto">
          <a:xfrm>
            <a:off x="796986" y="1364775"/>
            <a:ext cx="10863072" cy="448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just">
              <a:lnSpc>
                <a:spcPct val="110000"/>
              </a:lnSpc>
              <a:spcBef>
                <a:spcPts val="600"/>
              </a:spcBef>
              <a:spcAft>
                <a:spcPts val="600"/>
              </a:spcAft>
              <a:buClrTx/>
              <a:buFont typeface="Arial"/>
              <a:buChar char="•"/>
              <a:defRPr/>
            </a:pPr>
            <a:r>
              <a:rPr lang="en-ES" altLang="en-ES" dirty="0">
                <a:solidFill>
                  <a:srgbClr val="4D4D4D"/>
                </a:solidFill>
                <a:latin typeface="Arial"/>
              </a:rPr>
              <a:t>Public Expenditure and Financial Accountability Assessment (PEFA) – multiple organisations</a:t>
            </a:r>
          </a:p>
          <a:p>
            <a:pPr marL="342900" indent="-342900" algn="just">
              <a:lnSpc>
                <a:spcPct val="110000"/>
              </a:lnSpc>
              <a:spcBef>
                <a:spcPts val="600"/>
              </a:spcBef>
              <a:spcAft>
                <a:spcPts val="600"/>
              </a:spcAft>
              <a:buClrTx/>
              <a:buFont typeface="Arial"/>
              <a:buChar char="•"/>
              <a:defRPr/>
            </a:pPr>
            <a:r>
              <a:rPr lang="en-ES" altLang="en-ES" dirty="0">
                <a:solidFill>
                  <a:srgbClr val="4D4D4D"/>
                </a:solidFill>
                <a:latin typeface="Arial"/>
              </a:rPr>
              <a:t>Tax Administration Diagnostic Assessment Tool (TADAT) – IMF</a:t>
            </a:r>
          </a:p>
          <a:p>
            <a:pPr marL="342900" indent="-342900" algn="just">
              <a:lnSpc>
                <a:spcPct val="110000"/>
              </a:lnSpc>
              <a:spcBef>
                <a:spcPts val="600"/>
              </a:spcBef>
              <a:spcAft>
                <a:spcPts val="600"/>
              </a:spcAft>
              <a:buClrTx/>
              <a:buFont typeface="Arial"/>
              <a:buChar char="•"/>
              <a:defRPr/>
            </a:pPr>
            <a:r>
              <a:rPr lang="en-ES" altLang="en-ES" dirty="0">
                <a:solidFill>
                  <a:srgbClr val="4D4D4D"/>
                </a:solidFill>
                <a:latin typeface="Arial"/>
              </a:rPr>
              <a:t>Public Investment Management Assessment (PIMA) – IMF</a:t>
            </a:r>
          </a:p>
          <a:p>
            <a:pPr marL="342900" indent="-342900" algn="just">
              <a:lnSpc>
                <a:spcPct val="110000"/>
              </a:lnSpc>
              <a:spcBef>
                <a:spcPts val="600"/>
              </a:spcBef>
              <a:spcAft>
                <a:spcPts val="600"/>
              </a:spcAft>
              <a:buClrTx/>
              <a:buFont typeface="Arial"/>
              <a:buChar char="•"/>
              <a:defRPr/>
            </a:pPr>
            <a:r>
              <a:rPr lang="en-ES" altLang="en-ES" dirty="0">
                <a:solidFill>
                  <a:srgbClr val="4D4D4D"/>
                </a:solidFill>
                <a:latin typeface="Arial"/>
              </a:rPr>
              <a:t>Methodology for Assessing Procurement Systems (MAPS) – OECD/DAC – World Bank</a:t>
            </a:r>
          </a:p>
          <a:p>
            <a:pPr marL="342900" indent="-342900" algn="just">
              <a:lnSpc>
                <a:spcPct val="110000"/>
              </a:lnSpc>
              <a:spcBef>
                <a:spcPts val="600"/>
              </a:spcBef>
              <a:spcAft>
                <a:spcPts val="600"/>
              </a:spcAft>
              <a:buClrTx/>
              <a:buFont typeface="Arial"/>
              <a:buChar char="•"/>
              <a:defRPr/>
            </a:pPr>
            <a:r>
              <a:rPr lang="en-ES" altLang="en-ES" dirty="0">
                <a:solidFill>
                  <a:srgbClr val="4D4D4D"/>
                </a:solidFill>
                <a:latin typeface="Arial"/>
              </a:rPr>
              <a:t>Supreme Audit Institutions Performance Measurement Framework (SAI-PMF) – INTOSAI Development Initiative (IDI)</a:t>
            </a:r>
          </a:p>
          <a:p>
            <a:pPr marL="342900" indent="-342900" algn="just">
              <a:lnSpc>
                <a:spcPct val="110000"/>
              </a:lnSpc>
              <a:spcBef>
                <a:spcPts val="600"/>
              </a:spcBef>
              <a:spcAft>
                <a:spcPts val="600"/>
              </a:spcAft>
              <a:buClrTx/>
              <a:buFont typeface="Arial"/>
              <a:buChar char="•"/>
              <a:defRPr/>
            </a:pPr>
            <a:r>
              <a:rPr lang="en-ES" altLang="en-ES" dirty="0">
                <a:solidFill>
                  <a:srgbClr val="4D4D4D"/>
                </a:solidFill>
                <a:latin typeface="Arial"/>
              </a:rPr>
              <a:t>Debt Management Performance Assessment (DeMPA) – World Bank</a:t>
            </a:r>
          </a:p>
        </p:txBody>
      </p:sp>
      <p:sp>
        <p:nvSpPr>
          <p:cNvPr id="5" name="Rectangle 4">
            <a:extLst>
              <a:ext uri="{FF2B5EF4-FFF2-40B4-BE49-F238E27FC236}">
                <a16:creationId xmlns:a16="http://schemas.microsoft.com/office/drawing/2014/main" id="{A418FD5C-2448-4265-E6BF-EA02A1FDD104}"/>
              </a:ext>
            </a:extLst>
          </p:cNvPr>
          <p:cNvSpPr/>
          <p:nvPr/>
        </p:nvSpPr>
        <p:spPr>
          <a:xfrm>
            <a:off x="881539" y="5973308"/>
            <a:ext cx="9067133" cy="743152"/>
          </a:xfrm>
          <a:prstGeom prst="rect">
            <a:avLst/>
          </a:prstGeom>
        </p:spPr>
        <p:txBody>
          <a:bodyPr wrap="square">
            <a:spAutoFit/>
          </a:bodyPr>
          <a:lstStyle/>
          <a:p>
            <a:pPr marL="0" lvl="1" fontAlgn="base">
              <a:lnSpc>
                <a:spcPct val="110000"/>
              </a:lnSpc>
              <a:spcBef>
                <a:spcPts val="984"/>
              </a:spcBef>
              <a:spcAft>
                <a:spcPct val="0"/>
              </a:spcAft>
              <a:buClr>
                <a:srgbClr val="9DF0EE"/>
              </a:buClr>
            </a:pPr>
            <a:r>
              <a:rPr lang="en-AU" sz="2000" dirty="0">
                <a:solidFill>
                  <a:srgbClr val="004494"/>
                </a:solidFill>
                <a:latin typeface="+mj-lt"/>
                <a:ea typeface="Verdana" panose="020B0604030504040204" pitchFamily="34" charset="0"/>
                <a:cs typeface="Verdana" panose="020B0604030504040204" pitchFamily="34" charset="0"/>
                <a:sym typeface="Zapf Dingbats"/>
              </a:rPr>
              <a:t>Those diagnostics and your dialogue / monitoring feed the Annual PFM report and its monitoring table</a:t>
            </a:r>
            <a:endParaRPr lang="en-AU" sz="2000" b="1" dirty="0">
              <a:solidFill>
                <a:srgbClr val="004494"/>
              </a:solidFill>
              <a:latin typeface="+mj-lt"/>
              <a:ea typeface="Verdana" panose="020B0604030504040204" pitchFamily="34" charset="0"/>
              <a:cs typeface="Verdana" panose="020B0604030504040204" pitchFamily="34" charset="0"/>
              <a:sym typeface="Zapf Dingbats"/>
            </a:endParaRPr>
          </a:p>
        </p:txBody>
      </p:sp>
    </p:spTree>
    <p:extLst>
      <p:ext uri="{BB962C8B-B14F-4D97-AF65-F5344CB8AC3E}">
        <p14:creationId xmlns:p14="http://schemas.microsoft.com/office/powerpoint/2010/main" val="36746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54629" y="3710419"/>
            <a:ext cx="11430000" cy="2978383"/>
          </a:xfrm>
          <a:prstGeom prst="rect">
            <a:avLst/>
          </a:prstGeom>
          <a:solidFill>
            <a:schemeClr val="bg1"/>
          </a:solidFill>
        </p:spPr>
        <p:txBody>
          <a:bodyPr wrap="square" rtlCol="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D4D4D"/>
                </a:solidFill>
                <a:effectLst/>
                <a:uLnTx/>
                <a:uFillTx/>
                <a:latin typeface="Arial"/>
                <a:ea typeface="+mn-ea"/>
                <a:cs typeface="Tw Cen MT"/>
              </a:rPr>
              <a:t>Amongst these issues of concern in each of the analytical areas, please identify:</a:t>
            </a:r>
            <a:endParaRPr kumimoji="0" lang="en-GB" sz="2400" b="0" i="0" u="none" strike="noStrike" kern="1200" cap="none" spc="0" normalizeH="0" baseline="0" noProof="0" dirty="0">
              <a:ln>
                <a:noFill/>
              </a:ln>
              <a:solidFill>
                <a:srgbClr val="4D4D4D"/>
              </a:solidFill>
              <a:effectLst/>
              <a:uLnTx/>
              <a:uFillTx/>
              <a:latin typeface="Arial"/>
              <a:ea typeface="+mn-ea"/>
              <a:cs typeface="+mn-cs"/>
            </a:endParaRPr>
          </a:p>
          <a:p>
            <a:pPr marL="342900" marR="0" lvl="0" indent="-342900" algn="just" defTabSz="914400" rtl="0" eaLnBrk="1" fontAlgn="auto" latinLnBrk="0" hangingPunct="1">
              <a:lnSpc>
                <a:spcPct val="110000"/>
              </a:lnSpc>
              <a:spcBef>
                <a:spcPts val="600"/>
              </a:spcBef>
              <a:spcAft>
                <a:spcPts val="600"/>
              </a:spcAft>
              <a:buClrTx/>
              <a:buSzTx/>
              <a:buFont typeface="Arial"/>
              <a:buChar char="•"/>
              <a:tabLst/>
              <a:defRPr/>
            </a:pPr>
            <a:r>
              <a:rPr kumimoji="0" lang="en-GB" sz="2400" b="0" i="0" u="none" strike="noStrike" kern="1200" cap="none" spc="0" normalizeH="0" baseline="0" noProof="0" dirty="0">
                <a:ln>
                  <a:noFill/>
                </a:ln>
                <a:solidFill>
                  <a:srgbClr val="4D4D4D"/>
                </a:solidFill>
                <a:effectLst/>
                <a:uLnTx/>
                <a:uFillTx/>
                <a:latin typeface="Arial"/>
                <a:ea typeface="+mn-ea"/>
                <a:cs typeface="Tw Cen MT"/>
              </a:rPr>
              <a:t>Those requiring close monitoring and attention in policy dialogue and/or specific conditions </a:t>
            </a:r>
          </a:p>
          <a:p>
            <a:pPr marL="342900" marR="0" lvl="0" indent="-342900" algn="just" defTabSz="914400" rtl="0" eaLnBrk="1" fontAlgn="auto" latinLnBrk="0" hangingPunct="1">
              <a:lnSpc>
                <a:spcPct val="110000"/>
              </a:lnSpc>
              <a:spcBef>
                <a:spcPts val="600"/>
              </a:spcBef>
              <a:spcAft>
                <a:spcPts val="600"/>
              </a:spcAft>
              <a:buClrTx/>
              <a:buSzTx/>
              <a:buFont typeface="Arial"/>
              <a:buChar char="•"/>
              <a:tabLst/>
              <a:defRPr/>
            </a:pPr>
            <a:r>
              <a:rPr kumimoji="0" lang="en-GB" sz="2400" b="0" i="0" u="none" strike="noStrike" kern="1200" cap="none" spc="0" normalizeH="0" baseline="0" noProof="0" dirty="0">
                <a:ln>
                  <a:noFill/>
                </a:ln>
                <a:solidFill>
                  <a:srgbClr val="4D4D4D"/>
                </a:solidFill>
                <a:effectLst/>
                <a:uLnTx/>
                <a:uFillTx/>
                <a:latin typeface="Arial"/>
                <a:ea typeface="+mn-ea"/>
                <a:cs typeface="Tw Cen MT"/>
              </a:rPr>
              <a:t>Those that could usefully benefit from complementary assistance</a:t>
            </a:r>
          </a:p>
          <a:p>
            <a:pPr marL="0" marR="0" lvl="0" indent="0" algn="just" defTabSz="914400" rtl="0" eaLnBrk="1" fontAlgn="auto" latinLnBrk="0" hangingPunct="1">
              <a:lnSpc>
                <a:spcPct val="110000"/>
              </a:lnSpc>
              <a:spcBef>
                <a:spcPts val="600"/>
              </a:spcBef>
              <a:spcAft>
                <a:spcPts val="600"/>
              </a:spcAft>
              <a:buClrTx/>
              <a:buSzTx/>
              <a:buFontTx/>
              <a:buNone/>
              <a:tabLst/>
              <a:defRPr/>
            </a:pPr>
            <a:r>
              <a:rPr kumimoji="0" lang="en-GB" sz="2400" b="0" i="0" u="none" strike="noStrike" kern="1200" cap="none" spc="0" normalizeH="0" baseline="0" noProof="0" dirty="0">
                <a:ln>
                  <a:noFill/>
                </a:ln>
                <a:solidFill>
                  <a:srgbClr val="4D4D4D"/>
                </a:solidFill>
                <a:effectLst/>
                <a:uLnTx/>
                <a:uFillTx/>
                <a:latin typeface="Arial"/>
                <a:ea typeface="+mn-ea"/>
                <a:cs typeface="Tw Cen MT"/>
              </a:rPr>
              <a:t>Take the </a:t>
            </a:r>
            <a:r>
              <a:rPr kumimoji="0" lang="en-GB" sz="2400" b="0" i="0" u="none" strike="noStrike" kern="1200" cap="none" spc="0" normalizeH="0" baseline="0" noProof="0" dirty="0" err="1">
                <a:ln>
                  <a:noFill/>
                </a:ln>
                <a:solidFill>
                  <a:srgbClr val="4D4D4D"/>
                </a:solidFill>
                <a:effectLst/>
                <a:uLnTx/>
                <a:uFillTx/>
                <a:latin typeface="Arial"/>
                <a:ea typeface="+mn-ea"/>
                <a:cs typeface="Tw Cen MT"/>
              </a:rPr>
              <a:t>Fictiland</a:t>
            </a:r>
            <a:r>
              <a:rPr kumimoji="0" lang="en-GB" sz="2400" b="0" i="0" u="none" strike="noStrike" kern="1200" cap="none" spc="0" normalizeH="0" baseline="0" noProof="0" dirty="0">
                <a:ln>
                  <a:noFill/>
                </a:ln>
                <a:solidFill>
                  <a:srgbClr val="4D4D4D"/>
                </a:solidFill>
                <a:effectLst/>
                <a:uLnTx/>
                <a:uFillTx/>
                <a:latin typeface="Arial"/>
                <a:ea typeface="+mn-ea"/>
                <a:cs typeface="Tw Cen MT"/>
              </a:rPr>
              <a:t> document provided, read section 3 (PFM) and annex 2 (PEFA) and fill Table 2. The most relevant paragraphs for this exercise are marked in green</a:t>
            </a:r>
          </a:p>
        </p:txBody>
      </p:sp>
      <p:sp>
        <p:nvSpPr>
          <p:cNvPr id="6" name="TextBox 5"/>
          <p:cNvSpPr txBox="1"/>
          <p:nvPr/>
        </p:nvSpPr>
        <p:spPr>
          <a:xfrm>
            <a:off x="9563706" y="23143"/>
            <a:ext cx="2628294" cy="707886"/>
          </a:xfrm>
          <a:prstGeom prst="rect">
            <a:avLst/>
          </a:prstGeom>
          <a:solidFill>
            <a:srgbClr val="9CD2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4D4D4D"/>
                </a:solidFill>
                <a:latin typeface="Arial"/>
                <a:cs typeface="Tw Cen MT"/>
              </a:rPr>
              <a:t>4</a:t>
            </a:r>
            <a:r>
              <a:rPr kumimoji="0" lang="en-GB" sz="2000" b="0" i="0" u="none" strike="noStrike" kern="1200" cap="none" spc="0" normalizeH="0" baseline="0" noProof="0" dirty="0">
                <a:ln>
                  <a:noFill/>
                </a:ln>
                <a:solidFill>
                  <a:srgbClr val="4D4D4D"/>
                </a:solidFill>
                <a:effectLst/>
                <a:uLnTx/>
                <a:uFillTx/>
                <a:latin typeface="Arial"/>
                <a:ea typeface="+mn-ea"/>
                <a:cs typeface="Tw Cen MT"/>
              </a:rPr>
              <a:t>0’ in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4D4D4D"/>
                </a:solidFill>
                <a:latin typeface="Arial"/>
                <a:cs typeface="Tw Cen MT"/>
              </a:rPr>
              <a:t>15</a:t>
            </a:r>
            <a:r>
              <a:rPr kumimoji="0" lang="en-GB" sz="2000" b="0" i="0" u="none" strike="noStrike" kern="1200" cap="none" spc="0" normalizeH="0" baseline="0" noProof="0" dirty="0">
                <a:ln>
                  <a:noFill/>
                </a:ln>
                <a:solidFill>
                  <a:srgbClr val="4D4D4D"/>
                </a:solidFill>
                <a:effectLst/>
                <a:uLnTx/>
                <a:uFillTx/>
                <a:latin typeface="Arial"/>
                <a:ea typeface="+mn-ea"/>
                <a:cs typeface="Tw Cen MT"/>
              </a:rPr>
              <a:t>’ plenary feedback</a:t>
            </a:r>
          </a:p>
        </p:txBody>
      </p:sp>
      <p:pic>
        <p:nvPicPr>
          <p:cNvPr id="7"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71" y="1658389"/>
            <a:ext cx="3275629" cy="1853753"/>
          </a:xfrm>
          <a:prstGeom prst="rect">
            <a:avLst/>
          </a:prstGeom>
        </p:spPr>
      </p:pic>
      <p:sp>
        <p:nvSpPr>
          <p:cNvPr id="4" name="Title 3">
            <a:extLst>
              <a:ext uri="{FF2B5EF4-FFF2-40B4-BE49-F238E27FC236}">
                <a16:creationId xmlns:a16="http://schemas.microsoft.com/office/drawing/2014/main" id="{0EFD7081-F707-4098-ADDD-595FFA8CCA4D}"/>
              </a:ext>
            </a:extLst>
          </p:cNvPr>
          <p:cNvSpPr>
            <a:spLocks noGrp="1"/>
          </p:cNvSpPr>
          <p:nvPr>
            <p:ph type="title"/>
          </p:nvPr>
        </p:nvSpPr>
        <p:spPr>
          <a:xfrm>
            <a:off x="977900" y="601855"/>
            <a:ext cx="6709259" cy="782357"/>
          </a:xfrm>
        </p:spPr>
        <p:txBody>
          <a:bodyPr/>
          <a:lstStyle/>
          <a:p>
            <a:r>
              <a:rPr lang="en-GB" dirty="0"/>
              <a:t>Exercise 2: Public Finance Management</a:t>
            </a:r>
            <a:endParaRPr lang="x-none" dirty="0"/>
          </a:p>
        </p:txBody>
      </p:sp>
      <p:sp>
        <p:nvSpPr>
          <p:cNvPr id="3" name="TextBox 2">
            <a:extLst>
              <a:ext uri="{FF2B5EF4-FFF2-40B4-BE49-F238E27FC236}">
                <a16:creationId xmlns:a16="http://schemas.microsoft.com/office/drawing/2014/main" id="{149FFB0B-E5F5-F34F-B219-9A751D6E8ED6}"/>
              </a:ext>
            </a:extLst>
          </p:cNvPr>
          <p:cNvSpPr txBox="1"/>
          <p:nvPr/>
        </p:nvSpPr>
        <p:spPr>
          <a:xfrm>
            <a:off x="3908322" y="1743154"/>
            <a:ext cx="7876307" cy="1685846"/>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D4D4D"/>
                </a:solidFill>
                <a:effectLst/>
                <a:uLnTx/>
                <a:uFillTx/>
                <a:latin typeface="Arial"/>
                <a:ea typeface="+mn-ea"/>
                <a:cs typeface="Tw Cen MT"/>
              </a:rPr>
              <a:t>To ensure (continued ) satisfaction of eligibility at either the start or during programme implementation, the PFM expert has identified a number of areas of concern. These are shown in Table 2.</a:t>
            </a:r>
            <a:endParaRPr kumimoji="0" lang="en-GB" sz="24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2168753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9736936"/>
              </p:ext>
            </p:extLst>
          </p:nvPr>
        </p:nvGraphicFramePr>
        <p:xfrm>
          <a:off x="80926" y="690420"/>
          <a:ext cx="12030147" cy="4971333"/>
        </p:xfrm>
        <a:graphic>
          <a:graphicData uri="http://schemas.openxmlformats.org/drawingml/2006/table">
            <a:tbl>
              <a:tblPr firstRow="1" bandRow="1">
                <a:tableStyleId>{BC89EF96-8CEA-46FF-86C4-4CE0E7609802}</a:tableStyleId>
              </a:tblPr>
              <a:tblGrid>
                <a:gridCol w="4942791">
                  <a:extLst>
                    <a:ext uri="{9D8B030D-6E8A-4147-A177-3AD203B41FA5}">
                      <a16:colId xmlns:a16="http://schemas.microsoft.com/office/drawing/2014/main" val="20000"/>
                    </a:ext>
                  </a:extLst>
                </a:gridCol>
                <a:gridCol w="3685639">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126671">
                  <a:extLst>
                    <a:ext uri="{9D8B030D-6E8A-4147-A177-3AD203B41FA5}">
                      <a16:colId xmlns:a16="http://schemas.microsoft.com/office/drawing/2014/main" val="20003"/>
                    </a:ext>
                  </a:extLst>
                </a:gridCol>
                <a:gridCol w="1246346">
                  <a:extLst>
                    <a:ext uri="{9D8B030D-6E8A-4147-A177-3AD203B41FA5}">
                      <a16:colId xmlns:a16="http://schemas.microsoft.com/office/drawing/2014/main" val="20004"/>
                    </a:ext>
                  </a:extLst>
                </a:gridCol>
              </a:tblGrid>
              <a:tr h="1007668">
                <a:tc>
                  <a:txBody>
                    <a:bodyPr/>
                    <a:lstStyle/>
                    <a:p>
                      <a:r>
                        <a:rPr lang="en-GB" sz="2000" dirty="0"/>
                        <a:t>Issues</a:t>
                      </a:r>
                    </a:p>
                  </a:txBody>
                  <a:tcPr marL="121920" marR="121920" marT="18000" marB="18000"/>
                </a:tc>
                <a:tc>
                  <a:txBody>
                    <a:bodyPr/>
                    <a:lstStyle/>
                    <a:p>
                      <a:r>
                        <a:rPr lang="en-GB" sz="2000" dirty="0"/>
                        <a:t>Issues identified</a:t>
                      </a:r>
                    </a:p>
                  </a:txBody>
                  <a:tcPr marL="121920" marR="121920" marT="18000" marB="18000"/>
                </a:tc>
                <a:tc>
                  <a:txBody>
                    <a:bodyPr/>
                    <a:lstStyle/>
                    <a:p>
                      <a:pPr algn="ctr"/>
                      <a:r>
                        <a:rPr lang="en-GB" sz="1500" dirty="0"/>
                        <a:t>Possible CB</a:t>
                      </a:r>
                    </a:p>
                  </a:txBody>
                  <a:tcPr marL="121920" marR="121920" marT="18000" marB="18000"/>
                </a:tc>
                <a:tc>
                  <a:txBody>
                    <a:bodyPr/>
                    <a:lstStyle/>
                    <a:p>
                      <a:pPr algn="ctr"/>
                      <a:r>
                        <a:rPr lang="en-GB" sz="1500" dirty="0"/>
                        <a:t>Point</a:t>
                      </a:r>
                      <a:r>
                        <a:rPr lang="en-GB" sz="1500" baseline="0" dirty="0"/>
                        <a:t> of Policy dialogue</a:t>
                      </a:r>
                      <a:endParaRPr lang="en-GB" sz="1500" dirty="0"/>
                    </a:p>
                  </a:txBody>
                  <a:tcPr marL="121920" marR="121920" marT="18000" marB="18000"/>
                </a:tc>
                <a:tc>
                  <a:txBody>
                    <a:bodyPr/>
                    <a:lstStyle/>
                    <a:p>
                      <a:pPr algn="ctr"/>
                      <a:r>
                        <a:rPr lang="en-GB" sz="1500" dirty="0"/>
                        <a:t>Possible </a:t>
                      </a:r>
                    </a:p>
                    <a:p>
                      <a:pPr algn="ctr"/>
                      <a:r>
                        <a:rPr lang="en-GB" sz="1500" baseline="0" dirty="0"/>
                        <a:t>conditions (Performance Indicators)</a:t>
                      </a:r>
                      <a:endParaRPr lang="en-GB" sz="1500" dirty="0"/>
                    </a:p>
                  </a:txBody>
                  <a:tcPr marL="121920" marR="121920" marT="18000" marB="18000"/>
                </a:tc>
                <a:extLst>
                  <a:ext uri="{0D108BD9-81ED-4DB2-BD59-A6C34878D82A}">
                    <a16:rowId xmlns:a16="http://schemas.microsoft.com/office/drawing/2014/main" val="10000"/>
                  </a:ext>
                </a:extLst>
              </a:tr>
              <a:tr h="2299916">
                <a:tc>
                  <a:txBody>
                    <a:bodyPr/>
                    <a:lstStyle/>
                    <a:p>
                      <a:pPr marL="0" marR="0" lvl="1" indent="0" algn="l" defTabSz="457200" rtl="0" eaLnBrk="1" fontAlgn="auto" latinLnBrk="0" hangingPunct="1">
                        <a:lnSpc>
                          <a:spcPct val="100000"/>
                        </a:lnSpc>
                        <a:spcBef>
                          <a:spcPts val="0"/>
                        </a:spcBef>
                        <a:spcAft>
                          <a:spcPts val="0"/>
                        </a:spcAft>
                        <a:buClrTx/>
                        <a:buSzTx/>
                        <a:buFont typeface="+mj-ea"/>
                        <a:buAutoNum type="circleNumDbPlain"/>
                        <a:tabLst/>
                        <a:defRPr/>
                      </a:pPr>
                      <a:r>
                        <a:rPr lang="en-GB" sz="2000" b="1" dirty="0"/>
                        <a:t> Diagnostic of</a:t>
                      </a:r>
                      <a:r>
                        <a:rPr lang="en-GB" sz="2000" b="1" baseline="0" dirty="0"/>
                        <a:t> PFM: </a:t>
                      </a:r>
                      <a:r>
                        <a:rPr lang="en-AU" sz="2000" b="0" kern="1200" dirty="0">
                          <a:solidFill>
                            <a:schemeClr val="tx1"/>
                          </a:solidFill>
                          <a:latin typeface="+mn-lt"/>
                          <a:ea typeface="Verdana" panose="020B0604030504040204" pitchFamily="34" charset="0"/>
                          <a:cs typeface="Verdana" panose="020B0604030504040204" pitchFamily="34" charset="0"/>
                        </a:rPr>
                        <a:t>aggregate fiscal discipline, strategic allocation of resources according to policy objectives, efficient use of resources for service delivery, compliance with laws and regulations.</a:t>
                      </a:r>
                    </a:p>
                  </a:txBody>
                  <a:tcPr marL="121920" marR="121920" marT="18000" marB="18000"/>
                </a:tc>
                <a:tc>
                  <a:txBody>
                    <a:bodyPr/>
                    <a:lstStyle/>
                    <a:p>
                      <a:r>
                        <a:rPr lang="en-GB" sz="1500" dirty="0">
                          <a:solidFill>
                            <a:schemeClr val="tx1"/>
                          </a:solidFill>
                        </a:rPr>
                        <a:t>Investment and recurrent budget</a:t>
                      </a:r>
                      <a:r>
                        <a:rPr lang="en-GB" sz="1500" baseline="0" dirty="0">
                          <a:solidFill>
                            <a:schemeClr val="tx1"/>
                          </a:solidFill>
                        </a:rPr>
                        <a:t> planning separate threatening sustainability, budget credibility, strategic allocation of resources are weak. Efficient use of resources? Public investment management in particular at subnational level (energy)? Regulatory framework is in process of improvement</a:t>
                      </a:r>
                      <a:endParaRPr lang="en-GB" sz="1500" dirty="0">
                        <a:solidFill>
                          <a:schemeClr val="tx1"/>
                        </a:solidFill>
                      </a:endParaRPr>
                    </a:p>
                  </a:txBody>
                  <a:tcPr marL="121920" marR="121920" marT="18000" marB="18000"/>
                </a:tc>
                <a:tc>
                  <a:txBody>
                    <a:bodyPr/>
                    <a:lstStyle/>
                    <a:p>
                      <a:endParaRPr lang="en-GB" sz="1500" dirty="0"/>
                    </a:p>
                  </a:txBody>
                  <a:tcPr marL="121920" marR="121920" marT="18000" marB="18000"/>
                </a:tc>
                <a:tc>
                  <a:txBody>
                    <a:bodyPr/>
                    <a:lstStyle/>
                    <a:p>
                      <a:endParaRPr lang="en-GB" sz="1500"/>
                    </a:p>
                  </a:txBody>
                  <a:tcPr marL="121920" marR="121920" marT="18000" marB="18000"/>
                </a:tc>
                <a:tc>
                  <a:txBody>
                    <a:bodyPr/>
                    <a:lstStyle/>
                    <a:p>
                      <a:endParaRPr lang="en-GB" sz="1500"/>
                    </a:p>
                  </a:txBody>
                  <a:tcPr marL="121920" marR="121920" marT="18000" marB="18000"/>
                </a:tc>
                <a:extLst>
                  <a:ext uri="{0D108BD9-81ED-4DB2-BD59-A6C34878D82A}">
                    <a16:rowId xmlns:a16="http://schemas.microsoft.com/office/drawing/2014/main" val="10001"/>
                  </a:ext>
                </a:extLst>
              </a:tr>
              <a:tr h="1492417">
                <a:tc>
                  <a:txBody>
                    <a:bodyPr/>
                    <a:lstStyle/>
                    <a:p>
                      <a:pPr marL="0" indent="0">
                        <a:buFont typeface="+mj-ea"/>
                        <a:buAutoNum type="circleNumDbPlain" startAt="2"/>
                      </a:pPr>
                      <a:r>
                        <a:rPr lang="en-AU" sz="2000" b="1" kern="1200" dirty="0">
                          <a:solidFill>
                            <a:schemeClr val="tx1"/>
                          </a:solidFill>
                          <a:latin typeface="+mn-lt"/>
                          <a:ea typeface="Verdana" panose="020B0604030504040204" pitchFamily="34" charset="0"/>
                          <a:cs typeface="Verdana" panose="020B0604030504040204" pitchFamily="34" charset="0"/>
                        </a:rPr>
                        <a:t> Respect of PFM principles: </a:t>
                      </a:r>
                      <a:r>
                        <a:rPr lang="en-AU" sz="2000" b="0" kern="1200" dirty="0">
                          <a:solidFill>
                            <a:schemeClr val="tx1"/>
                          </a:solidFill>
                          <a:latin typeface="+mn-lt"/>
                          <a:ea typeface="Verdana" panose="020B0604030504040204" pitchFamily="34" charset="0"/>
                          <a:cs typeface="Verdana" panose="020B0604030504040204" pitchFamily="34" charset="0"/>
                        </a:rPr>
                        <a:t>norms, rules, procedures, due processes, honesty/probity, legitimacy, transparency and accountability</a:t>
                      </a:r>
                      <a:endParaRPr lang="en-GB" sz="2000" b="1" dirty="0"/>
                    </a:p>
                  </a:txBody>
                  <a:tcPr marL="121920" marR="121920" marT="18000" marB="18000"/>
                </a:tc>
                <a:tc>
                  <a:txBody>
                    <a:bodyPr/>
                    <a:lstStyle/>
                    <a:p>
                      <a:r>
                        <a:rPr lang="en-GB" sz="1500" dirty="0">
                          <a:solidFill>
                            <a:srgbClr val="4D4D4D"/>
                          </a:solidFill>
                        </a:rPr>
                        <a:t>PEFA PIs 15 to 23 score OK although expenditure commitment controls and internal audit need improvement. Procurement merits attention in a country with high public investment </a:t>
                      </a:r>
                    </a:p>
                  </a:txBody>
                  <a:tcPr marL="121920" marR="121920" marT="18000" marB="18000"/>
                </a:tc>
                <a:tc>
                  <a:txBody>
                    <a:bodyPr/>
                    <a:lstStyle/>
                    <a:p>
                      <a:endParaRPr lang="en-GB" sz="1500"/>
                    </a:p>
                  </a:txBody>
                  <a:tcPr marL="121920" marR="121920" marT="18000" marB="18000"/>
                </a:tc>
                <a:tc>
                  <a:txBody>
                    <a:bodyPr/>
                    <a:lstStyle/>
                    <a:p>
                      <a:endParaRPr lang="en-GB" sz="150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2"/>
                  </a:ext>
                </a:extLst>
              </a:tr>
            </a:tbl>
          </a:graphicData>
        </a:graphic>
      </p:graphicFrame>
      <p:sp>
        <p:nvSpPr>
          <p:cNvPr id="5" name="TextBox 4"/>
          <p:cNvSpPr txBox="1"/>
          <p:nvPr/>
        </p:nvSpPr>
        <p:spPr>
          <a:xfrm>
            <a:off x="835026" y="69251"/>
            <a:ext cx="8901437" cy="507831"/>
          </a:xfrm>
          <a:prstGeom prst="rect">
            <a:avLst/>
          </a:prstGeom>
        </p:spPr>
        <p:txBody>
          <a:bodyPr vert="horz" lIns="91440" tIns="45720" rIns="91440" bIns="0" rtlCol="0" anchor="b" anchorCtr="0">
            <a:noAutofit/>
          </a:bodyPr>
          <a:lstStyle>
            <a:defPPr>
              <a:defRPr lang="en-US"/>
            </a:defPPr>
            <a:lvl1pPr>
              <a:lnSpc>
                <a:spcPct val="90000"/>
              </a:lnSpc>
              <a:spcBef>
                <a:spcPct val="0"/>
              </a:spcBef>
              <a:buNone/>
              <a:defRPr sz="30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034EA2"/>
                </a:solidFill>
                <a:effectLst/>
                <a:uLnTx/>
                <a:uFillTx/>
                <a:latin typeface="Arial"/>
                <a:ea typeface="+mj-ea"/>
                <a:cs typeface="+mj-cs"/>
              </a:rPr>
              <a:t>Exercise 2 – Table 2.1: PFM assessment</a:t>
            </a:r>
          </a:p>
        </p:txBody>
      </p:sp>
      <p:sp>
        <p:nvSpPr>
          <p:cNvPr id="6" name="TextBox 5"/>
          <p:cNvSpPr txBox="1"/>
          <p:nvPr/>
        </p:nvSpPr>
        <p:spPr>
          <a:xfrm>
            <a:off x="471274" y="6080863"/>
            <a:ext cx="11322783" cy="707886"/>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D4D4D"/>
                </a:solidFill>
                <a:effectLst/>
                <a:uLnTx/>
                <a:uFillTx/>
                <a:latin typeface="Arial"/>
                <a:ea typeface="+mn-ea"/>
                <a:cs typeface="+mn-cs"/>
                <a:sym typeface="Wingdings"/>
              </a:rPr>
              <a:t>Tip: </a:t>
            </a:r>
            <a:r>
              <a:rPr kumimoji="0" lang="en-GB" sz="2000" b="0" i="0" u="none" strike="noStrike" kern="1200" cap="none" spc="0" normalizeH="0" baseline="0" noProof="0" dirty="0">
                <a:ln>
                  <a:noFill/>
                </a:ln>
                <a:solidFill>
                  <a:srgbClr val="4D4D4D"/>
                </a:solidFill>
                <a:effectLst/>
                <a:uLnTx/>
                <a:uFillTx/>
                <a:latin typeface="Arial"/>
                <a:ea typeface="+mn-ea"/>
                <a:cs typeface="Tw Cen MT"/>
              </a:rPr>
              <a:t>Use the Guidelines pages 36-41 and Annex 5, pages 98-116 for PFM assessment and pages 53 and 167-168 for tax administration</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sp>
        <p:nvSpPr>
          <p:cNvPr id="3" name="Isosceles Triangle 2"/>
          <p:cNvSpPr/>
          <p:nvPr/>
        </p:nvSpPr>
        <p:spPr>
          <a:xfrm>
            <a:off x="141337" y="5487619"/>
            <a:ext cx="504000" cy="474300"/>
          </a:xfrm>
          <a:prstGeom prst="triangl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mn-cs"/>
              </a:rPr>
              <a:t>!</a:t>
            </a:r>
          </a:p>
        </p:txBody>
      </p:sp>
      <p:sp>
        <p:nvSpPr>
          <p:cNvPr id="7" name="Rectangle 6"/>
          <p:cNvSpPr/>
          <p:nvPr/>
        </p:nvSpPr>
        <p:spPr>
          <a:xfrm rot="2138981">
            <a:off x="2177460" y="2553137"/>
            <a:ext cx="8946842" cy="1015663"/>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50" normalizeH="0" baseline="0" noProof="0" dirty="0">
                <a:ln w="11430"/>
                <a:solidFill>
                  <a:srgbClr val="F8F8F8">
                    <a:alpha val="64000"/>
                  </a:srgbClr>
                </a:solidFill>
                <a:effectLst>
                  <a:outerShdw blurRad="25400" algn="tl" rotWithShape="0">
                    <a:srgbClr val="000000">
                      <a:alpha val="43000"/>
                    </a:srgbClr>
                  </a:outerShdw>
                </a:effectLst>
                <a:uLnTx/>
                <a:uFillTx/>
                <a:latin typeface="Tw Cen MT"/>
                <a:ea typeface="+mn-ea"/>
                <a:cs typeface="+mn-cs"/>
              </a:rPr>
              <a:t>I L L U S T R A T I O N</a:t>
            </a:r>
          </a:p>
        </p:txBody>
      </p:sp>
    </p:spTree>
    <p:extLst>
      <p:ext uri="{BB962C8B-B14F-4D97-AF65-F5344CB8AC3E}">
        <p14:creationId xmlns:p14="http://schemas.microsoft.com/office/powerpoint/2010/main" val="1239347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4699" y="1016000"/>
          <a:ext cx="12030147" cy="4222800"/>
        </p:xfrm>
        <a:graphic>
          <a:graphicData uri="http://schemas.openxmlformats.org/drawingml/2006/table">
            <a:tbl>
              <a:tblPr firstRow="1" bandRow="1">
                <a:tableStyleId>{BC89EF96-8CEA-46FF-86C4-4CE0E7609802}</a:tableStyleId>
              </a:tblPr>
              <a:tblGrid>
                <a:gridCol w="4942791">
                  <a:extLst>
                    <a:ext uri="{9D8B030D-6E8A-4147-A177-3AD203B41FA5}">
                      <a16:colId xmlns:a16="http://schemas.microsoft.com/office/drawing/2014/main" val="20000"/>
                    </a:ext>
                  </a:extLst>
                </a:gridCol>
                <a:gridCol w="3330643">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083733">
                  <a:extLst>
                    <a:ext uri="{9D8B030D-6E8A-4147-A177-3AD203B41FA5}">
                      <a16:colId xmlns:a16="http://schemas.microsoft.com/office/drawing/2014/main" val="20003"/>
                    </a:ext>
                  </a:extLst>
                </a:gridCol>
                <a:gridCol w="1521513">
                  <a:extLst>
                    <a:ext uri="{9D8B030D-6E8A-4147-A177-3AD203B41FA5}">
                      <a16:colId xmlns:a16="http://schemas.microsoft.com/office/drawing/2014/main" val="20004"/>
                    </a:ext>
                  </a:extLst>
                </a:gridCol>
              </a:tblGrid>
              <a:tr h="504011">
                <a:tc>
                  <a:txBody>
                    <a:bodyPr/>
                    <a:lstStyle/>
                    <a:p>
                      <a:r>
                        <a:rPr lang="en-GB" sz="2000" dirty="0"/>
                        <a:t>Issues</a:t>
                      </a:r>
                    </a:p>
                  </a:txBody>
                  <a:tcPr marL="121920" marR="121920" marT="18000" marB="18000"/>
                </a:tc>
                <a:tc>
                  <a:txBody>
                    <a:bodyPr/>
                    <a:lstStyle/>
                    <a:p>
                      <a:r>
                        <a:rPr lang="en-GB" sz="2000" dirty="0"/>
                        <a:t>Issues identified</a:t>
                      </a:r>
                    </a:p>
                  </a:txBody>
                  <a:tcPr marL="121920" marR="121920" marT="18000" marB="18000"/>
                </a:tc>
                <a:tc>
                  <a:txBody>
                    <a:bodyPr/>
                    <a:lstStyle/>
                    <a:p>
                      <a:pPr algn="ctr"/>
                      <a:r>
                        <a:rPr lang="en-GB" sz="1500" dirty="0"/>
                        <a:t>Possible CB</a:t>
                      </a:r>
                    </a:p>
                  </a:txBody>
                  <a:tcPr marL="121920" marR="121920" marT="18000" marB="18000"/>
                </a:tc>
                <a:tc>
                  <a:txBody>
                    <a:bodyPr/>
                    <a:lstStyle/>
                    <a:p>
                      <a:pPr algn="ctr"/>
                      <a:r>
                        <a:rPr lang="en-GB" sz="1500" dirty="0"/>
                        <a:t>Point</a:t>
                      </a:r>
                      <a:r>
                        <a:rPr lang="en-GB" sz="1500" baseline="0" dirty="0"/>
                        <a:t> of Policy dialogue</a:t>
                      </a:r>
                      <a:endParaRPr lang="en-GB" sz="1500" dirty="0"/>
                    </a:p>
                  </a:txBody>
                  <a:tcPr marL="121920" marR="121920" marT="18000" marB="18000"/>
                </a:tc>
                <a:tc>
                  <a:txBody>
                    <a:bodyPr/>
                    <a:lstStyle/>
                    <a:p>
                      <a:pPr algn="ctr"/>
                      <a:r>
                        <a:rPr lang="en-GB" sz="1500" dirty="0"/>
                        <a:t>Possible </a:t>
                      </a:r>
                    </a:p>
                    <a:p>
                      <a:pPr algn="ctr"/>
                      <a:r>
                        <a:rPr lang="en-GB" sz="1500" baseline="0" dirty="0"/>
                        <a:t>conditions (Performance Indicators)</a:t>
                      </a:r>
                      <a:endParaRPr lang="en-GB" sz="1500" dirty="0"/>
                    </a:p>
                  </a:txBody>
                  <a:tcPr marL="121920" marR="121920" marT="18000" marB="18000"/>
                </a:tc>
                <a:extLst>
                  <a:ext uri="{0D108BD9-81ED-4DB2-BD59-A6C34878D82A}">
                    <a16:rowId xmlns:a16="http://schemas.microsoft.com/office/drawing/2014/main" val="10000"/>
                  </a:ext>
                </a:extLst>
              </a:tr>
              <a:tr h="1272129">
                <a:tc>
                  <a:txBody>
                    <a:bodyPr/>
                    <a:lstStyle/>
                    <a:p>
                      <a:pPr marL="0" marR="0" lvl="1" indent="0" algn="l" defTabSz="457200" rtl="0" eaLnBrk="1" fontAlgn="auto" latinLnBrk="0" hangingPunct="1">
                        <a:lnSpc>
                          <a:spcPct val="100000"/>
                        </a:lnSpc>
                        <a:spcBef>
                          <a:spcPts val="0"/>
                        </a:spcBef>
                        <a:spcAft>
                          <a:spcPts val="0"/>
                        </a:spcAft>
                        <a:buClrTx/>
                        <a:buSzTx/>
                        <a:buFont typeface="+mj-ea"/>
                        <a:buAutoNum type="circleNumDbPlain" startAt="3"/>
                        <a:tabLst/>
                        <a:defRPr/>
                      </a:pPr>
                      <a:r>
                        <a:rPr lang="en-GB" sz="2000" b="1" dirty="0"/>
                        <a:t> PFM Reform</a:t>
                      </a:r>
                      <a:r>
                        <a:rPr lang="en-GB" sz="2000" dirty="0"/>
                        <a:t>:</a:t>
                      </a:r>
                      <a:r>
                        <a:rPr lang="en-GB" sz="2000" baseline="0" dirty="0"/>
                        <a:t> </a:t>
                      </a:r>
                      <a:r>
                        <a:rPr lang="en-AU" sz="2000" b="0" kern="1200" dirty="0">
                          <a:solidFill>
                            <a:schemeClr val="tx1"/>
                          </a:solidFill>
                          <a:latin typeface="+mn-lt"/>
                          <a:ea typeface="Verdana" panose="020B0604030504040204" pitchFamily="34" charset="0"/>
                          <a:cs typeface="Verdana" panose="020B0604030504040204" pitchFamily="34" charset="0"/>
                        </a:rPr>
                        <a:t>action plan, monitoring arrangements, sequencing and prioritization of reforms, political buy-in, corruption, </a:t>
                      </a:r>
                      <a:r>
                        <a:rPr lang="en-AU" sz="2000" b="0" strike="sngStrike" kern="1200" dirty="0">
                          <a:solidFill>
                            <a:schemeClr val="tx1"/>
                          </a:solidFill>
                          <a:latin typeface="+mn-lt"/>
                          <a:ea typeface="Verdana" panose="020B0604030504040204" pitchFamily="34" charset="0"/>
                          <a:cs typeface="Verdana" panose="020B0604030504040204" pitchFamily="34" charset="0"/>
                        </a:rPr>
                        <a:t>fraud</a:t>
                      </a:r>
                      <a:r>
                        <a:rPr lang="en-AU" sz="2000" b="0" kern="1200" dirty="0">
                          <a:solidFill>
                            <a:schemeClr val="tx1"/>
                          </a:solidFill>
                          <a:latin typeface="+mn-lt"/>
                          <a:ea typeface="Verdana" panose="020B0604030504040204" pitchFamily="34" charset="0"/>
                          <a:cs typeface="Verdana" panose="020B0604030504040204" pitchFamily="34" charset="0"/>
                        </a:rPr>
                        <a:t>, institutional arrangements, institutional and financial resources, coordination, capacity strengthening needs, gender issues</a:t>
                      </a:r>
                      <a:endParaRPr lang="en-GB" sz="2000" dirty="0">
                        <a:solidFill>
                          <a:schemeClr val="tx1"/>
                        </a:solidFill>
                      </a:endParaRPr>
                    </a:p>
                  </a:txBody>
                  <a:tcPr marL="121920" marR="121920" marT="18000" marB="18000"/>
                </a:tc>
                <a:tc>
                  <a:txBody>
                    <a:bodyPr/>
                    <a:lstStyle/>
                    <a:p>
                      <a:r>
                        <a:rPr lang="en-GB" sz="1500" dirty="0">
                          <a:solidFill>
                            <a:schemeClr val="tx1"/>
                          </a:solidFill>
                        </a:rPr>
                        <a:t>Poor relation between policies and budget. (multi-annual-) </a:t>
                      </a:r>
                      <a:r>
                        <a:rPr lang="en-GB" sz="1500" strike="noStrike" baseline="0" dirty="0">
                          <a:solidFill>
                            <a:schemeClr val="tx1"/>
                          </a:solidFill>
                        </a:rPr>
                        <a:t>The</a:t>
                      </a:r>
                      <a:r>
                        <a:rPr lang="en-GB" sz="1500" strike="sngStrike" baseline="0" dirty="0">
                          <a:solidFill>
                            <a:schemeClr val="tx1"/>
                          </a:solidFill>
                        </a:rPr>
                        <a:t> </a:t>
                      </a:r>
                      <a:r>
                        <a:rPr lang="en-GB" sz="1500" baseline="0" dirty="0">
                          <a:solidFill>
                            <a:schemeClr val="tx1"/>
                          </a:solidFill>
                        </a:rPr>
                        <a:t>institutional linkage between MOF and MOP is not conducive to improvement in budget formulation (dual budgeting)</a:t>
                      </a:r>
                      <a:r>
                        <a:rPr lang="en-GB" sz="1500" dirty="0">
                          <a:solidFill>
                            <a:schemeClr val="tx1"/>
                          </a:solidFill>
                        </a:rPr>
                        <a:t>. The Reform programme leaves out the investment component. Nothing is said on gender budgeting,</a:t>
                      </a:r>
                      <a:r>
                        <a:rPr lang="en-GB" sz="1500" baseline="0" dirty="0">
                          <a:solidFill>
                            <a:schemeClr val="tx1"/>
                          </a:solidFill>
                        </a:rPr>
                        <a:t> </a:t>
                      </a:r>
                      <a:r>
                        <a:rPr lang="en-GB" sz="1500" dirty="0">
                          <a:solidFill>
                            <a:schemeClr val="tx1"/>
                          </a:solidFill>
                        </a:rPr>
                        <a:t>so</a:t>
                      </a:r>
                      <a:r>
                        <a:rPr lang="en-GB" sz="1500" baseline="0" dirty="0">
                          <a:solidFill>
                            <a:schemeClr val="tx1"/>
                          </a:solidFill>
                        </a:rPr>
                        <a:t> possible opening there</a:t>
                      </a:r>
                      <a:endParaRPr lang="en-GB" sz="1500" dirty="0">
                        <a:solidFill>
                          <a:schemeClr val="tx1"/>
                        </a:solidFill>
                      </a:endParaRPr>
                    </a:p>
                  </a:txBody>
                  <a:tcPr marL="121920" marR="121920" marT="18000" marB="18000"/>
                </a:tc>
                <a:tc>
                  <a:txBody>
                    <a:bodyPr/>
                    <a:lstStyle/>
                    <a:p>
                      <a:endParaRPr lang="en-GB" sz="1500"/>
                    </a:p>
                  </a:txBody>
                  <a:tcPr marL="121920" marR="121920" marT="18000" marB="18000"/>
                </a:tc>
                <a:tc>
                  <a:txBody>
                    <a:bodyPr/>
                    <a:lstStyle/>
                    <a:p>
                      <a:endParaRPr lang="en-GB" sz="150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3"/>
                  </a:ext>
                </a:extLst>
              </a:tr>
              <a:tr h="597874">
                <a:tc>
                  <a:txBody>
                    <a:bodyPr/>
                    <a:lstStyle/>
                    <a:p>
                      <a:pPr marL="0" marR="0" lvl="1" indent="0" algn="l" defTabSz="457200" rtl="0" eaLnBrk="1" fontAlgn="auto" latinLnBrk="0" hangingPunct="1">
                        <a:lnSpc>
                          <a:spcPct val="100000"/>
                        </a:lnSpc>
                        <a:spcBef>
                          <a:spcPts val="0"/>
                        </a:spcBef>
                        <a:spcAft>
                          <a:spcPts val="0"/>
                        </a:spcAft>
                        <a:buClrTx/>
                        <a:buSzTx/>
                        <a:buFont typeface="+mj-ea"/>
                        <a:buAutoNum type="circleNumDbPlain" startAt="4"/>
                        <a:tabLst/>
                        <a:defRPr/>
                      </a:pPr>
                      <a:r>
                        <a:rPr lang="en-GB" sz="2000" b="1" dirty="0"/>
                        <a:t> Tax administration</a:t>
                      </a:r>
                      <a:r>
                        <a:rPr lang="en-GB" sz="2000" dirty="0"/>
                        <a:t>: tax collection and administration capacities, legal</a:t>
                      </a:r>
                      <a:r>
                        <a:rPr lang="en-GB" sz="2000" baseline="0" dirty="0"/>
                        <a:t> framework, illicit financial flows</a:t>
                      </a:r>
                      <a:endParaRPr lang="en-GB" sz="2000" dirty="0"/>
                    </a:p>
                  </a:txBody>
                  <a:tcPr marL="121920" marR="121920" marT="18000" marB="18000"/>
                </a:tc>
                <a:tc>
                  <a:txBody>
                    <a:bodyPr/>
                    <a:lstStyle/>
                    <a:p>
                      <a:r>
                        <a:rPr lang="en-GB" sz="1500" dirty="0">
                          <a:solidFill>
                            <a:srgbClr val="4D4D4D"/>
                          </a:solidFill>
                        </a:rPr>
                        <a:t>Tax</a:t>
                      </a:r>
                      <a:r>
                        <a:rPr lang="en-GB" sz="1500" baseline="0" dirty="0">
                          <a:solidFill>
                            <a:srgbClr val="4D4D4D"/>
                          </a:solidFill>
                        </a:rPr>
                        <a:t> administration works efficiently. However, there is an (political?) issue of tax revenue collection at provincial level.</a:t>
                      </a:r>
                      <a:endParaRPr lang="en-GB" sz="1500" dirty="0">
                        <a:solidFill>
                          <a:srgbClr val="4D4D4D"/>
                        </a:solidFill>
                      </a:endParaRPr>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4"/>
                  </a:ext>
                </a:extLst>
              </a:tr>
            </a:tbl>
          </a:graphicData>
        </a:graphic>
      </p:graphicFrame>
      <p:sp>
        <p:nvSpPr>
          <p:cNvPr id="5" name="TextBox 4"/>
          <p:cNvSpPr txBox="1"/>
          <p:nvPr/>
        </p:nvSpPr>
        <p:spPr>
          <a:xfrm>
            <a:off x="907046" y="190326"/>
            <a:ext cx="8419950" cy="507831"/>
          </a:xfrm>
          <a:prstGeom prst="rect">
            <a:avLst/>
          </a:prstGeom>
        </p:spPr>
        <p:txBody>
          <a:bodyPr vert="horz" lIns="91440" tIns="45720" rIns="91440" bIns="0" rtlCol="0" anchor="b" anchorCtr="0">
            <a:noAutofit/>
          </a:bodyPr>
          <a:lstStyle>
            <a:defPPr>
              <a:defRPr lang="en-US"/>
            </a:defPPr>
            <a:lvl1pPr>
              <a:lnSpc>
                <a:spcPct val="90000"/>
              </a:lnSpc>
              <a:spcBef>
                <a:spcPct val="0"/>
              </a:spcBef>
              <a:buNone/>
              <a:defRPr sz="30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034EA2"/>
                </a:solidFill>
                <a:effectLst/>
                <a:uLnTx/>
                <a:uFillTx/>
                <a:latin typeface="Arial"/>
                <a:ea typeface="+mj-ea"/>
                <a:cs typeface="+mj-cs"/>
              </a:rPr>
              <a:t>Exercise 2 – Table 2.2: PFM assessment</a:t>
            </a:r>
          </a:p>
        </p:txBody>
      </p:sp>
      <p:sp>
        <p:nvSpPr>
          <p:cNvPr id="6" name="TextBox 5"/>
          <p:cNvSpPr txBox="1"/>
          <p:nvPr/>
        </p:nvSpPr>
        <p:spPr>
          <a:xfrm>
            <a:off x="471274" y="6030063"/>
            <a:ext cx="11322783" cy="707886"/>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D4D4D"/>
                </a:solidFill>
                <a:effectLst/>
                <a:uLnTx/>
                <a:uFillTx/>
                <a:latin typeface="Arial"/>
                <a:ea typeface="+mn-ea"/>
                <a:cs typeface="+mn-cs"/>
                <a:sym typeface="Wingdings"/>
              </a:rPr>
              <a:t>Tip: </a:t>
            </a:r>
            <a:r>
              <a:rPr kumimoji="0" lang="en-GB" sz="2000" b="0" i="0" u="none" strike="noStrike" kern="1200" cap="none" spc="0" normalizeH="0" baseline="0" noProof="0" dirty="0">
                <a:ln>
                  <a:noFill/>
                </a:ln>
                <a:solidFill>
                  <a:srgbClr val="4D4D4D"/>
                </a:solidFill>
                <a:effectLst/>
                <a:uLnTx/>
                <a:uFillTx/>
                <a:latin typeface="Arial"/>
                <a:ea typeface="+mn-ea"/>
                <a:cs typeface="Tw Cen MT"/>
              </a:rPr>
              <a:t>Use the Guidelines pages 36-41 and Annex 5, pages 98-116 for PFM assessment and pages 53 and 167-168 for tax administration</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sp>
        <p:nvSpPr>
          <p:cNvPr id="2" name="TextBox 1"/>
          <p:cNvSpPr txBox="1"/>
          <p:nvPr/>
        </p:nvSpPr>
        <p:spPr>
          <a:xfrm>
            <a:off x="907046" y="5267487"/>
            <a:ext cx="11322783" cy="707886"/>
          </a:xfrm>
          <a:prstGeom prst="rect">
            <a:avLst/>
          </a:prstGeom>
          <a:noFill/>
          <a:ln>
            <a:solidFill>
              <a:srgbClr val="FF0000"/>
            </a:solidFill>
          </a:ln>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Look at all phases of the budget cycle </a:t>
            </a:r>
            <a:r>
              <a:rPr kumimoji="0" lang="en-AU" sz="2000" b="0" i="0" u="none" strike="noStrike" kern="120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(and  esp. domestic revenue mobilisation, transparency and oversight), </a:t>
            </a:r>
            <a:r>
              <a:rPr kumimoji="0" lang="en-AU" sz="2000" b="1" i="0" u="none" strike="noStrike" kern="120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at national and subnational levels. </a:t>
            </a:r>
            <a:endParaRPr kumimoji="0" lang="en-AU" sz="2000" b="1" i="0" u="none" strike="noStrike" kern="120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sym typeface="Zapf Dingbats"/>
            </a:endParaRPr>
          </a:p>
        </p:txBody>
      </p:sp>
      <p:sp>
        <p:nvSpPr>
          <p:cNvPr id="3" name="Isosceles Triangle 2"/>
          <p:cNvSpPr/>
          <p:nvPr/>
        </p:nvSpPr>
        <p:spPr>
          <a:xfrm>
            <a:off x="226002" y="5352153"/>
            <a:ext cx="504000" cy="474300"/>
          </a:xfrm>
          <a:prstGeom prst="triangl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mn-cs"/>
              </a:rPr>
              <a:t>!</a:t>
            </a:r>
          </a:p>
        </p:txBody>
      </p:sp>
      <p:sp>
        <p:nvSpPr>
          <p:cNvPr id="7" name="Rectangle 6"/>
          <p:cNvSpPr/>
          <p:nvPr/>
        </p:nvSpPr>
        <p:spPr>
          <a:xfrm rot="2138981">
            <a:off x="1125086" y="2632115"/>
            <a:ext cx="8946842" cy="1015663"/>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50" normalizeH="0" baseline="0" noProof="0" dirty="0">
                <a:ln w="11430"/>
                <a:solidFill>
                  <a:srgbClr val="F8F8F8">
                    <a:alpha val="64000"/>
                  </a:srgbClr>
                </a:solidFill>
                <a:effectLst>
                  <a:outerShdw blurRad="25400" algn="tl" rotWithShape="0">
                    <a:srgbClr val="000000">
                      <a:alpha val="43000"/>
                    </a:srgbClr>
                  </a:outerShdw>
                </a:effectLst>
                <a:uLnTx/>
                <a:uFillTx/>
                <a:latin typeface="Tw Cen MT"/>
                <a:ea typeface="+mn-ea"/>
                <a:cs typeface="+mn-cs"/>
              </a:rPr>
              <a:t>I L L U S T R A T I O N</a:t>
            </a:r>
          </a:p>
        </p:txBody>
      </p:sp>
    </p:spTree>
    <p:extLst>
      <p:ext uri="{BB962C8B-B14F-4D97-AF65-F5344CB8AC3E}">
        <p14:creationId xmlns:p14="http://schemas.microsoft.com/office/powerpoint/2010/main" val="1438719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1100912" y="1705123"/>
            <a:ext cx="10677430" cy="3293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1" indent="-342900" defTabSz="457200">
              <a:lnSpc>
                <a:spcPct val="130000"/>
              </a:lnSpc>
              <a:spcBef>
                <a:spcPts val="600"/>
              </a:spcBef>
              <a:spcAft>
                <a:spcPts val="600"/>
              </a:spcAft>
              <a:buClr>
                <a:srgbClr val="004494"/>
              </a:buClr>
              <a:buSzPct val="100000"/>
              <a:defRPr/>
            </a:pPr>
            <a:r>
              <a:rPr lang="en-GB" altLang="es-ES" sz="2100" dirty="0">
                <a:solidFill>
                  <a:schemeClr val="tx1"/>
                </a:solidFill>
                <a:latin typeface="+mj-lt"/>
                <a:ea typeface="Verdana" panose="020B0604030504040204" pitchFamily="34" charset="0"/>
                <a:cs typeface="Verdana" panose="020B0604030504040204" pitchFamily="34" charset="0"/>
              </a:rPr>
              <a:t>For programme approval:</a:t>
            </a:r>
            <a:r>
              <a:rPr lang="en-GB" altLang="es-ES" sz="2100" b="0" dirty="0">
                <a:solidFill>
                  <a:schemeClr val="tx1"/>
                </a:solidFill>
                <a:latin typeface="+mj-lt"/>
                <a:ea typeface="Verdana" panose="020B0604030504040204" pitchFamily="34" charset="0"/>
                <a:cs typeface="Verdana" panose="020B0604030504040204" pitchFamily="34" charset="0"/>
              </a:rPr>
              <a:t> an ‘</a:t>
            </a:r>
            <a:r>
              <a:rPr lang="en-GB" altLang="es-ES" sz="2100" b="0" i="1" dirty="0">
                <a:solidFill>
                  <a:schemeClr val="tx1"/>
                </a:solidFill>
                <a:latin typeface="+mj-lt"/>
                <a:ea typeface="Verdana" panose="020B0604030504040204" pitchFamily="34" charset="0"/>
                <a:cs typeface="Verdana" panose="020B0604030504040204" pitchFamily="34" charset="0"/>
              </a:rPr>
              <a:t>Entry point’ must be met. Focus on the </a:t>
            </a:r>
            <a:r>
              <a:rPr lang="en-AU" altLang="es-ES" sz="2100" b="0" i="1" dirty="0">
                <a:solidFill>
                  <a:schemeClr val="tx1"/>
                </a:solidFill>
                <a:latin typeface="+mj-lt"/>
                <a:ea typeface="Verdana" panose="020B0604030504040204" pitchFamily="34" charset="0"/>
                <a:cs typeface="Verdana" panose="020B0604030504040204" pitchFamily="34" charset="0"/>
              </a:rPr>
              <a:t>p</a:t>
            </a:r>
            <a:r>
              <a:rPr lang="en-AU" sz="2100" b="0" i="1" dirty="0">
                <a:solidFill>
                  <a:schemeClr val="tx1"/>
                </a:solidFill>
                <a:latin typeface="+mj-lt"/>
                <a:ea typeface="Verdana" panose="020B0604030504040204" pitchFamily="34" charset="0"/>
                <a:cs typeface="Verdana" panose="020B0604030504040204" pitchFamily="34" charset="0"/>
              </a:rPr>
              <a:t>ublication of the Budget: either Executive’s budget proposal or enacted budget within the previous or current budget cycle. Due attention to fiscal and audit reports (also follow-up).</a:t>
            </a:r>
          </a:p>
          <a:p>
            <a:pPr marL="342900" lvl="1" indent="-342900" defTabSz="457200">
              <a:lnSpc>
                <a:spcPct val="130000"/>
              </a:lnSpc>
              <a:spcBef>
                <a:spcPts val="600"/>
              </a:spcBef>
              <a:spcAft>
                <a:spcPts val="600"/>
              </a:spcAft>
              <a:buClr>
                <a:srgbClr val="004494"/>
              </a:buClr>
              <a:buSzPct val="100000"/>
              <a:defRPr/>
            </a:pPr>
            <a:r>
              <a:rPr lang="en-GB" sz="2100" dirty="0">
                <a:solidFill>
                  <a:schemeClr val="tx1"/>
                </a:solidFill>
                <a:latin typeface="+mj-lt"/>
                <a:ea typeface="Verdana" panose="020B0604030504040204" pitchFamily="34" charset="0"/>
                <a:cs typeface="Verdana" panose="020B0604030504040204" pitchFamily="34" charset="0"/>
              </a:rPr>
              <a:t>During implementation: </a:t>
            </a:r>
            <a:r>
              <a:rPr lang="en-GB" sz="2100" b="0" dirty="0">
                <a:solidFill>
                  <a:schemeClr val="tx1"/>
                </a:solidFill>
                <a:latin typeface="+mj-lt"/>
                <a:ea typeface="Verdana" panose="020B0604030504040204" pitchFamily="34" charset="0"/>
                <a:cs typeface="Verdana" panose="020B0604030504040204" pitchFamily="34" charset="0"/>
              </a:rPr>
              <a:t>For each tranche disbursement: ‘entry point still met?’ means satisfactory progress (or no deterioration) in the production, public availability / accessibility, timeliness of release of budget/audit documents, quality and comprehensiveness of budget documentation (e.g. tax expenditures, borrowing plan)</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1476597" y="6131285"/>
            <a:ext cx="2743200" cy="365125"/>
          </a:xfrm>
        </p:spPr>
        <p:txBody>
          <a:bodyPr/>
          <a:lstStyle/>
          <a:p>
            <a:pPr fontAlgn="base">
              <a:spcBef>
                <a:spcPct val="0"/>
              </a:spcBef>
              <a:spcAft>
                <a:spcPct val="0"/>
              </a:spcAft>
            </a:pPr>
            <a:fld id="{37B83C0C-BC65-4367-9B8A-060D4801009D}" type="slidenum">
              <a:rPr lang="fr-BE" sz="1100" b="1">
                <a:solidFill>
                  <a:srgbClr val="FFFFFF"/>
                </a:solidFill>
                <a:latin typeface="Verdana"/>
              </a:rPr>
              <a:pPr fontAlgn="base">
                <a:spcBef>
                  <a:spcPct val="0"/>
                </a:spcBef>
                <a:spcAft>
                  <a:spcPct val="0"/>
                </a:spcAft>
              </a:pPr>
              <a:t>45</a:t>
            </a:fld>
            <a:endParaRPr lang="fr-BE" sz="1100" b="1" dirty="0">
              <a:solidFill>
                <a:srgbClr val="FFFFFF"/>
              </a:solidFill>
              <a:latin typeface="Verdana"/>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929625" y="76457"/>
            <a:ext cx="10848717" cy="1343533"/>
          </a:xfrm>
        </p:spPr>
        <p:txBody>
          <a:bodyPr/>
          <a:lstStyle/>
          <a:p>
            <a:pPr>
              <a:lnSpc>
                <a:spcPct val="107000"/>
              </a:lnSpc>
              <a:spcAft>
                <a:spcPts val="800"/>
              </a:spcAft>
            </a:pPr>
            <a:r>
              <a:rPr lang="en-GB" dirty="0"/>
              <a:t>Requirement and focus for Transparency and oversight of the budget</a:t>
            </a:r>
            <a:endParaRPr lang="en-BE" dirty="0"/>
          </a:p>
        </p:txBody>
      </p:sp>
      <p:sp>
        <p:nvSpPr>
          <p:cNvPr id="6" name="Rectangle 5">
            <a:extLst>
              <a:ext uri="{FF2B5EF4-FFF2-40B4-BE49-F238E27FC236}">
                <a16:creationId xmlns:a16="http://schemas.microsoft.com/office/drawing/2014/main" id="{1E77A0A1-D4DB-41C9-A185-E3DECFCC340C}"/>
              </a:ext>
            </a:extLst>
          </p:cNvPr>
          <p:cNvSpPr/>
          <p:nvPr/>
        </p:nvSpPr>
        <p:spPr bwMode="auto">
          <a:xfrm>
            <a:off x="4078904" y="5141364"/>
            <a:ext cx="6102786" cy="1330056"/>
          </a:xfrm>
          <a:prstGeom prst="rect">
            <a:avLst/>
          </a:prstGeom>
          <a:solidFill>
            <a:schemeClr val="bg1"/>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2200" dirty="0">
              <a:solidFill>
                <a:srgbClr val="0F5494"/>
              </a:solidFill>
              <a:latin typeface="Verdana"/>
            </a:endParaRPr>
          </a:p>
        </p:txBody>
      </p:sp>
      <p:sp>
        <p:nvSpPr>
          <p:cNvPr id="7" name="ZoneTexte 6">
            <a:extLst>
              <a:ext uri="{FF2B5EF4-FFF2-40B4-BE49-F238E27FC236}">
                <a16:creationId xmlns:a16="http://schemas.microsoft.com/office/drawing/2014/main" id="{B6A04378-FE5B-4B59-902F-3CA8E4CB9EEC}"/>
              </a:ext>
            </a:extLst>
          </p:cNvPr>
          <p:cNvSpPr txBox="1"/>
          <p:nvPr/>
        </p:nvSpPr>
        <p:spPr>
          <a:xfrm>
            <a:off x="4119514" y="5141364"/>
            <a:ext cx="6062176" cy="1384995"/>
          </a:xfrm>
          <a:prstGeom prst="rect">
            <a:avLst/>
          </a:prstGeom>
          <a:noFill/>
        </p:spPr>
        <p:txBody>
          <a:bodyPr wrap="square" rtlCol="0">
            <a:spAutoFit/>
          </a:bodyPr>
          <a:lstStyle/>
          <a:p>
            <a:pPr fontAlgn="base">
              <a:spcBef>
                <a:spcPct val="20000"/>
              </a:spcBef>
              <a:spcAft>
                <a:spcPct val="0"/>
              </a:spcAft>
              <a:buClr>
                <a:srgbClr val="FFFFFF"/>
              </a:buClr>
              <a:defRPr/>
            </a:pPr>
            <a:r>
              <a:rPr lang="en-GB" sz="2100" b="1" dirty="0">
                <a:latin typeface="+mj-lt"/>
                <a:ea typeface="ＭＳ Ｐゴシック" charset="0"/>
                <a:cs typeface="ＭＳ Ｐゴシック" charset="0"/>
              </a:rPr>
              <a:t>Six major budget documents: </a:t>
            </a:r>
            <a:r>
              <a:rPr lang="en-GB" sz="2100" dirty="0">
                <a:latin typeface="+mj-lt"/>
              </a:rPr>
              <a:t>budget proposal; enacted budget; in-year reports [mid-year report]; year-end report; audit report and other documents (citizens’ budgets). </a:t>
            </a:r>
            <a:endParaRPr lang="fr-BE" sz="2100" dirty="0">
              <a:latin typeface="+mj-lt"/>
              <a:ea typeface="ＭＳ Ｐゴシック" charset="0"/>
              <a:cs typeface="ＭＳ Ｐゴシック" charset="0"/>
            </a:endParaRPr>
          </a:p>
        </p:txBody>
      </p:sp>
      <p:sp>
        <p:nvSpPr>
          <p:cNvPr id="12" name="Rectangle 11">
            <a:extLst>
              <a:ext uri="{FF2B5EF4-FFF2-40B4-BE49-F238E27FC236}">
                <a16:creationId xmlns:a16="http://schemas.microsoft.com/office/drawing/2014/main" id="{F99242CF-4EF1-4916-B495-C849E98E705C}"/>
              </a:ext>
            </a:extLst>
          </p:cNvPr>
          <p:cNvSpPr/>
          <p:nvPr/>
        </p:nvSpPr>
        <p:spPr bwMode="auto">
          <a:xfrm>
            <a:off x="929625" y="5139009"/>
            <a:ext cx="3172685" cy="1330056"/>
          </a:xfrm>
          <a:prstGeom prst="rect">
            <a:avLst/>
          </a:prstGeom>
          <a:solidFill>
            <a:schemeClr val="accent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2200" dirty="0">
              <a:solidFill>
                <a:srgbClr val="0F5494"/>
              </a:solidFill>
              <a:latin typeface="Verdana"/>
            </a:endParaRPr>
          </a:p>
        </p:txBody>
      </p:sp>
      <p:sp>
        <p:nvSpPr>
          <p:cNvPr id="13" name="ZoneTexte 12">
            <a:extLst>
              <a:ext uri="{FF2B5EF4-FFF2-40B4-BE49-F238E27FC236}">
                <a16:creationId xmlns:a16="http://schemas.microsoft.com/office/drawing/2014/main" id="{F2924AAA-45FE-46C1-8579-92F8F0C717CC}"/>
              </a:ext>
            </a:extLst>
          </p:cNvPr>
          <p:cNvSpPr txBox="1"/>
          <p:nvPr/>
        </p:nvSpPr>
        <p:spPr>
          <a:xfrm>
            <a:off x="929625" y="5115255"/>
            <a:ext cx="3196089" cy="1200329"/>
          </a:xfrm>
          <a:prstGeom prst="rect">
            <a:avLst/>
          </a:prstGeom>
          <a:noFill/>
        </p:spPr>
        <p:txBody>
          <a:bodyPr wrap="square" rtlCol="0">
            <a:spAutoFit/>
          </a:bodyPr>
          <a:lstStyle/>
          <a:p>
            <a:pPr algn="ctr" fontAlgn="base">
              <a:spcBef>
                <a:spcPct val="20000"/>
              </a:spcBef>
              <a:spcAft>
                <a:spcPct val="0"/>
              </a:spcAft>
              <a:buClr>
                <a:srgbClr val="FFFFFF"/>
              </a:buClr>
              <a:defRPr/>
            </a:pPr>
            <a:r>
              <a:rPr lang="en-GB" sz="2400" b="1" dirty="0">
                <a:solidFill>
                  <a:srgbClr val="FFFFFF"/>
                </a:solidFill>
                <a:latin typeface="+mj-lt"/>
              </a:rPr>
              <a:t>Assessment of transparency and oversight</a:t>
            </a:r>
          </a:p>
        </p:txBody>
      </p:sp>
      <p:sp>
        <p:nvSpPr>
          <p:cNvPr id="14" name="Rectangle 13">
            <a:extLst>
              <a:ext uri="{FF2B5EF4-FFF2-40B4-BE49-F238E27FC236}">
                <a16:creationId xmlns:a16="http://schemas.microsoft.com/office/drawing/2014/main" id="{1068EE17-3D49-F24E-B284-808219D799E6}"/>
              </a:ext>
            </a:extLst>
          </p:cNvPr>
          <p:cNvSpPr/>
          <p:nvPr/>
        </p:nvSpPr>
        <p:spPr>
          <a:xfrm>
            <a:off x="-130502" y="6422597"/>
            <a:ext cx="4753744" cy="450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80000" lvl="1" fontAlgn="base">
              <a:spcBef>
                <a:spcPct val="50000"/>
              </a:spcBef>
              <a:spcAft>
                <a:spcPct val="0"/>
              </a:spcAft>
              <a:buClr>
                <a:srgbClr val="0F5494"/>
              </a:buClr>
            </a:pPr>
            <a:r>
              <a:rPr lang="en-GB" altLang="es-ES" i="1" dirty="0">
                <a:solidFill>
                  <a:schemeClr val="tx1"/>
                </a:solidFill>
                <a:latin typeface="+mj-lt"/>
                <a:cs typeface="Tw Cen MT"/>
              </a:rPr>
              <a:t>See Guidelines Annex 6</a:t>
            </a:r>
          </a:p>
        </p:txBody>
      </p:sp>
    </p:spTree>
    <p:extLst>
      <p:ext uri="{BB962C8B-B14F-4D97-AF65-F5344CB8AC3E}">
        <p14:creationId xmlns:p14="http://schemas.microsoft.com/office/powerpoint/2010/main" val="41870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p:bldP spid="12" grpId="0" animBg="1"/>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8D85FAC-3C38-4DB2-B17F-F966C50096B6}"/>
              </a:ext>
            </a:extLst>
          </p:cNvPr>
          <p:cNvSpPr>
            <a:spLocks noGrp="1"/>
          </p:cNvSpPr>
          <p:nvPr>
            <p:ph type="title"/>
          </p:nvPr>
        </p:nvSpPr>
        <p:spPr>
          <a:xfrm>
            <a:off x="1051745" y="309240"/>
            <a:ext cx="10515600" cy="782357"/>
          </a:xfrm>
        </p:spPr>
        <p:txBody>
          <a:bodyPr/>
          <a:lstStyle/>
          <a:p>
            <a:r>
              <a:rPr lang="fr-FR" altLang="fr-FR" sz="4000" dirty="0"/>
              <a:t>Budget cycle and essential budget documents</a:t>
            </a:r>
            <a:endParaRPr lang="de-DE" dirty="0"/>
          </a:p>
        </p:txBody>
      </p:sp>
      <p:pic>
        <p:nvPicPr>
          <p:cNvPr id="5" name="Image 4">
            <a:extLst>
              <a:ext uri="{FF2B5EF4-FFF2-40B4-BE49-F238E27FC236}">
                <a16:creationId xmlns:a16="http://schemas.microsoft.com/office/drawing/2014/main" id="{A3419FAA-45D4-47DD-8C19-037081B2B53D}"/>
              </a:ext>
            </a:extLst>
          </p:cNvPr>
          <p:cNvPicPr>
            <a:picLocks noChangeAspect="1"/>
          </p:cNvPicPr>
          <p:nvPr/>
        </p:nvPicPr>
        <p:blipFill>
          <a:blip r:embed="rId3"/>
          <a:stretch>
            <a:fillRect/>
          </a:stretch>
        </p:blipFill>
        <p:spPr>
          <a:xfrm>
            <a:off x="1871069" y="946401"/>
            <a:ext cx="7467600" cy="4917109"/>
          </a:xfrm>
          <a:prstGeom prst="rect">
            <a:avLst/>
          </a:prstGeom>
        </p:spPr>
      </p:pic>
      <p:sp>
        <p:nvSpPr>
          <p:cNvPr id="4" name="Bulle narrative : rectangle 3">
            <a:extLst>
              <a:ext uri="{FF2B5EF4-FFF2-40B4-BE49-F238E27FC236}">
                <a16:creationId xmlns:a16="http://schemas.microsoft.com/office/drawing/2014/main" id="{F8FFD2C2-EC47-41A0-80B9-B586322D4F36}"/>
              </a:ext>
            </a:extLst>
          </p:cNvPr>
          <p:cNvSpPr/>
          <p:nvPr/>
        </p:nvSpPr>
        <p:spPr>
          <a:xfrm>
            <a:off x="9574696" y="1490870"/>
            <a:ext cx="2014331" cy="834886"/>
          </a:xfrm>
          <a:prstGeom prst="wedgeRectCallout">
            <a:avLst>
              <a:gd name="adj1" fmla="val -24456"/>
              <a:gd name="adj2" fmla="val 14882"/>
            </a:avLst>
          </a:prstGeom>
          <a:solidFill>
            <a:srgbClr val="FFFFC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Executive Budget Proposal</a:t>
            </a:r>
          </a:p>
        </p:txBody>
      </p:sp>
      <p:sp>
        <p:nvSpPr>
          <p:cNvPr id="6" name="Bulle narrative : rectangle 5">
            <a:extLst>
              <a:ext uri="{FF2B5EF4-FFF2-40B4-BE49-F238E27FC236}">
                <a16:creationId xmlns:a16="http://schemas.microsoft.com/office/drawing/2014/main" id="{5E950D16-3729-4D50-8C04-7C45D66C835D}"/>
              </a:ext>
            </a:extLst>
          </p:cNvPr>
          <p:cNvSpPr/>
          <p:nvPr/>
        </p:nvSpPr>
        <p:spPr>
          <a:xfrm>
            <a:off x="9501808" y="2557670"/>
            <a:ext cx="2372140" cy="1152939"/>
          </a:xfrm>
          <a:prstGeom prst="wedgeRectCallout">
            <a:avLst>
              <a:gd name="adj1" fmla="val -24456"/>
              <a:gd name="adj2" fmla="val 14882"/>
            </a:avLst>
          </a:prstGeom>
          <a:solidFill>
            <a:srgbClr val="FFFFC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Budget law including annexes (e.g. borrowing plan)</a:t>
            </a:r>
          </a:p>
        </p:txBody>
      </p:sp>
      <p:sp>
        <p:nvSpPr>
          <p:cNvPr id="7" name="Bulle narrative : rectangle 6">
            <a:extLst>
              <a:ext uri="{FF2B5EF4-FFF2-40B4-BE49-F238E27FC236}">
                <a16:creationId xmlns:a16="http://schemas.microsoft.com/office/drawing/2014/main" id="{386C2A70-6975-4BBD-A04B-20CD017F6182}"/>
              </a:ext>
            </a:extLst>
          </p:cNvPr>
          <p:cNvSpPr/>
          <p:nvPr/>
        </p:nvSpPr>
        <p:spPr>
          <a:xfrm>
            <a:off x="9501809" y="3803373"/>
            <a:ext cx="2557669" cy="1225826"/>
          </a:xfrm>
          <a:prstGeom prst="wedgeRectCallout">
            <a:avLst>
              <a:gd name="adj1" fmla="val -24456"/>
              <a:gd name="adj2" fmla="val 14882"/>
            </a:avLst>
          </a:prstGeom>
          <a:solidFill>
            <a:srgbClr val="FFFFC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Various reports (e.g. tax expenditures, gender, climate)</a:t>
            </a:r>
          </a:p>
        </p:txBody>
      </p:sp>
      <p:sp>
        <p:nvSpPr>
          <p:cNvPr id="8" name="Bulle narrative : rectangle 7">
            <a:extLst>
              <a:ext uri="{FF2B5EF4-FFF2-40B4-BE49-F238E27FC236}">
                <a16:creationId xmlns:a16="http://schemas.microsoft.com/office/drawing/2014/main" id="{651073BE-55BF-404D-B182-864F91CB0CE2}"/>
              </a:ext>
            </a:extLst>
          </p:cNvPr>
          <p:cNvSpPr/>
          <p:nvPr/>
        </p:nvSpPr>
        <p:spPr>
          <a:xfrm>
            <a:off x="6732105" y="5698435"/>
            <a:ext cx="2014331" cy="834886"/>
          </a:xfrm>
          <a:prstGeom prst="wedgeRectCallout">
            <a:avLst>
              <a:gd name="adj1" fmla="val -24456"/>
              <a:gd name="adj2" fmla="val 14882"/>
            </a:avLst>
          </a:prstGeom>
          <a:solidFill>
            <a:srgbClr val="FFFFC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Quarterly and half-yearly execution reports</a:t>
            </a:r>
          </a:p>
        </p:txBody>
      </p:sp>
      <p:sp>
        <p:nvSpPr>
          <p:cNvPr id="9" name="Bulle narrative : rectangle 8">
            <a:extLst>
              <a:ext uri="{FF2B5EF4-FFF2-40B4-BE49-F238E27FC236}">
                <a16:creationId xmlns:a16="http://schemas.microsoft.com/office/drawing/2014/main" id="{B7590D82-0CE4-41C8-947D-82C3ABD6EE2F}"/>
              </a:ext>
            </a:extLst>
          </p:cNvPr>
          <p:cNvSpPr/>
          <p:nvPr/>
        </p:nvSpPr>
        <p:spPr>
          <a:xfrm>
            <a:off x="9541566" y="5161721"/>
            <a:ext cx="2557669" cy="682488"/>
          </a:xfrm>
          <a:prstGeom prst="wedgeRectCallout">
            <a:avLst>
              <a:gd name="adj1" fmla="val -24456"/>
              <a:gd name="adj2" fmla="val 14882"/>
            </a:avLst>
          </a:prstGeom>
          <a:solidFill>
            <a:srgbClr val="FFFFC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Citizen budget</a:t>
            </a:r>
          </a:p>
        </p:txBody>
      </p:sp>
      <p:sp>
        <p:nvSpPr>
          <p:cNvPr id="10" name="Bulle narrative : rectangle 9">
            <a:extLst>
              <a:ext uri="{FF2B5EF4-FFF2-40B4-BE49-F238E27FC236}">
                <a16:creationId xmlns:a16="http://schemas.microsoft.com/office/drawing/2014/main" id="{E23956C6-B950-4BAF-8DAD-972F49B18440}"/>
              </a:ext>
            </a:extLst>
          </p:cNvPr>
          <p:cNvSpPr/>
          <p:nvPr/>
        </p:nvSpPr>
        <p:spPr>
          <a:xfrm>
            <a:off x="503583" y="3154017"/>
            <a:ext cx="2663687" cy="1656522"/>
          </a:xfrm>
          <a:prstGeom prst="wedgeRectCallout">
            <a:avLst>
              <a:gd name="adj1" fmla="val -24456"/>
              <a:gd name="adj2" fmla="val 14882"/>
            </a:avLst>
          </a:prstGeom>
          <a:solidFill>
            <a:srgbClr val="FFFFC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SAI report </a:t>
            </a:r>
          </a:p>
          <a:p>
            <a:r>
              <a:rPr lang="en-GB" dirty="0">
                <a:solidFill>
                  <a:schemeClr val="tx1"/>
                </a:solidFill>
              </a:rPr>
              <a:t>Annual performance report</a:t>
            </a:r>
          </a:p>
          <a:p>
            <a:r>
              <a:rPr lang="en-GB" dirty="0">
                <a:solidFill>
                  <a:schemeClr val="tx1"/>
                </a:solidFill>
              </a:rPr>
              <a:t>Performance audit report</a:t>
            </a:r>
          </a:p>
        </p:txBody>
      </p:sp>
      <p:sp>
        <p:nvSpPr>
          <p:cNvPr id="11" name="Bulle narrative : rectangle 10">
            <a:extLst>
              <a:ext uri="{FF2B5EF4-FFF2-40B4-BE49-F238E27FC236}">
                <a16:creationId xmlns:a16="http://schemas.microsoft.com/office/drawing/2014/main" id="{E353759E-D05F-4F2B-98B6-051BCA6852EB}"/>
              </a:ext>
            </a:extLst>
          </p:cNvPr>
          <p:cNvSpPr/>
          <p:nvPr/>
        </p:nvSpPr>
        <p:spPr>
          <a:xfrm>
            <a:off x="4366592" y="5718314"/>
            <a:ext cx="2014331" cy="834886"/>
          </a:xfrm>
          <a:prstGeom prst="wedgeRectCallout">
            <a:avLst>
              <a:gd name="adj1" fmla="val -24456"/>
              <a:gd name="adj2" fmla="val 14882"/>
            </a:avLst>
          </a:prstGeom>
          <a:solidFill>
            <a:srgbClr val="FFFFC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Annual budget execution report</a:t>
            </a:r>
          </a:p>
        </p:txBody>
      </p:sp>
      <p:sp>
        <p:nvSpPr>
          <p:cNvPr id="2" name="TextBox 1">
            <a:extLst>
              <a:ext uri="{FF2B5EF4-FFF2-40B4-BE49-F238E27FC236}">
                <a16:creationId xmlns:a16="http://schemas.microsoft.com/office/drawing/2014/main" id="{FD3F7678-61DE-E2FC-425E-F4AF4AE93C4B}"/>
              </a:ext>
            </a:extLst>
          </p:cNvPr>
          <p:cNvSpPr txBox="1"/>
          <p:nvPr/>
        </p:nvSpPr>
        <p:spPr>
          <a:xfrm>
            <a:off x="3321326" y="2944683"/>
            <a:ext cx="1358899" cy="523220"/>
          </a:xfrm>
          <a:prstGeom prst="rect">
            <a:avLst/>
          </a:prstGeom>
          <a:solidFill>
            <a:schemeClr val="bg1"/>
          </a:solidFill>
          <a:ln>
            <a:solidFill>
              <a:schemeClr val="tx1"/>
            </a:solidFill>
          </a:ln>
        </p:spPr>
        <p:txBody>
          <a:bodyPr wrap="square" rtlCol="0">
            <a:spAutoFit/>
          </a:bodyPr>
          <a:lstStyle/>
          <a:p>
            <a:r>
              <a:rPr lang="en-GB" sz="1400" dirty="0"/>
              <a:t>External audit and evaluation</a:t>
            </a:r>
          </a:p>
        </p:txBody>
      </p:sp>
      <p:sp>
        <p:nvSpPr>
          <p:cNvPr id="13" name="TextBox 12">
            <a:extLst>
              <a:ext uri="{FF2B5EF4-FFF2-40B4-BE49-F238E27FC236}">
                <a16:creationId xmlns:a16="http://schemas.microsoft.com/office/drawing/2014/main" id="{8971C74F-0537-666A-CBD8-D29C48583C7D}"/>
              </a:ext>
            </a:extLst>
          </p:cNvPr>
          <p:cNvSpPr txBox="1"/>
          <p:nvPr/>
        </p:nvSpPr>
        <p:spPr>
          <a:xfrm>
            <a:off x="5039545" y="5236770"/>
            <a:ext cx="1270000" cy="461665"/>
          </a:xfrm>
          <a:prstGeom prst="rect">
            <a:avLst/>
          </a:prstGeom>
          <a:solidFill>
            <a:schemeClr val="bg1"/>
          </a:solidFill>
        </p:spPr>
        <p:txBody>
          <a:bodyPr wrap="square" rtlCol="0">
            <a:spAutoFit/>
          </a:bodyPr>
          <a:lstStyle/>
          <a:p>
            <a:pPr algn="ctr"/>
            <a:r>
              <a:rPr lang="en-GB" sz="1200" i="1" dirty="0"/>
              <a:t>External    scrutiny</a:t>
            </a:r>
          </a:p>
        </p:txBody>
      </p:sp>
      <p:sp>
        <p:nvSpPr>
          <p:cNvPr id="12" name="TextBox 11">
            <a:extLst>
              <a:ext uri="{FF2B5EF4-FFF2-40B4-BE49-F238E27FC236}">
                <a16:creationId xmlns:a16="http://schemas.microsoft.com/office/drawing/2014/main" id="{AA2F9996-844B-1E80-8C66-346D5070D2EC}"/>
              </a:ext>
            </a:extLst>
          </p:cNvPr>
          <p:cNvSpPr txBox="1"/>
          <p:nvPr/>
        </p:nvSpPr>
        <p:spPr>
          <a:xfrm>
            <a:off x="4870174" y="4533589"/>
            <a:ext cx="1752599" cy="738664"/>
          </a:xfrm>
          <a:prstGeom prst="rect">
            <a:avLst/>
          </a:prstGeom>
          <a:solidFill>
            <a:schemeClr val="bg1"/>
          </a:solidFill>
          <a:ln>
            <a:solidFill>
              <a:schemeClr val="tx1"/>
            </a:solidFill>
          </a:ln>
        </p:spPr>
        <p:txBody>
          <a:bodyPr wrap="square" rtlCol="0">
            <a:spAutoFit/>
          </a:bodyPr>
          <a:lstStyle/>
          <a:p>
            <a:pPr algn="ctr"/>
            <a:r>
              <a:rPr lang="en-GB" sz="1400" dirty="0"/>
              <a:t>Monitoring, accounting and reporting</a:t>
            </a:r>
          </a:p>
        </p:txBody>
      </p:sp>
      <p:sp>
        <p:nvSpPr>
          <p:cNvPr id="14" name="TextBox 13">
            <a:extLst>
              <a:ext uri="{FF2B5EF4-FFF2-40B4-BE49-F238E27FC236}">
                <a16:creationId xmlns:a16="http://schemas.microsoft.com/office/drawing/2014/main" id="{667E116A-8093-17FA-1DC1-E884D992B208}"/>
              </a:ext>
            </a:extLst>
          </p:cNvPr>
          <p:cNvSpPr txBox="1"/>
          <p:nvPr/>
        </p:nvSpPr>
        <p:spPr>
          <a:xfrm>
            <a:off x="6622773" y="2944683"/>
            <a:ext cx="1358898" cy="523220"/>
          </a:xfrm>
          <a:prstGeom prst="rect">
            <a:avLst/>
          </a:prstGeom>
          <a:solidFill>
            <a:schemeClr val="bg1"/>
          </a:solidFill>
          <a:ln>
            <a:solidFill>
              <a:schemeClr val="tx1"/>
            </a:solidFill>
          </a:ln>
        </p:spPr>
        <p:txBody>
          <a:bodyPr wrap="square" rtlCol="0">
            <a:spAutoFit/>
          </a:bodyPr>
          <a:lstStyle/>
          <a:p>
            <a:pPr algn="ctr"/>
            <a:r>
              <a:rPr lang="en-GB" sz="1400" dirty="0"/>
              <a:t>Budget execution</a:t>
            </a:r>
          </a:p>
        </p:txBody>
      </p:sp>
      <p:sp>
        <p:nvSpPr>
          <p:cNvPr id="15" name="TextBox 14">
            <a:extLst>
              <a:ext uri="{FF2B5EF4-FFF2-40B4-BE49-F238E27FC236}">
                <a16:creationId xmlns:a16="http://schemas.microsoft.com/office/drawing/2014/main" id="{F9380E91-805E-A943-3899-6A5692CB56CD}"/>
              </a:ext>
            </a:extLst>
          </p:cNvPr>
          <p:cNvSpPr txBox="1"/>
          <p:nvPr/>
        </p:nvSpPr>
        <p:spPr>
          <a:xfrm>
            <a:off x="4950645" y="1419410"/>
            <a:ext cx="1492249" cy="738664"/>
          </a:xfrm>
          <a:prstGeom prst="rect">
            <a:avLst/>
          </a:prstGeom>
          <a:solidFill>
            <a:schemeClr val="bg1"/>
          </a:solidFill>
          <a:ln>
            <a:noFill/>
          </a:ln>
        </p:spPr>
        <p:txBody>
          <a:bodyPr wrap="square" rtlCol="0">
            <a:spAutoFit/>
          </a:bodyPr>
          <a:lstStyle/>
          <a:p>
            <a:pPr algn="ctr"/>
            <a:r>
              <a:rPr lang="en-GB" sz="1400" dirty="0"/>
              <a:t>Budget planning and preparation</a:t>
            </a:r>
          </a:p>
          <a:p>
            <a:pPr algn="ctr"/>
            <a:endParaRPr lang="en-GB" sz="1400" dirty="0"/>
          </a:p>
        </p:txBody>
      </p:sp>
      <p:sp>
        <p:nvSpPr>
          <p:cNvPr id="16" name="TextBox 15">
            <a:extLst>
              <a:ext uri="{FF2B5EF4-FFF2-40B4-BE49-F238E27FC236}">
                <a16:creationId xmlns:a16="http://schemas.microsoft.com/office/drawing/2014/main" id="{2DFDCEB3-D4A0-357B-BF52-C3236CF6D31E}"/>
              </a:ext>
            </a:extLst>
          </p:cNvPr>
          <p:cNvSpPr txBox="1"/>
          <p:nvPr/>
        </p:nvSpPr>
        <p:spPr>
          <a:xfrm>
            <a:off x="7302222" y="1729809"/>
            <a:ext cx="1358898" cy="830997"/>
          </a:xfrm>
          <a:prstGeom prst="rect">
            <a:avLst/>
          </a:prstGeom>
          <a:solidFill>
            <a:schemeClr val="bg1"/>
          </a:solidFill>
        </p:spPr>
        <p:txBody>
          <a:bodyPr wrap="square" rtlCol="0">
            <a:spAutoFit/>
          </a:bodyPr>
          <a:lstStyle/>
          <a:p>
            <a:pPr algn="ctr"/>
            <a:r>
              <a:rPr lang="en-GB" sz="1200" i="1" dirty="0"/>
              <a:t>Legislative examines and votes budget proposals</a:t>
            </a:r>
          </a:p>
        </p:txBody>
      </p:sp>
      <p:sp>
        <p:nvSpPr>
          <p:cNvPr id="17" name="TextBox 16">
            <a:extLst>
              <a:ext uri="{FF2B5EF4-FFF2-40B4-BE49-F238E27FC236}">
                <a16:creationId xmlns:a16="http://schemas.microsoft.com/office/drawing/2014/main" id="{27C4B7F2-26D4-5793-5393-33920F8253DD}"/>
              </a:ext>
            </a:extLst>
          </p:cNvPr>
          <p:cNvSpPr txBox="1"/>
          <p:nvPr/>
        </p:nvSpPr>
        <p:spPr>
          <a:xfrm>
            <a:off x="3449285" y="1465576"/>
            <a:ext cx="1071915" cy="646331"/>
          </a:xfrm>
          <a:prstGeom prst="rect">
            <a:avLst/>
          </a:prstGeom>
          <a:solidFill>
            <a:schemeClr val="bg1"/>
          </a:solidFill>
        </p:spPr>
        <p:txBody>
          <a:bodyPr wrap="square" rtlCol="0">
            <a:spAutoFit/>
          </a:bodyPr>
          <a:lstStyle/>
          <a:p>
            <a:pPr algn="ctr"/>
            <a:r>
              <a:rPr lang="en-GB" sz="1200" i="1" dirty="0"/>
              <a:t>Legislative examines audit reports</a:t>
            </a:r>
          </a:p>
        </p:txBody>
      </p:sp>
      <p:sp>
        <p:nvSpPr>
          <p:cNvPr id="19" name="TextBox 18">
            <a:extLst>
              <a:ext uri="{FF2B5EF4-FFF2-40B4-BE49-F238E27FC236}">
                <a16:creationId xmlns:a16="http://schemas.microsoft.com/office/drawing/2014/main" id="{842999C0-6AF9-301E-7FE2-EDD52ED0DF76}"/>
              </a:ext>
            </a:extLst>
          </p:cNvPr>
          <p:cNvSpPr txBox="1"/>
          <p:nvPr/>
        </p:nvSpPr>
        <p:spPr>
          <a:xfrm>
            <a:off x="7636905" y="4512652"/>
            <a:ext cx="1024215" cy="797654"/>
          </a:xfrm>
          <a:prstGeom prst="rect">
            <a:avLst/>
          </a:prstGeom>
          <a:solidFill>
            <a:schemeClr val="bg1"/>
          </a:solidFill>
        </p:spPr>
        <p:txBody>
          <a:bodyPr wrap="square" rtlCol="0">
            <a:spAutoFit/>
          </a:bodyPr>
          <a:lstStyle/>
          <a:p>
            <a:pPr algn="ctr">
              <a:lnSpc>
                <a:spcPts val="1120"/>
              </a:lnSpc>
            </a:pPr>
            <a:r>
              <a:rPr lang="en-GB" sz="1100" dirty="0"/>
              <a:t>Key documents:</a:t>
            </a:r>
          </a:p>
          <a:p>
            <a:pPr algn="ctr">
              <a:lnSpc>
                <a:spcPts val="1120"/>
              </a:lnSpc>
            </a:pPr>
            <a:r>
              <a:rPr lang="en-GB" sz="1100" dirty="0">
                <a:solidFill>
                  <a:srgbClr val="FF0000"/>
                </a:solidFill>
              </a:rPr>
              <a:t>Budget execution reports</a:t>
            </a:r>
          </a:p>
        </p:txBody>
      </p:sp>
      <p:sp>
        <p:nvSpPr>
          <p:cNvPr id="20" name="TextBox 19">
            <a:extLst>
              <a:ext uri="{FF2B5EF4-FFF2-40B4-BE49-F238E27FC236}">
                <a16:creationId xmlns:a16="http://schemas.microsoft.com/office/drawing/2014/main" id="{940EC4BA-69AB-BA53-6FCD-75CCCED51F2E}"/>
              </a:ext>
            </a:extLst>
          </p:cNvPr>
          <p:cNvSpPr txBox="1"/>
          <p:nvPr/>
        </p:nvSpPr>
        <p:spPr>
          <a:xfrm>
            <a:off x="8109327" y="3114348"/>
            <a:ext cx="1103585" cy="971508"/>
          </a:xfrm>
          <a:prstGeom prst="rect">
            <a:avLst/>
          </a:prstGeom>
          <a:solidFill>
            <a:schemeClr val="bg1"/>
          </a:solidFill>
        </p:spPr>
        <p:txBody>
          <a:bodyPr wrap="square" rtlCol="0">
            <a:spAutoFit/>
          </a:bodyPr>
          <a:lstStyle/>
          <a:p>
            <a:pPr algn="ctr">
              <a:lnSpc>
                <a:spcPts val="1120"/>
              </a:lnSpc>
            </a:pPr>
            <a:r>
              <a:rPr lang="en-GB" sz="1100" dirty="0"/>
              <a:t>Key documents:</a:t>
            </a:r>
          </a:p>
          <a:p>
            <a:pPr algn="ctr">
              <a:lnSpc>
                <a:spcPts val="1120"/>
              </a:lnSpc>
            </a:pPr>
            <a:r>
              <a:rPr lang="en-GB" sz="1100" dirty="0">
                <a:solidFill>
                  <a:srgbClr val="FF0000"/>
                </a:solidFill>
              </a:rPr>
              <a:t>Budget law</a:t>
            </a:r>
          </a:p>
          <a:p>
            <a:pPr algn="ctr">
              <a:lnSpc>
                <a:spcPts val="1120"/>
              </a:lnSpc>
            </a:pPr>
            <a:endParaRPr lang="en-GB" sz="1100" dirty="0">
              <a:solidFill>
                <a:srgbClr val="FF0000"/>
              </a:solidFill>
            </a:endParaRPr>
          </a:p>
          <a:p>
            <a:pPr algn="ctr">
              <a:lnSpc>
                <a:spcPts val="1120"/>
              </a:lnSpc>
            </a:pPr>
            <a:r>
              <a:rPr lang="en-GB" sz="1100" dirty="0">
                <a:solidFill>
                  <a:srgbClr val="FF0000"/>
                </a:solidFill>
              </a:rPr>
              <a:t>Legislative report</a:t>
            </a:r>
          </a:p>
        </p:txBody>
      </p:sp>
      <p:sp>
        <p:nvSpPr>
          <p:cNvPr id="21" name="TextBox 20">
            <a:extLst>
              <a:ext uri="{FF2B5EF4-FFF2-40B4-BE49-F238E27FC236}">
                <a16:creationId xmlns:a16="http://schemas.microsoft.com/office/drawing/2014/main" id="{CF0102FD-CE29-337E-A01D-1F637EC14F6B}"/>
              </a:ext>
            </a:extLst>
          </p:cNvPr>
          <p:cNvSpPr txBox="1"/>
          <p:nvPr/>
        </p:nvSpPr>
        <p:spPr>
          <a:xfrm>
            <a:off x="6950692" y="986244"/>
            <a:ext cx="2036558" cy="515526"/>
          </a:xfrm>
          <a:prstGeom prst="rect">
            <a:avLst/>
          </a:prstGeom>
          <a:solidFill>
            <a:schemeClr val="bg1"/>
          </a:solidFill>
        </p:spPr>
        <p:txBody>
          <a:bodyPr wrap="square" rtlCol="0">
            <a:spAutoFit/>
          </a:bodyPr>
          <a:lstStyle/>
          <a:p>
            <a:pPr algn="ctr">
              <a:lnSpc>
                <a:spcPts val="1120"/>
              </a:lnSpc>
            </a:pPr>
            <a:r>
              <a:rPr lang="en-GB" sz="1100" dirty="0"/>
              <a:t>Key documents: </a:t>
            </a:r>
          </a:p>
          <a:p>
            <a:pPr algn="ctr">
              <a:lnSpc>
                <a:spcPts val="1120"/>
              </a:lnSpc>
            </a:pPr>
            <a:r>
              <a:rPr lang="en-GB" sz="1100" dirty="0">
                <a:solidFill>
                  <a:srgbClr val="FF0000"/>
                </a:solidFill>
              </a:rPr>
              <a:t>Budget Law proposal  </a:t>
            </a:r>
          </a:p>
          <a:p>
            <a:pPr algn="ctr">
              <a:lnSpc>
                <a:spcPts val="1120"/>
              </a:lnSpc>
            </a:pPr>
            <a:r>
              <a:rPr lang="en-GB" sz="1100" dirty="0">
                <a:solidFill>
                  <a:srgbClr val="FF0000"/>
                </a:solidFill>
              </a:rPr>
              <a:t>budget annexes</a:t>
            </a:r>
          </a:p>
        </p:txBody>
      </p:sp>
      <p:sp>
        <p:nvSpPr>
          <p:cNvPr id="22" name="TextBox 21">
            <a:extLst>
              <a:ext uri="{FF2B5EF4-FFF2-40B4-BE49-F238E27FC236}">
                <a16:creationId xmlns:a16="http://schemas.microsoft.com/office/drawing/2014/main" id="{1CDE114A-6606-8F45-E1EB-39F55AEE3B96}"/>
              </a:ext>
            </a:extLst>
          </p:cNvPr>
          <p:cNvSpPr txBox="1"/>
          <p:nvPr/>
        </p:nvSpPr>
        <p:spPr>
          <a:xfrm flipH="1">
            <a:off x="2080716" y="1599138"/>
            <a:ext cx="1358898" cy="1091610"/>
          </a:xfrm>
          <a:prstGeom prst="rect">
            <a:avLst/>
          </a:prstGeom>
          <a:solidFill>
            <a:schemeClr val="bg1"/>
          </a:solidFill>
        </p:spPr>
        <p:txBody>
          <a:bodyPr wrap="square" rtlCol="0">
            <a:noAutofit/>
          </a:bodyPr>
          <a:lstStyle/>
          <a:p>
            <a:pPr algn="ctr">
              <a:lnSpc>
                <a:spcPts val="1120"/>
              </a:lnSpc>
            </a:pPr>
            <a:r>
              <a:rPr lang="en-GB" sz="1100" dirty="0"/>
              <a:t>Key documents:</a:t>
            </a:r>
          </a:p>
          <a:p>
            <a:pPr algn="ctr">
              <a:lnSpc>
                <a:spcPts val="1120"/>
              </a:lnSpc>
            </a:pPr>
            <a:endParaRPr lang="en-GB" sz="1100" dirty="0"/>
          </a:p>
          <a:p>
            <a:pPr algn="ctr">
              <a:lnSpc>
                <a:spcPts val="1120"/>
              </a:lnSpc>
            </a:pPr>
            <a:r>
              <a:rPr lang="en-GB" sz="1100" dirty="0">
                <a:solidFill>
                  <a:srgbClr val="FF0000"/>
                </a:solidFill>
              </a:rPr>
              <a:t>SAI reports (opinion on the executed budget)</a:t>
            </a:r>
          </a:p>
        </p:txBody>
      </p:sp>
    </p:spTree>
    <p:extLst>
      <p:ext uri="{BB962C8B-B14F-4D97-AF65-F5344CB8AC3E}">
        <p14:creationId xmlns:p14="http://schemas.microsoft.com/office/powerpoint/2010/main" val="3973587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51389" y="4220579"/>
            <a:ext cx="11533239" cy="2319705"/>
          </a:xfrm>
          <a:prstGeom prst="rect">
            <a:avLst/>
          </a:prstGeom>
          <a:solidFill>
            <a:schemeClr val="bg1"/>
          </a:solidFill>
        </p:spPr>
        <p:txBody>
          <a:bodyPr wrap="square" rtlCol="0">
            <a:noAutofit/>
          </a:bodyPr>
          <a:lstStyle/>
          <a:p>
            <a:pPr marL="342900" indent="-342900" algn="just">
              <a:lnSpc>
                <a:spcPct val="110000"/>
              </a:lnSpc>
              <a:spcBef>
                <a:spcPts val="600"/>
              </a:spcBef>
              <a:spcAft>
                <a:spcPts val="600"/>
              </a:spcAft>
              <a:buFont typeface="Arial"/>
              <a:buChar char="•"/>
            </a:pPr>
            <a:r>
              <a:rPr lang="en-GB" sz="2400" dirty="0">
                <a:latin typeface="+mj-lt"/>
                <a:cs typeface="Tw Cen MT"/>
              </a:rPr>
              <a:t>Issues of concern that require close monitoring and attention in policy dialogue and/or specific conditions </a:t>
            </a:r>
          </a:p>
          <a:p>
            <a:pPr marL="342900" indent="-342900" algn="just">
              <a:lnSpc>
                <a:spcPct val="110000"/>
              </a:lnSpc>
              <a:spcBef>
                <a:spcPts val="600"/>
              </a:spcBef>
              <a:spcAft>
                <a:spcPts val="600"/>
              </a:spcAft>
              <a:buFont typeface="Arial"/>
              <a:buChar char="•"/>
            </a:pPr>
            <a:r>
              <a:rPr lang="en-GB" sz="2400" dirty="0">
                <a:latin typeface="+mj-lt"/>
                <a:cs typeface="Tw Cen MT"/>
              </a:rPr>
              <a:t>Issues that could usefully benefit from complementary assistance</a:t>
            </a:r>
          </a:p>
        </p:txBody>
      </p:sp>
      <p:sp>
        <p:nvSpPr>
          <p:cNvPr id="6" name="TextBox 5"/>
          <p:cNvSpPr txBox="1"/>
          <p:nvPr/>
        </p:nvSpPr>
        <p:spPr>
          <a:xfrm>
            <a:off x="9174997" y="23143"/>
            <a:ext cx="3017003" cy="400110"/>
          </a:xfrm>
          <a:prstGeom prst="rect">
            <a:avLst/>
          </a:prstGeom>
          <a:solidFill>
            <a:srgbClr val="9CD2DC"/>
          </a:solidFill>
        </p:spPr>
        <p:txBody>
          <a:bodyPr wrap="square" rtlCol="0">
            <a:spAutoFit/>
          </a:bodyPr>
          <a:lstStyle/>
          <a:p>
            <a:r>
              <a:rPr lang="en-GB" sz="2000" dirty="0">
                <a:latin typeface="+mj-lt"/>
                <a:cs typeface="Tw Cen MT"/>
              </a:rPr>
              <a:t>20’ plenary discussion</a:t>
            </a:r>
          </a:p>
        </p:txBody>
      </p:sp>
      <p:pic>
        <p:nvPicPr>
          <p:cNvPr id="7"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71" y="1658389"/>
            <a:ext cx="3275629" cy="1853753"/>
          </a:xfrm>
          <a:prstGeom prst="rect">
            <a:avLst/>
          </a:prstGeom>
        </p:spPr>
      </p:pic>
      <p:sp>
        <p:nvSpPr>
          <p:cNvPr id="4" name="Title 3">
            <a:extLst>
              <a:ext uri="{FF2B5EF4-FFF2-40B4-BE49-F238E27FC236}">
                <a16:creationId xmlns:a16="http://schemas.microsoft.com/office/drawing/2014/main" id="{0EFD7081-F707-4098-ADDD-595FFA8CCA4D}"/>
              </a:ext>
            </a:extLst>
          </p:cNvPr>
          <p:cNvSpPr>
            <a:spLocks noGrp="1"/>
          </p:cNvSpPr>
          <p:nvPr>
            <p:ph type="title"/>
          </p:nvPr>
        </p:nvSpPr>
        <p:spPr>
          <a:xfrm>
            <a:off x="977900" y="601855"/>
            <a:ext cx="8197097" cy="782357"/>
          </a:xfrm>
        </p:spPr>
        <p:txBody>
          <a:bodyPr/>
          <a:lstStyle/>
          <a:p>
            <a:r>
              <a:rPr lang="en-GB" dirty="0"/>
              <a:t>Exercise 3: Budget transparency and external oversight</a:t>
            </a:r>
            <a:endParaRPr lang="x-none" dirty="0"/>
          </a:p>
        </p:txBody>
      </p:sp>
      <p:sp>
        <p:nvSpPr>
          <p:cNvPr id="3" name="TextBox 2">
            <a:extLst>
              <a:ext uri="{FF2B5EF4-FFF2-40B4-BE49-F238E27FC236}">
                <a16:creationId xmlns:a16="http://schemas.microsoft.com/office/drawing/2014/main" id="{149FFB0B-E5F5-F34F-B219-9A751D6E8ED6}"/>
              </a:ext>
            </a:extLst>
          </p:cNvPr>
          <p:cNvSpPr txBox="1"/>
          <p:nvPr/>
        </p:nvSpPr>
        <p:spPr>
          <a:xfrm>
            <a:off x="3908322" y="1532420"/>
            <a:ext cx="7876307" cy="2498376"/>
          </a:xfrm>
          <a:prstGeom prst="rect">
            <a:avLst/>
          </a:prstGeom>
          <a:noFill/>
        </p:spPr>
        <p:txBody>
          <a:bodyPr wrap="square" rtlCol="0">
            <a:spAutoFit/>
          </a:bodyPr>
          <a:lstStyle/>
          <a:p>
            <a:pPr>
              <a:lnSpc>
                <a:spcPct val="110000"/>
              </a:lnSpc>
            </a:pPr>
            <a:r>
              <a:rPr lang="en-GB" sz="2400" dirty="0">
                <a:cs typeface="Tw Cen MT"/>
              </a:rPr>
              <a:t>Table 3 shows the areas that should be analysed when assessing the country’s eligibility to budget support with regards to budget transparency and oversight. With a view to ensure effectiveness of budget support and continued satisfaction of eligibility during programme implementation, please identify:</a:t>
            </a:r>
            <a:endParaRPr lang="en-GB" sz="2400" dirty="0"/>
          </a:p>
        </p:txBody>
      </p:sp>
    </p:spTree>
    <p:extLst>
      <p:ext uri="{BB962C8B-B14F-4D97-AF65-F5344CB8AC3E}">
        <p14:creationId xmlns:p14="http://schemas.microsoft.com/office/powerpoint/2010/main" val="1631689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9643328"/>
              </p:ext>
            </p:extLst>
          </p:nvPr>
        </p:nvGraphicFramePr>
        <p:xfrm>
          <a:off x="74699" y="969462"/>
          <a:ext cx="12030147" cy="5901840"/>
        </p:xfrm>
        <a:graphic>
          <a:graphicData uri="http://schemas.openxmlformats.org/drawingml/2006/table">
            <a:tbl>
              <a:tblPr firstRow="1" bandRow="1">
                <a:tableStyleId>{BC89EF96-8CEA-46FF-86C4-4CE0E7609802}</a:tableStyleId>
              </a:tblPr>
              <a:tblGrid>
                <a:gridCol w="4967201">
                  <a:extLst>
                    <a:ext uri="{9D8B030D-6E8A-4147-A177-3AD203B41FA5}">
                      <a16:colId xmlns:a16="http://schemas.microsoft.com/office/drawing/2014/main" val="20000"/>
                    </a:ext>
                  </a:extLst>
                </a:gridCol>
                <a:gridCol w="310303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521513">
                  <a:extLst>
                    <a:ext uri="{9D8B030D-6E8A-4147-A177-3AD203B41FA5}">
                      <a16:colId xmlns:a16="http://schemas.microsoft.com/office/drawing/2014/main" val="20004"/>
                    </a:ext>
                  </a:extLst>
                </a:gridCol>
              </a:tblGrid>
              <a:tr h="629274">
                <a:tc>
                  <a:txBody>
                    <a:bodyPr/>
                    <a:lstStyle/>
                    <a:p>
                      <a:r>
                        <a:rPr lang="en-GB" sz="1800" dirty="0"/>
                        <a:t>Issues</a:t>
                      </a:r>
                    </a:p>
                  </a:txBody>
                  <a:tcPr marL="121920" marR="121920" marT="18000" marB="18000">
                    <a:solidFill>
                      <a:srgbClr val="FFFFFF"/>
                    </a:solidFill>
                  </a:tcPr>
                </a:tc>
                <a:tc>
                  <a:txBody>
                    <a:bodyPr/>
                    <a:lstStyle/>
                    <a:p>
                      <a:r>
                        <a:rPr lang="en-GB" sz="1800" dirty="0"/>
                        <a:t>Issues identified</a:t>
                      </a:r>
                    </a:p>
                  </a:txBody>
                  <a:tcPr marL="121920" marR="121920" marT="18000" marB="18000"/>
                </a:tc>
                <a:tc>
                  <a:txBody>
                    <a:bodyPr/>
                    <a:lstStyle/>
                    <a:p>
                      <a:pPr algn="ctr"/>
                      <a:r>
                        <a:rPr lang="en-GB" sz="1500" dirty="0"/>
                        <a:t>Support to capacity building</a:t>
                      </a:r>
                    </a:p>
                  </a:txBody>
                  <a:tcPr marL="121920" marR="121920" marT="18000" marB="18000"/>
                </a:tc>
                <a:tc>
                  <a:txBody>
                    <a:bodyPr/>
                    <a:lstStyle/>
                    <a:p>
                      <a:pPr algn="ctr"/>
                      <a:r>
                        <a:rPr lang="en-GB" sz="1500" dirty="0"/>
                        <a:t>Point</a:t>
                      </a:r>
                      <a:r>
                        <a:rPr lang="en-GB" sz="1500" baseline="0" dirty="0"/>
                        <a:t> of Policy dialogue</a:t>
                      </a:r>
                      <a:endParaRPr lang="en-GB" sz="1500" dirty="0"/>
                    </a:p>
                  </a:txBody>
                  <a:tcPr marL="121920" marR="121920" marT="18000" marB="18000"/>
                </a:tc>
                <a:tc>
                  <a:txBody>
                    <a:bodyPr/>
                    <a:lstStyle/>
                    <a:p>
                      <a:pPr algn="ctr"/>
                      <a:r>
                        <a:rPr lang="en-GB" sz="1500" dirty="0"/>
                        <a:t>Possible </a:t>
                      </a:r>
                    </a:p>
                    <a:p>
                      <a:pPr algn="ctr"/>
                      <a:r>
                        <a:rPr lang="en-GB" sz="1500" baseline="0" dirty="0"/>
                        <a:t>conditions (Performance Indicators)</a:t>
                      </a:r>
                      <a:endParaRPr lang="en-GB" sz="1500" dirty="0"/>
                    </a:p>
                  </a:txBody>
                  <a:tcPr marL="121920" marR="121920" marT="18000" marB="18000"/>
                </a:tc>
                <a:extLst>
                  <a:ext uri="{0D108BD9-81ED-4DB2-BD59-A6C34878D82A}">
                    <a16:rowId xmlns:a16="http://schemas.microsoft.com/office/drawing/2014/main" val="10000"/>
                  </a:ext>
                </a:extLst>
              </a:tr>
              <a:tr h="1027866">
                <a:tc>
                  <a:txBody>
                    <a:bodyPr/>
                    <a:lstStyle/>
                    <a:p>
                      <a:pPr marL="0" indent="0">
                        <a:buFont typeface="+mj-ea"/>
                        <a:buAutoNum type="circleNumDbPlain"/>
                      </a:pPr>
                      <a:r>
                        <a:rPr lang="en-GB" sz="1800" b="1" dirty="0"/>
                        <a:t> At programme approval: Entry point met: </a:t>
                      </a:r>
                      <a:r>
                        <a:rPr lang="en-AU" sz="1800" kern="1200" dirty="0">
                          <a:solidFill>
                            <a:srgbClr val="000000"/>
                          </a:solidFill>
                          <a:latin typeface="+mn-lt"/>
                          <a:ea typeface="Verdana" panose="020B0604030504040204" pitchFamily="34" charset="0"/>
                          <a:cs typeface="Verdana" panose="020B0604030504040204" pitchFamily="34" charset="0"/>
                        </a:rPr>
                        <a:t>Publication of the Budget </a:t>
                      </a:r>
                      <a:r>
                        <a:rPr lang="en-AU" sz="1800" b="0" kern="1200" dirty="0">
                          <a:solidFill>
                            <a:srgbClr val="000000"/>
                          </a:solidFill>
                          <a:latin typeface="+mn-lt"/>
                          <a:ea typeface="Verdana" panose="020B0604030504040204" pitchFamily="34" charset="0"/>
                          <a:cs typeface="Verdana" panose="020B0604030504040204" pitchFamily="34" charset="0"/>
                        </a:rPr>
                        <a:t>within the previous or current budget cycle (either Executive’s budget proposal or enacted budget)</a:t>
                      </a:r>
                      <a:endParaRPr lang="en-GB" sz="1800" b="1" dirty="0">
                        <a:solidFill>
                          <a:srgbClr val="000000"/>
                        </a:solidFill>
                      </a:endParaRPr>
                    </a:p>
                  </a:txBody>
                  <a:tcPr marL="121920" marR="121920" marT="18000" marB="18000"/>
                </a:tc>
                <a:tc>
                  <a:txBody>
                    <a:bodyPr/>
                    <a:lstStyle/>
                    <a:p>
                      <a:r>
                        <a:rPr lang="en-GB" sz="1500" dirty="0">
                          <a:solidFill>
                            <a:srgbClr val="4D4D4D"/>
                          </a:solidFill>
                        </a:rPr>
                        <a:t>Needs coherent budget classification</a:t>
                      </a:r>
                    </a:p>
                    <a:p>
                      <a:r>
                        <a:rPr lang="en-GB" sz="1500" dirty="0">
                          <a:solidFill>
                            <a:srgbClr val="4D4D4D"/>
                          </a:solidFill>
                        </a:rPr>
                        <a:t>Needs compatible reporting formats</a:t>
                      </a:r>
                    </a:p>
                    <a:p>
                      <a:r>
                        <a:rPr lang="en-GB" sz="1500" dirty="0">
                          <a:solidFill>
                            <a:srgbClr val="4D4D4D"/>
                          </a:solidFill>
                        </a:rPr>
                        <a:t>Scarce information at sector level</a:t>
                      </a:r>
                    </a:p>
                  </a:txBody>
                  <a:tcPr marL="121920" marR="121920" marT="18000" marB="18000"/>
                </a:tc>
                <a:tc>
                  <a:txBody>
                    <a:bodyPr/>
                    <a:lstStyle/>
                    <a:p>
                      <a:endParaRPr lang="en-GB" sz="150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1"/>
                  </a:ext>
                </a:extLst>
              </a:tr>
              <a:tr h="1020502">
                <a:tc>
                  <a:txBody>
                    <a:bodyPr/>
                    <a:lstStyle/>
                    <a:p>
                      <a:pPr marL="0" lvl="1" indent="0" defTabSz="457200">
                        <a:lnSpc>
                          <a:spcPct val="100000"/>
                        </a:lnSpc>
                        <a:spcBef>
                          <a:spcPts val="600"/>
                        </a:spcBef>
                        <a:spcAft>
                          <a:spcPts val="600"/>
                        </a:spcAft>
                        <a:buClrTx/>
                        <a:buSzPct val="100000"/>
                        <a:buFont typeface="+mj-ea"/>
                        <a:buAutoNum type="circleNumDbPlain" startAt="2"/>
                        <a:defRPr/>
                      </a:pPr>
                      <a:r>
                        <a:rPr lang="en-GB" sz="1800" b="1" kern="1200" dirty="0">
                          <a:solidFill>
                            <a:schemeClr val="tx1"/>
                          </a:solidFill>
                          <a:latin typeface="+mn-lt"/>
                          <a:ea typeface="Verdana" panose="020B0604030504040204" pitchFamily="34" charset="0"/>
                          <a:cs typeface="Verdana" panose="020B0604030504040204" pitchFamily="34" charset="0"/>
                        </a:rPr>
                        <a:t> During implementation</a:t>
                      </a:r>
                      <a:r>
                        <a:rPr lang="en-GB" sz="1800" kern="1200" dirty="0">
                          <a:solidFill>
                            <a:schemeClr val="tx1"/>
                          </a:solidFill>
                          <a:latin typeface="+mn-lt"/>
                          <a:ea typeface="Verdana" panose="020B0604030504040204" pitchFamily="34" charset="0"/>
                          <a:cs typeface="Verdana" panose="020B0604030504040204" pitchFamily="34" charset="0"/>
                        </a:rPr>
                        <a:t>: </a:t>
                      </a:r>
                      <a:r>
                        <a:rPr lang="en-GB" sz="1800" b="1" kern="1200" dirty="0">
                          <a:solidFill>
                            <a:schemeClr val="tx1"/>
                          </a:solidFill>
                          <a:latin typeface="+mn-lt"/>
                          <a:ea typeface="Verdana" panose="020B0604030504040204" pitchFamily="34" charset="0"/>
                          <a:cs typeface="Verdana" panose="020B0604030504040204" pitchFamily="34" charset="0"/>
                        </a:rPr>
                        <a:t>Entry point still met? </a:t>
                      </a:r>
                      <a:r>
                        <a:rPr lang="en-GB" sz="1800" b="0" kern="1200" dirty="0">
                          <a:solidFill>
                            <a:schemeClr val="tx1"/>
                          </a:solidFill>
                          <a:latin typeface="+mn-lt"/>
                          <a:ea typeface="Verdana" panose="020B0604030504040204" pitchFamily="34" charset="0"/>
                          <a:cs typeface="Verdana" panose="020B0604030504040204" pitchFamily="34" charset="0"/>
                        </a:rPr>
                        <a:t>For each tranche disbursement, verified satisfactory progress (or no deterioration) in the production, public availability, timeliness of release of budget documents</a:t>
                      </a:r>
                    </a:p>
                  </a:txBody>
                  <a:tcPr marL="121920" marR="121920" marT="18000" marB="18000"/>
                </a:tc>
                <a:tc>
                  <a:txBody>
                    <a:bodyPr/>
                    <a:lstStyle/>
                    <a:p>
                      <a:r>
                        <a:rPr lang="en-GB" sz="1500" dirty="0">
                          <a:solidFill>
                            <a:srgbClr val="4D4D4D"/>
                          </a:solidFill>
                        </a:rPr>
                        <a:t>Trend is positive but publication</a:t>
                      </a:r>
                      <a:r>
                        <a:rPr lang="en-GB" sz="1500" baseline="0" dirty="0">
                          <a:solidFill>
                            <a:srgbClr val="4D4D4D"/>
                          </a:solidFill>
                        </a:rPr>
                        <a:t> doesn’t mean that the documents can effectively serve as support to analysis</a:t>
                      </a:r>
                      <a:endParaRPr lang="en-GB" sz="1500" dirty="0">
                        <a:solidFill>
                          <a:srgbClr val="4D4D4D"/>
                        </a:solidFill>
                      </a:endParaRPr>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tc>
                  <a:txBody>
                    <a:bodyPr/>
                    <a:lstStyle/>
                    <a:p>
                      <a:endParaRPr lang="en-GB" sz="1200" dirty="0"/>
                    </a:p>
                  </a:txBody>
                  <a:tcPr marL="121920" marR="121920" marT="18000" marB="18000"/>
                </a:tc>
                <a:extLst>
                  <a:ext uri="{0D108BD9-81ED-4DB2-BD59-A6C34878D82A}">
                    <a16:rowId xmlns:a16="http://schemas.microsoft.com/office/drawing/2014/main" val="10002"/>
                  </a:ext>
                </a:extLst>
              </a:tr>
              <a:tr h="419652">
                <a:tc>
                  <a:txBody>
                    <a:bodyPr/>
                    <a:lstStyle/>
                    <a:p>
                      <a:pPr marL="342900" lvl="1" indent="-342900" defTabSz="457200">
                        <a:lnSpc>
                          <a:spcPct val="100000"/>
                        </a:lnSpc>
                        <a:spcBef>
                          <a:spcPts val="0"/>
                        </a:spcBef>
                        <a:spcAft>
                          <a:spcPts val="0"/>
                        </a:spcAft>
                        <a:buClrTx/>
                        <a:buSzPct val="100000"/>
                        <a:buFont typeface="+mj-ea"/>
                        <a:buAutoNum type="circleNumDbPlain" startAt="3"/>
                        <a:defRPr/>
                      </a:pPr>
                      <a:r>
                        <a:rPr lang="en-GB" sz="1800" b="1" kern="1200" dirty="0">
                          <a:solidFill>
                            <a:schemeClr val="tx1"/>
                          </a:solidFill>
                          <a:latin typeface="+mn-lt"/>
                          <a:ea typeface="Verdana" panose="020B0604030504040204" pitchFamily="34" charset="0"/>
                          <a:cs typeface="Verdana" panose="020B0604030504040204" pitchFamily="34" charset="0"/>
                        </a:rPr>
                        <a:t>Check on documents available</a:t>
                      </a:r>
                      <a:r>
                        <a:rPr lang="en-GB" sz="1800" b="0" kern="1200" dirty="0">
                          <a:solidFill>
                            <a:schemeClr val="tx1"/>
                          </a:solidFill>
                          <a:latin typeface="+mn-lt"/>
                          <a:ea typeface="Verdana" panose="020B0604030504040204" pitchFamily="34" charset="0"/>
                          <a:cs typeface="Verdana" panose="020B0604030504040204" pitchFamily="34" charset="0"/>
                        </a:rPr>
                        <a:t>:</a:t>
                      </a:r>
                    </a:p>
                    <a:p>
                      <a:pPr marL="0" lvl="1" indent="0" defTabSz="457200">
                        <a:lnSpc>
                          <a:spcPct val="100000"/>
                        </a:lnSpc>
                        <a:spcBef>
                          <a:spcPts val="0"/>
                        </a:spcBef>
                        <a:spcAft>
                          <a:spcPts val="0"/>
                        </a:spcAft>
                        <a:buClrTx/>
                        <a:buSzPct val="100000"/>
                        <a:buFont typeface="+mj-ea"/>
                        <a:buNone/>
                        <a:defRPr/>
                      </a:pPr>
                      <a:r>
                        <a:rPr lang="en-GB" sz="1800" b="0" kern="1200" dirty="0">
                          <a:solidFill>
                            <a:schemeClr val="tx1"/>
                          </a:solidFill>
                          <a:latin typeface="+mn-lt"/>
                          <a:ea typeface="Verdana" panose="020B0604030504040204" pitchFamily="34" charset="0"/>
                          <a:cs typeface="Verdana" panose="020B0604030504040204" pitchFamily="34" charset="0"/>
                        </a:rPr>
                        <a:t>Budget proposal</a:t>
                      </a:r>
                    </a:p>
                  </a:txBody>
                  <a:tcPr marL="121920" marR="121920" marT="18000" marB="18000"/>
                </a:tc>
                <a:tc>
                  <a:txBody>
                    <a:bodyPr/>
                    <a:lstStyle/>
                    <a:p>
                      <a:endParaRPr lang="en-GB" sz="1500" dirty="0">
                        <a:solidFill>
                          <a:srgbClr val="4D4D4D"/>
                        </a:solidFill>
                      </a:endParaRPr>
                    </a:p>
                    <a:p>
                      <a:r>
                        <a:rPr lang="en-GB" sz="1500" dirty="0">
                          <a:solidFill>
                            <a:srgbClr val="4D4D4D"/>
                          </a:solidFill>
                        </a:rPr>
                        <a:t>Yes with flaws</a:t>
                      </a:r>
                    </a:p>
                  </a:txBody>
                  <a:tcPr marL="121920" marR="121920" marT="18000" marB="18000"/>
                </a:tc>
                <a:tc>
                  <a:txBody>
                    <a:bodyPr/>
                    <a:lstStyle/>
                    <a:p>
                      <a:endParaRPr lang="en-GB" sz="150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3"/>
                  </a:ext>
                </a:extLst>
              </a:tr>
              <a:tr h="279825">
                <a:tc>
                  <a:txBody>
                    <a:bodyPr/>
                    <a:lstStyle/>
                    <a:p>
                      <a:pPr marL="0" lvl="1" indent="0" defTabSz="457200">
                        <a:lnSpc>
                          <a:spcPct val="100000"/>
                        </a:lnSpc>
                        <a:spcBef>
                          <a:spcPts val="600"/>
                        </a:spcBef>
                        <a:spcAft>
                          <a:spcPts val="600"/>
                        </a:spcAft>
                        <a:buClr>
                          <a:srgbClr val="004494"/>
                        </a:buClr>
                        <a:buSzPct val="100000"/>
                        <a:buFont typeface="+mj-ea"/>
                        <a:buNone/>
                        <a:defRPr/>
                      </a:pPr>
                      <a:r>
                        <a:rPr lang="en-GB" sz="1800" b="0" kern="1200" dirty="0">
                          <a:solidFill>
                            <a:schemeClr val="tx1"/>
                          </a:solidFill>
                          <a:latin typeface="+mn-lt"/>
                          <a:ea typeface="Verdana" panose="020B0604030504040204" pitchFamily="34" charset="0"/>
                          <a:cs typeface="Verdana" panose="020B0604030504040204" pitchFamily="34" charset="0"/>
                        </a:rPr>
                        <a:t>Enacted budget</a:t>
                      </a:r>
                    </a:p>
                  </a:txBody>
                  <a:tcPr marL="121920" marR="121920" marT="18000" marB="18000"/>
                </a:tc>
                <a:tc>
                  <a:txBody>
                    <a:bodyPr/>
                    <a:lstStyle/>
                    <a:p>
                      <a:r>
                        <a:rPr lang="en-GB" sz="1500" dirty="0">
                          <a:solidFill>
                            <a:srgbClr val="4D4D4D"/>
                          </a:solidFill>
                        </a:rPr>
                        <a:t>Yes but late</a:t>
                      </a:r>
                    </a:p>
                  </a:txBody>
                  <a:tcPr marL="121920" marR="121920" marT="18000" marB="18000"/>
                </a:tc>
                <a:tc>
                  <a:txBody>
                    <a:bodyPr/>
                    <a:lstStyle/>
                    <a:p>
                      <a:endParaRPr lang="en-GB" sz="150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4"/>
                  </a:ext>
                </a:extLst>
              </a:tr>
              <a:tr h="290987">
                <a:tc>
                  <a:txBody>
                    <a:bodyPr/>
                    <a:lstStyle/>
                    <a:p>
                      <a:pPr marL="0" lvl="1" indent="0" defTabSz="457200">
                        <a:lnSpc>
                          <a:spcPct val="100000"/>
                        </a:lnSpc>
                        <a:spcBef>
                          <a:spcPts val="600"/>
                        </a:spcBef>
                        <a:spcAft>
                          <a:spcPts val="600"/>
                        </a:spcAft>
                        <a:buClr>
                          <a:srgbClr val="004494"/>
                        </a:buClr>
                        <a:buSzPct val="100000"/>
                        <a:buFont typeface="+mj-ea"/>
                        <a:buNone/>
                        <a:defRPr/>
                      </a:pPr>
                      <a:r>
                        <a:rPr lang="en-GB" sz="1800" b="0" kern="1200" dirty="0">
                          <a:solidFill>
                            <a:schemeClr val="tx1"/>
                          </a:solidFill>
                          <a:latin typeface="+mn-lt"/>
                          <a:ea typeface="Verdana" panose="020B0604030504040204" pitchFamily="34" charset="0"/>
                          <a:cs typeface="Verdana" panose="020B0604030504040204" pitchFamily="34" charset="0"/>
                        </a:rPr>
                        <a:t>In-year reports (mid-year reports)</a:t>
                      </a:r>
                    </a:p>
                  </a:txBody>
                  <a:tcPr marL="121920" marR="121920" marT="18000" marB="18000"/>
                </a:tc>
                <a:tc>
                  <a:txBody>
                    <a:bodyPr/>
                    <a:lstStyle/>
                    <a:p>
                      <a:r>
                        <a:rPr lang="en-GB" sz="1500" dirty="0">
                          <a:solidFill>
                            <a:srgbClr val="4D4D4D"/>
                          </a:solidFill>
                        </a:rPr>
                        <a:t>Yes</a:t>
                      </a:r>
                    </a:p>
                  </a:txBody>
                  <a:tcPr marL="121920" marR="121920" marT="18000" marB="18000"/>
                </a:tc>
                <a:tc>
                  <a:txBody>
                    <a:bodyPr/>
                    <a:lstStyle/>
                    <a:p>
                      <a:endParaRPr lang="en-GB" sz="150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5"/>
                  </a:ext>
                </a:extLst>
              </a:tr>
              <a:tr h="290987">
                <a:tc>
                  <a:txBody>
                    <a:bodyPr/>
                    <a:lstStyle/>
                    <a:p>
                      <a:pPr marL="0" lvl="1" indent="0" defTabSz="457200">
                        <a:lnSpc>
                          <a:spcPct val="100000"/>
                        </a:lnSpc>
                        <a:spcBef>
                          <a:spcPts val="600"/>
                        </a:spcBef>
                        <a:spcAft>
                          <a:spcPts val="600"/>
                        </a:spcAft>
                        <a:buClr>
                          <a:srgbClr val="004494"/>
                        </a:buClr>
                        <a:buSzPct val="100000"/>
                        <a:buFont typeface="+mj-ea"/>
                        <a:buNone/>
                        <a:defRPr/>
                      </a:pPr>
                      <a:r>
                        <a:rPr lang="en-GB" sz="1800" b="0" kern="1200" dirty="0">
                          <a:solidFill>
                            <a:schemeClr val="tx1"/>
                          </a:solidFill>
                          <a:latin typeface="+mn-lt"/>
                          <a:ea typeface="Verdana" panose="020B0604030504040204" pitchFamily="34" charset="0"/>
                          <a:cs typeface="Verdana" panose="020B0604030504040204" pitchFamily="34" charset="0"/>
                        </a:rPr>
                        <a:t>End-year report</a:t>
                      </a:r>
                    </a:p>
                  </a:txBody>
                  <a:tcPr marL="121920" marR="121920" marT="18000" marB="18000"/>
                </a:tc>
                <a:tc>
                  <a:txBody>
                    <a:bodyPr/>
                    <a:lstStyle/>
                    <a:p>
                      <a:r>
                        <a:rPr lang="en-GB" sz="1500" dirty="0">
                          <a:solidFill>
                            <a:srgbClr val="4D4D4D"/>
                          </a:solidFill>
                        </a:rPr>
                        <a:t>Yes</a:t>
                      </a:r>
                    </a:p>
                  </a:txBody>
                  <a:tcPr marL="121920" marR="121920" marT="18000" marB="18000"/>
                </a:tc>
                <a:tc>
                  <a:txBody>
                    <a:bodyPr/>
                    <a:lstStyle/>
                    <a:p>
                      <a:endParaRPr lang="en-GB" sz="150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6"/>
                  </a:ext>
                </a:extLst>
              </a:tr>
              <a:tr h="290987">
                <a:tc>
                  <a:txBody>
                    <a:bodyPr/>
                    <a:lstStyle/>
                    <a:p>
                      <a:pPr marL="0" lvl="1" indent="0" defTabSz="457200">
                        <a:lnSpc>
                          <a:spcPct val="100000"/>
                        </a:lnSpc>
                        <a:spcBef>
                          <a:spcPts val="600"/>
                        </a:spcBef>
                        <a:spcAft>
                          <a:spcPts val="600"/>
                        </a:spcAft>
                        <a:buClr>
                          <a:srgbClr val="004494"/>
                        </a:buClr>
                        <a:buSzPct val="100000"/>
                        <a:buFont typeface="+mj-ea"/>
                        <a:buNone/>
                        <a:defRPr/>
                      </a:pPr>
                      <a:r>
                        <a:rPr lang="en-GB" sz="1800" b="0" kern="1200" dirty="0">
                          <a:solidFill>
                            <a:schemeClr val="tx1"/>
                          </a:solidFill>
                          <a:latin typeface="+mn-lt"/>
                          <a:ea typeface="Verdana" panose="020B0604030504040204" pitchFamily="34" charset="0"/>
                          <a:cs typeface="Verdana" panose="020B0604030504040204" pitchFamily="34" charset="0"/>
                        </a:rPr>
                        <a:t>Audit report</a:t>
                      </a:r>
                    </a:p>
                  </a:txBody>
                  <a:tcPr marL="121920" marR="121920" marT="18000" marB="18000"/>
                </a:tc>
                <a:tc>
                  <a:txBody>
                    <a:bodyPr/>
                    <a:lstStyle/>
                    <a:p>
                      <a:r>
                        <a:rPr lang="en-GB" sz="1500" dirty="0">
                          <a:solidFill>
                            <a:srgbClr val="4D4D4D"/>
                          </a:solidFill>
                        </a:rPr>
                        <a:t>Yes, but late &amp; covers 60% only</a:t>
                      </a:r>
                    </a:p>
                  </a:txBody>
                  <a:tcPr marL="121920" marR="121920" marT="18000" marB="18000"/>
                </a:tc>
                <a:tc>
                  <a:txBody>
                    <a:bodyPr/>
                    <a:lstStyle/>
                    <a:p>
                      <a:endParaRPr lang="en-GB" sz="150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7"/>
                  </a:ext>
                </a:extLst>
              </a:tr>
              <a:tr h="290987">
                <a:tc>
                  <a:txBody>
                    <a:bodyPr/>
                    <a:lstStyle/>
                    <a:p>
                      <a:pPr marL="0" lvl="1" indent="0" defTabSz="457200">
                        <a:lnSpc>
                          <a:spcPct val="100000"/>
                        </a:lnSpc>
                        <a:spcBef>
                          <a:spcPts val="600"/>
                        </a:spcBef>
                        <a:spcAft>
                          <a:spcPts val="600"/>
                        </a:spcAft>
                        <a:buClr>
                          <a:srgbClr val="004494"/>
                        </a:buClr>
                        <a:buSzPct val="100000"/>
                        <a:buFont typeface="+mj-ea"/>
                        <a:buNone/>
                        <a:defRPr/>
                      </a:pPr>
                      <a:r>
                        <a:rPr lang="en-GB" sz="1800" b="0" kern="1200" dirty="0">
                          <a:solidFill>
                            <a:schemeClr val="tx1"/>
                          </a:solidFill>
                          <a:latin typeface="+mn-lt"/>
                          <a:ea typeface="Verdana" panose="020B0604030504040204" pitchFamily="34" charset="0"/>
                          <a:cs typeface="Verdana" panose="020B0604030504040204" pitchFamily="34" charset="0"/>
                        </a:rPr>
                        <a:t>Other (such</a:t>
                      </a:r>
                      <a:r>
                        <a:rPr lang="en-GB" sz="1800" b="0" kern="1200" baseline="0" dirty="0">
                          <a:solidFill>
                            <a:schemeClr val="tx1"/>
                          </a:solidFill>
                          <a:latin typeface="+mn-lt"/>
                          <a:ea typeface="Verdana" panose="020B0604030504040204" pitchFamily="34" charset="0"/>
                          <a:cs typeface="Verdana" panose="020B0604030504040204" pitchFamily="34" charset="0"/>
                        </a:rPr>
                        <a:t> as citizens’ budgets)</a:t>
                      </a:r>
                      <a:endParaRPr lang="en-GB" sz="1800" b="0" kern="1200" dirty="0">
                        <a:solidFill>
                          <a:schemeClr val="tx1"/>
                        </a:solidFill>
                        <a:latin typeface="+mn-lt"/>
                        <a:ea typeface="Verdana" panose="020B0604030504040204" pitchFamily="34" charset="0"/>
                        <a:cs typeface="Verdana" panose="020B0604030504040204" pitchFamily="34" charset="0"/>
                      </a:endParaRPr>
                    </a:p>
                  </a:txBody>
                  <a:tcPr marL="121920" marR="121920" marT="18000" marB="18000"/>
                </a:tc>
                <a:tc>
                  <a:txBody>
                    <a:bodyPr/>
                    <a:lstStyle/>
                    <a:p>
                      <a:r>
                        <a:rPr lang="en-GB" sz="1500" dirty="0">
                          <a:solidFill>
                            <a:srgbClr val="4D4D4D"/>
                          </a:solidFill>
                        </a:rPr>
                        <a:t>Yes</a:t>
                      </a:r>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8"/>
                  </a:ext>
                </a:extLst>
              </a:tr>
            </a:tbl>
          </a:graphicData>
        </a:graphic>
      </p:graphicFrame>
      <p:sp>
        <p:nvSpPr>
          <p:cNvPr id="7" name="Rectangle 6"/>
          <p:cNvSpPr/>
          <p:nvPr/>
        </p:nvSpPr>
        <p:spPr>
          <a:xfrm rot="2138981">
            <a:off x="3037159" y="3063701"/>
            <a:ext cx="8946842" cy="1015663"/>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50" normalizeH="0" baseline="0" noProof="0" dirty="0">
                <a:ln w="11430"/>
                <a:solidFill>
                  <a:srgbClr val="F8F8F8">
                    <a:alpha val="64000"/>
                  </a:srgbClr>
                </a:solidFill>
                <a:effectLst>
                  <a:outerShdw blurRad="25400" algn="tl" rotWithShape="0">
                    <a:srgbClr val="000000">
                      <a:alpha val="43000"/>
                    </a:srgbClr>
                  </a:outerShdw>
                </a:effectLst>
                <a:uLnTx/>
                <a:uFillTx/>
                <a:latin typeface="Tw Cen MT"/>
                <a:ea typeface="+mn-ea"/>
                <a:cs typeface="+mn-cs"/>
              </a:rPr>
              <a:t>I L L U S T R A T I O N</a:t>
            </a:r>
          </a:p>
        </p:txBody>
      </p:sp>
      <p:sp>
        <p:nvSpPr>
          <p:cNvPr id="8" name="Title 3">
            <a:extLst>
              <a:ext uri="{FF2B5EF4-FFF2-40B4-BE49-F238E27FC236}">
                <a16:creationId xmlns:a16="http://schemas.microsoft.com/office/drawing/2014/main" id="{2CF8D4C1-951A-4D83-AE49-6D15E16AAE74}"/>
              </a:ext>
            </a:extLst>
          </p:cNvPr>
          <p:cNvSpPr txBox="1">
            <a:spLocks/>
          </p:cNvSpPr>
          <p:nvPr/>
        </p:nvSpPr>
        <p:spPr>
          <a:xfrm>
            <a:off x="412528" y="188412"/>
            <a:ext cx="11354487" cy="78105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034EA2"/>
                </a:solidFill>
                <a:effectLst/>
                <a:uLnTx/>
                <a:uFillTx/>
                <a:latin typeface="Arial"/>
                <a:ea typeface="+mj-ea"/>
                <a:cs typeface="+mj-cs"/>
              </a:rPr>
              <a:t>Exercise 3 – Table 3: Budget transparency and external oversight assessment </a:t>
            </a:r>
          </a:p>
        </p:txBody>
      </p:sp>
    </p:spTree>
    <p:extLst>
      <p:ext uri="{BB962C8B-B14F-4D97-AF65-F5344CB8AC3E}">
        <p14:creationId xmlns:p14="http://schemas.microsoft.com/office/powerpoint/2010/main" val="3753519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sz="1800" i="0" dirty="0">
                <a:latin typeface="+mj-lt"/>
              </a:rPr>
              <a:t>	</a:t>
            </a:r>
          </a:p>
          <a:p>
            <a:pPr>
              <a:buNone/>
            </a:pPr>
            <a:endParaRPr lang="en-GB" sz="1800" i="0" dirty="0">
              <a:latin typeface="+mj-lt"/>
            </a:endParaRPr>
          </a:p>
          <a:p>
            <a:pPr>
              <a:buNone/>
            </a:pPr>
            <a:endParaRPr lang="en-GB" sz="1800" i="0" dirty="0">
              <a:latin typeface="+mj-lt"/>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7B83C0C-BC65-4367-9B8A-060D4801009D}" type="slidenum">
              <a:rPr lang="en-GB">
                <a:solidFill>
                  <a:srgbClr val="000000"/>
                </a:solidFill>
                <a:latin typeface="+mj-lt"/>
              </a:rPr>
              <a:pPr fontAlgn="base">
                <a:spcBef>
                  <a:spcPct val="0"/>
                </a:spcBef>
                <a:spcAft>
                  <a:spcPct val="0"/>
                </a:spcAft>
              </a:pPr>
              <a:t>49</a:t>
            </a:fld>
            <a:endParaRPr lang="en-GB" dirty="0">
              <a:solidFill>
                <a:srgbClr val="000000"/>
              </a:solidFill>
              <a:latin typeface="+mj-lt"/>
            </a:endParaRPr>
          </a:p>
        </p:txBody>
      </p:sp>
      <p:sp>
        <p:nvSpPr>
          <p:cNvPr id="2" name="Title 1"/>
          <p:cNvSpPr>
            <a:spLocks noGrp="1"/>
          </p:cNvSpPr>
          <p:nvPr>
            <p:ph type="title"/>
          </p:nvPr>
        </p:nvSpPr>
        <p:spPr>
          <a:xfrm>
            <a:off x="978612" y="458204"/>
            <a:ext cx="10515600" cy="782357"/>
          </a:xfrm>
        </p:spPr>
        <p:txBody>
          <a:bodyPr/>
          <a:lstStyle/>
          <a:p>
            <a:r>
              <a:rPr lang="en-US" dirty="0">
                <a:solidFill>
                  <a:srgbClr val="024EA2"/>
                </a:solidFill>
              </a:rPr>
              <a:t>Public policy </a:t>
            </a:r>
            <a:r>
              <a:rPr lang="fr-BE" dirty="0">
                <a:solidFill>
                  <a:srgbClr val="024EA2"/>
                </a:solidFill>
              </a:rPr>
              <a:t>process</a:t>
            </a:r>
            <a:endParaRPr lang="en-GB" dirty="0">
              <a:solidFill>
                <a:srgbClr val="024EA2"/>
              </a:solidFill>
            </a:endParaRPr>
          </a:p>
        </p:txBody>
      </p:sp>
      <p:sp>
        <p:nvSpPr>
          <p:cNvPr id="7" name="TextBox 6"/>
          <p:cNvSpPr txBox="1"/>
          <p:nvPr/>
        </p:nvSpPr>
        <p:spPr>
          <a:xfrm>
            <a:off x="1378439" y="1656951"/>
            <a:ext cx="1357321" cy="1169551"/>
          </a:xfrm>
          <a:prstGeom prst="rect">
            <a:avLst/>
          </a:prstGeom>
          <a:noFill/>
        </p:spPr>
        <p:txBody>
          <a:bodyPr wrap="square" rtlCol="0">
            <a:spAutoFit/>
          </a:bodyPr>
          <a:lstStyle/>
          <a:p>
            <a:pPr algn="ctr" fontAlgn="base">
              <a:spcBef>
                <a:spcPct val="0"/>
              </a:spcBef>
              <a:spcAft>
                <a:spcPct val="0"/>
              </a:spcAft>
            </a:pPr>
            <a:r>
              <a:rPr lang="en-GB" sz="1400" b="1">
                <a:solidFill>
                  <a:srgbClr val="0F5494"/>
                </a:solidFill>
                <a:latin typeface="+mj-lt"/>
              </a:rPr>
              <a:t>Initial situation (economic, social, political)</a:t>
            </a:r>
            <a:endParaRPr lang="en-GB" sz="1200" b="1">
              <a:solidFill>
                <a:srgbClr val="0F5494"/>
              </a:solidFill>
              <a:latin typeface="+mj-lt"/>
            </a:endParaRPr>
          </a:p>
        </p:txBody>
      </p:sp>
      <p:grpSp>
        <p:nvGrpSpPr>
          <p:cNvPr id="5" name="Group 4"/>
          <p:cNvGrpSpPr/>
          <p:nvPr/>
        </p:nvGrpSpPr>
        <p:grpSpPr>
          <a:xfrm>
            <a:off x="1235562" y="3832010"/>
            <a:ext cx="1643074" cy="1571636"/>
            <a:chOff x="285720" y="4556048"/>
            <a:chExt cx="1643074" cy="1571636"/>
          </a:xfrm>
          <a:solidFill>
            <a:schemeClr val="accent3"/>
          </a:solidFill>
        </p:grpSpPr>
        <p:sp>
          <p:nvSpPr>
            <p:cNvPr id="8" name="Oval 7"/>
            <p:cNvSpPr/>
            <p:nvPr/>
          </p:nvSpPr>
          <p:spPr bwMode="auto">
            <a:xfrm>
              <a:off x="285720" y="4556048"/>
              <a:ext cx="1643074" cy="157163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600">
                <a:solidFill>
                  <a:srgbClr val="0F5494"/>
                </a:solidFill>
                <a:latin typeface="+mj-lt"/>
              </a:endParaRPr>
            </a:p>
          </p:txBody>
        </p:sp>
        <p:sp>
          <p:nvSpPr>
            <p:cNvPr id="9" name="TextBox 8"/>
            <p:cNvSpPr txBox="1"/>
            <p:nvPr/>
          </p:nvSpPr>
          <p:spPr>
            <a:xfrm>
              <a:off x="513257" y="4803257"/>
              <a:ext cx="1188000" cy="1077218"/>
            </a:xfrm>
            <a:prstGeom prst="rect">
              <a:avLst/>
            </a:prstGeom>
            <a:grpFill/>
          </p:spPr>
          <p:txBody>
            <a:bodyPr wrap="square" rtlCol="0">
              <a:spAutoFit/>
            </a:bodyPr>
            <a:lstStyle/>
            <a:p>
              <a:pPr algn="ctr" fontAlgn="base">
                <a:spcBef>
                  <a:spcPct val="0"/>
                </a:spcBef>
                <a:spcAft>
                  <a:spcPct val="0"/>
                </a:spcAft>
              </a:pPr>
              <a:r>
                <a:rPr lang="en-GB" sz="1600" b="1" dirty="0">
                  <a:solidFill>
                    <a:srgbClr val="0F5494"/>
                  </a:solidFill>
                  <a:latin typeface="+mj-lt"/>
                </a:rPr>
                <a:t>Situation aimed at by the policy</a:t>
              </a:r>
            </a:p>
          </p:txBody>
        </p:sp>
      </p:grpSp>
      <p:sp>
        <p:nvSpPr>
          <p:cNvPr id="13" name="Rounded Rectangle 12"/>
          <p:cNvSpPr/>
          <p:nvPr/>
        </p:nvSpPr>
        <p:spPr bwMode="auto">
          <a:xfrm>
            <a:off x="4082168" y="4035494"/>
            <a:ext cx="4319994" cy="111615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n-GB" sz="2000" b="1" dirty="0">
                <a:solidFill>
                  <a:srgbClr val="0F5494"/>
                </a:solidFill>
                <a:latin typeface="+mj-lt"/>
              </a:rPr>
              <a:t>Public services delivery (infrastructure, social services, law and order, ….)</a:t>
            </a:r>
          </a:p>
        </p:txBody>
      </p:sp>
      <p:sp>
        <p:nvSpPr>
          <p:cNvPr id="17" name="Rounded Rectangle 16"/>
          <p:cNvSpPr/>
          <p:nvPr/>
        </p:nvSpPr>
        <p:spPr bwMode="auto">
          <a:xfrm rot="5400000">
            <a:off x="7447198" y="3008522"/>
            <a:ext cx="3494104" cy="86409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n-GB" sz="2000" b="1" dirty="0">
                <a:solidFill>
                  <a:srgbClr val="0F5494"/>
                </a:solidFill>
                <a:latin typeface="+mj-lt"/>
              </a:rPr>
              <a:t>Public Finance Management</a:t>
            </a:r>
          </a:p>
        </p:txBody>
      </p:sp>
      <p:sp>
        <p:nvSpPr>
          <p:cNvPr id="18" name="Rounded Rectangle 17"/>
          <p:cNvSpPr/>
          <p:nvPr/>
        </p:nvSpPr>
        <p:spPr bwMode="auto">
          <a:xfrm>
            <a:off x="4076415" y="2738507"/>
            <a:ext cx="4319994" cy="827999"/>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n-GB" sz="2000" b="1" dirty="0">
                <a:solidFill>
                  <a:srgbClr val="0F5494"/>
                </a:solidFill>
                <a:latin typeface="+mj-lt"/>
              </a:rPr>
              <a:t>Budget preparation, approbation and execution</a:t>
            </a:r>
          </a:p>
        </p:txBody>
      </p:sp>
      <p:sp>
        <p:nvSpPr>
          <p:cNvPr id="19" name="Rounded Rectangle 18"/>
          <p:cNvSpPr/>
          <p:nvPr/>
        </p:nvSpPr>
        <p:spPr bwMode="auto">
          <a:xfrm>
            <a:off x="4082168" y="1693519"/>
            <a:ext cx="4319994" cy="575999"/>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n-GB" sz="2000" b="1" dirty="0">
                <a:solidFill>
                  <a:srgbClr val="0F5494"/>
                </a:solidFill>
                <a:latin typeface="+mj-lt"/>
              </a:rPr>
              <a:t>Strategy/policy formulation </a:t>
            </a:r>
          </a:p>
        </p:txBody>
      </p:sp>
      <p:sp>
        <p:nvSpPr>
          <p:cNvPr id="20" name="Oval 19"/>
          <p:cNvSpPr/>
          <p:nvPr/>
        </p:nvSpPr>
        <p:spPr bwMode="auto">
          <a:xfrm>
            <a:off x="1235562" y="1371198"/>
            <a:ext cx="1643074" cy="1643074"/>
          </a:xfrm>
          <a:prstGeom prst="ellipse">
            <a:avLst/>
          </a:prstGeom>
          <a:solidFill>
            <a:schemeClr val="accent6">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600">
              <a:solidFill>
                <a:srgbClr val="0F5494"/>
              </a:solidFill>
              <a:latin typeface="+mj-lt"/>
            </a:endParaRPr>
          </a:p>
        </p:txBody>
      </p:sp>
      <p:sp>
        <p:nvSpPr>
          <p:cNvPr id="21" name="Pentagon 20"/>
          <p:cNvSpPr/>
          <p:nvPr/>
        </p:nvSpPr>
        <p:spPr bwMode="auto">
          <a:xfrm>
            <a:off x="3037652" y="1934722"/>
            <a:ext cx="755999" cy="221154"/>
          </a:xfrm>
          <a:prstGeom prst="homePlate">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mj-lt"/>
            </a:endParaRPr>
          </a:p>
        </p:txBody>
      </p:sp>
      <p:sp>
        <p:nvSpPr>
          <p:cNvPr id="22" name="Pentagon 21"/>
          <p:cNvSpPr/>
          <p:nvPr/>
        </p:nvSpPr>
        <p:spPr bwMode="auto">
          <a:xfrm rot="10800000">
            <a:off x="3037652" y="4467542"/>
            <a:ext cx="755999" cy="221154"/>
          </a:xfrm>
          <a:prstGeom prst="homePlate">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mj-lt"/>
            </a:endParaRPr>
          </a:p>
        </p:txBody>
      </p:sp>
      <p:sp>
        <p:nvSpPr>
          <p:cNvPr id="24" name="Chevron 23"/>
          <p:cNvSpPr/>
          <p:nvPr/>
        </p:nvSpPr>
        <p:spPr bwMode="auto">
          <a:xfrm rot="5400000">
            <a:off x="5934805" y="2111103"/>
            <a:ext cx="392909" cy="785818"/>
          </a:xfrm>
          <a:prstGeom prst="chevron">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mj-lt"/>
            </a:endParaRPr>
          </a:p>
        </p:txBody>
      </p:sp>
      <p:sp>
        <p:nvSpPr>
          <p:cNvPr id="26" name="Chevron 25"/>
          <p:cNvSpPr/>
          <p:nvPr/>
        </p:nvSpPr>
        <p:spPr bwMode="auto">
          <a:xfrm rot="5400000">
            <a:off x="5934805" y="3408091"/>
            <a:ext cx="392909" cy="785818"/>
          </a:xfrm>
          <a:prstGeom prst="chevron">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mj-lt"/>
            </a:endParaRPr>
          </a:p>
        </p:txBody>
      </p:sp>
      <p:sp>
        <p:nvSpPr>
          <p:cNvPr id="23" name="ZoneTexte 6"/>
          <p:cNvSpPr txBox="1">
            <a:spLocks noChangeArrowheads="1"/>
          </p:cNvSpPr>
          <p:nvPr/>
        </p:nvSpPr>
        <p:spPr bwMode="auto">
          <a:xfrm>
            <a:off x="1235562" y="5675786"/>
            <a:ext cx="8587234" cy="1015663"/>
          </a:xfrm>
          <a:prstGeom prst="rect">
            <a:avLst/>
          </a:prstGeom>
          <a:solidFill>
            <a:schemeClr val="accent2"/>
          </a:solidFill>
          <a:ln w="9525">
            <a:solidFill>
              <a:srgbClr val="333399"/>
            </a:solidFill>
            <a:miter lim="800000"/>
            <a:headEnd/>
            <a:tailEnd/>
          </a:ln>
        </p:spPr>
        <p:txBody>
          <a:bodyPr wrap="square">
            <a:prstTxWarp prst="textNoShape">
              <a:avLst/>
            </a:prstTxWarp>
            <a:spAutoFit/>
          </a:bodyPr>
          <a:lstStyle/>
          <a:p>
            <a:pPr marL="342900" indent="-342900" fontAlgn="base">
              <a:spcBef>
                <a:spcPct val="0"/>
              </a:spcBef>
              <a:spcAft>
                <a:spcPct val="0"/>
              </a:spcAft>
              <a:buFont typeface="Wingdings" charset="2"/>
              <a:buChar char="Ø"/>
            </a:pPr>
            <a:r>
              <a:rPr lang="en-GB" sz="2000" b="1" dirty="0">
                <a:solidFill>
                  <a:srgbClr val="FFFFFF"/>
                </a:solidFill>
                <a:latin typeface="+mj-lt"/>
              </a:rPr>
              <a:t>Need to understand where decision are made, by whom</a:t>
            </a:r>
          </a:p>
          <a:p>
            <a:pPr marL="342900" indent="-342900" fontAlgn="base">
              <a:spcBef>
                <a:spcPct val="0"/>
              </a:spcBef>
              <a:spcAft>
                <a:spcPct val="0"/>
              </a:spcAft>
              <a:buFont typeface="Wingdings" charset="2"/>
              <a:buChar char="Ø"/>
            </a:pPr>
            <a:r>
              <a:rPr lang="en-GB" sz="2000" b="1" dirty="0">
                <a:solidFill>
                  <a:srgbClr val="FFFFFF"/>
                </a:solidFill>
                <a:latin typeface="+mj-lt"/>
              </a:rPr>
              <a:t>Political Economy Analysis (PEA), Policy Dialogue process and Stakeholders analysis</a:t>
            </a:r>
          </a:p>
        </p:txBody>
      </p:sp>
      <p:sp>
        <p:nvSpPr>
          <p:cNvPr id="25" name="Pentagon 20">
            <a:extLst>
              <a:ext uri="{FF2B5EF4-FFF2-40B4-BE49-F238E27FC236}">
                <a16:creationId xmlns:a16="http://schemas.microsoft.com/office/drawing/2014/main" id="{6631BB9B-5712-47E5-B49A-9C77988BA07F}"/>
              </a:ext>
            </a:extLst>
          </p:cNvPr>
          <p:cNvSpPr/>
          <p:nvPr/>
        </p:nvSpPr>
        <p:spPr bwMode="auto">
          <a:xfrm>
            <a:off x="3037652" y="1934723"/>
            <a:ext cx="755999" cy="221154"/>
          </a:xfrm>
          <a:prstGeom prst="homePlate">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mj-lt"/>
            </a:endParaRPr>
          </a:p>
        </p:txBody>
      </p:sp>
      <p:sp>
        <p:nvSpPr>
          <p:cNvPr id="27" name="Pentagon 21">
            <a:extLst>
              <a:ext uri="{FF2B5EF4-FFF2-40B4-BE49-F238E27FC236}">
                <a16:creationId xmlns:a16="http://schemas.microsoft.com/office/drawing/2014/main" id="{27314D4A-8D9E-43D0-B3E7-C588F2F09DCA}"/>
              </a:ext>
            </a:extLst>
          </p:cNvPr>
          <p:cNvSpPr/>
          <p:nvPr/>
        </p:nvSpPr>
        <p:spPr bwMode="auto">
          <a:xfrm rot="10800000">
            <a:off x="3037652" y="4467543"/>
            <a:ext cx="755999" cy="221154"/>
          </a:xfrm>
          <a:prstGeom prst="homePlate">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mj-lt"/>
            </a:endParaRPr>
          </a:p>
        </p:txBody>
      </p:sp>
      <p:sp>
        <p:nvSpPr>
          <p:cNvPr id="28" name="Chevron 23">
            <a:extLst>
              <a:ext uri="{FF2B5EF4-FFF2-40B4-BE49-F238E27FC236}">
                <a16:creationId xmlns:a16="http://schemas.microsoft.com/office/drawing/2014/main" id="{D9178320-4F55-4B04-B6A8-6BF873918F30}"/>
              </a:ext>
            </a:extLst>
          </p:cNvPr>
          <p:cNvSpPr/>
          <p:nvPr/>
        </p:nvSpPr>
        <p:spPr bwMode="auto">
          <a:xfrm rot="5400000">
            <a:off x="5934805" y="2111104"/>
            <a:ext cx="392909" cy="785818"/>
          </a:xfrm>
          <a:prstGeom prst="chevron">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mj-lt"/>
            </a:endParaRPr>
          </a:p>
        </p:txBody>
      </p:sp>
      <p:sp>
        <p:nvSpPr>
          <p:cNvPr id="29" name="Chevron 25">
            <a:extLst>
              <a:ext uri="{FF2B5EF4-FFF2-40B4-BE49-F238E27FC236}">
                <a16:creationId xmlns:a16="http://schemas.microsoft.com/office/drawing/2014/main" id="{4876B61D-881F-487F-AEB0-93C6856B40ED}"/>
              </a:ext>
            </a:extLst>
          </p:cNvPr>
          <p:cNvSpPr/>
          <p:nvPr/>
        </p:nvSpPr>
        <p:spPr bwMode="auto">
          <a:xfrm rot="5400000">
            <a:off x="5934805" y="3408092"/>
            <a:ext cx="392909" cy="785818"/>
          </a:xfrm>
          <a:prstGeom prst="chevron">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mj-lt"/>
            </a:endParaRPr>
          </a:p>
        </p:txBody>
      </p:sp>
      <p:sp>
        <p:nvSpPr>
          <p:cNvPr id="30" name="Pentagon 20">
            <a:extLst>
              <a:ext uri="{FF2B5EF4-FFF2-40B4-BE49-F238E27FC236}">
                <a16:creationId xmlns:a16="http://schemas.microsoft.com/office/drawing/2014/main" id="{2AAD9CB1-B89E-4E4C-AA8A-4A62BD2BC4B6}"/>
              </a:ext>
            </a:extLst>
          </p:cNvPr>
          <p:cNvSpPr/>
          <p:nvPr/>
        </p:nvSpPr>
        <p:spPr bwMode="auto">
          <a:xfrm>
            <a:off x="3037652" y="1934724"/>
            <a:ext cx="755999" cy="221154"/>
          </a:xfrm>
          <a:prstGeom prst="homePlat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mj-lt"/>
            </a:endParaRPr>
          </a:p>
        </p:txBody>
      </p:sp>
      <p:sp>
        <p:nvSpPr>
          <p:cNvPr id="31" name="Pentagon 21">
            <a:extLst>
              <a:ext uri="{FF2B5EF4-FFF2-40B4-BE49-F238E27FC236}">
                <a16:creationId xmlns:a16="http://schemas.microsoft.com/office/drawing/2014/main" id="{10B294DF-CB41-49F9-A81E-088F56E609E1}"/>
              </a:ext>
            </a:extLst>
          </p:cNvPr>
          <p:cNvSpPr/>
          <p:nvPr/>
        </p:nvSpPr>
        <p:spPr bwMode="auto">
          <a:xfrm rot="10800000">
            <a:off x="3037652" y="4467544"/>
            <a:ext cx="755999" cy="221154"/>
          </a:xfrm>
          <a:prstGeom prst="homePlat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mj-lt"/>
            </a:endParaRPr>
          </a:p>
        </p:txBody>
      </p:sp>
      <p:sp>
        <p:nvSpPr>
          <p:cNvPr id="32" name="Chevron 23">
            <a:extLst>
              <a:ext uri="{FF2B5EF4-FFF2-40B4-BE49-F238E27FC236}">
                <a16:creationId xmlns:a16="http://schemas.microsoft.com/office/drawing/2014/main" id="{19A24104-3EFC-4467-954C-90DAA4EFAF8D}"/>
              </a:ext>
            </a:extLst>
          </p:cNvPr>
          <p:cNvSpPr/>
          <p:nvPr/>
        </p:nvSpPr>
        <p:spPr bwMode="auto">
          <a:xfrm rot="5400000">
            <a:off x="5934805" y="2111105"/>
            <a:ext cx="392909" cy="785818"/>
          </a:xfrm>
          <a:prstGeom prst="chevron">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mj-lt"/>
            </a:endParaRPr>
          </a:p>
        </p:txBody>
      </p:sp>
    </p:spTree>
    <p:extLst>
      <p:ext uri="{BB962C8B-B14F-4D97-AF65-F5344CB8AC3E}">
        <p14:creationId xmlns:p14="http://schemas.microsoft.com/office/powerpoint/2010/main" val="341713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EU Approach to budget support</a:t>
            </a:r>
          </a:p>
        </p:txBody>
      </p:sp>
      <p:grpSp>
        <p:nvGrpSpPr>
          <p:cNvPr id="30" name="Group 29"/>
          <p:cNvGrpSpPr/>
          <p:nvPr/>
        </p:nvGrpSpPr>
        <p:grpSpPr>
          <a:xfrm>
            <a:off x="5867400" y="1547055"/>
            <a:ext cx="6333264" cy="2888368"/>
            <a:chOff x="5905500" y="1460500"/>
            <a:chExt cx="6333264" cy="2888368"/>
          </a:xfrm>
        </p:grpSpPr>
        <p:grpSp>
          <p:nvGrpSpPr>
            <p:cNvPr id="12" name="Agrupar 8"/>
            <p:cNvGrpSpPr/>
            <p:nvPr/>
          </p:nvGrpSpPr>
          <p:grpSpPr>
            <a:xfrm>
              <a:off x="6011145" y="2189267"/>
              <a:ext cx="6227619" cy="2159601"/>
              <a:chOff x="-627303" y="1301066"/>
              <a:chExt cx="6227619" cy="2159601"/>
            </a:xfrm>
          </p:grpSpPr>
          <p:grpSp>
            <p:nvGrpSpPr>
              <p:cNvPr id="13" name="Agrupar 7"/>
              <p:cNvGrpSpPr/>
              <p:nvPr/>
            </p:nvGrpSpPr>
            <p:grpSpPr>
              <a:xfrm>
                <a:off x="-343770" y="1301066"/>
                <a:ext cx="5944086" cy="2159601"/>
                <a:chOff x="-1774656" y="1417730"/>
                <a:chExt cx="5944086" cy="2159601"/>
              </a:xfrm>
            </p:grpSpPr>
            <p:pic>
              <p:nvPicPr>
                <p:cNvPr id="15" name="Picture 7" descr="C:\Users\ffe\AppData\Local\Microsoft\Windows\Temporary Internet Files\Content.IE5\QADQYQEQ\MP900442177[1].jpg"/>
                <p:cNvPicPr>
                  <a:picLocks noChangeAspect="1" noChangeArrowheads="1"/>
                </p:cNvPicPr>
                <p:nvPr/>
              </p:nvPicPr>
              <p:blipFill>
                <a:blip r:embed="rId4" cstate="print"/>
                <a:srcRect/>
                <a:stretch>
                  <a:fillRect/>
                </a:stretch>
              </p:blipFill>
              <p:spPr bwMode="auto">
                <a:xfrm>
                  <a:off x="221610" y="1417730"/>
                  <a:ext cx="2486813" cy="2159601"/>
                </a:xfrm>
                <a:prstGeom prst="rect">
                  <a:avLst/>
                </a:prstGeom>
                <a:noFill/>
              </p:spPr>
            </p:pic>
            <p:sp>
              <p:nvSpPr>
                <p:cNvPr id="16" name="CuadroTexto 2"/>
                <p:cNvSpPr txBox="1"/>
                <p:nvPr/>
              </p:nvSpPr>
              <p:spPr>
                <a:xfrm>
                  <a:off x="1972384" y="1449582"/>
                  <a:ext cx="1877813" cy="369332"/>
                </a:xfrm>
                <a:prstGeom prst="rect">
                  <a:avLst/>
                </a:prstGeom>
                <a:noFill/>
              </p:spPr>
              <p:txBody>
                <a:bodyPr wrap="none" rtlCol="0">
                  <a:spAutoFit/>
                </a:bodyPr>
                <a:lstStyle/>
                <a:p>
                  <a:r>
                    <a:rPr lang="en-GB" b="1" dirty="0">
                      <a:solidFill>
                        <a:srgbClr val="292934"/>
                      </a:solidFill>
                      <a:latin typeface="+mj-lt"/>
                    </a:rPr>
                    <a:t>Policy dialogue</a:t>
                  </a:r>
                </a:p>
              </p:txBody>
            </p:sp>
            <p:sp>
              <p:nvSpPr>
                <p:cNvPr id="17" name="Rectángulo 5"/>
                <p:cNvSpPr/>
                <p:nvPr/>
              </p:nvSpPr>
              <p:spPr>
                <a:xfrm>
                  <a:off x="-1774656" y="2671609"/>
                  <a:ext cx="2247709" cy="646331"/>
                </a:xfrm>
                <a:prstGeom prst="rect">
                  <a:avLst/>
                </a:prstGeom>
              </p:spPr>
              <p:txBody>
                <a:bodyPr wrap="square">
                  <a:spAutoFit/>
                </a:bodyPr>
                <a:lstStyle/>
                <a:p>
                  <a:pPr lvl="1" algn="ctr">
                    <a:spcBef>
                      <a:spcPct val="0"/>
                    </a:spcBef>
                    <a:defRPr/>
                  </a:pPr>
                  <a:r>
                    <a:rPr lang="en-GB" b="1" dirty="0">
                      <a:solidFill>
                        <a:srgbClr val="292934"/>
                      </a:solidFill>
                      <a:latin typeface="+mj-lt"/>
                    </a:rPr>
                    <a:t>Capacity building</a:t>
                  </a:r>
                </a:p>
              </p:txBody>
            </p:sp>
            <p:sp>
              <p:nvSpPr>
                <p:cNvPr id="18" name="Rectángulo 6"/>
                <p:cNvSpPr/>
                <p:nvPr/>
              </p:nvSpPr>
              <p:spPr>
                <a:xfrm>
                  <a:off x="2255766" y="2354109"/>
                  <a:ext cx="1913664" cy="923330"/>
                </a:xfrm>
                <a:prstGeom prst="rect">
                  <a:avLst/>
                </a:prstGeom>
              </p:spPr>
              <p:txBody>
                <a:bodyPr wrap="square">
                  <a:spAutoFit/>
                </a:bodyPr>
                <a:lstStyle/>
                <a:p>
                  <a:pPr lvl="1" algn="ctr">
                    <a:spcBef>
                      <a:spcPct val="0"/>
                    </a:spcBef>
                    <a:defRPr/>
                  </a:pPr>
                  <a:r>
                    <a:rPr lang="en-GB" b="1" dirty="0">
                      <a:solidFill>
                        <a:srgbClr val="292934"/>
                      </a:solidFill>
                      <a:latin typeface="+mj-lt"/>
                    </a:rPr>
                    <a:t>Financial transfers (grants)</a:t>
                  </a:r>
                </a:p>
              </p:txBody>
            </p:sp>
          </p:grpSp>
          <p:sp>
            <p:nvSpPr>
              <p:cNvPr id="14" name="Rectángulo 3"/>
              <p:cNvSpPr/>
              <p:nvPr/>
            </p:nvSpPr>
            <p:spPr>
              <a:xfrm>
                <a:off x="-627303" y="1332918"/>
                <a:ext cx="3077342" cy="646331"/>
              </a:xfrm>
              <a:prstGeom prst="rect">
                <a:avLst/>
              </a:prstGeom>
            </p:spPr>
            <p:txBody>
              <a:bodyPr wrap="square">
                <a:spAutoFit/>
              </a:bodyPr>
              <a:lstStyle/>
              <a:p>
                <a:pPr lvl="1" algn="r">
                  <a:spcBef>
                    <a:spcPct val="0"/>
                  </a:spcBef>
                  <a:defRPr/>
                </a:pPr>
                <a:r>
                  <a:rPr lang="en-GB" b="1" dirty="0">
                    <a:solidFill>
                      <a:srgbClr val="292934"/>
                    </a:solidFill>
                    <a:latin typeface="+mj-lt"/>
                  </a:rPr>
                  <a:t>Performance &amp; assessment criteria</a:t>
                </a:r>
              </a:p>
            </p:txBody>
          </p:sp>
        </p:grpSp>
        <p:grpSp>
          <p:nvGrpSpPr>
            <p:cNvPr id="27" name="Group 26"/>
            <p:cNvGrpSpPr/>
            <p:nvPr/>
          </p:nvGrpSpPr>
          <p:grpSpPr>
            <a:xfrm>
              <a:off x="5905500" y="1460500"/>
              <a:ext cx="6261100" cy="2735768"/>
              <a:chOff x="9359900" y="3873500"/>
              <a:chExt cx="6261100" cy="2735768"/>
            </a:xfrm>
          </p:grpSpPr>
          <p:sp>
            <p:nvSpPr>
              <p:cNvPr id="6" name="TextBox 5"/>
              <p:cNvSpPr txBox="1"/>
              <p:nvPr/>
            </p:nvSpPr>
            <p:spPr>
              <a:xfrm>
                <a:off x="11188700" y="3962400"/>
                <a:ext cx="3712099" cy="430887"/>
              </a:xfrm>
              <a:prstGeom prst="rect">
                <a:avLst/>
              </a:prstGeom>
              <a:solidFill>
                <a:schemeClr val="accent2">
                  <a:lumMod val="20000"/>
                  <a:lumOff val="80000"/>
                </a:schemeClr>
              </a:solidFill>
              <a:ln>
                <a:solidFill>
                  <a:srgbClr val="1EC08A"/>
                </a:solidFill>
                <a:prstDash val="dash"/>
              </a:ln>
            </p:spPr>
            <p:txBody>
              <a:bodyPr wrap="none" rtlCol="0">
                <a:spAutoFit/>
              </a:bodyPr>
              <a:lstStyle/>
              <a:p>
                <a:r>
                  <a:rPr lang="en-GB" sz="2200" b="1" dirty="0">
                    <a:latin typeface="+mj-lt"/>
                  </a:rPr>
                  <a:t>4 interrelated components</a:t>
                </a:r>
              </a:p>
            </p:txBody>
          </p:sp>
          <p:sp>
            <p:nvSpPr>
              <p:cNvPr id="7" name="TextBox 6"/>
              <p:cNvSpPr txBox="1"/>
              <p:nvPr/>
            </p:nvSpPr>
            <p:spPr>
              <a:xfrm>
                <a:off x="9359900" y="3873500"/>
                <a:ext cx="184666" cy="369332"/>
              </a:xfrm>
              <a:prstGeom prst="rect">
                <a:avLst/>
              </a:prstGeom>
              <a:noFill/>
            </p:spPr>
            <p:txBody>
              <a:bodyPr wrap="none" rtlCol="0">
                <a:spAutoFit/>
              </a:bodyPr>
              <a:lstStyle/>
              <a:p>
                <a:endParaRPr lang="en-GB" dirty="0">
                  <a:latin typeface="+mj-lt"/>
                </a:endParaRPr>
              </a:p>
            </p:txBody>
          </p:sp>
          <p:sp>
            <p:nvSpPr>
              <p:cNvPr id="11" name="Rectángulo redondeado 9"/>
              <p:cNvSpPr/>
              <p:nvPr/>
            </p:nvSpPr>
            <p:spPr>
              <a:xfrm>
                <a:off x="10223500" y="4538988"/>
                <a:ext cx="5397500" cy="2070280"/>
              </a:xfrm>
              <a:prstGeom prst="roundRect">
                <a:avLst/>
              </a:prstGeom>
              <a:solidFill>
                <a:schemeClr val="bg1">
                  <a:alpha val="0"/>
                </a:schemeClr>
              </a:solidFill>
              <a:ln w="57150" cmpd="sng">
                <a:solidFill>
                  <a:srgbClr val="9DF0EE"/>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200" b="1" dirty="0">
                  <a:solidFill>
                    <a:schemeClr val="tx1"/>
                  </a:solidFill>
                  <a:latin typeface="+mj-lt"/>
                </a:endParaRPr>
              </a:p>
            </p:txBody>
          </p:sp>
        </p:grpSp>
      </p:grpSp>
      <p:grpSp>
        <p:nvGrpSpPr>
          <p:cNvPr id="8" name="Group 7"/>
          <p:cNvGrpSpPr/>
          <p:nvPr/>
        </p:nvGrpSpPr>
        <p:grpSpPr>
          <a:xfrm>
            <a:off x="165100" y="1623255"/>
            <a:ext cx="5956300" cy="2655728"/>
            <a:chOff x="6197600" y="1511300"/>
            <a:chExt cx="5956300" cy="2655728"/>
          </a:xfrm>
        </p:grpSpPr>
        <p:sp>
          <p:nvSpPr>
            <p:cNvPr id="5" name="TextBox 4"/>
            <p:cNvSpPr txBox="1"/>
            <p:nvPr/>
          </p:nvSpPr>
          <p:spPr>
            <a:xfrm>
              <a:off x="7844697" y="1511300"/>
              <a:ext cx="2662107" cy="430887"/>
            </a:xfrm>
            <a:prstGeom prst="rect">
              <a:avLst/>
            </a:prstGeom>
            <a:solidFill>
              <a:srgbClr val="80D40A">
                <a:alpha val="25000"/>
              </a:srgbClr>
            </a:solidFill>
            <a:ln>
              <a:solidFill>
                <a:srgbClr val="80D40A"/>
              </a:solidFill>
              <a:prstDash val="lgDash"/>
            </a:ln>
          </p:spPr>
          <p:txBody>
            <a:bodyPr wrap="none" rtlCol="0">
              <a:spAutoFit/>
            </a:bodyPr>
            <a:lstStyle/>
            <a:p>
              <a:r>
                <a:rPr lang="en-GB" sz="2200" b="1" dirty="0">
                  <a:latin typeface="+mj-lt"/>
                </a:rPr>
                <a:t>4 eligibility criteria</a:t>
              </a:r>
            </a:p>
          </p:txBody>
        </p:sp>
        <p:sp>
          <p:nvSpPr>
            <p:cNvPr id="20" name="TextBox 19"/>
            <p:cNvSpPr txBox="1"/>
            <p:nvPr/>
          </p:nvSpPr>
          <p:spPr>
            <a:xfrm>
              <a:off x="7264400" y="2336800"/>
              <a:ext cx="184666" cy="369332"/>
            </a:xfrm>
            <a:prstGeom prst="rect">
              <a:avLst/>
            </a:prstGeom>
            <a:noFill/>
          </p:spPr>
          <p:txBody>
            <a:bodyPr wrap="none" rtlCol="0">
              <a:spAutoFit/>
            </a:bodyPr>
            <a:lstStyle/>
            <a:p>
              <a:endParaRPr lang="en-GB" dirty="0">
                <a:latin typeface="+mj-lt"/>
              </a:endParaRPr>
            </a:p>
          </p:txBody>
        </p:sp>
        <p:sp>
          <p:nvSpPr>
            <p:cNvPr id="22" name="TextBox 21"/>
            <p:cNvSpPr txBox="1"/>
            <p:nvPr/>
          </p:nvSpPr>
          <p:spPr>
            <a:xfrm>
              <a:off x="6972300" y="2095500"/>
              <a:ext cx="184666" cy="369332"/>
            </a:xfrm>
            <a:prstGeom prst="rect">
              <a:avLst/>
            </a:prstGeom>
            <a:noFill/>
          </p:spPr>
          <p:txBody>
            <a:bodyPr wrap="none" rtlCol="0">
              <a:spAutoFit/>
            </a:bodyPr>
            <a:lstStyle/>
            <a:p>
              <a:endParaRPr lang="en-GB" dirty="0">
                <a:latin typeface="+mj-lt"/>
              </a:endParaRPr>
            </a:p>
          </p:txBody>
        </p:sp>
        <p:pic>
          <p:nvPicPr>
            <p:cNvPr id="9" name="Image 5"/>
            <p:cNvPicPr>
              <a:picLocks noChangeAspect="1"/>
            </p:cNvPicPr>
            <p:nvPr/>
          </p:nvPicPr>
          <p:blipFill>
            <a:blip r:embed="rId5">
              <a:alphaModFix amt="60000"/>
            </a:blip>
            <a:stretch>
              <a:fillRect/>
            </a:stretch>
          </p:blipFill>
          <p:spPr>
            <a:xfrm>
              <a:off x="8120414" y="2057400"/>
              <a:ext cx="2299176" cy="1722163"/>
            </a:xfrm>
            <a:prstGeom prst="rect">
              <a:avLst/>
            </a:prstGeom>
          </p:spPr>
        </p:pic>
        <p:sp>
          <p:nvSpPr>
            <p:cNvPr id="19" name="TextBox 18"/>
            <p:cNvSpPr txBox="1"/>
            <p:nvPr/>
          </p:nvSpPr>
          <p:spPr>
            <a:xfrm>
              <a:off x="6311901" y="2092976"/>
              <a:ext cx="2807996" cy="1003300"/>
            </a:xfrm>
            <a:prstGeom prst="rect">
              <a:avLst/>
            </a:prstGeom>
            <a:noFill/>
            <a:ln w="12700" cmpd="sng">
              <a:noFill/>
              <a:prstDash val="lgDash"/>
            </a:ln>
          </p:spPr>
          <p:txBody>
            <a:bodyPr wrap="square" rtlCol="0">
              <a:noAutofit/>
            </a:bodyPr>
            <a:lstStyle/>
            <a:p>
              <a:r>
                <a:rPr lang="en-GB" b="1" dirty="0">
                  <a:latin typeface="+mj-lt"/>
                </a:rPr>
                <a:t>Credible and relevant development/sector policy</a:t>
              </a:r>
            </a:p>
          </p:txBody>
        </p:sp>
        <p:sp>
          <p:nvSpPr>
            <p:cNvPr id="21" name="TextBox 20"/>
            <p:cNvSpPr txBox="1"/>
            <p:nvPr/>
          </p:nvSpPr>
          <p:spPr>
            <a:xfrm>
              <a:off x="6311901" y="3439176"/>
              <a:ext cx="2781300" cy="646331"/>
            </a:xfrm>
            <a:prstGeom prst="rect">
              <a:avLst/>
            </a:prstGeom>
            <a:noFill/>
            <a:ln w="12700" cmpd="sng">
              <a:noFill/>
              <a:prstDash val="lgDash"/>
            </a:ln>
          </p:spPr>
          <p:txBody>
            <a:bodyPr wrap="square" rtlCol="0">
              <a:normAutofit fontScale="92500"/>
            </a:bodyPr>
            <a:lstStyle/>
            <a:p>
              <a:r>
                <a:rPr lang="en-GB" b="1" dirty="0">
                  <a:latin typeface="+mj-lt"/>
                </a:rPr>
                <a:t>Stability oriented macro-economic policies</a:t>
              </a:r>
            </a:p>
          </p:txBody>
        </p:sp>
        <p:sp>
          <p:nvSpPr>
            <p:cNvPr id="23" name="TextBox 22"/>
            <p:cNvSpPr txBox="1"/>
            <p:nvPr/>
          </p:nvSpPr>
          <p:spPr>
            <a:xfrm>
              <a:off x="10109200" y="2092976"/>
              <a:ext cx="1955800" cy="1054100"/>
            </a:xfrm>
            <a:prstGeom prst="rect">
              <a:avLst/>
            </a:prstGeom>
            <a:noFill/>
            <a:ln w="12700" cmpd="sng">
              <a:noFill/>
              <a:prstDash val="lgDash"/>
            </a:ln>
          </p:spPr>
          <p:txBody>
            <a:bodyPr wrap="square" rtlCol="0">
              <a:noAutofit/>
            </a:bodyPr>
            <a:lstStyle/>
            <a:p>
              <a:pPr algn="r"/>
              <a:r>
                <a:rPr lang="en-GB" b="1" dirty="0">
                  <a:latin typeface="+mj-lt"/>
                </a:rPr>
                <a:t>Relevant and credible PFM reform programme</a:t>
              </a:r>
            </a:p>
          </p:txBody>
        </p:sp>
        <p:sp>
          <p:nvSpPr>
            <p:cNvPr id="24" name="TextBox 23"/>
            <p:cNvSpPr txBox="1"/>
            <p:nvPr/>
          </p:nvSpPr>
          <p:spPr>
            <a:xfrm>
              <a:off x="9446460" y="3439176"/>
              <a:ext cx="2618540" cy="646331"/>
            </a:xfrm>
            <a:prstGeom prst="rect">
              <a:avLst/>
            </a:prstGeom>
            <a:noFill/>
            <a:ln w="12700" cmpd="sng">
              <a:noFill/>
              <a:prstDash val="lgDash"/>
            </a:ln>
          </p:spPr>
          <p:txBody>
            <a:bodyPr wrap="square" rtlCol="0">
              <a:normAutofit fontScale="92500"/>
            </a:bodyPr>
            <a:lstStyle/>
            <a:p>
              <a:pPr algn="r"/>
              <a:r>
                <a:rPr lang="en-GB" b="1" dirty="0">
                  <a:latin typeface="+mj-lt"/>
                </a:rPr>
                <a:t>Transparency and oversight of the budget</a:t>
              </a:r>
            </a:p>
          </p:txBody>
        </p:sp>
        <p:sp>
          <p:nvSpPr>
            <p:cNvPr id="25" name="Rounded Rectangle 24"/>
            <p:cNvSpPr/>
            <p:nvPr/>
          </p:nvSpPr>
          <p:spPr>
            <a:xfrm>
              <a:off x="6197600" y="2079029"/>
              <a:ext cx="5956300" cy="2087999"/>
            </a:xfrm>
            <a:prstGeom prst="roundRect">
              <a:avLst/>
            </a:prstGeom>
            <a:noFill/>
            <a:ln w="57150" cmpd="sng">
              <a:solidFill>
                <a:srgbClr val="80D40A"/>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mj-lt"/>
              </a:endParaRPr>
            </a:p>
          </p:txBody>
        </p:sp>
      </p:grpSp>
      <p:sp>
        <p:nvSpPr>
          <p:cNvPr id="28" name="Content Placeholder 4"/>
          <p:cNvSpPr>
            <a:spLocks noGrp="1"/>
          </p:cNvSpPr>
          <p:nvPr>
            <p:ph idx="1"/>
          </p:nvPr>
        </p:nvSpPr>
        <p:spPr>
          <a:xfrm>
            <a:off x="3216921" y="5722994"/>
            <a:ext cx="6464299" cy="1001949"/>
          </a:xfrm>
          <a:noFill/>
          <a:ln w="12700" cmpd="sng">
            <a:solidFill>
              <a:srgbClr val="024EA2"/>
            </a:solidFill>
            <a:prstDash val="solid"/>
          </a:ln>
        </p:spPr>
        <p:txBody>
          <a:bodyPr/>
          <a:lstStyle/>
          <a:p>
            <a:pPr marL="0" lvl="1" indent="0">
              <a:spcBef>
                <a:spcPct val="0"/>
              </a:spcBef>
              <a:spcAft>
                <a:spcPts val="400"/>
              </a:spcAft>
              <a:buClr>
                <a:schemeClr val="tx1"/>
              </a:buClr>
              <a:buNone/>
            </a:pPr>
            <a:r>
              <a:rPr lang="en-GB" altLang="fr-FR" sz="1800" b="1" dirty="0">
                <a:solidFill>
                  <a:srgbClr val="0356B1"/>
                </a:solidFill>
                <a:latin typeface="+mj-lt"/>
              </a:rPr>
              <a:t>Sustainable Development Goals Contract (SDG-C)</a:t>
            </a:r>
          </a:p>
          <a:p>
            <a:pPr marL="0" lvl="1" indent="0">
              <a:spcBef>
                <a:spcPct val="0"/>
              </a:spcBef>
              <a:spcAft>
                <a:spcPts val="400"/>
              </a:spcAft>
              <a:buClr>
                <a:schemeClr val="tx1"/>
              </a:buClr>
              <a:buNone/>
            </a:pPr>
            <a:r>
              <a:rPr lang="en-GB" altLang="fr-FR" sz="1800" b="1" dirty="0">
                <a:solidFill>
                  <a:srgbClr val="0356B1"/>
                </a:solidFill>
                <a:latin typeface="+mj-lt"/>
              </a:rPr>
              <a:t>State and Resilience Building Contract (SRBC) </a:t>
            </a:r>
          </a:p>
          <a:p>
            <a:pPr marL="0" lvl="1" indent="0">
              <a:spcBef>
                <a:spcPct val="0"/>
              </a:spcBef>
              <a:spcAft>
                <a:spcPts val="400"/>
              </a:spcAft>
              <a:buClr>
                <a:schemeClr val="tx1"/>
              </a:buClr>
              <a:buNone/>
            </a:pPr>
            <a:r>
              <a:rPr lang="en-GB" altLang="fr-FR" sz="1800" b="1" dirty="0">
                <a:solidFill>
                  <a:srgbClr val="0356B1"/>
                </a:solidFill>
                <a:latin typeface="+mj-lt"/>
              </a:rPr>
              <a:t>Sector Reform Performance Contract (SRPC)</a:t>
            </a:r>
          </a:p>
          <a:p>
            <a:pPr marL="0" lvl="1" indent="0">
              <a:spcBef>
                <a:spcPct val="0"/>
              </a:spcBef>
              <a:spcAft>
                <a:spcPts val="400"/>
              </a:spcAft>
              <a:buClr>
                <a:schemeClr val="tx1"/>
              </a:buClr>
              <a:buNone/>
            </a:pPr>
            <a:endParaRPr lang="en-GB" altLang="fr-FR" sz="1800" b="1" dirty="0">
              <a:solidFill>
                <a:srgbClr val="0356B1"/>
              </a:solidFill>
              <a:latin typeface="+mj-lt"/>
            </a:endParaRPr>
          </a:p>
        </p:txBody>
      </p:sp>
      <p:sp>
        <p:nvSpPr>
          <p:cNvPr id="29" name="Rectangle 28"/>
          <p:cNvSpPr/>
          <p:nvPr/>
        </p:nvSpPr>
        <p:spPr>
          <a:xfrm>
            <a:off x="3864620" y="5213643"/>
            <a:ext cx="5168900" cy="400110"/>
          </a:xfrm>
          <a:prstGeom prst="rect">
            <a:avLst/>
          </a:prstGeom>
          <a:solidFill>
            <a:srgbClr val="0356B1"/>
          </a:solidFill>
          <a:ln>
            <a:noFill/>
            <a:prstDash val="lgDash"/>
          </a:ln>
        </p:spPr>
        <p:txBody>
          <a:bodyPr wrap="square">
            <a:spAutoFit/>
          </a:bodyPr>
          <a:lstStyle/>
          <a:p>
            <a:pPr algn="ctr">
              <a:spcBef>
                <a:spcPct val="0"/>
              </a:spcBef>
              <a:spcAft>
                <a:spcPts val="1200"/>
              </a:spcAft>
              <a:buClr>
                <a:srgbClr val="0F5494"/>
              </a:buClr>
            </a:pPr>
            <a:r>
              <a:rPr lang="en-GB" altLang="fr-FR" sz="2000" b="1" dirty="0">
                <a:solidFill>
                  <a:srgbClr val="FFFFFF"/>
                </a:solidFill>
                <a:latin typeface="+mj-lt"/>
              </a:rPr>
              <a:t>3 types of multiannual contracts</a:t>
            </a:r>
            <a:endParaRPr lang="en-GB" altLang="fr-FR" sz="2000" b="1" u="sng" dirty="0">
              <a:solidFill>
                <a:srgbClr val="FFFFFF"/>
              </a:solidFill>
              <a:latin typeface="+mj-lt"/>
            </a:endParaRPr>
          </a:p>
        </p:txBody>
      </p:sp>
      <p:sp>
        <p:nvSpPr>
          <p:cNvPr id="4" name="TextBox 28">
            <a:extLst>
              <a:ext uri="{FF2B5EF4-FFF2-40B4-BE49-F238E27FC236}">
                <a16:creationId xmlns:a16="http://schemas.microsoft.com/office/drawing/2014/main" id="{0EA2174D-9ED9-2113-3D1C-9BCD585B68C1}"/>
              </a:ext>
            </a:extLst>
          </p:cNvPr>
          <p:cNvSpPr txBox="1"/>
          <p:nvPr/>
        </p:nvSpPr>
        <p:spPr>
          <a:xfrm>
            <a:off x="279400" y="4435423"/>
            <a:ext cx="5841999" cy="584775"/>
          </a:xfrm>
          <a:prstGeom prst="rect">
            <a:avLst/>
          </a:prstGeom>
          <a:solidFill>
            <a:srgbClr val="80D40A">
              <a:alpha val="25000"/>
            </a:srgbClr>
          </a:solidFill>
          <a:ln>
            <a:solidFill>
              <a:srgbClr val="80D40A"/>
            </a:solidFill>
            <a:prstDash val="lgDash"/>
          </a:ln>
        </p:spPr>
        <p:txBody>
          <a:bodyPr wrap="square" rtlCol="0">
            <a:spAutoFit/>
          </a:bodyPr>
          <a:lstStyle/>
          <a:p>
            <a:pPr algn="ctr"/>
            <a:r>
              <a:rPr lang="en-AU" sz="1600" b="1" dirty="0">
                <a:latin typeface="+mj-lt"/>
              </a:rPr>
              <a:t>+  consideration of the commitment towards - and respect of - EU’s fundamental values</a:t>
            </a:r>
          </a:p>
        </p:txBody>
      </p:sp>
    </p:spTree>
    <p:custDataLst>
      <p:tags r:id="rId1"/>
    </p:custDataLst>
    <p:extLst>
      <p:ext uri="{BB962C8B-B14F-4D97-AF65-F5344CB8AC3E}">
        <p14:creationId xmlns:p14="http://schemas.microsoft.com/office/powerpoint/2010/main" val="3392767033"/>
      </p:ext>
    </p:extLst>
  </p:cSld>
  <p:clrMapOvr>
    <a:masterClrMapping/>
  </p:clrMapOvr>
  <mc:AlternateContent xmlns:mc="http://schemas.openxmlformats.org/markup-compatibility/2006" xmlns:p14="http://schemas.microsoft.com/office/powerpoint/2010/main">
    <mc:Choice Requires="p14">
      <p:transition spd="slow" p14:dur="2000" advTm="241993"/>
    </mc:Choice>
    <mc:Fallback xmlns="">
      <p:transition xmlns:p14="http://schemas.microsoft.com/office/powerpoint/2010/main" spd="slow" advTm="2419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p:txBody>
          <a:bodyPr/>
          <a:lstStyle/>
          <a:p>
            <a:pPr>
              <a:lnSpc>
                <a:spcPct val="107000"/>
              </a:lnSpc>
              <a:spcAft>
                <a:spcPts val="800"/>
              </a:spcAft>
            </a:pPr>
            <a:r>
              <a:rPr lang="en-US" dirty="0">
                <a:solidFill>
                  <a:srgbClr val="024EA2"/>
                </a:solidFill>
              </a:rPr>
              <a:t>Public policy analysis</a:t>
            </a:r>
            <a:endParaRPr lang="en-BE" dirty="0">
              <a:solidFill>
                <a:srgbClr val="024EA2"/>
              </a:solidFill>
            </a:endParaRPr>
          </a:p>
        </p:txBody>
      </p:sp>
      <p:sp>
        <p:nvSpPr>
          <p:cNvPr id="32" name="Rectangle 31">
            <a:extLst>
              <a:ext uri="{FF2B5EF4-FFF2-40B4-BE49-F238E27FC236}">
                <a16:creationId xmlns:a16="http://schemas.microsoft.com/office/drawing/2014/main" id="{E97044AB-6519-4F81-A803-265901EA1FC8}"/>
              </a:ext>
            </a:extLst>
          </p:cNvPr>
          <p:cNvSpPr/>
          <p:nvPr/>
        </p:nvSpPr>
        <p:spPr bwMode="auto">
          <a:xfrm>
            <a:off x="3671523" y="1391607"/>
            <a:ext cx="7653343" cy="1488132"/>
          </a:xfrm>
          <a:prstGeom prst="rect">
            <a:avLst/>
          </a:prstGeom>
          <a:solidFill>
            <a:schemeClr val="bg1"/>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dirty="0">
              <a:solidFill>
                <a:srgbClr val="0F5494"/>
              </a:solidFill>
              <a:latin typeface="+mj-lt"/>
            </a:endParaRPr>
          </a:p>
        </p:txBody>
      </p:sp>
      <p:sp>
        <p:nvSpPr>
          <p:cNvPr id="38" name="ZoneTexte 37">
            <a:extLst>
              <a:ext uri="{FF2B5EF4-FFF2-40B4-BE49-F238E27FC236}">
                <a16:creationId xmlns:a16="http://schemas.microsoft.com/office/drawing/2014/main" id="{FB01D666-E6C8-4CAA-83A3-72E5EC3B5A08}"/>
              </a:ext>
            </a:extLst>
          </p:cNvPr>
          <p:cNvSpPr txBox="1"/>
          <p:nvPr/>
        </p:nvSpPr>
        <p:spPr>
          <a:xfrm>
            <a:off x="3713992" y="1453797"/>
            <a:ext cx="7610875" cy="1323439"/>
          </a:xfrm>
          <a:prstGeom prst="rect">
            <a:avLst/>
          </a:prstGeom>
          <a:noFill/>
        </p:spPr>
        <p:txBody>
          <a:bodyPr wrap="square" rtlCol="0">
            <a:spAutoFit/>
          </a:bodyPr>
          <a:lstStyle/>
          <a:p>
            <a:pPr marL="285750" lvl="1" indent="-285750" fontAlgn="base">
              <a:spcBef>
                <a:spcPct val="0"/>
              </a:spcBef>
              <a:spcAft>
                <a:spcPct val="0"/>
              </a:spcAft>
              <a:buClr>
                <a:schemeClr val="accent2"/>
              </a:buClr>
              <a:buFont typeface="Verdana" panose="020B0604030504040204" pitchFamily="34" charset="0"/>
              <a:buChar char="&gt;"/>
              <a:defRPr/>
            </a:pPr>
            <a:r>
              <a:rPr lang="en-US" sz="2000" dirty="0">
                <a:solidFill>
                  <a:srgbClr val="000000"/>
                </a:solidFill>
                <a:latin typeface="+mj-lt"/>
              </a:rPr>
              <a:t>Policy content and policy formulation process</a:t>
            </a:r>
          </a:p>
          <a:p>
            <a:pPr marL="285750" lvl="1" indent="-285750" fontAlgn="base">
              <a:spcBef>
                <a:spcPct val="0"/>
              </a:spcBef>
              <a:spcAft>
                <a:spcPct val="0"/>
              </a:spcAft>
              <a:buClr>
                <a:schemeClr val="accent2"/>
              </a:buClr>
              <a:buFont typeface="Verdana" panose="020B0604030504040204" pitchFamily="34" charset="0"/>
              <a:buChar char="&gt;"/>
              <a:defRPr/>
            </a:pPr>
            <a:r>
              <a:rPr lang="en-US" sz="2000" dirty="0">
                <a:solidFill>
                  <a:srgbClr val="000000"/>
                </a:solidFill>
                <a:latin typeface="+mj-lt"/>
              </a:rPr>
              <a:t>Policy coherence</a:t>
            </a:r>
          </a:p>
          <a:p>
            <a:pPr marL="285750" lvl="1" indent="-285750" fontAlgn="base">
              <a:spcBef>
                <a:spcPct val="0"/>
              </a:spcBef>
              <a:spcAft>
                <a:spcPct val="0"/>
              </a:spcAft>
              <a:buClr>
                <a:schemeClr val="accent2"/>
              </a:buClr>
              <a:buFont typeface="Verdana" panose="020B0604030504040204" pitchFamily="34" charset="0"/>
              <a:buChar char="&gt;"/>
              <a:defRPr/>
            </a:pPr>
            <a:r>
              <a:rPr lang="en-US" sz="2000" dirty="0">
                <a:solidFill>
                  <a:srgbClr val="000000"/>
                </a:solidFill>
                <a:latin typeface="+mj-lt"/>
              </a:rPr>
              <a:t>Monitoring, evaluation and coordination mechanisms</a:t>
            </a:r>
          </a:p>
          <a:p>
            <a:pPr marL="285750" lvl="1" indent="-285750" fontAlgn="base">
              <a:spcBef>
                <a:spcPct val="0"/>
              </a:spcBef>
              <a:spcAft>
                <a:spcPct val="0"/>
              </a:spcAft>
              <a:buClr>
                <a:schemeClr val="accent2"/>
              </a:buClr>
              <a:buFont typeface="Verdana" panose="020B0604030504040204" pitchFamily="34" charset="0"/>
              <a:buChar char="&gt;"/>
              <a:defRPr/>
            </a:pPr>
            <a:r>
              <a:rPr lang="en-US" sz="2000" dirty="0">
                <a:solidFill>
                  <a:srgbClr val="000000"/>
                </a:solidFill>
                <a:latin typeface="+mj-lt"/>
              </a:rPr>
              <a:t>Communication strategy</a:t>
            </a:r>
          </a:p>
        </p:txBody>
      </p:sp>
      <p:sp>
        <p:nvSpPr>
          <p:cNvPr id="27" name="Espace réservé du numéro de diapositive 9">
            <a:extLst>
              <a:ext uri="{FF2B5EF4-FFF2-40B4-BE49-F238E27FC236}">
                <a16:creationId xmlns:a16="http://schemas.microsoft.com/office/drawing/2014/main" id="{3D4F47F6-3FFC-4740-B11D-FA529F64193B}"/>
              </a:ext>
            </a:extLst>
          </p:cNvPr>
          <p:cNvSpPr txBox="1">
            <a:spLocks/>
          </p:cNvSpPr>
          <p:nvPr/>
        </p:nvSpPr>
        <p:spPr bwMode="auto">
          <a:xfrm>
            <a:off x="7703385" y="6195734"/>
            <a:ext cx="268357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fld id="{37B83C0C-BC65-4367-9B8A-060D4801009D}" type="slidenum">
              <a:rPr lang="fr-BE" sz="1100" b="1">
                <a:solidFill>
                  <a:srgbClr val="FFFFFF"/>
                </a:solidFill>
                <a:latin typeface="Verdana"/>
              </a:rPr>
              <a:pPr/>
              <a:t>50</a:t>
            </a:fld>
            <a:endParaRPr lang="fr-BE" sz="1100" b="1" dirty="0">
              <a:solidFill>
                <a:srgbClr val="FFFFFF"/>
              </a:solidFill>
              <a:latin typeface="Verdana"/>
            </a:endParaRPr>
          </a:p>
        </p:txBody>
      </p:sp>
      <p:sp>
        <p:nvSpPr>
          <p:cNvPr id="28" name="Rectangle 27">
            <a:extLst>
              <a:ext uri="{FF2B5EF4-FFF2-40B4-BE49-F238E27FC236}">
                <a16:creationId xmlns:a16="http://schemas.microsoft.com/office/drawing/2014/main" id="{6AFF1422-F811-4BF7-94E9-DB044785C0DA}"/>
              </a:ext>
            </a:extLst>
          </p:cNvPr>
          <p:cNvSpPr/>
          <p:nvPr/>
        </p:nvSpPr>
        <p:spPr bwMode="auto">
          <a:xfrm>
            <a:off x="3316060" y="2972262"/>
            <a:ext cx="8008809" cy="1510143"/>
          </a:xfrm>
          <a:prstGeom prst="rect">
            <a:avLst/>
          </a:prstGeom>
          <a:solidFill>
            <a:schemeClr val="bg1"/>
          </a:solidFill>
          <a:ln w="9525" cap="flat" cmpd="sng" algn="ctr">
            <a:solidFill>
              <a:srgbClr val="F582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dirty="0">
              <a:solidFill>
                <a:srgbClr val="0F5494"/>
              </a:solidFill>
              <a:latin typeface="Verdana"/>
            </a:endParaRPr>
          </a:p>
        </p:txBody>
      </p:sp>
      <p:sp>
        <p:nvSpPr>
          <p:cNvPr id="45" name="Rectangle 44">
            <a:extLst>
              <a:ext uri="{FF2B5EF4-FFF2-40B4-BE49-F238E27FC236}">
                <a16:creationId xmlns:a16="http://schemas.microsoft.com/office/drawing/2014/main" id="{8337EF9D-E684-4C7D-8171-D706A66202BD}"/>
              </a:ext>
            </a:extLst>
          </p:cNvPr>
          <p:cNvSpPr/>
          <p:nvPr/>
        </p:nvSpPr>
        <p:spPr bwMode="auto">
          <a:xfrm>
            <a:off x="3316059" y="4612656"/>
            <a:ext cx="8008809" cy="1510143"/>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dirty="0">
              <a:solidFill>
                <a:srgbClr val="0F5494"/>
              </a:solidFill>
              <a:latin typeface="Verdana"/>
            </a:endParaRPr>
          </a:p>
        </p:txBody>
      </p:sp>
      <p:grpSp>
        <p:nvGrpSpPr>
          <p:cNvPr id="3" name="Groupe 2">
            <a:extLst>
              <a:ext uri="{FF2B5EF4-FFF2-40B4-BE49-F238E27FC236}">
                <a16:creationId xmlns:a16="http://schemas.microsoft.com/office/drawing/2014/main" id="{96716026-9D35-43CB-BC86-43C21E7EA001}"/>
              </a:ext>
            </a:extLst>
          </p:cNvPr>
          <p:cNvGrpSpPr/>
          <p:nvPr/>
        </p:nvGrpSpPr>
        <p:grpSpPr>
          <a:xfrm>
            <a:off x="916292" y="1368667"/>
            <a:ext cx="2750675" cy="1512000"/>
            <a:chOff x="215598" y="1700808"/>
            <a:chExt cx="2700218" cy="1512000"/>
          </a:xfrm>
          <a:solidFill>
            <a:schemeClr val="accent2"/>
          </a:solidFill>
        </p:grpSpPr>
        <p:sp>
          <p:nvSpPr>
            <p:cNvPr id="21" name="Flèche : pentagone 20">
              <a:extLst>
                <a:ext uri="{FF2B5EF4-FFF2-40B4-BE49-F238E27FC236}">
                  <a16:creationId xmlns:a16="http://schemas.microsoft.com/office/drawing/2014/main" id="{BC189B5C-DE06-4F94-AA3D-DA280EB4C312}"/>
                </a:ext>
              </a:extLst>
            </p:cNvPr>
            <p:cNvSpPr/>
            <p:nvPr/>
          </p:nvSpPr>
          <p:spPr bwMode="auto">
            <a:xfrm rot="10800000">
              <a:off x="215598" y="1700808"/>
              <a:ext cx="756000" cy="1512000"/>
            </a:xfrm>
            <a:prstGeom prst="homePlate">
              <a:avLst>
                <a:gd name="adj" fmla="val 50000"/>
              </a:avLst>
            </a:prstGeom>
            <a:grp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b="1" dirty="0">
                <a:solidFill>
                  <a:srgbClr val="0F5494"/>
                </a:solidFill>
                <a:latin typeface="+mj-lt"/>
              </a:endParaRPr>
            </a:p>
          </p:txBody>
        </p:sp>
        <p:sp>
          <p:nvSpPr>
            <p:cNvPr id="46" name="Rectangle 45">
              <a:extLst>
                <a:ext uri="{FF2B5EF4-FFF2-40B4-BE49-F238E27FC236}">
                  <a16:creationId xmlns:a16="http://schemas.microsoft.com/office/drawing/2014/main" id="{BBA69C4E-12FA-41E2-BBAA-F4D7536B43C8}"/>
                </a:ext>
              </a:extLst>
            </p:cNvPr>
            <p:cNvSpPr/>
            <p:nvPr/>
          </p:nvSpPr>
          <p:spPr bwMode="auto">
            <a:xfrm>
              <a:off x="901484" y="1701737"/>
              <a:ext cx="2014332" cy="1510143"/>
            </a:xfrm>
            <a:prstGeom prst="rect">
              <a:avLst/>
            </a:prstGeom>
            <a:grp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dirty="0">
                <a:solidFill>
                  <a:srgbClr val="0F5494"/>
                </a:solidFill>
                <a:latin typeface="+mj-lt"/>
              </a:endParaRPr>
            </a:p>
          </p:txBody>
        </p:sp>
      </p:grpSp>
      <p:grpSp>
        <p:nvGrpSpPr>
          <p:cNvPr id="4" name="Groupe 3">
            <a:extLst>
              <a:ext uri="{FF2B5EF4-FFF2-40B4-BE49-F238E27FC236}">
                <a16:creationId xmlns:a16="http://schemas.microsoft.com/office/drawing/2014/main" id="{3E9D4765-CD3A-41F6-AD0F-7EA1B3EBC6F5}"/>
              </a:ext>
            </a:extLst>
          </p:cNvPr>
          <p:cNvGrpSpPr/>
          <p:nvPr/>
        </p:nvGrpSpPr>
        <p:grpSpPr>
          <a:xfrm>
            <a:off x="970722" y="2971332"/>
            <a:ext cx="2700217" cy="1512000"/>
            <a:chOff x="215599" y="3349700"/>
            <a:chExt cx="2700217" cy="1512000"/>
          </a:xfrm>
          <a:solidFill>
            <a:schemeClr val="accent5"/>
          </a:solidFill>
        </p:grpSpPr>
        <p:sp>
          <p:nvSpPr>
            <p:cNvPr id="25" name="Flèche : pentagone 24">
              <a:extLst>
                <a:ext uri="{FF2B5EF4-FFF2-40B4-BE49-F238E27FC236}">
                  <a16:creationId xmlns:a16="http://schemas.microsoft.com/office/drawing/2014/main" id="{55DDDC20-3AAB-456C-BBB5-AB6A8A2136D5}"/>
                </a:ext>
              </a:extLst>
            </p:cNvPr>
            <p:cNvSpPr/>
            <p:nvPr/>
          </p:nvSpPr>
          <p:spPr bwMode="auto">
            <a:xfrm rot="10800000">
              <a:off x="215599" y="3349700"/>
              <a:ext cx="756000" cy="1512000"/>
            </a:xfrm>
            <a:prstGeom prst="homePlate">
              <a:avLst/>
            </a:prstGeom>
            <a:grp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b="1" dirty="0">
                <a:solidFill>
                  <a:srgbClr val="0F5494"/>
                </a:solidFill>
                <a:latin typeface="Verdana"/>
              </a:endParaRPr>
            </a:p>
          </p:txBody>
        </p:sp>
        <p:sp>
          <p:nvSpPr>
            <p:cNvPr id="47" name="Rectangle 46">
              <a:extLst>
                <a:ext uri="{FF2B5EF4-FFF2-40B4-BE49-F238E27FC236}">
                  <a16:creationId xmlns:a16="http://schemas.microsoft.com/office/drawing/2014/main" id="{45072C65-9703-4365-9C74-C1EACC63D542}"/>
                </a:ext>
              </a:extLst>
            </p:cNvPr>
            <p:cNvSpPr/>
            <p:nvPr/>
          </p:nvSpPr>
          <p:spPr bwMode="auto">
            <a:xfrm>
              <a:off x="901484" y="3350629"/>
              <a:ext cx="2014332" cy="1510143"/>
            </a:xfrm>
            <a:prstGeom prst="rect">
              <a:avLst/>
            </a:prstGeom>
            <a:grp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dirty="0">
                <a:solidFill>
                  <a:srgbClr val="0F5494"/>
                </a:solidFill>
                <a:latin typeface="Verdana"/>
              </a:endParaRPr>
            </a:p>
          </p:txBody>
        </p:sp>
      </p:grpSp>
      <p:grpSp>
        <p:nvGrpSpPr>
          <p:cNvPr id="5" name="Groupe 4">
            <a:extLst>
              <a:ext uri="{FF2B5EF4-FFF2-40B4-BE49-F238E27FC236}">
                <a16:creationId xmlns:a16="http://schemas.microsoft.com/office/drawing/2014/main" id="{027E5D84-D461-493F-BC14-20EA6B9F2B10}"/>
              </a:ext>
            </a:extLst>
          </p:cNvPr>
          <p:cNvGrpSpPr/>
          <p:nvPr/>
        </p:nvGrpSpPr>
        <p:grpSpPr>
          <a:xfrm>
            <a:off x="970722" y="4611726"/>
            <a:ext cx="2700217" cy="1512000"/>
            <a:chOff x="215599" y="5008282"/>
            <a:chExt cx="2700217" cy="1512000"/>
          </a:xfrm>
          <a:solidFill>
            <a:schemeClr val="bg1">
              <a:lumMod val="65000"/>
            </a:schemeClr>
          </a:solidFill>
        </p:grpSpPr>
        <p:sp>
          <p:nvSpPr>
            <p:cNvPr id="26" name="Flèche : pentagone 25">
              <a:extLst>
                <a:ext uri="{FF2B5EF4-FFF2-40B4-BE49-F238E27FC236}">
                  <a16:creationId xmlns:a16="http://schemas.microsoft.com/office/drawing/2014/main" id="{AE1B0874-54DA-4560-80CD-6BEDFDE56084}"/>
                </a:ext>
              </a:extLst>
            </p:cNvPr>
            <p:cNvSpPr/>
            <p:nvPr/>
          </p:nvSpPr>
          <p:spPr bwMode="auto">
            <a:xfrm rot="10800000">
              <a:off x="215599" y="5008282"/>
              <a:ext cx="756000" cy="1512000"/>
            </a:xfrm>
            <a:prstGeom prst="homePlate">
              <a:avLst/>
            </a:prstGeom>
            <a:grp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b="1" dirty="0">
                <a:solidFill>
                  <a:srgbClr val="0F5494"/>
                </a:solidFill>
                <a:latin typeface="Verdana"/>
              </a:endParaRPr>
            </a:p>
          </p:txBody>
        </p:sp>
        <p:sp>
          <p:nvSpPr>
            <p:cNvPr id="48" name="Rectangle 47">
              <a:extLst>
                <a:ext uri="{FF2B5EF4-FFF2-40B4-BE49-F238E27FC236}">
                  <a16:creationId xmlns:a16="http://schemas.microsoft.com/office/drawing/2014/main" id="{3D6A8DD9-52FF-49A9-82BB-FEA2B781BBC7}"/>
                </a:ext>
              </a:extLst>
            </p:cNvPr>
            <p:cNvSpPr/>
            <p:nvPr/>
          </p:nvSpPr>
          <p:spPr bwMode="auto">
            <a:xfrm>
              <a:off x="901484" y="5009210"/>
              <a:ext cx="2014332" cy="1510143"/>
            </a:xfrm>
            <a:prstGeom prst="rect">
              <a:avLst/>
            </a:prstGeom>
            <a:grp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dirty="0">
                <a:solidFill>
                  <a:srgbClr val="0F5494"/>
                </a:solidFill>
                <a:latin typeface="Verdana"/>
              </a:endParaRPr>
            </a:p>
          </p:txBody>
        </p:sp>
      </p:grpSp>
      <p:sp>
        <p:nvSpPr>
          <p:cNvPr id="49" name="ZoneTexte 48">
            <a:extLst>
              <a:ext uri="{FF2B5EF4-FFF2-40B4-BE49-F238E27FC236}">
                <a16:creationId xmlns:a16="http://schemas.microsoft.com/office/drawing/2014/main" id="{2A1CA63E-EA88-42BE-9D25-B8A356FCA3BA}"/>
              </a:ext>
            </a:extLst>
          </p:cNvPr>
          <p:cNvSpPr txBox="1"/>
          <p:nvPr/>
        </p:nvSpPr>
        <p:spPr>
          <a:xfrm>
            <a:off x="1078938" y="1709169"/>
            <a:ext cx="2592000" cy="707886"/>
          </a:xfrm>
          <a:prstGeom prst="rect">
            <a:avLst/>
          </a:prstGeom>
          <a:noFill/>
        </p:spPr>
        <p:txBody>
          <a:bodyPr wrap="square" rtlCol="0">
            <a:spAutoFit/>
          </a:bodyPr>
          <a:lstStyle/>
          <a:p>
            <a:pPr marL="0" lvl="1" algn="ctr" fontAlgn="base">
              <a:spcBef>
                <a:spcPct val="0"/>
              </a:spcBef>
              <a:spcAft>
                <a:spcPct val="0"/>
              </a:spcAft>
              <a:buClr>
                <a:srgbClr val="89C765"/>
              </a:buClr>
              <a:defRPr/>
            </a:pPr>
            <a:r>
              <a:rPr lang="en-GB" sz="2000" b="1" dirty="0">
                <a:solidFill>
                  <a:srgbClr val="FFFFFF"/>
                </a:solidFill>
                <a:latin typeface="Verdana"/>
              </a:rPr>
              <a:t>POLICY FRAMEWORK</a:t>
            </a:r>
          </a:p>
        </p:txBody>
      </p:sp>
      <p:sp>
        <p:nvSpPr>
          <p:cNvPr id="50" name="ZoneTexte 49">
            <a:extLst>
              <a:ext uri="{FF2B5EF4-FFF2-40B4-BE49-F238E27FC236}">
                <a16:creationId xmlns:a16="http://schemas.microsoft.com/office/drawing/2014/main" id="{99887AFA-AED4-405A-85BC-47DD1A8E1E70}"/>
              </a:ext>
            </a:extLst>
          </p:cNvPr>
          <p:cNvSpPr txBox="1"/>
          <p:nvPr/>
        </p:nvSpPr>
        <p:spPr>
          <a:xfrm>
            <a:off x="1078938" y="3315192"/>
            <a:ext cx="2592000" cy="707886"/>
          </a:xfrm>
          <a:prstGeom prst="rect">
            <a:avLst/>
          </a:prstGeom>
          <a:noFill/>
        </p:spPr>
        <p:txBody>
          <a:bodyPr wrap="square" rtlCol="0">
            <a:spAutoFit/>
          </a:bodyPr>
          <a:lstStyle/>
          <a:p>
            <a:pPr marL="0" lvl="1" algn="ctr" fontAlgn="base">
              <a:spcBef>
                <a:spcPct val="0"/>
              </a:spcBef>
              <a:spcAft>
                <a:spcPct val="0"/>
              </a:spcAft>
              <a:buClr>
                <a:srgbClr val="89C765"/>
              </a:buClr>
              <a:defRPr/>
            </a:pPr>
            <a:r>
              <a:rPr lang="en-US" sz="2000" b="1" dirty="0">
                <a:solidFill>
                  <a:srgbClr val="FFFFFF"/>
                </a:solidFill>
                <a:latin typeface="Verdana"/>
              </a:rPr>
              <a:t>POLICY RELEVANCE</a:t>
            </a:r>
          </a:p>
        </p:txBody>
      </p:sp>
      <p:sp>
        <p:nvSpPr>
          <p:cNvPr id="51" name="ZoneTexte 50">
            <a:extLst>
              <a:ext uri="{FF2B5EF4-FFF2-40B4-BE49-F238E27FC236}">
                <a16:creationId xmlns:a16="http://schemas.microsoft.com/office/drawing/2014/main" id="{D4757DC6-E895-4BF0-81BC-5BFBECF8A03F}"/>
              </a:ext>
            </a:extLst>
          </p:cNvPr>
          <p:cNvSpPr txBox="1"/>
          <p:nvPr/>
        </p:nvSpPr>
        <p:spPr>
          <a:xfrm>
            <a:off x="1078938" y="4952228"/>
            <a:ext cx="2592000" cy="707886"/>
          </a:xfrm>
          <a:prstGeom prst="rect">
            <a:avLst/>
          </a:prstGeom>
          <a:noFill/>
        </p:spPr>
        <p:txBody>
          <a:bodyPr wrap="square" rtlCol="0">
            <a:spAutoFit/>
          </a:bodyPr>
          <a:lstStyle/>
          <a:p>
            <a:pPr algn="ctr" fontAlgn="base">
              <a:spcBef>
                <a:spcPct val="0"/>
              </a:spcBef>
              <a:spcAft>
                <a:spcPct val="0"/>
              </a:spcAft>
            </a:pPr>
            <a:r>
              <a:rPr lang="en-US" sz="2000" b="1" dirty="0">
                <a:solidFill>
                  <a:srgbClr val="FFFFFF"/>
                </a:solidFill>
                <a:latin typeface="Verdana"/>
              </a:rPr>
              <a:t>POLICY CREDIBILITY</a:t>
            </a:r>
          </a:p>
        </p:txBody>
      </p:sp>
      <p:sp>
        <p:nvSpPr>
          <p:cNvPr id="40" name="ZoneTexte 39">
            <a:extLst>
              <a:ext uri="{FF2B5EF4-FFF2-40B4-BE49-F238E27FC236}">
                <a16:creationId xmlns:a16="http://schemas.microsoft.com/office/drawing/2014/main" id="{68B4957B-0E5A-41AB-B517-A77C30106014}"/>
              </a:ext>
            </a:extLst>
          </p:cNvPr>
          <p:cNvSpPr txBox="1"/>
          <p:nvPr/>
        </p:nvSpPr>
        <p:spPr>
          <a:xfrm>
            <a:off x="3713993" y="3039783"/>
            <a:ext cx="7561716" cy="1323439"/>
          </a:xfrm>
          <a:prstGeom prst="rect">
            <a:avLst/>
          </a:prstGeom>
          <a:noFill/>
          <a:ln>
            <a:solidFill>
              <a:schemeClr val="bg1"/>
            </a:solidFill>
          </a:ln>
        </p:spPr>
        <p:txBody>
          <a:bodyPr wrap="square" rtlCol="0">
            <a:spAutoFit/>
          </a:bodyPr>
          <a:lstStyle/>
          <a:p>
            <a:pPr marL="285750" lvl="1" indent="-285750" fontAlgn="base">
              <a:spcBef>
                <a:spcPct val="0"/>
              </a:spcBef>
              <a:spcAft>
                <a:spcPct val="0"/>
              </a:spcAft>
              <a:buClr>
                <a:srgbClr val="F5823C"/>
              </a:buClr>
              <a:buFont typeface="Verdana" panose="020B0604030504040204" pitchFamily="34" charset="0"/>
              <a:buChar char="&gt;"/>
              <a:defRPr/>
            </a:pPr>
            <a:r>
              <a:rPr lang="en-US" sz="2000" dirty="0">
                <a:solidFill>
                  <a:srgbClr val="000000"/>
                </a:solidFill>
                <a:latin typeface="Verdana"/>
              </a:rPr>
              <a:t>Adequacy of Government response to country or sector challenges (contribution to sustainable growth, sector reform and service delivery, domestic accountability and oversight, resilience, crosscutting areas, …)</a:t>
            </a:r>
          </a:p>
        </p:txBody>
      </p:sp>
      <p:sp>
        <p:nvSpPr>
          <p:cNvPr id="52" name="ZoneTexte 51">
            <a:extLst>
              <a:ext uri="{FF2B5EF4-FFF2-40B4-BE49-F238E27FC236}">
                <a16:creationId xmlns:a16="http://schemas.microsoft.com/office/drawing/2014/main" id="{85AF3F1A-F491-4E7F-A11E-236972131601}"/>
              </a:ext>
            </a:extLst>
          </p:cNvPr>
          <p:cNvSpPr txBox="1"/>
          <p:nvPr/>
        </p:nvSpPr>
        <p:spPr>
          <a:xfrm>
            <a:off x="3692758" y="4581807"/>
            <a:ext cx="7561716" cy="1554272"/>
          </a:xfrm>
          <a:prstGeom prst="rect">
            <a:avLst/>
          </a:prstGeom>
          <a:noFill/>
        </p:spPr>
        <p:txBody>
          <a:bodyPr wrap="square" rtlCol="0">
            <a:spAutoFit/>
          </a:bodyPr>
          <a:lstStyle/>
          <a:p>
            <a:pPr marL="285750" lvl="1" indent="-285750" defTabSz="966788" eaLnBrk="0" fontAlgn="base" hangingPunct="0">
              <a:spcBef>
                <a:spcPts val="600"/>
              </a:spcBef>
              <a:spcAft>
                <a:spcPct val="0"/>
              </a:spcAft>
              <a:buClr>
                <a:schemeClr val="bg1">
                  <a:lumMod val="65000"/>
                </a:schemeClr>
              </a:buClr>
              <a:buFont typeface="Verdana" panose="020B0604030504040204" pitchFamily="34" charset="0"/>
              <a:buChar char="&gt;"/>
              <a:defRPr/>
            </a:pPr>
            <a:r>
              <a:rPr lang="en-US" sz="2000" dirty="0">
                <a:solidFill>
                  <a:srgbClr val="000000"/>
                </a:solidFill>
                <a:latin typeface="Verdana"/>
              </a:rPr>
              <a:t>Past track record</a:t>
            </a:r>
          </a:p>
          <a:p>
            <a:pPr marL="285750" lvl="1" indent="-285750" defTabSz="966788" eaLnBrk="0" fontAlgn="base" hangingPunct="0">
              <a:spcBef>
                <a:spcPts val="600"/>
              </a:spcBef>
              <a:spcAft>
                <a:spcPct val="0"/>
              </a:spcAft>
              <a:buClr>
                <a:schemeClr val="bg1">
                  <a:lumMod val="65000"/>
                </a:schemeClr>
              </a:buClr>
              <a:buFont typeface="Verdana" panose="020B0604030504040204" pitchFamily="34" charset="0"/>
              <a:buChar char="&gt;"/>
              <a:defRPr/>
            </a:pPr>
            <a:r>
              <a:rPr lang="en-US" sz="2000" dirty="0">
                <a:solidFill>
                  <a:srgbClr val="000000"/>
                </a:solidFill>
                <a:latin typeface="Verdana"/>
              </a:rPr>
              <a:t>Policy financing</a:t>
            </a:r>
          </a:p>
          <a:p>
            <a:pPr marL="285750" lvl="1" indent="-285750" defTabSz="966788" eaLnBrk="0" fontAlgn="base" hangingPunct="0">
              <a:spcBef>
                <a:spcPts val="600"/>
              </a:spcBef>
              <a:spcAft>
                <a:spcPct val="0"/>
              </a:spcAft>
              <a:buClr>
                <a:schemeClr val="bg1">
                  <a:lumMod val="65000"/>
                </a:schemeClr>
              </a:buClr>
              <a:buFont typeface="Verdana" panose="020B0604030504040204" pitchFamily="34" charset="0"/>
              <a:buChar char="&gt;"/>
              <a:defRPr/>
            </a:pPr>
            <a:r>
              <a:rPr lang="en-US" sz="2000" dirty="0">
                <a:solidFill>
                  <a:srgbClr val="000000"/>
                </a:solidFill>
                <a:latin typeface="Verdana"/>
              </a:rPr>
              <a:t>Institutional capacities &amp; ownership</a:t>
            </a:r>
          </a:p>
          <a:p>
            <a:pPr marL="285750" lvl="1" indent="-285750" defTabSz="966788" eaLnBrk="0" fontAlgn="base" hangingPunct="0">
              <a:spcBef>
                <a:spcPts val="600"/>
              </a:spcBef>
              <a:spcAft>
                <a:spcPct val="0"/>
              </a:spcAft>
              <a:buClr>
                <a:schemeClr val="bg1">
                  <a:lumMod val="65000"/>
                </a:schemeClr>
              </a:buClr>
              <a:buFont typeface="Verdana" panose="020B0604030504040204" pitchFamily="34" charset="0"/>
              <a:buChar char="&gt;"/>
              <a:defRPr/>
            </a:pPr>
            <a:r>
              <a:rPr lang="en-US" sz="2000" dirty="0">
                <a:solidFill>
                  <a:srgbClr val="000000"/>
                </a:solidFill>
                <a:latin typeface="Verdana"/>
              </a:rPr>
              <a:t>Quality of data underpinning Policy</a:t>
            </a:r>
          </a:p>
        </p:txBody>
      </p:sp>
      <p:sp>
        <p:nvSpPr>
          <p:cNvPr id="53" name="Rectangle 52">
            <a:extLst>
              <a:ext uri="{FF2B5EF4-FFF2-40B4-BE49-F238E27FC236}">
                <a16:creationId xmlns:a16="http://schemas.microsoft.com/office/drawing/2014/main" id="{1077F804-37A1-409B-B128-1FF65403E75C}"/>
              </a:ext>
            </a:extLst>
          </p:cNvPr>
          <p:cNvSpPr/>
          <p:nvPr/>
        </p:nvSpPr>
        <p:spPr>
          <a:xfrm>
            <a:off x="-130502" y="6390513"/>
            <a:ext cx="4753744" cy="450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80000" lvl="1" fontAlgn="base">
              <a:spcBef>
                <a:spcPct val="50000"/>
              </a:spcBef>
              <a:spcAft>
                <a:spcPct val="0"/>
              </a:spcAft>
              <a:buClr>
                <a:srgbClr val="0F5494"/>
              </a:buClr>
            </a:pPr>
            <a:r>
              <a:rPr lang="en-GB" altLang="es-ES" i="1" dirty="0">
                <a:solidFill>
                  <a:schemeClr val="tx1"/>
                </a:solidFill>
                <a:latin typeface="+mj-lt"/>
                <a:cs typeface="Tw Cen MT"/>
              </a:rPr>
              <a:t>See Guidelines Annex 3</a:t>
            </a:r>
          </a:p>
        </p:txBody>
      </p:sp>
    </p:spTree>
    <p:extLst>
      <p:ext uri="{BB962C8B-B14F-4D97-AF65-F5344CB8AC3E}">
        <p14:creationId xmlns:p14="http://schemas.microsoft.com/office/powerpoint/2010/main" val="142842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p:bldP spid="28" grpId="0" animBg="1"/>
      <p:bldP spid="45" grpId="0" animBg="1"/>
      <p:bldP spid="49" grpId="0"/>
      <p:bldP spid="50" grpId="0"/>
      <p:bldP spid="51" grpId="0"/>
      <p:bldP spid="40" grpId="0" animBg="1"/>
      <p:bldP spid="52" grpId="0"/>
      <p:bldP spid="5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8510"/>
            <a:ext cx="10972800" cy="602455"/>
          </a:xfrm>
        </p:spPr>
        <p:txBody>
          <a:bodyPr>
            <a:normAutofit/>
          </a:bodyPr>
          <a:lstStyle/>
          <a:p>
            <a:pPr algn="l"/>
            <a:r>
              <a:rPr lang="en-GB" dirty="0">
                <a:solidFill>
                  <a:srgbClr val="024EA2"/>
                </a:solidFill>
              </a:rPr>
              <a:t>	Exercise 4: Sector Policy</a:t>
            </a:r>
          </a:p>
        </p:txBody>
      </p:sp>
      <p:sp>
        <p:nvSpPr>
          <p:cNvPr id="6" name="TextBox 5"/>
          <p:cNvSpPr txBox="1"/>
          <p:nvPr/>
        </p:nvSpPr>
        <p:spPr>
          <a:xfrm>
            <a:off x="9647009" y="2777"/>
            <a:ext cx="2544991" cy="707886"/>
          </a:xfrm>
          <a:prstGeom prst="rect">
            <a:avLst/>
          </a:prstGeom>
          <a:solidFill>
            <a:srgbClr val="9CD2DC"/>
          </a:solidFill>
        </p:spPr>
        <p:txBody>
          <a:bodyPr wrap="square" rtlCol="0">
            <a:spAutoFit/>
          </a:bodyPr>
          <a:lstStyle/>
          <a:p>
            <a:r>
              <a:rPr lang="en-GB" sz="2000" dirty="0">
                <a:latin typeface="+mj-lt"/>
                <a:cs typeface="Tw Cen MT"/>
              </a:rPr>
              <a:t>40’ in groups</a:t>
            </a:r>
          </a:p>
          <a:p>
            <a:r>
              <a:rPr lang="en-GB" sz="2000" dirty="0">
                <a:latin typeface="+mj-lt"/>
                <a:cs typeface="Tw Cen MT"/>
              </a:rPr>
              <a:t>20’ plenary feedback</a:t>
            </a:r>
          </a:p>
        </p:txBody>
      </p:sp>
      <p:pic>
        <p:nvPicPr>
          <p:cNvPr id="7"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03" y="1575247"/>
            <a:ext cx="3562924" cy="1853753"/>
          </a:xfrm>
          <a:prstGeom prst="rect">
            <a:avLst/>
          </a:prstGeom>
        </p:spPr>
      </p:pic>
      <p:sp>
        <p:nvSpPr>
          <p:cNvPr id="8" name="TextBox 7"/>
          <p:cNvSpPr txBox="1"/>
          <p:nvPr/>
        </p:nvSpPr>
        <p:spPr>
          <a:xfrm>
            <a:off x="4232433" y="1279266"/>
            <a:ext cx="7566264" cy="2923877"/>
          </a:xfrm>
          <a:prstGeom prst="rect">
            <a:avLst/>
          </a:prstGeom>
          <a:noFill/>
        </p:spPr>
        <p:txBody>
          <a:bodyPr wrap="square" rtlCol="0">
            <a:spAutoFit/>
          </a:bodyPr>
          <a:lstStyle/>
          <a:p>
            <a:pPr algn="just">
              <a:spcBef>
                <a:spcPts val="600"/>
              </a:spcBef>
            </a:pPr>
            <a:r>
              <a:rPr lang="en-GB" sz="2300" dirty="0">
                <a:latin typeface="+mj-lt"/>
                <a:cs typeface="Tw Cen MT"/>
              </a:rPr>
              <a:t>The government of </a:t>
            </a:r>
            <a:r>
              <a:rPr lang="en-GB" sz="2300" dirty="0" err="1">
                <a:latin typeface="+mj-lt"/>
                <a:cs typeface="Tw Cen MT"/>
              </a:rPr>
              <a:t>Fictiland</a:t>
            </a:r>
            <a:r>
              <a:rPr lang="en-GB" sz="2300" dirty="0">
                <a:latin typeface="+mj-lt"/>
                <a:cs typeface="Tw Cen MT"/>
              </a:rPr>
              <a:t> has developed a new energy strategy for 2020-2050, with an implementation plan 2020-2030 which the EU is ready to support. The sector has been analysed and a summary can be found in the documents provided (sections 1 and 5). Similar to the previous exercises, from the analysis of the documents provided, please discuss and note in the template:</a:t>
            </a:r>
          </a:p>
        </p:txBody>
      </p:sp>
      <p:sp>
        <p:nvSpPr>
          <p:cNvPr id="10" name="CuadroTexto 4"/>
          <p:cNvSpPr txBox="1"/>
          <p:nvPr/>
        </p:nvSpPr>
        <p:spPr>
          <a:xfrm>
            <a:off x="200370" y="3891599"/>
            <a:ext cx="10972800" cy="1853753"/>
          </a:xfrm>
          <a:prstGeom prst="rect">
            <a:avLst/>
          </a:prstGeom>
          <a:noFill/>
        </p:spPr>
        <p:txBody>
          <a:bodyPr wrap="square" rtlCol="0">
            <a:noAutofit/>
          </a:bodyPr>
          <a:lstStyle/>
          <a:p>
            <a:pPr marL="342900" indent="-342900">
              <a:spcBef>
                <a:spcPts val="600"/>
              </a:spcBef>
              <a:buFont typeface="Arial"/>
              <a:buChar char="•"/>
            </a:pPr>
            <a:r>
              <a:rPr lang="en-GB" sz="2300" dirty="0">
                <a:latin typeface="+mj-lt"/>
                <a:cs typeface="Tw Cen MT"/>
              </a:rPr>
              <a:t>Problematic areas </a:t>
            </a:r>
          </a:p>
          <a:p>
            <a:pPr marL="342900" indent="-342900">
              <a:spcBef>
                <a:spcPts val="600"/>
              </a:spcBef>
              <a:buFont typeface="Arial"/>
              <a:buChar char="•"/>
            </a:pPr>
            <a:r>
              <a:rPr lang="en-GB" sz="2300" dirty="0">
                <a:latin typeface="+mj-lt"/>
                <a:cs typeface="Tw Cen MT"/>
              </a:rPr>
              <a:t>Issues that might benefit from capacity building support</a:t>
            </a:r>
          </a:p>
          <a:p>
            <a:pPr marL="342900" indent="-342900">
              <a:spcBef>
                <a:spcPts val="600"/>
              </a:spcBef>
              <a:buFont typeface="Arial"/>
              <a:buChar char="•"/>
            </a:pPr>
            <a:r>
              <a:rPr lang="en-GB" sz="2300" dirty="0">
                <a:latin typeface="+mj-lt"/>
                <a:cs typeface="Tw Cen MT"/>
              </a:rPr>
              <a:t>The priority areas for Performance indicators of variable tranches</a:t>
            </a:r>
          </a:p>
          <a:p>
            <a:pPr marL="342900" indent="-342900">
              <a:spcBef>
                <a:spcPts val="600"/>
              </a:spcBef>
              <a:buFont typeface="Arial"/>
              <a:buChar char="•"/>
            </a:pPr>
            <a:r>
              <a:rPr lang="en-GB" sz="2300" dirty="0">
                <a:latin typeface="+mj-lt"/>
                <a:cs typeface="Tw Cen MT"/>
              </a:rPr>
              <a:t>The areas that need priority attention in monitoring (risks) and policy dialogue</a:t>
            </a:r>
          </a:p>
          <a:p>
            <a:pPr marL="342900" indent="-342900">
              <a:spcBef>
                <a:spcPts val="600"/>
              </a:spcBef>
              <a:buFont typeface="Arial"/>
              <a:buChar char="•"/>
            </a:pPr>
            <a:r>
              <a:rPr lang="en-GB" sz="2300" dirty="0">
                <a:latin typeface="+mj-lt"/>
                <a:cs typeface="Tw Cen MT"/>
              </a:rPr>
              <a:t>Any missing information you will need to design the budget support.</a:t>
            </a:r>
          </a:p>
          <a:p>
            <a:pPr lvl="0">
              <a:spcBef>
                <a:spcPts val="300"/>
              </a:spcBef>
            </a:pPr>
            <a:endParaRPr lang="en-GB" sz="2300" dirty="0">
              <a:solidFill>
                <a:srgbClr val="292934"/>
              </a:solidFill>
              <a:latin typeface="+mj-lt"/>
              <a:cs typeface="Tw Cen MT"/>
            </a:endParaRPr>
          </a:p>
        </p:txBody>
      </p:sp>
      <p:sp>
        <p:nvSpPr>
          <p:cNvPr id="9" name="TextBox 8">
            <a:extLst>
              <a:ext uri="{FF2B5EF4-FFF2-40B4-BE49-F238E27FC236}">
                <a16:creationId xmlns:a16="http://schemas.microsoft.com/office/drawing/2014/main" id="{2E6F0661-2B54-AC47-88E5-D1994D054E70}"/>
              </a:ext>
            </a:extLst>
          </p:cNvPr>
          <p:cNvSpPr txBox="1"/>
          <p:nvPr/>
        </p:nvSpPr>
        <p:spPr>
          <a:xfrm>
            <a:off x="359218" y="6075272"/>
            <a:ext cx="11322783" cy="646331"/>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GB" b="1" dirty="0">
                <a:sym typeface="Wingdings"/>
              </a:rPr>
              <a:t>Tip: Read Section 1 (Sector context) and 5 of documents provided</a:t>
            </a:r>
          </a:p>
          <a:p>
            <a:r>
              <a:rPr lang="en-GB" dirty="0">
                <a:cs typeface="Tw Cen MT"/>
                <a:sym typeface="Wingdings"/>
              </a:rPr>
              <a:t>To find out more, u</a:t>
            </a:r>
            <a:r>
              <a:rPr lang="en-GB" dirty="0">
                <a:cs typeface="Tw Cen MT"/>
              </a:rPr>
              <a:t>se the Guidelines pages 33-34 and Annex 3, pages 86-91</a:t>
            </a:r>
            <a:endParaRPr lang="en-GB" dirty="0"/>
          </a:p>
        </p:txBody>
      </p:sp>
    </p:spTree>
    <p:extLst>
      <p:ext uri="{BB962C8B-B14F-4D97-AF65-F5344CB8AC3E}">
        <p14:creationId xmlns:p14="http://schemas.microsoft.com/office/powerpoint/2010/main" val="3551034781"/>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74161876"/>
              </p:ext>
            </p:extLst>
          </p:nvPr>
        </p:nvGraphicFramePr>
        <p:xfrm>
          <a:off x="144681" y="822403"/>
          <a:ext cx="11751856" cy="5442000"/>
        </p:xfrm>
        <a:graphic>
          <a:graphicData uri="http://schemas.openxmlformats.org/drawingml/2006/table">
            <a:tbl>
              <a:tblPr firstRow="1" bandRow="1">
                <a:tableStyleId>{BC89EF96-8CEA-46FF-86C4-4CE0E7609802}</a:tableStyleId>
              </a:tblPr>
              <a:tblGrid>
                <a:gridCol w="4122519">
                  <a:extLst>
                    <a:ext uri="{9D8B030D-6E8A-4147-A177-3AD203B41FA5}">
                      <a16:colId xmlns:a16="http://schemas.microsoft.com/office/drawing/2014/main" val="20000"/>
                    </a:ext>
                  </a:extLst>
                </a:gridCol>
                <a:gridCol w="3869554">
                  <a:extLst>
                    <a:ext uri="{9D8B030D-6E8A-4147-A177-3AD203B41FA5}">
                      <a16:colId xmlns:a16="http://schemas.microsoft.com/office/drawing/2014/main" val="20001"/>
                    </a:ext>
                  </a:extLst>
                </a:gridCol>
                <a:gridCol w="1141842">
                  <a:extLst>
                    <a:ext uri="{9D8B030D-6E8A-4147-A177-3AD203B41FA5}">
                      <a16:colId xmlns:a16="http://schemas.microsoft.com/office/drawing/2014/main" val="20002"/>
                    </a:ext>
                  </a:extLst>
                </a:gridCol>
                <a:gridCol w="1208250">
                  <a:extLst>
                    <a:ext uri="{9D8B030D-6E8A-4147-A177-3AD203B41FA5}">
                      <a16:colId xmlns:a16="http://schemas.microsoft.com/office/drawing/2014/main" val="20003"/>
                    </a:ext>
                  </a:extLst>
                </a:gridCol>
                <a:gridCol w="1409691">
                  <a:extLst>
                    <a:ext uri="{9D8B030D-6E8A-4147-A177-3AD203B41FA5}">
                      <a16:colId xmlns:a16="http://schemas.microsoft.com/office/drawing/2014/main" val="20004"/>
                    </a:ext>
                  </a:extLst>
                </a:gridCol>
              </a:tblGrid>
              <a:tr h="787412">
                <a:tc>
                  <a:txBody>
                    <a:bodyPr/>
                    <a:lstStyle/>
                    <a:p>
                      <a:r>
                        <a:rPr lang="en-GB" sz="1500" dirty="0"/>
                        <a:t>Issues</a:t>
                      </a:r>
                    </a:p>
                  </a:txBody>
                  <a:tcPr marL="121920" marR="121920" marT="18000" marB="18000"/>
                </a:tc>
                <a:tc>
                  <a:txBody>
                    <a:bodyPr/>
                    <a:lstStyle/>
                    <a:p>
                      <a:r>
                        <a:rPr lang="en-GB" sz="2000" dirty="0"/>
                        <a:t>Issues identified</a:t>
                      </a:r>
                    </a:p>
                  </a:txBody>
                  <a:tcPr marL="121920" marR="121920" marT="18000" marB="18000"/>
                </a:tc>
                <a:tc>
                  <a:txBody>
                    <a:bodyPr/>
                    <a:lstStyle/>
                    <a:p>
                      <a:pPr algn="ctr"/>
                      <a:r>
                        <a:rPr lang="en-GB" sz="1500" dirty="0"/>
                        <a:t>Support to capacity building</a:t>
                      </a:r>
                    </a:p>
                  </a:txBody>
                  <a:tcPr marL="121920" marR="121920" marT="18000" marB="18000"/>
                </a:tc>
                <a:tc>
                  <a:txBody>
                    <a:bodyPr/>
                    <a:lstStyle/>
                    <a:p>
                      <a:pPr algn="ctr"/>
                      <a:r>
                        <a:rPr lang="en-GB" sz="1500" dirty="0"/>
                        <a:t>Point</a:t>
                      </a:r>
                      <a:r>
                        <a:rPr lang="en-GB" sz="1500" baseline="0" dirty="0"/>
                        <a:t> of Policy dialogue</a:t>
                      </a:r>
                      <a:endParaRPr lang="en-GB" sz="1500" dirty="0"/>
                    </a:p>
                  </a:txBody>
                  <a:tcPr marL="121920" marR="121920" marT="18000" marB="18000"/>
                </a:tc>
                <a:tc>
                  <a:txBody>
                    <a:bodyPr/>
                    <a:lstStyle/>
                    <a:p>
                      <a:pPr algn="ctr"/>
                      <a:r>
                        <a:rPr lang="en-GB" sz="1500" dirty="0"/>
                        <a:t>Possible </a:t>
                      </a:r>
                    </a:p>
                    <a:p>
                      <a:pPr algn="ctr"/>
                      <a:r>
                        <a:rPr lang="en-GB" sz="1500" baseline="0" dirty="0"/>
                        <a:t>conditions (Performance Indicators)</a:t>
                      </a:r>
                      <a:endParaRPr lang="en-GB" sz="1500" dirty="0"/>
                    </a:p>
                  </a:txBody>
                  <a:tcPr marL="121920" marR="121920" marT="18000" marB="18000"/>
                </a:tc>
                <a:extLst>
                  <a:ext uri="{0D108BD9-81ED-4DB2-BD59-A6C34878D82A}">
                    <a16:rowId xmlns:a16="http://schemas.microsoft.com/office/drawing/2014/main" val="10000"/>
                  </a:ext>
                </a:extLst>
              </a:tr>
              <a:tr h="320797">
                <a:tc>
                  <a:txBody>
                    <a:bodyPr/>
                    <a:lstStyle/>
                    <a:p>
                      <a:pPr marL="0" marR="0" lvl="1" indent="0" algn="l" defTabSz="457200" rtl="0" eaLnBrk="1" fontAlgn="auto" latinLnBrk="0" hangingPunct="1">
                        <a:lnSpc>
                          <a:spcPct val="100000"/>
                        </a:lnSpc>
                        <a:spcBef>
                          <a:spcPts val="0"/>
                        </a:spcBef>
                        <a:spcAft>
                          <a:spcPts val="0"/>
                        </a:spcAft>
                        <a:buClrTx/>
                        <a:buSzTx/>
                        <a:buFont typeface="+mj-ea"/>
                        <a:buAutoNum type="circleNumDbPlain"/>
                        <a:tabLst/>
                        <a:defRPr/>
                      </a:pPr>
                      <a:r>
                        <a:rPr lang="en-GB" sz="2000" b="1" dirty="0"/>
                        <a:t> Policy framework</a:t>
                      </a:r>
                      <a:r>
                        <a:rPr lang="en-GB" sz="2000" b="1" baseline="0" dirty="0"/>
                        <a:t>:</a:t>
                      </a:r>
                      <a:r>
                        <a:rPr lang="en-AU" sz="2000" b="0" kern="1200" baseline="0" dirty="0">
                          <a:solidFill>
                            <a:schemeClr val="tx1"/>
                          </a:solidFill>
                          <a:latin typeface="+mn-lt"/>
                          <a:ea typeface="Verdana" panose="020B0604030504040204" pitchFamily="34" charset="0"/>
                          <a:cs typeface="Verdana" panose="020B0604030504040204" pitchFamily="34" charset="0"/>
                        </a:rPr>
                        <a:t> policy content and formulation, investment component with maintenance/recurrent costs, M&amp;E system, coordination mechanisms, coherence of policies, communication strategy</a:t>
                      </a:r>
                      <a:endParaRPr lang="en-AU" sz="2000" b="0" kern="1200" dirty="0">
                        <a:solidFill>
                          <a:schemeClr val="tx1"/>
                        </a:solidFill>
                        <a:latin typeface="+mn-lt"/>
                        <a:ea typeface="Verdana" panose="020B0604030504040204" pitchFamily="34" charset="0"/>
                        <a:cs typeface="Verdana" panose="020B0604030504040204" pitchFamily="34" charset="0"/>
                      </a:endParaRPr>
                    </a:p>
                  </a:txBody>
                  <a:tcPr marL="121920" marR="121920" marT="18000" marB="18000"/>
                </a:tc>
                <a:tc>
                  <a:txBody>
                    <a:bodyPr/>
                    <a:lstStyle/>
                    <a:p>
                      <a:pPr marL="0" indent="0" algn="just">
                        <a:tabLst>
                          <a:tab pos="3592513" algn="l"/>
                        </a:tabLst>
                      </a:pPr>
                      <a:r>
                        <a:rPr lang="en-GB" sz="1500" dirty="0">
                          <a:solidFill>
                            <a:srgbClr val="4D4D4D"/>
                          </a:solidFill>
                        </a:rPr>
                        <a:t>There is no M&amp;E system so data not reliable?</a:t>
                      </a:r>
                    </a:p>
                    <a:p>
                      <a:pPr marL="0" indent="0" algn="just">
                        <a:tabLst>
                          <a:tab pos="3592513" algn="l"/>
                        </a:tabLst>
                      </a:pPr>
                      <a:r>
                        <a:rPr lang="en-GB" sz="1500" dirty="0">
                          <a:solidFill>
                            <a:srgbClr val="4D4D4D"/>
                          </a:solidFill>
                        </a:rPr>
                        <a:t>There is a policy document but need more specifically on rural expansion of power.</a:t>
                      </a:r>
                    </a:p>
                    <a:p>
                      <a:pPr algn="just"/>
                      <a:r>
                        <a:rPr lang="en-GB" sz="1500" dirty="0">
                          <a:solidFill>
                            <a:srgbClr val="4D4D4D"/>
                          </a:solidFill>
                        </a:rPr>
                        <a:t>Large number of stakeholders:  levels of Gov't, donors, sources of funding, beneficiaries.  Are they all engaged?    Pivotal role of Provinces.</a:t>
                      </a:r>
                    </a:p>
                    <a:p>
                      <a:pPr algn="just"/>
                      <a:r>
                        <a:rPr lang="en-GB" sz="1500" dirty="0">
                          <a:solidFill>
                            <a:srgbClr val="4D4D4D"/>
                          </a:solidFill>
                        </a:rPr>
                        <a:t>Reaching remote areas: equity considerations. </a:t>
                      </a:r>
                    </a:p>
                  </a:txBody>
                  <a:tcPr marL="121920" marR="121920" marT="18000" marB="18000"/>
                </a:tc>
                <a:tc>
                  <a:txBody>
                    <a:bodyPr/>
                    <a:lstStyle/>
                    <a:p>
                      <a:endParaRPr lang="en-GB" sz="1200" dirty="0"/>
                    </a:p>
                  </a:txBody>
                  <a:tcPr marL="121920" marR="121920" marT="18000" marB="18000"/>
                </a:tc>
                <a:tc>
                  <a:txBody>
                    <a:bodyPr/>
                    <a:lstStyle/>
                    <a:p>
                      <a:endParaRPr lang="en-GB" sz="1200" dirty="0"/>
                    </a:p>
                  </a:txBody>
                  <a:tcPr marL="121920" marR="121920" marT="18000" marB="18000"/>
                </a:tc>
                <a:tc>
                  <a:txBody>
                    <a:bodyPr/>
                    <a:lstStyle/>
                    <a:p>
                      <a:endParaRPr lang="en-GB" sz="1200" dirty="0"/>
                    </a:p>
                  </a:txBody>
                  <a:tcPr marL="121920" marR="121920" marT="18000" marB="18000"/>
                </a:tc>
                <a:extLst>
                  <a:ext uri="{0D108BD9-81ED-4DB2-BD59-A6C34878D82A}">
                    <a16:rowId xmlns:a16="http://schemas.microsoft.com/office/drawing/2014/main" val="10001"/>
                  </a:ext>
                </a:extLst>
              </a:tr>
              <a:tr h="320797">
                <a:tc>
                  <a:txBody>
                    <a:bodyPr/>
                    <a:lstStyle/>
                    <a:p>
                      <a:pPr marL="0" indent="0">
                        <a:buFont typeface="+mj-ea"/>
                        <a:buAutoNum type="circleNumDbPlain" startAt="2"/>
                      </a:pPr>
                      <a:r>
                        <a:rPr lang="en-AU" sz="2000" b="1" kern="1200" dirty="0">
                          <a:solidFill>
                            <a:schemeClr val="tx1"/>
                          </a:solidFill>
                          <a:latin typeface="+mn-lt"/>
                          <a:ea typeface="Verdana" panose="020B0604030504040204" pitchFamily="34" charset="0"/>
                          <a:cs typeface="Verdana" panose="020B0604030504040204" pitchFamily="34" charset="0"/>
                        </a:rPr>
                        <a:t> Policy relevance:</a:t>
                      </a:r>
                      <a:r>
                        <a:rPr lang="en-AU" sz="2000" b="0" kern="1200" dirty="0">
                          <a:solidFill>
                            <a:schemeClr val="tx1"/>
                          </a:solidFill>
                          <a:latin typeface="+mn-lt"/>
                          <a:ea typeface="Verdana" panose="020B0604030504040204" pitchFamily="34" charset="0"/>
                          <a:cs typeface="Verdana" panose="020B0604030504040204" pitchFamily="34" charset="0"/>
                        </a:rPr>
                        <a:t> contribution to</a:t>
                      </a:r>
                      <a:r>
                        <a:rPr lang="en-AU" sz="2000" b="0" kern="1200" baseline="0" dirty="0">
                          <a:solidFill>
                            <a:schemeClr val="tx1"/>
                          </a:solidFill>
                          <a:latin typeface="+mn-lt"/>
                          <a:ea typeface="Verdana" panose="020B0604030504040204" pitchFamily="34" charset="0"/>
                          <a:cs typeface="Verdana" panose="020B0604030504040204" pitchFamily="34" charset="0"/>
                        </a:rPr>
                        <a:t> overall objectives, </a:t>
                      </a:r>
                      <a:r>
                        <a:rPr lang="en-AU" sz="2000" b="0" kern="1200" dirty="0">
                          <a:solidFill>
                            <a:schemeClr val="tx1"/>
                          </a:solidFill>
                          <a:latin typeface="+mn-lt"/>
                          <a:ea typeface="Verdana" panose="020B0604030504040204" pitchFamily="34" charset="0"/>
                          <a:cs typeface="Verdana" panose="020B0604030504040204" pitchFamily="34" charset="0"/>
                        </a:rPr>
                        <a:t>response</a:t>
                      </a:r>
                      <a:r>
                        <a:rPr lang="en-AU" sz="2000" b="0" kern="1200" baseline="0" dirty="0">
                          <a:solidFill>
                            <a:schemeClr val="tx1"/>
                          </a:solidFill>
                          <a:latin typeface="+mn-lt"/>
                          <a:ea typeface="Verdana" panose="020B0604030504040204" pitchFamily="34" charset="0"/>
                          <a:cs typeface="Verdana" panose="020B0604030504040204" pitchFamily="34" charset="0"/>
                        </a:rPr>
                        <a:t> to sector challenges, inclusiveness of service delivery access and quality, sector governance (incl. oversight), tackling of cross-cutting issues (gender, youth)</a:t>
                      </a:r>
                      <a:endParaRPr lang="en-GB" sz="2000" b="1" dirty="0"/>
                    </a:p>
                  </a:txBody>
                  <a:tcPr marL="121920" marR="121920" marT="18000" marB="18000"/>
                </a:tc>
                <a:tc>
                  <a:txBody>
                    <a:bodyPr/>
                    <a:lstStyle/>
                    <a:p>
                      <a:pPr rtl="0"/>
                      <a:r>
                        <a:rPr lang="en-GB" sz="1500" b="0" i="0" kern="1200" dirty="0">
                          <a:solidFill>
                            <a:schemeClr val="tx1"/>
                          </a:solidFill>
                          <a:effectLst/>
                          <a:latin typeface="+mn-lt"/>
                          <a:ea typeface="+mn-ea"/>
                          <a:cs typeface="+mn-cs"/>
                        </a:rPr>
                        <a:t>Rural electrification is a priority of the national development policy</a:t>
                      </a:r>
                    </a:p>
                    <a:p>
                      <a:pPr rtl="0"/>
                      <a:r>
                        <a:rPr lang="en-GB" sz="1500" b="0" i="0" kern="1200" dirty="0">
                          <a:solidFill>
                            <a:schemeClr val="tx1"/>
                          </a:solidFill>
                          <a:effectLst/>
                          <a:latin typeface="+mn-lt"/>
                          <a:ea typeface="+mn-ea"/>
                          <a:cs typeface="+mn-cs"/>
                        </a:rPr>
                        <a:t>Questions about the sustainability of expanding further the power</a:t>
                      </a:r>
                    </a:p>
                    <a:p>
                      <a:pPr rtl="0"/>
                      <a:r>
                        <a:rPr lang="en-GB" sz="1500" b="0" i="0" kern="1200" dirty="0">
                          <a:solidFill>
                            <a:schemeClr val="tx1"/>
                          </a:solidFill>
                          <a:effectLst/>
                          <a:latin typeface="+mn-lt"/>
                          <a:ea typeface="+mn-ea"/>
                          <a:cs typeface="+mn-cs"/>
                        </a:rPr>
                        <a:t>Trade-offs between speed of roll-out and reaching remote communities</a:t>
                      </a:r>
                    </a:p>
                    <a:p>
                      <a:pPr rtl="0"/>
                      <a:r>
                        <a:rPr lang="en-GB" sz="1500" b="0" i="0" kern="1200" dirty="0">
                          <a:solidFill>
                            <a:schemeClr val="tx1"/>
                          </a:solidFill>
                          <a:effectLst/>
                          <a:latin typeface="+mn-lt"/>
                          <a:ea typeface="+mn-ea"/>
                          <a:cs typeface="+mn-cs"/>
                        </a:rPr>
                        <a:t>Multiple objectives: green issues, gender, equity affordability, cost recovery, sustainability</a:t>
                      </a:r>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tc>
                  <a:txBody>
                    <a:bodyPr/>
                    <a:lstStyle/>
                    <a:p>
                      <a:endParaRPr lang="en-GB" sz="1500" dirty="0"/>
                    </a:p>
                  </a:txBody>
                  <a:tcPr marL="121920" marR="121920" marT="18000" marB="18000"/>
                </a:tc>
                <a:extLst>
                  <a:ext uri="{0D108BD9-81ED-4DB2-BD59-A6C34878D82A}">
                    <a16:rowId xmlns:a16="http://schemas.microsoft.com/office/drawing/2014/main" val="10002"/>
                  </a:ext>
                </a:extLst>
              </a:tr>
            </a:tbl>
          </a:graphicData>
        </a:graphic>
      </p:graphicFrame>
      <p:sp>
        <p:nvSpPr>
          <p:cNvPr id="5" name="TextBox 4"/>
          <p:cNvSpPr txBox="1"/>
          <p:nvPr/>
        </p:nvSpPr>
        <p:spPr>
          <a:xfrm>
            <a:off x="1136229" y="136397"/>
            <a:ext cx="8893910" cy="553998"/>
          </a:xfrm>
          <a:prstGeom prst="rect">
            <a:avLst/>
          </a:prstGeom>
          <a:noFill/>
        </p:spPr>
        <p:txBody>
          <a:bodyPr wrap="none" rtlCol="0">
            <a:spAutoFit/>
          </a:bodyPr>
          <a:lstStyle>
            <a:defPPr>
              <a:defRPr lang="en-US"/>
            </a:defPPr>
            <a:lvl1pPr>
              <a:defRPr sz="2400" b="1"/>
            </a:lvl1pPr>
          </a:lstStyle>
          <a:p>
            <a:r>
              <a:rPr lang="en-GB" sz="3000" b="0" dirty="0">
                <a:solidFill>
                  <a:srgbClr val="024EA2"/>
                </a:solidFill>
              </a:rPr>
              <a:t>Exercise 4 – Table 4.1 – Sector Policy assessment</a:t>
            </a:r>
          </a:p>
        </p:txBody>
      </p:sp>
      <p:sp>
        <p:nvSpPr>
          <p:cNvPr id="7" name="TextBox 6"/>
          <p:cNvSpPr txBox="1"/>
          <p:nvPr/>
        </p:nvSpPr>
        <p:spPr>
          <a:xfrm>
            <a:off x="359217" y="6257854"/>
            <a:ext cx="11322783" cy="646331"/>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GB" b="1" dirty="0">
                <a:sym typeface="Wingdings"/>
              </a:rPr>
              <a:t>Tip: Read Section 1 (Sector context) and 5 of documents provided</a:t>
            </a:r>
          </a:p>
          <a:p>
            <a:r>
              <a:rPr lang="en-GB" dirty="0">
                <a:cs typeface="Tw Cen MT"/>
                <a:sym typeface="Wingdings"/>
              </a:rPr>
              <a:t>To find out more, u</a:t>
            </a:r>
            <a:r>
              <a:rPr lang="en-GB" dirty="0">
                <a:cs typeface="Tw Cen MT"/>
              </a:rPr>
              <a:t>se the Guidelines pages 33-34 and Annex 3, pages 86-91</a:t>
            </a:r>
            <a:endParaRPr lang="en-GB" dirty="0"/>
          </a:p>
        </p:txBody>
      </p:sp>
      <p:sp>
        <p:nvSpPr>
          <p:cNvPr id="6" name="Rectangle 5"/>
          <p:cNvSpPr/>
          <p:nvPr/>
        </p:nvSpPr>
        <p:spPr>
          <a:xfrm rot="2138981">
            <a:off x="3277519" y="2395145"/>
            <a:ext cx="8946842" cy="1015663"/>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6000" b="1" spc="150" dirty="0">
                <a:ln w="11430"/>
                <a:solidFill>
                  <a:srgbClr val="F8F8F8">
                    <a:alpha val="64000"/>
                  </a:srgbClr>
                </a:solidFill>
                <a:effectLst>
                  <a:outerShdw blurRad="25400" algn="tl" rotWithShape="0">
                    <a:srgbClr val="000000">
                      <a:alpha val="43000"/>
                    </a:srgbClr>
                  </a:outerShdw>
                </a:effectLst>
                <a:latin typeface="Tw Cen MT"/>
              </a:rPr>
              <a:t>I L L U S T R A T I O N</a:t>
            </a:r>
          </a:p>
        </p:txBody>
      </p:sp>
    </p:spTree>
    <p:extLst>
      <p:ext uri="{BB962C8B-B14F-4D97-AF65-F5344CB8AC3E}">
        <p14:creationId xmlns:p14="http://schemas.microsoft.com/office/powerpoint/2010/main" val="81802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70584725"/>
              </p:ext>
            </p:extLst>
          </p:nvPr>
        </p:nvGraphicFramePr>
        <p:xfrm>
          <a:off x="359218" y="930054"/>
          <a:ext cx="12030147" cy="4716000"/>
        </p:xfrm>
        <a:graphic>
          <a:graphicData uri="http://schemas.openxmlformats.org/drawingml/2006/table">
            <a:tbl>
              <a:tblPr firstRow="1" bandRow="1">
                <a:tableStyleId>{BC89EF96-8CEA-46FF-86C4-4CE0E7609802}</a:tableStyleId>
              </a:tblPr>
              <a:tblGrid>
                <a:gridCol w="4942791">
                  <a:extLst>
                    <a:ext uri="{9D8B030D-6E8A-4147-A177-3AD203B41FA5}">
                      <a16:colId xmlns:a16="http://schemas.microsoft.com/office/drawing/2014/main" val="20000"/>
                    </a:ext>
                  </a:extLst>
                </a:gridCol>
                <a:gridCol w="3109009">
                  <a:extLst>
                    <a:ext uri="{9D8B030D-6E8A-4147-A177-3AD203B41FA5}">
                      <a16:colId xmlns:a16="http://schemas.microsoft.com/office/drawing/2014/main" val="20001"/>
                    </a:ext>
                  </a:extLst>
                </a:gridCol>
                <a:gridCol w="1298412">
                  <a:extLst>
                    <a:ext uri="{9D8B030D-6E8A-4147-A177-3AD203B41FA5}">
                      <a16:colId xmlns:a16="http://schemas.microsoft.com/office/drawing/2014/main" val="20002"/>
                    </a:ext>
                  </a:extLst>
                </a:gridCol>
                <a:gridCol w="1114588">
                  <a:extLst>
                    <a:ext uri="{9D8B030D-6E8A-4147-A177-3AD203B41FA5}">
                      <a16:colId xmlns:a16="http://schemas.microsoft.com/office/drawing/2014/main" val="20003"/>
                    </a:ext>
                  </a:extLst>
                </a:gridCol>
                <a:gridCol w="1565347">
                  <a:extLst>
                    <a:ext uri="{9D8B030D-6E8A-4147-A177-3AD203B41FA5}">
                      <a16:colId xmlns:a16="http://schemas.microsoft.com/office/drawing/2014/main" val="20004"/>
                    </a:ext>
                  </a:extLst>
                </a:gridCol>
              </a:tblGrid>
              <a:tr h="787412">
                <a:tc>
                  <a:txBody>
                    <a:bodyPr/>
                    <a:lstStyle/>
                    <a:p>
                      <a:r>
                        <a:rPr lang="en-GB" sz="2000" dirty="0"/>
                        <a:t>Issues</a:t>
                      </a:r>
                    </a:p>
                  </a:txBody>
                  <a:tcPr marL="121920" marR="121920" marT="18000" marB="18000"/>
                </a:tc>
                <a:tc>
                  <a:txBody>
                    <a:bodyPr/>
                    <a:lstStyle/>
                    <a:p>
                      <a:r>
                        <a:rPr lang="en-GB" sz="2000" dirty="0"/>
                        <a:t>Issues identified</a:t>
                      </a:r>
                    </a:p>
                  </a:txBody>
                  <a:tcPr marL="121920" marR="121920" marT="18000" marB="18000"/>
                </a:tc>
                <a:tc>
                  <a:txBody>
                    <a:bodyPr/>
                    <a:lstStyle/>
                    <a:p>
                      <a:pPr algn="ctr"/>
                      <a:r>
                        <a:rPr lang="en-GB" sz="1500" dirty="0"/>
                        <a:t>Support to capacity building</a:t>
                      </a:r>
                    </a:p>
                  </a:txBody>
                  <a:tcPr marL="121920" marR="121920" marT="18000" marB="18000"/>
                </a:tc>
                <a:tc>
                  <a:txBody>
                    <a:bodyPr/>
                    <a:lstStyle/>
                    <a:p>
                      <a:pPr algn="ctr"/>
                      <a:r>
                        <a:rPr lang="en-GB" sz="1500" dirty="0"/>
                        <a:t>Point</a:t>
                      </a:r>
                      <a:r>
                        <a:rPr lang="en-GB" sz="1500" baseline="0" dirty="0"/>
                        <a:t> of Policy dialogue</a:t>
                      </a:r>
                      <a:endParaRPr lang="en-GB" sz="1500" dirty="0"/>
                    </a:p>
                  </a:txBody>
                  <a:tcPr marL="121920" marR="121920" marT="18000" marB="18000"/>
                </a:tc>
                <a:tc>
                  <a:txBody>
                    <a:bodyPr/>
                    <a:lstStyle/>
                    <a:p>
                      <a:pPr algn="ctr"/>
                      <a:r>
                        <a:rPr lang="en-GB" sz="1500" dirty="0"/>
                        <a:t>Possible BS</a:t>
                      </a:r>
                    </a:p>
                    <a:p>
                      <a:pPr algn="ctr"/>
                      <a:r>
                        <a:rPr lang="en-GB" sz="1500" baseline="0" dirty="0"/>
                        <a:t>Condition (Performance Indicators)</a:t>
                      </a:r>
                      <a:endParaRPr lang="en-GB" sz="1500" dirty="0"/>
                    </a:p>
                  </a:txBody>
                  <a:tcPr marL="121920" marR="121920" marT="18000" marB="18000"/>
                </a:tc>
                <a:extLst>
                  <a:ext uri="{0D108BD9-81ED-4DB2-BD59-A6C34878D82A}">
                    <a16:rowId xmlns:a16="http://schemas.microsoft.com/office/drawing/2014/main" val="10000"/>
                  </a:ext>
                </a:extLst>
              </a:tr>
              <a:tr h="320797">
                <a:tc>
                  <a:txBody>
                    <a:bodyPr/>
                    <a:lstStyle/>
                    <a:p>
                      <a:pPr marL="0" marR="0" lvl="1" indent="0" algn="l" defTabSz="457200" rtl="0" eaLnBrk="1" fontAlgn="auto" latinLnBrk="0" hangingPunct="1">
                        <a:lnSpc>
                          <a:spcPct val="100000"/>
                        </a:lnSpc>
                        <a:spcBef>
                          <a:spcPts val="0"/>
                        </a:spcBef>
                        <a:spcAft>
                          <a:spcPts val="0"/>
                        </a:spcAft>
                        <a:buClrTx/>
                        <a:buSzTx/>
                        <a:buFont typeface="+mj-ea"/>
                        <a:buAutoNum type="circleNumDbPlain" startAt="3"/>
                        <a:tabLst/>
                        <a:defRPr/>
                      </a:pPr>
                      <a:r>
                        <a:rPr lang="en-GB" sz="2000" b="1" dirty="0"/>
                        <a:t> Policy credibility</a:t>
                      </a:r>
                      <a:r>
                        <a:rPr lang="en-GB" sz="2000" dirty="0"/>
                        <a:t>: track</a:t>
                      </a:r>
                      <a:r>
                        <a:rPr lang="en-GB" sz="2000" baseline="0" dirty="0"/>
                        <a:t> record in policy implementation, policy financing (costing, MT budget allocations, budget comprehensiveness, financial sustainability, fiscal decentralisation), institutional capacity and ownership, quality of data underpinning policy</a:t>
                      </a:r>
                      <a:endParaRPr lang="en-GB" sz="2000" dirty="0">
                        <a:solidFill>
                          <a:schemeClr val="tx1"/>
                        </a:solidFill>
                      </a:endParaRPr>
                    </a:p>
                  </a:txBody>
                  <a:tcPr marL="121920" marR="121920" marT="18000" marB="18000"/>
                </a:tc>
                <a:tc>
                  <a:txBody>
                    <a:bodyPr/>
                    <a:lstStyle/>
                    <a:p>
                      <a:r>
                        <a:rPr lang="en-GB" sz="1500" dirty="0">
                          <a:solidFill>
                            <a:srgbClr val="4D4D4D"/>
                          </a:solidFill>
                        </a:rPr>
                        <a:t>Weak human resources esp. at Provincial level</a:t>
                      </a:r>
                    </a:p>
                    <a:p>
                      <a:r>
                        <a:rPr lang="en-GB" sz="1500" dirty="0">
                          <a:solidFill>
                            <a:srgbClr val="4D4D4D"/>
                          </a:solidFill>
                        </a:rPr>
                        <a:t>Track record is positive</a:t>
                      </a:r>
                    </a:p>
                    <a:p>
                      <a:r>
                        <a:rPr lang="en-GB" sz="1500" dirty="0">
                          <a:solidFill>
                            <a:srgbClr val="4D4D4D"/>
                          </a:solidFill>
                        </a:rPr>
                        <a:t>Strong political commitment</a:t>
                      </a:r>
                    </a:p>
                    <a:p>
                      <a:r>
                        <a:rPr lang="en-GB" sz="1500" dirty="0">
                          <a:solidFill>
                            <a:srgbClr val="4D4D4D"/>
                          </a:solidFill>
                        </a:rPr>
                        <a:t>Financing is questionable (ODA is not secured, tariffs are still subsidised - will prices be adjusted? How will it affect rural incomes/equity? How is the grid going to be maintained?</a:t>
                      </a:r>
                    </a:p>
                  </a:txBody>
                  <a:tcPr marL="121920" marR="121920" marT="18000" marB="18000"/>
                </a:tc>
                <a:tc>
                  <a:txBody>
                    <a:bodyPr/>
                    <a:lstStyle/>
                    <a:p>
                      <a:endParaRPr lang="en-GB" sz="1200" dirty="0"/>
                    </a:p>
                  </a:txBody>
                  <a:tcPr marL="121920" marR="121920" marT="18000" marB="18000"/>
                </a:tc>
                <a:tc>
                  <a:txBody>
                    <a:bodyPr/>
                    <a:lstStyle/>
                    <a:p>
                      <a:endParaRPr lang="en-GB" sz="1200" dirty="0"/>
                    </a:p>
                  </a:txBody>
                  <a:tcPr marL="121920" marR="121920" marT="18000" marB="18000"/>
                </a:tc>
                <a:tc>
                  <a:txBody>
                    <a:bodyPr/>
                    <a:lstStyle/>
                    <a:p>
                      <a:endParaRPr lang="en-GB" sz="1200" dirty="0"/>
                    </a:p>
                  </a:txBody>
                  <a:tcPr marL="121920" marR="121920" marT="18000" marB="18000"/>
                </a:tc>
                <a:extLst>
                  <a:ext uri="{0D108BD9-81ED-4DB2-BD59-A6C34878D82A}">
                    <a16:rowId xmlns:a16="http://schemas.microsoft.com/office/drawing/2014/main" val="10001"/>
                  </a:ext>
                </a:extLst>
              </a:tr>
              <a:tr h="554105">
                <a:tc>
                  <a:txBody>
                    <a:bodyPr/>
                    <a:lstStyle/>
                    <a:p>
                      <a:pPr marL="0" marR="0" lvl="1" indent="0" algn="l" defTabSz="457200" rtl="0" eaLnBrk="1" fontAlgn="auto" latinLnBrk="0" hangingPunct="1">
                        <a:lnSpc>
                          <a:spcPct val="100000"/>
                        </a:lnSpc>
                        <a:spcBef>
                          <a:spcPts val="0"/>
                        </a:spcBef>
                        <a:spcAft>
                          <a:spcPts val="0"/>
                        </a:spcAft>
                        <a:buClrTx/>
                        <a:buSzTx/>
                        <a:buFont typeface="+mj-ea"/>
                        <a:buAutoNum type="circleNumDbPlain" startAt="4"/>
                        <a:tabLst/>
                        <a:defRPr/>
                      </a:pPr>
                      <a:r>
                        <a:rPr lang="en-GB" sz="2000" dirty="0"/>
                        <a:t> </a:t>
                      </a:r>
                      <a:r>
                        <a:rPr lang="en-GB" sz="2000" b="1" dirty="0"/>
                        <a:t>Other risk</a:t>
                      </a:r>
                      <a:r>
                        <a:rPr lang="en-GB" sz="2000" b="1" baseline="0" dirty="0"/>
                        <a:t> areas </a:t>
                      </a:r>
                      <a:r>
                        <a:rPr lang="en-GB" sz="2000" baseline="0" dirty="0"/>
                        <a:t>that require close monitoring</a:t>
                      </a:r>
                      <a:endParaRPr lang="en-GB" sz="2000" dirty="0"/>
                    </a:p>
                  </a:txBody>
                  <a:tcPr marL="121920" marR="121920" marT="18000" marB="18000"/>
                </a:tc>
                <a:tc>
                  <a:txBody>
                    <a:bodyPr/>
                    <a:lstStyle/>
                    <a:p>
                      <a:r>
                        <a:rPr lang="en-GB" sz="1500" dirty="0">
                          <a:solidFill>
                            <a:srgbClr val="4D4D4D"/>
                          </a:solidFill>
                        </a:rPr>
                        <a:t>Energy pricing</a:t>
                      </a:r>
                    </a:p>
                    <a:p>
                      <a:r>
                        <a:rPr lang="en-GB" sz="1500" dirty="0">
                          <a:solidFill>
                            <a:srgbClr val="4D4D4D"/>
                          </a:solidFill>
                        </a:rPr>
                        <a:t>Uneven institutional capabilities (stable staffing?)</a:t>
                      </a:r>
                    </a:p>
                  </a:txBody>
                  <a:tcPr marL="121920" marR="121920" marT="18000" marB="18000"/>
                </a:tc>
                <a:tc>
                  <a:txBody>
                    <a:bodyPr/>
                    <a:lstStyle/>
                    <a:p>
                      <a:endParaRPr lang="en-GB" sz="1200" dirty="0"/>
                    </a:p>
                  </a:txBody>
                  <a:tcPr marL="121920" marR="121920" marT="18000" marB="18000"/>
                </a:tc>
                <a:tc>
                  <a:txBody>
                    <a:bodyPr/>
                    <a:lstStyle/>
                    <a:p>
                      <a:endParaRPr lang="en-GB" sz="1200" dirty="0"/>
                    </a:p>
                  </a:txBody>
                  <a:tcPr marL="121920" marR="121920" marT="18000" marB="18000"/>
                </a:tc>
                <a:tc>
                  <a:txBody>
                    <a:bodyPr/>
                    <a:lstStyle/>
                    <a:p>
                      <a:endParaRPr lang="en-GB" sz="1200" dirty="0"/>
                    </a:p>
                  </a:txBody>
                  <a:tcPr marL="121920" marR="121920" marT="18000" marB="18000"/>
                </a:tc>
                <a:extLst>
                  <a:ext uri="{0D108BD9-81ED-4DB2-BD59-A6C34878D82A}">
                    <a16:rowId xmlns:a16="http://schemas.microsoft.com/office/drawing/2014/main" val="10002"/>
                  </a:ext>
                </a:extLst>
              </a:tr>
              <a:tr h="554105">
                <a:tc>
                  <a:txBody>
                    <a:bodyPr/>
                    <a:lstStyle/>
                    <a:p>
                      <a:pPr marL="342900" marR="0" lvl="1" indent="-342900" algn="l" defTabSz="457200" rtl="0" eaLnBrk="1" fontAlgn="auto" latinLnBrk="0" hangingPunct="1">
                        <a:lnSpc>
                          <a:spcPct val="100000"/>
                        </a:lnSpc>
                        <a:spcBef>
                          <a:spcPts val="0"/>
                        </a:spcBef>
                        <a:spcAft>
                          <a:spcPts val="0"/>
                        </a:spcAft>
                        <a:buClrTx/>
                        <a:buSzTx/>
                        <a:buFont typeface="+mj-ea"/>
                        <a:buAutoNum type="circleNumDbPlain" startAt="5"/>
                        <a:tabLst/>
                        <a:defRPr/>
                      </a:pPr>
                      <a:r>
                        <a:rPr lang="en-GB" sz="2000" b="1" dirty="0"/>
                        <a:t>Missing elements required for analysis and decision-making</a:t>
                      </a:r>
                      <a:endParaRPr lang="en-GB" sz="2000" dirty="0"/>
                    </a:p>
                  </a:txBody>
                  <a:tcPr marL="121920" marR="121920" marT="18000" marB="18000"/>
                </a:tc>
                <a:tc>
                  <a:txBody>
                    <a:bodyPr/>
                    <a:lstStyle/>
                    <a:p>
                      <a:r>
                        <a:rPr lang="en-GB" sz="1500" dirty="0">
                          <a:solidFill>
                            <a:srgbClr val="4D4D4D"/>
                          </a:solidFill>
                        </a:rPr>
                        <a:t>Policy documents (details), annual plans and costing</a:t>
                      </a:r>
                    </a:p>
                    <a:p>
                      <a:r>
                        <a:rPr lang="en-GB" sz="1500" dirty="0">
                          <a:solidFill>
                            <a:srgbClr val="4D4D4D"/>
                          </a:solidFill>
                        </a:rPr>
                        <a:t>Credibility of assumptions? </a:t>
                      </a:r>
                    </a:p>
                  </a:txBody>
                  <a:tcPr marL="121920" marR="121920" marT="18000" marB="18000"/>
                </a:tc>
                <a:tc>
                  <a:txBody>
                    <a:bodyPr/>
                    <a:lstStyle/>
                    <a:p>
                      <a:endParaRPr lang="en-GB" sz="1500" dirty="0"/>
                    </a:p>
                  </a:txBody>
                  <a:tcPr marL="121920" marR="121920" marT="18000" marB="18000"/>
                </a:tc>
                <a:tc>
                  <a:txBody>
                    <a:bodyPr/>
                    <a:lstStyle/>
                    <a:p>
                      <a:endParaRPr lang="en-GB" sz="1200" dirty="0"/>
                    </a:p>
                  </a:txBody>
                  <a:tcPr marL="121920" marR="121920" marT="18000" marB="18000"/>
                </a:tc>
                <a:tc>
                  <a:txBody>
                    <a:bodyPr/>
                    <a:lstStyle/>
                    <a:p>
                      <a:endParaRPr lang="en-GB" sz="1200" dirty="0"/>
                    </a:p>
                  </a:txBody>
                  <a:tcPr marL="121920" marR="121920" marT="18000" marB="18000"/>
                </a:tc>
                <a:extLst>
                  <a:ext uri="{0D108BD9-81ED-4DB2-BD59-A6C34878D82A}">
                    <a16:rowId xmlns:a16="http://schemas.microsoft.com/office/drawing/2014/main" val="10003"/>
                  </a:ext>
                </a:extLst>
              </a:tr>
            </a:tbl>
          </a:graphicData>
        </a:graphic>
      </p:graphicFrame>
      <p:sp>
        <p:nvSpPr>
          <p:cNvPr id="5" name="TextBox 4"/>
          <p:cNvSpPr txBox="1"/>
          <p:nvPr/>
        </p:nvSpPr>
        <p:spPr>
          <a:xfrm>
            <a:off x="959548" y="95366"/>
            <a:ext cx="8786508" cy="553998"/>
          </a:xfrm>
          <a:prstGeom prst="rect">
            <a:avLst/>
          </a:prstGeom>
          <a:noFill/>
        </p:spPr>
        <p:txBody>
          <a:bodyPr wrap="none" rtlCol="0">
            <a:spAutoFit/>
          </a:bodyPr>
          <a:lstStyle>
            <a:defPPr>
              <a:defRPr lang="en-US"/>
            </a:defPPr>
            <a:lvl1pPr>
              <a:defRPr sz="2400" b="1"/>
            </a:lvl1pPr>
          </a:lstStyle>
          <a:p>
            <a:r>
              <a:rPr lang="en-GB" sz="3000" b="0" dirty="0">
                <a:solidFill>
                  <a:srgbClr val="024EA2"/>
                </a:solidFill>
              </a:rPr>
              <a:t>Exercise 4 – Table 4.2 – Sector Policy assessment</a:t>
            </a:r>
          </a:p>
        </p:txBody>
      </p:sp>
      <p:sp>
        <p:nvSpPr>
          <p:cNvPr id="7" name="TextBox 6"/>
          <p:cNvSpPr txBox="1"/>
          <p:nvPr/>
        </p:nvSpPr>
        <p:spPr>
          <a:xfrm>
            <a:off x="359218" y="6024472"/>
            <a:ext cx="11322783" cy="646331"/>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GB" b="1" dirty="0">
                <a:sym typeface="Wingdings"/>
              </a:rPr>
              <a:t>Tip: Read Section 1 (Sector context) and 5 of documents provided</a:t>
            </a:r>
          </a:p>
          <a:p>
            <a:r>
              <a:rPr lang="en-GB" dirty="0">
                <a:sym typeface="Wingdings"/>
              </a:rPr>
              <a:t>To find out more, u</a:t>
            </a:r>
            <a:r>
              <a:rPr lang="en-GB" dirty="0">
                <a:cs typeface="Tw Cen MT"/>
              </a:rPr>
              <a:t>se the Guidelines pages 33-34 and Annex 3, pages 86-91</a:t>
            </a:r>
            <a:endParaRPr lang="en-GB" dirty="0"/>
          </a:p>
        </p:txBody>
      </p:sp>
      <p:sp>
        <p:nvSpPr>
          <p:cNvPr id="6" name="Rectangle 5"/>
          <p:cNvSpPr/>
          <p:nvPr/>
        </p:nvSpPr>
        <p:spPr>
          <a:xfrm rot="2138981">
            <a:off x="3984883" y="2607431"/>
            <a:ext cx="8946842" cy="1015663"/>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6000" b="1" spc="150" dirty="0">
                <a:ln w="11430"/>
                <a:solidFill>
                  <a:srgbClr val="F8F8F8">
                    <a:alpha val="64000"/>
                  </a:srgbClr>
                </a:solidFill>
                <a:effectLst>
                  <a:outerShdw blurRad="25400" algn="tl" rotWithShape="0">
                    <a:srgbClr val="000000">
                      <a:alpha val="43000"/>
                    </a:srgbClr>
                  </a:outerShdw>
                </a:effectLst>
                <a:latin typeface="Tw Cen MT"/>
              </a:rPr>
              <a:t>I L L U S T R A T I O N</a:t>
            </a:r>
          </a:p>
        </p:txBody>
      </p:sp>
    </p:spTree>
    <p:extLst>
      <p:ext uri="{BB962C8B-B14F-4D97-AF65-F5344CB8AC3E}">
        <p14:creationId xmlns:p14="http://schemas.microsoft.com/office/powerpoint/2010/main" val="982223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Budget Support</a:t>
            </a:r>
          </a:p>
        </p:txBody>
      </p:sp>
      <p:sp>
        <p:nvSpPr>
          <p:cNvPr id="7" name="Subtitle 6"/>
          <p:cNvSpPr>
            <a:spLocks noGrp="1"/>
          </p:cNvSpPr>
          <p:nvPr>
            <p:ph type="subTitle" idx="1"/>
          </p:nvPr>
        </p:nvSpPr>
        <p:spPr/>
        <p:txBody>
          <a:bodyPr/>
          <a:lstStyle/>
          <a:p>
            <a:r>
              <a:rPr lang="en-GB" dirty="0"/>
              <a:t>Core concepts: Choice of contracts and intervention logic</a:t>
            </a:r>
          </a:p>
        </p:txBody>
      </p:sp>
      <p:sp>
        <p:nvSpPr>
          <p:cNvPr id="8" name="Text Placeholder 7"/>
          <p:cNvSpPr>
            <a:spLocks noGrp="1"/>
          </p:cNvSpPr>
          <p:nvPr>
            <p:ph type="body" sz="quarter" idx="13"/>
          </p:nvPr>
        </p:nvSpPr>
        <p:spPr/>
        <p:txBody>
          <a:bodyPr/>
          <a:lstStyle/>
          <a:p>
            <a:r>
              <a:rPr lang="en-GB" dirty="0"/>
              <a:t>Online Sessions</a:t>
            </a:r>
          </a:p>
        </p:txBody>
      </p:sp>
    </p:spTree>
    <p:extLst>
      <p:ext uri="{BB962C8B-B14F-4D97-AF65-F5344CB8AC3E}">
        <p14:creationId xmlns:p14="http://schemas.microsoft.com/office/powerpoint/2010/main" val="2107906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25113"/>
            <a:ext cx="10515600" cy="782357"/>
          </a:xfrm>
        </p:spPr>
        <p:txBody>
          <a:bodyPr/>
          <a:lstStyle/>
          <a:p>
            <a:r>
              <a:rPr lang="en-GB" dirty="0"/>
              <a:t>Attention to fundamental values</a:t>
            </a:r>
          </a:p>
        </p:txBody>
      </p:sp>
      <p:grpSp>
        <p:nvGrpSpPr>
          <p:cNvPr id="31" name="Group 30"/>
          <p:cNvGrpSpPr/>
          <p:nvPr/>
        </p:nvGrpSpPr>
        <p:grpSpPr>
          <a:xfrm>
            <a:off x="138446" y="1524000"/>
            <a:ext cx="3544554" cy="5325148"/>
            <a:chOff x="138446" y="1544862"/>
            <a:chExt cx="3544554" cy="5325148"/>
          </a:xfrm>
        </p:grpSpPr>
        <p:sp>
          <p:nvSpPr>
            <p:cNvPr id="18" name="Rectangle 17">
              <a:extLst>
                <a:ext uri="{FF2B5EF4-FFF2-40B4-BE49-F238E27FC236}">
                  <a16:creationId xmlns:a16="http://schemas.microsoft.com/office/drawing/2014/main" id="{E0183033-5B6E-4D16-9485-9132F83C59CD}"/>
                </a:ext>
              </a:extLst>
            </p:cNvPr>
            <p:cNvSpPr/>
            <p:nvPr/>
          </p:nvSpPr>
          <p:spPr bwMode="auto">
            <a:xfrm>
              <a:off x="138446" y="2918564"/>
              <a:ext cx="3544554" cy="3600986"/>
            </a:xfrm>
            <a:prstGeom prst="rect">
              <a:avLst/>
            </a:prstGeom>
            <a:solidFill>
              <a:schemeClr val="bg1"/>
            </a:solidFill>
            <a:ln w="952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600" b="0" i="0" u="none" strike="noStrike" cap="none" normalizeH="0" baseline="0">
                <a:ln>
                  <a:noFill/>
                </a:ln>
                <a:solidFill>
                  <a:srgbClr val="0F5494"/>
                </a:solidFill>
                <a:effectLst/>
                <a:latin typeface="+mn-lt"/>
              </a:endParaRPr>
            </a:p>
          </p:txBody>
        </p:sp>
        <p:sp>
          <p:nvSpPr>
            <p:cNvPr id="7" name="Flèche : pentagone 13">
              <a:extLst>
                <a:ext uri="{FF2B5EF4-FFF2-40B4-BE49-F238E27FC236}">
                  <a16:creationId xmlns:a16="http://schemas.microsoft.com/office/drawing/2014/main" id="{1D3FE135-CF23-4EC5-A46A-3E5D679143FD}"/>
                </a:ext>
              </a:extLst>
            </p:cNvPr>
            <p:cNvSpPr/>
            <p:nvPr/>
          </p:nvSpPr>
          <p:spPr bwMode="auto">
            <a:xfrm rot="16200000">
              <a:off x="1337287" y="727686"/>
              <a:ext cx="1138303" cy="3527723"/>
            </a:xfrm>
            <a:prstGeom prst="homePlate">
              <a:avLst/>
            </a:prstGeom>
            <a:solidFill>
              <a:srgbClr val="2D9E4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600" b="1" i="0" u="none" strike="noStrike" cap="none" normalizeH="0" baseline="0">
                <a:ln>
                  <a:noFill/>
                </a:ln>
                <a:solidFill>
                  <a:srgbClr val="0F5494"/>
                </a:solidFill>
                <a:effectLst/>
                <a:latin typeface="+mn-lt"/>
              </a:endParaRPr>
            </a:p>
          </p:txBody>
        </p:sp>
        <p:sp>
          <p:nvSpPr>
            <p:cNvPr id="8" name="Espace réservé du contenu 2">
              <a:extLst>
                <a:ext uri="{FF2B5EF4-FFF2-40B4-BE49-F238E27FC236}">
                  <a16:creationId xmlns:a16="http://schemas.microsoft.com/office/drawing/2014/main" id="{A7A49DB9-A323-4153-9A0F-F5D37F4FC24D}"/>
                </a:ext>
              </a:extLst>
            </p:cNvPr>
            <p:cNvSpPr txBox="1">
              <a:spLocks/>
            </p:cNvSpPr>
            <p:nvPr/>
          </p:nvSpPr>
          <p:spPr bwMode="auto">
            <a:xfrm>
              <a:off x="142577" y="2302258"/>
              <a:ext cx="3222923" cy="622686"/>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en-US" sz="2000" b="1" i="0" kern="0" dirty="0">
                  <a:solidFill>
                    <a:schemeClr val="bg1"/>
                  </a:solidFill>
                  <a:latin typeface="+mn-lt"/>
                </a:rPr>
                <a:t>Sustainable Development Goals Contract</a:t>
              </a:r>
            </a:p>
          </p:txBody>
        </p:sp>
        <p:grpSp>
          <p:nvGrpSpPr>
            <p:cNvPr id="28" name="Group 27"/>
            <p:cNvGrpSpPr/>
            <p:nvPr/>
          </p:nvGrpSpPr>
          <p:grpSpPr>
            <a:xfrm>
              <a:off x="1588057" y="1544862"/>
              <a:ext cx="576000" cy="576000"/>
              <a:chOff x="1308657" y="1722662"/>
              <a:chExt cx="473356" cy="473356"/>
            </a:xfrm>
          </p:grpSpPr>
          <p:sp>
            <p:nvSpPr>
              <p:cNvPr id="9" name="Ellipse 15">
                <a:extLst>
                  <a:ext uri="{FF2B5EF4-FFF2-40B4-BE49-F238E27FC236}">
                    <a16:creationId xmlns:a16="http://schemas.microsoft.com/office/drawing/2014/main" id="{7A6F25A3-5CD9-4935-960E-2F66D67FABF4}"/>
                  </a:ext>
                </a:extLst>
              </p:cNvPr>
              <p:cNvSpPr/>
              <p:nvPr/>
            </p:nvSpPr>
            <p:spPr bwMode="auto">
              <a:xfrm>
                <a:off x="1308657" y="1722662"/>
                <a:ext cx="473356" cy="473356"/>
              </a:xfrm>
              <a:prstGeom prst="ellipse">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600" b="1" i="0" u="none" strike="noStrike" cap="none" normalizeH="0" baseline="0">
                  <a:ln>
                    <a:noFill/>
                  </a:ln>
                  <a:solidFill>
                    <a:srgbClr val="0F5494"/>
                  </a:solidFill>
                  <a:effectLst/>
                  <a:latin typeface="+mn-lt"/>
                </a:endParaRPr>
              </a:p>
            </p:txBody>
          </p:sp>
          <p:pic>
            <p:nvPicPr>
              <p:cNvPr id="17" name="Image 24">
                <a:extLst>
                  <a:ext uri="{FF2B5EF4-FFF2-40B4-BE49-F238E27FC236}">
                    <a16:creationId xmlns:a16="http://schemas.microsoft.com/office/drawing/2014/main" id="{76B97E19-678F-475A-A24E-78741A630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102" y="1770177"/>
                <a:ext cx="370735" cy="370735"/>
              </a:xfrm>
              <a:prstGeom prst="rect">
                <a:avLst/>
              </a:prstGeom>
            </p:spPr>
          </p:pic>
        </p:grpSp>
        <p:sp>
          <p:nvSpPr>
            <p:cNvPr id="21" name="Espace réservé du contenu 8">
              <a:extLst>
                <a:ext uri="{FF2B5EF4-FFF2-40B4-BE49-F238E27FC236}">
                  <a16:creationId xmlns:a16="http://schemas.microsoft.com/office/drawing/2014/main" id="{17EE0EA7-97CA-4C48-8493-09B9FA04A713}"/>
                </a:ext>
              </a:extLst>
            </p:cNvPr>
            <p:cNvSpPr txBox="1">
              <a:spLocks/>
            </p:cNvSpPr>
            <p:nvPr/>
          </p:nvSpPr>
          <p:spPr>
            <a:xfrm>
              <a:off x="142576" y="3229372"/>
              <a:ext cx="3211108" cy="368920"/>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en-US" sz="2000" b="1" i="0" kern="0" dirty="0">
                  <a:solidFill>
                    <a:srgbClr val="2D9E48"/>
                  </a:solidFill>
                  <a:latin typeface="+mn-lt"/>
                </a:rPr>
                <a:t>SDG-C</a:t>
              </a:r>
              <a:endParaRPr lang="fr-BE" sz="2000" b="1" i="0" kern="0" dirty="0">
                <a:solidFill>
                  <a:srgbClr val="2D9E48"/>
                </a:solidFill>
                <a:latin typeface="+mn-lt"/>
              </a:endParaRPr>
            </a:p>
          </p:txBody>
        </p:sp>
        <p:sp>
          <p:nvSpPr>
            <p:cNvPr id="24" name="ZoneTexte 31">
              <a:extLst>
                <a:ext uri="{FF2B5EF4-FFF2-40B4-BE49-F238E27FC236}">
                  <a16:creationId xmlns:a16="http://schemas.microsoft.com/office/drawing/2014/main" id="{49F42030-06A8-4F0D-9E03-770978593601}"/>
                </a:ext>
              </a:extLst>
            </p:cNvPr>
            <p:cNvSpPr txBox="1"/>
            <p:nvPr/>
          </p:nvSpPr>
          <p:spPr>
            <a:xfrm>
              <a:off x="138447" y="3699911"/>
              <a:ext cx="3222922" cy="3170099"/>
            </a:xfrm>
            <a:prstGeom prst="rect">
              <a:avLst/>
            </a:prstGeom>
            <a:noFill/>
          </p:spPr>
          <p:txBody>
            <a:bodyPr wrap="square" rtlCol="0">
              <a:spAutoFit/>
            </a:bodyPr>
            <a:lstStyle/>
            <a:p>
              <a:pPr marL="0" lvl="1" algn="ctr">
                <a:spcBef>
                  <a:spcPts val="600"/>
                </a:spcBef>
                <a:spcAft>
                  <a:spcPts val="600"/>
                </a:spcAft>
                <a:buClr>
                  <a:srgbClr val="89C765"/>
                </a:buClr>
                <a:defRPr/>
              </a:pPr>
              <a:r>
                <a:rPr lang="en-US" sz="2000" dirty="0">
                  <a:solidFill>
                    <a:srgbClr val="2D9E48"/>
                  </a:solidFill>
                  <a:latin typeface="+mn-lt"/>
                </a:rPr>
                <a:t>A mutual and shared commitment to universal Fundamental Values assumed.</a:t>
              </a:r>
            </a:p>
            <a:p>
              <a:pPr marL="0" lvl="1" algn="ctr">
                <a:spcBef>
                  <a:spcPts val="600"/>
                </a:spcBef>
                <a:spcAft>
                  <a:spcPts val="600"/>
                </a:spcAft>
                <a:buClr>
                  <a:srgbClr val="89C765"/>
                </a:buClr>
                <a:defRPr/>
              </a:pPr>
              <a:r>
                <a:rPr lang="en-US" sz="2000" dirty="0">
                  <a:solidFill>
                    <a:srgbClr val="2D9E48"/>
                  </a:solidFill>
                  <a:latin typeface="+mn-lt"/>
                </a:rPr>
                <a:t>Positive assessment of country’s adherence and </a:t>
              </a:r>
              <a:r>
                <a:rPr lang="en-US" sz="2000" b="1" dirty="0">
                  <a:solidFill>
                    <a:srgbClr val="2D9E48"/>
                  </a:solidFill>
                  <a:latin typeface="+mn-lt"/>
                </a:rPr>
                <a:t>commitment to Fundamental Values</a:t>
              </a:r>
              <a:r>
                <a:rPr lang="en-US" sz="2000" dirty="0">
                  <a:solidFill>
                    <a:srgbClr val="2D9E48"/>
                  </a:solidFill>
                  <a:latin typeface="+mn-lt"/>
                </a:rPr>
                <a:t>. </a:t>
              </a:r>
            </a:p>
            <a:p>
              <a:pPr marL="0" lvl="1" algn="ctr">
                <a:spcBef>
                  <a:spcPts val="600"/>
                </a:spcBef>
                <a:spcAft>
                  <a:spcPts val="600"/>
                </a:spcAft>
                <a:buClr>
                  <a:srgbClr val="89C765"/>
                </a:buClr>
                <a:defRPr/>
              </a:pPr>
              <a:endParaRPr lang="fr-BE" sz="2000" dirty="0">
                <a:solidFill>
                  <a:schemeClr val="tx1"/>
                </a:solidFill>
                <a:latin typeface="+mn-lt"/>
              </a:endParaRPr>
            </a:p>
          </p:txBody>
        </p:sp>
      </p:grpSp>
      <p:grpSp>
        <p:nvGrpSpPr>
          <p:cNvPr id="32" name="Group 31"/>
          <p:cNvGrpSpPr/>
          <p:nvPr/>
        </p:nvGrpSpPr>
        <p:grpSpPr>
          <a:xfrm>
            <a:off x="4021660" y="1524000"/>
            <a:ext cx="3577183" cy="5412486"/>
            <a:chOff x="3941216" y="1524000"/>
            <a:chExt cx="3577183" cy="5412486"/>
          </a:xfrm>
        </p:grpSpPr>
        <p:sp>
          <p:nvSpPr>
            <p:cNvPr id="11" name="Flèche : pentagone 18">
              <a:extLst>
                <a:ext uri="{FF2B5EF4-FFF2-40B4-BE49-F238E27FC236}">
                  <a16:creationId xmlns:a16="http://schemas.microsoft.com/office/drawing/2014/main" id="{457C95BE-A422-403A-B65C-44B584670DD4}"/>
                </a:ext>
              </a:extLst>
            </p:cNvPr>
            <p:cNvSpPr/>
            <p:nvPr/>
          </p:nvSpPr>
          <p:spPr bwMode="auto">
            <a:xfrm rot="16200000">
              <a:off x="5228672" y="640668"/>
              <a:ext cx="1008000" cy="3571455"/>
            </a:xfrm>
            <a:prstGeom prst="homePlate">
              <a:avLst/>
            </a:prstGeom>
            <a:solidFill>
              <a:srgbClr val="F582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600" b="1" i="0" u="none" strike="noStrike" cap="none" normalizeH="0" baseline="0">
                <a:ln>
                  <a:noFill/>
                </a:ln>
                <a:solidFill>
                  <a:srgbClr val="0F5494"/>
                </a:solidFill>
                <a:effectLst/>
                <a:latin typeface="+mn-lt"/>
              </a:endParaRPr>
            </a:p>
          </p:txBody>
        </p:sp>
        <p:sp>
          <p:nvSpPr>
            <p:cNvPr id="13" name="Espace réservé du contenu 2">
              <a:extLst>
                <a:ext uri="{FF2B5EF4-FFF2-40B4-BE49-F238E27FC236}">
                  <a16:creationId xmlns:a16="http://schemas.microsoft.com/office/drawing/2014/main" id="{51A0BE6E-C454-4B0E-83A6-D8D0CB894C9A}"/>
                </a:ext>
              </a:extLst>
            </p:cNvPr>
            <p:cNvSpPr txBox="1">
              <a:spLocks/>
            </p:cNvSpPr>
            <p:nvPr/>
          </p:nvSpPr>
          <p:spPr bwMode="auto">
            <a:xfrm>
              <a:off x="3979724" y="2302258"/>
              <a:ext cx="3475176" cy="622686"/>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en-US" sz="2000" b="1" i="0" kern="0" dirty="0">
                  <a:solidFill>
                    <a:schemeClr val="bg1"/>
                  </a:solidFill>
                  <a:latin typeface="+mn-lt"/>
                </a:rPr>
                <a:t>Sector Reform </a:t>
              </a:r>
              <a:br>
                <a:rPr lang="en-US" sz="2000" b="1" i="0" kern="0" dirty="0">
                  <a:solidFill>
                    <a:schemeClr val="bg1"/>
                  </a:solidFill>
                  <a:latin typeface="+mn-lt"/>
                </a:rPr>
              </a:br>
              <a:r>
                <a:rPr lang="en-US" sz="2000" b="1" i="0" kern="0" dirty="0">
                  <a:solidFill>
                    <a:schemeClr val="bg1"/>
                  </a:solidFill>
                  <a:latin typeface="+mn-lt"/>
                </a:rPr>
                <a:t>Performance Contract</a:t>
              </a:r>
            </a:p>
          </p:txBody>
        </p:sp>
        <p:sp>
          <p:nvSpPr>
            <p:cNvPr id="19" name="Rectangle 18">
              <a:extLst>
                <a:ext uri="{FF2B5EF4-FFF2-40B4-BE49-F238E27FC236}">
                  <a16:creationId xmlns:a16="http://schemas.microsoft.com/office/drawing/2014/main" id="{B8E842F4-5630-46A5-B314-C904A03D741B}"/>
                </a:ext>
              </a:extLst>
            </p:cNvPr>
            <p:cNvSpPr/>
            <p:nvPr/>
          </p:nvSpPr>
          <p:spPr bwMode="auto">
            <a:xfrm>
              <a:off x="3953777" y="2910927"/>
              <a:ext cx="3560841" cy="3600986"/>
            </a:xfrm>
            <a:prstGeom prst="rect">
              <a:avLst/>
            </a:prstGeom>
            <a:solidFill>
              <a:schemeClr val="bg1"/>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600" b="0" i="0" u="none" strike="noStrike" cap="none" normalizeH="0" baseline="0">
                <a:ln>
                  <a:noFill/>
                </a:ln>
                <a:solidFill>
                  <a:srgbClr val="0F5494"/>
                </a:solidFill>
                <a:effectLst/>
                <a:latin typeface="+mn-lt"/>
              </a:endParaRPr>
            </a:p>
          </p:txBody>
        </p:sp>
        <p:grpSp>
          <p:nvGrpSpPr>
            <p:cNvPr id="29" name="Group 28"/>
            <p:cNvGrpSpPr/>
            <p:nvPr/>
          </p:nvGrpSpPr>
          <p:grpSpPr>
            <a:xfrm>
              <a:off x="4787900" y="1524000"/>
              <a:ext cx="1778000" cy="633918"/>
              <a:chOff x="4775200" y="1722662"/>
              <a:chExt cx="1333500" cy="473356"/>
            </a:xfrm>
          </p:grpSpPr>
          <p:sp>
            <p:nvSpPr>
              <p:cNvPr id="10" name="Rectangle 9">
                <a:extLst>
                  <a:ext uri="{FF2B5EF4-FFF2-40B4-BE49-F238E27FC236}">
                    <a16:creationId xmlns:a16="http://schemas.microsoft.com/office/drawing/2014/main" id="{246F7E7A-43FF-46CC-9DAB-2C8A42F1A7B3}"/>
                  </a:ext>
                </a:extLst>
              </p:cNvPr>
              <p:cNvSpPr/>
              <p:nvPr/>
            </p:nvSpPr>
            <p:spPr bwMode="auto">
              <a:xfrm>
                <a:off x="4775200" y="1722662"/>
                <a:ext cx="1333500" cy="37073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600" b="0" i="0" u="none" strike="noStrike" cap="none" normalizeH="0" baseline="0">
                  <a:ln>
                    <a:noFill/>
                  </a:ln>
                  <a:solidFill>
                    <a:srgbClr val="0F5494"/>
                  </a:solidFill>
                  <a:effectLst/>
                  <a:latin typeface="+mn-lt"/>
                </a:endParaRPr>
              </a:p>
            </p:txBody>
          </p:sp>
          <p:sp>
            <p:nvSpPr>
              <p:cNvPr id="15" name="Ellipse 22">
                <a:extLst>
                  <a:ext uri="{FF2B5EF4-FFF2-40B4-BE49-F238E27FC236}">
                    <a16:creationId xmlns:a16="http://schemas.microsoft.com/office/drawing/2014/main" id="{B2E7A68D-493A-4E2D-8E59-43BA874BF227}"/>
                  </a:ext>
                </a:extLst>
              </p:cNvPr>
              <p:cNvSpPr/>
              <p:nvPr/>
            </p:nvSpPr>
            <p:spPr bwMode="auto">
              <a:xfrm>
                <a:off x="5179333" y="1722662"/>
                <a:ext cx="473356" cy="473356"/>
              </a:xfrm>
              <a:prstGeom prst="ellipse">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600" b="1" i="0" u="none" strike="noStrike" cap="none" normalizeH="0" baseline="0">
                  <a:ln>
                    <a:noFill/>
                  </a:ln>
                  <a:solidFill>
                    <a:srgbClr val="0F5494"/>
                  </a:solidFill>
                  <a:effectLst/>
                  <a:latin typeface="+mn-lt"/>
                </a:endParaRPr>
              </a:p>
            </p:txBody>
          </p:sp>
          <p:pic>
            <p:nvPicPr>
              <p:cNvPr id="20" name="Image 27">
                <a:extLst>
                  <a:ext uri="{FF2B5EF4-FFF2-40B4-BE49-F238E27FC236}">
                    <a16:creationId xmlns:a16="http://schemas.microsoft.com/office/drawing/2014/main" id="{0D1CD706-BAD0-46F7-9B85-C0C206A4D568}"/>
                  </a:ext>
                </a:extLst>
              </p:cNvPr>
              <p:cNvPicPr>
                <a:picLocks noChangeAspect="1"/>
              </p:cNvPicPr>
              <p:nvPr/>
            </p:nvPicPr>
            <p:blipFill>
              <a:blip r:embed="rId4"/>
              <a:stretch>
                <a:fillRect/>
              </a:stretch>
            </p:blipFill>
            <p:spPr>
              <a:xfrm>
                <a:off x="5253469" y="1730871"/>
                <a:ext cx="325083" cy="399997"/>
              </a:xfrm>
              <a:prstGeom prst="rect">
                <a:avLst/>
              </a:prstGeom>
            </p:spPr>
          </p:pic>
        </p:grpSp>
        <p:sp>
          <p:nvSpPr>
            <p:cNvPr id="22" name="Espace réservé du contenu 8">
              <a:extLst>
                <a:ext uri="{FF2B5EF4-FFF2-40B4-BE49-F238E27FC236}">
                  <a16:creationId xmlns:a16="http://schemas.microsoft.com/office/drawing/2014/main" id="{CF1F8B73-5A2A-4EBD-85DC-89530DD1E2C9}"/>
                </a:ext>
              </a:extLst>
            </p:cNvPr>
            <p:cNvSpPr txBox="1">
              <a:spLocks/>
            </p:cNvSpPr>
            <p:nvPr/>
          </p:nvSpPr>
          <p:spPr>
            <a:xfrm>
              <a:off x="3941216" y="2988072"/>
              <a:ext cx="3470114" cy="368920"/>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fr-BE" sz="2000" b="1" i="0" kern="0" dirty="0">
                  <a:solidFill>
                    <a:srgbClr val="F5823C"/>
                  </a:solidFill>
                  <a:latin typeface="+mn-lt"/>
                </a:rPr>
                <a:t>SRPC</a:t>
              </a:r>
            </a:p>
          </p:txBody>
        </p:sp>
        <p:sp>
          <p:nvSpPr>
            <p:cNvPr id="25" name="ZoneTexte 32">
              <a:extLst>
                <a:ext uri="{FF2B5EF4-FFF2-40B4-BE49-F238E27FC236}">
                  <a16:creationId xmlns:a16="http://schemas.microsoft.com/office/drawing/2014/main" id="{0E67546A-7D36-4018-A3C2-88A148EBA70C}"/>
                </a:ext>
              </a:extLst>
            </p:cNvPr>
            <p:cNvSpPr txBox="1"/>
            <p:nvPr/>
          </p:nvSpPr>
          <p:spPr>
            <a:xfrm>
              <a:off x="3955230" y="3458611"/>
              <a:ext cx="3475175" cy="3477875"/>
            </a:xfrm>
            <a:prstGeom prst="rect">
              <a:avLst/>
            </a:prstGeom>
            <a:noFill/>
          </p:spPr>
          <p:txBody>
            <a:bodyPr wrap="square" rtlCol="0">
              <a:spAutoFit/>
            </a:bodyPr>
            <a:lstStyle/>
            <a:p>
              <a:pPr algn="ctr" eaLnBrk="0" hangingPunct="0">
                <a:spcBef>
                  <a:spcPts val="600"/>
                </a:spcBef>
                <a:spcAft>
                  <a:spcPts val="600"/>
                </a:spcAft>
              </a:pPr>
              <a:r>
                <a:rPr lang="en-US" sz="2000" dirty="0">
                  <a:solidFill>
                    <a:srgbClr val="F5823C"/>
                  </a:solidFill>
                  <a:latin typeface="+mn-lt"/>
                </a:rPr>
                <a:t>Country’s adherence to Fundamental Values </a:t>
              </a:r>
              <a:r>
                <a:rPr lang="en-US" sz="2000" b="1" dirty="0">
                  <a:solidFill>
                    <a:srgbClr val="F5823C"/>
                  </a:solidFill>
                  <a:latin typeface="+mn-lt"/>
                </a:rPr>
                <a:t>taken into consideration </a:t>
              </a:r>
              <a:r>
                <a:rPr lang="en-US" sz="2000" dirty="0">
                  <a:solidFill>
                    <a:srgbClr val="F5823C"/>
                  </a:solidFill>
                  <a:latin typeface="+mn-lt"/>
                </a:rPr>
                <a:t>as part of the Risk Management Framework (RMF+). </a:t>
              </a:r>
              <a:endParaRPr lang="fr-BE" sz="2000" dirty="0">
                <a:solidFill>
                  <a:srgbClr val="F5823C"/>
                </a:solidFill>
                <a:latin typeface="+mn-lt"/>
              </a:endParaRPr>
            </a:p>
            <a:p>
              <a:pPr algn="ctr" eaLnBrk="0" hangingPunct="0">
                <a:spcBef>
                  <a:spcPts val="600"/>
                </a:spcBef>
                <a:spcAft>
                  <a:spcPts val="600"/>
                </a:spcAft>
              </a:pPr>
              <a:r>
                <a:rPr lang="en-US" sz="2000" dirty="0">
                  <a:solidFill>
                    <a:srgbClr val="F5823C"/>
                  </a:solidFill>
                  <a:latin typeface="+mn-lt"/>
                </a:rPr>
                <a:t>At sector level the supported interventions should not harm and do maximum good (Rights-based approach) </a:t>
              </a:r>
              <a:endParaRPr lang="fr-BE" sz="2000" dirty="0">
                <a:solidFill>
                  <a:srgbClr val="F5823C"/>
                </a:solidFill>
                <a:latin typeface="+mn-lt"/>
              </a:endParaRPr>
            </a:p>
            <a:p>
              <a:pPr marL="0" lvl="1" algn="ctr">
                <a:spcBef>
                  <a:spcPts val="600"/>
                </a:spcBef>
                <a:spcAft>
                  <a:spcPts val="600"/>
                </a:spcAft>
                <a:buClr>
                  <a:srgbClr val="2D9E48"/>
                </a:buClr>
                <a:defRPr/>
              </a:pPr>
              <a:endParaRPr lang="fr-BE" sz="2000" dirty="0">
                <a:solidFill>
                  <a:schemeClr val="tx1"/>
                </a:solidFill>
                <a:latin typeface="+mn-lt"/>
              </a:endParaRPr>
            </a:p>
          </p:txBody>
        </p:sp>
      </p:grpSp>
      <p:grpSp>
        <p:nvGrpSpPr>
          <p:cNvPr id="33" name="Group 32"/>
          <p:cNvGrpSpPr/>
          <p:nvPr/>
        </p:nvGrpSpPr>
        <p:grpSpPr>
          <a:xfrm>
            <a:off x="7937502" y="1524000"/>
            <a:ext cx="3756153" cy="5026994"/>
            <a:chOff x="8356602" y="1519462"/>
            <a:chExt cx="3756153" cy="5026994"/>
          </a:xfrm>
        </p:grpSpPr>
        <p:sp>
          <p:nvSpPr>
            <p:cNvPr id="5" name="Rectangle 4">
              <a:extLst>
                <a:ext uri="{FF2B5EF4-FFF2-40B4-BE49-F238E27FC236}">
                  <a16:creationId xmlns:a16="http://schemas.microsoft.com/office/drawing/2014/main" id="{1EF54795-A1CE-4AC4-B5B7-83E8C665DAC4}"/>
                </a:ext>
              </a:extLst>
            </p:cNvPr>
            <p:cNvSpPr/>
            <p:nvPr/>
          </p:nvSpPr>
          <p:spPr bwMode="auto">
            <a:xfrm>
              <a:off x="8357450" y="2802162"/>
              <a:ext cx="3707550" cy="3744294"/>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600" b="0" i="0" u="none" strike="noStrike" cap="none" normalizeH="0" baseline="0">
                <a:ln>
                  <a:noFill/>
                </a:ln>
                <a:solidFill>
                  <a:srgbClr val="0F5494"/>
                </a:solidFill>
                <a:effectLst/>
                <a:latin typeface="+mn-lt"/>
              </a:endParaRPr>
            </a:p>
          </p:txBody>
        </p:sp>
        <p:sp>
          <p:nvSpPr>
            <p:cNvPr id="6" name="ZoneTexte 12">
              <a:extLst>
                <a:ext uri="{FF2B5EF4-FFF2-40B4-BE49-F238E27FC236}">
                  <a16:creationId xmlns:a16="http://schemas.microsoft.com/office/drawing/2014/main" id="{1B64622E-CAE2-47E9-A7DE-A7783A03FAC8}"/>
                </a:ext>
              </a:extLst>
            </p:cNvPr>
            <p:cNvSpPr txBox="1"/>
            <p:nvPr/>
          </p:nvSpPr>
          <p:spPr>
            <a:xfrm>
              <a:off x="8364428" y="3293511"/>
              <a:ext cx="3698428" cy="2862322"/>
            </a:xfrm>
            <a:prstGeom prst="rect">
              <a:avLst/>
            </a:prstGeom>
            <a:noFill/>
          </p:spPr>
          <p:txBody>
            <a:bodyPr wrap="square" rtlCol="0">
              <a:spAutoFit/>
            </a:bodyPr>
            <a:lstStyle/>
            <a:p>
              <a:pPr lvl="0" algn="ctr" eaLnBrk="0" hangingPunct="0">
                <a:defRPr/>
              </a:pPr>
              <a:r>
                <a:rPr lang="en-GB" sz="2000" dirty="0">
                  <a:solidFill>
                    <a:srgbClr val="1FACE0"/>
                  </a:solidFill>
                  <a:latin typeface="+mn-lt"/>
                </a:rPr>
                <a:t>Country’s commitment to </a:t>
              </a:r>
              <a:r>
                <a:rPr lang="en-US" sz="2000" dirty="0">
                  <a:solidFill>
                    <a:srgbClr val="1FACE0"/>
                  </a:solidFill>
                  <a:latin typeface="+mn-lt"/>
                </a:rPr>
                <a:t>Fundamental Values</a:t>
              </a:r>
              <a:r>
                <a:rPr lang="en-GB" sz="2000" dirty="0">
                  <a:solidFill>
                    <a:srgbClr val="1FACE0"/>
                  </a:solidFill>
                  <a:latin typeface="+mn-lt"/>
                </a:rPr>
                <a:t>  and/or political response to improve the situation should be taken into account as part of the RMF+.</a:t>
              </a:r>
              <a:r>
                <a:rPr lang="en-US" sz="2000" dirty="0">
                  <a:solidFill>
                    <a:srgbClr val="1FACE0"/>
                  </a:solidFill>
                  <a:latin typeface="+mn-lt"/>
                </a:rPr>
                <a:t> </a:t>
              </a:r>
            </a:p>
            <a:p>
              <a:pPr lvl="0" algn="ctr" eaLnBrk="0" hangingPunct="0">
                <a:defRPr/>
              </a:pPr>
              <a:r>
                <a:rPr lang="en-US" sz="2000" b="1" dirty="0">
                  <a:solidFill>
                    <a:srgbClr val="1FACE0"/>
                  </a:solidFill>
                  <a:latin typeface="+mn-lt"/>
                </a:rPr>
                <a:t>A forward-looking approach. </a:t>
              </a:r>
              <a:br>
                <a:rPr lang="en-US" sz="2000" dirty="0">
                  <a:solidFill>
                    <a:srgbClr val="1FACE0"/>
                  </a:solidFill>
                  <a:latin typeface="+mn-lt"/>
                </a:rPr>
              </a:br>
              <a:r>
                <a:rPr lang="en-US" sz="2000" dirty="0">
                  <a:solidFill>
                    <a:srgbClr val="1FACE0"/>
                  </a:solidFill>
                  <a:latin typeface="+mn-lt"/>
                </a:rPr>
                <a:t>Opportunity of intervention vs. risk of inaction</a:t>
              </a:r>
              <a:endParaRPr lang="fr-BE" sz="2000" dirty="0">
                <a:solidFill>
                  <a:srgbClr val="1FACE0"/>
                </a:solidFill>
                <a:latin typeface="+mn-lt"/>
              </a:endParaRPr>
            </a:p>
          </p:txBody>
        </p:sp>
        <p:sp>
          <p:nvSpPr>
            <p:cNvPr id="12" name="Flèche : pentagone 19">
              <a:extLst>
                <a:ext uri="{FF2B5EF4-FFF2-40B4-BE49-F238E27FC236}">
                  <a16:creationId xmlns:a16="http://schemas.microsoft.com/office/drawing/2014/main" id="{E6C837C1-837C-431B-8150-0EE8303B1BAA}"/>
                </a:ext>
              </a:extLst>
            </p:cNvPr>
            <p:cNvSpPr/>
            <p:nvPr/>
          </p:nvSpPr>
          <p:spPr bwMode="auto">
            <a:xfrm rot="16200000">
              <a:off x="9681670" y="432229"/>
              <a:ext cx="1049402" cy="3699537"/>
            </a:xfrm>
            <a:prstGeom prst="homePlate">
              <a:avLst/>
            </a:prstGeom>
            <a:solidFill>
              <a:srgbClr val="1FACE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600" b="1" i="0" u="none" strike="noStrike" cap="none" normalizeH="0" baseline="0">
                <a:ln>
                  <a:noFill/>
                </a:ln>
                <a:solidFill>
                  <a:srgbClr val="0F5494"/>
                </a:solidFill>
                <a:effectLst/>
                <a:latin typeface="+mn-lt"/>
              </a:endParaRPr>
            </a:p>
          </p:txBody>
        </p:sp>
        <p:sp>
          <p:nvSpPr>
            <p:cNvPr id="14" name="Espace réservé du contenu 2">
              <a:extLst>
                <a:ext uri="{FF2B5EF4-FFF2-40B4-BE49-F238E27FC236}">
                  <a16:creationId xmlns:a16="http://schemas.microsoft.com/office/drawing/2014/main" id="{C270EDD3-FAD8-43CC-9E56-B9D5A4D53195}"/>
                </a:ext>
              </a:extLst>
            </p:cNvPr>
            <p:cNvSpPr txBox="1">
              <a:spLocks/>
            </p:cNvSpPr>
            <p:nvPr/>
          </p:nvSpPr>
          <p:spPr bwMode="auto">
            <a:xfrm>
              <a:off x="8405205" y="2137158"/>
              <a:ext cx="3707550" cy="622686"/>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en-US" sz="2000" b="1" i="0" kern="0" dirty="0">
                  <a:solidFill>
                    <a:schemeClr val="bg1"/>
                  </a:solidFill>
                  <a:latin typeface="+mn-lt"/>
                </a:rPr>
                <a:t>State and Resilience Building Contract</a:t>
              </a:r>
              <a:endParaRPr lang="nl-NL" sz="2000" b="1" i="0" kern="0" dirty="0">
                <a:solidFill>
                  <a:schemeClr val="bg1"/>
                </a:solidFill>
                <a:latin typeface="+mn-lt"/>
              </a:endParaRPr>
            </a:p>
          </p:txBody>
        </p:sp>
        <p:sp>
          <p:nvSpPr>
            <p:cNvPr id="23" name="Espace réservé du contenu 8">
              <a:extLst>
                <a:ext uri="{FF2B5EF4-FFF2-40B4-BE49-F238E27FC236}">
                  <a16:creationId xmlns:a16="http://schemas.microsoft.com/office/drawing/2014/main" id="{1507A73F-C2A9-46A1-8C25-343BCABA2CD7}"/>
                </a:ext>
              </a:extLst>
            </p:cNvPr>
            <p:cNvSpPr txBox="1">
              <a:spLocks/>
            </p:cNvSpPr>
            <p:nvPr/>
          </p:nvSpPr>
          <p:spPr>
            <a:xfrm>
              <a:off x="8368556" y="2924572"/>
              <a:ext cx="3696443" cy="368920"/>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fr-BE" sz="2000" b="1" i="0" kern="0" dirty="0">
                  <a:solidFill>
                    <a:srgbClr val="1FACE0"/>
                  </a:solidFill>
                  <a:latin typeface="+mn-lt"/>
                </a:rPr>
                <a:t>SRBC</a:t>
              </a:r>
            </a:p>
          </p:txBody>
        </p:sp>
        <p:grpSp>
          <p:nvGrpSpPr>
            <p:cNvPr id="30" name="Group 29"/>
            <p:cNvGrpSpPr/>
            <p:nvPr/>
          </p:nvGrpSpPr>
          <p:grpSpPr>
            <a:xfrm>
              <a:off x="9941902" y="1519462"/>
              <a:ext cx="576000" cy="576000"/>
              <a:chOff x="9548202" y="1557562"/>
              <a:chExt cx="473356" cy="473356"/>
            </a:xfrm>
          </p:grpSpPr>
          <p:sp>
            <p:nvSpPr>
              <p:cNvPr id="16" name="Ellipse 23">
                <a:extLst>
                  <a:ext uri="{FF2B5EF4-FFF2-40B4-BE49-F238E27FC236}">
                    <a16:creationId xmlns:a16="http://schemas.microsoft.com/office/drawing/2014/main" id="{312615C2-F2EA-45EC-BD4E-A79C38BB750F}"/>
                  </a:ext>
                </a:extLst>
              </p:cNvPr>
              <p:cNvSpPr/>
              <p:nvPr/>
            </p:nvSpPr>
            <p:spPr bwMode="auto">
              <a:xfrm>
                <a:off x="9548202" y="1557562"/>
                <a:ext cx="473356" cy="473356"/>
              </a:xfrm>
              <a:prstGeom prst="ellipse">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600" b="1" i="0" u="none" strike="noStrike" cap="none" normalizeH="0" baseline="0">
                  <a:ln>
                    <a:noFill/>
                  </a:ln>
                  <a:solidFill>
                    <a:srgbClr val="0F5494"/>
                  </a:solidFill>
                  <a:effectLst/>
                  <a:latin typeface="+mn-lt"/>
                </a:endParaRPr>
              </a:p>
            </p:txBody>
          </p:sp>
          <p:pic>
            <p:nvPicPr>
              <p:cNvPr id="26" name="Image 33">
                <a:extLst>
                  <a:ext uri="{FF2B5EF4-FFF2-40B4-BE49-F238E27FC236}">
                    <a16:creationId xmlns:a16="http://schemas.microsoft.com/office/drawing/2014/main" id="{705E160E-7FE7-4702-A85A-B66D7BE4F8BD}"/>
                  </a:ext>
                </a:extLst>
              </p:cNvPr>
              <p:cNvPicPr>
                <a:picLocks noChangeAspect="1"/>
              </p:cNvPicPr>
              <p:nvPr/>
            </p:nvPicPr>
            <p:blipFill>
              <a:blip r:embed="rId5"/>
              <a:stretch>
                <a:fillRect/>
              </a:stretch>
            </p:blipFill>
            <p:spPr>
              <a:xfrm>
                <a:off x="9631788" y="1629570"/>
                <a:ext cx="300825" cy="286667"/>
              </a:xfrm>
              <a:prstGeom prst="rect">
                <a:avLst/>
              </a:prstGeom>
            </p:spPr>
          </p:pic>
        </p:grpSp>
      </p:grpSp>
    </p:spTree>
    <p:extLst>
      <p:ext uri="{BB962C8B-B14F-4D97-AF65-F5344CB8AC3E}">
        <p14:creationId xmlns:p14="http://schemas.microsoft.com/office/powerpoint/2010/main" val="8273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AutoShape 16">
            <a:extLst>
              <a:ext uri="{FF2B5EF4-FFF2-40B4-BE49-F238E27FC236}">
                <a16:creationId xmlns:a16="http://schemas.microsoft.com/office/drawing/2014/main" id="{C2CCDD03-AEC0-4EF8-9CC6-3764A6B3700A}"/>
              </a:ext>
            </a:extLst>
          </p:cNvPr>
          <p:cNvCxnSpPr>
            <a:cxnSpLocks noChangeShapeType="1"/>
          </p:cNvCxnSpPr>
          <p:nvPr/>
        </p:nvCxnSpPr>
        <p:spPr bwMode="auto">
          <a:xfrm>
            <a:off x="6425286" y="2404628"/>
            <a:ext cx="0" cy="227316"/>
          </a:xfrm>
          <a:prstGeom prst="straightConnector1">
            <a:avLst/>
          </a:prstGeom>
          <a:noFill/>
          <a:ln w="12700">
            <a:solidFill>
              <a:srgbClr val="0F5494"/>
            </a:solidFill>
            <a:round/>
            <a:headEnd/>
            <a:tailEnd type="none" w="med" len="med"/>
          </a:ln>
          <a:extLst>
            <a:ext uri="{909E8E84-426E-40dd-AFC4-6F175D3DCCD1}">
              <a14:hiddenFill xmlns:a14="http://schemas.microsoft.com/office/drawing/2010/main" xmlns="">
                <a:noFill/>
              </a14:hiddenFill>
            </a:ext>
          </a:extLst>
        </p:spPr>
      </p:cxn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p:txBody>
          <a:bodyPr/>
          <a:lstStyle/>
          <a:p>
            <a:pPr fontAlgn="base">
              <a:spcBef>
                <a:spcPct val="0"/>
              </a:spcBef>
              <a:spcAft>
                <a:spcPct val="0"/>
              </a:spcAft>
              <a:defRPr/>
            </a:pPr>
            <a:fld id="{37B83C0C-BC65-4367-9B8A-060D4801009D}" type="slidenum">
              <a:rPr lang="fr-BE" sz="1800" b="1">
                <a:solidFill>
                  <a:srgbClr val="FFFFFF"/>
                </a:solidFill>
                <a:latin typeface="Verdana"/>
              </a:rPr>
              <a:pPr fontAlgn="base">
                <a:spcBef>
                  <a:spcPct val="0"/>
                </a:spcBef>
                <a:spcAft>
                  <a:spcPct val="0"/>
                </a:spcAft>
                <a:defRPr/>
              </a:pPr>
              <a:t>56</a:t>
            </a:fld>
            <a:endParaRPr lang="fr-BE" sz="1800" b="1" dirty="0">
              <a:solidFill>
                <a:srgbClr val="FFFFFF"/>
              </a:solidFill>
              <a:latin typeface="Verdana"/>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970722" y="425687"/>
            <a:ext cx="10515600" cy="782357"/>
          </a:xfrm>
        </p:spPr>
        <p:txBody>
          <a:bodyPr/>
          <a:lstStyle/>
          <a:p>
            <a:pPr>
              <a:lnSpc>
                <a:spcPct val="107000"/>
              </a:lnSpc>
              <a:spcAft>
                <a:spcPts val="800"/>
              </a:spcAft>
            </a:pPr>
            <a:r>
              <a:rPr lang="fr-BE" dirty="0">
                <a:solidFill>
                  <a:srgbClr val="024EA2"/>
                </a:solidFill>
              </a:rPr>
              <a:t>EU Cycle of </a:t>
            </a:r>
            <a:r>
              <a:rPr lang="fr-BE" dirty="0" err="1">
                <a:solidFill>
                  <a:srgbClr val="024EA2"/>
                </a:solidFill>
              </a:rPr>
              <a:t>operations</a:t>
            </a:r>
            <a:endParaRPr lang="en-BE" dirty="0">
              <a:solidFill>
                <a:srgbClr val="024EA2"/>
              </a:solidFill>
            </a:endParaRPr>
          </a:p>
        </p:txBody>
      </p:sp>
      <p:sp>
        <p:nvSpPr>
          <p:cNvPr id="6" name="AutoShape 4">
            <a:extLst>
              <a:ext uri="{FF2B5EF4-FFF2-40B4-BE49-F238E27FC236}">
                <a16:creationId xmlns:a16="http://schemas.microsoft.com/office/drawing/2014/main" id="{D0122CD4-55CA-4CB8-A84A-A5922D8CC49B}"/>
              </a:ext>
            </a:extLst>
          </p:cNvPr>
          <p:cNvSpPr>
            <a:spLocks noChangeArrowheads="1"/>
          </p:cNvSpPr>
          <p:nvPr/>
        </p:nvSpPr>
        <p:spPr bwMode="auto">
          <a:xfrm rot="5400000">
            <a:off x="4139619" y="1234920"/>
            <a:ext cx="3735547" cy="4005594"/>
          </a:xfrm>
          <a:custGeom>
            <a:avLst/>
            <a:gdLst>
              <a:gd name="T0" fmla="*/ 1 w 21600"/>
              <a:gd name="T1" fmla="*/ 0 h 21600"/>
              <a:gd name="T2" fmla="*/ 0 w 21600"/>
              <a:gd name="T3" fmla="*/ 0 h 21600"/>
              <a:gd name="T4" fmla="*/ 1 w 21600"/>
              <a:gd name="T5" fmla="*/ 0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584" y="14980"/>
                </a:moveTo>
                <a:cubicBezTo>
                  <a:pt x="7699" y="16104"/>
                  <a:pt x="9216" y="16737"/>
                  <a:pt x="10800" y="16737"/>
                </a:cubicBezTo>
                <a:cubicBezTo>
                  <a:pt x="14078" y="16737"/>
                  <a:pt x="16737" y="14078"/>
                  <a:pt x="16737" y="10800"/>
                </a:cubicBezTo>
                <a:cubicBezTo>
                  <a:pt x="16737" y="7521"/>
                  <a:pt x="14078" y="4863"/>
                  <a:pt x="10800" y="4863"/>
                </a:cubicBezTo>
                <a:cubicBezTo>
                  <a:pt x="7521" y="4863"/>
                  <a:pt x="4863" y="7521"/>
                  <a:pt x="4863"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20" y="21600"/>
                  <a:pt x="5159" y="20449"/>
                  <a:pt x="3131" y="18404"/>
                </a:cubicBezTo>
                <a:lnTo>
                  <a:pt x="1214" y="20306"/>
                </a:lnTo>
                <a:lnTo>
                  <a:pt x="1243" y="13049"/>
                </a:lnTo>
                <a:lnTo>
                  <a:pt x="8501" y="13079"/>
                </a:lnTo>
                <a:lnTo>
                  <a:pt x="6584" y="14980"/>
                </a:lnTo>
                <a:close/>
              </a:path>
            </a:pathLst>
          </a:custGeom>
          <a:solidFill>
            <a:srgbClr val="0F5494"/>
          </a:solidFill>
          <a:ln w="19050">
            <a:noFill/>
            <a:miter lim="800000"/>
            <a:headEnd/>
            <a:tailEnd/>
          </a:ln>
        </p:spPr>
        <p:txBody>
          <a:bodyPr rot="10800000" vert="eaVert" lIns="71666" tIns="35832" rIns="71666" bIns="35832"/>
          <a:lstStyle/>
          <a:p>
            <a:pPr fontAlgn="base">
              <a:spcBef>
                <a:spcPct val="0"/>
              </a:spcBef>
              <a:spcAft>
                <a:spcPct val="0"/>
              </a:spcAft>
              <a:defRPr/>
            </a:pPr>
            <a:endParaRPr lang="fr-BE" dirty="0">
              <a:solidFill>
                <a:srgbClr val="0F5494"/>
              </a:solidFill>
              <a:latin typeface="+mj-lt"/>
              <a:ea typeface="ＭＳ Ｐゴシック" charset="0"/>
              <a:cs typeface="Tw Cen MT"/>
            </a:endParaRPr>
          </a:p>
        </p:txBody>
      </p:sp>
      <p:sp>
        <p:nvSpPr>
          <p:cNvPr id="7" name="Rectangle 5">
            <a:extLst>
              <a:ext uri="{FF2B5EF4-FFF2-40B4-BE49-F238E27FC236}">
                <a16:creationId xmlns:a16="http://schemas.microsoft.com/office/drawing/2014/main" id="{15DF2224-CCD1-4AE1-95FE-EEBA7EC83C87}"/>
              </a:ext>
            </a:extLst>
          </p:cNvPr>
          <p:cNvSpPr>
            <a:spLocks noChangeArrowheads="1"/>
          </p:cNvSpPr>
          <p:nvPr/>
        </p:nvSpPr>
        <p:spPr bwMode="auto">
          <a:xfrm>
            <a:off x="6638675" y="2338698"/>
            <a:ext cx="1404962" cy="848092"/>
          </a:xfrm>
          <a:prstGeom prst="rect">
            <a:avLst/>
          </a:prstGeom>
          <a:solidFill>
            <a:schemeClr val="bg1"/>
          </a:solidFill>
          <a:ln>
            <a:solidFill>
              <a:srgbClr val="0F5494"/>
            </a:solidFill>
            <a:headEnd/>
            <a:tailEnd/>
          </a:ln>
          <a:effectLst/>
        </p:spPr>
        <p:style>
          <a:lnRef idx="2">
            <a:schemeClr val="accent1"/>
          </a:lnRef>
          <a:fillRef idx="1">
            <a:schemeClr val="lt1"/>
          </a:fillRef>
          <a:effectRef idx="0">
            <a:schemeClr val="accent1"/>
          </a:effectRef>
          <a:fontRef idx="minor">
            <a:schemeClr val="dk1"/>
          </a:fontRef>
        </p:style>
        <p:txBody>
          <a:bodyPr wrap="square" lIns="14108" tIns="8465" rIns="14108" bIns="8465" anchor="ctr">
            <a:spAutoFit/>
          </a:bodyPr>
          <a:lstStyle/>
          <a:p>
            <a:pPr algn="ctr" fontAlgn="base">
              <a:spcBef>
                <a:spcPct val="0"/>
              </a:spcBef>
              <a:spcAft>
                <a:spcPts val="750"/>
              </a:spcAft>
              <a:defRPr/>
            </a:pPr>
            <a:r>
              <a:rPr lang="en-GB" dirty="0">
                <a:solidFill>
                  <a:srgbClr val="000000"/>
                </a:solidFill>
                <a:latin typeface="+mj-lt"/>
                <a:cs typeface="Tw Cen MT"/>
              </a:rPr>
              <a:t>Programming/ Strategic Planning</a:t>
            </a:r>
            <a:endParaRPr lang="en-US" dirty="0">
              <a:solidFill>
                <a:srgbClr val="000000"/>
              </a:solidFill>
              <a:latin typeface="+mj-lt"/>
              <a:cs typeface="Tw Cen MT"/>
            </a:endParaRPr>
          </a:p>
        </p:txBody>
      </p:sp>
      <p:sp>
        <p:nvSpPr>
          <p:cNvPr id="9" name="Rectangle 7">
            <a:extLst>
              <a:ext uri="{FF2B5EF4-FFF2-40B4-BE49-F238E27FC236}">
                <a16:creationId xmlns:a16="http://schemas.microsoft.com/office/drawing/2014/main" id="{833CACA9-9093-4217-9F71-F7874F604713}"/>
              </a:ext>
            </a:extLst>
          </p:cNvPr>
          <p:cNvSpPr>
            <a:spLocks noChangeArrowheads="1"/>
          </p:cNvSpPr>
          <p:nvPr/>
        </p:nvSpPr>
        <p:spPr bwMode="auto">
          <a:xfrm>
            <a:off x="5981844" y="4316702"/>
            <a:ext cx="1826629" cy="294094"/>
          </a:xfrm>
          <a:prstGeom prst="rect">
            <a:avLst/>
          </a:prstGeom>
          <a:solidFill>
            <a:schemeClr val="bg1"/>
          </a:solidFill>
          <a:ln>
            <a:solidFill>
              <a:srgbClr val="0F5494"/>
            </a:solidFill>
            <a:headEnd/>
            <a:tailEnd/>
          </a:ln>
          <a:effectLst/>
        </p:spPr>
        <p:style>
          <a:lnRef idx="2">
            <a:schemeClr val="accent1"/>
          </a:lnRef>
          <a:fillRef idx="1">
            <a:schemeClr val="lt1"/>
          </a:fillRef>
          <a:effectRef idx="0">
            <a:schemeClr val="accent1"/>
          </a:effectRef>
          <a:fontRef idx="minor">
            <a:schemeClr val="dk1"/>
          </a:fontRef>
        </p:style>
        <p:txBody>
          <a:bodyPr wrap="square" lIns="14108" tIns="8465" rIns="14108" bIns="8465" anchor="ctr">
            <a:spAutoFit/>
          </a:bodyPr>
          <a:lstStyle/>
          <a:p>
            <a:pPr algn="ctr" fontAlgn="base">
              <a:spcBef>
                <a:spcPct val="0"/>
              </a:spcBef>
              <a:spcAft>
                <a:spcPct val="0"/>
              </a:spcAft>
              <a:defRPr/>
            </a:pPr>
            <a:r>
              <a:rPr lang="fr-BE" dirty="0">
                <a:solidFill>
                  <a:srgbClr val="000000"/>
                </a:solidFill>
                <a:latin typeface="+mj-lt"/>
                <a:cs typeface="Tw Cen MT"/>
              </a:rPr>
              <a:t>Design</a:t>
            </a:r>
          </a:p>
        </p:txBody>
      </p:sp>
      <p:sp>
        <p:nvSpPr>
          <p:cNvPr id="14" name="AutoShape 14">
            <a:extLst>
              <a:ext uri="{FF2B5EF4-FFF2-40B4-BE49-F238E27FC236}">
                <a16:creationId xmlns:a16="http://schemas.microsoft.com/office/drawing/2014/main" id="{0511EF54-08B7-4E01-8C92-9C78DC8AE069}"/>
              </a:ext>
            </a:extLst>
          </p:cNvPr>
          <p:cNvSpPr>
            <a:spLocks noChangeArrowheads="1"/>
          </p:cNvSpPr>
          <p:nvPr/>
        </p:nvSpPr>
        <p:spPr bwMode="auto">
          <a:xfrm>
            <a:off x="5727480" y="1214840"/>
            <a:ext cx="6330928" cy="355882"/>
          </a:xfrm>
          <a:prstGeom prst="roundRect">
            <a:avLst>
              <a:gd name="adj" fmla="val 16667"/>
            </a:avLst>
          </a:prstGeom>
          <a:solidFill>
            <a:schemeClr val="bg1"/>
          </a:solidFill>
          <a:ln w="12700">
            <a:noFill/>
            <a:miter lim="800000"/>
            <a:headEnd/>
            <a:tailEnd/>
          </a:ln>
        </p:spPr>
        <p:txBody>
          <a:bodyPr wrap="square" lIns="71666" tIns="35832" rIns="71666" bIns="35832">
            <a:spAutoFit/>
          </a:bodyPr>
          <a:lstStyle/>
          <a:p>
            <a:pPr algn="ctr" fontAlgn="base">
              <a:lnSpc>
                <a:spcPct val="90000"/>
              </a:lnSpc>
              <a:spcBef>
                <a:spcPct val="0"/>
              </a:spcBef>
              <a:spcAft>
                <a:spcPct val="0"/>
              </a:spcAft>
              <a:defRPr/>
            </a:pPr>
            <a:r>
              <a:rPr lang="en-GB" dirty="0">
                <a:solidFill>
                  <a:srgbClr val="0F5494"/>
                </a:solidFill>
                <a:latin typeface="+mj-lt"/>
                <a:ea typeface="ＭＳ Ｐゴシック" charset="0"/>
                <a:cs typeface="Tw Cen MT"/>
              </a:rPr>
              <a:t>EU External Action Policy &amp;Partner Government Policy</a:t>
            </a:r>
            <a:endParaRPr lang="en-US" dirty="0">
              <a:solidFill>
                <a:srgbClr val="0F5494"/>
              </a:solidFill>
              <a:latin typeface="+mj-lt"/>
              <a:ea typeface="ＭＳ Ｐゴシック" charset="0"/>
              <a:cs typeface="Tw Cen MT"/>
            </a:endParaRPr>
          </a:p>
        </p:txBody>
      </p:sp>
      <p:sp>
        <p:nvSpPr>
          <p:cNvPr id="16" name="AutoShape 12">
            <a:extLst>
              <a:ext uri="{FF2B5EF4-FFF2-40B4-BE49-F238E27FC236}">
                <a16:creationId xmlns:a16="http://schemas.microsoft.com/office/drawing/2014/main" id="{A2975D53-B880-4B49-A288-EA5D65C600B5}"/>
              </a:ext>
            </a:extLst>
          </p:cNvPr>
          <p:cNvSpPr>
            <a:spLocks noChangeArrowheads="1"/>
          </p:cNvSpPr>
          <p:nvPr/>
        </p:nvSpPr>
        <p:spPr bwMode="auto">
          <a:xfrm>
            <a:off x="7849654" y="2915609"/>
            <a:ext cx="4342346" cy="903361"/>
          </a:xfrm>
          <a:prstGeom prst="leftArrowCallout">
            <a:avLst>
              <a:gd name="adj1" fmla="val 8324"/>
              <a:gd name="adj2" fmla="val 12266"/>
              <a:gd name="adj3" fmla="val 12462"/>
              <a:gd name="adj4" fmla="val 86167"/>
            </a:avLst>
          </a:prstGeom>
          <a:solidFill>
            <a:srgbClr val="FFD624"/>
          </a:solidFill>
          <a:ln w="12700">
            <a:solidFill>
              <a:schemeClr val="tx1">
                <a:lumMod val="50000"/>
              </a:schemeClr>
            </a:solidFill>
            <a:miter lim="800000"/>
            <a:headEnd/>
            <a:tailEnd/>
          </a:ln>
        </p:spPr>
        <p:txBody>
          <a:bodyPr wrap="square" lIns="71666" tIns="35832" rIns="71666" bIns="35832">
            <a:spAutoFit/>
          </a:bodyPr>
          <a:lstStyle/>
          <a:p>
            <a:pPr fontAlgn="base">
              <a:spcBef>
                <a:spcPct val="0"/>
              </a:spcBef>
              <a:spcAft>
                <a:spcPct val="0"/>
              </a:spcAft>
              <a:defRPr/>
            </a:pPr>
            <a:r>
              <a:rPr lang="en-GB" dirty="0">
                <a:solidFill>
                  <a:srgbClr val="0F5494"/>
                </a:solidFill>
                <a:latin typeface="+mj-lt"/>
                <a:ea typeface="ＭＳ Ｐゴシック" charset="0"/>
                <a:cs typeface="Tw Cen MT"/>
              </a:rPr>
              <a:t>Strategic Steering Committee (INTPA) – SSC- fiche; Country Annual Action Plan, incl. BS</a:t>
            </a:r>
          </a:p>
        </p:txBody>
      </p:sp>
      <p:sp>
        <p:nvSpPr>
          <p:cNvPr id="17" name="AutoShape 15">
            <a:extLst>
              <a:ext uri="{FF2B5EF4-FFF2-40B4-BE49-F238E27FC236}">
                <a16:creationId xmlns:a16="http://schemas.microsoft.com/office/drawing/2014/main" id="{D362B8C4-0E42-4A00-87DC-16CB9125FD21}"/>
              </a:ext>
            </a:extLst>
          </p:cNvPr>
          <p:cNvSpPr>
            <a:spLocks noChangeArrowheads="1"/>
          </p:cNvSpPr>
          <p:nvPr/>
        </p:nvSpPr>
        <p:spPr bwMode="auto">
          <a:xfrm>
            <a:off x="7967684" y="1675725"/>
            <a:ext cx="4027368" cy="1180359"/>
          </a:xfrm>
          <a:prstGeom prst="leftArrowCallout">
            <a:avLst>
              <a:gd name="adj1" fmla="val 4507"/>
              <a:gd name="adj2" fmla="val 7649"/>
              <a:gd name="adj3" fmla="val 9615"/>
              <a:gd name="adj4" fmla="val 85270"/>
            </a:avLst>
          </a:prstGeom>
          <a:solidFill>
            <a:srgbClr val="FFD624"/>
          </a:solidFill>
          <a:ln w="12700">
            <a:solidFill>
              <a:schemeClr val="tx1">
                <a:lumMod val="50000"/>
              </a:schemeClr>
            </a:solidFill>
            <a:miter lim="800000"/>
            <a:headEnd/>
            <a:tailEnd/>
          </a:ln>
        </p:spPr>
        <p:txBody>
          <a:bodyPr wrap="square" lIns="71666" tIns="35832" rIns="71666" bIns="35832">
            <a:spAutoFit/>
          </a:bodyPr>
          <a:lstStyle/>
          <a:p>
            <a:pPr fontAlgn="base">
              <a:spcBef>
                <a:spcPct val="0"/>
              </a:spcBef>
              <a:spcAft>
                <a:spcPct val="0"/>
              </a:spcAft>
              <a:defRPr/>
            </a:pPr>
            <a:r>
              <a:rPr lang="en-GB" dirty="0">
                <a:solidFill>
                  <a:srgbClr val="0F5494"/>
                </a:solidFill>
                <a:latin typeface="+mj-lt"/>
                <a:ea typeface="ＭＳ Ｐゴシック" charset="0"/>
                <a:cs typeface="Tw Cen MT"/>
              </a:rPr>
              <a:t>Multiannual Indicative programme, Global Gateway objectives, other EU priorities: focal sectors</a:t>
            </a:r>
          </a:p>
        </p:txBody>
      </p:sp>
      <p:sp>
        <p:nvSpPr>
          <p:cNvPr id="18" name="AutoShape 12">
            <a:extLst>
              <a:ext uri="{FF2B5EF4-FFF2-40B4-BE49-F238E27FC236}">
                <a16:creationId xmlns:a16="http://schemas.microsoft.com/office/drawing/2014/main" id="{0946A998-C376-4E9C-BB9A-AD8AB97C7A52}"/>
              </a:ext>
            </a:extLst>
          </p:cNvPr>
          <p:cNvSpPr>
            <a:spLocks noChangeArrowheads="1"/>
          </p:cNvSpPr>
          <p:nvPr/>
        </p:nvSpPr>
        <p:spPr bwMode="auto">
          <a:xfrm>
            <a:off x="7634440" y="3878495"/>
            <a:ext cx="4557560" cy="349363"/>
          </a:xfrm>
          <a:prstGeom prst="leftArrowCallout">
            <a:avLst>
              <a:gd name="adj1" fmla="val 12414"/>
              <a:gd name="adj2" fmla="val 34445"/>
              <a:gd name="adj3" fmla="val 68835"/>
              <a:gd name="adj4" fmla="val 86167"/>
            </a:avLst>
          </a:prstGeom>
          <a:solidFill>
            <a:srgbClr val="FFD624"/>
          </a:solidFill>
          <a:ln w="19050">
            <a:solidFill>
              <a:schemeClr val="tx1">
                <a:lumMod val="50000"/>
              </a:schemeClr>
            </a:solidFill>
            <a:miter lim="800000"/>
            <a:headEnd/>
            <a:tailEnd/>
          </a:ln>
        </p:spPr>
        <p:txBody>
          <a:bodyPr wrap="square" lIns="71666" tIns="35832" rIns="71666" bIns="35832">
            <a:spAutoFit/>
          </a:bodyPr>
          <a:lstStyle/>
          <a:p>
            <a:pPr fontAlgn="base">
              <a:spcBef>
                <a:spcPct val="0"/>
              </a:spcBef>
              <a:spcAft>
                <a:spcPct val="0"/>
              </a:spcAft>
              <a:defRPr/>
            </a:pPr>
            <a:r>
              <a:rPr lang="en-GB" dirty="0">
                <a:solidFill>
                  <a:srgbClr val="0F5494"/>
                </a:solidFill>
                <a:latin typeface="+mj-lt"/>
                <a:ea typeface="ＭＳ Ｐゴシック" charset="0"/>
                <a:cs typeface="Tw Cen MT"/>
              </a:rPr>
              <a:t>RMF+ (+ FV assessment for SDG-C)</a:t>
            </a:r>
          </a:p>
        </p:txBody>
      </p:sp>
      <p:sp>
        <p:nvSpPr>
          <p:cNvPr id="20" name="AutoShape 12">
            <a:extLst>
              <a:ext uri="{FF2B5EF4-FFF2-40B4-BE49-F238E27FC236}">
                <a16:creationId xmlns:a16="http://schemas.microsoft.com/office/drawing/2014/main" id="{E044796B-6404-4BF4-921B-AA24D99828DB}"/>
              </a:ext>
            </a:extLst>
          </p:cNvPr>
          <p:cNvSpPr>
            <a:spLocks noChangeArrowheads="1"/>
          </p:cNvSpPr>
          <p:nvPr/>
        </p:nvSpPr>
        <p:spPr bwMode="auto">
          <a:xfrm>
            <a:off x="7170066" y="4287382"/>
            <a:ext cx="5021934" cy="903361"/>
          </a:xfrm>
          <a:prstGeom prst="leftArrowCallout">
            <a:avLst>
              <a:gd name="adj1" fmla="val 8324"/>
              <a:gd name="adj2" fmla="val 12266"/>
              <a:gd name="adj3" fmla="val 12462"/>
              <a:gd name="adj4" fmla="val 82941"/>
            </a:avLst>
          </a:prstGeom>
          <a:solidFill>
            <a:srgbClr val="FFFF00"/>
          </a:solidFill>
          <a:ln w="19050">
            <a:solidFill>
              <a:schemeClr val="tx1">
                <a:lumMod val="50000"/>
              </a:schemeClr>
            </a:solidFill>
            <a:miter lim="800000"/>
            <a:headEnd/>
            <a:tailEnd/>
          </a:ln>
        </p:spPr>
        <p:txBody>
          <a:bodyPr wrap="square" lIns="71666" tIns="35832" rIns="71666" bIns="35832">
            <a:spAutoFit/>
          </a:bodyPr>
          <a:lstStyle/>
          <a:p>
            <a:pPr fontAlgn="base">
              <a:spcBef>
                <a:spcPct val="0"/>
              </a:spcBef>
              <a:spcAft>
                <a:spcPct val="0"/>
              </a:spcAft>
              <a:defRPr/>
            </a:pPr>
            <a:r>
              <a:rPr lang="en-GB" dirty="0">
                <a:solidFill>
                  <a:srgbClr val="0F5494"/>
                </a:solidFill>
                <a:latin typeface="+mj-lt"/>
                <a:ea typeface="ＭＳ Ｐゴシック" charset="0"/>
                <a:cs typeface="Tw Cen MT"/>
              </a:rPr>
              <a:t>Strategic guidance choice of BS modality, contract type, design, policy dialogue (QRCP)</a:t>
            </a:r>
          </a:p>
        </p:txBody>
      </p:sp>
      <p:sp>
        <p:nvSpPr>
          <p:cNvPr id="21" name="AutoShape 10">
            <a:extLst>
              <a:ext uri="{FF2B5EF4-FFF2-40B4-BE49-F238E27FC236}">
                <a16:creationId xmlns:a16="http://schemas.microsoft.com/office/drawing/2014/main" id="{2B61A73F-5DFF-4DCB-8C09-C3F0C419FBCF}"/>
              </a:ext>
            </a:extLst>
          </p:cNvPr>
          <p:cNvSpPr>
            <a:spLocks noChangeArrowheads="1"/>
          </p:cNvSpPr>
          <p:nvPr/>
        </p:nvSpPr>
        <p:spPr bwMode="auto">
          <a:xfrm>
            <a:off x="154442" y="2519568"/>
            <a:ext cx="3850154" cy="626362"/>
          </a:xfrm>
          <a:prstGeom prst="rightArrowCallout">
            <a:avLst>
              <a:gd name="adj1" fmla="val 5326"/>
              <a:gd name="adj2" fmla="val 9261"/>
              <a:gd name="adj3" fmla="val 7926"/>
              <a:gd name="adj4" fmla="val 85832"/>
            </a:avLst>
          </a:prstGeom>
          <a:solidFill>
            <a:srgbClr val="FFD624"/>
          </a:solidFill>
          <a:ln w="12700">
            <a:solidFill>
              <a:schemeClr val="tx1">
                <a:lumMod val="50000"/>
              </a:schemeClr>
            </a:solidFill>
            <a:miter lim="800000"/>
            <a:headEnd/>
            <a:tailEnd/>
          </a:ln>
        </p:spPr>
        <p:txBody>
          <a:bodyPr wrap="square" lIns="71666" tIns="35832" rIns="71666" bIns="35832">
            <a:spAutoFit/>
          </a:bodyPr>
          <a:lstStyle/>
          <a:p>
            <a:pPr fontAlgn="base">
              <a:spcBef>
                <a:spcPct val="0"/>
              </a:spcBef>
              <a:spcAft>
                <a:spcPct val="0"/>
              </a:spcAft>
              <a:defRPr/>
            </a:pPr>
            <a:r>
              <a:rPr lang="en-GB" dirty="0">
                <a:solidFill>
                  <a:srgbClr val="0F5494"/>
                </a:solidFill>
                <a:latin typeface="+mj-lt"/>
                <a:ea typeface="ＭＳ Ｐゴシック" charset="0"/>
                <a:cs typeface="Tw Cen MT"/>
              </a:rPr>
              <a:t>Final Report and Evaluation: focus on joint evaluations</a:t>
            </a:r>
            <a:endParaRPr lang="en-US" dirty="0">
              <a:solidFill>
                <a:srgbClr val="0F5494"/>
              </a:solidFill>
              <a:latin typeface="+mj-lt"/>
              <a:ea typeface="ＭＳ Ｐゴシック" charset="0"/>
              <a:cs typeface="Tw Cen MT"/>
            </a:endParaRPr>
          </a:p>
        </p:txBody>
      </p:sp>
      <p:sp>
        <p:nvSpPr>
          <p:cNvPr id="22" name="AutoShape 11">
            <a:extLst>
              <a:ext uri="{FF2B5EF4-FFF2-40B4-BE49-F238E27FC236}">
                <a16:creationId xmlns:a16="http://schemas.microsoft.com/office/drawing/2014/main" id="{F2F1A357-A7C6-4374-9B39-46A15394CD9C}"/>
              </a:ext>
            </a:extLst>
          </p:cNvPr>
          <p:cNvSpPr>
            <a:spLocks noChangeArrowheads="1"/>
          </p:cNvSpPr>
          <p:nvPr/>
        </p:nvSpPr>
        <p:spPr bwMode="auto">
          <a:xfrm>
            <a:off x="154442" y="3271001"/>
            <a:ext cx="3886176" cy="903361"/>
          </a:xfrm>
          <a:prstGeom prst="rightArrowCallout">
            <a:avLst>
              <a:gd name="adj1" fmla="val 8870"/>
              <a:gd name="adj2" fmla="val 14220"/>
              <a:gd name="adj3" fmla="val 24075"/>
              <a:gd name="adj4" fmla="val 88065"/>
            </a:avLst>
          </a:prstGeom>
          <a:solidFill>
            <a:srgbClr val="FFD624"/>
          </a:solidFill>
          <a:ln w="12700">
            <a:solidFill>
              <a:schemeClr val="tx1">
                <a:lumMod val="50000"/>
              </a:schemeClr>
            </a:solidFill>
            <a:miter lim="800000"/>
            <a:headEnd/>
            <a:tailEnd/>
          </a:ln>
        </p:spPr>
        <p:txBody>
          <a:bodyPr wrap="square" lIns="71666" tIns="35832" rIns="71666" bIns="35832">
            <a:spAutoFit/>
          </a:bodyPr>
          <a:lstStyle/>
          <a:p>
            <a:pPr fontAlgn="base">
              <a:spcBef>
                <a:spcPct val="0"/>
              </a:spcBef>
              <a:spcAft>
                <a:spcPct val="0"/>
              </a:spcAft>
              <a:defRPr/>
            </a:pPr>
            <a:r>
              <a:rPr lang="en-GB" dirty="0">
                <a:solidFill>
                  <a:srgbClr val="0F5494"/>
                </a:solidFill>
                <a:latin typeface="+mj-lt"/>
                <a:ea typeface="ＭＳ Ｐゴシック" charset="0"/>
                <a:cs typeface="Tw Cen MT"/>
              </a:rPr>
              <a:t>Disbursement process Monitoring, dialogue, assessment of conditions</a:t>
            </a:r>
            <a:endParaRPr lang="en-US" dirty="0">
              <a:solidFill>
                <a:srgbClr val="0F5494"/>
              </a:solidFill>
              <a:latin typeface="+mj-lt"/>
              <a:ea typeface="ＭＳ Ｐゴシック" charset="0"/>
              <a:cs typeface="Tw Cen MT"/>
            </a:endParaRPr>
          </a:p>
        </p:txBody>
      </p:sp>
      <p:sp>
        <p:nvSpPr>
          <p:cNvPr id="23" name="Right Arrow Callout 29">
            <a:extLst>
              <a:ext uri="{FF2B5EF4-FFF2-40B4-BE49-F238E27FC236}">
                <a16:creationId xmlns:a16="http://schemas.microsoft.com/office/drawing/2014/main" id="{42650E52-B164-4C12-8F45-B365829FD80D}"/>
              </a:ext>
            </a:extLst>
          </p:cNvPr>
          <p:cNvSpPr/>
          <p:nvPr/>
        </p:nvSpPr>
        <p:spPr bwMode="auto">
          <a:xfrm>
            <a:off x="196948" y="1768135"/>
            <a:ext cx="4052509" cy="626362"/>
          </a:xfrm>
          <a:prstGeom prst="rightArrowCallout">
            <a:avLst>
              <a:gd name="adj1" fmla="val 13324"/>
              <a:gd name="adj2" fmla="val 22672"/>
              <a:gd name="adj3" fmla="val 19384"/>
              <a:gd name="adj4" fmla="val 76504"/>
            </a:avLst>
          </a:prstGeom>
          <a:solidFill>
            <a:srgbClr val="FFD624"/>
          </a:solidFill>
          <a:ln w="12700">
            <a:solidFill>
              <a:schemeClr val="tx1">
                <a:lumMod val="50000"/>
              </a:schemeClr>
            </a:solidFill>
            <a:miter lim="800000"/>
            <a:headEnd/>
            <a:tailEnd/>
          </a:ln>
        </p:spPr>
        <p:txBody>
          <a:bodyPr wrap="square" lIns="71666" tIns="35832" rIns="71666" bIns="35832" anchor="ctr">
            <a:spAutoFit/>
          </a:bodyPr>
          <a:lstStyle/>
          <a:p>
            <a:pPr fontAlgn="base">
              <a:spcBef>
                <a:spcPct val="0"/>
              </a:spcBef>
              <a:spcAft>
                <a:spcPct val="0"/>
              </a:spcAft>
              <a:defRPr/>
            </a:pPr>
            <a:r>
              <a:rPr lang="en-GB" dirty="0">
                <a:solidFill>
                  <a:srgbClr val="0F5494"/>
                </a:solidFill>
                <a:latin typeface="+mj-lt"/>
                <a:ea typeface="ＭＳ Ｐゴシック" charset="0"/>
                <a:cs typeface="Tw Cen MT"/>
              </a:rPr>
              <a:t>Preparation </a:t>
            </a:r>
            <a:br>
              <a:rPr lang="en-GB" dirty="0">
                <a:solidFill>
                  <a:srgbClr val="0F5494"/>
                </a:solidFill>
                <a:latin typeface="+mj-lt"/>
                <a:ea typeface="ＭＳ Ｐゴシック" charset="0"/>
                <a:cs typeface="Tw Cen MT"/>
              </a:rPr>
            </a:br>
            <a:r>
              <a:rPr lang="en-GB" dirty="0">
                <a:solidFill>
                  <a:srgbClr val="0F5494"/>
                </a:solidFill>
                <a:latin typeface="+mj-lt"/>
                <a:ea typeface="ＭＳ Ｐゴシック" charset="0"/>
                <a:cs typeface="Tw Cen MT"/>
              </a:rPr>
              <a:t>of next Budget support if any</a:t>
            </a:r>
          </a:p>
        </p:txBody>
      </p:sp>
      <p:sp>
        <p:nvSpPr>
          <p:cNvPr id="24" name="Up Arrow Callout 1">
            <a:extLst>
              <a:ext uri="{FF2B5EF4-FFF2-40B4-BE49-F238E27FC236}">
                <a16:creationId xmlns:a16="http://schemas.microsoft.com/office/drawing/2014/main" id="{EDD40300-99F4-479F-ABB4-AB4D00271F73}"/>
              </a:ext>
            </a:extLst>
          </p:cNvPr>
          <p:cNvSpPr>
            <a:spLocks noChangeArrowheads="1"/>
          </p:cNvSpPr>
          <p:nvPr/>
        </p:nvSpPr>
        <p:spPr bwMode="auto">
          <a:xfrm>
            <a:off x="6035106" y="4735089"/>
            <a:ext cx="2658181" cy="1226070"/>
          </a:xfrm>
          <a:prstGeom prst="upArrowCallout">
            <a:avLst>
              <a:gd name="adj1" fmla="val 11305"/>
              <a:gd name="adj2" fmla="val 19964"/>
              <a:gd name="adj3" fmla="val 17880"/>
              <a:gd name="adj4" fmla="val 50736"/>
            </a:avLst>
          </a:prstGeom>
          <a:solidFill>
            <a:srgbClr val="FFD624"/>
          </a:solidFill>
          <a:ln w="12700">
            <a:solidFill>
              <a:schemeClr val="tx1">
                <a:lumMod val="50000"/>
              </a:schemeClr>
            </a:solidFill>
            <a:miter lim="800000"/>
            <a:headEnd/>
            <a:tailEnd/>
          </a:ln>
        </p:spPr>
        <p:txBody>
          <a:bodyPr wrap="square" lIns="71666" tIns="35832" rIns="71666" bIns="35832" anchor="ctr">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buNone/>
              <a:defRPr/>
            </a:pPr>
            <a:r>
              <a:rPr lang="fr-BE" altLang="nl-NL" sz="1800" i="0" dirty="0">
                <a:latin typeface="+mj-lt"/>
              </a:rPr>
              <a:t>QRM: Final Draft AD &amp; supp. documents</a:t>
            </a:r>
          </a:p>
        </p:txBody>
      </p:sp>
      <p:sp>
        <p:nvSpPr>
          <p:cNvPr id="36" name="Up Arrow 33">
            <a:extLst>
              <a:ext uri="{FF2B5EF4-FFF2-40B4-BE49-F238E27FC236}">
                <a16:creationId xmlns:a16="http://schemas.microsoft.com/office/drawing/2014/main" id="{14B0528C-7271-4A17-BD15-5222D2B7805D}"/>
              </a:ext>
            </a:extLst>
          </p:cNvPr>
          <p:cNvSpPr>
            <a:spLocks noChangeArrowheads="1"/>
          </p:cNvSpPr>
          <p:nvPr/>
        </p:nvSpPr>
        <p:spPr bwMode="auto">
          <a:xfrm>
            <a:off x="2647926" y="5464611"/>
            <a:ext cx="371498" cy="839421"/>
          </a:xfrm>
          <a:prstGeom prst="upArrow">
            <a:avLst>
              <a:gd name="adj1" fmla="val 50000"/>
              <a:gd name="adj2" fmla="val 49991"/>
            </a:avLst>
          </a:prstGeom>
          <a:solidFill>
            <a:srgbClr val="0F5494"/>
          </a:solidFill>
          <a:ln w="9525">
            <a:no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ClrTx/>
              <a:buNone/>
              <a:defRPr/>
            </a:pPr>
            <a:endParaRPr lang="fr-BE" altLang="nl-NL" sz="1800" i="0" dirty="0">
              <a:solidFill>
                <a:srgbClr val="FFFFFF"/>
              </a:solidFill>
              <a:latin typeface="+mj-lt"/>
            </a:endParaRPr>
          </a:p>
        </p:txBody>
      </p:sp>
      <p:sp>
        <p:nvSpPr>
          <p:cNvPr id="37" name="Text Box 18">
            <a:extLst>
              <a:ext uri="{FF2B5EF4-FFF2-40B4-BE49-F238E27FC236}">
                <a16:creationId xmlns:a16="http://schemas.microsoft.com/office/drawing/2014/main" id="{26180082-C8EC-4EEC-B797-BEC0D788074A}"/>
              </a:ext>
            </a:extLst>
          </p:cNvPr>
          <p:cNvSpPr txBox="1">
            <a:spLocks noChangeArrowheads="1"/>
          </p:cNvSpPr>
          <p:nvPr/>
        </p:nvSpPr>
        <p:spPr bwMode="auto">
          <a:xfrm>
            <a:off x="1157819" y="6007291"/>
            <a:ext cx="10141406" cy="780996"/>
          </a:xfrm>
          <a:prstGeom prst="rect">
            <a:avLst/>
          </a:prstGeom>
          <a:solidFill>
            <a:srgbClr val="0F5494"/>
          </a:solidFill>
          <a:ln w="9525">
            <a:noFill/>
            <a:miter lim="800000"/>
            <a:headEnd/>
            <a:tailEnd/>
          </a:ln>
        </p:spPr>
        <p:txBody>
          <a:bodyPr/>
          <a:lstStyle/>
          <a:p>
            <a:pPr algn="ctr" fontAlgn="base">
              <a:spcBef>
                <a:spcPct val="0"/>
              </a:spcBef>
              <a:spcAft>
                <a:spcPct val="0"/>
              </a:spcAft>
              <a:defRPr/>
            </a:pPr>
            <a:r>
              <a:rPr lang="en-GB" dirty="0">
                <a:solidFill>
                  <a:srgbClr val="FFFFFF"/>
                </a:solidFill>
                <a:latin typeface="+mj-lt"/>
                <a:ea typeface="ＭＳ Ｐゴシック" charset="0"/>
                <a:cs typeface="Tw Cen MT"/>
              </a:rPr>
              <a:t>Strategic Steering Committees (INTPA) or Financial Assistance Steering Committee (FAST-NEAR/ENEST-MENA): Continuous political and policy steer of BS programmes</a:t>
            </a:r>
            <a:endParaRPr lang="en-US" dirty="0">
              <a:solidFill>
                <a:srgbClr val="FFFFFF"/>
              </a:solidFill>
              <a:latin typeface="+mj-lt"/>
              <a:ea typeface="ＭＳ Ｐゴシック" charset="0"/>
              <a:cs typeface="Tw Cen MT"/>
            </a:endParaRPr>
          </a:p>
          <a:p>
            <a:pPr algn="ctr" fontAlgn="base">
              <a:spcBef>
                <a:spcPct val="0"/>
              </a:spcBef>
              <a:spcAft>
                <a:spcPct val="0"/>
              </a:spcAft>
              <a:defRPr/>
            </a:pPr>
            <a:endParaRPr lang="fr-BE" dirty="0">
              <a:solidFill>
                <a:srgbClr val="FFFFFF"/>
              </a:solidFill>
              <a:latin typeface="+mj-lt"/>
              <a:ea typeface="ＭＳ Ｐゴシック" charset="0"/>
              <a:cs typeface="Tw Cen MT"/>
            </a:endParaRPr>
          </a:p>
        </p:txBody>
      </p:sp>
      <p:sp>
        <p:nvSpPr>
          <p:cNvPr id="27" name="Up Arrow 33">
            <a:extLst>
              <a:ext uri="{FF2B5EF4-FFF2-40B4-BE49-F238E27FC236}">
                <a16:creationId xmlns:a16="http://schemas.microsoft.com/office/drawing/2014/main" id="{33760DD3-4FA8-440D-B05A-B76B4008C6EC}"/>
              </a:ext>
            </a:extLst>
          </p:cNvPr>
          <p:cNvSpPr>
            <a:spLocks noChangeArrowheads="1"/>
          </p:cNvSpPr>
          <p:nvPr/>
        </p:nvSpPr>
        <p:spPr bwMode="auto">
          <a:xfrm>
            <a:off x="8693288" y="5569170"/>
            <a:ext cx="362867" cy="426076"/>
          </a:xfrm>
          <a:prstGeom prst="upArrow">
            <a:avLst>
              <a:gd name="adj1" fmla="val 50000"/>
              <a:gd name="adj2" fmla="val 49991"/>
            </a:avLst>
          </a:prstGeom>
          <a:solidFill>
            <a:srgbClr val="0F5494"/>
          </a:solidFill>
          <a:ln w="9525">
            <a:solidFill>
              <a:srgbClr val="0F5494"/>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ClrTx/>
              <a:buNone/>
              <a:defRPr/>
            </a:pPr>
            <a:endParaRPr lang="fr-BE" altLang="nl-NL" sz="1800" i="0" dirty="0">
              <a:solidFill>
                <a:srgbClr val="FFFFFF"/>
              </a:solidFill>
              <a:latin typeface="+mj-lt"/>
            </a:endParaRPr>
          </a:p>
        </p:txBody>
      </p:sp>
      <p:sp>
        <p:nvSpPr>
          <p:cNvPr id="28" name="Up Arrow 33">
            <a:extLst>
              <a:ext uri="{FF2B5EF4-FFF2-40B4-BE49-F238E27FC236}">
                <a16:creationId xmlns:a16="http://schemas.microsoft.com/office/drawing/2014/main" id="{159DAC5A-EE2A-4038-BAE0-E2DD153F2C43}"/>
              </a:ext>
            </a:extLst>
          </p:cNvPr>
          <p:cNvSpPr>
            <a:spLocks noChangeArrowheads="1"/>
          </p:cNvSpPr>
          <p:nvPr/>
        </p:nvSpPr>
        <p:spPr bwMode="auto">
          <a:xfrm>
            <a:off x="10611064" y="5182274"/>
            <a:ext cx="396637" cy="862211"/>
          </a:xfrm>
          <a:prstGeom prst="upArrow">
            <a:avLst>
              <a:gd name="adj1" fmla="val 50000"/>
              <a:gd name="adj2" fmla="val 49991"/>
            </a:avLst>
          </a:prstGeom>
          <a:solidFill>
            <a:srgbClr val="0F5494"/>
          </a:solidFill>
          <a:ln w="9525">
            <a:solidFill>
              <a:srgbClr val="0F5494"/>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ClrTx/>
              <a:buNone/>
              <a:defRPr/>
            </a:pPr>
            <a:endParaRPr lang="fr-BE" altLang="nl-NL" sz="1800" i="0" dirty="0">
              <a:solidFill>
                <a:srgbClr val="FFFFFF"/>
              </a:solidFill>
              <a:latin typeface="+mj-lt"/>
            </a:endParaRPr>
          </a:p>
        </p:txBody>
      </p:sp>
      <p:sp>
        <p:nvSpPr>
          <p:cNvPr id="32" name="Right Arrow Callout 31">
            <a:extLst>
              <a:ext uri="{FF2B5EF4-FFF2-40B4-BE49-F238E27FC236}">
                <a16:creationId xmlns:a16="http://schemas.microsoft.com/office/drawing/2014/main" id="{42650E52-B164-4C12-8F45-B365829FD80D}"/>
              </a:ext>
            </a:extLst>
          </p:cNvPr>
          <p:cNvSpPr/>
          <p:nvPr/>
        </p:nvSpPr>
        <p:spPr bwMode="auto">
          <a:xfrm>
            <a:off x="563574" y="4299434"/>
            <a:ext cx="4079428" cy="626362"/>
          </a:xfrm>
          <a:prstGeom prst="rightArrowCallout">
            <a:avLst>
              <a:gd name="adj1" fmla="val 13324"/>
              <a:gd name="adj2" fmla="val 22672"/>
              <a:gd name="adj3" fmla="val 19384"/>
              <a:gd name="adj4" fmla="val 76504"/>
            </a:avLst>
          </a:prstGeom>
          <a:solidFill>
            <a:srgbClr val="FFD624"/>
          </a:solidFill>
          <a:ln w="19050">
            <a:solidFill>
              <a:schemeClr val="tx1">
                <a:lumMod val="50000"/>
              </a:schemeClr>
            </a:solidFill>
            <a:miter lim="800000"/>
            <a:headEnd/>
            <a:tailEnd/>
          </a:ln>
        </p:spPr>
        <p:txBody>
          <a:bodyPr wrap="square" lIns="71666" tIns="35832" rIns="71666" bIns="35832" anchor="ctr">
            <a:spAutoFit/>
          </a:bodyPr>
          <a:lstStyle/>
          <a:p>
            <a:pPr fontAlgn="base">
              <a:spcBef>
                <a:spcPct val="0"/>
              </a:spcBef>
              <a:spcAft>
                <a:spcPct val="0"/>
              </a:spcAft>
              <a:defRPr/>
            </a:pPr>
            <a:r>
              <a:rPr lang="en-GB" dirty="0">
                <a:solidFill>
                  <a:srgbClr val="0F5494"/>
                </a:solidFill>
                <a:latin typeface="+mj-lt"/>
              </a:rPr>
              <a:t>Opinion on disbursements when applicable</a:t>
            </a:r>
          </a:p>
        </p:txBody>
      </p:sp>
      <p:sp>
        <p:nvSpPr>
          <p:cNvPr id="29" name="Rectangle 8">
            <a:extLst>
              <a:ext uri="{FF2B5EF4-FFF2-40B4-BE49-F238E27FC236}">
                <a16:creationId xmlns:a16="http://schemas.microsoft.com/office/drawing/2014/main" id="{46EF86FD-C26C-49F7-9209-958C7E349275}"/>
              </a:ext>
            </a:extLst>
          </p:cNvPr>
          <p:cNvSpPr>
            <a:spLocks noChangeArrowheads="1"/>
          </p:cNvSpPr>
          <p:nvPr/>
        </p:nvSpPr>
        <p:spPr bwMode="auto">
          <a:xfrm>
            <a:off x="4076050" y="3977491"/>
            <a:ext cx="1654125" cy="294094"/>
          </a:xfrm>
          <a:prstGeom prst="rect">
            <a:avLst/>
          </a:prstGeom>
          <a:solidFill>
            <a:schemeClr val="bg1"/>
          </a:solidFill>
          <a:ln>
            <a:solidFill>
              <a:srgbClr val="0F5494"/>
            </a:solidFill>
            <a:headEnd/>
            <a:tailEnd/>
          </a:ln>
          <a:effectLst/>
        </p:spPr>
        <p:style>
          <a:lnRef idx="2">
            <a:schemeClr val="accent1"/>
          </a:lnRef>
          <a:fillRef idx="1">
            <a:schemeClr val="lt1"/>
          </a:fillRef>
          <a:effectRef idx="0">
            <a:schemeClr val="accent1"/>
          </a:effectRef>
          <a:fontRef idx="minor">
            <a:schemeClr val="dk1"/>
          </a:fontRef>
        </p:style>
        <p:txBody>
          <a:bodyPr wrap="square" lIns="14108" tIns="8465" rIns="14108" bIns="8465" anchor="ctr">
            <a:spAutoFit/>
          </a:bodyPr>
          <a:lstStyle/>
          <a:p>
            <a:pPr algn="ctr" fontAlgn="base">
              <a:spcBef>
                <a:spcPct val="0"/>
              </a:spcBef>
              <a:spcAft>
                <a:spcPts val="750"/>
              </a:spcAft>
              <a:defRPr/>
            </a:pPr>
            <a:r>
              <a:rPr lang="en-GB" dirty="0">
                <a:solidFill>
                  <a:srgbClr val="000000"/>
                </a:solidFill>
                <a:latin typeface="+mj-lt"/>
                <a:cs typeface="Tw Cen MT"/>
              </a:rPr>
              <a:t>Implementation</a:t>
            </a:r>
            <a:endParaRPr lang="en-US" dirty="0">
              <a:solidFill>
                <a:srgbClr val="000000"/>
              </a:solidFill>
              <a:latin typeface="+mj-lt"/>
              <a:cs typeface="Tw Cen MT"/>
            </a:endParaRPr>
          </a:p>
        </p:txBody>
      </p:sp>
      <p:sp>
        <p:nvSpPr>
          <p:cNvPr id="31" name="Rectangle 9">
            <a:extLst>
              <a:ext uri="{FF2B5EF4-FFF2-40B4-BE49-F238E27FC236}">
                <a16:creationId xmlns:a16="http://schemas.microsoft.com/office/drawing/2014/main" id="{39271F71-C103-4619-825C-113E66188455}"/>
              </a:ext>
            </a:extLst>
          </p:cNvPr>
          <p:cNvSpPr>
            <a:spLocks noChangeArrowheads="1"/>
          </p:cNvSpPr>
          <p:nvPr/>
        </p:nvSpPr>
        <p:spPr bwMode="auto">
          <a:xfrm>
            <a:off x="3976587" y="2221401"/>
            <a:ext cx="1348223" cy="571093"/>
          </a:xfrm>
          <a:prstGeom prst="rect">
            <a:avLst/>
          </a:prstGeom>
          <a:solidFill>
            <a:schemeClr val="bg1"/>
          </a:solidFill>
          <a:ln>
            <a:solidFill>
              <a:srgbClr val="0F5494"/>
            </a:solidFill>
            <a:headEnd/>
            <a:tailEnd/>
          </a:ln>
          <a:effectLst/>
        </p:spPr>
        <p:style>
          <a:lnRef idx="2">
            <a:schemeClr val="accent1"/>
          </a:lnRef>
          <a:fillRef idx="1">
            <a:schemeClr val="lt1"/>
          </a:fillRef>
          <a:effectRef idx="0">
            <a:schemeClr val="accent1"/>
          </a:effectRef>
          <a:fontRef idx="minor">
            <a:schemeClr val="dk1"/>
          </a:fontRef>
        </p:style>
        <p:txBody>
          <a:bodyPr wrap="square" lIns="14108" tIns="8465" rIns="14108" bIns="8465">
            <a:spAutoFit/>
          </a:bodyPr>
          <a:lstStyle/>
          <a:p>
            <a:pPr algn="ctr" fontAlgn="base">
              <a:spcBef>
                <a:spcPct val="0"/>
              </a:spcBef>
              <a:spcAft>
                <a:spcPts val="750"/>
              </a:spcAft>
              <a:defRPr/>
            </a:pPr>
            <a:r>
              <a:rPr lang="en-GB" dirty="0">
                <a:solidFill>
                  <a:srgbClr val="000000"/>
                </a:solidFill>
                <a:latin typeface="+mj-lt"/>
                <a:cs typeface="Tw Cen MT"/>
              </a:rPr>
              <a:t> Evaluation &amp; follow-up</a:t>
            </a:r>
            <a:endParaRPr lang="fr-BE" dirty="0">
              <a:solidFill>
                <a:srgbClr val="000000"/>
              </a:solidFill>
              <a:latin typeface="+mj-lt"/>
              <a:cs typeface="Tw Cen MT"/>
            </a:endParaRPr>
          </a:p>
        </p:txBody>
      </p:sp>
      <p:sp>
        <p:nvSpPr>
          <p:cNvPr id="33" name="Up Arrow Callout 1">
            <a:extLst>
              <a:ext uri="{FF2B5EF4-FFF2-40B4-BE49-F238E27FC236}">
                <a16:creationId xmlns:a16="http://schemas.microsoft.com/office/drawing/2014/main" id="{420952F5-AC23-7740-8DF9-E5B527727152}"/>
              </a:ext>
            </a:extLst>
          </p:cNvPr>
          <p:cNvSpPr>
            <a:spLocks noChangeArrowheads="1"/>
          </p:cNvSpPr>
          <p:nvPr/>
        </p:nvSpPr>
        <p:spPr bwMode="auto">
          <a:xfrm>
            <a:off x="4009882" y="4715340"/>
            <a:ext cx="1997510" cy="1226070"/>
          </a:xfrm>
          <a:prstGeom prst="upArrowCallout">
            <a:avLst>
              <a:gd name="adj1" fmla="val 11305"/>
              <a:gd name="adj2" fmla="val 19964"/>
              <a:gd name="adj3" fmla="val 17880"/>
              <a:gd name="adj4" fmla="val 50736"/>
            </a:avLst>
          </a:prstGeom>
          <a:solidFill>
            <a:srgbClr val="FFD624"/>
          </a:solidFill>
          <a:ln w="12700">
            <a:solidFill>
              <a:schemeClr val="tx1">
                <a:lumMod val="50000"/>
              </a:schemeClr>
            </a:solidFill>
            <a:miter lim="800000"/>
            <a:headEnd/>
            <a:tailEnd/>
          </a:ln>
        </p:spPr>
        <p:txBody>
          <a:bodyPr wrap="square" lIns="71666" tIns="35832" rIns="71666" bIns="35832" anchor="ctr">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buNone/>
              <a:defRPr/>
            </a:pPr>
            <a:r>
              <a:rPr lang="fr-BE" altLang="nl-NL" sz="1800" i="0" dirty="0">
                <a:latin typeface="+mj-lt"/>
              </a:rPr>
              <a:t>Finalisation of FA </a:t>
            </a:r>
            <a:r>
              <a:rPr lang="fr-BE" altLang="nl-NL" sz="1800" i="0" dirty="0" err="1">
                <a:latin typeface="+mj-lt"/>
              </a:rPr>
              <a:t>TAPs</a:t>
            </a:r>
            <a:r>
              <a:rPr lang="fr-BE" altLang="nl-NL" sz="1800" i="0" dirty="0">
                <a:latin typeface="+mj-lt"/>
              </a:rPr>
              <a:t> + Appendix</a:t>
            </a:r>
          </a:p>
        </p:txBody>
      </p:sp>
    </p:spTree>
    <p:extLst>
      <p:ext uri="{BB962C8B-B14F-4D97-AF65-F5344CB8AC3E}">
        <p14:creationId xmlns:p14="http://schemas.microsoft.com/office/powerpoint/2010/main" val="39776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20" grpId="0" animBg="1"/>
      <p:bldP spid="21" grpId="0" animBg="1"/>
      <p:bldP spid="22" grpId="0" animBg="1"/>
      <p:bldP spid="23" grpId="0" animBg="1"/>
      <p:bldP spid="24" grpId="0" animBg="1"/>
      <p:bldP spid="36" grpId="0" animBg="1"/>
      <p:bldP spid="37" grpId="0" animBg="1"/>
      <p:bldP spid="27" grpId="0" animBg="1"/>
      <p:bldP spid="28" grpId="0" animBg="1"/>
      <p:bldP spid="32" grpId="0" animBg="1"/>
      <p:bldP spid="3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p:txBody>
          <a:bodyPr/>
          <a:lstStyle/>
          <a:p>
            <a:pPr fontAlgn="base">
              <a:spcBef>
                <a:spcPct val="0"/>
              </a:spcBef>
              <a:spcAft>
                <a:spcPct val="0"/>
              </a:spcAft>
            </a:pPr>
            <a:fld id="{37B83C0C-BC65-4367-9B8A-060D4801009D}" type="slidenum">
              <a:rPr lang="fr-BE" sz="1400" b="1">
                <a:solidFill>
                  <a:srgbClr val="FFFFFF"/>
                </a:solidFill>
                <a:latin typeface="Verdana"/>
              </a:rPr>
              <a:pPr fontAlgn="base">
                <a:spcBef>
                  <a:spcPct val="0"/>
                </a:spcBef>
                <a:spcAft>
                  <a:spcPct val="0"/>
                </a:spcAft>
              </a:pPr>
              <a:t>57</a:t>
            </a:fld>
            <a:endParaRPr lang="fr-BE" sz="1400" b="1">
              <a:solidFill>
                <a:srgbClr val="FFFFFF"/>
              </a:solidFill>
              <a:latin typeface="Verdana"/>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838200" y="-28263"/>
            <a:ext cx="11015330" cy="1391435"/>
          </a:xfrm>
        </p:spPr>
        <p:txBody>
          <a:bodyPr/>
          <a:lstStyle/>
          <a:p>
            <a:pPr>
              <a:lnSpc>
                <a:spcPct val="107000"/>
              </a:lnSpc>
              <a:spcAft>
                <a:spcPts val="800"/>
              </a:spcAft>
            </a:pPr>
            <a:r>
              <a:rPr lang="en-GB" dirty="0">
                <a:solidFill>
                  <a:srgbClr val="024EA2"/>
                </a:solidFill>
              </a:rPr>
              <a:t>The context analysis at the centre: </a:t>
            </a:r>
            <a:br>
              <a:rPr lang="en-GB" dirty="0">
                <a:solidFill>
                  <a:srgbClr val="024EA2"/>
                </a:solidFill>
              </a:rPr>
            </a:br>
            <a:r>
              <a:rPr lang="en-GB" dirty="0">
                <a:solidFill>
                  <a:srgbClr val="024EA2"/>
                </a:solidFill>
              </a:rPr>
              <a:t>A continuous and iterative process</a:t>
            </a:r>
            <a:endParaRPr lang="en-BE" dirty="0">
              <a:solidFill>
                <a:srgbClr val="024EA2"/>
              </a:solidFill>
            </a:endParaRPr>
          </a:p>
        </p:txBody>
      </p:sp>
      <p:sp>
        <p:nvSpPr>
          <p:cNvPr id="6" name="AutoShape 4">
            <a:extLst>
              <a:ext uri="{FF2B5EF4-FFF2-40B4-BE49-F238E27FC236}">
                <a16:creationId xmlns:a16="http://schemas.microsoft.com/office/drawing/2014/main" id="{D0122CD4-55CA-4CB8-A84A-A5922D8CC49B}"/>
              </a:ext>
            </a:extLst>
          </p:cNvPr>
          <p:cNvSpPr>
            <a:spLocks noChangeArrowheads="1"/>
          </p:cNvSpPr>
          <p:nvPr/>
        </p:nvSpPr>
        <p:spPr bwMode="auto">
          <a:xfrm rot="5400000">
            <a:off x="3800065" y="1398878"/>
            <a:ext cx="3466973" cy="4060244"/>
          </a:xfrm>
          <a:custGeom>
            <a:avLst/>
            <a:gdLst>
              <a:gd name="T0" fmla="*/ 1 w 21600"/>
              <a:gd name="T1" fmla="*/ 0 h 21600"/>
              <a:gd name="T2" fmla="*/ 0 w 21600"/>
              <a:gd name="T3" fmla="*/ 0 h 21600"/>
              <a:gd name="T4" fmla="*/ 1 w 21600"/>
              <a:gd name="T5" fmla="*/ 0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584" y="14980"/>
                </a:moveTo>
                <a:cubicBezTo>
                  <a:pt x="7699" y="16104"/>
                  <a:pt x="9216" y="16737"/>
                  <a:pt x="10800" y="16737"/>
                </a:cubicBezTo>
                <a:cubicBezTo>
                  <a:pt x="14078" y="16737"/>
                  <a:pt x="16737" y="14078"/>
                  <a:pt x="16737" y="10800"/>
                </a:cubicBezTo>
                <a:cubicBezTo>
                  <a:pt x="16737" y="7521"/>
                  <a:pt x="14078" y="4863"/>
                  <a:pt x="10800" y="4863"/>
                </a:cubicBezTo>
                <a:cubicBezTo>
                  <a:pt x="7521" y="4863"/>
                  <a:pt x="4863" y="7521"/>
                  <a:pt x="4863"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20" y="21600"/>
                  <a:pt x="5159" y="20449"/>
                  <a:pt x="3131" y="18404"/>
                </a:cubicBezTo>
                <a:lnTo>
                  <a:pt x="1214" y="20306"/>
                </a:lnTo>
                <a:lnTo>
                  <a:pt x="1243" y="13049"/>
                </a:lnTo>
                <a:lnTo>
                  <a:pt x="8501" y="13079"/>
                </a:lnTo>
                <a:lnTo>
                  <a:pt x="6584" y="14980"/>
                </a:lnTo>
                <a:close/>
              </a:path>
            </a:pathLst>
          </a:custGeom>
          <a:solidFill>
            <a:srgbClr val="0F5494"/>
          </a:solidFill>
          <a:ln w="19050">
            <a:noFill/>
            <a:miter lim="800000"/>
            <a:headEnd/>
            <a:tailEnd/>
          </a:ln>
        </p:spPr>
        <p:txBody>
          <a:bodyPr rot="10800000" vert="eaVert" lIns="71666" tIns="35832" rIns="71666" bIns="35832"/>
          <a:lstStyle/>
          <a:p>
            <a:pPr fontAlgn="base">
              <a:spcBef>
                <a:spcPct val="0"/>
              </a:spcBef>
              <a:spcAft>
                <a:spcPct val="0"/>
              </a:spcAft>
              <a:defRPr/>
            </a:pPr>
            <a:endParaRPr lang="fr-BE" sz="1400">
              <a:solidFill>
                <a:srgbClr val="0F5494"/>
              </a:solidFill>
              <a:latin typeface="+mj-lt"/>
              <a:ea typeface="ＭＳ Ｐゴシック" charset="0"/>
              <a:cs typeface="Tw Cen MT"/>
            </a:endParaRPr>
          </a:p>
        </p:txBody>
      </p:sp>
      <p:sp>
        <p:nvSpPr>
          <p:cNvPr id="7" name="Rectangle 5">
            <a:extLst>
              <a:ext uri="{FF2B5EF4-FFF2-40B4-BE49-F238E27FC236}">
                <a16:creationId xmlns:a16="http://schemas.microsoft.com/office/drawing/2014/main" id="{15DF2224-CCD1-4AE1-95FE-EEBA7EC83C87}"/>
              </a:ext>
            </a:extLst>
          </p:cNvPr>
          <p:cNvSpPr>
            <a:spLocks noChangeArrowheads="1"/>
          </p:cNvSpPr>
          <p:nvPr/>
        </p:nvSpPr>
        <p:spPr bwMode="auto">
          <a:xfrm>
            <a:off x="5468215" y="2007560"/>
            <a:ext cx="1507708" cy="232539"/>
          </a:xfrm>
          <a:prstGeom prst="rect">
            <a:avLst/>
          </a:prstGeom>
          <a:solidFill>
            <a:schemeClr val="bg1"/>
          </a:solidFill>
          <a:ln>
            <a:solidFill>
              <a:srgbClr val="0F5494"/>
            </a:solidFill>
            <a:headEnd/>
            <a:tailEnd/>
          </a:ln>
          <a:effectLst/>
        </p:spPr>
        <p:style>
          <a:lnRef idx="2">
            <a:schemeClr val="accent1"/>
          </a:lnRef>
          <a:fillRef idx="1">
            <a:schemeClr val="lt1"/>
          </a:fillRef>
          <a:effectRef idx="0">
            <a:schemeClr val="accent1"/>
          </a:effectRef>
          <a:fontRef idx="minor">
            <a:schemeClr val="dk1"/>
          </a:fontRef>
        </p:style>
        <p:txBody>
          <a:bodyPr wrap="square" lIns="14108" tIns="8465" rIns="14108" bIns="8465" anchor="ctr">
            <a:spAutoFit/>
          </a:bodyPr>
          <a:lstStyle/>
          <a:p>
            <a:pPr algn="ctr" fontAlgn="base">
              <a:spcBef>
                <a:spcPct val="0"/>
              </a:spcBef>
              <a:spcAft>
                <a:spcPts val="750"/>
              </a:spcAft>
              <a:defRPr/>
            </a:pPr>
            <a:r>
              <a:rPr lang="en-US" sz="1400" b="1" dirty="0">
                <a:solidFill>
                  <a:srgbClr val="000000"/>
                </a:solidFill>
                <a:latin typeface="+mj-lt"/>
              </a:rPr>
              <a:t>Programming</a:t>
            </a:r>
          </a:p>
        </p:txBody>
      </p:sp>
      <p:sp>
        <p:nvSpPr>
          <p:cNvPr id="11" name="Rectangle 8">
            <a:extLst>
              <a:ext uri="{FF2B5EF4-FFF2-40B4-BE49-F238E27FC236}">
                <a16:creationId xmlns:a16="http://schemas.microsoft.com/office/drawing/2014/main" id="{0E7E438F-A9DF-4A52-BA47-692B477A34D3}"/>
              </a:ext>
            </a:extLst>
          </p:cNvPr>
          <p:cNvSpPr>
            <a:spLocks noChangeArrowheads="1"/>
          </p:cNvSpPr>
          <p:nvPr/>
        </p:nvSpPr>
        <p:spPr bwMode="auto">
          <a:xfrm>
            <a:off x="3744673" y="4454918"/>
            <a:ext cx="1761708" cy="232539"/>
          </a:xfrm>
          <a:prstGeom prst="rect">
            <a:avLst/>
          </a:prstGeom>
          <a:solidFill>
            <a:schemeClr val="bg1"/>
          </a:solidFill>
          <a:ln>
            <a:solidFill>
              <a:srgbClr val="0F5494"/>
            </a:solidFill>
            <a:headEnd/>
            <a:tailEnd/>
          </a:ln>
          <a:effectLst/>
        </p:spPr>
        <p:style>
          <a:lnRef idx="2">
            <a:schemeClr val="accent1"/>
          </a:lnRef>
          <a:fillRef idx="1">
            <a:schemeClr val="lt1"/>
          </a:fillRef>
          <a:effectRef idx="0">
            <a:schemeClr val="accent1"/>
          </a:effectRef>
          <a:fontRef idx="minor">
            <a:schemeClr val="dk1"/>
          </a:fontRef>
        </p:style>
        <p:txBody>
          <a:bodyPr wrap="square" lIns="14108" tIns="8465" rIns="14108" bIns="8465" anchor="ctr">
            <a:spAutoFit/>
          </a:bodyPr>
          <a:lstStyle/>
          <a:p>
            <a:pPr algn="ctr" fontAlgn="base">
              <a:spcBef>
                <a:spcPct val="0"/>
              </a:spcBef>
              <a:spcAft>
                <a:spcPct val="0"/>
              </a:spcAft>
            </a:pPr>
            <a:r>
              <a:rPr lang="en-US" sz="1400" b="1" dirty="0">
                <a:solidFill>
                  <a:srgbClr val="000000"/>
                </a:solidFill>
                <a:latin typeface="+mj-lt"/>
              </a:rPr>
              <a:t>Implementation</a:t>
            </a:r>
            <a:endParaRPr lang="fr-BE" sz="1400" b="1" dirty="0">
              <a:solidFill>
                <a:srgbClr val="000000"/>
              </a:solidFill>
              <a:latin typeface="+mj-lt"/>
            </a:endParaRPr>
          </a:p>
        </p:txBody>
      </p:sp>
      <p:sp>
        <p:nvSpPr>
          <p:cNvPr id="12" name="Rectangle 9">
            <a:extLst>
              <a:ext uri="{FF2B5EF4-FFF2-40B4-BE49-F238E27FC236}">
                <a16:creationId xmlns:a16="http://schemas.microsoft.com/office/drawing/2014/main" id="{4135963E-924B-4996-9E6F-8522EE0CD5CE}"/>
              </a:ext>
            </a:extLst>
          </p:cNvPr>
          <p:cNvSpPr>
            <a:spLocks noChangeArrowheads="1"/>
          </p:cNvSpPr>
          <p:nvPr/>
        </p:nvSpPr>
        <p:spPr bwMode="auto">
          <a:xfrm>
            <a:off x="3670927" y="2689356"/>
            <a:ext cx="1023343" cy="232539"/>
          </a:xfrm>
          <a:prstGeom prst="rect">
            <a:avLst/>
          </a:prstGeom>
          <a:solidFill>
            <a:schemeClr val="bg1"/>
          </a:solidFill>
          <a:ln>
            <a:solidFill>
              <a:srgbClr val="0F5494"/>
            </a:solidFill>
            <a:headEnd/>
            <a:tailEnd/>
          </a:ln>
          <a:effectLst/>
        </p:spPr>
        <p:style>
          <a:lnRef idx="2">
            <a:schemeClr val="accent1"/>
          </a:lnRef>
          <a:fillRef idx="1">
            <a:schemeClr val="lt1"/>
          </a:fillRef>
          <a:effectRef idx="0">
            <a:schemeClr val="accent1"/>
          </a:effectRef>
          <a:fontRef idx="minor">
            <a:schemeClr val="dk1"/>
          </a:fontRef>
        </p:style>
        <p:txBody>
          <a:bodyPr wrap="square" lIns="14108" tIns="8465" rIns="14108" bIns="8465">
            <a:spAutoFit/>
          </a:bodyPr>
          <a:lstStyle/>
          <a:p>
            <a:pPr algn="ctr" fontAlgn="base">
              <a:spcBef>
                <a:spcPct val="0"/>
              </a:spcBef>
              <a:spcAft>
                <a:spcPts val="750"/>
              </a:spcAft>
              <a:defRPr/>
            </a:pPr>
            <a:r>
              <a:rPr lang="fr-BE" sz="1400" b="1" dirty="0" err="1">
                <a:solidFill>
                  <a:srgbClr val="000000"/>
                </a:solidFill>
                <a:latin typeface="+mj-lt"/>
                <a:cs typeface="Tw Cen MT"/>
              </a:rPr>
              <a:t>Closure</a:t>
            </a:r>
            <a:endParaRPr lang="fr-BE" sz="1400" b="1" dirty="0">
              <a:solidFill>
                <a:srgbClr val="000000"/>
              </a:solidFill>
              <a:latin typeface="+mj-lt"/>
              <a:cs typeface="Tw Cen MT"/>
            </a:endParaRPr>
          </a:p>
        </p:txBody>
      </p:sp>
      <p:sp>
        <p:nvSpPr>
          <p:cNvPr id="26" name="TextBox 4">
            <a:extLst>
              <a:ext uri="{FF2B5EF4-FFF2-40B4-BE49-F238E27FC236}">
                <a16:creationId xmlns:a16="http://schemas.microsoft.com/office/drawing/2014/main" id="{DB461FBE-A97B-4065-B1AC-AF5A70DBC4F7}"/>
              </a:ext>
            </a:extLst>
          </p:cNvPr>
          <p:cNvSpPr txBox="1"/>
          <p:nvPr/>
        </p:nvSpPr>
        <p:spPr>
          <a:xfrm>
            <a:off x="4039660" y="3154711"/>
            <a:ext cx="2843644" cy="954107"/>
          </a:xfrm>
          <a:prstGeom prst="rect">
            <a:avLst/>
          </a:prstGeom>
          <a:solidFill>
            <a:srgbClr val="0F5494"/>
          </a:solidFill>
          <a:ln>
            <a:noFill/>
          </a:ln>
        </p:spPr>
        <p:txBody>
          <a:bodyPr wrap="square">
            <a:spAutoFit/>
          </a:bodyPr>
          <a:lstStyle/>
          <a:p>
            <a:pPr algn="ctr" fontAlgn="base">
              <a:spcBef>
                <a:spcPct val="0"/>
              </a:spcBef>
              <a:spcAft>
                <a:spcPct val="0"/>
              </a:spcAft>
              <a:defRPr/>
            </a:pPr>
            <a:r>
              <a:rPr lang="en-US" sz="1400" b="1" dirty="0">
                <a:solidFill>
                  <a:srgbClr val="FFFFFF"/>
                </a:solidFill>
                <a:latin typeface="+mj-lt"/>
                <a:ea typeface="ＭＳ Ｐゴシック" charset="0"/>
              </a:rPr>
              <a:t> Country context analysis</a:t>
            </a:r>
          </a:p>
          <a:p>
            <a:pPr algn="ctr" fontAlgn="base">
              <a:spcBef>
                <a:spcPct val="0"/>
              </a:spcBef>
              <a:spcAft>
                <a:spcPct val="0"/>
              </a:spcAft>
              <a:defRPr/>
            </a:pPr>
            <a:r>
              <a:rPr lang="en-US" sz="1400" dirty="0">
                <a:solidFill>
                  <a:srgbClr val="FFFFFF"/>
                </a:solidFill>
                <a:latin typeface="+mj-lt"/>
                <a:ea typeface="ＭＳ Ｐゴシック" charset="0"/>
              </a:rPr>
              <a:t>Public Policy Analysis</a:t>
            </a:r>
          </a:p>
          <a:p>
            <a:pPr algn="ctr" fontAlgn="base">
              <a:spcBef>
                <a:spcPct val="0"/>
              </a:spcBef>
              <a:spcAft>
                <a:spcPct val="0"/>
              </a:spcAft>
              <a:defRPr/>
            </a:pPr>
            <a:r>
              <a:rPr lang="en-US" sz="1400" dirty="0">
                <a:solidFill>
                  <a:srgbClr val="FFFFFF"/>
                </a:solidFill>
                <a:latin typeface="+mj-lt"/>
                <a:ea typeface="ＭＳ Ｐゴシック" charset="0"/>
              </a:rPr>
              <a:t>Stakeholders’ analysis</a:t>
            </a:r>
          </a:p>
          <a:p>
            <a:pPr algn="ctr" fontAlgn="base">
              <a:spcBef>
                <a:spcPct val="0"/>
              </a:spcBef>
              <a:spcAft>
                <a:spcPct val="0"/>
              </a:spcAft>
              <a:defRPr/>
            </a:pPr>
            <a:r>
              <a:rPr lang="en-US" sz="1400" dirty="0">
                <a:solidFill>
                  <a:srgbClr val="FFFFFF"/>
                </a:solidFill>
                <a:latin typeface="+mj-lt"/>
                <a:ea typeface="ＭＳ Ｐゴシック" charset="0"/>
              </a:rPr>
              <a:t>Political economy analysis</a:t>
            </a:r>
            <a:endParaRPr lang="fr-BE" sz="1400" dirty="0">
              <a:solidFill>
                <a:srgbClr val="FFFFFF"/>
              </a:solidFill>
              <a:latin typeface="+mj-lt"/>
              <a:ea typeface="ＭＳ Ｐゴシック" charset="0"/>
            </a:endParaRPr>
          </a:p>
        </p:txBody>
      </p:sp>
      <p:sp>
        <p:nvSpPr>
          <p:cNvPr id="45" name="Rounded Rectangular Callout 10">
            <a:extLst>
              <a:ext uri="{FF2B5EF4-FFF2-40B4-BE49-F238E27FC236}">
                <a16:creationId xmlns:a16="http://schemas.microsoft.com/office/drawing/2014/main" id="{CBD66A40-4D7B-427B-A38F-539C9952DC73}"/>
              </a:ext>
            </a:extLst>
          </p:cNvPr>
          <p:cNvSpPr>
            <a:spLocks noChangeArrowheads="1"/>
          </p:cNvSpPr>
          <p:nvPr/>
        </p:nvSpPr>
        <p:spPr bwMode="auto">
          <a:xfrm>
            <a:off x="191207" y="2063396"/>
            <a:ext cx="3285052" cy="817245"/>
          </a:xfrm>
          <a:prstGeom prst="wedgeRoundRectCallout">
            <a:avLst>
              <a:gd name="adj1" fmla="val 60108"/>
              <a:gd name="adj2" fmla="val 30273"/>
              <a:gd name="adj3" fmla="val 16667"/>
            </a:avLst>
          </a:prstGeom>
          <a:ln w="28575">
            <a:solidFill>
              <a:schemeClr val="accent5"/>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threePt" dir="t"/>
            </a:scene3d>
          </a:bodyPr>
          <a:lstStyle/>
          <a:p>
            <a:pPr fontAlgn="base">
              <a:spcBef>
                <a:spcPct val="0"/>
              </a:spcBef>
              <a:spcAft>
                <a:spcPct val="0"/>
              </a:spcAft>
              <a:defRPr/>
            </a:pPr>
            <a:r>
              <a:rPr lang="en-US" sz="1400" dirty="0">
                <a:solidFill>
                  <a:srgbClr val="0F5494"/>
                </a:solidFill>
                <a:latin typeface="+mj-lt"/>
                <a:cs typeface="Tw Cen MT"/>
              </a:rPr>
              <a:t>Results achieved versus what was planned. Final Report incl. analysis of the reasons for possible ‘gaps’</a:t>
            </a:r>
          </a:p>
        </p:txBody>
      </p:sp>
      <p:sp>
        <p:nvSpPr>
          <p:cNvPr id="58" name="Rounded Rectangular Callout 10">
            <a:extLst>
              <a:ext uri="{FF2B5EF4-FFF2-40B4-BE49-F238E27FC236}">
                <a16:creationId xmlns:a16="http://schemas.microsoft.com/office/drawing/2014/main" id="{6E81B7CD-7BC7-4042-8315-0C6E30ED9581}"/>
              </a:ext>
            </a:extLst>
          </p:cNvPr>
          <p:cNvSpPr>
            <a:spLocks noChangeArrowheads="1"/>
          </p:cNvSpPr>
          <p:nvPr/>
        </p:nvSpPr>
        <p:spPr bwMode="auto">
          <a:xfrm>
            <a:off x="551159" y="3325852"/>
            <a:ext cx="2140665" cy="817245"/>
          </a:xfrm>
          <a:prstGeom prst="wedgeRoundRectCallout">
            <a:avLst>
              <a:gd name="adj1" fmla="val 98735"/>
              <a:gd name="adj2" fmla="val 94841"/>
              <a:gd name="adj3" fmla="val 16667"/>
            </a:avLst>
          </a:prstGeom>
          <a:ln w="28575">
            <a:solidFill>
              <a:schemeClr val="accent5"/>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threePt" dir="t"/>
            </a:scene3d>
          </a:bodyPr>
          <a:lstStyle/>
          <a:p>
            <a:pPr fontAlgn="base">
              <a:spcBef>
                <a:spcPct val="0"/>
              </a:spcBef>
              <a:spcAft>
                <a:spcPct val="0"/>
              </a:spcAft>
              <a:defRPr/>
            </a:pPr>
            <a:r>
              <a:rPr lang="en-US" sz="1400" dirty="0">
                <a:solidFill>
                  <a:srgbClr val="0F5494"/>
                </a:solidFill>
                <a:latin typeface="+mj-lt"/>
                <a:cs typeface="Tw Cen MT"/>
              </a:rPr>
              <a:t>Disbursement upon proven performance and progress</a:t>
            </a:r>
          </a:p>
        </p:txBody>
      </p:sp>
      <p:sp>
        <p:nvSpPr>
          <p:cNvPr id="59" name="Rounded Rectangular Callout 10">
            <a:extLst>
              <a:ext uri="{FF2B5EF4-FFF2-40B4-BE49-F238E27FC236}">
                <a16:creationId xmlns:a16="http://schemas.microsoft.com/office/drawing/2014/main" id="{CB6614A0-0BD6-49AD-BFB4-812975F96B7D}"/>
              </a:ext>
            </a:extLst>
          </p:cNvPr>
          <p:cNvSpPr>
            <a:spLocks noChangeArrowheads="1"/>
          </p:cNvSpPr>
          <p:nvPr/>
        </p:nvSpPr>
        <p:spPr bwMode="auto">
          <a:xfrm>
            <a:off x="75662" y="4816242"/>
            <a:ext cx="3505722" cy="1293971"/>
          </a:xfrm>
          <a:prstGeom prst="wedgeRoundRectCallout">
            <a:avLst>
              <a:gd name="adj1" fmla="val 62175"/>
              <a:gd name="adj2" fmla="val -58885"/>
              <a:gd name="adj3" fmla="val 16667"/>
            </a:avLst>
          </a:prstGeom>
          <a:ln w="28575">
            <a:solidFill>
              <a:schemeClr val="accent5"/>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threePt" dir="t"/>
            </a:scene3d>
          </a:bodyPr>
          <a:lstStyle/>
          <a:p>
            <a:pPr fontAlgn="base">
              <a:spcBef>
                <a:spcPct val="0"/>
              </a:spcBef>
              <a:spcAft>
                <a:spcPct val="0"/>
              </a:spcAft>
              <a:defRPr/>
            </a:pPr>
            <a:r>
              <a:rPr lang="en-US" sz="1400" dirty="0">
                <a:solidFill>
                  <a:srgbClr val="000000"/>
                </a:solidFill>
                <a:latin typeface="+mj-lt"/>
                <a:ea typeface="ＭＳ Ｐゴシック" charset="0"/>
                <a:cs typeface="Tw Cen MT"/>
              </a:rPr>
              <a:t>Continuous monitoring: </a:t>
            </a:r>
          </a:p>
          <a:p>
            <a:pPr fontAlgn="base">
              <a:spcBef>
                <a:spcPct val="0"/>
              </a:spcBef>
              <a:spcAft>
                <a:spcPct val="0"/>
              </a:spcAft>
              <a:defRPr/>
            </a:pPr>
            <a:r>
              <a:rPr lang="en-US" sz="1400" dirty="0">
                <a:solidFill>
                  <a:srgbClr val="000000"/>
                </a:solidFill>
                <a:latin typeface="+mj-lt"/>
                <a:ea typeface="ＭＳ Ｐゴシック" charset="0"/>
                <a:cs typeface="Tw Cen MT"/>
              </a:rPr>
              <a:t>Verify IL, contract timeliness, conditions, factors affecting performance</a:t>
            </a:r>
          </a:p>
          <a:p>
            <a:pPr fontAlgn="base">
              <a:spcBef>
                <a:spcPct val="0"/>
              </a:spcBef>
              <a:spcAft>
                <a:spcPct val="0"/>
              </a:spcAft>
              <a:defRPr/>
            </a:pPr>
            <a:r>
              <a:rPr lang="en-US" sz="1400" dirty="0">
                <a:solidFill>
                  <a:srgbClr val="000000"/>
                </a:solidFill>
                <a:latin typeface="+mj-lt"/>
                <a:ea typeface="ＭＳ Ｐゴシック" charset="0"/>
                <a:cs typeface="Tw Cen MT"/>
              </a:rPr>
              <a:t>Identify corrective measures, undertake PD, amend FA if needed</a:t>
            </a:r>
          </a:p>
        </p:txBody>
      </p:sp>
      <p:sp>
        <p:nvSpPr>
          <p:cNvPr id="60" name="Rounded Rectangular Callout 10">
            <a:extLst>
              <a:ext uri="{FF2B5EF4-FFF2-40B4-BE49-F238E27FC236}">
                <a16:creationId xmlns:a16="http://schemas.microsoft.com/office/drawing/2014/main" id="{B1D3A5C7-F38E-4C35-811C-28C5D9609D63}"/>
              </a:ext>
            </a:extLst>
          </p:cNvPr>
          <p:cNvSpPr>
            <a:spLocks noChangeArrowheads="1"/>
          </p:cNvSpPr>
          <p:nvPr/>
        </p:nvSpPr>
        <p:spPr bwMode="auto">
          <a:xfrm>
            <a:off x="3744673" y="5484300"/>
            <a:ext cx="6173621" cy="1293971"/>
          </a:xfrm>
          <a:prstGeom prst="wedgeRoundRectCallout">
            <a:avLst>
              <a:gd name="adj1" fmla="val -4448"/>
              <a:gd name="adj2" fmla="val -123807"/>
              <a:gd name="adj3" fmla="val 16667"/>
            </a:avLst>
          </a:prstGeom>
          <a:ln w="28575">
            <a:solidFill>
              <a:schemeClr val="accent5"/>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threePt" dir="t"/>
            </a:scene3d>
          </a:bodyPr>
          <a:lstStyle/>
          <a:p>
            <a:pPr fontAlgn="base">
              <a:spcBef>
                <a:spcPct val="0"/>
              </a:spcBef>
              <a:spcAft>
                <a:spcPct val="0"/>
              </a:spcAft>
            </a:pPr>
            <a:r>
              <a:rPr lang="en-US" altLang="nl-NL" sz="1400" dirty="0">
                <a:solidFill>
                  <a:srgbClr val="000000"/>
                </a:solidFill>
                <a:latin typeface="+mj-lt"/>
              </a:rPr>
              <a:t>Finalize intervention logic, budget &amp; calendar, stakeholders, donor coordination, implementing modalities (disbursement criteria), Capacity development, Policy dialogue, gender analysis, inequality, climate resilience, M&amp;E, domestic accountability, …), communications and visibility</a:t>
            </a:r>
            <a:endParaRPr lang="fr-BE" altLang="nl-NL" sz="1400" dirty="0">
              <a:solidFill>
                <a:srgbClr val="000000"/>
              </a:solidFill>
              <a:latin typeface="+mj-lt"/>
            </a:endParaRPr>
          </a:p>
        </p:txBody>
      </p:sp>
      <p:sp>
        <p:nvSpPr>
          <p:cNvPr id="57" name="Oval 28">
            <a:extLst>
              <a:ext uri="{FF2B5EF4-FFF2-40B4-BE49-F238E27FC236}">
                <a16:creationId xmlns:a16="http://schemas.microsoft.com/office/drawing/2014/main" id="{316CDD4C-9EC3-42FD-AFC4-152C2BC236C6}"/>
              </a:ext>
            </a:extLst>
          </p:cNvPr>
          <p:cNvSpPr/>
          <p:nvPr/>
        </p:nvSpPr>
        <p:spPr bwMode="auto">
          <a:xfrm>
            <a:off x="9234531" y="5207894"/>
            <a:ext cx="1411572" cy="744116"/>
          </a:xfrm>
          <a:prstGeom prst="ellipse">
            <a:avLst/>
          </a:prstGeom>
          <a:solidFill>
            <a:srgbClr val="0F5494"/>
          </a:solidFill>
          <a:ln>
            <a:noFill/>
          </a:ln>
        </p:spPr>
        <p:style>
          <a:lnRef idx="2">
            <a:schemeClr val="dk1"/>
          </a:lnRef>
          <a:fillRef idx="1">
            <a:schemeClr val="lt1"/>
          </a:fillRef>
          <a:effectRef idx="0">
            <a:schemeClr val="dk1"/>
          </a:effectRef>
          <a:fontRef idx="minor">
            <a:schemeClr val="dk1"/>
          </a:fontRef>
        </p:style>
        <p:txBody>
          <a:bodyPr anchor="ctr"/>
          <a:lstStyle/>
          <a:p>
            <a:pPr marL="2381" algn="ctr" fontAlgn="base">
              <a:spcBef>
                <a:spcPct val="0"/>
              </a:spcBef>
              <a:spcAft>
                <a:spcPct val="0"/>
              </a:spcAft>
              <a:defRPr/>
            </a:pPr>
            <a:r>
              <a:rPr lang="fr-BE" sz="1400" b="1" dirty="0">
                <a:solidFill>
                  <a:srgbClr val="FFFFFF"/>
                </a:solidFill>
                <a:latin typeface="+mj-lt"/>
              </a:rPr>
              <a:t>FA</a:t>
            </a:r>
          </a:p>
          <a:p>
            <a:pPr marL="2381" algn="ctr" fontAlgn="base">
              <a:spcBef>
                <a:spcPct val="0"/>
              </a:spcBef>
              <a:spcAft>
                <a:spcPct val="0"/>
              </a:spcAft>
              <a:defRPr/>
            </a:pPr>
            <a:r>
              <a:rPr lang="fr-BE" sz="1400" b="1" dirty="0">
                <a:solidFill>
                  <a:srgbClr val="FFFFFF"/>
                </a:solidFill>
                <a:latin typeface="+mj-lt"/>
              </a:rPr>
              <a:t>Appendix</a:t>
            </a:r>
          </a:p>
        </p:txBody>
      </p:sp>
      <p:sp>
        <p:nvSpPr>
          <p:cNvPr id="61" name="Rounded Rectangular Callout 10">
            <a:extLst>
              <a:ext uri="{FF2B5EF4-FFF2-40B4-BE49-F238E27FC236}">
                <a16:creationId xmlns:a16="http://schemas.microsoft.com/office/drawing/2014/main" id="{CD563BDE-23BE-4819-AEDE-AEA145E5EC28}"/>
              </a:ext>
            </a:extLst>
          </p:cNvPr>
          <p:cNvSpPr>
            <a:spLocks noChangeArrowheads="1"/>
          </p:cNvSpPr>
          <p:nvPr/>
        </p:nvSpPr>
        <p:spPr bwMode="auto">
          <a:xfrm>
            <a:off x="7843851" y="3257748"/>
            <a:ext cx="4060245" cy="1770698"/>
          </a:xfrm>
          <a:prstGeom prst="wedgeRoundRectCallout">
            <a:avLst>
              <a:gd name="adj1" fmla="val -64097"/>
              <a:gd name="adj2" fmla="val -2342"/>
              <a:gd name="adj3" fmla="val 16667"/>
            </a:avLst>
          </a:prstGeom>
          <a:ln w="28575">
            <a:solidFill>
              <a:schemeClr val="accent5"/>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threePt" dir="t"/>
            </a:scene3d>
          </a:bodyPr>
          <a:lstStyle/>
          <a:p>
            <a:pPr marL="2381" fontAlgn="base">
              <a:spcBef>
                <a:spcPct val="0"/>
              </a:spcBef>
              <a:spcAft>
                <a:spcPct val="0"/>
              </a:spcAft>
              <a:defRPr/>
            </a:pPr>
            <a:r>
              <a:rPr lang="en-US" sz="1400" dirty="0">
                <a:solidFill>
                  <a:srgbClr val="000000"/>
                </a:solidFill>
                <a:latin typeface="+mj-lt"/>
                <a:ea typeface="ＭＳ Ｐゴシック" charset="0"/>
                <a:cs typeface="Tw Cen MT"/>
              </a:rPr>
              <a:t>Proposed objectives &amp; results</a:t>
            </a:r>
          </a:p>
          <a:p>
            <a:pPr marL="2381" fontAlgn="base">
              <a:spcBef>
                <a:spcPct val="0"/>
              </a:spcBef>
              <a:spcAft>
                <a:spcPct val="0"/>
              </a:spcAft>
              <a:defRPr/>
            </a:pPr>
            <a:r>
              <a:rPr lang="en-US" sz="1400" dirty="0">
                <a:solidFill>
                  <a:srgbClr val="000000"/>
                </a:solidFill>
                <a:latin typeface="+mj-lt"/>
                <a:ea typeface="ＭＳ Ｐゴシック" charset="0"/>
                <a:cs typeface="Tw Cen MT"/>
              </a:rPr>
              <a:t>Proposed scale and form</a:t>
            </a:r>
          </a:p>
          <a:p>
            <a:pPr marL="2381" fontAlgn="base">
              <a:spcBef>
                <a:spcPct val="0"/>
              </a:spcBef>
              <a:spcAft>
                <a:spcPct val="0"/>
              </a:spcAft>
              <a:defRPr/>
            </a:pPr>
            <a:r>
              <a:rPr lang="en-US" sz="1400" dirty="0">
                <a:solidFill>
                  <a:srgbClr val="000000"/>
                </a:solidFill>
                <a:latin typeface="+mj-lt"/>
                <a:ea typeface="ＭＳ Ｐゴシック" charset="0"/>
                <a:cs typeface="Tw Cen MT"/>
              </a:rPr>
              <a:t>Status of 4 eligibility criteria</a:t>
            </a:r>
          </a:p>
          <a:p>
            <a:pPr marL="2381" fontAlgn="base">
              <a:spcBef>
                <a:spcPct val="0"/>
              </a:spcBef>
              <a:spcAft>
                <a:spcPct val="0"/>
              </a:spcAft>
              <a:defRPr/>
            </a:pPr>
            <a:r>
              <a:rPr lang="en-US" sz="1400" dirty="0">
                <a:solidFill>
                  <a:srgbClr val="000000"/>
                </a:solidFill>
                <a:latin typeface="+mj-lt"/>
                <a:ea typeface="ＭＳ Ｐゴシック" charset="0"/>
                <a:cs typeface="Tw Cen MT"/>
              </a:rPr>
              <a:t>Prior actions &amp; supporting measures</a:t>
            </a:r>
          </a:p>
          <a:p>
            <a:pPr marL="2381" fontAlgn="base">
              <a:spcBef>
                <a:spcPct val="0"/>
              </a:spcBef>
              <a:spcAft>
                <a:spcPct val="0"/>
              </a:spcAft>
              <a:defRPr/>
            </a:pPr>
            <a:r>
              <a:rPr lang="en-US" sz="1400" dirty="0">
                <a:solidFill>
                  <a:srgbClr val="000000"/>
                </a:solidFill>
                <a:latin typeface="+mj-lt"/>
                <a:ea typeface="ＭＳ Ｐゴシック" charset="0"/>
                <a:cs typeface="Tw Cen MT"/>
              </a:rPr>
              <a:t>Preliminary design &amp; implementation proposals</a:t>
            </a:r>
          </a:p>
          <a:p>
            <a:pPr marL="2381" fontAlgn="base">
              <a:spcBef>
                <a:spcPct val="0"/>
              </a:spcBef>
              <a:spcAft>
                <a:spcPct val="0"/>
              </a:spcAft>
              <a:defRPr/>
            </a:pPr>
            <a:r>
              <a:rPr lang="en-US" sz="1400" dirty="0">
                <a:solidFill>
                  <a:srgbClr val="000000"/>
                </a:solidFill>
                <a:latin typeface="+mj-lt"/>
                <a:ea typeface="ＭＳ Ｐゴシック" charset="0"/>
                <a:cs typeface="Tw Cen MT"/>
              </a:rPr>
              <a:t>Main risks &amp; next steps</a:t>
            </a:r>
          </a:p>
        </p:txBody>
      </p:sp>
      <p:sp>
        <p:nvSpPr>
          <p:cNvPr id="9" name="Rectangle 7">
            <a:extLst>
              <a:ext uri="{FF2B5EF4-FFF2-40B4-BE49-F238E27FC236}">
                <a16:creationId xmlns:a16="http://schemas.microsoft.com/office/drawing/2014/main" id="{833CACA9-9093-4217-9F71-F7874F604713}"/>
              </a:ext>
            </a:extLst>
          </p:cNvPr>
          <p:cNvSpPr>
            <a:spLocks noChangeArrowheads="1"/>
          </p:cNvSpPr>
          <p:nvPr/>
        </p:nvSpPr>
        <p:spPr bwMode="auto">
          <a:xfrm>
            <a:off x="6284383" y="4218465"/>
            <a:ext cx="1279291" cy="232539"/>
          </a:xfrm>
          <a:prstGeom prst="rect">
            <a:avLst/>
          </a:prstGeom>
          <a:solidFill>
            <a:schemeClr val="bg1"/>
          </a:solidFill>
          <a:ln>
            <a:solidFill>
              <a:srgbClr val="0F5494"/>
            </a:solidFill>
            <a:headEnd/>
            <a:tailEnd/>
          </a:ln>
          <a:effectLst/>
        </p:spPr>
        <p:style>
          <a:lnRef idx="2">
            <a:schemeClr val="accent1"/>
          </a:lnRef>
          <a:fillRef idx="1">
            <a:schemeClr val="lt1"/>
          </a:fillRef>
          <a:effectRef idx="0">
            <a:schemeClr val="accent1"/>
          </a:effectRef>
          <a:fontRef idx="minor">
            <a:schemeClr val="dk1"/>
          </a:fontRef>
        </p:style>
        <p:txBody>
          <a:bodyPr wrap="square" lIns="14108" tIns="8465" rIns="14108" bIns="8465" anchor="ctr">
            <a:spAutoFit/>
          </a:bodyPr>
          <a:lstStyle/>
          <a:p>
            <a:pPr algn="ctr" fontAlgn="base">
              <a:spcBef>
                <a:spcPct val="0"/>
              </a:spcBef>
              <a:spcAft>
                <a:spcPct val="0"/>
              </a:spcAft>
              <a:defRPr/>
            </a:pPr>
            <a:r>
              <a:rPr lang="fr-BE" sz="1400" b="1" dirty="0">
                <a:solidFill>
                  <a:srgbClr val="000000"/>
                </a:solidFill>
                <a:latin typeface="+mj-lt"/>
                <a:cs typeface="Tw Cen MT"/>
              </a:rPr>
              <a:t>Design</a:t>
            </a:r>
          </a:p>
        </p:txBody>
      </p:sp>
      <p:sp>
        <p:nvSpPr>
          <p:cNvPr id="56" name="Oval 6">
            <a:extLst>
              <a:ext uri="{FF2B5EF4-FFF2-40B4-BE49-F238E27FC236}">
                <a16:creationId xmlns:a16="http://schemas.microsoft.com/office/drawing/2014/main" id="{D6D23A97-1F16-4E05-9084-0447F31626D7}"/>
              </a:ext>
            </a:extLst>
          </p:cNvPr>
          <p:cNvSpPr/>
          <p:nvPr/>
        </p:nvSpPr>
        <p:spPr bwMode="auto">
          <a:xfrm>
            <a:off x="7262037" y="4718679"/>
            <a:ext cx="974855" cy="443807"/>
          </a:xfrm>
          <a:prstGeom prst="ellipse">
            <a:avLst/>
          </a:prstGeom>
          <a:solidFill>
            <a:srgbClr val="0F5494"/>
          </a:solidFill>
          <a:ln>
            <a:noFill/>
          </a:ln>
        </p:spPr>
        <p:style>
          <a:lnRef idx="2">
            <a:schemeClr val="dk1"/>
          </a:lnRef>
          <a:fillRef idx="1">
            <a:schemeClr val="lt1"/>
          </a:fillRef>
          <a:effectRef idx="0">
            <a:schemeClr val="dk1"/>
          </a:effectRef>
          <a:fontRef idx="minor">
            <a:schemeClr val="dk1"/>
          </a:fontRef>
        </p:style>
        <p:txBody>
          <a:bodyPr anchor="ctr"/>
          <a:lstStyle/>
          <a:p>
            <a:pPr marL="2381" fontAlgn="base">
              <a:spcBef>
                <a:spcPct val="0"/>
              </a:spcBef>
              <a:spcAft>
                <a:spcPct val="0"/>
              </a:spcAft>
              <a:defRPr/>
            </a:pPr>
            <a:r>
              <a:rPr lang="fr-BE" sz="1400" b="1" dirty="0">
                <a:solidFill>
                  <a:srgbClr val="FFFFFF"/>
                </a:solidFill>
                <a:latin typeface="+mj-lt"/>
              </a:rPr>
              <a:t>RMF+</a:t>
            </a:r>
          </a:p>
        </p:txBody>
      </p:sp>
      <p:sp>
        <p:nvSpPr>
          <p:cNvPr id="62" name="Rounded Rectangular Callout 10">
            <a:extLst>
              <a:ext uri="{FF2B5EF4-FFF2-40B4-BE49-F238E27FC236}">
                <a16:creationId xmlns:a16="http://schemas.microsoft.com/office/drawing/2014/main" id="{2F4AAB23-1A2F-4674-AA29-388680A98968}"/>
              </a:ext>
            </a:extLst>
          </p:cNvPr>
          <p:cNvSpPr>
            <a:spLocks noChangeArrowheads="1"/>
          </p:cNvSpPr>
          <p:nvPr/>
        </p:nvSpPr>
        <p:spPr bwMode="auto">
          <a:xfrm>
            <a:off x="7360070" y="1526880"/>
            <a:ext cx="3286033" cy="1532334"/>
          </a:xfrm>
          <a:prstGeom prst="wedgeRoundRectCallout">
            <a:avLst>
              <a:gd name="adj1" fmla="val -61271"/>
              <a:gd name="adj2" fmla="val 2932"/>
              <a:gd name="adj3" fmla="val 16667"/>
            </a:avLst>
          </a:prstGeom>
          <a:ln w="28575">
            <a:solidFill>
              <a:schemeClr val="accent5"/>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threePt" dir="t"/>
            </a:scene3d>
          </a:bodyPr>
          <a:lstStyle/>
          <a:p>
            <a:pPr fontAlgn="base">
              <a:spcBef>
                <a:spcPct val="0"/>
              </a:spcBef>
              <a:spcAft>
                <a:spcPct val="0"/>
              </a:spcAft>
            </a:pPr>
            <a:r>
              <a:rPr lang="en-US" altLang="nl-NL" sz="1400" dirty="0">
                <a:solidFill>
                  <a:srgbClr val="000000"/>
                </a:solidFill>
                <a:latin typeface="+mj-lt"/>
              </a:rPr>
              <a:t>Overall national policy</a:t>
            </a:r>
          </a:p>
          <a:p>
            <a:pPr fontAlgn="base">
              <a:spcBef>
                <a:spcPct val="0"/>
              </a:spcBef>
              <a:spcAft>
                <a:spcPct val="0"/>
              </a:spcAft>
            </a:pPr>
            <a:r>
              <a:rPr lang="en-US" altLang="nl-NL" sz="1400" dirty="0">
                <a:solidFill>
                  <a:srgbClr val="000000"/>
                </a:solidFill>
                <a:latin typeface="+mj-lt"/>
              </a:rPr>
              <a:t>Choice of overall objectives/results</a:t>
            </a:r>
          </a:p>
          <a:p>
            <a:pPr fontAlgn="base">
              <a:spcBef>
                <a:spcPct val="0"/>
              </a:spcBef>
              <a:spcAft>
                <a:spcPct val="0"/>
              </a:spcAft>
            </a:pPr>
            <a:r>
              <a:rPr lang="en-US" altLang="nl-NL" sz="1400" dirty="0">
                <a:solidFill>
                  <a:srgbClr val="000000"/>
                </a:solidFill>
                <a:latin typeface="+mj-lt"/>
              </a:rPr>
              <a:t>Harmonization and synchronization</a:t>
            </a:r>
          </a:p>
          <a:p>
            <a:pPr fontAlgn="base">
              <a:spcBef>
                <a:spcPct val="0"/>
              </a:spcBef>
              <a:spcAft>
                <a:spcPct val="0"/>
              </a:spcAft>
            </a:pPr>
            <a:r>
              <a:rPr lang="en-US" altLang="nl-NL" sz="1400" dirty="0">
                <a:solidFill>
                  <a:srgbClr val="000000"/>
                </a:solidFill>
                <a:latin typeface="+mj-lt"/>
              </a:rPr>
              <a:t>Choice of sectors</a:t>
            </a:r>
          </a:p>
          <a:p>
            <a:pPr fontAlgn="base">
              <a:spcBef>
                <a:spcPct val="0"/>
              </a:spcBef>
              <a:spcAft>
                <a:spcPct val="0"/>
              </a:spcAft>
            </a:pPr>
            <a:r>
              <a:rPr lang="en-US" altLang="nl-NL" sz="1400" dirty="0">
                <a:solidFill>
                  <a:srgbClr val="000000"/>
                </a:solidFill>
                <a:latin typeface="+mj-lt"/>
              </a:rPr>
              <a:t>Global Gateway &amp; Team Europe Initiative, </a:t>
            </a:r>
          </a:p>
        </p:txBody>
      </p:sp>
    </p:spTree>
    <p:extLst>
      <p:ext uri="{BB962C8B-B14F-4D97-AF65-F5344CB8AC3E}">
        <p14:creationId xmlns:p14="http://schemas.microsoft.com/office/powerpoint/2010/main" val="283305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8" grpId="0" animBg="1"/>
      <p:bldP spid="59" grpId="0" animBg="1"/>
      <p:bldP spid="60" grpId="0" animBg="1"/>
      <p:bldP spid="57" grpId="0" animBg="1"/>
      <p:bldP spid="61" grpId="0" animBg="1"/>
      <p:bldP spid="56" grpId="0" animBg="1"/>
      <p:bldP spid="6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Budget support Intervention Logic </a:t>
            </a:r>
            <a:r>
              <a:rPr lang="en-GB" sz="2800" dirty="0"/>
              <a:t>(OECD/DAC 2012)</a:t>
            </a:r>
          </a:p>
        </p:txBody>
      </p:sp>
      <p:sp>
        <p:nvSpPr>
          <p:cNvPr id="4" name="Isosceles Triangle 22">
            <a:extLst>
              <a:ext uri="{FF2B5EF4-FFF2-40B4-BE49-F238E27FC236}">
                <a16:creationId xmlns:a16="http://schemas.microsoft.com/office/drawing/2014/main" id="{CD37ADEC-1A35-42F0-A197-DB40F6603394}"/>
              </a:ext>
            </a:extLst>
          </p:cNvPr>
          <p:cNvSpPr/>
          <p:nvPr/>
        </p:nvSpPr>
        <p:spPr bwMode="auto">
          <a:xfrm rot="5400000">
            <a:off x="1760759" y="4322465"/>
            <a:ext cx="1382137" cy="230926"/>
          </a:xfrm>
          <a:prstGeom prst="triangle">
            <a:avLst/>
          </a:prstGeom>
          <a:solidFill>
            <a:srgbClr val="0F5494"/>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3175" eaLnBrk="1" hangingPunct="1">
              <a:defRPr/>
            </a:pPr>
            <a:endParaRPr lang="fr-BE">
              <a:solidFill>
                <a:srgbClr val="0F5494"/>
              </a:solidFill>
            </a:endParaRPr>
          </a:p>
        </p:txBody>
      </p:sp>
      <p:sp>
        <p:nvSpPr>
          <p:cNvPr id="5" name="Isosceles Triangle 23">
            <a:extLst>
              <a:ext uri="{FF2B5EF4-FFF2-40B4-BE49-F238E27FC236}">
                <a16:creationId xmlns:a16="http://schemas.microsoft.com/office/drawing/2014/main" id="{FF887756-0666-4D52-ABE4-840FCF7700D7}"/>
              </a:ext>
            </a:extLst>
          </p:cNvPr>
          <p:cNvSpPr/>
          <p:nvPr/>
        </p:nvSpPr>
        <p:spPr bwMode="auto">
          <a:xfrm rot="5400000">
            <a:off x="4170707" y="4258940"/>
            <a:ext cx="1382137" cy="230926"/>
          </a:xfrm>
          <a:prstGeom prst="triangle">
            <a:avLst/>
          </a:prstGeom>
          <a:solidFill>
            <a:srgbClr val="0F5494"/>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3175" eaLnBrk="1" hangingPunct="1">
              <a:defRPr/>
            </a:pPr>
            <a:endParaRPr lang="fr-BE">
              <a:solidFill>
                <a:srgbClr val="0F5494"/>
              </a:solidFill>
            </a:endParaRPr>
          </a:p>
        </p:txBody>
      </p:sp>
      <p:sp>
        <p:nvSpPr>
          <p:cNvPr id="6" name="Isosceles Triangle 24">
            <a:extLst>
              <a:ext uri="{FF2B5EF4-FFF2-40B4-BE49-F238E27FC236}">
                <a16:creationId xmlns:a16="http://schemas.microsoft.com/office/drawing/2014/main" id="{44A09B99-F0EE-4DDE-8C80-BE51C6CE6CE1}"/>
              </a:ext>
            </a:extLst>
          </p:cNvPr>
          <p:cNvSpPr/>
          <p:nvPr/>
        </p:nvSpPr>
        <p:spPr bwMode="auto">
          <a:xfrm rot="5400000">
            <a:off x="6580655" y="4258939"/>
            <a:ext cx="1382137" cy="230926"/>
          </a:xfrm>
          <a:prstGeom prst="triangle">
            <a:avLst/>
          </a:prstGeom>
          <a:solidFill>
            <a:srgbClr val="0F5494"/>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3175" eaLnBrk="1" hangingPunct="1">
              <a:defRPr/>
            </a:pPr>
            <a:endParaRPr lang="fr-BE">
              <a:solidFill>
                <a:srgbClr val="0F5494"/>
              </a:solidFill>
            </a:endParaRPr>
          </a:p>
        </p:txBody>
      </p:sp>
      <p:sp>
        <p:nvSpPr>
          <p:cNvPr id="7" name="Isosceles Triangle 25">
            <a:extLst>
              <a:ext uri="{FF2B5EF4-FFF2-40B4-BE49-F238E27FC236}">
                <a16:creationId xmlns:a16="http://schemas.microsoft.com/office/drawing/2014/main" id="{7A65A8BF-854C-4FC4-92EF-0A561B900114}"/>
              </a:ext>
            </a:extLst>
          </p:cNvPr>
          <p:cNvSpPr/>
          <p:nvPr/>
        </p:nvSpPr>
        <p:spPr bwMode="auto">
          <a:xfrm rot="5400000">
            <a:off x="8990603" y="4258940"/>
            <a:ext cx="1382137" cy="230926"/>
          </a:xfrm>
          <a:prstGeom prst="triangle">
            <a:avLst/>
          </a:prstGeom>
          <a:solidFill>
            <a:srgbClr val="0F5494"/>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3175" eaLnBrk="1" hangingPunct="1">
              <a:defRPr/>
            </a:pPr>
            <a:endParaRPr lang="fr-BE">
              <a:solidFill>
                <a:srgbClr val="0F5494"/>
              </a:solidFill>
            </a:endParaRPr>
          </a:p>
        </p:txBody>
      </p:sp>
      <p:sp>
        <p:nvSpPr>
          <p:cNvPr id="8" name="Rectangle 7">
            <a:extLst>
              <a:ext uri="{FF2B5EF4-FFF2-40B4-BE49-F238E27FC236}">
                <a16:creationId xmlns:a16="http://schemas.microsoft.com/office/drawing/2014/main" id="{CB30FE42-7850-4D1B-930B-7336E7B915E5}"/>
              </a:ext>
            </a:extLst>
          </p:cNvPr>
          <p:cNvSpPr/>
          <p:nvPr/>
        </p:nvSpPr>
        <p:spPr>
          <a:xfrm>
            <a:off x="251697" y="1581708"/>
            <a:ext cx="11177610" cy="400110"/>
          </a:xfrm>
          <a:prstGeom prst="rect">
            <a:avLst/>
          </a:prstGeom>
          <a:solidFill>
            <a:schemeClr val="accent5">
              <a:lumMod val="20000"/>
              <a:lumOff val="80000"/>
            </a:schemeClr>
          </a:solidFill>
          <a:ln w="19050">
            <a:noFill/>
          </a:ln>
          <a:effectLst/>
        </p:spPr>
        <p:txBody>
          <a:bodyPr wrap="square">
            <a:spAutoFit/>
          </a:bodyPr>
          <a:lstStyle/>
          <a:p>
            <a:pPr algn="ctr" eaLnBrk="1" hangingPunct="1">
              <a:defRPr/>
            </a:pPr>
            <a:r>
              <a:rPr lang="en-GB" sz="2000" b="1" cap="all" spc="300" dirty="0">
                <a:solidFill>
                  <a:srgbClr val="004494"/>
                </a:solidFill>
                <a:latin typeface="+mn-lt"/>
                <a:ea typeface="+mj-ea"/>
                <a:cs typeface="+mj-cs"/>
              </a:rPr>
              <a:t>GOVERNMENT POLICY &amp; SPENDING ACTIONS (STRATEGY)</a:t>
            </a:r>
          </a:p>
        </p:txBody>
      </p:sp>
      <p:grpSp>
        <p:nvGrpSpPr>
          <p:cNvPr id="36" name="Group 35"/>
          <p:cNvGrpSpPr/>
          <p:nvPr/>
        </p:nvGrpSpPr>
        <p:grpSpPr>
          <a:xfrm>
            <a:off x="184854" y="2807147"/>
            <a:ext cx="2124000" cy="2771869"/>
            <a:chOff x="251695" y="2515326"/>
            <a:chExt cx="2032149" cy="3014272"/>
          </a:xfrm>
        </p:grpSpPr>
        <p:sp>
          <p:nvSpPr>
            <p:cNvPr id="10" name="Rectangle 9">
              <a:extLst>
                <a:ext uri="{FF2B5EF4-FFF2-40B4-BE49-F238E27FC236}">
                  <a16:creationId xmlns:a16="http://schemas.microsoft.com/office/drawing/2014/main" id="{35DFC780-3A32-4A32-A1C9-FD5BE570F543}"/>
                </a:ext>
              </a:extLst>
            </p:cNvPr>
            <p:cNvSpPr/>
            <p:nvPr/>
          </p:nvSpPr>
          <p:spPr bwMode="auto">
            <a:xfrm>
              <a:off x="251695" y="3257938"/>
              <a:ext cx="2032149" cy="2271660"/>
            </a:xfrm>
            <a:prstGeom prst="rect">
              <a:avLst/>
            </a:prstGeom>
            <a:noFill/>
            <a:ln w="12700">
              <a:solidFill>
                <a:srgbClr val="1FACE0"/>
              </a:solidFill>
            </a:ln>
            <a:effectLst/>
          </p:spPr>
          <p:style>
            <a:lnRef idx="2">
              <a:schemeClr val="accent3">
                <a:shade val="50000"/>
              </a:schemeClr>
            </a:lnRef>
            <a:fillRef idx="1">
              <a:schemeClr val="accent3"/>
            </a:fillRef>
            <a:effectRef idx="0">
              <a:schemeClr val="accent3"/>
            </a:effectRef>
            <a:fontRef idx="minor">
              <a:schemeClr val="lt1"/>
            </a:fontRef>
          </p:style>
          <p:txBody>
            <a:bodyPr anchor="t"/>
            <a:lstStyle/>
            <a:p>
              <a:pPr marL="3175" algn="ctr" eaLnBrk="1" fontAlgn="auto" hangingPunct="1">
                <a:lnSpc>
                  <a:spcPct val="115000"/>
                </a:lnSpc>
                <a:spcBef>
                  <a:spcPts val="0"/>
                </a:spcBef>
                <a:spcAft>
                  <a:spcPts val="0"/>
                </a:spcAft>
                <a:defRPr/>
              </a:pPr>
              <a:r>
                <a:rPr lang="en-GB" dirty="0">
                  <a:solidFill>
                    <a:schemeClr val="tx1"/>
                  </a:solidFill>
                </a:rPr>
                <a:t>Funds</a:t>
              </a:r>
            </a:p>
            <a:p>
              <a:pPr marL="3175" algn="ctr" eaLnBrk="1" fontAlgn="auto" hangingPunct="1">
                <a:lnSpc>
                  <a:spcPct val="115000"/>
                </a:lnSpc>
                <a:spcBef>
                  <a:spcPts val="0"/>
                </a:spcBef>
                <a:spcAft>
                  <a:spcPts val="0"/>
                </a:spcAft>
                <a:defRPr/>
              </a:pPr>
              <a:r>
                <a:rPr lang="en-GB" dirty="0">
                  <a:solidFill>
                    <a:schemeClr val="tx1"/>
                  </a:solidFill>
                </a:rPr>
                <a:t>Conditions / indicators</a:t>
              </a:r>
            </a:p>
            <a:p>
              <a:pPr marL="3175" algn="ctr" eaLnBrk="1" fontAlgn="auto" hangingPunct="1">
                <a:lnSpc>
                  <a:spcPct val="115000"/>
                </a:lnSpc>
                <a:spcBef>
                  <a:spcPts val="0"/>
                </a:spcBef>
                <a:spcAft>
                  <a:spcPts val="0"/>
                </a:spcAft>
                <a:defRPr/>
              </a:pPr>
              <a:r>
                <a:rPr lang="en-GB" dirty="0">
                  <a:solidFill>
                    <a:schemeClr val="tx1"/>
                  </a:solidFill>
                </a:rPr>
                <a:t>Capacity development</a:t>
              </a:r>
            </a:p>
            <a:p>
              <a:pPr marL="3175" algn="ctr" eaLnBrk="1" fontAlgn="auto" hangingPunct="1">
                <a:lnSpc>
                  <a:spcPct val="115000"/>
                </a:lnSpc>
                <a:spcBef>
                  <a:spcPts val="0"/>
                </a:spcBef>
                <a:spcAft>
                  <a:spcPts val="0"/>
                </a:spcAft>
                <a:defRPr/>
              </a:pPr>
              <a:r>
                <a:rPr lang="fr-BE" dirty="0">
                  <a:solidFill>
                    <a:schemeClr val="tx1"/>
                  </a:solidFill>
                </a:rPr>
                <a:t>Policy Dialogue</a:t>
              </a:r>
              <a:endParaRPr lang="en-GB" dirty="0">
                <a:solidFill>
                  <a:schemeClr val="tx1"/>
                </a:solidFill>
              </a:endParaRPr>
            </a:p>
          </p:txBody>
        </p:sp>
        <p:sp>
          <p:nvSpPr>
            <p:cNvPr id="15" name="Rectangle 14">
              <a:extLst>
                <a:ext uri="{FF2B5EF4-FFF2-40B4-BE49-F238E27FC236}">
                  <a16:creationId xmlns:a16="http://schemas.microsoft.com/office/drawing/2014/main" id="{14110C70-88CE-42CB-B0E7-2EAE18E68BC6}"/>
                </a:ext>
              </a:extLst>
            </p:cNvPr>
            <p:cNvSpPr/>
            <p:nvPr/>
          </p:nvSpPr>
          <p:spPr bwMode="auto">
            <a:xfrm>
              <a:off x="251695" y="2515326"/>
              <a:ext cx="2032149" cy="740567"/>
            </a:xfrm>
            <a:prstGeom prst="rect">
              <a:avLst/>
            </a:prstGeom>
            <a:solidFill>
              <a:srgbClr val="1FACE0"/>
            </a:solidFill>
            <a:ln w="12700">
              <a:solidFill>
                <a:srgbClr val="1FACE0"/>
              </a:solidFill>
            </a:ln>
            <a:effectLst/>
          </p:spPr>
          <p:style>
            <a:lnRef idx="1">
              <a:schemeClr val="accent4"/>
            </a:lnRef>
            <a:fillRef idx="2">
              <a:schemeClr val="accent4"/>
            </a:fillRef>
            <a:effectRef idx="1">
              <a:schemeClr val="accent4"/>
            </a:effectRef>
            <a:fontRef idx="minor">
              <a:schemeClr val="dk1"/>
            </a:fontRef>
          </p:style>
          <p:txBody>
            <a:bodyPr anchor="ctr"/>
            <a:lstStyle/>
            <a:p>
              <a:pPr marL="3175" algn="ctr" eaLnBrk="1" fontAlgn="auto" hangingPunct="1">
                <a:lnSpc>
                  <a:spcPct val="115000"/>
                </a:lnSpc>
                <a:spcBef>
                  <a:spcPts val="0"/>
                </a:spcBef>
                <a:spcAft>
                  <a:spcPts val="0"/>
                </a:spcAft>
                <a:defRPr/>
              </a:pPr>
              <a:r>
                <a:rPr lang="en-GB" b="1" dirty="0">
                  <a:solidFill>
                    <a:schemeClr val="bg1"/>
                  </a:solidFill>
                </a:rPr>
                <a:t>Budget Support inputs</a:t>
              </a:r>
            </a:p>
          </p:txBody>
        </p:sp>
      </p:grpSp>
      <p:grpSp>
        <p:nvGrpSpPr>
          <p:cNvPr id="35" name="Group 34"/>
          <p:cNvGrpSpPr/>
          <p:nvPr/>
        </p:nvGrpSpPr>
        <p:grpSpPr>
          <a:xfrm>
            <a:off x="2594802" y="2813877"/>
            <a:ext cx="2124000" cy="2765139"/>
            <a:chOff x="2051719" y="2522644"/>
            <a:chExt cx="2032149" cy="3006953"/>
          </a:xfrm>
        </p:grpSpPr>
        <p:sp>
          <p:nvSpPr>
            <p:cNvPr id="11" name="Rectangle 10">
              <a:extLst>
                <a:ext uri="{FF2B5EF4-FFF2-40B4-BE49-F238E27FC236}">
                  <a16:creationId xmlns:a16="http://schemas.microsoft.com/office/drawing/2014/main" id="{642B5FB2-3782-46B2-A36A-7CDAFB6F4E8C}"/>
                </a:ext>
              </a:extLst>
            </p:cNvPr>
            <p:cNvSpPr/>
            <p:nvPr/>
          </p:nvSpPr>
          <p:spPr bwMode="auto">
            <a:xfrm>
              <a:off x="2051719" y="3257937"/>
              <a:ext cx="2032149" cy="2271660"/>
            </a:xfrm>
            <a:prstGeom prst="rect">
              <a:avLst/>
            </a:prstGeom>
            <a:noFill/>
            <a:ln w="12700">
              <a:solidFill>
                <a:srgbClr val="FF3300"/>
              </a:solidFill>
            </a:ln>
            <a:effectLst/>
          </p:spPr>
          <p:style>
            <a:lnRef idx="2">
              <a:schemeClr val="accent3">
                <a:shade val="50000"/>
              </a:schemeClr>
            </a:lnRef>
            <a:fillRef idx="1">
              <a:schemeClr val="accent3"/>
            </a:fillRef>
            <a:effectRef idx="0">
              <a:schemeClr val="accent3"/>
            </a:effectRef>
            <a:fontRef idx="minor">
              <a:schemeClr val="lt1"/>
            </a:fontRef>
          </p:style>
          <p:txBody>
            <a:bodyPr anchor="t"/>
            <a:lstStyle/>
            <a:p>
              <a:pPr marL="3175" algn="ctr" eaLnBrk="1" fontAlgn="auto" hangingPunct="1">
                <a:spcBef>
                  <a:spcPts val="0"/>
                </a:spcBef>
                <a:spcAft>
                  <a:spcPts val="0"/>
                </a:spcAft>
                <a:defRPr/>
              </a:pPr>
              <a:r>
                <a:rPr lang="en-GB" dirty="0">
                  <a:solidFill>
                    <a:schemeClr val="tx1"/>
                  </a:solidFill>
                </a:rPr>
                <a:t>Improvement in the relationship between external assistance and the national budget and policy processes</a:t>
              </a:r>
            </a:p>
          </p:txBody>
        </p:sp>
        <p:sp>
          <p:nvSpPr>
            <p:cNvPr id="16" name="Rectangle 15">
              <a:extLst>
                <a:ext uri="{FF2B5EF4-FFF2-40B4-BE49-F238E27FC236}">
                  <a16:creationId xmlns:a16="http://schemas.microsoft.com/office/drawing/2014/main" id="{C6DAAA2C-9144-4B49-B998-6D3C381F2238}"/>
                </a:ext>
              </a:extLst>
            </p:cNvPr>
            <p:cNvSpPr/>
            <p:nvPr/>
          </p:nvSpPr>
          <p:spPr bwMode="auto">
            <a:xfrm>
              <a:off x="2051719" y="2522644"/>
              <a:ext cx="2032149" cy="740567"/>
            </a:xfrm>
            <a:prstGeom prst="rect">
              <a:avLst/>
            </a:prstGeom>
            <a:solidFill>
              <a:srgbClr val="FF3300"/>
            </a:solidFill>
            <a:ln w="12700">
              <a:solidFill>
                <a:srgbClr val="FF3300"/>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lnSpc>
                  <a:spcPct val="115000"/>
                </a:lnSpc>
                <a:spcBef>
                  <a:spcPts val="0"/>
                </a:spcBef>
                <a:spcAft>
                  <a:spcPts val="0"/>
                </a:spcAft>
                <a:defRPr/>
              </a:pPr>
              <a:r>
                <a:rPr lang="en-GB" b="1" dirty="0">
                  <a:solidFill>
                    <a:schemeClr val="bg1"/>
                  </a:solidFill>
                </a:rPr>
                <a:t>Direct Outputs </a:t>
              </a:r>
            </a:p>
          </p:txBody>
        </p:sp>
      </p:grpSp>
      <p:grpSp>
        <p:nvGrpSpPr>
          <p:cNvPr id="34" name="Group 33"/>
          <p:cNvGrpSpPr/>
          <p:nvPr/>
        </p:nvGrpSpPr>
        <p:grpSpPr>
          <a:xfrm>
            <a:off x="5004750" y="2813877"/>
            <a:ext cx="2124000" cy="2765139"/>
            <a:chOff x="3816047" y="2522644"/>
            <a:chExt cx="2032149" cy="3006953"/>
          </a:xfrm>
        </p:grpSpPr>
        <p:sp>
          <p:nvSpPr>
            <p:cNvPr id="12" name="Rectangle 11">
              <a:extLst>
                <a:ext uri="{FF2B5EF4-FFF2-40B4-BE49-F238E27FC236}">
                  <a16:creationId xmlns:a16="http://schemas.microsoft.com/office/drawing/2014/main" id="{C17240CC-B3D7-4A6B-B2B6-03EFB780BF01}"/>
                </a:ext>
              </a:extLst>
            </p:cNvPr>
            <p:cNvSpPr/>
            <p:nvPr/>
          </p:nvSpPr>
          <p:spPr bwMode="auto">
            <a:xfrm>
              <a:off x="3816047" y="3257937"/>
              <a:ext cx="2032149" cy="2271660"/>
            </a:xfrm>
            <a:prstGeom prst="rect">
              <a:avLst/>
            </a:prstGeom>
            <a:noFill/>
            <a:ln w="12700">
              <a:solidFill>
                <a:srgbClr val="FDB932"/>
              </a:solidFill>
            </a:ln>
            <a:effectLst/>
          </p:spPr>
          <p:style>
            <a:lnRef idx="2">
              <a:schemeClr val="accent3">
                <a:shade val="50000"/>
              </a:schemeClr>
            </a:lnRef>
            <a:fillRef idx="1">
              <a:schemeClr val="accent3"/>
            </a:fillRef>
            <a:effectRef idx="0">
              <a:schemeClr val="accent3"/>
            </a:effectRef>
            <a:fontRef idx="minor">
              <a:schemeClr val="lt1"/>
            </a:fontRef>
          </p:style>
          <p:txBody>
            <a:bodyPr anchor="t"/>
            <a:lstStyle/>
            <a:p>
              <a:pPr marL="3175" algn="ctr" eaLnBrk="1" fontAlgn="auto" hangingPunct="1">
                <a:lnSpc>
                  <a:spcPct val="115000"/>
                </a:lnSpc>
                <a:spcBef>
                  <a:spcPts val="0"/>
                </a:spcBef>
                <a:spcAft>
                  <a:spcPts val="0"/>
                </a:spcAft>
                <a:defRPr/>
              </a:pPr>
              <a:r>
                <a:rPr lang="en-GB" dirty="0">
                  <a:solidFill>
                    <a:schemeClr val="tx1"/>
                  </a:solidFill>
                </a:rPr>
                <a:t>Improved public policies, public sector institutions, public spending and public service delivery</a:t>
              </a:r>
            </a:p>
          </p:txBody>
        </p:sp>
        <p:sp>
          <p:nvSpPr>
            <p:cNvPr id="17" name="Rectangle 16">
              <a:extLst>
                <a:ext uri="{FF2B5EF4-FFF2-40B4-BE49-F238E27FC236}">
                  <a16:creationId xmlns:a16="http://schemas.microsoft.com/office/drawing/2014/main" id="{43B5A343-180A-4F2A-8D38-65859BD33D91}"/>
                </a:ext>
              </a:extLst>
            </p:cNvPr>
            <p:cNvSpPr/>
            <p:nvPr/>
          </p:nvSpPr>
          <p:spPr bwMode="auto">
            <a:xfrm>
              <a:off x="3816047" y="2522644"/>
              <a:ext cx="2032149" cy="740567"/>
            </a:xfrm>
            <a:prstGeom prst="rect">
              <a:avLst/>
            </a:prstGeom>
            <a:solidFill>
              <a:srgbClr val="FDB932"/>
            </a:solidFill>
            <a:ln w="12700">
              <a:solidFill>
                <a:srgbClr val="FDB932"/>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lnSpc>
                  <a:spcPct val="115000"/>
                </a:lnSpc>
                <a:spcBef>
                  <a:spcPts val="0"/>
                </a:spcBef>
                <a:spcAft>
                  <a:spcPts val="0"/>
                </a:spcAft>
                <a:defRPr/>
              </a:pPr>
              <a:r>
                <a:rPr lang="en-GB" b="1" dirty="0">
                  <a:solidFill>
                    <a:schemeClr val="bg1"/>
                  </a:solidFill>
                </a:rPr>
                <a:t>Induced Outputs</a:t>
              </a:r>
            </a:p>
          </p:txBody>
        </p:sp>
      </p:grpSp>
      <p:grpSp>
        <p:nvGrpSpPr>
          <p:cNvPr id="42" name="Group 41"/>
          <p:cNvGrpSpPr/>
          <p:nvPr/>
        </p:nvGrpSpPr>
        <p:grpSpPr>
          <a:xfrm>
            <a:off x="7414697" y="2813876"/>
            <a:ext cx="2103954" cy="2765140"/>
            <a:chOff x="7414697" y="2547176"/>
            <a:chExt cx="2103954" cy="2765140"/>
          </a:xfrm>
        </p:grpSpPr>
        <p:sp>
          <p:nvSpPr>
            <p:cNvPr id="13" name="Rectangle 12">
              <a:extLst>
                <a:ext uri="{FF2B5EF4-FFF2-40B4-BE49-F238E27FC236}">
                  <a16:creationId xmlns:a16="http://schemas.microsoft.com/office/drawing/2014/main" id="{B05C330E-21F0-4137-B777-30145626962D}"/>
                </a:ext>
              </a:extLst>
            </p:cNvPr>
            <p:cNvSpPr/>
            <p:nvPr/>
          </p:nvSpPr>
          <p:spPr bwMode="auto">
            <a:xfrm>
              <a:off x="7414697" y="3223339"/>
              <a:ext cx="2103954" cy="2088977"/>
            </a:xfrm>
            <a:prstGeom prst="rect">
              <a:avLst/>
            </a:prstGeom>
            <a:noFill/>
            <a:ln w="12700">
              <a:solidFill>
                <a:srgbClr val="F5823C"/>
              </a:solidFill>
            </a:ln>
            <a:effectLst/>
          </p:spPr>
          <p:style>
            <a:lnRef idx="2">
              <a:schemeClr val="accent3">
                <a:shade val="50000"/>
              </a:schemeClr>
            </a:lnRef>
            <a:fillRef idx="1">
              <a:schemeClr val="accent3"/>
            </a:fillRef>
            <a:effectRef idx="0">
              <a:schemeClr val="accent3"/>
            </a:effectRef>
            <a:fontRef idx="minor">
              <a:schemeClr val="lt1"/>
            </a:fontRef>
          </p:style>
          <p:txBody>
            <a:bodyPr anchor="t"/>
            <a:lstStyle/>
            <a:p>
              <a:pPr marL="3175" algn="ctr" eaLnBrk="1" fontAlgn="auto" hangingPunct="1">
                <a:lnSpc>
                  <a:spcPct val="115000"/>
                </a:lnSpc>
                <a:spcBef>
                  <a:spcPts val="0"/>
                </a:spcBef>
                <a:spcAft>
                  <a:spcPts val="0"/>
                </a:spcAft>
                <a:defRPr/>
              </a:pPr>
              <a:r>
                <a:rPr lang="en-GB" dirty="0">
                  <a:solidFill>
                    <a:schemeClr val="tx1"/>
                  </a:solidFill>
                </a:rPr>
                <a:t>Positive response by beneficiaries to government policy management, reforms and service delivery </a:t>
              </a:r>
            </a:p>
          </p:txBody>
        </p:sp>
        <p:sp>
          <p:nvSpPr>
            <p:cNvPr id="18" name="Rectangle 17">
              <a:extLst>
                <a:ext uri="{FF2B5EF4-FFF2-40B4-BE49-F238E27FC236}">
                  <a16:creationId xmlns:a16="http://schemas.microsoft.com/office/drawing/2014/main" id="{1BFC350C-4AA7-434B-95F1-552513CCEA19}"/>
                </a:ext>
              </a:extLst>
            </p:cNvPr>
            <p:cNvSpPr/>
            <p:nvPr/>
          </p:nvSpPr>
          <p:spPr bwMode="auto">
            <a:xfrm>
              <a:off x="7417873" y="2547176"/>
              <a:ext cx="2097603" cy="681012"/>
            </a:xfrm>
            <a:prstGeom prst="rect">
              <a:avLst/>
            </a:prstGeom>
            <a:solidFill>
              <a:srgbClr val="F5823C"/>
            </a:solidFill>
            <a:ln w="12700">
              <a:solidFill>
                <a:srgbClr val="F5823C"/>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lnSpc>
                  <a:spcPct val="115000"/>
                </a:lnSpc>
                <a:spcBef>
                  <a:spcPts val="0"/>
                </a:spcBef>
                <a:spcAft>
                  <a:spcPts val="0"/>
                </a:spcAft>
                <a:defRPr/>
              </a:pPr>
              <a:r>
                <a:rPr lang="en-GB" b="1" dirty="0">
                  <a:solidFill>
                    <a:schemeClr val="bg1"/>
                  </a:solidFill>
                </a:rPr>
                <a:t>Outcomes</a:t>
              </a:r>
              <a:endParaRPr lang="fr-BE" b="1" dirty="0">
                <a:solidFill>
                  <a:schemeClr val="bg1"/>
                </a:solidFill>
              </a:endParaRPr>
            </a:p>
          </p:txBody>
        </p:sp>
      </p:grpSp>
      <p:grpSp>
        <p:nvGrpSpPr>
          <p:cNvPr id="33" name="Group 32"/>
          <p:cNvGrpSpPr/>
          <p:nvPr/>
        </p:nvGrpSpPr>
        <p:grpSpPr>
          <a:xfrm>
            <a:off x="9824645" y="2825896"/>
            <a:ext cx="2124000" cy="2753120"/>
            <a:chOff x="9584022" y="2502874"/>
            <a:chExt cx="2032149" cy="2993883"/>
          </a:xfrm>
        </p:grpSpPr>
        <p:sp>
          <p:nvSpPr>
            <p:cNvPr id="14" name="Rectangle 13">
              <a:extLst>
                <a:ext uri="{FF2B5EF4-FFF2-40B4-BE49-F238E27FC236}">
                  <a16:creationId xmlns:a16="http://schemas.microsoft.com/office/drawing/2014/main" id="{F8259A0B-46A7-4A73-BD1F-C80B7C09DC5E}"/>
                </a:ext>
              </a:extLst>
            </p:cNvPr>
            <p:cNvSpPr/>
            <p:nvPr/>
          </p:nvSpPr>
          <p:spPr bwMode="auto">
            <a:xfrm>
              <a:off x="9584022" y="3225097"/>
              <a:ext cx="2032149" cy="2271660"/>
            </a:xfrm>
            <a:prstGeom prst="rect">
              <a:avLst/>
            </a:prstGeom>
            <a:noFill/>
            <a:ln w="12700">
              <a:solidFill>
                <a:srgbClr val="0F5494"/>
              </a:solidFill>
            </a:ln>
            <a:effectLst/>
          </p:spPr>
          <p:style>
            <a:lnRef idx="2">
              <a:schemeClr val="accent3">
                <a:shade val="50000"/>
              </a:schemeClr>
            </a:lnRef>
            <a:fillRef idx="1">
              <a:schemeClr val="accent3"/>
            </a:fillRef>
            <a:effectRef idx="0">
              <a:schemeClr val="accent3"/>
            </a:effectRef>
            <a:fontRef idx="minor">
              <a:schemeClr val="lt1"/>
            </a:fontRef>
          </p:style>
          <p:txBody>
            <a:bodyPr anchor="t"/>
            <a:lstStyle/>
            <a:p>
              <a:pPr marL="3175" algn="ctr" eaLnBrk="1" fontAlgn="auto" hangingPunct="1">
                <a:lnSpc>
                  <a:spcPct val="115000"/>
                </a:lnSpc>
                <a:spcBef>
                  <a:spcPts val="0"/>
                </a:spcBef>
                <a:spcAft>
                  <a:spcPts val="0"/>
                </a:spcAft>
                <a:defRPr/>
              </a:pPr>
              <a:r>
                <a:rPr lang="en-GB" dirty="0">
                  <a:solidFill>
                    <a:schemeClr val="tx1"/>
                  </a:solidFill>
                </a:rPr>
                <a:t>Sustainable Growth &amp; Poverty/Inequality  Reduction, </a:t>
              </a:r>
            </a:p>
            <a:p>
              <a:pPr marL="3175" algn="ctr" eaLnBrk="1" fontAlgn="auto" hangingPunct="1">
                <a:lnSpc>
                  <a:spcPct val="115000"/>
                </a:lnSpc>
                <a:spcBef>
                  <a:spcPts val="0"/>
                </a:spcBef>
                <a:spcAft>
                  <a:spcPts val="0"/>
                </a:spcAft>
                <a:defRPr/>
              </a:pPr>
              <a:r>
                <a:rPr lang="en-GB" dirty="0">
                  <a:solidFill>
                    <a:schemeClr val="tx1"/>
                  </a:solidFill>
                </a:rPr>
                <a:t>Stability </a:t>
              </a:r>
            </a:p>
          </p:txBody>
        </p:sp>
        <p:sp>
          <p:nvSpPr>
            <p:cNvPr id="19" name="Rectangle 18">
              <a:extLst>
                <a:ext uri="{FF2B5EF4-FFF2-40B4-BE49-F238E27FC236}">
                  <a16:creationId xmlns:a16="http://schemas.microsoft.com/office/drawing/2014/main" id="{1D081669-82B5-4207-9AB8-F398A57F5384}"/>
                </a:ext>
              </a:extLst>
            </p:cNvPr>
            <p:cNvSpPr/>
            <p:nvPr/>
          </p:nvSpPr>
          <p:spPr bwMode="auto">
            <a:xfrm>
              <a:off x="9584022" y="2502874"/>
              <a:ext cx="2032149" cy="740567"/>
            </a:xfrm>
            <a:prstGeom prst="rect">
              <a:avLst/>
            </a:prstGeom>
            <a:solidFill>
              <a:srgbClr val="0F5494"/>
            </a:solidFill>
            <a:ln w="12700">
              <a:solidFill>
                <a:srgbClr val="0F5494"/>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lnSpc>
                  <a:spcPct val="115000"/>
                </a:lnSpc>
                <a:spcBef>
                  <a:spcPts val="0"/>
                </a:spcBef>
                <a:spcAft>
                  <a:spcPts val="0"/>
                </a:spcAft>
                <a:defRPr/>
              </a:pPr>
              <a:r>
                <a:rPr lang="fr-BE" b="1" dirty="0">
                  <a:solidFill>
                    <a:schemeClr val="bg1"/>
                  </a:solidFill>
                </a:rPr>
                <a:t>Impacts</a:t>
              </a:r>
            </a:p>
          </p:txBody>
        </p:sp>
      </p:grpSp>
      <p:sp>
        <p:nvSpPr>
          <p:cNvPr id="20" name="Rectangle 19">
            <a:extLst>
              <a:ext uri="{FF2B5EF4-FFF2-40B4-BE49-F238E27FC236}">
                <a16:creationId xmlns:a16="http://schemas.microsoft.com/office/drawing/2014/main" id="{39AA10DD-1C4C-4FA2-8550-BFDDD02FBAD6}"/>
              </a:ext>
            </a:extLst>
          </p:cNvPr>
          <p:cNvSpPr/>
          <p:nvPr/>
        </p:nvSpPr>
        <p:spPr>
          <a:xfrm>
            <a:off x="251695" y="2085121"/>
            <a:ext cx="4404733" cy="692563"/>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lnSpc>
                <a:spcPct val="90000"/>
              </a:lnSpc>
              <a:spcBef>
                <a:spcPts val="0"/>
              </a:spcBef>
              <a:spcAft>
                <a:spcPts val="0"/>
              </a:spcAft>
              <a:defRPr/>
            </a:pPr>
            <a:r>
              <a:rPr lang="en-GB" b="1" spc="300" dirty="0">
                <a:solidFill>
                  <a:srgbClr val="0F5494"/>
                </a:solidFill>
              </a:rPr>
              <a:t>Inputs to Government policy &amp; spending actions</a:t>
            </a:r>
          </a:p>
        </p:txBody>
      </p:sp>
      <p:cxnSp>
        <p:nvCxnSpPr>
          <p:cNvPr id="21" name="Connecteur droit avec flèche 3">
            <a:extLst>
              <a:ext uri="{FF2B5EF4-FFF2-40B4-BE49-F238E27FC236}">
                <a16:creationId xmlns:a16="http://schemas.microsoft.com/office/drawing/2014/main" id="{E9D55F42-3036-40EF-B417-775FE587B81E}"/>
              </a:ext>
            </a:extLst>
          </p:cNvPr>
          <p:cNvCxnSpPr/>
          <p:nvPr/>
        </p:nvCxnSpPr>
        <p:spPr bwMode="auto">
          <a:xfrm flipH="1">
            <a:off x="1229895" y="5591796"/>
            <a:ext cx="16959" cy="543641"/>
          </a:xfrm>
          <a:prstGeom prst="straightConnector1">
            <a:avLst/>
          </a:prstGeom>
          <a:noFill/>
          <a:ln w="19050" cap="flat" cmpd="sng" algn="ctr">
            <a:solidFill>
              <a:srgbClr val="0F5494"/>
            </a:solidFill>
            <a:prstDash val="solid"/>
            <a:round/>
            <a:headEnd type="triangle" w="lg" len="lg"/>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Connecteur droit avec flèche 44">
            <a:extLst>
              <a:ext uri="{FF2B5EF4-FFF2-40B4-BE49-F238E27FC236}">
                <a16:creationId xmlns:a16="http://schemas.microsoft.com/office/drawing/2014/main" id="{86209A8D-E544-435B-86EF-825053F2F419}"/>
              </a:ext>
            </a:extLst>
          </p:cNvPr>
          <p:cNvCxnSpPr/>
          <p:nvPr/>
        </p:nvCxnSpPr>
        <p:spPr bwMode="auto">
          <a:xfrm>
            <a:off x="3652272" y="5596865"/>
            <a:ext cx="0" cy="538572"/>
          </a:xfrm>
          <a:prstGeom prst="straightConnector1">
            <a:avLst/>
          </a:prstGeom>
          <a:noFill/>
          <a:ln w="19050" cap="flat" cmpd="sng" algn="ctr">
            <a:solidFill>
              <a:srgbClr val="0F5494"/>
            </a:solidFill>
            <a:prstDash val="solid"/>
            <a:round/>
            <a:headEnd type="triangle" w="lg" len="lg"/>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Connecteur droit avec flèche 45">
            <a:extLst>
              <a:ext uri="{FF2B5EF4-FFF2-40B4-BE49-F238E27FC236}">
                <a16:creationId xmlns:a16="http://schemas.microsoft.com/office/drawing/2014/main" id="{AC247BA1-A716-410D-B9F5-4515BDFF744F}"/>
              </a:ext>
            </a:extLst>
          </p:cNvPr>
          <p:cNvCxnSpPr/>
          <p:nvPr/>
        </p:nvCxnSpPr>
        <p:spPr bwMode="auto">
          <a:xfrm>
            <a:off x="6057690" y="5596865"/>
            <a:ext cx="0" cy="538572"/>
          </a:xfrm>
          <a:prstGeom prst="straightConnector1">
            <a:avLst/>
          </a:prstGeom>
          <a:noFill/>
          <a:ln w="19050" cap="flat" cmpd="sng" algn="ctr">
            <a:solidFill>
              <a:srgbClr val="0F5494"/>
            </a:solidFill>
            <a:prstDash val="solid"/>
            <a:round/>
            <a:headEnd type="triangle" w="lg" len="lg"/>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Connecteur droit avec flèche 46">
            <a:extLst>
              <a:ext uri="{FF2B5EF4-FFF2-40B4-BE49-F238E27FC236}">
                <a16:creationId xmlns:a16="http://schemas.microsoft.com/office/drawing/2014/main" id="{C64212DC-0976-43C7-8BCE-476A7EF126A5}"/>
              </a:ext>
            </a:extLst>
          </p:cNvPr>
          <p:cNvCxnSpPr/>
          <p:nvPr/>
        </p:nvCxnSpPr>
        <p:spPr bwMode="auto">
          <a:xfrm>
            <a:off x="8463108" y="5596865"/>
            <a:ext cx="0" cy="538572"/>
          </a:xfrm>
          <a:prstGeom prst="straightConnector1">
            <a:avLst/>
          </a:prstGeom>
          <a:noFill/>
          <a:ln w="19050" cap="flat" cmpd="sng" algn="ctr">
            <a:solidFill>
              <a:srgbClr val="0F5494"/>
            </a:solidFill>
            <a:prstDash val="solid"/>
            <a:round/>
            <a:headEnd type="triangle" w="lg" len="lg"/>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Rectangle 26"/>
          <p:cNvSpPr/>
          <p:nvPr/>
        </p:nvSpPr>
        <p:spPr>
          <a:xfrm>
            <a:off x="10012947" y="5775158"/>
            <a:ext cx="2005264" cy="97589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5" name="Connecteur droit avec flèche 47">
            <a:extLst>
              <a:ext uri="{FF2B5EF4-FFF2-40B4-BE49-F238E27FC236}">
                <a16:creationId xmlns:a16="http://schemas.microsoft.com/office/drawing/2014/main" id="{2085D070-B310-4468-97CB-6EDA0AE13C01}"/>
              </a:ext>
            </a:extLst>
          </p:cNvPr>
          <p:cNvCxnSpPr/>
          <p:nvPr/>
        </p:nvCxnSpPr>
        <p:spPr bwMode="auto">
          <a:xfrm>
            <a:off x="10886646" y="5591677"/>
            <a:ext cx="9954" cy="590048"/>
          </a:xfrm>
          <a:prstGeom prst="straightConnector1">
            <a:avLst/>
          </a:prstGeom>
          <a:noFill/>
          <a:ln w="19050" cap="flat" cmpd="sng" algn="ctr">
            <a:solidFill>
              <a:srgbClr val="0F5494"/>
            </a:solidFill>
            <a:prstDash val="solid"/>
            <a:round/>
            <a:headEnd type="triangle" w="lg" len="lg"/>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DEA6E4A6-9631-438B-B5BF-47042F35832D}"/>
              </a:ext>
            </a:extLst>
          </p:cNvPr>
          <p:cNvSpPr/>
          <p:nvPr/>
        </p:nvSpPr>
        <p:spPr>
          <a:xfrm>
            <a:off x="340749" y="5875145"/>
            <a:ext cx="11317362" cy="431999"/>
          </a:xfrm>
          <a:prstGeom prst="rect">
            <a:avLst/>
          </a:prstGeom>
          <a:solidFill>
            <a:srgbClr val="0F5494"/>
          </a:solidFill>
          <a:ln w="19050">
            <a:noFill/>
          </a:ln>
          <a:effectLst/>
        </p:spPr>
        <p:txBody>
          <a:bodyPr wrap="square">
            <a:spAutoFit/>
          </a:bodyPr>
          <a:lstStyle/>
          <a:p>
            <a:pPr algn="ctr" eaLnBrk="1" hangingPunct="1">
              <a:defRPr/>
            </a:pPr>
            <a:r>
              <a:rPr lang="en-GB" sz="2000" b="1" dirty="0">
                <a:solidFill>
                  <a:schemeClr val="bg1"/>
                </a:solidFill>
                <a:latin typeface="+mn-lt"/>
                <a:ea typeface="ＭＳ Ｐゴシック" charset="-128"/>
              </a:rPr>
              <a:t>EXTERNAL FACTORS, CONTEXT FEATURES AND FEED BACK PROCESSES</a:t>
            </a:r>
          </a:p>
        </p:txBody>
      </p:sp>
    </p:spTree>
    <p:extLst>
      <p:ext uri="{BB962C8B-B14F-4D97-AF65-F5344CB8AC3E}">
        <p14:creationId xmlns:p14="http://schemas.microsoft.com/office/powerpoint/2010/main" val="398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Any questions?</a:t>
            </a:r>
          </a:p>
        </p:txBody>
      </p:sp>
      <p:sp>
        <p:nvSpPr>
          <p:cNvPr id="3" name="Subtitle 2">
            <a:extLst>
              <a:ext uri="{FF2B5EF4-FFF2-40B4-BE49-F238E27FC236}">
                <a16:creationId xmlns:a16="http://schemas.microsoft.com/office/drawing/2014/main" id="{173AD531-5439-4BF6-895E-B501D7FADEDC}"/>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182492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a:extLst>
              <a:ext uri="{FF2B5EF4-FFF2-40B4-BE49-F238E27FC236}">
                <a16:creationId xmlns:a16="http://schemas.microsoft.com/office/drawing/2014/main" id="{FF445E8D-DE11-4C81-9E0A-8122184C7521}"/>
              </a:ext>
            </a:extLst>
          </p:cNvPr>
          <p:cNvPicPr>
            <a:picLocks noChangeAspect="1"/>
          </p:cNvPicPr>
          <p:nvPr/>
        </p:nvPicPr>
        <p:blipFill>
          <a:blip r:embed="rId3"/>
          <a:stretch>
            <a:fillRect/>
          </a:stretch>
        </p:blipFill>
        <p:spPr>
          <a:xfrm>
            <a:off x="3044026" y="2066639"/>
            <a:ext cx="4587426" cy="529076"/>
          </a:xfrm>
          <a:prstGeom prst="rect">
            <a:avLst/>
          </a:prstGeom>
          <a:ln>
            <a:solidFill>
              <a:srgbClr val="FFFFFF"/>
            </a:solidFill>
          </a:ln>
        </p:spPr>
      </p:pic>
      <p:sp>
        <p:nvSpPr>
          <p:cNvPr id="2" name="Rectangle 1">
            <a:extLst>
              <a:ext uri="{FF2B5EF4-FFF2-40B4-BE49-F238E27FC236}">
                <a16:creationId xmlns:a16="http://schemas.microsoft.com/office/drawing/2014/main" id="{DF373056-465C-4A16-9922-33B431417A1B}"/>
              </a:ext>
            </a:extLst>
          </p:cNvPr>
          <p:cNvSpPr/>
          <p:nvPr/>
        </p:nvSpPr>
        <p:spPr bwMode="auto">
          <a:xfrm>
            <a:off x="3329968" y="1738521"/>
            <a:ext cx="4013452" cy="693005"/>
          </a:xfrm>
          <a:prstGeom prst="rect">
            <a:avLst/>
          </a:prstGeom>
          <a:solidFill>
            <a:srgbClr val="33964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ndParaRPr>
          </a:p>
        </p:txBody>
      </p:sp>
      <p:sp>
        <p:nvSpPr>
          <p:cNvPr id="37" name="Rectangle 36">
            <a:extLst>
              <a:ext uri="{FF2B5EF4-FFF2-40B4-BE49-F238E27FC236}">
                <a16:creationId xmlns:a16="http://schemas.microsoft.com/office/drawing/2014/main" id="{74328256-59B6-4788-B164-576F27DFA065}"/>
              </a:ext>
            </a:extLst>
          </p:cNvPr>
          <p:cNvSpPr/>
          <p:nvPr/>
        </p:nvSpPr>
        <p:spPr bwMode="auto">
          <a:xfrm>
            <a:off x="774192" y="4391084"/>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2D9E48"/>
              </a:solidFill>
              <a:latin typeface="+mj-lt"/>
            </a:endParaRPr>
          </a:p>
        </p:txBody>
      </p:sp>
      <p:sp>
        <p:nvSpPr>
          <p:cNvPr id="13" name="Espace réservé du contenu 8">
            <a:extLst>
              <a:ext uri="{FF2B5EF4-FFF2-40B4-BE49-F238E27FC236}">
                <a16:creationId xmlns:a16="http://schemas.microsoft.com/office/drawing/2014/main" id="{176D97E5-9A18-4E90-ACE1-1052A41EB93D}"/>
              </a:ext>
            </a:extLst>
          </p:cNvPr>
          <p:cNvSpPr txBox="1">
            <a:spLocks/>
          </p:cNvSpPr>
          <p:nvPr/>
        </p:nvSpPr>
        <p:spPr>
          <a:xfrm>
            <a:off x="1058332" y="533772"/>
            <a:ext cx="10093929" cy="762902"/>
          </a:xfrm>
          <a:prstGeom prst="rect">
            <a:avLst/>
          </a:prstGeom>
        </p:spPr>
        <p:txBody>
          <a:bodyPr anchor="b"/>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nSpc>
                <a:spcPct val="90000"/>
              </a:lnSpc>
              <a:spcBef>
                <a:spcPct val="0"/>
              </a:spcBef>
              <a:buNone/>
            </a:pPr>
            <a:r>
              <a:rPr lang="en-IE" sz="4000" i="0" dirty="0">
                <a:solidFill>
                  <a:schemeClr val="tx2"/>
                </a:solidFill>
                <a:latin typeface="+mj-lt"/>
                <a:ea typeface="+mj-ea"/>
                <a:cs typeface="+mj-cs"/>
              </a:rPr>
              <a:t>Payments once conditions met (ex post)</a:t>
            </a:r>
          </a:p>
        </p:txBody>
      </p:sp>
      <p:sp>
        <p:nvSpPr>
          <p:cNvPr id="32" name="Rectangle 31">
            <a:extLst>
              <a:ext uri="{FF2B5EF4-FFF2-40B4-BE49-F238E27FC236}">
                <a16:creationId xmlns:a16="http://schemas.microsoft.com/office/drawing/2014/main" id="{554FC7C0-61EE-4EBB-8FC2-4BD5377EBF4A}"/>
              </a:ext>
            </a:extLst>
          </p:cNvPr>
          <p:cNvSpPr/>
          <p:nvPr/>
        </p:nvSpPr>
        <p:spPr bwMode="auto">
          <a:xfrm>
            <a:off x="5000562" y="4165375"/>
            <a:ext cx="4306070" cy="15814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ndParaRPr>
          </a:p>
        </p:txBody>
      </p:sp>
      <p:sp>
        <p:nvSpPr>
          <p:cNvPr id="36" name="Rectangle 35">
            <a:extLst>
              <a:ext uri="{FF2B5EF4-FFF2-40B4-BE49-F238E27FC236}">
                <a16:creationId xmlns:a16="http://schemas.microsoft.com/office/drawing/2014/main" id="{D8F28B32-A64C-4855-B7EF-094B5D4FB562}"/>
              </a:ext>
            </a:extLst>
          </p:cNvPr>
          <p:cNvSpPr/>
          <p:nvPr/>
        </p:nvSpPr>
        <p:spPr bwMode="auto">
          <a:xfrm>
            <a:off x="3350804" y="2480267"/>
            <a:ext cx="3992617" cy="1259946"/>
          </a:xfrm>
          <a:prstGeom prst="rect">
            <a:avLst/>
          </a:prstGeom>
          <a:gradFill flip="none" rotWithShape="1">
            <a:gsLst>
              <a:gs pos="0">
                <a:srgbClr val="2D9E48">
                  <a:alpha val="2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ndParaRPr>
          </a:p>
        </p:txBody>
      </p:sp>
      <p:sp>
        <p:nvSpPr>
          <p:cNvPr id="38" name="Flèche : pentagone 81">
            <a:extLst>
              <a:ext uri="{FF2B5EF4-FFF2-40B4-BE49-F238E27FC236}">
                <a16:creationId xmlns:a16="http://schemas.microsoft.com/office/drawing/2014/main" id="{B8B88D6F-DD4B-40F6-8E47-F374403A999B}"/>
              </a:ext>
            </a:extLst>
          </p:cNvPr>
          <p:cNvSpPr/>
          <p:nvPr/>
        </p:nvSpPr>
        <p:spPr bwMode="auto">
          <a:xfrm rot="10800000">
            <a:off x="8082495" y="1944338"/>
            <a:ext cx="1860316" cy="2000571"/>
          </a:xfrm>
          <a:custGeom>
            <a:avLst/>
            <a:gdLst>
              <a:gd name="connsiteX0" fmla="*/ 0 w 1098316"/>
              <a:gd name="connsiteY0" fmla="*/ 0 h 2000571"/>
              <a:gd name="connsiteX1" fmla="*/ 549158 w 1098316"/>
              <a:gd name="connsiteY1" fmla="*/ 0 h 2000571"/>
              <a:gd name="connsiteX2" fmla="*/ 1098316 w 1098316"/>
              <a:gd name="connsiteY2" fmla="*/ 1000286 h 2000571"/>
              <a:gd name="connsiteX3" fmla="*/ 549158 w 1098316"/>
              <a:gd name="connsiteY3" fmla="*/ 2000571 h 2000571"/>
              <a:gd name="connsiteX4" fmla="*/ 0 w 1098316"/>
              <a:gd name="connsiteY4" fmla="*/ 2000571 h 2000571"/>
              <a:gd name="connsiteX5" fmla="*/ 0 w 1098316"/>
              <a:gd name="connsiteY5" fmla="*/ 0 h 2000571"/>
              <a:gd name="connsiteX0" fmla="*/ 914400 w 2012716"/>
              <a:gd name="connsiteY0" fmla="*/ 0 h 2000571"/>
              <a:gd name="connsiteX1" fmla="*/ 1463558 w 2012716"/>
              <a:gd name="connsiteY1" fmla="*/ 0 h 2000571"/>
              <a:gd name="connsiteX2" fmla="*/ 2012716 w 2012716"/>
              <a:gd name="connsiteY2" fmla="*/ 1000286 h 2000571"/>
              <a:gd name="connsiteX3" fmla="*/ 1463558 w 2012716"/>
              <a:gd name="connsiteY3" fmla="*/ 2000571 h 2000571"/>
              <a:gd name="connsiteX4" fmla="*/ 0 w 2012716"/>
              <a:gd name="connsiteY4" fmla="*/ 1981521 h 2000571"/>
              <a:gd name="connsiteX5" fmla="*/ 914400 w 2012716"/>
              <a:gd name="connsiteY5" fmla="*/ 0 h 2000571"/>
              <a:gd name="connsiteX0" fmla="*/ 0 w 2012716"/>
              <a:gd name="connsiteY0" fmla="*/ 9525 h 2000571"/>
              <a:gd name="connsiteX1" fmla="*/ 1463558 w 2012716"/>
              <a:gd name="connsiteY1" fmla="*/ 0 h 2000571"/>
              <a:gd name="connsiteX2" fmla="*/ 2012716 w 2012716"/>
              <a:gd name="connsiteY2" fmla="*/ 1000286 h 2000571"/>
              <a:gd name="connsiteX3" fmla="*/ 1463558 w 2012716"/>
              <a:gd name="connsiteY3" fmla="*/ 2000571 h 2000571"/>
              <a:gd name="connsiteX4" fmla="*/ 0 w 2012716"/>
              <a:gd name="connsiteY4" fmla="*/ 1981521 h 2000571"/>
              <a:gd name="connsiteX5" fmla="*/ 0 w 2012716"/>
              <a:gd name="connsiteY5" fmla="*/ 9525 h 2000571"/>
              <a:gd name="connsiteX0" fmla="*/ 19050 w 2031766"/>
              <a:gd name="connsiteY0" fmla="*/ 9525 h 2000571"/>
              <a:gd name="connsiteX1" fmla="*/ 1482608 w 2031766"/>
              <a:gd name="connsiteY1" fmla="*/ 0 h 2000571"/>
              <a:gd name="connsiteX2" fmla="*/ 2031766 w 2031766"/>
              <a:gd name="connsiteY2" fmla="*/ 1000286 h 2000571"/>
              <a:gd name="connsiteX3" fmla="*/ 1482608 w 2031766"/>
              <a:gd name="connsiteY3" fmla="*/ 2000571 h 2000571"/>
              <a:gd name="connsiteX4" fmla="*/ 0 w 2031766"/>
              <a:gd name="connsiteY4" fmla="*/ 2000571 h 2000571"/>
              <a:gd name="connsiteX5" fmla="*/ 19050 w 2031766"/>
              <a:gd name="connsiteY5" fmla="*/ 9525 h 2000571"/>
              <a:gd name="connsiteX0" fmla="*/ 9525 w 2031766"/>
              <a:gd name="connsiteY0" fmla="*/ 9525 h 2000571"/>
              <a:gd name="connsiteX1" fmla="*/ 1482608 w 2031766"/>
              <a:gd name="connsiteY1" fmla="*/ 0 h 2000571"/>
              <a:gd name="connsiteX2" fmla="*/ 2031766 w 2031766"/>
              <a:gd name="connsiteY2" fmla="*/ 1000286 h 2000571"/>
              <a:gd name="connsiteX3" fmla="*/ 1482608 w 2031766"/>
              <a:gd name="connsiteY3" fmla="*/ 2000571 h 2000571"/>
              <a:gd name="connsiteX4" fmla="*/ 0 w 2031766"/>
              <a:gd name="connsiteY4" fmla="*/ 2000571 h 2000571"/>
              <a:gd name="connsiteX5" fmla="*/ 9525 w 2031766"/>
              <a:gd name="connsiteY5" fmla="*/ 9525 h 2000571"/>
              <a:gd name="connsiteX0" fmla="*/ 9525 w 2031766"/>
              <a:gd name="connsiteY0" fmla="*/ 9525 h 2000571"/>
              <a:gd name="connsiteX1" fmla="*/ 1482608 w 2031766"/>
              <a:gd name="connsiteY1" fmla="*/ 0 h 2000571"/>
              <a:gd name="connsiteX2" fmla="*/ 2031766 w 2031766"/>
              <a:gd name="connsiteY2" fmla="*/ 1000286 h 2000571"/>
              <a:gd name="connsiteX3" fmla="*/ 1482608 w 2031766"/>
              <a:gd name="connsiteY3" fmla="*/ 2000571 h 2000571"/>
              <a:gd name="connsiteX4" fmla="*/ 0 w 2031766"/>
              <a:gd name="connsiteY4" fmla="*/ 2000571 h 2000571"/>
              <a:gd name="connsiteX5" fmla="*/ 9525 w 2031766"/>
              <a:gd name="connsiteY5" fmla="*/ 9525 h 2000571"/>
              <a:gd name="connsiteX0" fmla="*/ 0 w 2022241"/>
              <a:gd name="connsiteY0" fmla="*/ 9525 h 2000571"/>
              <a:gd name="connsiteX1" fmla="*/ 1473083 w 2022241"/>
              <a:gd name="connsiteY1" fmla="*/ 0 h 2000571"/>
              <a:gd name="connsiteX2" fmla="*/ 2022241 w 2022241"/>
              <a:gd name="connsiteY2" fmla="*/ 1000286 h 2000571"/>
              <a:gd name="connsiteX3" fmla="*/ 1473083 w 2022241"/>
              <a:gd name="connsiteY3" fmla="*/ 2000571 h 2000571"/>
              <a:gd name="connsiteX4" fmla="*/ 161925 w 2022241"/>
              <a:gd name="connsiteY4" fmla="*/ 2000571 h 2000571"/>
              <a:gd name="connsiteX5" fmla="*/ 0 w 2022241"/>
              <a:gd name="connsiteY5" fmla="*/ 9525 h 2000571"/>
              <a:gd name="connsiteX0" fmla="*/ 0 w 1860316"/>
              <a:gd name="connsiteY0" fmla="*/ 9525 h 2000571"/>
              <a:gd name="connsiteX1" fmla="*/ 1311158 w 1860316"/>
              <a:gd name="connsiteY1" fmla="*/ 0 h 2000571"/>
              <a:gd name="connsiteX2" fmla="*/ 1860316 w 1860316"/>
              <a:gd name="connsiteY2" fmla="*/ 1000286 h 2000571"/>
              <a:gd name="connsiteX3" fmla="*/ 1311158 w 1860316"/>
              <a:gd name="connsiteY3" fmla="*/ 2000571 h 2000571"/>
              <a:gd name="connsiteX4" fmla="*/ 0 w 1860316"/>
              <a:gd name="connsiteY4" fmla="*/ 2000571 h 2000571"/>
              <a:gd name="connsiteX5" fmla="*/ 0 w 1860316"/>
              <a:gd name="connsiteY5" fmla="*/ 9525 h 2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0316" h="2000571">
                <a:moveTo>
                  <a:pt x="0" y="9525"/>
                </a:moveTo>
                <a:lnTo>
                  <a:pt x="1311158" y="0"/>
                </a:lnTo>
                <a:lnTo>
                  <a:pt x="1860316" y="1000286"/>
                </a:lnTo>
                <a:lnTo>
                  <a:pt x="1311158" y="2000571"/>
                </a:lnTo>
                <a:lnTo>
                  <a:pt x="0" y="2000571"/>
                </a:lnTo>
                <a:lnTo>
                  <a:pt x="0" y="9525"/>
                </a:lnTo>
                <a:close/>
              </a:path>
            </a:pathLst>
          </a:custGeom>
          <a:solidFill>
            <a:srgbClr val="28449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b="1">
              <a:solidFill>
                <a:srgbClr val="0F5494"/>
              </a:solidFill>
              <a:latin typeface="+mj-lt"/>
            </a:endParaRPr>
          </a:p>
        </p:txBody>
      </p:sp>
      <p:sp>
        <p:nvSpPr>
          <p:cNvPr id="39" name="Flèche : bas 38">
            <a:extLst>
              <a:ext uri="{FF2B5EF4-FFF2-40B4-BE49-F238E27FC236}">
                <a16:creationId xmlns:a16="http://schemas.microsoft.com/office/drawing/2014/main" id="{D2457682-D0FC-444E-BEC9-DD1E37049989}"/>
              </a:ext>
            </a:extLst>
          </p:cNvPr>
          <p:cNvSpPr/>
          <p:nvPr/>
        </p:nvSpPr>
        <p:spPr bwMode="auto">
          <a:xfrm>
            <a:off x="6089180" y="3531477"/>
            <a:ext cx="622688" cy="815163"/>
          </a:xfrm>
          <a:prstGeom prst="downArrow">
            <a:avLst/>
          </a:prstGeom>
          <a:gradFill flip="none" rotWithShape="1">
            <a:gsLst>
              <a:gs pos="0">
                <a:srgbClr val="2D9E48"/>
              </a:gs>
              <a:gs pos="100000">
                <a:srgbClr val="89C765"/>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ndParaRPr>
          </a:p>
        </p:txBody>
      </p:sp>
      <p:sp>
        <p:nvSpPr>
          <p:cNvPr id="41" name="Flèche : bas 40">
            <a:extLst>
              <a:ext uri="{FF2B5EF4-FFF2-40B4-BE49-F238E27FC236}">
                <a16:creationId xmlns:a16="http://schemas.microsoft.com/office/drawing/2014/main" id="{E8BCA832-D550-49ED-804C-0DBEF7BB23F7}"/>
              </a:ext>
            </a:extLst>
          </p:cNvPr>
          <p:cNvSpPr/>
          <p:nvPr/>
        </p:nvSpPr>
        <p:spPr bwMode="auto">
          <a:xfrm rot="16200000">
            <a:off x="4996552" y="2637292"/>
            <a:ext cx="622688" cy="614665"/>
          </a:xfrm>
          <a:prstGeom prst="downArrow">
            <a:avLst/>
          </a:prstGeom>
          <a:gradFill flip="none" rotWithShape="1">
            <a:gsLst>
              <a:gs pos="0">
                <a:srgbClr val="2D9E48"/>
              </a:gs>
              <a:gs pos="100000">
                <a:srgbClr val="89C765"/>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dirty="0">
              <a:solidFill>
                <a:srgbClr val="0F5494"/>
              </a:solidFill>
              <a:latin typeface="+mj-lt"/>
            </a:endParaRPr>
          </a:p>
        </p:txBody>
      </p:sp>
      <p:sp>
        <p:nvSpPr>
          <p:cNvPr id="42" name="Flèche : bas 41">
            <a:extLst>
              <a:ext uri="{FF2B5EF4-FFF2-40B4-BE49-F238E27FC236}">
                <a16:creationId xmlns:a16="http://schemas.microsoft.com/office/drawing/2014/main" id="{1F071F7C-BA3C-40B6-B8B5-90C85CF498F2}"/>
              </a:ext>
            </a:extLst>
          </p:cNvPr>
          <p:cNvSpPr/>
          <p:nvPr/>
        </p:nvSpPr>
        <p:spPr bwMode="auto">
          <a:xfrm rot="16200000">
            <a:off x="2459216" y="2718821"/>
            <a:ext cx="622688" cy="491842"/>
          </a:xfrm>
          <a:prstGeom prst="downArrow">
            <a:avLst/>
          </a:prstGeom>
          <a:gradFill flip="none" rotWithShape="1">
            <a:gsLst>
              <a:gs pos="0">
                <a:srgbClr val="2D9E48"/>
              </a:gs>
              <a:gs pos="100000">
                <a:srgbClr val="89C765"/>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ndParaRPr>
          </a:p>
        </p:txBody>
      </p:sp>
      <p:sp>
        <p:nvSpPr>
          <p:cNvPr id="43" name="Flèche : bas 42">
            <a:extLst>
              <a:ext uri="{FF2B5EF4-FFF2-40B4-BE49-F238E27FC236}">
                <a16:creationId xmlns:a16="http://schemas.microsoft.com/office/drawing/2014/main" id="{AEB3F45A-5141-4D39-8F21-E80A7CDAF151}"/>
              </a:ext>
            </a:extLst>
          </p:cNvPr>
          <p:cNvSpPr/>
          <p:nvPr/>
        </p:nvSpPr>
        <p:spPr bwMode="auto">
          <a:xfrm rot="10800000">
            <a:off x="2315288" y="3559615"/>
            <a:ext cx="622688" cy="614665"/>
          </a:xfrm>
          <a:prstGeom prst="downArrow">
            <a:avLst/>
          </a:prstGeom>
          <a:gradFill flip="none" rotWithShape="1">
            <a:gsLst>
              <a:gs pos="0">
                <a:srgbClr val="2D9E48"/>
              </a:gs>
              <a:gs pos="100000">
                <a:srgbClr val="89C765"/>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ndParaRPr>
          </a:p>
        </p:txBody>
      </p:sp>
      <p:sp>
        <p:nvSpPr>
          <p:cNvPr id="45" name="Rectangle 44">
            <a:extLst>
              <a:ext uri="{FF2B5EF4-FFF2-40B4-BE49-F238E27FC236}">
                <a16:creationId xmlns:a16="http://schemas.microsoft.com/office/drawing/2014/main" id="{C2602A4B-3DD5-4FFB-B80A-A86CB7DB55CE}"/>
              </a:ext>
            </a:extLst>
          </p:cNvPr>
          <p:cNvSpPr/>
          <p:nvPr/>
        </p:nvSpPr>
        <p:spPr bwMode="auto">
          <a:xfrm>
            <a:off x="3526996" y="2417796"/>
            <a:ext cx="1475656" cy="1113680"/>
          </a:xfrm>
          <a:prstGeom prst="rect">
            <a:avLst/>
          </a:prstGeom>
          <a:solidFill>
            <a:schemeClr val="bg1"/>
          </a:solidFill>
          <a:ln w="2857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ndParaRPr>
          </a:p>
        </p:txBody>
      </p:sp>
      <p:sp>
        <p:nvSpPr>
          <p:cNvPr id="46" name="Rectangle 45">
            <a:extLst>
              <a:ext uri="{FF2B5EF4-FFF2-40B4-BE49-F238E27FC236}">
                <a16:creationId xmlns:a16="http://schemas.microsoft.com/office/drawing/2014/main" id="{6BAA85A0-2B4A-4E9F-A08E-57DC786FA3E4}"/>
              </a:ext>
            </a:extLst>
          </p:cNvPr>
          <p:cNvSpPr/>
          <p:nvPr/>
        </p:nvSpPr>
        <p:spPr bwMode="auto">
          <a:xfrm>
            <a:off x="5651740" y="2417796"/>
            <a:ext cx="1475656" cy="1113680"/>
          </a:xfrm>
          <a:prstGeom prst="rect">
            <a:avLst/>
          </a:prstGeom>
          <a:solidFill>
            <a:schemeClr val="bg1"/>
          </a:solidFill>
          <a:ln w="2857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ndParaRPr>
          </a:p>
        </p:txBody>
      </p:sp>
      <p:sp>
        <p:nvSpPr>
          <p:cNvPr id="55" name="Espace réservé du contenu 8">
            <a:extLst>
              <a:ext uri="{FF2B5EF4-FFF2-40B4-BE49-F238E27FC236}">
                <a16:creationId xmlns:a16="http://schemas.microsoft.com/office/drawing/2014/main" id="{A830E6B3-F5A5-4AFD-B7E2-6E88BB28163F}"/>
              </a:ext>
            </a:extLst>
          </p:cNvPr>
          <p:cNvSpPr txBox="1">
            <a:spLocks/>
          </p:cNvSpPr>
          <p:nvPr/>
        </p:nvSpPr>
        <p:spPr>
          <a:xfrm>
            <a:off x="3465164" y="2458601"/>
            <a:ext cx="1634819" cy="883143"/>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en-GB" sz="1600" b="1" i="0" kern="0" dirty="0">
                <a:solidFill>
                  <a:srgbClr val="2D9E48"/>
                </a:solidFill>
                <a:latin typeface="+mj-lt"/>
              </a:rPr>
              <a:t>Foreign Exchange Reserves </a:t>
            </a:r>
            <a:r>
              <a:rPr lang="fr-BE" sz="1600" b="1" i="0" kern="0" dirty="0">
                <a:solidFill>
                  <a:srgbClr val="2D9E48"/>
                </a:solidFill>
                <a:latin typeface="+mj-lt"/>
              </a:rPr>
              <a:t>(€)</a:t>
            </a:r>
          </a:p>
        </p:txBody>
      </p:sp>
      <p:sp>
        <p:nvSpPr>
          <p:cNvPr id="56" name="Espace réservé du contenu 8">
            <a:extLst>
              <a:ext uri="{FF2B5EF4-FFF2-40B4-BE49-F238E27FC236}">
                <a16:creationId xmlns:a16="http://schemas.microsoft.com/office/drawing/2014/main" id="{74DD3C92-1013-46C7-A303-D85E562464AB}"/>
              </a:ext>
            </a:extLst>
          </p:cNvPr>
          <p:cNvSpPr txBox="1">
            <a:spLocks/>
          </p:cNvSpPr>
          <p:nvPr/>
        </p:nvSpPr>
        <p:spPr>
          <a:xfrm>
            <a:off x="5651740" y="2626061"/>
            <a:ext cx="1475656" cy="637129"/>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spcBef>
                <a:spcPct val="0"/>
              </a:spcBef>
              <a:buClrTx/>
              <a:buNone/>
              <a:defRPr/>
            </a:pPr>
            <a:r>
              <a:rPr lang="en-GB" sz="1600" b="1" i="0" kern="0" dirty="0">
                <a:solidFill>
                  <a:srgbClr val="2D9E48"/>
                </a:solidFill>
                <a:latin typeface="+mj-lt"/>
              </a:rPr>
              <a:t>Treasury Account</a:t>
            </a:r>
          </a:p>
        </p:txBody>
      </p:sp>
      <p:sp>
        <p:nvSpPr>
          <p:cNvPr id="57" name="Rectangle 56">
            <a:extLst>
              <a:ext uri="{FF2B5EF4-FFF2-40B4-BE49-F238E27FC236}">
                <a16:creationId xmlns:a16="http://schemas.microsoft.com/office/drawing/2014/main" id="{E389EB45-3448-4FC7-A0C3-2F0F779F3F41}"/>
              </a:ext>
            </a:extLst>
          </p:cNvPr>
          <p:cNvSpPr/>
          <p:nvPr/>
        </p:nvSpPr>
        <p:spPr bwMode="auto">
          <a:xfrm>
            <a:off x="926159" y="2417796"/>
            <a:ext cx="1602620" cy="1113680"/>
          </a:xfrm>
          <a:prstGeom prst="rect">
            <a:avLst/>
          </a:prstGeom>
          <a:noFill/>
          <a:ln w="2857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ndParaRPr>
          </a:p>
        </p:txBody>
      </p:sp>
      <p:sp>
        <p:nvSpPr>
          <p:cNvPr id="58" name="Espace réservé du contenu 8">
            <a:extLst>
              <a:ext uri="{FF2B5EF4-FFF2-40B4-BE49-F238E27FC236}">
                <a16:creationId xmlns:a16="http://schemas.microsoft.com/office/drawing/2014/main" id="{2EE29DB4-D2B2-4845-B439-A1E7F55A6CAC}"/>
              </a:ext>
            </a:extLst>
          </p:cNvPr>
          <p:cNvSpPr txBox="1">
            <a:spLocks/>
          </p:cNvSpPr>
          <p:nvPr/>
        </p:nvSpPr>
        <p:spPr>
          <a:xfrm>
            <a:off x="910827" y="2441397"/>
            <a:ext cx="1613811" cy="1121436"/>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sz="1600" b="1" i="0" kern="0" dirty="0">
                <a:solidFill>
                  <a:srgbClr val="2D9E48"/>
                </a:solidFill>
                <a:latin typeface="+mj-lt"/>
              </a:rPr>
              <a:t>EC External </a:t>
            </a:r>
          </a:p>
          <a:p>
            <a:pPr marL="0" indent="0" algn="ctr">
              <a:buNone/>
              <a:defRPr/>
            </a:pPr>
            <a:r>
              <a:rPr lang="en-GB" sz="1600" b="1" i="0" kern="0" dirty="0">
                <a:solidFill>
                  <a:srgbClr val="2D9E48"/>
                </a:solidFill>
                <a:latin typeface="+mj-lt"/>
              </a:rPr>
              <a:t>Assistance €</a:t>
            </a:r>
          </a:p>
        </p:txBody>
      </p:sp>
      <p:sp>
        <p:nvSpPr>
          <p:cNvPr id="59" name="Espace réservé du contenu 8">
            <a:extLst>
              <a:ext uri="{FF2B5EF4-FFF2-40B4-BE49-F238E27FC236}">
                <a16:creationId xmlns:a16="http://schemas.microsoft.com/office/drawing/2014/main" id="{BCE184F7-7376-4D87-9346-FE27DC8B4520}"/>
              </a:ext>
            </a:extLst>
          </p:cNvPr>
          <p:cNvSpPr txBox="1">
            <a:spLocks/>
          </p:cNvSpPr>
          <p:nvPr/>
        </p:nvSpPr>
        <p:spPr>
          <a:xfrm>
            <a:off x="8251186" y="1938275"/>
            <a:ext cx="1703518" cy="2000573"/>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sz="1600" b="1" i="0" kern="0" dirty="0">
                <a:solidFill>
                  <a:schemeClr val="bg1"/>
                </a:solidFill>
                <a:latin typeface="+mj-lt"/>
              </a:rPr>
              <a:t>Tax &amp; </a:t>
            </a:r>
          </a:p>
          <a:p>
            <a:pPr marL="0" indent="0" algn="ctr">
              <a:buNone/>
              <a:defRPr/>
            </a:pPr>
            <a:r>
              <a:rPr lang="en-GB" sz="1600" b="1" i="0" kern="0" dirty="0">
                <a:solidFill>
                  <a:schemeClr val="bg1"/>
                </a:solidFill>
                <a:latin typeface="+mj-lt"/>
              </a:rPr>
              <a:t>non tax revenues (incl. financing)</a:t>
            </a:r>
          </a:p>
        </p:txBody>
      </p:sp>
      <p:pic>
        <p:nvPicPr>
          <p:cNvPr id="61" name="Image 60">
            <a:extLst>
              <a:ext uri="{FF2B5EF4-FFF2-40B4-BE49-F238E27FC236}">
                <a16:creationId xmlns:a16="http://schemas.microsoft.com/office/drawing/2014/main" id="{8C4C265F-BBDA-461A-9E8D-176310E7C6B2}"/>
              </a:ext>
            </a:extLst>
          </p:cNvPr>
          <p:cNvPicPr>
            <a:picLocks noChangeAspect="1"/>
          </p:cNvPicPr>
          <p:nvPr/>
        </p:nvPicPr>
        <p:blipFill>
          <a:blip r:embed="rId4"/>
          <a:stretch>
            <a:fillRect/>
          </a:stretch>
        </p:blipFill>
        <p:spPr>
          <a:xfrm flipH="1">
            <a:off x="6243234" y="3209889"/>
            <a:ext cx="757460" cy="771435"/>
          </a:xfrm>
          <a:prstGeom prst="rect">
            <a:avLst/>
          </a:prstGeom>
        </p:spPr>
      </p:pic>
      <p:sp>
        <p:nvSpPr>
          <p:cNvPr id="62" name="Rectangle 61">
            <a:extLst>
              <a:ext uri="{FF2B5EF4-FFF2-40B4-BE49-F238E27FC236}">
                <a16:creationId xmlns:a16="http://schemas.microsoft.com/office/drawing/2014/main" id="{72E8AFFA-BF7B-496C-8D89-432B4C152AF7}"/>
              </a:ext>
            </a:extLst>
          </p:cNvPr>
          <p:cNvSpPr/>
          <p:nvPr/>
        </p:nvSpPr>
        <p:spPr bwMode="auto">
          <a:xfrm>
            <a:off x="5058160" y="4546832"/>
            <a:ext cx="4248472" cy="11100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600"/>
              </a:spcBef>
            </a:pPr>
            <a:r>
              <a:rPr lang="en-GB" sz="1400" b="1" kern="100" dirty="0">
                <a:effectLst/>
                <a:latin typeface="+mj-lt"/>
                <a:ea typeface="Calibri" panose="020F0502020204030204" pitchFamily="34" charset="0"/>
                <a:cs typeface="Times New Roman" panose="02020603050405020304" pitchFamily="18" charset="0"/>
              </a:rPr>
              <a:t>Budget implementation through the partner country's Public Financial Management System, subject to the prior positive eligibility assessment of the budget transparency and PFM reform implementation eligibility criteria</a:t>
            </a:r>
            <a:endParaRPr lang="en-GB" sz="1400" kern="100" dirty="0">
              <a:effectLst/>
              <a:latin typeface="+mj-lt"/>
              <a:ea typeface="Calibri" panose="020F0502020204030204" pitchFamily="34" charset="0"/>
              <a:cs typeface="Times New Roman" panose="02020603050405020304" pitchFamily="18" charset="0"/>
            </a:endParaRPr>
          </a:p>
        </p:txBody>
      </p:sp>
      <p:pic>
        <p:nvPicPr>
          <p:cNvPr id="63" name="Image 62">
            <a:extLst>
              <a:ext uri="{FF2B5EF4-FFF2-40B4-BE49-F238E27FC236}">
                <a16:creationId xmlns:a16="http://schemas.microsoft.com/office/drawing/2014/main" id="{E68CEFD7-FE48-43ED-ACA7-98541481196E}"/>
              </a:ext>
            </a:extLst>
          </p:cNvPr>
          <p:cNvPicPr>
            <a:picLocks noChangeAspect="1"/>
          </p:cNvPicPr>
          <p:nvPr/>
        </p:nvPicPr>
        <p:blipFill>
          <a:blip r:embed="rId5"/>
          <a:stretch>
            <a:fillRect/>
          </a:stretch>
        </p:blipFill>
        <p:spPr>
          <a:xfrm>
            <a:off x="6454928" y="3392174"/>
            <a:ext cx="334072" cy="254042"/>
          </a:xfrm>
          <a:prstGeom prst="rect">
            <a:avLst/>
          </a:prstGeom>
        </p:spPr>
      </p:pic>
      <p:pic>
        <p:nvPicPr>
          <p:cNvPr id="64" name="Image 63">
            <a:extLst>
              <a:ext uri="{FF2B5EF4-FFF2-40B4-BE49-F238E27FC236}">
                <a16:creationId xmlns:a16="http://schemas.microsoft.com/office/drawing/2014/main" id="{D5882195-2B1C-4CCB-AABD-69FD7155FD93}"/>
              </a:ext>
            </a:extLst>
          </p:cNvPr>
          <p:cNvPicPr>
            <a:picLocks noChangeAspect="1"/>
          </p:cNvPicPr>
          <p:nvPr/>
        </p:nvPicPr>
        <p:blipFill>
          <a:blip r:embed="rId4"/>
          <a:stretch>
            <a:fillRect/>
          </a:stretch>
        </p:blipFill>
        <p:spPr>
          <a:xfrm flipH="1">
            <a:off x="8788579" y="5207258"/>
            <a:ext cx="757460" cy="771435"/>
          </a:xfrm>
          <a:prstGeom prst="rect">
            <a:avLst/>
          </a:prstGeom>
        </p:spPr>
      </p:pic>
      <p:pic>
        <p:nvPicPr>
          <p:cNvPr id="68" name="Image 67">
            <a:extLst>
              <a:ext uri="{FF2B5EF4-FFF2-40B4-BE49-F238E27FC236}">
                <a16:creationId xmlns:a16="http://schemas.microsoft.com/office/drawing/2014/main" id="{9DFDC783-3EEB-470F-951D-1F4296097E62}"/>
              </a:ext>
            </a:extLst>
          </p:cNvPr>
          <p:cNvPicPr>
            <a:picLocks noChangeAspect="1"/>
          </p:cNvPicPr>
          <p:nvPr/>
        </p:nvPicPr>
        <p:blipFill>
          <a:blip r:embed="rId5"/>
          <a:stretch>
            <a:fillRect/>
          </a:stretch>
        </p:blipFill>
        <p:spPr>
          <a:xfrm>
            <a:off x="9000273" y="5384587"/>
            <a:ext cx="334072" cy="254042"/>
          </a:xfrm>
          <a:prstGeom prst="rect">
            <a:avLst/>
          </a:prstGeom>
        </p:spPr>
      </p:pic>
      <p:sp>
        <p:nvSpPr>
          <p:cNvPr id="70" name="Rectangle 69">
            <a:extLst>
              <a:ext uri="{FF2B5EF4-FFF2-40B4-BE49-F238E27FC236}">
                <a16:creationId xmlns:a16="http://schemas.microsoft.com/office/drawing/2014/main" id="{81587209-CAEF-4AF2-9410-A72C343DAB57}"/>
              </a:ext>
            </a:extLst>
          </p:cNvPr>
          <p:cNvSpPr/>
          <p:nvPr/>
        </p:nvSpPr>
        <p:spPr bwMode="auto">
          <a:xfrm>
            <a:off x="939414" y="4175263"/>
            <a:ext cx="1998563" cy="965340"/>
          </a:xfrm>
          <a:prstGeom prst="rect">
            <a:avLst/>
          </a:prstGeom>
          <a:solidFill>
            <a:schemeClr val="bg1"/>
          </a:solidFill>
          <a:ln w="2857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ndParaRPr>
          </a:p>
        </p:txBody>
      </p:sp>
      <p:sp>
        <p:nvSpPr>
          <p:cNvPr id="71" name="Espace réservé du contenu 8">
            <a:extLst>
              <a:ext uri="{FF2B5EF4-FFF2-40B4-BE49-F238E27FC236}">
                <a16:creationId xmlns:a16="http://schemas.microsoft.com/office/drawing/2014/main" id="{1A249854-EA52-4F8B-942D-8D22FDD71998}"/>
              </a:ext>
            </a:extLst>
          </p:cNvPr>
          <p:cNvSpPr txBox="1">
            <a:spLocks/>
          </p:cNvSpPr>
          <p:nvPr/>
        </p:nvSpPr>
        <p:spPr>
          <a:xfrm>
            <a:off x="939412" y="4186504"/>
            <a:ext cx="1998562" cy="938989"/>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lvl="0" algn="ctr">
              <a:buClr>
                <a:srgbClr val="FFFFFF"/>
              </a:buClr>
              <a:buNone/>
              <a:defRPr/>
            </a:pPr>
            <a:r>
              <a:rPr lang="en-GB" sz="1600" b="1" i="0" kern="0" dirty="0">
                <a:solidFill>
                  <a:srgbClr val="2D9E48"/>
                </a:solidFill>
                <a:latin typeface="+mj-lt"/>
              </a:rPr>
              <a:t>Conditions for</a:t>
            </a:r>
          </a:p>
          <a:p>
            <a:pPr lvl="0" algn="ctr">
              <a:buClr>
                <a:srgbClr val="FFFFFF"/>
              </a:buClr>
              <a:buNone/>
              <a:defRPr/>
            </a:pPr>
            <a:r>
              <a:rPr lang="en-GB" sz="1600" b="1" i="0" kern="0" dirty="0">
                <a:solidFill>
                  <a:srgbClr val="2D9E48"/>
                </a:solidFill>
                <a:latin typeface="+mj-lt"/>
              </a:rPr>
              <a:t>disbursement</a:t>
            </a:r>
          </a:p>
        </p:txBody>
      </p:sp>
      <p:pic>
        <p:nvPicPr>
          <p:cNvPr id="72" name="Image 71">
            <a:extLst>
              <a:ext uri="{FF2B5EF4-FFF2-40B4-BE49-F238E27FC236}">
                <a16:creationId xmlns:a16="http://schemas.microsoft.com/office/drawing/2014/main" id="{37493E55-7B55-4722-973D-7A9835EAB969}"/>
              </a:ext>
            </a:extLst>
          </p:cNvPr>
          <p:cNvPicPr>
            <a:picLocks noChangeAspect="1"/>
          </p:cNvPicPr>
          <p:nvPr/>
        </p:nvPicPr>
        <p:blipFill>
          <a:blip r:embed="rId6"/>
          <a:stretch>
            <a:fillRect/>
          </a:stretch>
        </p:blipFill>
        <p:spPr>
          <a:xfrm>
            <a:off x="7578441" y="3676390"/>
            <a:ext cx="747625" cy="748059"/>
          </a:xfrm>
          <a:prstGeom prst="rect">
            <a:avLst/>
          </a:prstGeom>
        </p:spPr>
      </p:pic>
      <p:pic>
        <p:nvPicPr>
          <p:cNvPr id="73" name="Image 72">
            <a:extLst>
              <a:ext uri="{FF2B5EF4-FFF2-40B4-BE49-F238E27FC236}">
                <a16:creationId xmlns:a16="http://schemas.microsoft.com/office/drawing/2014/main" id="{EF951AB9-046E-47C9-89DD-3D5E917E0152}"/>
              </a:ext>
            </a:extLst>
          </p:cNvPr>
          <p:cNvPicPr>
            <a:picLocks noChangeAspect="1"/>
          </p:cNvPicPr>
          <p:nvPr/>
        </p:nvPicPr>
        <p:blipFill>
          <a:blip r:embed="rId6"/>
          <a:stretch>
            <a:fillRect/>
          </a:stretch>
        </p:blipFill>
        <p:spPr>
          <a:xfrm>
            <a:off x="2582344" y="4896601"/>
            <a:ext cx="747625" cy="748059"/>
          </a:xfrm>
          <a:prstGeom prst="rect">
            <a:avLst/>
          </a:prstGeom>
        </p:spPr>
      </p:pic>
      <p:pic>
        <p:nvPicPr>
          <p:cNvPr id="74" name="Image 73">
            <a:extLst>
              <a:ext uri="{FF2B5EF4-FFF2-40B4-BE49-F238E27FC236}">
                <a16:creationId xmlns:a16="http://schemas.microsoft.com/office/drawing/2014/main" id="{D616BDA2-5F87-4CF5-B491-0C9C2BD8023A}"/>
              </a:ext>
            </a:extLst>
          </p:cNvPr>
          <p:cNvPicPr>
            <a:picLocks noChangeAspect="1"/>
          </p:cNvPicPr>
          <p:nvPr/>
        </p:nvPicPr>
        <p:blipFill>
          <a:blip r:embed="rId6"/>
          <a:stretch>
            <a:fillRect/>
          </a:stretch>
        </p:blipFill>
        <p:spPr>
          <a:xfrm>
            <a:off x="8798415" y="1450489"/>
            <a:ext cx="747625" cy="748059"/>
          </a:xfrm>
          <a:prstGeom prst="rect">
            <a:avLst/>
          </a:prstGeom>
        </p:spPr>
      </p:pic>
      <p:sp>
        <p:nvSpPr>
          <p:cNvPr id="5" name="Rectangle 4">
            <a:extLst>
              <a:ext uri="{FF2B5EF4-FFF2-40B4-BE49-F238E27FC236}">
                <a16:creationId xmlns:a16="http://schemas.microsoft.com/office/drawing/2014/main" id="{1B32B2D8-A80D-4B5E-8C39-2CB3337C09D0}"/>
              </a:ext>
            </a:extLst>
          </p:cNvPr>
          <p:cNvSpPr/>
          <p:nvPr/>
        </p:nvSpPr>
        <p:spPr>
          <a:xfrm>
            <a:off x="3698709" y="1743474"/>
            <a:ext cx="3267477" cy="646331"/>
          </a:xfrm>
          <a:prstGeom prst="rect">
            <a:avLst/>
          </a:prstGeom>
        </p:spPr>
        <p:txBody>
          <a:bodyPr wrap="square">
            <a:spAutoFit/>
          </a:bodyPr>
          <a:lstStyle/>
          <a:p>
            <a:pPr lvl="0" algn="ctr">
              <a:defRPr/>
            </a:pPr>
            <a:r>
              <a:rPr lang="en-GB" b="1" kern="0" cap="all" dirty="0">
                <a:solidFill>
                  <a:schemeClr val="bg1"/>
                </a:solidFill>
                <a:latin typeface="+mj-lt"/>
              </a:rPr>
              <a:t>Partner country</a:t>
            </a:r>
            <a:r>
              <a:rPr lang="ja-JP" altLang="en-GB" b="1" kern="0" cap="all" dirty="0">
                <a:solidFill>
                  <a:schemeClr val="bg1"/>
                </a:solidFill>
                <a:latin typeface="+mj-lt"/>
              </a:rPr>
              <a:t>’</a:t>
            </a:r>
            <a:r>
              <a:rPr lang="en-GB" b="1" kern="0" cap="all" dirty="0">
                <a:solidFill>
                  <a:schemeClr val="bg1"/>
                </a:solidFill>
                <a:latin typeface="+mj-lt"/>
              </a:rPr>
              <a:t>s Central Bank</a:t>
            </a:r>
          </a:p>
        </p:txBody>
      </p:sp>
      <p:sp>
        <p:nvSpPr>
          <p:cNvPr id="33" name="Rectangle 32">
            <a:extLst>
              <a:ext uri="{FF2B5EF4-FFF2-40B4-BE49-F238E27FC236}">
                <a16:creationId xmlns:a16="http://schemas.microsoft.com/office/drawing/2014/main" id="{49B5EAE9-7F7D-45E6-929C-094B439974C9}"/>
              </a:ext>
            </a:extLst>
          </p:cNvPr>
          <p:cNvSpPr/>
          <p:nvPr/>
        </p:nvSpPr>
        <p:spPr bwMode="auto">
          <a:xfrm>
            <a:off x="1460642" y="5689104"/>
            <a:ext cx="2991028" cy="698143"/>
          </a:xfrm>
          <a:prstGeom prst="rect">
            <a:avLst/>
          </a:prstGeom>
          <a:solidFill>
            <a:schemeClr val="accent4"/>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n-IE" sz="1400" b="1" i="1" kern="0" dirty="0">
                <a:solidFill>
                  <a:schemeClr val="bg1"/>
                </a:solidFill>
                <a:latin typeface="+mj-lt"/>
              </a:rPr>
              <a:t>Once actions taken, costs incurred and reforms/results achieved by partner country</a:t>
            </a:r>
          </a:p>
        </p:txBody>
      </p:sp>
    </p:spTree>
    <p:extLst>
      <p:ext uri="{BB962C8B-B14F-4D97-AF65-F5344CB8AC3E}">
        <p14:creationId xmlns:p14="http://schemas.microsoft.com/office/powerpoint/2010/main" val="2616865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49FA5-4C3C-B989-C381-CC9D78C2100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10C0033-5472-4293-7DDE-6B9E22F705B7}"/>
              </a:ext>
            </a:extLst>
          </p:cNvPr>
          <p:cNvSpPr>
            <a:spLocks noGrp="1"/>
          </p:cNvSpPr>
          <p:nvPr>
            <p:ph type="ctrTitle"/>
          </p:nvPr>
        </p:nvSpPr>
        <p:spPr/>
        <p:txBody>
          <a:bodyPr>
            <a:noAutofit/>
          </a:bodyPr>
          <a:lstStyle/>
          <a:p>
            <a:r>
              <a:rPr lang="en-GB" dirty="0"/>
              <a:t>Budget Support</a:t>
            </a:r>
          </a:p>
        </p:txBody>
      </p:sp>
      <p:sp>
        <p:nvSpPr>
          <p:cNvPr id="7" name="Subtitle 6">
            <a:extLst>
              <a:ext uri="{FF2B5EF4-FFF2-40B4-BE49-F238E27FC236}">
                <a16:creationId xmlns:a16="http://schemas.microsoft.com/office/drawing/2014/main" id="{6AB63D2D-AD26-F15C-C299-E729C6E3E72C}"/>
              </a:ext>
            </a:extLst>
          </p:cNvPr>
          <p:cNvSpPr>
            <a:spLocks noGrp="1"/>
          </p:cNvSpPr>
          <p:nvPr>
            <p:ph type="subTitle" idx="1"/>
          </p:nvPr>
        </p:nvSpPr>
        <p:spPr/>
        <p:txBody>
          <a:bodyPr/>
          <a:lstStyle/>
          <a:p>
            <a:r>
              <a:rPr lang="en-GB" dirty="0"/>
              <a:t> Day 3   Continuation intervention logic; design</a:t>
            </a:r>
          </a:p>
        </p:txBody>
      </p:sp>
      <p:sp>
        <p:nvSpPr>
          <p:cNvPr id="8" name="Text Placeholder 7">
            <a:extLst>
              <a:ext uri="{FF2B5EF4-FFF2-40B4-BE49-F238E27FC236}">
                <a16:creationId xmlns:a16="http://schemas.microsoft.com/office/drawing/2014/main" id="{D61B9A7A-96A9-C187-8B91-E4C0052A38B9}"/>
              </a:ext>
            </a:extLst>
          </p:cNvPr>
          <p:cNvSpPr>
            <a:spLocks noGrp="1"/>
          </p:cNvSpPr>
          <p:nvPr>
            <p:ph type="body" sz="quarter" idx="13"/>
          </p:nvPr>
        </p:nvSpPr>
        <p:spPr/>
        <p:txBody>
          <a:bodyPr/>
          <a:lstStyle/>
          <a:p>
            <a:r>
              <a:rPr lang="en-GB" dirty="0"/>
              <a:t>Online Sessions</a:t>
            </a:r>
          </a:p>
        </p:txBody>
      </p:sp>
    </p:spTree>
    <p:extLst>
      <p:ext uri="{BB962C8B-B14F-4D97-AF65-F5344CB8AC3E}">
        <p14:creationId xmlns:p14="http://schemas.microsoft.com/office/powerpoint/2010/main" val="1051770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171BC-10CB-4247-AB71-EFD957FBB973}"/>
              </a:ext>
            </a:extLst>
          </p:cNvPr>
          <p:cNvSpPr>
            <a:spLocks noGrp="1"/>
          </p:cNvSpPr>
          <p:nvPr>
            <p:ph type="ctrTitle"/>
          </p:nvPr>
        </p:nvSpPr>
        <p:spPr>
          <a:xfrm>
            <a:off x="1017851" y="2679700"/>
            <a:ext cx="10156297" cy="2387600"/>
          </a:xfrm>
        </p:spPr>
        <p:txBody>
          <a:bodyPr/>
          <a:lstStyle/>
          <a:p>
            <a:r>
              <a:rPr lang="en-GB" dirty="0"/>
              <a:t>Quiz time: Budget support eligibility criteria and intervention logic</a:t>
            </a:r>
            <a:br>
              <a:rPr lang="en-GB" dirty="0"/>
            </a:br>
            <a:br>
              <a:rPr lang="en-GB" dirty="0"/>
            </a:br>
            <a:r>
              <a:rPr lang="en-GB" dirty="0"/>
              <a:t>RECAP Day 2</a:t>
            </a:r>
            <a:endParaRPr lang="x-none" dirty="0"/>
          </a:p>
        </p:txBody>
      </p:sp>
      <p:pic>
        <p:nvPicPr>
          <p:cNvPr id="5" name="Picture 4">
            <a:extLst>
              <a:ext uri="{FF2B5EF4-FFF2-40B4-BE49-F238E27FC236}">
                <a16:creationId xmlns:a16="http://schemas.microsoft.com/office/drawing/2014/main" id="{3A3EC32B-3E1D-1F4E-B064-3F351539B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5487" y="123085"/>
            <a:ext cx="1316626" cy="1316626"/>
          </a:xfrm>
          <a:prstGeom prst="rect">
            <a:avLst/>
          </a:prstGeom>
        </p:spPr>
      </p:pic>
    </p:spTree>
    <p:extLst>
      <p:ext uri="{BB962C8B-B14F-4D97-AF65-F5344CB8AC3E}">
        <p14:creationId xmlns:p14="http://schemas.microsoft.com/office/powerpoint/2010/main" val="34899634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8510"/>
            <a:ext cx="7863840" cy="602455"/>
          </a:xfrm>
        </p:spPr>
        <p:txBody>
          <a:bodyPr>
            <a:normAutofit/>
          </a:bodyPr>
          <a:lstStyle/>
          <a:p>
            <a:pPr algn="l"/>
            <a:r>
              <a:rPr lang="en-GB" dirty="0">
                <a:solidFill>
                  <a:srgbClr val="024EA2"/>
                </a:solidFill>
              </a:rPr>
              <a:t>	Exercise 5: Intervention Logic</a:t>
            </a:r>
          </a:p>
        </p:txBody>
      </p:sp>
      <p:sp>
        <p:nvSpPr>
          <p:cNvPr id="3" name="Espace réservé du contenu 2"/>
          <p:cNvSpPr>
            <a:spLocks noGrp="1"/>
          </p:cNvSpPr>
          <p:nvPr>
            <p:ph idx="1"/>
          </p:nvPr>
        </p:nvSpPr>
        <p:spPr>
          <a:xfrm>
            <a:off x="609599" y="1661381"/>
            <a:ext cx="11204783" cy="4316224"/>
          </a:xfrm>
        </p:spPr>
        <p:txBody>
          <a:bodyPr>
            <a:noAutofit/>
          </a:bodyPr>
          <a:lstStyle/>
          <a:p>
            <a:endParaRPr lang="en-GB" sz="2800" dirty="0"/>
          </a:p>
          <a:p>
            <a:endParaRPr lang="en-GB" sz="2800" dirty="0"/>
          </a:p>
        </p:txBody>
      </p:sp>
      <p:sp>
        <p:nvSpPr>
          <p:cNvPr id="5" name="CuadroTexto 4"/>
          <p:cNvSpPr txBox="1"/>
          <p:nvPr/>
        </p:nvSpPr>
        <p:spPr>
          <a:xfrm>
            <a:off x="407371" y="3359037"/>
            <a:ext cx="11175028" cy="2597459"/>
          </a:xfrm>
          <a:prstGeom prst="rect">
            <a:avLst/>
          </a:prstGeom>
          <a:noFill/>
        </p:spPr>
        <p:txBody>
          <a:bodyPr wrap="square" rtlCol="0">
            <a:noAutofit/>
          </a:bodyPr>
          <a:lstStyle/>
          <a:p>
            <a:pPr>
              <a:spcBef>
                <a:spcPts val="600"/>
              </a:spcBef>
              <a:spcAft>
                <a:spcPts val="600"/>
              </a:spcAft>
            </a:pPr>
            <a:r>
              <a:rPr lang="en-GB" sz="2200" dirty="0"/>
              <a:t>You are now tasked with preparing the Action document for the operation</a:t>
            </a:r>
            <a:r>
              <a:rPr lang="en-GB" sz="2200" dirty="0">
                <a:latin typeface="+mj-lt"/>
                <a:cs typeface="Tw Cen MT"/>
              </a:rPr>
              <a:t>. As a first step, you will prepare the intervention logic of the operation, enabling you to clearly identify the expected contributions of budget support to the sector’s objectives, understand the dynamics that will produce the expected results, the assumptions made and the risks entailed. Please place the different elements at the right place in the intervention logic.</a:t>
            </a:r>
          </a:p>
        </p:txBody>
      </p:sp>
      <p:sp>
        <p:nvSpPr>
          <p:cNvPr id="6" name="TextBox 5"/>
          <p:cNvSpPr txBox="1"/>
          <p:nvPr/>
        </p:nvSpPr>
        <p:spPr>
          <a:xfrm>
            <a:off x="9661076" y="-3113"/>
            <a:ext cx="2530924" cy="707886"/>
          </a:xfrm>
          <a:prstGeom prst="rect">
            <a:avLst/>
          </a:prstGeom>
          <a:solidFill>
            <a:srgbClr val="9CD2DC"/>
          </a:solidFill>
        </p:spPr>
        <p:txBody>
          <a:bodyPr wrap="square" rtlCol="0">
            <a:spAutoFit/>
          </a:bodyPr>
          <a:lstStyle/>
          <a:p>
            <a:r>
              <a:rPr lang="en-GB" sz="2000" dirty="0">
                <a:latin typeface="+mj-lt"/>
                <a:cs typeface="Tw Cen MT"/>
              </a:rPr>
              <a:t>30’ in groups</a:t>
            </a:r>
          </a:p>
          <a:p>
            <a:r>
              <a:rPr lang="en-GB" sz="2000" dirty="0">
                <a:latin typeface="+mj-lt"/>
                <a:cs typeface="Tw Cen MT"/>
              </a:rPr>
              <a:t>10’ plenary feedback</a:t>
            </a:r>
          </a:p>
        </p:txBody>
      </p:sp>
      <p:pic>
        <p:nvPicPr>
          <p:cNvPr id="7"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71" y="1295005"/>
            <a:ext cx="3562924" cy="1853753"/>
          </a:xfrm>
          <a:prstGeom prst="rect">
            <a:avLst/>
          </a:prstGeom>
        </p:spPr>
      </p:pic>
      <p:sp>
        <p:nvSpPr>
          <p:cNvPr id="8" name="TextBox 7"/>
          <p:cNvSpPr txBox="1"/>
          <p:nvPr/>
        </p:nvSpPr>
        <p:spPr>
          <a:xfrm>
            <a:off x="4088774" y="1281751"/>
            <a:ext cx="7318855" cy="2616101"/>
          </a:xfrm>
          <a:prstGeom prst="rect">
            <a:avLst/>
          </a:prstGeom>
          <a:noFill/>
        </p:spPr>
        <p:txBody>
          <a:bodyPr wrap="square" rtlCol="0">
            <a:spAutoFit/>
          </a:bodyPr>
          <a:lstStyle/>
          <a:p>
            <a:pPr>
              <a:spcBef>
                <a:spcPts val="600"/>
              </a:spcBef>
              <a:spcAft>
                <a:spcPts val="600"/>
              </a:spcAft>
            </a:pPr>
            <a:r>
              <a:rPr lang="en-GB" sz="2200" dirty="0"/>
              <a:t>The EU analysed the complementary information and documentation received from the government and the policy eligibility criterion is satisfied. The EU</a:t>
            </a:r>
            <a:r>
              <a:rPr lang="en-GB" sz="2200" dirty="0">
                <a:cs typeface="Tw Cen MT"/>
              </a:rPr>
              <a:t> has decided to provide a €100 million SRPC over 2025-2027 to support the expansion of sustainable energy in rural areas. </a:t>
            </a:r>
            <a:r>
              <a:rPr lang="en-GB" sz="2200" dirty="0"/>
              <a:t>Budget support design can start. </a:t>
            </a:r>
            <a:endParaRPr lang="en-GB" sz="2200" dirty="0">
              <a:cs typeface="Tw Cen MT"/>
            </a:endParaRPr>
          </a:p>
          <a:p>
            <a:pPr>
              <a:spcBef>
                <a:spcPts val="600"/>
              </a:spcBef>
              <a:spcAft>
                <a:spcPts val="600"/>
              </a:spcAft>
            </a:pPr>
            <a:endParaRPr lang="en-GB" sz="2200" dirty="0"/>
          </a:p>
        </p:txBody>
      </p:sp>
      <p:sp>
        <p:nvSpPr>
          <p:cNvPr id="9" name="TextBox 8"/>
          <p:cNvSpPr txBox="1"/>
          <p:nvPr/>
        </p:nvSpPr>
        <p:spPr>
          <a:xfrm>
            <a:off x="359218" y="5671646"/>
            <a:ext cx="11322783" cy="1015663"/>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GB" sz="2000" b="1" dirty="0">
                <a:sym typeface="Wingdings"/>
              </a:rPr>
              <a:t>Tip: Remember esp. Sections 1 and 5 of documents provided and read section 6 (lessons learned</a:t>
            </a:r>
          </a:p>
          <a:p>
            <a:r>
              <a:rPr lang="en-GB" sz="2000" dirty="0">
                <a:cs typeface="Tw Cen MT"/>
                <a:sym typeface="Wingdings"/>
              </a:rPr>
              <a:t>To find out more, u</a:t>
            </a:r>
            <a:r>
              <a:rPr lang="en-GB" sz="2000" dirty="0">
                <a:cs typeface="Tw Cen MT"/>
              </a:rPr>
              <a:t>se the Guidelines pages 21 and 22 and Annex 2, pages 81 to 85.</a:t>
            </a:r>
            <a:endParaRPr lang="en-GB" sz="2000" dirty="0"/>
          </a:p>
        </p:txBody>
      </p:sp>
    </p:spTree>
    <p:extLst>
      <p:ext uri="{BB962C8B-B14F-4D97-AF65-F5344CB8AC3E}">
        <p14:creationId xmlns:p14="http://schemas.microsoft.com/office/powerpoint/2010/main" val="4083161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rved Left Arrow 13"/>
          <p:cNvSpPr/>
          <p:nvPr/>
        </p:nvSpPr>
        <p:spPr>
          <a:xfrm rot="10800000">
            <a:off x="166247" y="4324627"/>
            <a:ext cx="759472" cy="918543"/>
          </a:xfrm>
          <a:prstGeom prst="curved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15" name="Curved Left Arrow 14"/>
          <p:cNvSpPr/>
          <p:nvPr/>
        </p:nvSpPr>
        <p:spPr>
          <a:xfrm rot="10800000">
            <a:off x="166245" y="3447129"/>
            <a:ext cx="759472" cy="918543"/>
          </a:xfrm>
          <a:prstGeom prst="curved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17" name="Curved Left Arrow 16"/>
          <p:cNvSpPr/>
          <p:nvPr/>
        </p:nvSpPr>
        <p:spPr>
          <a:xfrm rot="10800000">
            <a:off x="166245" y="5202126"/>
            <a:ext cx="759472" cy="918543"/>
          </a:xfrm>
          <a:prstGeom prst="curved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graphicFrame>
        <p:nvGraphicFramePr>
          <p:cNvPr id="7" name="Table 6"/>
          <p:cNvGraphicFramePr>
            <a:graphicFrameLocks noGrp="1"/>
          </p:cNvGraphicFramePr>
          <p:nvPr/>
        </p:nvGraphicFramePr>
        <p:xfrm>
          <a:off x="1036104" y="1838856"/>
          <a:ext cx="10642602" cy="4941820"/>
        </p:xfrm>
        <a:graphic>
          <a:graphicData uri="http://schemas.openxmlformats.org/drawingml/2006/table">
            <a:tbl>
              <a:tblPr firstRow="1" bandRow="1">
                <a:tableStyleId>{3B4B98B0-60AC-42C2-AFA5-B58CD77FA1E5}</a:tableStyleId>
              </a:tblPr>
              <a:tblGrid>
                <a:gridCol w="2054286">
                  <a:extLst>
                    <a:ext uri="{9D8B030D-6E8A-4147-A177-3AD203B41FA5}">
                      <a16:colId xmlns:a16="http://schemas.microsoft.com/office/drawing/2014/main" val="20000"/>
                    </a:ext>
                  </a:extLst>
                </a:gridCol>
                <a:gridCol w="2862772">
                  <a:extLst>
                    <a:ext uri="{9D8B030D-6E8A-4147-A177-3AD203B41FA5}">
                      <a16:colId xmlns:a16="http://schemas.microsoft.com/office/drawing/2014/main" val="20001"/>
                    </a:ext>
                  </a:extLst>
                </a:gridCol>
                <a:gridCol w="2862772">
                  <a:extLst>
                    <a:ext uri="{9D8B030D-6E8A-4147-A177-3AD203B41FA5}">
                      <a16:colId xmlns:a16="http://schemas.microsoft.com/office/drawing/2014/main" val="20002"/>
                    </a:ext>
                  </a:extLst>
                </a:gridCol>
                <a:gridCol w="2862772">
                  <a:extLst>
                    <a:ext uri="{9D8B030D-6E8A-4147-A177-3AD203B41FA5}">
                      <a16:colId xmlns:a16="http://schemas.microsoft.com/office/drawing/2014/main" val="20003"/>
                    </a:ext>
                  </a:extLst>
                </a:gridCol>
              </a:tblGrid>
              <a:tr h="511321">
                <a:tc>
                  <a:txBody>
                    <a:bodyPr/>
                    <a:lstStyle/>
                    <a:p>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90000"/>
                        </a:lnSpc>
                      </a:pPr>
                      <a:r>
                        <a:rPr lang="en-GB" sz="2000" dirty="0"/>
                        <a:t>Results chain</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a:t>Indicators</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90000"/>
                        </a:lnSpc>
                      </a:pPr>
                      <a:r>
                        <a:rPr lang="en-GB" sz="2000" dirty="0"/>
                        <a:t>Mechanisms, processes, challenges/</a:t>
                      </a:r>
                      <a:r>
                        <a:rPr lang="en-GB" sz="2000" baseline="0" dirty="0"/>
                        <a:t> risks and assumptions</a:t>
                      </a:r>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633633">
                <a:tc>
                  <a:txBody>
                    <a:bodyPr/>
                    <a:lstStyle/>
                    <a:p>
                      <a:r>
                        <a:rPr lang="en-GB" sz="2000" b="1" dirty="0"/>
                        <a:t>Overall objective:</a:t>
                      </a:r>
                      <a:r>
                        <a:rPr lang="en-GB" sz="2000" b="1" baseline="0" dirty="0"/>
                        <a:t> impact</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tx1"/>
                        </a:solidFill>
                      </a:endParaRP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577430">
                <a:tc>
                  <a:txBody>
                    <a:bodyPr/>
                    <a:lstStyle/>
                    <a:p>
                      <a:r>
                        <a:rPr lang="en-GB" sz="2000" b="1" dirty="0"/>
                        <a:t>Outcome(s</a:t>
                      </a:r>
                      <a:r>
                        <a:rPr lang="en-GB" sz="2000" dirty="0"/>
                        <a:t>)</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926200">
                <a:tc>
                  <a:txBody>
                    <a:bodyPr/>
                    <a:lstStyle/>
                    <a:p>
                      <a:r>
                        <a:rPr lang="en-GB" sz="2000" b="1" dirty="0"/>
                        <a:t>Induced Outputs</a:t>
                      </a:r>
                    </a:p>
                    <a:p>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indent="0">
                        <a:buFont typeface="Arial"/>
                        <a:buNone/>
                      </a:pPr>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1163990">
                <a:tc>
                  <a:txBody>
                    <a:bodyPr/>
                    <a:lstStyle/>
                    <a:p>
                      <a:r>
                        <a:rPr lang="en-GB" sz="2000" b="1" dirty="0"/>
                        <a:t>Direct outputs</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85750" indent="-285750">
                        <a:buFont typeface="Arial"/>
                        <a:buChar char="•"/>
                      </a:pPr>
                      <a:endParaRPr lang="en-GB" sz="20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TextBox 12"/>
          <p:cNvSpPr txBox="1"/>
          <p:nvPr/>
        </p:nvSpPr>
        <p:spPr>
          <a:xfrm>
            <a:off x="913874" y="166224"/>
            <a:ext cx="10887062" cy="1323439"/>
          </a:xfrm>
          <a:prstGeom prst="rect">
            <a:avLst/>
          </a:prstGeom>
          <a:noFill/>
        </p:spPr>
        <p:txBody>
          <a:bodyPr wrap="square" rtlCol="0">
            <a:spAutoFit/>
          </a:bodyPr>
          <a:lstStyle>
            <a:defPPr>
              <a:defRPr lang="en-US"/>
            </a:defPPr>
            <a:lvl1pPr>
              <a:defRPr sz="2400" b="1"/>
            </a:lvl1pPr>
          </a:lstStyle>
          <a:p>
            <a:r>
              <a:rPr lang="en-GB" sz="4000" b="0" dirty="0">
                <a:solidFill>
                  <a:srgbClr val="024EA2"/>
                </a:solidFill>
              </a:rPr>
              <a:t>Exercise 5 – Table 5: Intervention Logic of support to the energy sector of </a:t>
            </a:r>
            <a:r>
              <a:rPr lang="en-GB" sz="4000" b="0" dirty="0" err="1">
                <a:solidFill>
                  <a:srgbClr val="024EA2"/>
                </a:solidFill>
              </a:rPr>
              <a:t>Fictiland</a:t>
            </a:r>
            <a:endParaRPr lang="en-GB" sz="4000" b="0" dirty="0">
              <a:solidFill>
                <a:srgbClr val="024EA2"/>
              </a:solidFill>
            </a:endParaRPr>
          </a:p>
        </p:txBody>
      </p:sp>
      <p:sp>
        <p:nvSpPr>
          <p:cNvPr id="19" name="Rectangle 18"/>
          <p:cNvSpPr/>
          <p:nvPr/>
        </p:nvSpPr>
        <p:spPr>
          <a:xfrm rot="2138981">
            <a:off x="3114433" y="3604614"/>
            <a:ext cx="8946842" cy="1015663"/>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6000" b="1" spc="150" dirty="0">
                <a:ln w="11430"/>
                <a:solidFill>
                  <a:srgbClr val="F8F8F8">
                    <a:alpha val="64000"/>
                  </a:srgbClr>
                </a:solidFill>
                <a:effectLst>
                  <a:outerShdw blurRad="25400" algn="tl" rotWithShape="0">
                    <a:srgbClr val="000000">
                      <a:alpha val="43000"/>
                    </a:srgbClr>
                  </a:outerShdw>
                </a:effectLst>
                <a:latin typeface="Tw Cen MT"/>
              </a:rPr>
              <a:t>I L L U S T R A T I O N</a:t>
            </a:r>
          </a:p>
        </p:txBody>
      </p:sp>
    </p:spTree>
    <p:extLst>
      <p:ext uri="{BB962C8B-B14F-4D97-AF65-F5344CB8AC3E}">
        <p14:creationId xmlns:p14="http://schemas.microsoft.com/office/powerpoint/2010/main" val="37641259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rved Left Arrow 13"/>
          <p:cNvSpPr/>
          <p:nvPr/>
        </p:nvSpPr>
        <p:spPr>
          <a:xfrm rot="10800000">
            <a:off x="1898921" y="2872654"/>
            <a:ext cx="511805" cy="1773094"/>
          </a:xfrm>
          <a:prstGeom prst="curved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16" name="Curved Left Arrow 15"/>
          <p:cNvSpPr/>
          <p:nvPr/>
        </p:nvSpPr>
        <p:spPr>
          <a:xfrm rot="10800000">
            <a:off x="1898921" y="1774944"/>
            <a:ext cx="511805" cy="1159354"/>
          </a:xfrm>
          <a:prstGeom prst="curved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17" name="Curved Left Arrow 16"/>
          <p:cNvSpPr/>
          <p:nvPr/>
        </p:nvSpPr>
        <p:spPr>
          <a:xfrm rot="10800000">
            <a:off x="1898919" y="4604703"/>
            <a:ext cx="511805" cy="1558506"/>
          </a:xfrm>
          <a:prstGeom prst="curved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graphicFrame>
        <p:nvGraphicFramePr>
          <p:cNvPr id="7" name="Table 6"/>
          <p:cNvGraphicFramePr>
            <a:graphicFrameLocks noGrp="1"/>
          </p:cNvGraphicFramePr>
          <p:nvPr/>
        </p:nvGraphicFramePr>
        <p:xfrm>
          <a:off x="2429152" y="788538"/>
          <a:ext cx="9597748" cy="6004560"/>
        </p:xfrm>
        <a:graphic>
          <a:graphicData uri="http://schemas.openxmlformats.org/drawingml/2006/table">
            <a:tbl>
              <a:tblPr firstRow="1" bandRow="1">
                <a:tableStyleId>{3B4B98B0-60AC-42C2-AFA5-B58CD77FA1E5}</a:tableStyleId>
              </a:tblPr>
              <a:tblGrid>
                <a:gridCol w="1876680">
                  <a:extLst>
                    <a:ext uri="{9D8B030D-6E8A-4147-A177-3AD203B41FA5}">
                      <a16:colId xmlns:a16="http://schemas.microsoft.com/office/drawing/2014/main" val="20000"/>
                    </a:ext>
                  </a:extLst>
                </a:gridCol>
                <a:gridCol w="4494157">
                  <a:extLst>
                    <a:ext uri="{9D8B030D-6E8A-4147-A177-3AD203B41FA5}">
                      <a16:colId xmlns:a16="http://schemas.microsoft.com/office/drawing/2014/main" val="20001"/>
                    </a:ext>
                  </a:extLst>
                </a:gridCol>
                <a:gridCol w="991708">
                  <a:extLst>
                    <a:ext uri="{9D8B030D-6E8A-4147-A177-3AD203B41FA5}">
                      <a16:colId xmlns:a16="http://schemas.microsoft.com/office/drawing/2014/main" val="20002"/>
                    </a:ext>
                  </a:extLst>
                </a:gridCol>
                <a:gridCol w="2235203">
                  <a:extLst>
                    <a:ext uri="{9D8B030D-6E8A-4147-A177-3AD203B41FA5}">
                      <a16:colId xmlns:a16="http://schemas.microsoft.com/office/drawing/2014/main" val="20003"/>
                    </a:ext>
                  </a:extLst>
                </a:gridCol>
              </a:tblGrid>
              <a:tr h="485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Results chain</a:t>
                      </a:r>
                    </a:p>
                    <a:p>
                      <a:endParaRPr lang="en-GB" sz="14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90000"/>
                        </a:lnSpc>
                      </a:pPr>
                      <a:r>
                        <a:rPr lang="en-GB" sz="1400" dirty="0"/>
                        <a:t>Indicators</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90000"/>
                        </a:lnSpc>
                      </a:pPr>
                      <a:r>
                        <a:rPr lang="en-GB" sz="1400" dirty="0"/>
                        <a:t>Baseline (year)</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90000"/>
                        </a:lnSpc>
                      </a:pPr>
                      <a:r>
                        <a:rPr lang="en-GB" sz="1400" dirty="0"/>
                        <a:t>Targets (year)</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978938">
                <a:tc>
                  <a:txBody>
                    <a:bodyPr/>
                    <a:lstStyle/>
                    <a:p>
                      <a:r>
                        <a:rPr lang="en-GB" sz="1400" b="1" dirty="0"/>
                        <a:t>Overall objective:</a:t>
                      </a:r>
                      <a:r>
                        <a:rPr lang="en-GB" sz="1400" b="1" baseline="0" dirty="0"/>
                        <a:t> impact</a:t>
                      </a:r>
                    </a:p>
                    <a:p>
                      <a:r>
                        <a:rPr lang="en-GB" sz="1400" baseline="0" dirty="0"/>
                        <a:t>Improved living </a:t>
                      </a:r>
                      <a:r>
                        <a:rPr lang="en-GB" sz="1400" baseline="0" dirty="0">
                          <a:solidFill>
                            <a:schemeClr val="tx1"/>
                          </a:solidFill>
                        </a:rPr>
                        <a:t>conditions in remote areas</a:t>
                      </a:r>
                      <a:endParaRPr lang="en-GB" sz="1400" dirty="0">
                        <a:solidFill>
                          <a:schemeClr val="tx1"/>
                        </a:solidFill>
                      </a:endParaRP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1400" dirty="0">
                          <a:solidFill>
                            <a:srgbClr val="4D4D4D"/>
                          </a:solidFill>
                        </a:rPr>
                        <a:t>Increased economic value generated by</a:t>
                      </a:r>
                      <a:r>
                        <a:rPr lang="en-GB" sz="1400" baseline="0" dirty="0">
                          <a:solidFill>
                            <a:srgbClr val="4D4D4D"/>
                          </a:solidFill>
                        </a:rPr>
                        <a:t> small businesses operating in rural areas</a:t>
                      </a:r>
                    </a:p>
                    <a:p>
                      <a:r>
                        <a:rPr lang="en-GB" sz="1400" baseline="0" dirty="0">
                          <a:solidFill>
                            <a:srgbClr val="4D4D4D"/>
                          </a:solidFill>
                        </a:rPr>
                        <a:t>Income levels in remote areas</a:t>
                      </a:r>
                    </a:p>
                    <a:p>
                      <a:r>
                        <a:rPr lang="en-GB" sz="1400" baseline="0" dirty="0">
                          <a:solidFill>
                            <a:srgbClr val="4D4D4D"/>
                          </a:solidFill>
                        </a:rPr>
                        <a:t>Health outcomes and literacy rates in remote areas</a:t>
                      </a:r>
                      <a:endParaRPr lang="en-GB" sz="1400" dirty="0">
                        <a:solidFill>
                          <a:srgbClr val="4D4D4D"/>
                        </a:solidFill>
                      </a:endParaRP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1400" dirty="0"/>
                        <a:t>No</a:t>
                      </a:r>
                      <a:r>
                        <a:rPr lang="en-GB" sz="1400" baseline="0" dirty="0"/>
                        <a:t> known baseline</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1400" dirty="0"/>
                        <a:t>2023 baseline</a:t>
                      </a:r>
                      <a:r>
                        <a:rPr lang="en-GB" sz="1400" baseline="0" dirty="0"/>
                        <a:t> available</a:t>
                      </a:r>
                    </a:p>
                    <a:p>
                      <a:r>
                        <a:rPr lang="en-GB" sz="1400" baseline="0" dirty="0"/>
                        <a:t>2025: +30% business</a:t>
                      </a:r>
                    </a:p>
                    <a:p>
                      <a:r>
                        <a:rPr lang="en-GB" sz="1400" baseline="0" dirty="0"/>
                        <a:t>2025: Income :10%</a:t>
                      </a:r>
                    </a:p>
                    <a:p>
                      <a:r>
                        <a:rPr lang="en-GB" sz="1400" baseline="0" dirty="0"/>
                        <a:t>20</a:t>
                      </a:r>
                      <a:r>
                        <a:rPr lang="en-GB" sz="1400" baseline="0" dirty="0">
                          <a:solidFill>
                            <a:srgbClr val="4D4D4D"/>
                          </a:solidFill>
                        </a:rPr>
                        <a:t>30</a:t>
                      </a:r>
                      <a:r>
                        <a:rPr lang="en-GB" sz="1400" baseline="0" dirty="0"/>
                        <a:t>: social indicators +5%</a:t>
                      </a:r>
                      <a:endParaRPr lang="en-GB" sz="14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1026160">
                <a:tc>
                  <a:txBody>
                    <a:bodyPr/>
                    <a:lstStyle/>
                    <a:p>
                      <a:r>
                        <a:rPr lang="en-GB" sz="1400" b="1" dirty="0"/>
                        <a:t>Outcome(s</a:t>
                      </a:r>
                      <a:r>
                        <a:rPr lang="en-GB" sz="1400" dirty="0"/>
                        <a:t>)</a:t>
                      </a:r>
                    </a:p>
                    <a:p>
                      <a:r>
                        <a:rPr lang="en-GB" sz="1400" dirty="0"/>
                        <a:t>Coverage of</a:t>
                      </a:r>
                      <a:r>
                        <a:rPr lang="en-GB" sz="1400" baseline="0" dirty="0"/>
                        <a:t> remote areas by off-grid electricity supply</a:t>
                      </a:r>
                      <a:endParaRPr lang="en-GB" sz="14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400" kern="1200" dirty="0">
                          <a:solidFill>
                            <a:srgbClr val="4D4D4D"/>
                          </a:solidFill>
                          <a:effectLst/>
                          <a:latin typeface="+mn-lt"/>
                          <a:ea typeface="+mn-ea"/>
                          <a:cs typeface="+mn-cs"/>
                        </a:rPr>
                        <a:t>rural, mountainous and island areas households’ access to a</a:t>
                      </a:r>
                      <a:r>
                        <a:rPr lang="en-GB" sz="1400" kern="1200" baseline="0" dirty="0">
                          <a:solidFill>
                            <a:srgbClr val="4D4D4D"/>
                          </a:solidFill>
                          <a:effectLst/>
                          <a:latin typeface="+mn-lt"/>
                          <a:ea typeface="+mn-ea"/>
                          <a:cs typeface="+mn-cs"/>
                        </a:rPr>
                        <a:t> reliable </a:t>
                      </a:r>
                      <a:r>
                        <a:rPr lang="en-GB" sz="1400" kern="1200" dirty="0">
                          <a:solidFill>
                            <a:srgbClr val="4D4D4D"/>
                          </a:solidFill>
                          <a:effectLst/>
                          <a:latin typeface="+mn-lt"/>
                          <a:ea typeface="+mn-ea"/>
                          <a:cs typeface="+mn-cs"/>
                        </a:rPr>
                        <a:t>electricity supply</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400" kern="1200" dirty="0">
                          <a:solidFill>
                            <a:srgbClr val="4D4D4D"/>
                          </a:solidFill>
                          <a:effectLst/>
                          <a:latin typeface="+mn-lt"/>
                          <a:ea typeface="+mn-ea"/>
                          <a:cs typeface="+mn-cs"/>
                        </a:rPr>
                        <a:t>Reduced hours of outages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400" kern="1200" dirty="0">
                          <a:solidFill>
                            <a:srgbClr val="4D4D4D"/>
                          </a:solidFill>
                          <a:effectLst/>
                          <a:latin typeface="+mn-lt"/>
                          <a:ea typeface="+mn-ea"/>
                          <a:cs typeface="+mn-cs"/>
                        </a:rPr>
                        <a:t>accountability in sector</a:t>
                      </a:r>
                      <a:endParaRPr lang="en-GB" sz="1400" dirty="0">
                        <a:solidFill>
                          <a:srgbClr val="4D4D4D"/>
                        </a:solidFill>
                      </a:endParaRP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1400" dirty="0"/>
                        <a:t>2021: 98%</a:t>
                      </a:r>
                    </a:p>
                    <a:p>
                      <a:endParaRPr lang="en-GB" sz="1400" dirty="0"/>
                    </a:p>
                    <a:p>
                      <a:r>
                        <a:rPr lang="en-GB" sz="1400" dirty="0"/>
                        <a:t>-</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1400" dirty="0"/>
                        <a:t>2030: 100%</a:t>
                      </a:r>
                    </a:p>
                    <a:p>
                      <a:r>
                        <a:rPr lang="en-GB" sz="1400" dirty="0"/>
                        <a:t>Reporting Yearly basis on budget, extension of access, number of households</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688883">
                <a:tc>
                  <a:txBody>
                    <a:bodyPr/>
                    <a:lstStyle/>
                    <a:p>
                      <a:r>
                        <a:rPr lang="en-GB" sz="1400" b="1" dirty="0"/>
                        <a:t>Induced Outputs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Improved Governance of energy sector</a:t>
                      </a:r>
                    </a:p>
                    <a:p>
                      <a:endParaRPr lang="en-GB" sz="14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85750" indent="-285750">
                        <a:buFont typeface="Arial"/>
                        <a:buChar char="•"/>
                      </a:pPr>
                      <a:r>
                        <a:rPr lang="en-GB" sz="1400" dirty="0">
                          <a:solidFill>
                            <a:srgbClr val="4D4D4D"/>
                          </a:solidFill>
                        </a:rPr>
                        <a:t>M&amp;E system</a:t>
                      </a:r>
                      <a:r>
                        <a:rPr lang="en-GB" sz="1400" baseline="0" dirty="0">
                          <a:solidFill>
                            <a:srgbClr val="4D4D4D"/>
                          </a:solidFill>
                        </a:rPr>
                        <a:t> operating</a:t>
                      </a:r>
                    </a:p>
                    <a:p>
                      <a:pPr marL="285750" indent="-285750">
                        <a:buFont typeface="Arial"/>
                        <a:buChar char="•"/>
                      </a:pPr>
                      <a:r>
                        <a:rPr lang="en-GB" sz="1400" baseline="0" dirty="0">
                          <a:solidFill>
                            <a:srgbClr val="4D4D4D"/>
                          </a:solidFill>
                        </a:rPr>
                        <a:t>Disaggregated and detailed electricity data availability</a:t>
                      </a:r>
                    </a:p>
                    <a:p>
                      <a:pPr marL="285750" indent="-285750">
                        <a:buFont typeface="Arial"/>
                        <a:buChar char="•"/>
                      </a:pPr>
                      <a:r>
                        <a:rPr lang="en-GB" sz="1400" baseline="0" dirty="0">
                          <a:solidFill>
                            <a:srgbClr val="4D4D4D"/>
                          </a:solidFill>
                        </a:rPr>
                        <a:t>Increased share of green power supply</a:t>
                      </a:r>
                    </a:p>
                    <a:p>
                      <a:pPr marL="285750" indent="-285750">
                        <a:buFont typeface="Arial"/>
                        <a:buChar char="•"/>
                      </a:pPr>
                      <a:r>
                        <a:rPr lang="en-GB" sz="1400" baseline="0" dirty="0">
                          <a:solidFill>
                            <a:srgbClr val="4D4D4D"/>
                          </a:solidFill>
                        </a:rPr>
                        <a:t>Revision of tariff mechanism</a:t>
                      </a:r>
                    </a:p>
                    <a:p>
                      <a:pPr marL="285750" indent="-285750">
                        <a:buFont typeface="Arial"/>
                        <a:buChar char="•"/>
                      </a:pPr>
                      <a:r>
                        <a:rPr lang="en-GB" sz="1400" baseline="0" dirty="0">
                          <a:solidFill>
                            <a:srgbClr val="4D4D4D"/>
                          </a:solidFill>
                        </a:rPr>
                        <a:t>Improved MT budget planning at province level</a:t>
                      </a:r>
                    </a:p>
                    <a:p>
                      <a:pPr marL="285750" indent="-285750">
                        <a:buFont typeface="Arial"/>
                        <a:buChar char="•"/>
                      </a:pPr>
                      <a:r>
                        <a:rPr lang="en-GB" sz="1400" baseline="0" dirty="0">
                          <a:solidFill>
                            <a:srgbClr val="4D4D4D"/>
                          </a:solidFill>
                        </a:rPr>
                        <a:t>Improved management investments</a:t>
                      </a:r>
                      <a:endParaRPr lang="en-GB" sz="1400" dirty="0">
                        <a:solidFill>
                          <a:srgbClr val="4D4D4D"/>
                        </a:solidFill>
                      </a:endParaRP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1400" dirty="0"/>
                        <a:t>2021: no baseline</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1400" dirty="0"/>
                        <a:t>M&amp;E</a:t>
                      </a:r>
                      <a:r>
                        <a:rPr lang="en-GB" sz="1400" baseline="0" dirty="0"/>
                        <a:t> by 2022</a:t>
                      </a:r>
                      <a:endParaRPr lang="en-GB" sz="1400" dirty="0"/>
                    </a:p>
                    <a:p>
                      <a:r>
                        <a:rPr lang="en-GB" sz="1400" dirty="0"/>
                        <a:t>Data by 2023</a:t>
                      </a:r>
                    </a:p>
                    <a:p>
                      <a:r>
                        <a:rPr lang="en-GB" sz="1400" dirty="0"/>
                        <a:t>Tariff revised each</a:t>
                      </a:r>
                      <a:r>
                        <a:rPr lang="en-GB" sz="1400" baseline="0" dirty="0"/>
                        <a:t> year</a:t>
                      </a:r>
                    </a:p>
                    <a:p>
                      <a:r>
                        <a:rPr lang="en-GB" sz="1400" dirty="0"/>
                        <a:t>MT</a:t>
                      </a:r>
                      <a:r>
                        <a:rPr lang="en-GB" sz="1400" baseline="0" dirty="0"/>
                        <a:t> Budget available 2022</a:t>
                      </a:r>
                      <a:endParaRPr lang="en-GB" sz="14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898309">
                <a:tc>
                  <a:txBody>
                    <a:bodyPr/>
                    <a:lstStyle/>
                    <a:p>
                      <a:r>
                        <a:rPr lang="en-GB" sz="1400" b="1" dirty="0"/>
                        <a:t>Direct outputs</a:t>
                      </a:r>
                    </a:p>
                    <a:p>
                      <a:r>
                        <a:rPr lang="en-GB" sz="1400" dirty="0"/>
                        <a:t>Funding of projects</a:t>
                      </a:r>
                    </a:p>
                    <a:p>
                      <a:r>
                        <a:rPr lang="en-GB" sz="1400" dirty="0"/>
                        <a:t>CB in PFM,</a:t>
                      </a:r>
                      <a:r>
                        <a:rPr lang="en-GB" sz="1400" baseline="0" dirty="0"/>
                        <a:t> </a:t>
                      </a:r>
                      <a:r>
                        <a:rPr lang="en-GB" sz="1400" dirty="0"/>
                        <a:t>project</a:t>
                      </a:r>
                      <a:r>
                        <a:rPr lang="en-GB" sz="1400" baseline="0" dirty="0"/>
                        <a:t> management, data collection</a:t>
                      </a:r>
                    </a:p>
                    <a:p>
                      <a:r>
                        <a:rPr lang="en-GB" sz="1400" baseline="0" dirty="0"/>
                        <a:t>Studies in electricity tariffs</a:t>
                      </a:r>
                      <a:endParaRPr lang="en-GB" sz="14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85750" indent="-285750">
                        <a:buFont typeface="Arial"/>
                        <a:buChar char="•"/>
                      </a:pPr>
                      <a:r>
                        <a:rPr lang="en-GB" sz="1400" dirty="0">
                          <a:solidFill>
                            <a:srgbClr val="4D4D4D"/>
                          </a:solidFill>
                        </a:rPr>
                        <a:t>No of projects funded by</a:t>
                      </a:r>
                      <a:r>
                        <a:rPr lang="en-GB" sz="1400" baseline="0" dirty="0">
                          <a:solidFill>
                            <a:srgbClr val="4D4D4D"/>
                          </a:solidFill>
                        </a:rPr>
                        <a:t> ECF</a:t>
                      </a:r>
                    </a:p>
                    <a:p>
                      <a:pPr marL="285750" indent="-285750">
                        <a:buFont typeface="Arial"/>
                        <a:buChar char="•"/>
                      </a:pPr>
                      <a:r>
                        <a:rPr lang="en-GB" sz="1400" baseline="0" dirty="0">
                          <a:solidFill>
                            <a:srgbClr val="4D4D4D"/>
                          </a:solidFill>
                        </a:rPr>
                        <a:t>No of projects funded by Provinces</a:t>
                      </a:r>
                    </a:p>
                    <a:p>
                      <a:pPr marL="285750" indent="-285750">
                        <a:buFont typeface="Arial"/>
                        <a:buChar char="•"/>
                      </a:pPr>
                      <a:r>
                        <a:rPr lang="en-GB" sz="1400" baseline="0" dirty="0">
                          <a:solidFill>
                            <a:srgbClr val="4D4D4D"/>
                          </a:solidFill>
                        </a:rPr>
                        <a:t>No of feasibility studies completed</a:t>
                      </a:r>
                    </a:p>
                    <a:p>
                      <a:pPr marL="285750" indent="-285750">
                        <a:buFont typeface="Arial"/>
                        <a:buChar char="•"/>
                      </a:pPr>
                      <a:r>
                        <a:rPr lang="en-GB" sz="1400" dirty="0">
                          <a:solidFill>
                            <a:srgbClr val="4D4D4D"/>
                          </a:solidFill>
                        </a:rPr>
                        <a:t>Trained staff at</a:t>
                      </a:r>
                      <a:r>
                        <a:rPr lang="en-GB" sz="1400" baseline="0" dirty="0">
                          <a:solidFill>
                            <a:srgbClr val="4D4D4D"/>
                          </a:solidFill>
                        </a:rPr>
                        <a:t> Provinces for budget management</a:t>
                      </a:r>
                    </a:p>
                    <a:p>
                      <a:pPr marL="285750" indent="-285750">
                        <a:buFont typeface="Arial"/>
                        <a:buChar char="•"/>
                      </a:pPr>
                      <a:r>
                        <a:rPr lang="en-GB" sz="1400" baseline="0" dirty="0">
                          <a:solidFill>
                            <a:srgbClr val="4D4D4D"/>
                          </a:solidFill>
                        </a:rPr>
                        <a:t>Trained staff in project management</a:t>
                      </a:r>
                    </a:p>
                    <a:p>
                      <a:pPr marL="285750" indent="-285750">
                        <a:buFont typeface="Arial"/>
                        <a:buChar char="•"/>
                      </a:pPr>
                      <a:r>
                        <a:rPr lang="en-GB" sz="1400" baseline="0" dirty="0">
                          <a:solidFill>
                            <a:srgbClr val="4D4D4D"/>
                          </a:solidFill>
                        </a:rPr>
                        <a:t>Data collection &amp; treatment systems</a:t>
                      </a:r>
                    </a:p>
                    <a:p>
                      <a:pPr marL="285750" indent="-285750">
                        <a:buFont typeface="Arial"/>
                        <a:buChar char="•"/>
                      </a:pPr>
                      <a:r>
                        <a:rPr lang="en-GB" sz="1400" baseline="0" dirty="0">
                          <a:solidFill>
                            <a:srgbClr val="4D4D4D"/>
                          </a:solidFill>
                        </a:rPr>
                        <a:t>Electricity tariff simulations</a:t>
                      </a:r>
                      <a:endParaRPr lang="en-GB" sz="1400" dirty="0">
                        <a:solidFill>
                          <a:srgbClr val="4D4D4D"/>
                        </a:solidFill>
                      </a:endParaRP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1400" dirty="0"/>
                        <a:t>Not</a:t>
                      </a:r>
                      <a:r>
                        <a:rPr lang="en-GB" sz="1400" baseline="0" dirty="0"/>
                        <a:t> known</a:t>
                      </a:r>
                      <a:endParaRPr lang="en-GB" sz="1400" dirty="0"/>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1400" dirty="0"/>
                        <a:t>2030: 50 overall</a:t>
                      </a:r>
                    </a:p>
                  </a:txBody>
                  <a:tcPr marL="121920" marR="1219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TextBox 12"/>
          <p:cNvSpPr txBox="1"/>
          <p:nvPr/>
        </p:nvSpPr>
        <p:spPr>
          <a:xfrm>
            <a:off x="815650" y="88357"/>
            <a:ext cx="11382731" cy="523220"/>
          </a:xfrm>
          <a:prstGeom prst="rect">
            <a:avLst/>
          </a:prstGeom>
          <a:noFill/>
        </p:spPr>
        <p:txBody>
          <a:bodyPr wrap="none" rtlCol="0">
            <a:spAutoFit/>
          </a:bodyPr>
          <a:lstStyle>
            <a:defPPr>
              <a:defRPr lang="en-US"/>
            </a:defPPr>
            <a:lvl1pPr>
              <a:defRPr sz="24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24EA2"/>
                </a:solidFill>
              </a:rPr>
              <a:t>Exercise 5.1 – IL of support to the energy sector of </a:t>
            </a:r>
            <a:r>
              <a:rPr lang="en-GB" sz="2800" b="0" dirty="0" err="1">
                <a:solidFill>
                  <a:srgbClr val="024EA2"/>
                </a:solidFill>
              </a:rPr>
              <a:t>Fictiland</a:t>
            </a:r>
            <a:r>
              <a:rPr lang="en-GB" sz="2800" b="0" dirty="0">
                <a:solidFill>
                  <a:srgbClr val="024EA2"/>
                </a:solidFill>
              </a:rPr>
              <a:t> - Example</a:t>
            </a:r>
          </a:p>
        </p:txBody>
      </p:sp>
      <p:sp>
        <p:nvSpPr>
          <p:cNvPr id="19" name="Rectangle 18"/>
          <p:cNvSpPr/>
          <p:nvPr/>
        </p:nvSpPr>
        <p:spPr>
          <a:xfrm rot="2138981">
            <a:off x="3037159" y="3063701"/>
            <a:ext cx="8946842" cy="1015663"/>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50" normalizeH="0" baseline="0" noProof="0" dirty="0">
                <a:ln w="11430"/>
                <a:solidFill>
                  <a:srgbClr val="F8F8F8">
                    <a:alpha val="64000"/>
                  </a:srgbClr>
                </a:solidFill>
                <a:effectLst>
                  <a:outerShdw blurRad="25400" algn="tl" rotWithShape="0">
                    <a:srgbClr val="000000">
                      <a:alpha val="43000"/>
                    </a:srgbClr>
                  </a:outerShdw>
                </a:effectLst>
                <a:uLnTx/>
                <a:uFillTx/>
                <a:latin typeface="Tw Cen MT"/>
                <a:ea typeface="+mn-ea"/>
                <a:cs typeface="+mn-cs"/>
              </a:rPr>
              <a:t>I L L U S T R A T I O N</a:t>
            </a:r>
          </a:p>
        </p:txBody>
      </p:sp>
      <p:sp>
        <p:nvSpPr>
          <p:cNvPr id="3" name="TextBox 2"/>
          <p:cNvSpPr txBox="1"/>
          <p:nvPr/>
        </p:nvSpPr>
        <p:spPr>
          <a:xfrm>
            <a:off x="12700" y="5058310"/>
            <a:ext cx="17272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mn-cs"/>
              </a:rPr>
              <a:t>Proper technical back up must be provided by ECF to Provinces</a:t>
            </a:r>
          </a:p>
        </p:txBody>
      </p:sp>
      <p:sp>
        <p:nvSpPr>
          <p:cNvPr id="4" name="TextBox 3"/>
          <p:cNvSpPr txBox="1"/>
          <p:nvPr/>
        </p:nvSpPr>
        <p:spPr>
          <a:xfrm>
            <a:off x="0" y="3572410"/>
            <a:ext cx="20447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mn-cs"/>
              </a:rPr>
              <a:t>DPs =TA pool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4D4D4D"/>
                </a:solidFill>
                <a:effectLst/>
                <a:uLnTx/>
                <a:uFillTx/>
                <a:latin typeface="Arial"/>
                <a:ea typeface="+mn-ea"/>
                <a:cs typeface="+mn-cs"/>
              </a:rPr>
              <a:t>Gvt</a:t>
            </a:r>
            <a:r>
              <a:rPr kumimoji="0" lang="en-GB" sz="1400" b="0" i="0" u="none" strike="noStrike" kern="1200" cap="none" spc="0" normalizeH="0" baseline="0" noProof="0" dirty="0">
                <a:ln>
                  <a:noFill/>
                </a:ln>
                <a:solidFill>
                  <a:srgbClr val="4D4D4D"/>
                </a:solidFill>
                <a:effectLst/>
                <a:uLnTx/>
                <a:uFillTx/>
                <a:latin typeface="Arial"/>
                <a:ea typeface="+mn-ea"/>
                <a:cs typeface="+mn-cs"/>
              </a:rPr>
              <a:t> commitment to update tariffs/costs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mn-cs"/>
              </a:rPr>
              <a:t>Overcome political reluctance on improved budget </a:t>
            </a:r>
            <a:r>
              <a:rPr kumimoji="0" lang="en-GB" sz="1400" b="0" i="0" u="none" strike="noStrike" kern="1200" cap="none" spc="0" normalizeH="0" baseline="0" noProof="0" dirty="0" err="1">
                <a:ln>
                  <a:noFill/>
                </a:ln>
                <a:solidFill>
                  <a:srgbClr val="4D4D4D"/>
                </a:solidFill>
                <a:effectLst/>
                <a:uLnTx/>
                <a:uFillTx/>
                <a:latin typeface="Arial"/>
                <a:ea typeface="+mn-ea"/>
                <a:cs typeface="+mn-cs"/>
              </a:rPr>
              <a:t>mgmt</a:t>
            </a:r>
            <a:endParaRPr kumimoji="0" lang="en-GB" sz="1400" b="0" i="0" u="none" strike="noStrike" kern="1200" cap="none" spc="0" normalizeH="0" baseline="0" noProof="0" dirty="0">
              <a:ln>
                <a:noFill/>
              </a:ln>
              <a:solidFill>
                <a:srgbClr val="4D4D4D"/>
              </a:solidFill>
              <a:effectLst/>
              <a:uLnTx/>
              <a:uFillTx/>
              <a:latin typeface="Arial"/>
              <a:ea typeface="+mn-ea"/>
              <a:cs typeface="+mn-cs"/>
            </a:endParaRPr>
          </a:p>
        </p:txBody>
      </p:sp>
      <p:sp>
        <p:nvSpPr>
          <p:cNvPr id="18" name="TextBox 17"/>
          <p:cNvSpPr txBox="1"/>
          <p:nvPr/>
        </p:nvSpPr>
        <p:spPr>
          <a:xfrm>
            <a:off x="-12700" y="2175410"/>
            <a:ext cx="20447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mn-cs"/>
              </a:rPr>
              <a:t>ECF technical back up provided to Provinces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mn-cs"/>
              </a:rPr>
              <a:t>ECF &amp; </a:t>
            </a:r>
            <a:r>
              <a:rPr kumimoji="0" lang="en-GB" sz="1400" b="0" i="0" u="none" strike="noStrike" kern="1200" cap="none" spc="0" normalizeH="0" baseline="0" noProof="0" dirty="0" err="1">
                <a:ln>
                  <a:noFill/>
                </a:ln>
                <a:solidFill>
                  <a:srgbClr val="4D4D4D"/>
                </a:solidFill>
                <a:effectLst/>
                <a:uLnTx/>
                <a:uFillTx/>
                <a:latin typeface="Arial"/>
                <a:ea typeface="+mn-ea"/>
                <a:cs typeface="+mn-cs"/>
              </a:rPr>
              <a:t>GoF</a:t>
            </a:r>
            <a:r>
              <a:rPr kumimoji="0" lang="en-GB" sz="1400" b="0" i="0" u="none" strike="noStrike" kern="1200" cap="none" spc="0" normalizeH="0" baseline="0" noProof="0" dirty="0">
                <a:ln>
                  <a:noFill/>
                </a:ln>
                <a:solidFill>
                  <a:srgbClr val="4D4D4D"/>
                </a:solidFill>
                <a:effectLst/>
                <a:uLnTx/>
                <a:uFillTx/>
                <a:latin typeface="Arial"/>
                <a:ea typeface="+mn-ea"/>
                <a:cs typeface="+mn-cs"/>
              </a:rPr>
              <a:t> prioritise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4D4D4D"/>
                </a:solidFill>
                <a:effectLst/>
                <a:uLnTx/>
                <a:uFillTx/>
                <a:latin typeface="Arial"/>
                <a:ea typeface="+mn-ea"/>
                <a:cs typeface="+mn-cs"/>
              </a:rPr>
              <a:t>GoF</a:t>
            </a:r>
            <a:r>
              <a:rPr kumimoji="0" lang="en-GB" sz="1400" b="0" i="0" u="none" strike="noStrike" kern="1200" cap="none" spc="0" normalizeH="0" baseline="0" noProof="0" dirty="0">
                <a:ln>
                  <a:noFill/>
                </a:ln>
                <a:solidFill>
                  <a:srgbClr val="4D4D4D"/>
                </a:solidFill>
                <a:effectLst/>
                <a:uLnTx/>
                <a:uFillTx/>
                <a:latin typeface="Arial"/>
                <a:ea typeface="+mn-ea"/>
                <a:cs typeface="+mn-cs"/>
              </a:rPr>
              <a:t>, ECF, DPs provide funding</a:t>
            </a:r>
          </a:p>
        </p:txBody>
      </p:sp>
      <p:sp>
        <p:nvSpPr>
          <p:cNvPr id="5" name="TextBox 4"/>
          <p:cNvSpPr txBox="1"/>
          <p:nvPr/>
        </p:nvSpPr>
        <p:spPr>
          <a:xfrm>
            <a:off x="0" y="1311810"/>
            <a:ext cx="16313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mn-cs"/>
              </a:rPr>
              <a:t>Assumptions/risks</a:t>
            </a:r>
          </a:p>
        </p:txBody>
      </p:sp>
    </p:spTree>
    <p:extLst>
      <p:ext uri="{BB962C8B-B14F-4D97-AF65-F5344CB8AC3E}">
        <p14:creationId xmlns:p14="http://schemas.microsoft.com/office/powerpoint/2010/main" val="1445601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Budget Support</a:t>
            </a:r>
          </a:p>
        </p:txBody>
      </p:sp>
      <p:sp>
        <p:nvSpPr>
          <p:cNvPr id="7" name="Subtitle 6"/>
          <p:cNvSpPr>
            <a:spLocks noGrp="1"/>
          </p:cNvSpPr>
          <p:nvPr>
            <p:ph type="subTitle" idx="1"/>
          </p:nvPr>
        </p:nvSpPr>
        <p:spPr/>
        <p:txBody>
          <a:bodyPr/>
          <a:lstStyle/>
          <a:p>
            <a:r>
              <a:rPr lang="en-GB" dirty="0"/>
              <a:t>Design and design simulation</a:t>
            </a:r>
          </a:p>
        </p:txBody>
      </p:sp>
      <p:sp>
        <p:nvSpPr>
          <p:cNvPr id="8" name="Text Placeholder 7"/>
          <p:cNvSpPr>
            <a:spLocks noGrp="1"/>
          </p:cNvSpPr>
          <p:nvPr>
            <p:ph type="body" sz="quarter" idx="13"/>
          </p:nvPr>
        </p:nvSpPr>
        <p:spPr/>
        <p:txBody>
          <a:bodyPr/>
          <a:lstStyle/>
          <a:p>
            <a:r>
              <a:rPr lang="en-GB" dirty="0"/>
              <a:t>Online Sessions</a:t>
            </a:r>
          </a:p>
        </p:txBody>
      </p:sp>
    </p:spTree>
    <p:extLst>
      <p:ext uri="{BB962C8B-B14F-4D97-AF65-F5344CB8AC3E}">
        <p14:creationId xmlns:p14="http://schemas.microsoft.com/office/powerpoint/2010/main" val="2870219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9">
            <a:extLst>
              <a:ext uri="{FF2B5EF4-FFF2-40B4-BE49-F238E27FC236}">
                <a16:creationId xmlns:a16="http://schemas.microsoft.com/office/drawing/2014/main" id="{733DD0CE-95ED-4F4E-9659-A63BC560D81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B83C0C-BC65-4367-9B8A-060D4801009D}" type="slidenum">
              <a:rPr kumimoji="0" lang="fr-BE" sz="1100" b="1" i="0" u="none" strike="noStrike" kern="1200" cap="none" spc="0" normalizeH="0" baseline="0" noProof="0">
                <a:ln>
                  <a:noFill/>
                </a:ln>
                <a:solidFill>
                  <a:srgbClr val="FFFFFF"/>
                </a:solidFill>
                <a:effectLst/>
                <a:uLnTx/>
                <a:uFillTx/>
                <a:latin typeface="Verdana"/>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fr-BE" sz="1100" b="1" i="0" u="none" strike="noStrike" kern="1200" cap="none" spc="0" normalizeH="0" baseline="0" noProof="0">
              <a:ln>
                <a:noFill/>
              </a:ln>
              <a:solidFill>
                <a:srgbClr val="FFFFFF"/>
              </a:solidFill>
              <a:effectLst/>
              <a:uLnTx/>
              <a:uFillTx/>
              <a:latin typeface="Verdana"/>
              <a:ea typeface="ＭＳ Ｐゴシック" charset="0"/>
              <a:cs typeface="+mn-cs"/>
            </a:endParaRPr>
          </a:p>
        </p:txBody>
      </p:sp>
      <p:sp>
        <p:nvSpPr>
          <p:cNvPr id="18" name="Titre 1">
            <a:extLst>
              <a:ext uri="{FF2B5EF4-FFF2-40B4-BE49-F238E27FC236}">
                <a16:creationId xmlns:a16="http://schemas.microsoft.com/office/drawing/2014/main" id="{C20F754D-9D50-456F-BAE7-B472B7BD6F6D}"/>
              </a:ext>
            </a:extLst>
          </p:cNvPr>
          <p:cNvSpPr txBox="1">
            <a:spLocks/>
          </p:cNvSpPr>
          <p:nvPr/>
        </p:nvSpPr>
        <p:spPr bwMode="auto">
          <a:xfrm>
            <a:off x="986105" y="556784"/>
            <a:ext cx="8802000" cy="6289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defRPr/>
            </a:pPr>
            <a:r>
              <a:rPr lang="en-IE" sz="4000" b="0">
                <a:solidFill>
                  <a:srgbClr val="024EA2"/>
                </a:solidFill>
              </a:rPr>
              <a:t>Design considerations</a:t>
            </a:r>
          </a:p>
        </p:txBody>
      </p:sp>
      <p:sp>
        <p:nvSpPr>
          <p:cNvPr id="16" name="ZoneTexte 15">
            <a:extLst>
              <a:ext uri="{FF2B5EF4-FFF2-40B4-BE49-F238E27FC236}">
                <a16:creationId xmlns:a16="http://schemas.microsoft.com/office/drawing/2014/main" id="{6FD38E71-4364-42D4-B62C-B9052AE0AA1F}"/>
              </a:ext>
            </a:extLst>
          </p:cNvPr>
          <p:cNvSpPr txBox="1"/>
          <p:nvPr/>
        </p:nvSpPr>
        <p:spPr>
          <a:xfrm>
            <a:off x="1098913" y="2130975"/>
            <a:ext cx="4902493" cy="4170372"/>
          </a:xfrm>
          <a:prstGeom prst="rect">
            <a:avLst/>
          </a:prstGeom>
          <a:solidFill>
            <a:schemeClr val="bg1"/>
          </a:solidFill>
          <a:ln>
            <a:solidFill>
              <a:srgbClr val="0F5494"/>
            </a:solidFill>
          </a:ln>
        </p:spPr>
        <p:txBody>
          <a:bodyPr wrap="square" rtlCol="0">
            <a:spAutoFit/>
          </a:bodyPr>
          <a:lstStyle/>
          <a:p>
            <a:pPr marL="285750" lvl="1" indent="-285750" defTabSz="457200" fontAlgn="base">
              <a:spcBef>
                <a:spcPts val="600"/>
              </a:spcBef>
              <a:buClr>
                <a:srgbClr val="004494"/>
              </a:buClr>
              <a:buSzPct val="100000"/>
              <a:buFont typeface="Verdana" panose="020B0604030504040204" pitchFamily="34" charset="0"/>
              <a:buChar char="&gt;"/>
              <a:defRPr/>
            </a:pPr>
            <a:r>
              <a:rPr kumimoji="0" lang="en-GB" sz="1600" b="0" i="0" u="none" strike="noStrike" kern="1200" cap="none" spc="0" normalizeH="0" baseline="0" noProof="0" dirty="0">
                <a:ln>
                  <a:noFill/>
                </a:ln>
                <a:effectLst/>
                <a:uLnTx/>
                <a:uFillTx/>
                <a:latin typeface="+mj-lt"/>
                <a:ea typeface="ＭＳ Ｐゴシック" charset="0"/>
                <a:cs typeface="+mn-cs"/>
              </a:rPr>
              <a:t>Connecting with </a:t>
            </a:r>
            <a:r>
              <a:rPr kumimoji="0" lang="en-GB" sz="1600" b="1" i="0" u="none" strike="noStrike" kern="1200" cap="none" spc="0" normalizeH="0" baseline="0" noProof="0" dirty="0">
                <a:ln>
                  <a:noFill/>
                </a:ln>
                <a:effectLst/>
                <a:uLnTx/>
                <a:uFillTx/>
                <a:latin typeface="+mj-lt"/>
                <a:ea typeface="ＭＳ Ｐゴシック" charset="0"/>
                <a:cs typeface="+mn-cs"/>
              </a:rPr>
              <a:t>Global Gateway priorities/</a:t>
            </a:r>
            <a:r>
              <a:rPr lang="en-GB" sz="1600" b="1" dirty="0">
                <a:latin typeface="+mj-lt"/>
                <a:ea typeface="ＭＳ Ｐゴシック" charset="0"/>
              </a:rPr>
              <a:t>projects</a:t>
            </a:r>
            <a:r>
              <a:rPr lang="en-GB" sz="1600" dirty="0">
                <a:latin typeface="+mj-lt"/>
                <a:ea typeface="ＭＳ Ｐゴシック" charset="0"/>
              </a:rPr>
              <a:t>, also with risks in </a:t>
            </a:r>
            <a:r>
              <a:rPr lang="en-GB" sz="1600" b="1" dirty="0">
                <a:latin typeface="+mj-lt"/>
                <a:ea typeface="ＭＳ Ｐゴシック" charset="0"/>
              </a:rPr>
              <a:t>RMF+</a:t>
            </a:r>
            <a:endParaRPr kumimoji="0" lang="en-GB" sz="1600" b="1" i="0" u="none" strike="noStrike" kern="1200" cap="none" spc="0" normalizeH="0" baseline="0" noProof="0" dirty="0">
              <a:ln>
                <a:noFill/>
              </a:ln>
              <a:effectLst/>
              <a:uLnTx/>
              <a:uFillTx/>
              <a:latin typeface="+mj-lt"/>
              <a:ea typeface="ＭＳ Ｐゴシック" charset="0"/>
            </a:endParaRPr>
          </a:p>
          <a:p>
            <a:pPr marL="285750" marR="0" lvl="1" indent="-285750" algn="l" defTabSz="457200" rtl="0" eaLnBrk="1" fontAlgn="base" latinLnBrk="0" hangingPunct="1">
              <a:lnSpc>
                <a:spcPct val="100000"/>
              </a:lnSpc>
              <a:spcBef>
                <a:spcPts val="600"/>
              </a:spcBef>
              <a:spcAft>
                <a:spcPts val="0"/>
              </a:spcAft>
              <a:buClr>
                <a:srgbClr val="004494"/>
              </a:buClr>
              <a:buSzPct val="100000"/>
              <a:buFont typeface="Verdana" panose="020B0604030504040204" pitchFamily="34" charset="0"/>
              <a:buChar char="&gt;"/>
              <a:tabLst/>
              <a:defRPr/>
            </a:pPr>
            <a:r>
              <a:rPr kumimoji="0" lang="en-GB" sz="1600" b="0" i="0" u="none" strike="noStrike" kern="1200" cap="none" spc="0" normalizeH="0" baseline="0" noProof="0" dirty="0">
                <a:ln>
                  <a:noFill/>
                </a:ln>
                <a:effectLst/>
                <a:uLnTx/>
                <a:uFillTx/>
                <a:latin typeface="+mj-lt"/>
                <a:ea typeface="ＭＳ Ｐゴシック" charset="0"/>
                <a:cs typeface="+mn-cs"/>
              </a:rPr>
              <a:t>Agreeing with government on basis for assessing </a:t>
            </a:r>
            <a:r>
              <a:rPr kumimoji="0" lang="en-GB" sz="1600" b="1" i="0" u="none" strike="noStrike" kern="1200" cap="none" spc="0" normalizeH="0" baseline="0" noProof="0" dirty="0">
                <a:ln>
                  <a:noFill/>
                </a:ln>
                <a:effectLst/>
                <a:uLnTx/>
                <a:uFillTx/>
                <a:latin typeface="+mj-lt"/>
                <a:ea typeface="ＭＳ Ｐゴシック" charset="0"/>
                <a:cs typeface="+mn-cs"/>
              </a:rPr>
              <a:t>macro-economic stability</a:t>
            </a:r>
          </a:p>
          <a:p>
            <a:pPr marL="285750" marR="0" lvl="1" indent="-285750" algn="l" defTabSz="457200" rtl="0" eaLnBrk="1" fontAlgn="base" latinLnBrk="0" hangingPunct="1">
              <a:lnSpc>
                <a:spcPct val="100000"/>
              </a:lnSpc>
              <a:spcBef>
                <a:spcPts val="600"/>
              </a:spcBef>
              <a:spcAft>
                <a:spcPts val="0"/>
              </a:spcAft>
              <a:buClr>
                <a:srgbClr val="004494"/>
              </a:buClr>
              <a:buSzPct val="100000"/>
              <a:buFont typeface="Verdana" panose="020B0604030504040204" pitchFamily="34" charset="0"/>
              <a:buChar char="&gt;"/>
              <a:tabLst/>
              <a:defRPr/>
            </a:pPr>
            <a:r>
              <a:rPr kumimoji="0" lang="en-GB" sz="1600" b="0" i="0" u="none" strike="noStrike" kern="1200" cap="none" spc="0" normalizeH="0" baseline="0" noProof="0" dirty="0">
                <a:ln>
                  <a:noFill/>
                </a:ln>
                <a:effectLst/>
                <a:uLnTx/>
                <a:uFillTx/>
                <a:latin typeface="+mj-lt"/>
                <a:ea typeface="ＭＳ Ｐゴシック" charset="0"/>
                <a:cs typeface="+mn-cs"/>
              </a:rPr>
              <a:t>Agreeing with government on the </a:t>
            </a:r>
            <a:r>
              <a:rPr kumimoji="0" lang="en-GB" sz="1600" b="1" i="0" u="none" strike="noStrike" kern="1200" cap="none" spc="0" normalizeH="0" baseline="0" noProof="0" dirty="0">
                <a:ln>
                  <a:noFill/>
                </a:ln>
                <a:effectLst/>
                <a:uLnTx/>
                <a:uFillTx/>
                <a:latin typeface="+mj-lt"/>
                <a:ea typeface="ＭＳ Ｐゴシック" charset="0"/>
                <a:cs typeface="+mn-cs"/>
              </a:rPr>
              <a:t>PFM Reform Strategy and its monitoring framework</a:t>
            </a:r>
            <a:r>
              <a:rPr kumimoji="0" lang="en-GB" sz="1600" b="0" i="0" u="none" strike="noStrike" kern="1200" cap="none" spc="0" normalizeH="0" baseline="0" noProof="0" dirty="0">
                <a:ln>
                  <a:noFill/>
                </a:ln>
                <a:effectLst/>
                <a:uLnTx/>
                <a:uFillTx/>
                <a:latin typeface="+mj-lt"/>
                <a:ea typeface="ＭＳ Ｐゴシック" charset="0"/>
                <a:cs typeface="+mn-cs"/>
              </a:rPr>
              <a:t>: essential for assessing and disbursing. </a:t>
            </a:r>
          </a:p>
          <a:p>
            <a:pPr marL="285750" marR="0" lvl="1" indent="-285750" algn="l" defTabSz="457200" rtl="0" eaLnBrk="1" fontAlgn="base" latinLnBrk="0" hangingPunct="1">
              <a:lnSpc>
                <a:spcPct val="100000"/>
              </a:lnSpc>
              <a:spcBef>
                <a:spcPts val="600"/>
              </a:spcBef>
              <a:spcAft>
                <a:spcPts val="0"/>
              </a:spcAft>
              <a:buClr>
                <a:srgbClr val="004494"/>
              </a:buClr>
              <a:buSzPct val="100000"/>
              <a:buFont typeface="Verdana" panose="020B0604030504040204" pitchFamily="34" charset="0"/>
              <a:buChar char="&gt;"/>
              <a:tabLst/>
              <a:defRPr/>
            </a:pPr>
            <a:r>
              <a:rPr kumimoji="0" lang="en-GB" sz="1600" b="0" i="0" u="none" strike="noStrike" kern="1200" cap="none" spc="0" normalizeH="0" baseline="0" noProof="0" dirty="0">
                <a:ln>
                  <a:noFill/>
                </a:ln>
                <a:effectLst/>
                <a:uLnTx/>
                <a:uFillTx/>
                <a:latin typeface="+mj-lt"/>
                <a:ea typeface="ＭＳ Ｐゴシック" charset="0"/>
                <a:cs typeface="+mn-cs"/>
              </a:rPr>
              <a:t>Agreeing with government on </a:t>
            </a:r>
            <a:r>
              <a:rPr kumimoji="0" lang="en-GB" sz="1600" b="1" i="0" u="none" strike="noStrike" kern="1200" cap="none" spc="0" normalizeH="0" baseline="0" noProof="0" dirty="0">
                <a:ln>
                  <a:noFill/>
                </a:ln>
                <a:effectLst/>
                <a:uLnTx/>
                <a:uFillTx/>
                <a:latin typeface="+mj-lt"/>
                <a:ea typeface="ＭＳ Ｐゴシック" charset="0"/>
                <a:cs typeface="+mn-cs"/>
              </a:rPr>
              <a:t>policy</a:t>
            </a:r>
            <a:r>
              <a:rPr kumimoji="0" lang="en-GB" sz="1600" b="0" i="0" u="none" strike="noStrike" kern="1200" cap="none" spc="0" normalizeH="0" baseline="0" noProof="0" dirty="0">
                <a:ln>
                  <a:noFill/>
                </a:ln>
                <a:effectLst/>
                <a:uLnTx/>
                <a:uFillTx/>
                <a:latin typeface="+mj-lt"/>
                <a:ea typeface="ＭＳ Ｐゴシック" charset="0"/>
                <a:cs typeface="+mn-cs"/>
              </a:rPr>
              <a:t>: essential for assessing and disbursing. </a:t>
            </a:r>
          </a:p>
          <a:p>
            <a:pPr marL="285750" marR="0" lvl="1" indent="-285750" algn="l" defTabSz="457200" rtl="0" eaLnBrk="1" fontAlgn="base" latinLnBrk="0" hangingPunct="1">
              <a:lnSpc>
                <a:spcPct val="100000"/>
              </a:lnSpc>
              <a:spcBef>
                <a:spcPts val="600"/>
              </a:spcBef>
              <a:spcAft>
                <a:spcPts val="0"/>
              </a:spcAft>
              <a:buClr>
                <a:srgbClr val="004494"/>
              </a:buClr>
              <a:buSzPct val="100000"/>
              <a:buFont typeface="Verdana" panose="020B0604030504040204" pitchFamily="34" charset="0"/>
              <a:buChar char="&gt;"/>
              <a:tabLst/>
              <a:defRPr/>
            </a:pPr>
            <a:r>
              <a:rPr kumimoji="0" lang="en-GB" sz="1600" b="0" i="0" u="none" strike="noStrike" kern="1200" cap="none" spc="0" normalizeH="0" baseline="0" noProof="0" dirty="0">
                <a:ln>
                  <a:noFill/>
                </a:ln>
                <a:effectLst/>
                <a:uLnTx/>
                <a:uFillTx/>
                <a:latin typeface="+mj-lt"/>
                <a:ea typeface="ＭＳ Ｐゴシック" charset="0"/>
                <a:cs typeface="+mn-cs"/>
              </a:rPr>
              <a:t>Agreeing with government </a:t>
            </a:r>
            <a:r>
              <a:rPr kumimoji="0" lang="en-GB" sz="1600" b="1" i="0" u="none" strike="noStrike" kern="1200" cap="none" spc="0" normalizeH="0" baseline="0" noProof="0" dirty="0">
                <a:ln>
                  <a:noFill/>
                </a:ln>
                <a:effectLst/>
                <a:uLnTx/>
                <a:uFillTx/>
                <a:latin typeface="+mj-lt"/>
                <a:ea typeface="ＭＳ Ｐゴシック" charset="0"/>
                <a:cs typeface="+mn-cs"/>
              </a:rPr>
              <a:t>on areas requiring capacity building support</a:t>
            </a:r>
            <a:r>
              <a:rPr kumimoji="0" lang="en-GB" sz="1600" b="0" i="0" u="none" strike="noStrike" kern="1200" cap="none" spc="0" normalizeH="0" baseline="0" noProof="0" dirty="0">
                <a:ln>
                  <a:noFill/>
                </a:ln>
                <a:effectLst/>
                <a:uLnTx/>
                <a:uFillTx/>
                <a:latin typeface="+mj-lt"/>
                <a:ea typeface="ＭＳ Ｐゴシック" charset="0"/>
                <a:cs typeface="+mn-cs"/>
              </a:rPr>
              <a:t>, including macro-economic, public finance and sector governance. </a:t>
            </a:r>
          </a:p>
          <a:p>
            <a:pPr marL="285750" marR="0" lvl="1" indent="-285750" algn="l" defTabSz="457200" rtl="0" eaLnBrk="1" fontAlgn="base" latinLnBrk="0" hangingPunct="1">
              <a:lnSpc>
                <a:spcPct val="100000"/>
              </a:lnSpc>
              <a:spcBef>
                <a:spcPts val="600"/>
              </a:spcBef>
              <a:spcAft>
                <a:spcPts val="0"/>
              </a:spcAft>
              <a:buClr>
                <a:srgbClr val="004494"/>
              </a:buClr>
              <a:buSzPct val="100000"/>
              <a:buFont typeface="Verdana" panose="020B0604030504040204" pitchFamily="34" charset="0"/>
              <a:buChar char="&gt;"/>
              <a:tabLst/>
              <a:defRPr/>
            </a:pPr>
            <a:r>
              <a:rPr kumimoji="0" lang="en-GB" sz="1600" b="0" i="0" u="none" strike="noStrike" kern="1200" cap="none" spc="0" normalizeH="0" baseline="0" noProof="0" dirty="0">
                <a:ln>
                  <a:noFill/>
                </a:ln>
                <a:effectLst/>
                <a:uLnTx/>
                <a:uFillTx/>
                <a:latin typeface="+mj-lt"/>
                <a:ea typeface="ＭＳ Ｐゴシック" charset="0"/>
                <a:cs typeface="+mn-cs"/>
              </a:rPr>
              <a:t>Agreeing with government on </a:t>
            </a:r>
            <a:r>
              <a:rPr kumimoji="0" lang="en-GB" sz="1600" b="1" i="0" u="none" strike="noStrike" kern="1200" cap="none" spc="0" normalizeH="0" baseline="0" noProof="0" dirty="0">
                <a:ln>
                  <a:noFill/>
                </a:ln>
                <a:effectLst/>
                <a:uLnTx/>
                <a:uFillTx/>
                <a:latin typeface="+mj-lt"/>
                <a:ea typeface="ＭＳ Ｐゴシック" charset="0"/>
                <a:cs typeface="+mn-cs"/>
              </a:rPr>
              <a:t>access to information, means of verification and assessment, timing, principles and rating. </a:t>
            </a:r>
          </a:p>
        </p:txBody>
      </p:sp>
      <p:sp>
        <p:nvSpPr>
          <p:cNvPr id="22" name="TextBox 14">
            <a:extLst>
              <a:ext uri="{FF2B5EF4-FFF2-40B4-BE49-F238E27FC236}">
                <a16:creationId xmlns:a16="http://schemas.microsoft.com/office/drawing/2014/main" id="{7AE8CEE9-0CA0-4298-8C5F-586F8B75ACA6}"/>
              </a:ext>
            </a:extLst>
          </p:cNvPr>
          <p:cNvSpPr txBox="1"/>
          <p:nvPr/>
        </p:nvSpPr>
        <p:spPr>
          <a:xfrm>
            <a:off x="986105" y="1261698"/>
            <a:ext cx="8847391" cy="8309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defPPr>
              <a:defRPr lang="en-US"/>
            </a:defPPr>
            <a:lvl1pPr algn="ctr">
              <a:defRPr sz="2000">
                <a:solidFill>
                  <a:srgbClr val="000000"/>
                </a:solidFill>
                <a:cs typeface="Tw Cen MT"/>
              </a:defRPr>
            </a:lvl1pPr>
            <a:lvl2pPr marL="623888" lvl="1" indent="-623888">
              <a:tabLst>
                <a:tab pos="635000" algn="l"/>
              </a:tabLst>
              <a:defRPr sz="2300" b="1">
                <a:solidFill>
                  <a:srgbClr val="000000"/>
                </a:solidFill>
                <a:latin typeface="Tw Cen MT"/>
                <a:cs typeface="Tw Cen MT"/>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tx2"/>
                </a:solidFill>
                <a:effectLst/>
                <a:uLnTx/>
                <a:uFillTx/>
                <a:latin typeface="+mj-lt"/>
                <a:ea typeface="ＭＳ Ｐゴシック" charset="0"/>
              </a:rPr>
              <a:t>The design flows from the sector and eligibility criteria analysis and the ensuing policy dialogue. </a:t>
            </a:r>
            <a:r>
              <a:rPr kumimoji="0" lang="en-GB" sz="2400" b="0" i="0" u="none" strike="noStrike" kern="1200" cap="none" spc="0" normalizeH="0" baseline="0" noProof="0" dirty="0">
                <a:ln>
                  <a:noFill/>
                </a:ln>
                <a:solidFill>
                  <a:schemeClr val="tx2"/>
                </a:solidFill>
                <a:effectLst/>
                <a:uLnTx/>
                <a:uFillTx/>
                <a:latin typeface="+mj-lt"/>
                <a:ea typeface="ＭＳ Ｐゴシック" charset="0"/>
              </a:rPr>
              <a:t>It involves:</a:t>
            </a:r>
          </a:p>
        </p:txBody>
      </p:sp>
      <p:sp>
        <p:nvSpPr>
          <p:cNvPr id="24" name="ZoneTexte 23">
            <a:extLst>
              <a:ext uri="{FF2B5EF4-FFF2-40B4-BE49-F238E27FC236}">
                <a16:creationId xmlns:a16="http://schemas.microsoft.com/office/drawing/2014/main" id="{8C74CE04-D8F4-4854-810D-87CF88EE7EAE}"/>
              </a:ext>
            </a:extLst>
          </p:cNvPr>
          <p:cNvSpPr txBox="1"/>
          <p:nvPr/>
        </p:nvSpPr>
        <p:spPr>
          <a:xfrm>
            <a:off x="6095999" y="2130975"/>
            <a:ext cx="4679093" cy="3970318"/>
          </a:xfrm>
          <a:prstGeom prst="rect">
            <a:avLst/>
          </a:prstGeom>
          <a:solidFill>
            <a:schemeClr val="bg1"/>
          </a:solidFill>
          <a:ln>
            <a:solidFill>
              <a:srgbClr val="0F5494"/>
            </a:solidFill>
          </a:ln>
        </p:spPr>
        <p:txBody>
          <a:bodyPr wrap="square" rtlCol="0">
            <a:spAutoFit/>
          </a:bodyPr>
          <a:lstStyle/>
          <a:p>
            <a:pPr marL="285750" lvl="1" indent="-285750" defTabSz="457200" fontAlgn="base">
              <a:spcBef>
                <a:spcPts val="1200"/>
              </a:spcBef>
              <a:spcAft>
                <a:spcPts val="600"/>
              </a:spcAft>
              <a:buClr>
                <a:srgbClr val="004494"/>
              </a:buClr>
              <a:buSzPct val="100000"/>
              <a:buFont typeface="Verdana" panose="020B0604030504040204" pitchFamily="34" charset="0"/>
              <a:buChar char="&gt;"/>
              <a:defRPr/>
            </a:pPr>
            <a:r>
              <a:rPr lang="en-GB" sz="1600" dirty="0">
                <a:latin typeface="+mj-lt"/>
                <a:ea typeface="ＭＳ Ｐゴシック" charset="0"/>
              </a:rPr>
              <a:t>Agreeing with government on </a:t>
            </a:r>
            <a:r>
              <a:rPr lang="en-GB" sz="1600" b="1" dirty="0">
                <a:latin typeface="+mj-lt"/>
                <a:ea typeface="ＭＳ Ｐゴシック" charset="0"/>
              </a:rPr>
              <a:t>coordination</a:t>
            </a:r>
            <a:r>
              <a:rPr lang="en-GB" sz="1600" dirty="0">
                <a:latin typeface="+mj-lt"/>
                <a:ea typeface="ＭＳ Ｐゴシック" charset="0"/>
              </a:rPr>
              <a:t> and </a:t>
            </a:r>
            <a:r>
              <a:rPr lang="en-GB" sz="1600" b="1" dirty="0">
                <a:latin typeface="+mj-lt"/>
                <a:ea typeface="ＭＳ Ｐゴシック" charset="0"/>
              </a:rPr>
              <a:t>monitoring</a:t>
            </a:r>
            <a:r>
              <a:rPr lang="en-GB" sz="1600" dirty="0">
                <a:latin typeface="+mj-lt"/>
                <a:ea typeface="ＭＳ Ｐゴシック" charset="0"/>
              </a:rPr>
              <a:t> frameworks. </a:t>
            </a:r>
          </a:p>
          <a:p>
            <a:pPr marL="285750" marR="0" lvl="1" indent="-285750" algn="l" defTabSz="457200" rtl="0" eaLnBrk="1" fontAlgn="base" latinLnBrk="0" hangingPunct="1">
              <a:lnSpc>
                <a:spcPct val="100000"/>
              </a:lnSpc>
              <a:spcBef>
                <a:spcPts val="1200"/>
              </a:spcBef>
              <a:spcAft>
                <a:spcPts val="600"/>
              </a:spcAft>
              <a:buClr>
                <a:srgbClr val="004494"/>
              </a:buClr>
              <a:buSzPct val="100000"/>
              <a:buFont typeface="Verdana" panose="020B0604030504040204" pitchFamily="34" charset="0"/>
              <a:buChar char="&gt;"/>
              <a:tabLst/>
              <a:defRPr/>
            </a:pPr>
            <a:r>
              <a:rPr kumimoji="0" lang="en-GB" sz="1600" b="0" i="0" u="none" strike="noStrike" kern="1200" cap="none" spc="0" normalizeH="0" baseline="0" noProof="0" dirty="0">
                <a:ln>
                  <a:noFill/>
                </a:ln>
                <a:effectLst/>
                <a:uLnTx/>
                <a:uFillTx/>
                <a:latin typeface="+mj-lt"/>
                <a:ea typeface="ＭＳ Ｐゴシック" charset="0"/>
                <a:cs typeface="+mn-cs"/>
              </a:rPr>
              <a:t>Deciding </a:t>
            </a:r>
            <a:r>
              <a:rPr kumimoji="0" lang="en-GB" sz="1600" b="1" i="0" u="none" strike="noStrike" kern="1200" cap="none" spc="0" normalizeH="0" baseline="0" noProof="0" dirty="0">
                <a:ln>
                  <a:noFill/>
                </a:ln>
                <a:effectLst/>
                <a:uLnTx/>
                <a:uFillTx/>
                <a:latin typeface="+mj-lt"/>
                <a:ea typeface="ＭＳ Ｐゴシック" charset="0"/>
                <a:cs typeface="+mn-cs"/>
              </a:rPr>
              <a:t>amounts, duration, size, phasing. </a:t>
            </a:r>
          </a:p>
          <a:p>
            <a:pPr marL="285750" marR="0" lvl="1" indent="-285750" algn="l" defTabSz="457200" rtl="0" eaLnBrk="1" fontAlgn="base" latinLnBrk="0" hangingPunct="1">
              <a:lnSpc>
                <a:spcPct val="100000"/>
              </a:lnSpc>
              <a:spcBef>
                <a:spcPts val="1200"/>
              </a:spcBef>
              <a:spcAft>
                <a:spcPts val="600"/>
              </a:spcAft>
              <a:buClr>
                <a:srgbClr val="004494"/>
              </a:buClr>
              <a:buSzPct val="100000"/>
              <a:buFont typeface="Verdana" panose="020B0604030504040204" pitchFamily="34" charset="0"/>
              <a:buChar char="&gt;"/>
              <a:tabLst/>
              <a:defRPr/>
            </a:pPr>
            <a:r>
              <a:rPr kumimoji="0" lang="en-GB" sz="1600" b="0" i="0" u="none" strike="noStrike" kern="1200" cap="none" spc="0" normalizeH="0" baseline="0" noProof="0" dirty="0">
                <a:ln>
                  <a:noFill/>
                </a:ln>
                <a:effectLst/>
                <a:uLnTx/>
                <a:uFillTx/>
                <a:latin typeface="+mj-lt"/>
                <a:ea typeface="ＭＳ Ｐゴシック" charset="0"/>
                <a:cs typeface="+mn-cs"/>
              </a:rPr>
              <a:t>Agreeing with government on </a:t>
            </a:r>
            <a:r>
              <a:rPr kumimoji="0" lang="en-GB" sz="1600" b="1" i="0" u="none" strike="noStrike" kern="1200" cap="none" spc="0" normalizeH="0" baseline="0" noProof="0" dirty="0">
                <a:ln>
                  <a:noFill/>
                </a:ln>
                <a:effectLst/>
                <a:uLnTx/>
                <a:uFillTx/>
                <a:latin typeface="+mj-lt"/>
                <a:ea typeface="ＭＳ Ｐゴシック" charset="0"/>
                <a:cs typeface="+mn-cs"/>
              </a:rPr>
              <a:t>fixed and variable tranches: number, amount, distribution. </a:t>
            </a:r>
          </a:p>
          <a:p>
            <a:pPr marL="285750" marR="0" lvl="1" indent="-285750" algn="l" defTabSz="457200" rtl="0" eaLnBrk="1" fontAlgn="base" latinLnBrk="0" hangingPunct="1">
              <a:lnSpc>
                <a:spcPct val="100000"/>
              </a:lnSpc>
              <a:spcBef>
                <a:spcPts val="1200"/>
              </a:spcBef>
              <a:spcAft>
                <a:spcPts val="600"/>
              </a:spcAft>
              <a:buClr>
                <a:srgbClr val="004494"/>
              </a:buClr>
              <a:buSzPct val="100000"/>
              <a:buFont typeface="Verdana" panose="020B0604030504040204" pitchFamily="34" charset="0"/>
              <a:buChar char="&gt;"/>
              <a:tabLst/>
              <a:defRPr/>
            </a:pPr>
            <a:r>
              <a:rPr kumimoji="0" lang="en-GB" sz="1600" b="0" i="0" u="none" strike="noStrike" kern="1200" cap="none" spc="0" normalizeH="0" baseline="0" noProof="0" dirty="0">
                <a:ln>
                  <a:noFill/>
                </a:ln>
                <a:effectLst/>
                <a:uLnTx/>
                <a:uFillTx/>
                <a:latin typeface="+mj-lt"/>
                <a:ea typeface="ＭＳ Ｐゴシック" charset="0"/>
                <a:cs typeface="+mn-cs"/>
              </a:rPr>
              <a:t>Agreeing with government on </a:t>
            </a:r>
            <a:r>
              <a:rPr kumimoji="0" lang="en-GB" sz="1600" b="1" i="0" u="none" strike="noStrike" kern="1200" cap="none" spc="0" normalizeH="0" baseline="0" noProof="0" dirty="0">
                <a:ln>
                  <a:noFill/>
                </a:ln>
                <a:effectLst/>
                <a:uLnTx/>
                <a:uFillTx/>
                <a:latin typeface="+mj-lt"/>
                <a:ea typeface="ＭＳ Ｐゴシック" charset="0"/>
                <a:cs typeface="+mn-cs"/>
              </a:rPr>
              <a:t>disbursement conditions</a:t>
            </a:r>
            <a:r>
              <a:rPr kumimoji="0" lang="en-GB" sz="1600" b="0" i="0" u="none" strike="noStrike" kern="1200" cap="none" spc="0" normalizeH="0" baseline="0" noProof="0" dirty="0">
                <a:ln>
                  <a:noFill/>
                </a:ln>
                <a:effectLst/>
                <a:uLnTx/>
                <a:uFillTx/>
                <a:latin typeface="+mj-lt"/>
                <a:ea typeface="ＭＳ Ｐゴシック" charset="0"/>
                <a:cs typeface="+mn-cs"/>
              </a:rPr>
              <a:t>: incl. indicator definition, baseline, target, timing, scoring method. </a:t>
            </a:r>
          </a:p>
          <a:p>
            <a:pPr marL="285750" marR="0" lvl="1" indent="-285750" algn="l" defTabSz="457200" rtl="0" eaLnBrk="1" fontAlgn="base" latinLnBrk="0" hangingPunct="1">
              <a:lnSpc>
                <a:spcPct val="100000"/>
              </a:lnSpc>
              <a:spcBef>
                <a:spcPts val="1200"/>
              </a:spcBef>
              <a:spcAft>
                <a:spcPts val="600"/>
              </a:spcAft>
              <a:buClr>
                <a:srgbClr val="004494"/>
              </a:buClr>
              <a:buSzPct val="100000"/>
              <a:buFont typeface="Verdana" panose="020B0604030504040204" pitchFamily="34" charset="0"/>
              <a:buChar char="&gt;"/>
              <a:tabLst/>
              <a:defRPr/>
            </a:pPr>
            <a:r>
              <a:rPr kumimoji="0" lang="en-GB" sz="1600" b="0" i="0" u="none" strike="noStrike" kern="1200" cap="none" spc="0" normalizeH="0" baseline="0" noProof="0" dirty="0">
                <a:ln>
                  <a:noFill/>
                </a:ln>
                <a:effectLst/>
                <a:uLnTx/>
                <a:uFillTx/>
                <a:latin typeface="+mj-lt"/>
                <a:ea typeface="ＭＳ Ｐゴシック" charset="0"/>
                <a:cs typeface="+mn-cs"/>
              </a:rPr>
              <a:t>Agreeing with government on </a:t>
            </a:r>
            <a:r>
              <a:rPr kumimoji="0" lang="en-GB" sz="1600" b="1" i="0" u="none" strike="noStrike" kern="1200" cap="none" spc="0" normalizeH="0" baseline="0" noProof="0" dirty="0">
                <a:ln>
                  <a:noFill/>
                </a:ln>
                <a:effectLst/>
                <a:uLnTx/>
                <a:uFillTx/>
                <a:latin typeface="+mj-lt"/>
                <a:ea typeface="ＭＳ Ｐゴシック" charset="0"/>
                <a:cs typeface="+mn-cs"/>
              </a:rPr>
              <a:t>Transparency and external oversight</a:t>
            </a:r>
            <a:r>
              <a:rPr kumimoji="0" lang="en-GB" sz="1600" b="0" i="0" u="none" strike="noStrike" kern="1200" cap="none" spc="0" normalizeH="0" baseline="0" noProof="0" dirty="0">
                <a:ln>
                  <a:noFill/>
                </a:ln>
                <a:effectLst/>
                <a:uLnTx/>
                <a:uFillTx/>
                <a:latin typeface="+mj-lt"/>
                <a:ea typeface="ＭＳ Ｐゴシック" charset="0"/>
                <a:cs typeface="+mn-cs"/>
              </a:rPr>
              <a:t>: entry point and milestones for the programme implementation. </a:t>
            </a:r>
          </a:p>
        </p:txBody>
      </p:sp>
    </p:spTree>
    <p:extLst>
      <p:ext uri="{BB962C8B-B14F-4D97-AF65-F5344CB8AC3E}">
        <p14:creationId xmlns:p14="http://schemas.microsoft.com/office/powerpoint/2010/main" val="28157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B83C0C-BC65-4367-9B8A-060D4801009D}" type="slidenum">
              <a:rPr kumimoji="0" lang="fr-BE" sz="1100" b="1" i="0" u="none" strike="noStrike" kern="1200" cap="none" spc="0" normalizeH="0" baseline="0" noProof="0">
                <a:ln>
                  <a:noFill/>
                </a:ln>
                <a:solidFill>
                  <a:srgbClr val="FFFFFF"/>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fr-BE" sz="1100" b="1" i="0" u="none" strike="noStrike" kern="1200" cap="none" spc="0" normalizeH="0" baseline="0" noProof="0">
              <a:ln>
                <a:noFill/>
              </a:ln>
              <a:solidFill>
                <a:srgbClr val="FFFFFF"/>
              </a:solidFill>
              <a:effectLst/>
              <a:uLnTx/>
              <a:uFillTx/>
              <a:latin typeface="Verdana"/>
              <a:ea typeface="+mn-ea"/>
              <a:cs typeface="+mn-cs"/>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p:txBody>
          <a:bodyPr/>
          <a:lstStyle/>
          <a:p>
            <a:r>
              <a:rPr lang="en-US" dirty="0">
                <a:solidFill>
                  <a:srgbClr val="024EA2"/>
                </a:solidFill>
              </a:rPr>
              <a:t>The role of Government Institutions</a:t>
            </a:r>
            <a:endParaRPr lang="fr-BE" dirty="0">
              <a:solidFill>
                <a:srgbClr val="024EA2"/>
              </a:solidFill>
            </a:endParaRPr>
          </a:p>
        </p:txBody>
      </p:sp>
      <p:sp>
        <p:nvSpPr>
          <p:cNvPr id="14" name="Espace réservé du contenu 2">
            <a:extLst>
              <a:ext uri="{FF2B5EF4-FFF2-40B4-BE49-F238E27FC236}">
                <a16:creationId xmlns:a16="http://schemas.microsoft.com/office/drawing/2014/main" id="{0031BB31-B4E4-4EB9-9749-9473101FAF85}"/>
              </a:ext>
            </a:extLst>
          </p:cNvPr>
          <p:cNvSpPr>
            <a:spLocks noGrp="1" noChangeArrowheads="1"/>
          </p:cNvSpPr>
          <p:nvPr>
            <p:ph idx="4294967295"/>
          </p:nvPr>
        </p:nvSpPr>
        <p:spPr>
          <a:xfrm>
            <a:off x="681085" y="5555023"/>
            <a:ext cx="8964613" cy="1152525"/>
          </a:xfrm>
        </p:spPr>
        <p:txBody>
          <a:bodyPr/>
          <a:lstStyle/>
          <a:p>
            <a:pPr marL="0" indent="0">
              <a:spcAft>
                <a:spcPts val="600"/>
              </a:spcAft>
              <a:buNone/>
            </a:pPr>
            <a:r>
              <a:rPr lang="en-GB" altLang="nl-NL" sz="1600" b="1" dirty="0"/>
              <a:t>Fulfil the agreed policy implementation within specified timeframe:</a:t>
            </a:r>
          </a:p>
          <a:p>
            <a:pPr marL="465750" lvl="1">
              <a:spcAft>
                <a:spcPts val="600"/>
              </a:spcAft>
              <a:buClr>
                <a:schemeClr val="bg1"/>
              </a:buClr>
              <a:buFont typeface="Verdana" panose="020B0604030504040204" pitchFamily="34" charset="0"/>
              <a:buChar char="&gt;"/>
            </a:pPr>
            <a:r>
              <a:rPr lang="en-GB" altLang="nl-NL" sz="1600" b="0" dirty="0"/>
              <a:t>A dynamic interpretation of each eligibility criterion</a:t>
            </a:r>
          </a:p>
          <a:p>
            <a:pPr marL="465750" lvl="1">
              <a:spcAft>
                <a:spcPts val="600"/>
              </a:spcAft>
              <a:buClr>
                <a:schemeClr val="bg1"/>
              </a:buClr>
              <a:buFont typeface="Verdana" panose="020B0604030504040204" pitchFamily="34" charset="0"/>
              <a:buChar char="&gt;"/>
            </a:pPr>
            <a:r>
              <a:rPr lang="en-GB" altLang="nl-NL" sz="1600" dirty="0"/>
              <a:t>The fulfilment </a:t>
            </a:r>
            <a:r>
              <a:rPr lang="en-GB" altLang="nl-NL" sz="1600" b="0" dirty="0"/>
              <a:t>of agreed indicators for performance tranches</a:t>
            </a:r>
          </a:p>
          <a:p>
            <a:pPr marL="360000" lvl="1" indent="-180000">
              <a:spcAft>
                <a:spcPts val="600"/>
              </a:spcAft>
              <a:buClr>
                <a:schemeClr val="accent6">
                  <a:lumMod val="75000"/>
                </a:schemeClr>
              </a:buClr>
            </a:pPr>
            <a:endParaRPr lang="fr-BE" altLang="nl-NL" sz="1600" b="0" dirty="0"/>
          </a:p>
        </p:txBody>
      </p:sp>
      <p:sp>
        <p:nvSpPr>
          <p:cNvPr id="16" name="Rectángulo 8">
            <a:extLst>
              <a:ext uri="{FF2B5EF4-FFF2-40B4-BE49-F238E27FC236}">
                <a16:creationId xmlns:a16="http://schemas.microsoft.com/office/drawing/2014/main" id="{DB0401BF-80E2-4B17-8E2B-AE3EAC0876C1}"/>
              </a:ext>
            </a:extLst>
          </p:cNvPr>
          <p:cNvSpPr/>
          <p:nvPr/>
        </p:nvSpPr>
        <p:spPr>
          <a:xfrm>
            <a:off x="731539" y="2003579"/>
            <a:ext cx="1661822" cy="299723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F5494"/>
                </a:solidFill>
                <a:effectLst/>
                <a:uLnTx/>
                <a:uFillTx/>
                <a:latin typeface="+mj-lt"/>
                <a:ea typeface="+mn-ea"/>
                <a:cs typeface="Verdana"/>
              </a:rPr>
              <a:t>Key institutions involved and roles in preparing budget support</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fr-BE" sz="1600" b="1" i="0" u="none" strike="noStrike" kern="1200" cap="none" spc="0" normalizeH="0" baseline="0" noProof="0" dirty="0">
              <a:ln>
                <a:noFill/>
              </a:ln>
              <a:solidFill>
                <a:srgbClr val="0F5494"/>
              </a:solidFill>
              <a:effectLst/>
              <a:uLnTx/>
              <a:uFillTx/>
              <a:latin typeface="+mj-lt"/>
              <a:ea typeface="+mn-ea"/>
              <a:cs typeface="Verdana"/>
            </a:endParaRPr>
          </a:p>
        </p:txBody>
      </p:sp>
      <p:sp>
        <p:nvSpPr>
          <p:cNvPr id="17" name="Abrir llave 10">
            <a:extLst>
              <a:ext uri="{FF2B5EF4-FFF2-40B4-BE49-F238E27FC236}">
                <a16:creationId xmlns:a16="http://schemas.microsoft.com/office/drawing/2014/main" id="{79FDC631-21A4-4FC3-81E1-DA7D68A18D20}"/>
              </a:ext>
            </a:extLst>
          </p:cNvPr>
          <p:cNvSpPr/>
          <p:nvPr/>
        </p:nvSpPr>
        <p:spPr>
          <a:xfrm>
            <a:off x="2283475" y="1771564"/>
            <a:ext cx="145142" cy="3564732"/>
          </a:xfrm>
          <a:prstGeom prst="leftBrace">
            <a:avLst/>
          </a:prstGeom>
          <a:noFill/>
          <a:ln w="38100" cmpd="sng">
            <a:solidFill>
              <a:srgbClr val="0F5494"/>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srgbClr val="808080"/>
              </a:solidFill>
              <a:effectLst/>
              <a:uLnTx/>
              <a:uFillTx/>
              <a:latin typeface="+mj-lt"/>
              <a:ea typeface="+mn-ea"/>
              <a:cs typeface="Verdana"/>
            </a:endParaRPr>
          </a:p>
        </p:txBody>
      </p:sp>
      <p:sp>
        <p:nvSpPr>
          <p:cNvPr id="18" name="Rectángulo 12">
            <a:extLst>
              <a:ext uri="{FF2B5EF4-FFF2-40B4-BE49-F238E27FC236}">
                <a16:creationId xmlns:a16="http://schemas.microsoft.com/office/drawing/2014/main" id="{BC9BB595-FB62-4BF7-AF23-ACF247FCBADF}"/>
              </a:ext>
            </a:extLst>
          </p:cNvPr>
          <p:cNvSpPr/>
          <p:nvPr/>
        </p:nvSpPr>
        <p:spPr>
          <a:xfrm>
            <a:off x="2523298" y="2064458"/>
            <a:ext cx="1800000" cy="719138"/>
          </a:xfrm>
          <a:prstGeom prst="rect">
            <a:avLst/>
          </a:prstGeom>
          <a:solidFill>
            <a:srgbClr val="F5823C"/>
          </a:solidFill>
          <a:ln w="28575" cmpd="sng">
            <a:noFill/>
            <a:prstDash val="dot"/>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Verdana"/>
              </a:rPr>
              <a:t>Policy </a:t>
            </a:r>
            <a:br>
              <a:rPr kumimoji="0" lang="en-GB" sz="1600" b="0" i="0" u="none" strike="noStrike" kern="1200" cap="none" spc="0" normalizeH="0" baseline="0" noProof="0" dirty="0">
                <a:ln>
                  <a:noFill/>
                </a:ln>
                <a:solidFill>
                  <a:srgbClr val="FFFFFF"/>
                </a:solidFill>
                <a:effectLst/>
                <a:uLnTx/>
                <a:uFillTx/>
                <a:latin typeface="+mj-lt"/>
                <a:ea typeface="+mn-ea"/>
                <a:cs typeface="Verdana"/>
              </a:rPr>
            </a:br>
            <a:r>
              <a:rPr kumimoji="0" lang="en-GB" sz="1600" b="0" i="0" u="none" strike="noStrike" kern="1200" cap="none" spc="0" normalizeH="0" baseline="0" noProof="0" dirty="0">
                <a:ln>
                  <a:noFill/>
                </a:ln>
                <a:solidFill>
                  <a:srgbClr val="FFFFFF"/>
                </a:solidFill>
                <a:effectLst/>
                <a:uLnTx/>
                <a:uFillTx/>
                <a:latin typeface="+mj-lt"/>
                <a:ea typeface="+mn-ea"/>
                <a:cs typeface="Verdana"/>
              </a:rPr>
              <a:t>definition</a:t>
            </a:r>
          </a:p>
        </p:txBody>
      </p:sp>
      <p:sp>
        <p:nvSpPr>
          <p:cNvPr id="19" name="Rectángulo 13">
            <a:extLst>
              <a:ext uri="{FF2B5EF4-FFF2-40B4-BE49-F238E27FC236}">
                <a16:creationId xmlns:a16="http://schemas.microsoft.com/office/drawing/2014/main" id="{A248644B-F122-4EDA-B1AD-3918FEBE091D}"/>
              </a:ext>
            </a:extLst>
          </p:cNvPr>
          <p:cNvSpPr/>
          <p:nvPr/>
        </p:nvSpPr>
        <p:spPr>
          <a:xfrm>
            <a:off x="2523298" y="2878846"/>
            <a:ext cx="1800000" cy="1287462"/>
          </a:xfrm>
          <a:prstGeom prst="rect">
            <a:avLst/>
          </a:prstGeom>
          <a:solidFill>
            <a:srgbClr val="F5823C"/>
          </a:solidFill>
          <a:ln w="28575" cmpd="sng">
            <a:noFill/>
            <a:prstDash val="dot"/>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Verdana"/>
              </a:rPr>
              <a:t>Coordination within administration and with donors</a:t>
            </a:r>
          </a:p>
        </p:txBody>
      </p:sp>
      <p:sp>
        <p:nvSpPr>
          <p:cNvPr id="20" name="Rectángulo 14">
            <a:extLst>
              <a:ext uri="{FF2B5EF4-FFF2-40B4-BE49-F238E27FC236}">
                <a16:creationId xmlns:a16="http://schemas.microsoft.com/office/drawing/2014/main" id="{2E95C5C1-4CCE-4181-8F57-8C7541F5C9EB}"/>
              </a:ext>
            </a:extLst>
          </p:cNvPr>
          <p:cNvSpPr/>
          <p:nvPr/>
        </p:nvSpPr>
        <p:spPr>
          <a:xfrm>
            <a:off x="2523298" y="4256796"/>
            <a:ext cx="1800000" cy="1079500"/>
          </a:xfrm>
          <a:prstGeom prst="rect">
            <a:avLst/>
          </a:prstGeom>
          <a:solidFill>
            <a:srgbClr val="F5823C"/>
          </a:solidFill>
          <a:ln w="28575" cmpd="sng">
            <a:noFill/>
            <a:prstDash val="dot"/>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Verdana"/>
              </a:rPr>
              <a:t>Policy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Verdana"/>
              </a:rPr>
              <a:t>dialogue</a:t>
            </a:r>
          </a:p>
        </p:txBody>
      </p:sp>
      <p:sp>
        <p:nvSpPr>
          <p:cNvPr id="21" name="Rectángulo 15">
            <a:extLst>
              <a:ext uri="{FF2B5EF4-FFF2-40B4-BE49-F238E27FC236}">
                <a16:creationId xmlns:a16="http://schemas.microsoft.com/office/drawing/2014/main" id="{A69221CC-5C02-47C2-A5E9-3FCDCEF1E1A7}"/>
              </a:ext>
            </a:extLst>
          </p:cNvPr>
          <p:cNvSpPr/>
          <p:nvPr/>
        </p:nvSpPr>
        <p:spPr>
          <a:xfrm>
            <a:off x="6369698" y="2058109"/>
            <a:ext cx="3276000" cy="720725"/>
          </a:xfrm>
          <a:prstGeom prst="rect">
            <a:avLst/>
          </a:prstGeom>
          <a:solidFill>
            <a:srgbClr val="FDB932"/>
          </a:solidFill>
          <a:ln w="28575" cmpd="sng">
            <a:noFill/>
            <a:prstDash val="dot"/>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Verdana"/>
              </a:rPr>
              <a:t>PFM Reform Strategy: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Verdana"/>
              </a:rPr>
              <a:t>Design and Implementation</a:t>
            </a:r>
          </a:p>
        </p:txBody>
      </p:sp>
      <p:sp>
        <p:nvSpPr>
          <p:cNvPr id="22" name="Rectángulo 16">
            <a:extLst>
              <a:ext uri="{FF2B5EF4-FFF2-40B4-BE49-F238E27FC236}">
                <a16:creationId xmlns:a16="http://schemas.microsoft.com/office/drawing/2014/main" id="{78FB4E84-3A18-4631-987F-FBCCDEDF6A59}"/>
              </a:ext>
            </a:extLst>
          </p:cNvPr>
          <p:cNvSpPr/>
          <p:nvPr/>
        </p:nvSpPr>
        <p:spPr>
          <a:xfrm>
            <a:off x="6369698" y="2894722"/>
            <a:ext cx="3276000" cy="1271587"/>
          </a:xfrm>
          <a:prstGeom prst="rect">
            <a:avLst/>
          </a:prstGeom>
          <a:solidFill>
            <a:srgbClr val="FDB932"/>
          </a:solidFill>
          <a:ln w="28575" cmpd="sng">
            <a:noFill/>
            <a:prstDash val="dot"/>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Verdana"/>
              </a:rPr>
              <a:t>Coordination of reform effort with other PFM institutions (SAI, Parliamentary Committee) and line ministries</a:t>
            </a:r>
          </a:p>
        </p:txBody>
      </p:sp>
      <p:sp>
        <p:nvSpPr>
          <p:cNvPr id="23" name="Rectángulo 17">
            <a:extLst>
              <a:ext uri="{FF2B5EF4-FFF2-40B4-BE49-F238E27FC236}">
                <a16:creationId xmlns:a16="http://schemas.microsoft.com/office/drawing/2014/main" id="{CFFA1912-1CD0-4FB3-A1FE-8D813A9F7216}"/>
              </a:ext>
            </a:extLst>
          </p:cNvPr>
          <p:cNvSpPr/>
          <p:nvPr/>
        </p:nvSpPr>
        <p:spPr>
          <a:xfrm>
            <a:off x="6369698" y="4256796"/>
            <a:ext cx="3276000" cy="1079500"/>
          </a:xfrm>
          <a:prstGeom prst="rect">
            <a:avLst/>
          </a:prstGeom>
          <a:solidFill>
            <a:srgbClr val="FDB932"/>
          </a:solidFill>
          <a:ln w="28575" cmpd="sng">
            <a:noFill/>
            <a:prstDash val="dot"/>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Verdana"/>
              </a:rPr>
              <a:t>Coordination through SWG with donors, strong monitoring and reporting</a:t>
            </a:r>
          </a:p>
        </p:txBody>
      </p:sp>
      <p:sp>
        <p:nvSpPr>
          <p:cNvPr id="24" name="Rectángulo 18">
            <a:extLst>
              <a:ext uri="{FF2B5EF4-FFF2-40B4-BE49-F238E27FC236}">
                <a16:creationId xmlns:a16="http://schemas.microsoft.com/office/drawing/2014/main" id="{FE229E3F-ABF6-4BD7-870E-88FF873ED16B}"/>
              </a:ext>
            </a:extLst>
          </p:cNvPr>
          <p:cNvSpPr>
            <a:spLocks noChangeArrowheads="1"/>
          </p:cNvSpPr>
          <p:nvPr/>
        </p:nvSpPr>
        <p:spPr bwMode="auto">
          <a:xfrm>
            <a:off x="6369698" y="1634246"/>
            <a:ext cx="3276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nl-NL" sz="1800" b="1" i="0" u="none" strike="noStrike" kern="1200" cap="none" spc="0" normalizeH="0" baseline="0" noProof="0" dirty="0">
                <a:ln>
                  <a:noFill/>
                </a:ln>
                <a:solidFill>
                  <a:srgbClr val="0F5494"/>
                </a:solidFill>
                <a:effectLst/>
                <a:uLnTx/>
                <a:uFillTx/>
                <a:latin typeface="+mj-lt"/>
                <a:ea typeface="MS PGothic" panose="020B0600070205080204" pitchFamily="34" charset="-128"/>
                <a:cs typeface="+mn-cs"/>
              </a:rPr>
              <a:t>Ministry of Finance</a:t>
            </a:r>
            <a:endParaRPr kumimoji="0" lang="fr-BE" altLang="nl-NL" sz="1800" b="1" i="0" u="none" strike="noStrike" kern="1200" cap="none" spc="0" normalizeH="0" baseline="0" noProof="0" dirty="0">
              <a:ln>
                <a:noFill/>
              </a:ln>
              <a:solidFill>
                <a:srgbClr val="0F5494"/>
              </a:solidFill>
              <a:effectLst/>
              <a:uLnTx/>
              <a:uFillTx/>
              <a:latin typeface="+mj-lt"/>
              <a:ea typeface="MS PGothic" panose="020B0600070205080204" pitchFamily="34" charset="-128"/>
              <a:cs typeface="+mn-cs"/>
            </a:endParaRPr>
          </a:p>
        </p:txBody>
      </p:sp>
      <p:sp>
        <p:nvSpPr>
          <p:cNvPr id="25" name="Rectángulo 20">
            <a:extLst>
              <a:ext uri="{FF2B5EF4-FFF2-40B4-BE49-F238E27FC236}">
                <a16:creationId xmlns:a16="http://schemas.microsoft.com/office/drawing/2014/main" id="{6F84F19E-08EB-476C-8129-6F06BBB9CB17}"/>
              </a:ext>
            </a:extLst>
          </p:cNvPr>
          <p:cNvSpPr>
            <a:spLocks noChangeArrowheads="1"/>
          </p:cNvSpPr>
          <p:nvPr/>
        </p:nvSpPr>
        <p:spPr bwMode="auto">
          <a:xfrm>
            <a:off x="2523298" y="1634246"/>
            <a:ext cx="1800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nl-NL" sz="1800" b="1" i="0" u="none" strike="noStrike" kern="1200" cap="none" spc="0" normalizeH="0" baseline="0" noProof="0" dirty="0">
                <a:ln>
                  <a:noFill/>
                </a:ln>
                <a:solidFill>
                  <a:srgbClr val="0F5494"/>
                </a:solidFill>
                <a:effectLst/>
                <a:uLnTx/>
                <a:uFillTx/>
                <a:latin typeface="+mj-lt"/>
                <a:ea typeface="MS PGothic" panose="020B0600070205080204" pitchFamily="34" charset="-128"/>
                <a:cs typeface="+mn-cs"/>
              </a:rPr>
              <a:t>Line Min.</a:t>
            </a:r>
          </a:p>
        </p:txBody>
      </p:sp>
      <p:sp>
        <p:nvSpPr>
          <p:cNvPr id="35" name="Rectángulo 18">
            <a:extLst>
              <a:ext uri="{FF2B5EF4-FFF2-40B4-BE49-F238E27FC236}">
                <a16:creationId xmlns:a16="http://schemas.microsoft.com/office/drawing/2014/main" id="{2C5105C8-DEDD-4A23-8021-A36FBF5E50C2}"/>
              </a:ext>
            </a:extLst>
          </p:cNvPr>
          <p:cNvSpPr>
            <a:spLocks noChangeArrowheads="1"/>
          </p:cNvSpPr>
          <p:nvPr/>
        </p:nvSpPr>
        <p:spPr bwMode="auto">
          <a:xfrm>
            <a:off x="4490851" y="1227112"/>
            <a:ext cx="176756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nl-NL" sz="1600" b="1" i="0" dirty="0">
                <a:latin typeface="+mj-lt"/>
              </a:rPr>
              <a:t>Foreign cooperation Liaison Office </a:t>
            </a:r>
            <a:endParaRPr kumimoji="0" lang="en-GB" altLang="nl-NL" sz="1600" b="1" i="0" u="none" strike="noStrike" kern="1200" cap="none" spc="0" normalizeH="0" baseline="0" noProof="0" dirty="0">
              <a:ln>
                <a:noFill/>
              </a:ln>
              <a:solidFill>
                <a:srgbClr val="928F80"/>
              </a:solidFill>
              <a:effectLst/>
              <a:uLnTx/>
              <a:uFillTx/>
              <a:latin typeface="+mj-lt"/>
            </a:endParaRPr>
          </a:p>
        </p:txBody>
      </p:sp>
      <p:sp>
        <p:nvSpPr>
          <p:cNvPr id="36" name="Rectángulo 12">
            <a:extLst>
              <a:ext uri="{FF2B5EF4-FFF2-40B4-BE49-F238E27FC236}">
                <a16:creationId xmlns:a16="http://schemas.microsoft.com/office/drawing/2014/main" id="{88F4C4C1-D49E-4B14-A2E8-011A92F11FC6}"/>
              </a:ext>
            </a:extLst>
          </p:cNvPr>
          <p:cNvSpPr/>
          <p:nvPr/>
        </p:nvSpPr>
        <p:spPr>
          <a:xfrm>
            <a:off x="4475017" y="2048583"/>
            <a:ext cx="1800000" cy="719138"/>
          </a:xfrm>
          <a:prstGeom prst="rect">
            <a:avLst/>
          </a:prstGeom>
          <a:solidFill>
            <a:srgbClr val="1FACE0"/>
          </a:solidFill>
          <a:ln w="28575" cmpd="sng">
            <a:noFill/>
            <a:prstDash val="dot"/>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Verdana"/>
              </a:rPr>
              <a:t>Programming</a:t>
            </a:r>
            <a:endParaRPr kumimoji="0" lang="fr-BE" sz="1600" b="0" i="0" u="none" strike="noStrike" kern="1200" cap="none" spc="0" normalizeH="0" baseline="0" noProof="0" dirty="0">
              <a:ln>
                <a:noFill/>
              </a:ln>
              <a:solidFill>
                <a:srgbClr val="FFFFFF"/>
              </a:solidFill>
              <a:effectLst/>
              <a:uLnTx/>
              <a:uFillTx/>
              <a:latin typeface="+mj-lt"/>
              <a:ea typeface="+mn-ea"/>
              <a:cs typeface="Verdana"/>
            </a:endParaRPr>
          </a:p>
        </p:txBody>
      </p:sp>
      <p:sp>
        <p:nvSpPr>
          <p:cNvPr id="37" name="Rectángulo 13">
            <a:extLst>
              <a:ext uri="{FF2B5EF4-FFF2-40B4-BE49-F238E27FC236}">
                <a16:creationId xmlns:a16="http://schemas.microsoft.com/office/drawing/2014/main" id="{C9363006-455E-4EFD-8B91-9EA5D0104217}"/>
              </a:ext>
            </a:extLst>
          </p:cNvPr>
          <p:cNvSpPr/>
          <p:nvPr/>
        </p:nvSpPr>
        <p:spPr>
          <a:xfrm>
            <a:off x="4475017" y="2878846"/>
            <a:ext cx="1800000" cy="1287462"/>
          </a:xfrm>
          <a:prstGeom prst="rect">
            <a:avLst/>
          </a:prstGeom>
          <a:solidFill>
            <a:srgbClr val="1FACE0"/>
          </a:solidFill>
          <a:ln w="28575" cmpd="sng">
            <a:noFill/>
            <a:prstDash val="dot"/>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Verdana"/>
              </a:rPr>
              <a:t>Alignment with cooperation (accession) strategy</a:t>
            </a:r>
          </a:p>
        </p:txBody>
      </p:sp>
      <p:sp>
        <p:nvSpPr>
          <p:cNvPr id="38" name="Rectángulo 14">
            <a:extLst>
              <a:ext uri="{FF2B5EF4-FFF2-40B4-BE49-F238E27FC236}">
                <a16:creationId xmlns:a16="http://schemas.microsoft.com/office/drawing/2014/main" id="{EF61BC92-B129-404E-B2B7-7EF70F24FCD7}"/>
              </a:ext>
            </a:extLst>
          </p:cNvPr>
          <p:cNvSpPr/>
          <p:nvPr/>
        </p:nvSpPr>
        <p:spPr>
          <a:xfrm>
            <a:off x="4475017" y="4256796"/>
            <a:ext cx="1800000" cy="1079500"/>
          </a:xfrm>
          <a:prstGeom prst="rect">
            <a:avLst/>
          </a:prstGeom>
          <a:solidFill>
            <a:srgbClr val="1FACE0"/>
          </a:solidFill>
          <a:ln w="28575" cmpd="sng">
            <a:noFill/>
            <a:prstDash val="dot"/>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Verdana"/>
              </a:rPr>
              <a:t>Monitoring link to IPA sub-committees</a:t>
            </a:r>
          </a:p>
        </p:txBody>
      </p:sp>
    </p:spTree>
    <p:extLst>
      <p:ext uri="{BB962C8B-B14F-4D97-AF65-F5344CB8AC3E}">
        <p14:creationId xmlns:p14="http://schemas.microsoft.com/office/powerpoint/2010/main" val="19974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6" grpId="0"/>
      <p:bldP spid="17" grpId="0" animBg="1"/>
      <p:bldP spid="18" grpId="0" animBg="1"/>
      <p:bldP spid="19" grpId="0" animBg="1"/>
      <p:bldP spid="20" grpId="0" animBg="1"/>
      <p:bldP spid="21" grpId="0" animBg="1"/>
      <p:bldP spid="22" grpId="0" animBg="1"/>
      <p:bldP spid="23" grpId="0" animBg="1"/>
      <p:bldP spid="24" grpId="0"/>
      <p:bldP spid="25" grpId="0"/>
      <p:bldP spid="35" grpId="0"/>
      <p:bldP spid="36" grpId="0" animBg="1"/>
      <p:bldP spid="37" grpId="0" animBg="1"/>
      <p:bldP spid="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B83C0C-BC65-4367-9B8A-060D4801009D}" type="slidenum">
              <a:rPr kumimoji="0" lang="fr-BE" sz="1100" b="1" i="0" u="none" strike="noStrike" kern="1200" cap="none" spc="0" normalizeH="0" baseline="0" noProof="0">
                <a:ln>
                  <a:noFill/>
                </a:ln>
                <a:solidFill>
                  <a:srgbClr val="FFFFFF"/>
                </a:solidFill>
                <a:effectLst/>
                <a:uLnTx/>
                <a:uFillTx/>
                <a:latin typeface="Verdana"/>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fr-BE" sz="1100" b="1" i="0" u="none" strike="noStrike" kern="1200" cap="none" spc="0" normalizeH="0" baseline="0" noProof="0">
              <a:ln>
                <a:noFill/>
              </a:ln>
              <a:solidFill>
                <a:srgbClr val="FFFFFF"/>
              </a:solidFill>
              <a:effectLst/>
              <a:uLnTx/>
              <a:uFillTx/>
              <a:latin typeface="Verdana"/>
              <a:ea typeface="ＭＳ Ｐゴシック" charset="0"/>
              <a:cs typeface="+mn-cs"/>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p:txBody>
          <a:bodyPr/>
          <a:lstStyle/>
          <a:p>
            <a:r>
              <a:rPr lang="en-US" dirty="0">
                <a:solidFill>
                  <a:srgbClr val="024EA2"/>
                </a:solidFill>
              </a:rPr>
              <a:t>Funding  arrangements</a:t>
            </a:r>
            <a:endParaRPr lang="fr-BE" dirty="0">
              <a:solidFill>
                <a:srgbClr val="024EA2"/>
              </a:solidFill>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970722" y="1471502"/>
            <a:ext cx="10703118" cy="51426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763" marR="0" lvl="1" indent="-4763" algn="l" defTabSz="914400" rtl="0" eaLnBrk="1" fontAlgn="base" latinLnBrk="0" hangingPunct="1">
              <a:lnSpc>
                <a:spcPct val="100000"/>
              </a:lnSpc>
              <a:spcBef>
                <a:spcPts val="600"/>
              </a:spcBef>
              <a:spcAft>
                <a:spcPts val="600"/>
              </a:spcAft>
              <a:buClr>
                <a:srgbClr val="333399"/>
              </a:buClr>
              <a:buSzTx/>
              <a:buFontTx/>
              <a:buNone/>
              <a:tabLst/>
              <a:defRPr/>
            </a:pPr>
            <a:r>
              <a:rPr kumimoji="0" lang="en-US" sz="2400" b="0" i="0" u="none" strike="noStrike" kern="1200" cap="none" spc="0" normalizeH="0" baseline="0" noProof="0" dirty="0">
                <a:ln>
                  <a:noFill/>
                </a:ln>
                <a:solidFill>
                  <a:schemeClr val="tx2"/>
                </a:solidFill>
                <a:effectLst/>
                <a:uLnTx/>
                <a:uFillTx/>
                <a:latin typeface="+mj-lt"/>
                <a:ea typeface="ＭＳ Ｐゴシック" charset="0"/>
                <a:cs typeface="+mn-cs"/>
              </a:rPr>
              <a:t>Understand the ‘additionality’ of budget</a:t>
            </a:r>
            <a:r>
              <a:rPr kumimoji="0" lang="en-US" sz="2400" b="0" i="0" u="none" strike="noStrike" kern="1200" cap="none" spc="0" normalizeH="0" noProof="0" dirty="0">
                <a:ln>
                  <a:noFill/>
                </a:ln>
                <a:solidFill>
                  <a:schemeClr val="tx2"/>
                </a:solidFill>
                <a:effectLst/>
                <a:uLnTx/>
                <a:uFillTx/>
                <a:latin typeface="+mj-lt"/>
                <a:ea typeface="ＭＳ Ｐゴシック" charset="0"/>
                <a:cs typeface="+mn-cs"/>
              </a:rPr>
              <a:t> support</a:t>
            </a:r>
            <a:endParaRPr kumimoji="0" lang="en-US" sz="2400" b="0" i="0" u="none" strike="noStrike" kern="1200" cap="none" spc="0" normalizeH="0" baseline="0" noProof="0" dirty="0">
              <a:ln>
                <a:noFill/>
              </a:ln>
              <a:solidFill>
                <a:schemeClr val="tx2"/>
              </a:solidFill>
              <a:effectLst/>
              <a:uLnTx/>
              <a:uFillTx/>
              <a:latin typeface="+mj-lt"/>
              <a:ea typeface="ＭＳ Ｐゴシック" charset="0"/>
              <a:cs typeface="+mn-cs"/>
            </a:endParaRPr>
          </a:p>
          <a:p>
            <a:pPr marL="342900" lvl="1" indent="-342900" defTabSz="457200">
              <a:spcBef>
                <a:spcPts val="600"/>
              </a:spcBef>
              <a:spcAft>
                <a:spcPts val="600"/>
              </a:spcAft>
              <a:buClr>
                <a:srgbClr val="004494"/>
              </a:buClr>
              <a:buSzPct val="100000"/>
              <a:defRPr/>
            </a:pPr>
            <a:r>
              <a:rPr kumimoji="0" lang="en-US" sz="2400" b="0" i="0" u="none" strike="noStrike" kern="1200" cap="none" spc="0" normalizeH="0" baseline="0" noProof="0" dirty="0">
                <a:ln>
                  <a:noFill/>
                </a:ln>
                <a:solidFill>
                  <a:schemeClr val="tx1"/>
                </a:solidFill>
                <a:effectLst/>
                <a:uLnTx/>
                <a:uFillTx/>
                <a:latin typeface="+mj-lt"/>
                <a:ea typeface="ＭＳ Ｐゴシック" charset="0"/>
                <a:cs typeface="+mn-cs"/>
              </a:rPr>
              <a:t>Ex post payment, i.e.</a:t>
            </a:r>
            <a:r>
              <a:rPr kumimoji="0" lang="en-US" sz="2400" b="0" i="0" u="none" strike="noStrike" kern="1200" cap="none" spc="0" normalizeH="0" noProof="0" dirty="0">
                <a:ln>
                  <a:noFill/>
                </a:ln>
                <a:solidFill>
                  <a:schemeClr val="tx1"/>
                </a:solidFill>
                <a:effectLst/>
                <a:uLnTx/>
                <a:uFillTx/>
                <a:latin typeface="+mj-lt"/>
                <a:ea typeface="ＭＳ Ｐゴシック" charset="0"/>
                <a:cs typeface="+mn-cs"/>
              </a:rPr>
              <a:t> once government has acted, incurred costs and achieved the agreed reforms/results</a:t>
            </a:r>
            <a:endParaRPr kumimoji="0" lang="en-US" sz="2400" b="0" i="0" u="none" strike="noStrike" kern="1200" cap="none" spc="0" normalizeH="0" baseline="0" noProof="0" dirty="0">
              <a:ln>
                <a:noFill/>
              </a:ln>
              <a:solidFill>
                <a:schemeClr val="tx1"/>
              </a:solidFill>
              <a:effectLst/>
              <a:uLnTx/>
              <a:uFillTx/>
              <a:latin typeface="+mj-lt"/>
              <a:ea typeface="ＭＳ Ｐゴシック" charset="0"/>
              <a:cs typeface="+mn-cs"/>
            </a:endParaRPr>
          </a:p>
          <a:p>
            <a:pPr marL="342900" lvl="1" indent="-342900" defTabSz="457200">
              <a:spcBef>
                <a:spcPts val="600"/>
              </a:spcBef>
              <a:spcAft>
                <a:spcPts val="600"/>
              </a:spcAft>
              <a:buClr>
                <a:srgbClr val="004494"/>
              </a:buClr>
              <a:buSzPct val="100000"/>
              <a:defRPr/>
            </a:pPr>
            <a:r>
              <a:rPr kumimoji="0" lang="en-US" sz="2400" b="0" i="0" u="none" strike="noStrike" kern="1200" cap="none" spc="0" normalizeH="0" baseline="0" noProof="0" dirty="0">
                <a:ln>
                  <a:noFill/>
                </a:ln>
                <a:solidFill>
                  <a:schemeClr val="tx1"/>
                </a:solidFill>
                <a:effectLst/>
                <a:uLnTx/>
                <a:uFillTx/>
                <a:latin typeface="+mj-lt"/>
                <a:ea typeface="ＭＳ Ｐゴシック" charset="0"/>
                <a:cs typeface="+mn-cs"/>
              </a:rPr>
              <a:t>Once paid,</a:t>
            </a:r>
            <a:r>
              <a:rPr kumimoji="0" lang="en-US" sz="2400" b="0" i="0" u="none" strike="noStrike" kern="1200" cap="none" spc="0" normalizeH="0" noProof="0" dirty="0">
                <a:ln>
                  <a:noFill/>
                </a:ln>
                <a:solidFill>
                  <a:schemeClr val="tx1"/>
                </a:solidFill>
                <a:effectLst/>
                <a:uLnTx/>
                <a:uFillTx/>
                <a:latin typeface="+mj-lt"/>
                <a:ea typeface="ＭＳ Ｐゴシック" charset="0"/>
                <a:cs typeface="+mn-cs"/>
              </a:rPr>
              <a:t> budget support</a:t>
            </a:r>
            <a:r>
              <a:rPr kumimoji="0" lang="en-US" sz="2400" b="0" i="0" u="none" strike="noStrike" kern="1200" cap="none" spc="0" normalizeH="0" baseline="0" noProof="0" dirty="0">
                <a:ln>
                  <a:noFill/>
                </a:ln>
                <a:solidFill>
                  <a:schemeClr val="tx1"/>
                </a:solidFill>
                <a:effectLst/>
                <a:uLnTx/>
                <a:uFillTx/>
                <a:latin typeface="+mj-lt"/>
                <a:ea typeface="ＭＳ Ｐゴシック" charset="0"/>
                <a:cs typeface="+mn-cs"/>
              </a:rPr>
              <a:t> funds are additional to domestic revenues </a:t>
            </a:r>
          </a:p>
          <a:p>
            <a:pPr marL="342900" lvl="1" indent="-342900" defTabSz="457200">
              <a:spcBef>
                <a:spcPts val="600"/>
              </a:spcBef>
              <a:spcAft>
                <a:spcPts val="600"/>
              </a:spcAft>
              <a:buClr>
                <a:srgbClr val="004494"/>
              </a:buClr>
              <a:buSzPct val="100000"/>
              <a:buFont typeface="Courier New" panose="02070309020205020404" pitchFamily="49" charset="0"/>
              <a:buChar char="•"/>
              <a:defRPr/>
            </a:pPr>
            <a:r>
              <a:rPr lang="en-GB" sz="2400" b="0" dirty="0">
                <a:solidFill>
                  <a:schemeClr val="tx1"/>
                </a:solidFill>
                <a:latin typeface="+mj-lt"/>
                <a:ea typeface="ＭＳ Ｐゴシック" charset="0"/>
              </a:rPr>
              <a:t>Consider effects on the Medium-Term Fiscal Framework, strategic resource allocations according to overall policy priorities and within sector(s) </a:t>
            </a:r>
          </a:p>
          <a:p>
            <a:pPr marL="342900" lvl="1" indent="-342900" defTabSz="457200">
              <a:spcBef>
                <a:spcPts val="600"/>
              </a:spcBef>
              <a:spcAft>
                <a:spcPts val="600"/>
              </a:spcAft>
              <a:buClr>
                <a:srgbClr val="004494"/>
              </a:buClr>
              <a:buSzPct val="100000"/>
              <a:buFont typeface="Courier New" panose="02070309020205020404" pitchFamily="49" charset="0"/>
              <a:buChar char="•"/>
              <a:defRPr/>
            </a:pPr>
            <a:r>
              <a:rPr lang="en-GB" sz="2400" b="0" dirty="0">
                <a:solidFill>
                  <a:schemeClr val="tx1"/>
                </a:solidFill>
                <a:latin typeface="+mj-lt"/>
                <a:ea typeface="ＭＳ Ｐゴシック" charset="0"/>
              </a:rPr>
              <a:t>Consider recurrent cost implications and sustainability. </a:t>
            </a:r>
          </a:p>
          <a:p>
            <a:pPr marL="342900" lvl="1" indent="-342900" defTabSz="457200">
              <a:spcBef>
                <a:spcPts val="600"/>
              </a:spcBef>
              <a:spcAft>
                <a:spcPts val="600"/>
              </a:spcAft>
              <a:buClr>
                <a:srgbClr val="004494"/>
              </a:buClr>
              <a:buSzPct val="100000"/>
              <a:defRPr/>
            </a:pPr>
            <a:r>
              <a:rPr kumimoji="0" lang="en-GB" sz="2400" b="0" i="0" u="none" strike="noStrike" kern="1200" cap="none" spc="0" normalizeH="0" baseline="0" noProof="0" dirty="0">
                <a:ln>
                  <a:noFill/>
                </a:ln>
                <a:solidFill>
                  <a:schemeClr val="tx1"/>
                </a:solidFill>
                <a:effectLst/>
                <a:uLnTx/>
                <a:uFillTx/>
                <a:latin typeface="+mj-lt"/>
                <a:ea typeface="ＭＳ Ｐゴシック" charset="0"/>
                <a:cs typeface="+mn-cs"/>
              </a:rPr>
              <a:t>Additionality </a:t>
            </a:r>
            <a:r>
              <a:rPr kumimoji="0" lang="fr-BE" sz="2400" b="0" i="0" u="none" strike="noStrike" kern="1200" cap="none" spc="0" normalizeH="0" baseline="0" noProof="0" dirty="0">
                <a:ln>
                  <a:noFill/>
                </a:ln>
                <a:solidFill>
                  <a:schemeClr val="tx1"/>
                </a:solidFill>
                <a:effectLst/>
                <a:uLnTx/>
                <a:uFillTx/>
                <a:latin typeface="+mj-lt"/>
                <a:ea typeface="ＭＳ Ｐゴシック" charset="0"/>
                <a:cs typeface="+mn-cs"/>
              </a:rPr>
              <a:t>≠ </a:t>
            </a:r>
            <a:r>
              <a:rPr kumimoji="0" lang="en-GB" sz="2400" b="0" i="0" u="none" strike="noStrike" kern="1200" cap="none" spc="0" normalizeH="0" baseline="0" noProof="0" dirty="0">
                <a:ln>
                  <a:noFill/>
                </a:ln>
                <a:solidFill>
                  <a:schemeClr val="tx1"/>
                </a:solidFill>
                <a:effectLst/>
                <a:uLnTx/>
                <a:uFillTx/>
                <a:latin typeface="+mj-lt"/>
                <a:ea typeface="ＭＳ Ｐゴシック" charset="0"/>
                <a:cs typeface="+mn-cs"/>
              </a:rPr>
              <a:t>targeting – </a:t>
            </a:r>
            <a:r>
              <a:rPr lang="en-GB" sz="2400" b="0" dirty="0">
                <a:solidFill>
                  <a:schemeClr val="tx1"/>
                </a:solidFill>
                <a:latin typeface="+mj-lt"/>
                <a:ea typeface="ＭＳ Ｐゴシック" charset="0"/>
              </a:rPr>
              <a:t>incentives for both </a:t>
            </a:r>
            <a:r>
              <a:rPr kumimoji="0" lang="en-GB" sz="2400" b="0" i="0" u="none" strike="noStrike" kern="1200" cap="none" spc="0" normalizeH="0" baseline="0" noProof="0" dirty="0">
                <a:ln>
                  <a:noFill/>
                </a:ln>
                <a:solidFill>
                  <a:schemeClr val="tx1"/>
                </a:solidFill>
                <a:effectLst/>
                <a:uLnTx/>
                <a:uFillTx/>
                <a:latin typeface="+mj-lt"/>
                <a:ea typeface="ＭＳ Ｐゴシック" charset="0"/>
                <a:cs typeface="+mn-cs"/>
              </a:rPr>
              <a:t>MoF</a:t>
            </a:r>
            <a:r>
              <a:rPr kumimoji="0" lang="en-GB" sz="2400" b="0" i="0" u="none" strike="noStrike" kern="1200" cap="none" spc="0" normalizeH="0" noProof="0" dirty="0">
                <a:ln>
                  <a:noFill/>
                </a:ln>
                <a:solidFill>
                  <a:schemeClr val="tx1"/>
                </a:solidFill>
                <a:effectLst/>
                <a:uLnTx/>
                <a:uFillTx/>
                <a:latin typeface="+mj-lt"/>
                <a:ea typeface="ＭＳ Ｐゴシック" charset="0"/>
                <a:cs typeface="+mn-cs"/>
              </a:rPr>
              <a:t> and line ministries (i.e. make required budget available for the line ministries to meet indicators)</a:t>
            </a:r>
            <a:endParaRPr kumimoji="0" lang="en-US" sz="2400" b="0" i="0" u="none" strike="noStrike" kern="1200" cap="none" spc="0" normalizeH="0" baseline="0" noProof="0" dirty="0">
              <a:ln>
                <a:noFill/>
              </a:ln>
              <a:solidFill>
                <a:schemeClr val="tx1"/>
              </a:solidFill>
              <a:effectLst/>
              <a:uLnTx/>
              <a:uFillTx/>
              <a:latin typeface="+mj-lt"/>
              <a:ea typeface="ＭＳ Ｐゴシック" charset="0"/>
              <a:cs typeface="+mn-cs"/>
            </a:endParaRPr>
          </a:p>
          <a:p>
            <a:pPr marL="342900" lvl="1" indent="-342900" defTabSz="457200">
              <a:spcBef>
                <a:spcPts val="600"/>
              </a:spcBef>
              <a:spcAft>
                <a:spcPts val="600"/>
              </a:spcAft>
              <a:buClr>
                <a:srgbClr val="004494"/>
              </a:buClr>
              <a:buSzPct val="100000"/>
              <a:defRPr/>
            </a:pPr>
            <a:r>
              <a:rPr kumimoji="0" lang="en-GB" sz="2400" b="0" i="0" u="none" strike="noStrike" kern="1200" cap="none" spc="0" normalizeH="0" baseline="0" noProof="0" dirty="0">
                <a:ln>
                  <a:noFill/>
                </a:ln>
                <a:solidFill>
                  <a:schemeClr val="tx1"/>
                </a:solidFill>
                <a:effectLst/>
                <a:uLnTx/>
                <a:uFillTx/>
                <a:latin typeface="+mj-lt"/>
                <a:ea typeface="ＭＳ Ｐゴシック" charset="0"/>
                <a:cs typeface="+mn-cs"/>
              </a:rPr>
              <a:t>Focus dialogue, incentives and conditions on results and on the effectiveness and efficiency of policies/expenditures</a:t>
            </a:r>
            <a:endParaRPr kumimoji="0" lang="en-US" sz="2400" b="0" i="0" u="none" strike="noStrike" kern="1200" cap="none" spc="0" normalizeH="0" baseline="0" noProof="0" dirty="0">
              <a:ln>
                <a:noFill/>
              </a:ln>
              <a:solidFill>
                <a:schemeClr val="tx1"/>
              </a:solidFill>
              <a:effectLst/>
              <a:uLnTx/>
              <a:uFillTx/>
              <a:latin typeface="+mj-lt"/>
              <a:ea typeface="ＭＳ Ｐゴシック" charset="0"/>
              <a:cs typeface="+mn-cs"/>
            </a:endParaRPr>
          </a:p>
        </p:txBody>
      </p:sp>
    </p:spTree>
    <p:extLst>
      <p:ext uri="{BB962C8B-B14F-4D97-AF65-F5344CB8AC3E}">
        <p14:creationId xmlns:p14="http://schemas.microsoft.com/office/powerpoint/2010/main" val="5137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B83C0C-BC65-4367-9B8A-060D4801009D}" type="slidenum">
              <a:rPr kumimoji="0" lang="fr-BE" sz="1100" b="1" i="0" u="none" strike="noStrike" kern="1200" cap="none" spc="0" normalizeH="0" baseline="0" noProof="0">
                <a:ln>
                  <a:noFill/>
                </a:ln>
                <a:solidFill>
                  <a:srgbClr val="FFFFFF"/>
                </a:solidFill>
                <a:effectLst/>
                <a:uLnTx/>
                <a:uFillTx/>
                <a:latin typeface="Verdana"/>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fr-BE" sz="1100" b="1" i="0" u="none" strike="noStrike" kern="1200" cap="none" spc="0" normalizeH="0" baseline="0" noProof="0">
              <a:ln>
                <a:noFill/>
              </a:ln>
              <a:solidFill>
                <a:srgbClr val="FFFFFF"/>
              </a:solidFill>
              <a:effectLst/>
              <a:uLnTx/>
              <a:uFillTx/>
              <a:latin typeface="Verdana"/>
              <a:ea typeface="ＭＳ Ｐゴシック" charset="0"/>
              <a:cs typeface="+mn-cs"/>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p:txBody>
          <a:bodyPr/>
          <a:lstStyle/>
          <a:p>
            <a:r>
              <a:rPr lang="en-GB" dirty="0">
                <a:solidFill>
                  <a:srgbClr val="024EA2"/>
                </a:solidFill>
              </a:rPr>
              <a:t>Timing of disbursement and duration: </a:t>
            </a:r>
            <a:br>
              <a:rPr lang="en-GB" dirty="0">
                <a:solidFill>
                  <a:srgbClr val="024EA2"/>
                </a:solidFill>
              </a:rPr>
            </a:br>
            <a:r>
              <a:rPr lang="en-GB" dirty="0">
                <a:solidFill>
                  <a:srgbClr val="024EA2"/>
                </a:solidFill>
              </a:rPr>
              <a:t>BS predictability</a:t>
            </a:r>
            <a:endParaRPr lang="fr-BE" dirty="0">
              <a:solidFill>
                <a:srgbClr val="024EA2"/>
              </a:solidFill>
            </a:endParaRPr>
          </a:p>
        </p:txBody>
      </p:sp>
      <p:sp>
        <p:nvSpPr>
          <p:cNvPr id="19" name="TextBox 13">
            <a:extLst>
              <a:ext uri="{FF2B5EF4-FFF2-40B4-BE49-F238E27FC236}">
                <a16:creationId xmlns:a16="http://schemas.microsoft.com/office/drawing/2014/main" id="{E3DDD420-14A5-4E88-9071-9C9ECB60269B}"/>
              </a:ext>
            </a:extLst>
          </p:cNvPr>
          <p:cNvSpPr txBox="1"/>
          <p:nvPr/>
        </p:nvSpPr>
        <p:spPr>
          <a:xfrm>
            <a:off x="838200" y="1739831"/>
            <a:ext cx="10825480"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defPPr>
              <a:defRPr lang="en-US"/>
            </a:defPPr>
            <a:lvl1pPr>
              <a:defRPr sz="2200" b="1">
                <a:solidFill>
                  <a:srgbClr val="000000"/>
                </a:solidFill>
                <a:cs typeface="Tw Cen MT"/>
              </a:defRPr>
            </a:lvl1pPr>
            <a:lvl2pPr marL="623888" lvl="1" indent="-623888">
              <a:tabLst>
                <a:tab pos="635000" algn="l"/>
              </a:tabLst>
              <a:defRPr sz="2300" b="1">
                <a:solidFill>
                  <a:srgbClr val="000000"/>
                </a:solidFill>
                <a:latin typeface="Tw Cen MT"/>
                <a:cs typeface="Tw Cen MT"/>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4D4D4D"/>
                </a:solidFill>
                <a:effectLst/>
                <a:uLnTx/>
                <a:uFillTx/>
                <a:latin typeface="Arial"/>
                <a:ea typeface="ＭＳ Ｐゴシック"/>
              </a:rPr>
              <a:t>Predictability in the short term: </a:t>
            </a:r>
            <a:r>
              <a:rPr kumimoji="0" lang="en-GB" sz="2400" b="0" i="0" u="none" strike="noStrike" kern="1200" cap="none" spc="0" normalizeH="0" baseline="0" noProof="0" dirty="0">
                <a:ln>
                  <a:noFill/>
                </a:ln>
                <a:solidFill>
                  <a:srgbClr val="4D4D4D"/>
                </a:solidFill>
                <a:effectLst/>
                <a:uLnTx/>
                <a:uFillTx/>
                <a:latin typeface="Arial"/>
                <a:ea typeface="ＭＳ Ｐゴシック"/>
              </a:rPr>
              <a:t>align to budget cycle and treasury cash flow</a:t>
            </a:r>
            <a:endParaRPr kumimoji="0" lang="fr-BE" sz="2400" b="0" i="0" u="none" strike="noStrike" kern="1200" cap="none" spc="0" normalizeH="0" baseline="0" noProof="0" dirty="0">
              <a:ln>
                <a:noFill/>
              </a:ln>
              <a:solidFill>
                <a:srgbClr val="4D4D4D"/>
              </a:solidFill>
              <a:effectLst/>
              <a:uLnTx/>
              <a:uFillTx/>
              <a:latin typeface="Arial"/>
              <a:ea typeface="ＭＳ Ｐゴシック"/>
            </a:endParaRPr>
          </a:p>
        </p:txBody>
      </p:sp>
      <p:sp>
        <p:nvSpPr>
          <p:cNvPr id="20" name="Rectangle 19">
            <a:extLst>
              <a:ext uri="{FF2B5EF4-FFF2-40B4-BE49-F238E27FC236}">
                <a16:creationId xmlns:a16="http://schemas.microsoft.com/office/drawing/2014/main" id="{F90DFE3A-BD69-4214-B271-91120C7EB695}"/>
              </a:ext>
            </a:extLst>
          </p:cNvPr>
          <p:cNvSpPr/>
          <p:nvPr/>
        </p:nvSpPr>
        <p:spPr>
          <a:xfrm>
            <a:off x="5310729" y="2562691"/>
            <a:ext cx="3635997" cy="518272"/>
          </a:xfrm>
          <a:prstGeom prst="rect">
            <a:avLst/>
          </a:prstGeom>
          <a:solidFill>
            <a:srgbClr val="F5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2000" b="1" i="0" u="none" strike="noStrike" kern="1200" cap="none" spc="0" normalizeH="0" baseline="0" noProof="0" dirty="0">
                <a:ln>
                  <a:noFill/>
                </a:ln>
                <a:solidFill>
                  <a:srgbClr val="FFFFFF"/>
                </a:solidFill>
                <a:effectLst/>
                <a:uLnTx/>
                <a:uFillTx/>
                <a:latin typeface="Arial"/>
                <a:ea typeface="ＭＳ Ｐゴシック"/>
                <a:cs typeface="+mn-cs"/>
              </a:rPr>
              <a:t>YEAR N</a:t>
            </a:r>
          </a:p>
        </p:txBody>
      </p:sp>
      <p:sp>
        <p:nvSpPr>
          <p:cNvPr id="21" name="Rectangle 20">
            <a:extLst>
              <a:ext uri="{FF2B5EF4-FFF2-40B4-BE49-F238E27FC236}">
                <a16:creationId xmlns:a16="http://schemas.microsoft.com/office/drawing/2014/main" id="{512EC25A-598D-401F-AA05-148C21378596}"/>
              </a:ext>
            </a:extLst>
          </p:cNvPr>
          <p:cNvSpPr/>
          <p:nvPr/>
        </p:nvSpPr>
        <p:spPr>
          <a:xfrm>
            <a:off x="1696830" y="2562691"/>
            <a:ext cx="3613897" cy="5182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2000" b="1" i="0" u="none" strike="noStrike" kern="1200" cap="none" spc="0" normalizeH="0" baseline="0" noProof="0" dirty="0">
                <a:ln>
                  <a:noFill/>
                </a:ln>
                <a:solidFill>
                  <a:srgbClr val="FFFFFF"/>
                </a:solidFill>
                <a:effectLst/>
                <a:uLnTx/>
                <a:uFillTx/>
                <a:latin typeface="Arial"/>
                <a:ea typeface="ＭＳ Ｐゴシック"/>
                <a:cs typeface="+mn-cs"/>
              </a:rPr>
              <a:t>YEAR N-1</a:t>
            </a:r>
          </a:p>
        </p:txBody>
      </p:sp>
      <p:sp>
        <p:nvSpPr>
          <p:cNvPr id="22" name="Flèche vers le bas 6">
            <a:extLst>
              <a:ext uri="{FF2B5EF4-FFF2-40B4-BE49-F238E27FC236}">
                <a16:creationId xmlns:a16="http://schemas.microsoft.com/office/drawing/2014/main" id="{03B5B2D8-D4BA-4AF2-BBE3-08F6D631090A}"/>
              </a:ext>
            </a:extLst>
          </p:cNvPr>
          <p:cNvSpPr/>
          <p:nvPr/>
        </p:nvSpPr>
        <p:spPr>
          <a:xfrm rot="10800000">
            <a:off x="5579124" y="3375352"/>
            <a:ext cx="857250" cy="1205776"/>
          </a:xfrm>
          <a:prstGeom prst="downArrow">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20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3" name="ZoneTexte 7">
            <a:extLst>
              <a:ext uri="{FF2B5EF4-FFF2-40B4-BE49-F238E27FC236}">
                <a16:creationId xmlns:a16="http://schemas.microsoft.com/office/drawing/2014/main" id="{2C596BB7-15C5-4EB7-83CB-438094D7D1AD}"/>
              </a:ext>
            </a:extLst>
          </p:cNvPr>
          <p:cNvSpPr txBox="1">
            <a:spLocks noChangeArrowheads="1"/>
          </p:cNvSpPr>
          <p:nvPr/>
        </p:nvSpPr>
        <p:spPr bwMode="auto">
          <a:xfrm>
            <a:off x="6240827" y="3892480"/>
            <a:ext cx="316071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2"/>
                </a:solidFill>
                <a:latin typeface="Arial" charset="0"/>
                <a:ea typeface="ＭＳ Ｐゴシック" charset="0"/>
              </a:defRPr>
            </a:lvl1pPr>
            <a:lvl2pPr marL="742950" indent="-285750" eaLnBrk="0" hangingPunct="0">
              <a:defRPr>
                <a:solidFill>
                  <a:schemeClr val="bg2"/>
                </a:solidFill>
                <a:latin typeface="Arial" charset="0"/>
                <a:ea typeface="ＭＳ Ｐゴシック" charset="0"/>
              </a:defRPr>
            </a:lvl2pPr>
            <a:lvl3pPr marL="1143000" indent="-228600" eaLnBrk="0" hangingPunct="0">
              <a:defRPr>
                <a:solidFill>
                  <a:schemeClr val="bg2"/>
                </a:solidFill>
                <a:latin typeface="Arial" charset="0"/>
                <a:ea typeface="ＭＳ Ｐゴシック" charset="0"/>
              </a:defRPr>
            </a:lvl3pPr>
            <a:lvl4pPr marL="1600200" indent="-228600" eaLnBrk="0" hangingPunct="0">
              <a:defRPr>
                <a:solidFill>
                  <a:schemeClr val="bg2"/>
                </a:solidFill>
                <a:latin typeface="Arial" charset="0"/>
                <a:ea typeface="ＭＳ Ｐゴシック" charset="0"/>
              </a:defRPr>
            </a:lvl4pPr>
            <a:lvl5pPr marL="2057400" indent="-228600" eaLnBrk="0" hangingPunct="0">
              <a:defRPr>
                <a:solidFill>
                  <a:schemeClr val="bg2"/>
                </a:solidFill>
                <a:latin typeface="Arial" charset="0"/>
                <a:ea typeface="ＭＳ Ｐゴシック" charset="0"/>
              </a:defRPr>
            </a:lvl5pPr>
            <a:lvl6pPr marL="2514600" indent="-228600" algn="ctr" eaLnBrk="0" fontAlgn="base" hangingPunct="0">
              <a:spcBef>
                <a:spcPct val="0"/>
              </a:spcBef>
              <a:spcAft>
                <a:spcPct val="0"/>
              </a:spcAft>
              <a:defRPr>
                <a:solidFill>
                  <a:schemeClr val="bg2"/>
                </a:solidFill>
                <a:latin typeface="Arial" charset="0"/>
                <a:ea typeface="ＭＳ Ｐゴシック" charset="0"/>
              </a:defRPr>
            </a:lvl6pPr>
            <a:lvl7pPr marL="2971800" indent="-228600" algn="ctr" eaLnBrk="0" fontAlgn="base" hangingPunct="0">
              <a:spcBef>
                <a:spcPct val="0"/>
              </a:spcBef>
              <a:spcAft>
                <a:spcPct val="0"/>
              </a:spcAft>
              <a:defRPr>
                <a:solidFill>
                  <a:schemeClr val="bg2"/>
                </a:solidFill>
                <a:latin typeface="Arial" charset="0"/>
                <a:ea typeface="ＭＳ Ｐゴシック" charset="0"/>
              </a:defRPr>
            </a:lvl7pPr>
            <a:lvl8pPr marL="3429000" indent="-228600" algn="ctr" eaLnBrk="0" fontAlgn="base" hangingPunct="0">
              <a:spcBef>
                <a:spcPct val="0"/>
              </a:spcBef>
              <a:spcAft>
                <a:spcPct val="0"/>
              </a:spcAft>
              <a:defRPr>
                <a:solidFill>
                  <a:schemeClr val="bg2"/>
                </a:solidFill>
                <a:latin typeface="Arial" charset="0"/>
                <a:ea typeface="ＭＳ Ｐゴシック" charset="0"/>
              </a:defRPr>
            </a:lvl8pPr>
            <a:lvl9pPr marL="3886200" indent="-228600" algn="ctr" eaLnBrk="0" fontAlgn="base" hangingPunct="0">
              <a:spcBef>
                <a:spcPct val="0"/>
              </a:spcBef>
              <a:spcAft>
                <a:spcPct val="0"/>
              </a:spcAft>
              <a:defRPr>
                <a:solidFill>
                  <a:schemeClr val="bg2"/>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292934"/>
                </a:solidFill>
                <a:effectLst/>
                <a:uLnTx/>
                <a:uFillTx/>
                <a:latin typeface="Arial"/>
                <a:ea typeface="ＭＳ Ｐゴシック" charset="0"/>
                <a:cs typeface="Tw Cen MT"/>
              </a:rPr>
              <a:t>Disbursement in line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292934"/>
                </a:solidFill>
                <a:effectLst/>
                <a:uLnTx/>
                <a:uFillTx/>
                <a:latin typeface="Arial"/>
                <a:ea typeface="ＭＳ Ｐゴシック" charset="0"/>
                <a:cs typeface="Tw Cen MT"/>
              </a:rPr>
              <a:t>with cash flows</a:t>
            </a:r>
          </a:p>
        </p:txBody>
      </p:sp>
      <p:sp>
        <p:nvSpPr>
          <p:cNvPr id="24" name="Rectangle 23">
            <a:extLst>
              <a:ext uri="{FF2B5EF4-FFF2-40B4-BE49-F238E27FC236}">
                <a16:creationId xmlns:a16="http://schemas.microsoft.com/office/drawing/2014/main" id="{CEFB90E2-7747-49EC-A8FB-55377740AECC}"/>
              </a:ext>
            </a:extLst>
          </p:cNvPr>
          <p:cNvSpPr/>
          <p:nvPr/>
        </p:nvSpPr>
        <p:spPr>
          <a:xfrm>
            <a:off x="2075028" y="3202394"/>
            <a:ext cx="2857500" cy="142875"/>
          </a:xfrm>
          <a:prstGeom prst="rect">
            <a:avLst/>
          </a:prstGeom>
          <a:solidFill>
            <a:srgbClr val="0F5494"/>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20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5" name="ZoneTexte 10">
            <a:extLst>
              <a:ext uri="{FF2B5EF4-FFF2-40B4-BE49-F238E27FC236}">
                <a16:creationId xmlns:a16="http://schemas.microsoft.com/office/drawing/2014/main" id="{07A97683-20DB-48C4-890E-4DB7035D7E7E}"/>
              </a:ext>
            </a:extLst>
          </p:cNvPr>
          <p:cNvSpPr txBox="1">
            <a:spLocks noChangeArrowheads="1"/>
          </p:cNvSpPr>
          <p:nvPr/>
        </p:nvSpPr>
        <p:spPr bwMode="auto">
          <a:xfrm>
            <a:off x="1056191" y="3336373"/>
            <a:ext cx="3929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2"/>
                </a:solidFill>
                <a:latin typeface="Arial" charset="0"/>
                <a:ea typeface="ＭＳ Ｐゴシック" charset="0"/>
              </a:defRPr>
            </a:lvl1pPr>
            <a:lvl2pPr marL="742950" indent="-285750" eaLnBrk="0" hangingPunct="0">
              <a:defRPr>
                <a:solidFill>
                  <a:schemeClr val="bg2"/>
                </a:solidFill>
                <a:latin typeface="Arial" charset="0"/>
                <a:ea typeface="ＭＳ Ｐゴシック" charset="0"/>
              </a:defRPr>
            </a:lvl2pPr>
            <a:lvl3pPr marL="1143000" indent="-228600" eaLnBrk="0" hangingPunct="0">
              <a:defRPr>
                <a:solidFill>
                  <a:schemeClr val="bg2"/>
                </a:solidFill>
                <a:latin typeface="Arial" charset="0"/>
                <a:ea typeface="ＭＳ Ｐゴシック" charset="0"/>
              </a:defRPr>
            </a:lvl3pPr>
            <a:lvl4pPr marL="1600200" indent="-228600" eaLnBrk="0" hangingPunct="0">
              <a:defRPr>
                <a:solidFill>
                  <a:schemeClr val="bg2"/>
                </a:solidFill>
                <a:latin typeface="Arial" charset="0"/>
                <a:ea typeface="ＭＳ Ｐゴシック" charset="0"/>
              </a:defRPr>
            </a:lvl4pPr>
            <a:lvl5pPr marL="2057400" indent="-228600" eaLnBrk="0" hangingPunct="0">
              <a:defRPr>
                <a:solidFill>
                  <a:schemeClr val="bg2"/>
                </a:solidFill>
                <a:latin typeface="Arial" charset="0"/>
                <a:ea typeface="ＭＳ Ｐゴシック" charset="0"/>
              </a:defRPr>
            </a:lvl5pPr>
            <a:lvl6pPr marL="2514600" indent="-228600" algn="ctr" eaLnBrk="0" fontAlgn="base" hangingPunct="0">
              <a:spcBef>
                <a:spcPct val="0"/>
              </a:spcBef>
              <a:spcAft>
                <a:spcPct val="0"/>
              </a:spcAft>
              <a:defRPr>
                <a:solidFill>
                  <a:schemeClr val="bg2"/>
                </a:solidFill>
                <a:latin typeface="Arial" charset="0"/>
                <a:ea typeface="ＭＳ Ｐゴシック" charset="0"/>
              </a:defRPr>
            </a:lvl6pPr>
            <a:lvl7pPr marL="2971800" indent="-228600" algn="ctr" eaLnBrk="0" fontAlgn="base" hangingPunct="0">
              <a:spcBef>
                <a:spcPct val="0"/>
              </a:spcBef>
              <a:spcAft>
                <a:spcPct val="0"/>
              </a:spcAft>
              <a:defRPr>
                <a:solidFill>
                  <a:schemeClr val="bg2"/>
                </a:solidFill>
                <a:latin typeface="Arial" charset="0"/>
                <a:ea typeface="ＭＳ Ｐゴシック" charset="0"/>
              </a:defRPr>
            </a:lvl7pPr>
            <a:lvl8pPr marL="3429000" indent="-228600" algn="ctr" eaLnBrk="0" fontAlgn="base" hangingPunct="0">
              <a:spcBef>
                <a:spcPct val="0"/>
              </a:spcBef>
              <a:spcAft>
                <a:spcPct val="0"/>
              </a:spcAft>
              <a:defRPr>
                <a:solidFill>
                  <a:schemeClr val="bg2"/>
                </a:solidFill>
                <a:latin typeface="Arial" charset="0"/>
                <a:ea typeface="ＭＳ Ｐゴシック" charset="0"/>
              </a:defRPr>
            </a:lvl8pPr>
            <a:lvl9pPr marL="3886200" indent="-228600" algn="ctr" eaLnBrk="0" fontAlgn="base" hangingPunct="0">
              <a:spcBef>
                <a:spcPct val="0"/>
              </a:spcBef>
              <a:spcAft>
                <a:spcPct val="0"/>
              </a:spcAft>
              <a:defRPr>
                <a:solidFill>
                  <a:schemeClr val="bg2"/>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292934"/>
                </a:solidFill>
                <a:effectLst/>
                <a:uLnTx/>
                <a:uFillTx/>
                <a:latin typeface="Arial"/>
                <a:ea typeface="ＭＳ Ｐゴシック" charset="0"/>
                <a:cs typeface="Tw Cen MT"/>
              </a:rPr>
              <a:t>Year N budget preparation</a:t>
            </a:r>
          </a:p>
        </p:txBody>
      </p:sp>
      <p:sp>
        <p:nvSpPr>
          <p:cNvPr id="27" name="ZoneTexte 14">
            <a:extLst>
              <a:ext uri="{FF2B5EF4-FFF2-40B4-BE49-F238E27FC236}">
                <a16:creationId xmlns:a16="http://schemas.microsoft.com/office/drawing/2014/main" id="{9184681E-078E-41E9-92A0-B9A642DDAD55}"/>
              </a:ext>
            </a:extLst>
          </p:cNvPr>
          <p:cNvSpPr txBox="1">
            <a:spLocks noChangeArrowheads="1"/>
          </p:cNvSpPr>
          <p:nvPr/>
        </p:nvSpPr>
        <p:spPr bwMode="auto">
          <a:xfrm>
            <a:off x="1180200" y="3686902"/>
            <a:ext cx="323779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bg2"/>
                </a:solidFill>
                <a:latin typeface="Arial" charset="0"/>
                <a:ea typeface="ＭＳ Ｐゴシック" charset="0"/>
              </a:defRPr>
            </a:lvl1pPr>
            <a:lvl2pPr marL="742950" indent="-285750" eaLnBrk="0" hangingPunct="0">
              <a:defRPr>
                <a:solidFill>
                  <a:schemeClr val="bg2"/>
                </a:solidFill>
                <a:latin typeface="Arial" charset="0"/>
                <a:ea typeface="ＭＳ Ｐゴシック" charset="0"/>
              </a:defRPr>
            </a:lvl2pPr>
            <a:lvl3pPr marL="1143000" indent="-228600" eaLnBrk="0" hangingPunct="0">
              <a:defRPr>
                <a:solidFill>
                  <a:schemeClr val="bg2"/>
                </a:solidFill>
                <a:latin typeface="Arial" charset="0"/>
                <a:ea typeface="ＭＳ Ｐゴシック" charset="0"/>
              </a:defRPr>
            </a:lvl3pPr>
            <a:lvl4pPr marL="1600200" indent="-228600" eaLnBrk="0" hangingPunct="0">
              <a:defRPr>
                <a:solidFill>
                  <a:schemeClr val="bg2"/>
                </a:solidFill>
                <a:latin typeface="Arial" charset="0"/>
                <a:ea typeface="ＭＳ Ｐゴシック" charset="0"/>
              </a:defRPr>
            </a:lvl4pPr>
            <a:lvl5pPr marL="2057400" indent="-228600" eaLnBrk="0" hangingPunct="0">
              <a:defRPr>
                <a:solidFill>
                  <a:schemeClr val="bg2"/>
                </a:solidFill>
                <a:latin typeface="Arial" charset="0"/>
                <a:ea typeface="ＭＳ Ｐゴシック" charset="0"/>
              </a:defRPr>
            </a:lvl5pPr>
            <a:lvl6pPr marL="2514600" indent="-228600" algn="ctr" eaLnBrk="0" fontAlgn="base" hangingPunct="0">
              <a:spcBef>
                <a:spcPct val="0"/>
              </a:spcBef>
              <a:spcAft>
                <a:spcPct val="0"/>
              </a:spcAft>
              <a:defRPr>
                <a:solidFill>
                  <a:schemeClr val="bg2"/>
                </a:solidFill>
                <a:latin typeface="Arial" charset="0"/>
                <a:ea typeface="ＭＳ Ｐゴシック" charset="0"/>
              </a:defRPr>
            </a:lvl6pPr>
            <a:lvl7pPr marL="2971800" indent="-228600" algn="ctr" eaLnBrk="0" fontAlgn="base" hangingPunct="0">
              <a:spcBef>
                <a:spcPct val="0"/>
              </a:spcBef>
              <a:spcAft>
                <a:spcPct val="0"/>
              </a:spcAft>
              <a:defRPr>
                <a:solidFill>
                  <a:schemeClr val="bg2"/>
                </a:solidFill>
                <a:latin typeface="Arial" charset="0"/>
                <a:ea typeface="ＭＳ Ｐゴシック" charset="0"/>
              </a:defRPr>
            </a:lvl7pPr>
            <a:lvl8pPr marL="3429000" indent="-228600" algn="ctr" eaLnBrk="0" fontAlgn="base" hangingPunct="0">
              <a:spcBef>
                <a:spcPct val="0"/>
              </a:spcBef>
              <a:spcAft>
                <a:spcPct val="0"/>
              </a:spcAft>
              <a:defRPr>
                <a:solidFill>
                  <a:schemeClr val="bg2"/>
                </a:solidFill>
                <a:latin typeface="Arial" charset="0"/>
                <a:ea typeface="ＭＳ Ｐゴシック" charset="0"/>
              </a:defRPr>
            </a:lvl8pPr>
            <a:lvl9pPr marL="3886200" indent="-228600" algn="ctr" eaLnBrk="0" fontAlgn="base" hangingPunct="0">
              <a:spcBef>
                <a:spcPct val="0"/>
              </a:spcBef>
              <a:spcAft>
                <a:spcPct val="0"/>
              </a:spcAft>
              <a:defRPr>
                <a:solidFill>
                  <a:schemeClr val="bg2"/>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292934"/>
                </a:solidFill>
                <a:effectLst/>
                <a:uLnTx/>
                <a:uFillTx/>
                <a:latin typeface="Arial"/>
                <a:ea typeface="ＭＳ Ｐゴシック" charset="0"/>
                <a:cs typeface="Tw Cen MT"/>
              </a:rPr>
              <a:t>Information on future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292934"/>
                </a:solidFill>
                <a:effectLst/>
                <a:uLnTx/>
                <a:uFillTx/>
                <a:latin typeface="Arial"/>
                <a:ea typeface="ＭＳ Ｐゴシック" charset="0"/>
                <a:cs typeface="Tw Cen MT"/>
              </a:rPr>
              <a:t>Disbursement provided</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292934"/>
                </a:solidFill>
                <a:effectLst/>
                <a:uLnTx/>
                <a:uFillTx/>
                <a:latin typeface="Arial"/>
                <a:ea typeface="ＭＳ Ｐゴシック" charset="0"/>
                <a:cs typeface="Tw Cen MT"/>
              </a:rPr>
              <a:t>in time for budget preparation</a:t>
            </a:r>
          </a:p>
        </p:txBody>
      </p:sp>
      <p:sp>
        <p:nvSpPr>
          <p:cNvPr id="34" name="Flèche vers le bas 6">
            <a:extLst>
              <a:ext uri="{FF2B5EF4-FFF2-40B4-BE49-F238E27FC236}">
                <a16:creationId xmlns:a16="http://schemas.microsoft.com/office/drawing/2014/main" id="{51A35998-6512-4B26-8D55-2B62ABAEC8D1}"/>
              </a:ext>
            </a:extLst>
          </p:cNvPr>
          <p:cNvSpPr/>
          <p:nvPr/>
        </p:nvSpPr>
        <p:spPr>
          <a:xfrm rot="10800000">
            <a:off x="4384028" y="3866754"/>
            <a:ext cx="857250" cy="714374"/>
          </a:xfrm>
          <a:prstGeom prst="downArrow">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20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5" name="TextBox 1">
            <a:extLst>
              <a:ext uri="{FF2B5EF4-FFF2-40B4-BE49-F238E27FC236}">
                <a16:creationId xmlns:a16="http://schemas.microsoft.com/office/drawing/2014/main" id="{D73BBD49-ABB9-40F7-97F4-1D67CDCF77F5}"/>
              </a:ext>
            </a:extLst>
          </p:cNvPr>
          <p:cNvSpPr txBox="1"/>
          <p:nvPr/>
        </p:nvSpPr>
        <p:spPr>
          <a:xfrm>
            <a:off x="838199" y="4980524"/>
            <a:ext cx="9642987" cy="1631216"/>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defPPr>
              <a:defRPr lang="en-US"/>
            </a:defPPr>
            <a:lvl1pPr>
              <a:defRPr sz="2200" b="1">
                <a:solidFill>
                  <a:srgbClr val="000000"/>
                </a:solidFill>
                <a:cs typeface="Tw Cen MT"/>
              </a:defRPr>
            </a:lvl1pPr>
            <a:lvl2pPr marL="623888" lvl="1" indent="-623888">
              <a:tabLst>
                <a:tab pos="635000" algn="l"/>
              </a:tabLst>
              <a:defRPr sz="2300" b="1">
                <a:solidFill>
                  <a:srgbClr val="000000"/>
                </a:solidFill>
                <a:latin typeface="Tw Cen MT"/>
                <a:cs typeface="Tw Cen MT"/>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4D4D4D"/>
                </a:solidFill>
                <a:effectLst/>
                <a:uLnTx/>
                <a:uFillTx/>
                <a:latin typeface="Arial"/>
                <a:ea typeface="ＭＳ Ｐゴシック"/>
              </a:rPr>
              <a:t>Predictability in the medium term</a:t>
            </a:r>
            <a:r>
              <a:rPr kumimoji="0" lang="en-GB" sz="2000" b="0" i="0" u="none" strike="noStrike" kern="1200" cap="none" spc="0" normalizeH="0" baseline="0" noProof="0" dirty="0">
                <a:ln>
                  <a:noFill/>
                </a:ln>
                <a:solidFill>
                  <a:srgbClr val="4D4D4D"/>
                </a:solidFill>
                <a:effectLst/>
                <a:uLnTx/>
                <a:uFillTx/>
                <a:latin typeface="Arial"/>
                <a:ea typeface="ＭＳ Ｐゴシック"/>
              </a:rPr>
              <a:t>: duration of contract:</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2000" b="0" i="0" u="none" strike="noStrike" kern="1200" cap="none" spc="0" normalizeH="0" baseline="0" noProof="0" dirty="0">
                <a:ln>
                  <a:noFill/>
                </a:ln>
                <a:solidFill>
                  <a:srgbClr val="4D4D4D"/>
                </a:solidFill>
                <a:effectLst/>
                <a:uLnTx/>
                <a:uFillTx/>
                <a:latin typeface="Arial"/>
                <a:ea typeface="ＭＳ Ｐゴシック"/>
              </a:rPr>
              <a:t>SDG-C and SRPC (3-4 years in principle), usually repeated</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2000" b="0" i="0" u="none" strike="noStrike" kern="1200" cap="none" spc="0" normalizeH="0" baseline="0" noProof="0" dirty="0">
                <a:ln>
                  <a:noFill/>
                </a:ln>
                <a:solidFill>
                  <a:srgbClr val="4D4D4D"/>
                </a:solidFill>
                <a:effectLst/>
                <a:uLnTx/>
                <a:uFillTx/>
                <a:latin typeface="Arial"/>
                <a:ea typeface="ＭＳ Ｐゴシック"/>
              </a:rPr>
              <a:t>1- 3 years for SRBC (depending on volatility of situation, and specific objectives of the operation i.e. short-term stabilisation or structural fragility)</a:t>
            </a:r>
            <a:endParaRPr kumimoji="0" lang="fr-BE" sz="2000" b="0" i="0" u="none" strike="noStrike" kern="1200" cap="none" spc="0" normalizeH="0" baseline="0" noProof="0" dirty="0">
              <a:ln>
                <a:noFill/>
              </a:ln>
              <a:solidFill>
                <a:srgbClr val="4D4D4D"/>
              </a:solidFill>
              <a:effectLst/>
              <a:uLnTx/>
              <a:uFillTx/>
              <a:latin typeface="Arial"/>
              <a:ea typeface="ＭＳ Ｐゴシック"/>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fr-FR" sz="2000" b="1" i="0" u="none" strike="noStrike" kern="1200" cap="none" spc="0" normalizeH="0" baseline="0" noProof="0" dirty="0">
                <a:ln>
                  <a:noFill/>
                </a:ln>
                <a:solidFill>
                  <a:srgbClr val="4D4D4D"/>
                </a:solidFill>
                <a:effectLst/>
                <a:uLnTx/>
                <a:uFillTx/>
                <a:latin typeface="Arial"/>
                <a:ea typeface="ＭＳ Ｐゴシック"/>
              </a:rPr>
              <a:t>No </a:t>
            </a:r>
            <a:r>
              <a:rPr kumimoji="0" lang="en-IE" sz="2000" b="1" i="0" u="none" strike="noStrike" kern="1200" cap="none" spc="0" normalizeH="0" baseline="0" noProof="0" dirty="0">
                <a:ln>
                  <a:noFill/>
                </a:ln>
                <a:solidFill>
                  <a:srgbClr val="4D4D4D"/>
                </a:solidFill>
                <a:effectLst/>
                <a:uLnTx/>
                <a:uFillTx/>
                <a:latin typeface="Arial"/>
                <a:ea typeface="ＭＳ Ｐゴシック"/>
              </a:rPr>
              <a:t>floating</a:t>
            </a:r>
            <a:r>
              <a:rPr kumimoji="0" lang="fr-FR" sz="2000" b="1" i="0" u="none" strike="noStrike" kern="1200" cap="none" spc="0" normalizeH="0" baseline="0" noProof="0" dirty="0">
                <a:ln>
                  <a:noFill/>
                </a:ln>
                <a:solidFill>
                  <a:srgbClr val="4D4D4D"/>
                </a:solidFill>
                <a:effectLst/>
                <a:uLnTx/>
                <a:uFillTx/>
                <a:latin typeface="Arial"/>
                <a:ea typeface="ＭＳ Ｐゴシック"/>
              </a:rPr>
              <a:t> tranches</a:t>
            </a:r>
          </a:p>
        </p:txBody>
      </p:sp>
      <p:sp>
        <p:nvSpPr>
          <p:cNvPr id="2" name="Scroll: Vertical 1">
            <a:extLst>
              <a:ext uri="{FF2B5EF4-FFF2-40B4-BE49-F238E27FC236}">
                <a16:creationId xmlns:a16="http://schemas.microsoft.com/office/drawing/2014/main" id="{CDAB2EBB-C3BF-A154-97F3-27B186CDF08D}"/>
              </a:ext>
            </a:extLst>
          </p:cNvPr>
          <p:cNvSpPr/>
          <p:nvPr/>
        </p:nvSpPr>
        <p:spPr>
          <a:xfrm>
            <a:off x="8972338" y="3183503"/>
            <a:ext cx="2857500" cy="1397625"/>
          </a:xfrm>
          <a:prstGeom prst="verticalScroll">
            <a:avLst/>
          </a:prstGeom>
          <a:solidFill>
            <a:srgbClr val="024E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Detailed time-table in TAPs</a:t>
            </a:r>
          </a:p>
        </p:txBody>
      </p:sp>
    </p:spTree>
    <p:extLst>
      <p:ext uri="{BB962C8B-B14F-4D97-AF65-F5344CB8AC3E}">
        <p14:creationId xmlns:p14="http://schemas.microsoft.com/office/powerpoint/2010/main" val="103633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p:bldP spid="24" grpId="0" animBg="1"/>
      <p:bldP spid="25" grpId="0"/>
      <p:bldP spid="27" grpId="0"/>
      <p:bldP spid="34"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8"/>
          <p:cNvSpPr txBox="1">
            <a:spLocks noChangeArrowheads="1"/>
          </p:cNvSpPr>
          <p:nvPr/>
        </p:nvSpPr>
        <p:spPr bwMode="auto">
          <a:xfrm>
            <a:off x="1501302" y="4103958"/>
            <a:ext cx="1373989" cy="1059992"/>
          </a:xfrm>
          <a:prstGeom prst="rect">
            <a:avLst/>
          </a:prstGeom>
          <a:solidFill>
            <a:srgbClr val="33CC33"/>
          </a:solidFill>
          <a:ln w="9525">
            <a:solidFill>
              <a:srgbClr val="0F5494"/>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Fixed component</a:t>
            </a:r>
          </a:p>
          <a:p>
            <a:pPr algn="ctr">
              <a:spcBef>
                <a:spcPct val="0"/>
              </a:spcBef>
              <a:buClrTx/>
              <a:buFontTx/>
              <a:buNone/>
            </a:pPr>
            <a:r>
              <a:rPr lang="fr-BE" altLang="fr-FR" sz="1600" i="0" dirty="0">
                <a:solidFill>
                  <a:schemeClr val="bg1"/>
                </a:solidFill>
                <a:latin typeface="+mj-lt"/>
              </a:rPr>
              <a:t>(3M€)</a:t>
            </a:r>
            <a:endParaRPr lang="en-GB" altLang="fr-FR" sz="1600" i="0" dirty="0">
              <a:solidFill>
                <a:schemeClr val="bg1"/>
              </a:solidFill>
              <a:latin typeface="+mj-lt"/>
            </a:endParaRPr>
          </a:p>
        </p:txBody>
      </p:sp>
      <p:sp>
        <p:nvSpPr>
          <p:cNvPr id="17412" name="TextBox 27"/>
          <p:cNvSpPr txBox="1">
            <a:spLocks noChangeArrowheads="1"/>
          </p:cNvSpPr>
          <p:nvPr/>
        </p:nvSpPr>
        <p:spPr bwMode="auto">
          <a:xfrm>
            <a:off x="1501302" y="3500836"/>
            <a:ext cx="1368425" cy="297329"/>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2 (1M€)</a:t>
            </a:r>
          </a:p>
        </p:txBody>
      </p:sp>
      <p:sp>
        <p:nvSpPr>
          <p:cNvPr id="17413" name="TextBox 28"/>
          <p:cNvSpPr txBox="1">
            <a:spLocks noChangeArrowheads="1"/>
          </p:cNvSpPr>
          <p:nvPr/>
        </p:nvSpPr>
        <p:spPr bwMode="auto">
          <a:xfrm>
            <a:off x="1501302" y="3802321"/>
            <a:ext cx="1368426" cy="306551"/>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1 (1M€)</a:t>
            </a:r>
          </a:p>
        </p:txBody>
      </p:sp>
      <p:sp>
        <p:nvSpPr>
          <p:cNvPr id="17414" name="TextBox 30"/>
          <p:cNvSpPr txBox="1">
            <a:spLocks noChangeArrowheads="1"/>
          </p:cNvSpPr>
          <p:nvPr/>
        </p:nvSpPr>
        <p:spPr bwMode="auto">
          <a:xfrm>
            <a:off x="1501302" y="3167671"/>
            <a:ext cx="1368425" cy="338138"/>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3 (1M€)</a:t>
            </a:r>
          </a:p>
        </p:txBody>
      </p:sp>
      <p:sp>
        <p:nvSpPr>
          <p:cNvPr id="17415" name="TextBox 32"/>
          <p:cNvSpPr txBox="1">
            <a:spLocks noChangeArrowheads="1"/>
          </p:cNvSpPr>
          <p:nvPr/>
        </p:nvSpPr>
        <p:spPr bwMode="auto">
          <a:xfrm>
            <a:off x="1501302" y="2825551"/>
            <a:ext cx="1368425" cy="338138"/>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4 (1M€)</a:t>
            </a:r>
          </a:p>
        </p:txBody>
      </p:sp>
      <p:sp>
        <p:nvSpPr>
          <p:cNvPr id="17416" name="TextBox 33"/>
          <p:cNvSpPr txBox="1">
            <a:spLocks noChangeArrowheads="1"/>
          </p:cNvSpPr>
          <p:nvPr/>
        </p:nvSpPr>
        <p:spPr bwMode="auto">
          <a:xfrm>
            <a:off x="1501302" y="2487413"/>
            <a:ext cx="1368425" cy="338138"/>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5 (1M€)</a:t>
            </a:r>
          </a:p>
        </p:txBody>
      </p:sp>
      <p:sp>
        <p:nvSpPr>
          <p:cNvPr id="17417" name="TextBox 4"/>
          <p:cNvSpPr txBox="1">
            <a:spLocks noChangeArrowheads="1"/>
          </p:cNvSpPr>
          <p:nvPr/>
        </p:nvSpPr>
        <p:spPr bwMode="auto">
          <a:xfrm>
            <a:off x="1032989" y="5143566"/>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200" b="1" i="0" dirty="0">
                <a:latin typeface="+mj-lt"/>
              </a:rPr>
              <a:t>Typical design</a:t>
            </a:r>
          </a:p>
          <a:p>
            <a:pPr algn="ctr">
              <a:spcBef>
                <a:spcPct val="0"/>
              </a:spcBef>
              <a:buClrTx/>
              <a:buFontTx/>
              <a:buNone/>
            </a:pPr>
            <a:r>
              <a:rPr lang="en-GB" altLang="fr-FR" sz="1200" b="1" i="0" dirty="0">
                <a:latin typeface="+mj-lt"/>
              </a:rPr>
              <a:t>30% fixed / 70% variable</a:t>
            </a:r>
          </a:p>
        </p:txBody>
      </p:sp>
      <p:sp>
        <p:nvSpPr>
          <p:cNvPr id="17418" name="Right Arrow 6"/>
          <p:cNvSpPr>
            <a:spLocks noChangeArrowheads="1"/>
          </p:cNvSpPr>
          <p:nvPr/>
        </p:nvSpPr>
        <p:spPr bwMode="auto">
          <a:xfrm>
            <a:off x="3165805" y="3227526"/>
            <a:ext cx="792163" cy="504825"/>
          </a:xfrm>
          <a:prstGeom prst="rightArrow">
            <a:avLst>
              <a:gd name="adj1" fmla="val 50000"/>
              <a:gd name="adj2" fmla="val 4993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1200" i="0">
              <a:latin typeface="+mj-lt"/>
            </a:endParaRPr>
          </a:p>
        </p:txBody>
      </p:sp>
      <p:sp>
        <p:nvSpPr>
          <p:cNvPr id="17419" name="TextBox 36"/>
          <p:cNvSpPr txBox="1">
            <a:spLocks noChangeArrowheads="1"/>
          </p:cNvSpPr>
          <p:nvPr/>
        </p:nvSpPr>
        <p:spPr bwMode="auto">
          <a:xfrm>
            <a:off x="4222687" y="5163950"/>
            <a:ext cx="1374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200" b="1" i="0" u="sng" dirty="0">
                <a:latin typeface="+mj-lt"/>
              </a:rPr>
              <a:t>Example 1</a:t>
            </a:r>
            <a:r>
              <a:rPr lang="en-GB" altLang="fr-FR" sz="1200" b="1" i="0" dirty="0">
                <a:latin typeface="+mj-lt"/>
              </a:rPr>
              <a:t>: general conditions</a:t>
            </a:r>
          </a:p>
          <a:p>
            <a:pPr algn="ctr">
              <a:spcBef>
                <a:spcPct val="0"/>
              </a:spcBef>
              <a:buClrTx/>
              <a:buFontTx/>
              <a:buNone/>
            </a:pPr>
            <a:r>
              <a:rPr lang="en-GB" altLang="fr-FR" sz="1200" b="1" i="0" dirty="0">
                <a:latin typeface="+mj-lt"/>
              </a:rPr>
              <a:t>not met</a:t>
            </a:r>
          </a:p>
        </p:txBody>
      </p:sp>
      <p:sp>
        <p:nvSpPr>
          <p:cNvPr id="17420" name="TextBox 37"/>
          <p:cNvSpPr txBox="1">
            <a:spLocks noChangeArrowheads="1"/>
          </p:cNvSpPr>
          <p:nvPr/>
        </p:nvSpPr>
        <p:spPr bwMode="auto">
          <a:xfrm>
            <a:off x="5936939" y="5180053"/>
            <a:ext cx="15008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200" b="1" i="0" u="sng" dirty="0">
                <a:latin typeface="+mj-lt"/>
              </a:rPr>
              <a:t>Example 2</a:t>
            </a:r>
            <a:r>
              <a:rPr lang="en-GB" altLang="fr-FR" sz="1200" b="1" i="0" dirty="0">
                <a:latin typeface="+mj-lt"/>
              </a:rPr>
              <a:t>: progress on general conditions &amp; 4/7 indicators</a:t>
            </a:r>
          </a:p>
        </p:txBody>
      </p:sp>
      <p:sp>
        <p:nvSpPr>
          <p:cNvPr id="17421" name="TextBox 38"/>
          <p:cNvSpPr txBox="1">
            <a:spLocks noChangeArrowheads="1"/>
          </p:cNvSpPr>
          <p:nvPr/>
        </p:nvSpPr>
        <p:spPr bwMode="auto">
          <a:xfrm>
            <a:off x="7788710" y="5205516"/>
            <a:ext cx="15964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200" b="1" i="0" u="sng" dirty="0">
                <a:latin typeface="+mj-lt"/>
              </a:rPr>
              <a:t>Example 3</a:t>
            </a:r>
            <a:r>
              <a:rPr lang="en-GB" altLang="fr-FR" sz="1200" b="1" i="0" dirty="0">
                <a:latin typeface="+mj-lt"/>
              </a:rPr>
              <a:t>:</a:t>
            </a:r>
          </a:p>
          <a:p>
            <a:pPr algn="ctr">
              <a:spcBef>
                <a:spcPct val="0"/>
              </a:spcBef>
              <a:buClrTx/>
              <a:buFontTx/>
              <a:buNone/>
            </a:pPr>
            <a:r>
              <a:rPr lang="en-GB" altLang="fr-FR" sz="1200" b="1" i="0" dirty="0">
                <a:latin typeface="+mj-lt"/>
              </a:rPr>
              <a:t>progress on general conditions</a:t>
            </a:r>
          </a:p>
          <a:p>
            <a:pPr algn="ctr">
              <a:spcBef>
                <a:spcPct val="0"/>
              </a:spcBef>
              <a:buClrTx/>
              <a:buFontTx/>
              <a:buNone/>
            </a:pPr>
            <a:r>
              <a:rPr lang="en-GB" altLang="fr-FR" sz="1200" b="1" i="0" dirty="0">
                <a:latin typeface="+mj-lt"/>
              </a:rPr>
              <a:t>&amp; all indicators met</a:t>
            </a:r>
          </a:p>
        </p:txBody>
      </p:sp>
      <p:sp>
        <p:nvSpPr>
          <p:cNvPr id="17422" name="TextBox 50"/>
          <p:cNvSpPr txBox="1">
            <a:spLocks noChangeArrowheads="1"/>
          </p:cNvSpPr>
          <p:nvPr/>
        </p:nvSpPr>
        <p:spPr bwMode="auto">
          <a:xfrm>
            <a:off x="6022911" y="4184126"/>
            <a:ext cx="1368425" cy="979824"/>
          </a:xfrm>
          <a:prstGeom prst="rect">
            <a:avLst/>
          </a:prstGeom>
          <a:solidFill>
            <a:srgbClr val="33CC33"/>
          </a:solidFill>
          <a:ln w="9525">
            <a:solidFill>
              <a:srgbClr val="0F5494"/>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Fixed component</a:t>
            </a:r>
          </a:p>
          <a:p>
            <a:pPr algn="ctr">
              <a:spcBef>
                <a:spcPct val="0"/>
              </a:spcBef>
              <a:buClrTx/>
              <a:buFontTx/>
              <a:buNone/>
            </a:pPr>
            <a:r>
              <a:rPr lang="en-GB" altLang="fr-FR" sz="1600" i="0" dirty="0">
                <a:solidFill>
                  <a:schemeClr val="bg1"/>
                </a:solidFill>
                <a:latin typeface="+mj-lt"/>
              </a:rPr>
              <a:t>(3M€)</a:t>
            </a:r>
          </a:p>
        </p:txBody>
      </p:sp>
      <p:sp>
        <p:nvSpPr>
          <p:cNvPr id="17423" name="TextBox 51"/>
          <p:cNvSpPr txBox="1">
            <a:spLocks noChangeArrowheads="1"/>
          </p:cNvSpPr>
          <p:nvPr/>
        </p:nvSpPr>
        <p:spPr bwMode="auto">
          <a:xfrm>
            <a:off x="6022116" y="3503883"/>
            <a:ext cx="1368425" cy="339725"/>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2 met</a:t>
            </a:r>
          </a:p>
        </p:txBody>
      </p:sp>
      <p:sp>
        <p:nvSpPr>
          <p:cNvPr id="17424" name="TextBox 52"/>
          <p:cNvSpPr txBox="1">
            <a:spLocks noChangeArrowheads="1"/>
          </p:cNvSpPr>
          <p:nvPr/>
        </p:nvSpPr>
        <p:spPr bwMode="auto">
          <a:xfrm>
            <a:off x="6022116" y="3844402"/>
            <a:ext cx="1368425" cy="338137"/>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1 met</a:t>
            </a:r>
          </a:p>
        </p:txBody>
      </p:sp>
      <p:sp>
        <p:nvSpPr>
          <p:cNvPr id="17425" name="TextBox 53"/>
          <p:cNvSpPr txBox="1">
            <a:spLocks noChangeArrowheads="1"/>
          </p:cNvSpPr>
          <p:nvPr/>
        </p:nvSpPr>
        <p:spPr bwMode="auto">
          <a:xfrm>
            <a:off x="6022115" y="3159395"/>
            <a:ext cx="1368425" cy="339725"/>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3 met</a:t>
            </a:r>
          </a:p>
        </p:txBody>
      </p:sp>
      <p:sp>
        <p:nvSpPr>
          <p:cNvPr id="17426" name="TextBox 56"/>
          <p:cNvSpPr txBox="1">
            <a:spLocks noChangeArrowheads="1"/>
          </p:cNvSpPr>
          <p:nvPr/>
        </p:nvSpPr>
        <p:spPr bwMode="auto">
          <a:xfrm>
            <a:off x="7932677" y="4206327"/>
            <a:ext cx="1368425" cy="987762"/>
          </a:xfrm>
          <a:prstGeom prst="rect">
            <a:avLst/>
          </a:prstGeom>
          <a:solidFill>
            <a:srgbClr val="33CC33"/>
          </a:solidFill>
          <a:ln w="9525">
            <a:solidFill>
              <a:srgbClr val="0F5494"/>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Fixed component</a:t>
            </a:r>
          </a:p>
          <a:p>
            <a:pPr algn="ctr">
              <a:spcBef>
                <a:spcPct val="0"/>
              </a:spcBef>
              <a:buClrTx/>
              <a:buFontTx/>
              <a:buNone/>
            </a:pPr>
            <a:r>
              <a:rPr lang="fr-BE" altLang="fr-FR" sz="1600" i="0" dirty="0">
                <a:solidFill>
                  <a:schemeClr val="bg1"/>
                </a:solidFill>
                <a:latin typeface="+mj-lt"/>
              </a:rPr>
              <a:t>(3M€)</a:t>
            </a:r>
            <a:endParaRPr lang="en-GB" altLang="fr-FR" sz="1600" i="0" dirty="0">
              <a:solidFill>
                <a:schemeClr val="bg1"/>
              </a:solidFill>
              <a:latin typeface="+mj-lt"/>
            </a:endParaRPr>
          </a:p>
        </p:txBody>
      </p:sp>
      <p:sp>
        <p:nvSpPr>
          <p:cNvPr id="17427" name="TextBox 57"/>
          <p:cNvSpPr txBox="1">
            <a:spLocks noChangeArrowheads="1"/>
          </p:cNvSpPr>
          <p:nvPr/>
        </p:nvSpPr>
        <p:spPr bwMode="auto">
          <a:xfrm>
            <a:off x="7932677" y="3537027"/>
            <a:ext cx="1368425" cy="338138"/>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a:solidFill>
                  <a:schemeClr val="bg1"/>
                </a:solidFill>
                <a:latin typeface="+mj-lt"/>
              </a:rPr>
              <a:t>Ind. 2 met</a:t>
            </a:r>
          </a:p>
        </p:txBody>
      </p:sp>
      <p:sp>
        <p:nvSpPr>
          <p:cNvPr id="17428" name="TextBox 59"/>
          <p:cNvSpPr txBox="1">
            <a:spLocks noChangeArrowheads="1"/>
          </p:cNvSpPr>
          <p:nvPr/>
        </p:nvSpPr>
        <p:spPr bwMode="auto">
          <a:xfrm>
            <a:off x="7932677" y="3870402"/>
            <a:ext cx="1368425" cy="338138"/>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a:solidFill>
                  <a:schemeClr val="bg1"/>
                </a:solidFill>
                <a:latin typeface="+mj-lt"/>
              </a:rPr>
              <a:t>Ind. 1 met</a:t>
            </a:r>
          </a:p>
        </p:txBody>
      </p:sp>
      <p:sp>
        <p:nvSpPr>
          <p:cNvPr id="17429" name="TextBox 60"/>
          <p:cNvSpPr txBox="1">
            <a:spLocks noChangeArrowheads="1"/>
          </p:cNvSpPr>
          <p:nvPr/>
        </p:nvSpPr>
        <p:spPr bwMode="auto">
          <a:xfrm>
            <a:off x="7932677" y="3202066"/>
            <a:ext cx="1368425" cy="338137"/>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a:solidFill>
                  <a:schemeClr val="bg1"/>
                </a:solidFill>
                <a:latin typeface="+mj-lt"/>
              </a:rPr>
              <a:t>Ind. 3 met</a:t>
            </a:r>
          </a:p>
        </p:txBody>
      </p:sp>
      <p:sp>
        <p:nvSpPr>
          <p:cNvPr id="17430" name="TextBox 61"/>
          <p:cNvSpPr txBox="1">
            <a:spLocks noChangeArrowheads="1"/>
          </p:cNvSpPr>
          <p:nvPr/>
        </p:nvSpPr>
        <p:spPr bwMode="auto">
          <a:xfrm>
            <a:off x="7932677" y="2878216"/>
            <a:ext cx="1368425" cy="338137"/>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4 met</a:t>
            </a:r>
          </a:p>
        </p:txBody>
      </p:sp>
      <p:sp>
        <p:nvSpPr>
          <p:cNvPr id="17431" name="TextBox 62"/>
          <p:cNvSpPr txBox="1">
            <a:spLocks noChangeArrowheads="1"/>
          </p:cNvSpPr>
          <p:nvPr/>
        </p:nvSpPr>
        <p:spPr bwMode="auto">
          <a:xfrm>
            <a:off x="7932677" y="2544841"/>
            <a:ext cx="1368425" cy="339725"/>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5 met</a:t>
            </a:r>
          </a:p>
        </p:txBody>
      </p:sp>
      <p:sp>
        <p:nvSpPr>
          <p:cNvPr id="17432" name="TextBox 8"/>
          <p:cNvSpPr txBox="1">
            <a:spLocks noChangeArrowheads="1"/>
          </p:cNvSpPr>
          <p:nvPr/>
        </p:nvSpPr>
        <p:spPr bwMode="auto">
          <a:xfrm>
            <a:off x="1365187" y="1528667"/>
            <a:ext cx="1765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b="1" i="0" dirty="0">
                <a:latin typeface="+mj-lt"/>
              </a:rPr>
              <a:t>Example: 10M€</a:t>
            </a:r>
          </a:p>
        </p:txBody>
      </p:sp>
      <p:sp>
        <p:nvSpPr>
          <p:cNvPr id="17433" name="TextBox 87"/>
          <p:cNvSpPr txBox="1">
            <a:spLocks noChangeArrowheads="1"/>
          </p:cNvSpPr>
          <p:nvPr/>
        </p:nvSpPr>
        <p:spPr bwMode="auto">
          <a:xfrm>
            <a:off x="7932677" y="1538076"/>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b="1" i="0">
                <a:latin typeface="+mj-lt"/>
              </a:rPr>
              <a:t>10M€ paid</a:t>
            </a:r>
          </a:p>
        </p:txBody>
      </p:sp>
      <p:sp>
        <p:nvSpPr>
          <p:cNvPr id="17434" name="TextBox 88"/>
          <p:cNvSpPr txBox="1">
            <a:spLocks noChangeArrowheads="1"/>
          </p:cNvSpPr>
          <p:nvPr/>
        </p:nvSpPr>
        <p:spPr bwMode="auto">
          <a:xfrm>
            <a:off x="6011799" y="2488560"/>
            <a:ext cx="1368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b="1" i="0" dirty="0">
                <a:latin typeface="+mj-lt"/>
              </a:rPr>
              <a:t>7M€ paid</a:t>
            </a:r>
          </a:p>
        </p:txBody>
      </p:sp>
      <p:sp>
        <p:nvSpPr>
          <p:cNvPr id="17435" name="TextBox 89"/>
          <p:cNvSpPr txBox="1">
            <a:spLocks noChangeArrowheads="1"/>
          </p:cNvSpPr>
          <p:nvPr/>
        </p:nvSpPr>
        <p:spPr bwMode="auto">
          <a:xfrm>
            <a:off x="4229037" y="1876214"/>
            <a:ext cx="1368425" cy="3287736"/>
          </a:xfrm>
          <a:prstGeom prst="rect">
            <a:avLst/>
          </a:prstGeom>
          <a:noFill/>
          <a:ln w="9525">
            <a:solidFill>
              <a:srgbClr val="0F5494"/>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b="1" i="0" dirty="0">
                <a:latin typeface="+mj-lt"/>
              </a:rPr>
              <a:t>Nothing</a:t>
            </a:r>
          </a:p>
          <a:p>
            <a:pPr algn="ctr">
              <a:spcBef>
                <a:spcPct val="0"/>
              </a:spcBef>
              <a:buClrTx/>
              <a:buFontTx/>
              <a:buNone/>
            </a:pPr>
            <a:r>
              <a:rPr lang="en-GB" altLang="fr-FR" sz="1600" b="1" i="0" dirty="0">
                <a:latin typeface="+mj-lt"/>
              </a:rPr>
              <a:t>paid</a:t>
            </a:r>
          </a:p>
        </p:txBody>
      </p:sp>
      <p:sp>
        <p:nvSpPr>
          <p:cNvPr id="17436" name="Left Brace 9"/>
          <p:cNvSpPr>
            <a:spLocks/>
          </p:cNvSpPr>
          <p:nvPr/>
        </p:nvSpPr>
        <p:spPr bwMode="auto">
          <a:xfrm>
            <a:off x="1237927" y="1909754"/>
            <a:ext cx="323850" cy="2211114"/>
          </a:xfrm>
          <a:prstGeom prst="leftBrace">
            <a:avLst>
              <a:gd name="adj1" fmla="val 8324"/>
              <a:gd name="adj2" fmla="val 50000"/>
            </a:avLst>
          </a:pr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1200" i="0">
              <a:latin typeface="+mj-lt"/>
            </a:endParaRPr>
          </a:p>
        </p:txBody>
      </p:sp>
      <p:sp>
        <p:nvSpPr>
          <p:cNvPr id="96" name="TextBox 95"/>
          <p:cNvSpPr txBox="1"/>
          <p:nvPr/>
        </p:nvSpPr>
        <p:spPr>
          <a:xfrm rot="5400000">
            <a:off x="-14131" y="2898995"/>
            <a:ext cx="2154436" cy="338554"/>
          </a:xfrm>
          <a:prstGeom prst="rect">
            <a:avLst/>
          </a:prstGeom>
          <a:noFill/>
          <a:ln>
            <a:noFill/>
          </a:ln>
        </p:spPr>
        <p:txBody>
          <a:bodyPr vert="vert270">
            <a:spAutoFit/>
          </a:bodyPr>
          <a:lstStyle/>
          <a:p>
            <a:pPr algn="ctr">
              <a:defRPr/>
            </a:pPr>
            <a:r>
              <a:rPr lang="en-GB" sz="1600" b="1" dirty="0">
                <a:solidFill>
                  <a:srgbClr val="FF9900"/>
                </a:solidFill>
                <a:latin typeface="+mj-lt"/>
              </a:rPr>
              <a:t>V</a:t>
            </a:r>
          </a:p>
          <a:p>
            <a:pPr algn="ctr">
              <a:defRPr/>
            </a:pPr>
            <a:r>
              <a:rPr lang="en-GB" sz="1600" b="1" dirty="0">
                <a:solidFill>
                  <a:srgbClr val="FF9900"/>
                </a:solidFill>
                <a:latin typeface="+mj-lt"/>
              </a:rPr>
              <a:t>A R</a:t>
            </a:r>
          </a:p>
          <a:p>
            <a:pPr algn="ctr">
              <a:defRPr/>
            </a:pPr>
            <a:r>
              <a:rPr lang="en-GB" sz="1600" b="1" dirty="0">
                <a:solidFill>
                  <a:srgbClr val="FF9900"/>
                </a:solidFill>
                <a:latin typeface="+mj-lt"/>
              </a:rPr>
              <a:t>I</a:t>
            </a:r>
          </a:p>
          <a:p>
            <a:pPr algn="ctr">
              <a:defRPr/>
            </a:pPr>
            <a:r>
              <a:rPr lang="en-GB" sz="1600" b="1" dirty="0">
                <a:solidFill>
                  <a:srgbClr val="FF9900"/>
                </a:solidFill>
                <a:latin typeface="+mj-lt"/>
              </a:rPr>
              <a:t>AB</a:t>
            </a:r>
          </a:p>
          <a:p>
            <a:pPr algn="ctr">
              <a:defRPr/>
            </a:pPr>
            <a:r>
              <a:rPr lang="en-GB" sz="1600" b="1" dirty="0">
                <a:solidFill>
                  <a:srgbClr val="FF9900"/>
                </a:solidFill>
                <a:latin typeface="+mj-lt"/>
              </a:rPr>
              <a:t>L</a:t>
            </a:r>
          </a:p>
          <a:p>
            <a:pPr algn="ctr">
              <a:defRPr/>
            </a:pPr>
            <a:r>
              <a:rPr lang="fr-BE" sz="1600" b="1" dirty="0">
                <a:solidFill>
                  <a:srgbClr val="FF9900"/>
                </a:solidFill>
                <a:latin typeface="+mj-lt"/>
              </a:rPr>
              <a:t>E</a:t>
            </a:r>
            <a:endParaRPr lang="en-GB" sz="1600" b="1" dirty="0">
              <a:solidFill>
                <a:srgbClr val="FF9900"/>
              </a:solidFill>
              <a:latin typeface="+mj-lt"/>
            </a:endParaRPr>
          </a:p>
        </p:txBody>
      </p:sp>
      <p:sp>
        <p:nvSpPr>
          <p:cNvPr id="17438" name="TextBox 96"/>
          <p:cNvSpPr txBox="1">
            <a:spLocks noChangeArrowheads="1"/>
          </p:cNvSpPr>
          <p:nvPr/>
        </p:nvSpPr>
        <p:spPr bwMode="auto">
          <a:xfrm>
            <a:off x="3007838" y="2217020"/>
            <a:ext cx="1098550" cy="232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200" b="1" dirty="0">
                <a:latin typeface="+mj-lt"/>
              </a:rPr>
              <a:t>ONCE ACTIONS HAVE TAKEN PLACE</a:t>
            </a:r>
          </a:p>
          <a:p>
            <a:pPr algn="ctr">
              <a:spcBef>
                <a:spcPct val="0"/>
              </a:spcBef>
              <a:buClrTx/>
              <a:buFontTx/>
              <a:buNone/>
            </a:pPr>
            <a:endParaRPr lang="en-GB" altLang="fr-FR" sz="1200" b="1" dirty="0">
              <a:latin typeface="+mj-lt"/>
            </a:endParaRPr>
          </a:p>
          <a:p>
            <a:pPr algn="ctr">
              <a:spcBef>
                <a:spcPct val="0"/>
              </a:spcBef>
              <a:buClrTx/>
              <a:buFontTx/>
              <a:buNone/>
            </a:pPr>
            <a:endParaRPr lang="en-GB" altLang="fr-FR" sz="1200" b="1" dirty="0">
              <a:latin typeface="+mj-lt"/>
            </a:endParaRPr>
          </a:p>
          <a:p>
            <a:pPr algn="ctr">
              <a:spcBef>
                <a:spcPct val="0"/>
              </a:spcBef>
              <a:buClrTx/>
              <a:buFontTx/>
              <a:buNone/>
            </a:pPr>
            <a:endParaRPr lang="en-GB" altLang="fr-FR" sz="1200" b="1" dirty="0">
              <a:latin typeface="+mj-lt"/>
            </a:endParaRPr>
          </a:p>
          <a:p>
            <a:pPr algn="ctr">
              <a:spcBef>
                <a:spcPct val="0"/>
              </a:spcBef>
              <a:buClrTx/>
              <a:buFontTx/>
              <a:buNone/>
            </a:pPr>
            <a:r>
              <a:rPr lang="en-GB" altLang="fr-FR" sz="1200" b="1" dirty="0">
                <a:latin typeface="+mj-lt"/>
              </a:rPr>
              <a:t>AND RESULTS CAN BE MEASURED</a:t>
            </a:r>
          </a:p>
        </p:txBody>
      </p:sp>
      <p:sp>
        <p:nvSpPr>
          <p:cNvPr id="31" name="TextBox 33"/>
          <p:cNvSpPr txBox="1">
            <a:spLocks noChangeArrowheads="1"/>
          </p:cNvSpPr>
          <p:nvPr/>
        </p:nvSpPr>
        <p:spPr bwMode="auto">
          <a:xfrm>
            <a:off x="1501302" y="2171515"/>
            <a:ext cx="1368425" cy="321132"/>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6 (1M€)</a:t>
            </a:r>
          </a:p>
        </p:txBody>
      </p:sp>
      <p:sp>
        <p:nvSpPr>
          <p:cNvPr id="32" name="TextBox 33"/>
          <p:cNvSpPr txBox="1">
            <a:spLocks noChangeArrowheads="1"/>
          </p:cNvSpPr>
          <p:nvPr/>
        </p:nvSpPr>
        <p:spPr bwMode="auto">
          <a:xfrm>
            <a:off x="1501302" y="1862743"/>
            <a:ext cx="1372133" cy="308771"/>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7 (1M€)</a:t>
            </a:r>
          </a:p>
        </p:txBody>
      </p:sp>
      <p:sp>
        <p:nvSpPr>
          <p:cNvPr id="33" name="TextBox 62"/>
          <p:cNvSpPr txBox="1">
            <a:spLocks noChangeArrowheads="1"/>
          </p:cNvSpPr>
          <p:nvPr/>
        </p:nvSpPr>
        <p:spPr bwMode="auto">
          <a:xfrm>
            <a:off x="7932676" y="2206413"/>
            <a:ext cx="1368425" cy="339725"/>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6 met</a:t>
            </a:r>
          </a:p>
        </p:txBody>
      </p:sp>
      <p:sp>
        <p:nvSpPr>
          <p:cNvPr id="34" name="TextBox 62"/>
          <p:cNvSpPr txBox="1">
            <a:spLocks noChangeArrowheads="1"/>
          </p:cNvSpPr>
          <p:nvPr/>
        </p:nvSpPr>
        <p:spPr bwMode="auto">
          <a:xfrm>
            <a:off x="7932675" y="1877295"/>
            <a:ext cx="1368425" cy="339725"/>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7 met</a:t>
            </a:r>
          </a:p>
        </p:txBody>
      </p:sp>
      <p:sp>
        <p:nvSpPr>
          <p:cNvPr id="2" name="Title 1"/>
          <p:cNvSpPr>
            <a:spLocks noGrp="1"/>
          </p:cNvSpPr>
          <p:nvPr>
            <p:ph type="title"/>
          </p:nvPr>
        </p:nvSpPr>
        <p:spPr>
          <a:xfrm>
            <a:off x="1063855" y="518549"/>
            <a:ext cx="8551753" cy="782357"/>
          </a:xfrm>
        </p:spPr>
        <p:txBody>
          <a:bodyPr/>
          <a:lstStyle/>
          <a:p>
            <a:r>
              <a:rPr lang="en-IE" dirty="0"/>
              <a:t>Payments on performance</a:t>
            </a:r>
          </a:p>
        </p:txBody>
      </p:sp>
      <p:sp>
        <p:nvSpPr>
          <p:cNvPr id="36" name="TextBox 53"/>
          <p:cNvSpPr txBox="1">
            <a:spLocks noChangeArrowheads="1"/>
          </p:cNvSpPr>
          <p:nvPr/>
        </p:nvSpPr>
        <p:spPr bwMode="auto">
          <a:xfrm>
            <a:off x="6022116" y="2821716"/>
            <a:ext cx="1368425" cy="339725"/>
          </a:xfrm>
          <a:prstGeom prst="rect">
            <a:avLst/>
          </a:prstGeom>
          <a:solidFill>
            <a:srgbClr val="FF9900"/>
          </a:solidFill>
          <a:ln w="9525">
            <a:solidFill>
              <a:srgbClr val="0F5494"/>
            </a:solidFill>
            <a:miter lim="800000"/>
            <a:headEnd/>
            <a:tailEnd/>
          </a:ln>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fr-FR" sz="1600" i="0" dirty="0">
                <a:solidFill>
                  <a:schemeClr val="bg1"/>
                </a:solidFill>
                <a:latin typeface="+mj-lt"/>
              </a:rPr>
              <a:t>Ind. 4 met</a:t>
            </a:r>
          </a:p>
        </p:txBody>
      </p:sp>
      <p:sp>
        <p:nvSpPr>
          <p:cNvPr id="3" name="TextBox 2"/>
          <p:cNvSpPr txBox="1"/>
          <p:nvPr/>
        </p:nvSpPr>
        <p:spPr>
          <a:xfrm>
            <a:off x="4281353" y="6114147"/>
            <a:ext cx="5085942" cy="369332"/>
          </a:xfrm>
          <a:prstGeom prst="rect">
            <a:avLst/>
          </a:prstGeom>
          <a:noFill/>
        </p:spPr>
        <p:txBody>
          <a:bodyPr wrap="square" rtlCol="0">
            <a:spAutoFit/>
          </a:bodyPr>
          <a:lstStyle/>
          <a:p>
            <a:pPr algn="ctr"/>
            <a:r>
              <a:rPr lang="en-IE" i="1" dirty="0">
                <a:latin typeface="+mj-lt"/>
              </a:rPr>
              <a:t>– 3 scenarios (no, partial or full payment) –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5608" y="374521"/>
            <a:ext cx="2498392" cy="1501693"/>
          </a:xfrm>
          <a:prstGeom prst="rect">
            <a:avLst/>
          </a:prstGeom>
        </p:spPr>
      </p:pic>
      <p:sp>
        <p:nvSpPr>
          <p:cNvPr id="39" name="TextBox 38"/>
          <p:cNvSpPr txBox="1"/>
          <p:nvPr/>
        </p:nvSpPr>
        <p:spPr>
          <a:xfrm>
            <a:off x="9736075" y="3758966"/>
            <a:ext cx="1905796" cy="1323439"/>
          </a:xfrm>
          <a:prstGeom prst="rect">
            <a:avLst/>
          </a:prstGeom>
          <a:noFill/>
          <a:ln w="28575">
            <a:solidFill>
              <a:srgbClr val="FF0000"/>
            </a:solidFill>
          </a:ln>
        </p:spPr>
        <p:txBody>
          <a:bodyPr wrap="square" rtlCol="0">
            <a:spAutoFit/>
          </a:bodyPr>
          <a:lstStyle/>
          <a:p>
            <a:pPr algn="ctr"/>
            <a:r>
              <a:rPr lang="en-IE" sz="1600" b="1" dirty="0">
                <a:solidFill>
                  <a:srgbClr val="0F5494"/>
                </a:solidFill>
                <a:latin typeface="+mj-lt"/>
              </a:rPr>
              <a:t>Fixed tranche</a:t>
            </a:r>
          </a:p>
          <a:p>
            <a:pPr algn="ctr"/>
            <a:r>
              <a:rPr lang="en-IE" sz="1600" b="1" dirty="0">
                <a:solidFill>
                  <a:srgbClr val="0F5494"/>
                </a:solidFill>
                <a:latin typeface="+mj-lt"/>
              </a:rPr>
              <a:t> ≠</a:t>
            </a:r>
          </a:p>
          <a:p>
            <a:pPr algn="ctr"/>
            <a:r>
              <a:rPr lang="en-IE" sz="1600" b="1" dirty="0">
                <a:solidFill>
                  <a:srgbClr val="0F5494"/>
                </a:solidFill>
                <a:latin typeface="+mj-lt"/>
              </a:rPr>
              <a:t>unconditional, guaranteed</a:t>
            </a:r>
          </a:p>
          <a:p>
            <a:pPr algn="ctr"/>
            <a:r>
              <a:rPr lang="en-IE" sz="1600" b="1" dirty="0">
                <a:solidFill>
                  <a:srgbClr val="0F5494"/>
                </a:solidFill>
                <a:latin typeface="+mj-lt"/>
              </a:rPr>
              <a:t>or pre-financing</a:t>
            </a:r>
          </a:p>
        </p:txBody>
      </p:sp>
    </p:spTree>
    <p:extLst>
      <p:ext uri="{BB962C8B-B14F-4D97-AF65-F5344CB8AC3E}">
        <p14:creationId xmlns:p14="http://schemas.microsoft.com/office/powerpoint/2010/main" val="11424460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p:txBody>
          <a:bodyPr/>
          <a:lstStyle/>
          <a:p>
            <a:r>
              <a:rPr lang="en-US" dirty="0">
                <a:solidFill>
                  <a:srgbClr val="024EA2"/>
                </a:solidFill>
              </a:rPr>
              <a:t>Size and phasing of variable tranches</a:t>
            </a:r>
            <a:endParaRPr lang="fr-BE" dirty="0">
              <a:solidFill>
                <a:srgbClr val="024EA2"/>
              </a:solidFill>
            </a:endParaRPr>
          </a:p>
        </p:txBody>
      </p:sp>
      <p:sp>
        <p:nvSpPr>
          <p:cNvPr id="11" name="TextBox 1">
            <a:extLst>
              <a:ext uri="{FF2B5EF4-FFF2-40B4-BE49-F238E27FC236}">
                <a16:creationId xmlns:a16="http://schemas.microsoft.com/office/drawing/2014/main" id="{474D0157-4B72-4F53-A44E-B5332FA19F24}"/>
              </a:ext>
            </a:extLst>
          </p:cNvPr>
          <p:cNvSpPr txBox="1"/>
          <p:nvPr/>
        </p:nvSpPr>
        <p:spPr>
          <a:xfrm>
            <a:off x="970721" y="1665950"/>
            <a:ext cx="10093515" cy="1279581"/>
          </a:xfrm>
          <a:prstGeom prst="rect">
            <a:avLst/>
          </a:prstGeom>
          <a:noFill/>
        </p:spPr>
        <p:txBody>
          <a:bodyPr wrap="square" rtlCol="0">
            <a:spAutoFit/>
          </a:bodyPr>
          <a:lstStyle/>
          <a:p>
            <a:pPr marL="285750" marR="0" lvl="1" indent="-285750" algn="l" defTabSz="457200" rtl="0" eaLnBrk="1" fontAlgn="base" latinLnBrk="0" hangingPunct="1">
              <a:lnSpc>
                <a:spcPct val="110000"/>
              </a:lnSpc>
              <a:spcBef>
                <a:spcPts val="1200"/>
              </a:spcBef>
              <a:spcAft>
                <a:spcPts val="600"/>
              </a:spcAft>
              <a:buClr>
                <a:srgbClr val="004494"/>
              </a:buClr>
              <a:buSzPct val="100000"/>
              <a:buFont typeface="Verdana" panose="020B0604030504040204" pitchFamily="34" charset="0"/>
              <a:buChar char="&gt;"/>
              <a:tabLst>
                <a:tab pos="6904038" algn="l"/>
              </a:tabLst>
              <a:defRPr/>
            </a:pPr>
            <a:r>
              <a:rPr kumimoji="0" lang="en-US" sz="2400" i="0" u="none" strike="noStrike" kern="1200" cap="none" spc="0" normalizeH="0" baseline="0" noProof="0" dirty="0">
                <a:ln>
                  <a:noFill/>
                </a:ln>
                <a:effectLst/>
                <a:uLnTx/>
                <a:uFillTx/>
                <a:latin typeface="+mj-lt"/>
                <a:ea typeface="ＭＳ Ｐゴシック" charset="0"/>
                <a:cs typeface="+mn-cs"/>
              </a:rPr>
              <a:t>Variable</a:t>
            </a:r>
            <a:r>
              <a:rPr kumimoji="0" lang="en-US" sz="2400" i="0" u="none" strike="noStrike" kern="1200" cap="none" spc="0" normalizeH="0" noProof="0" dirty="0">
                <a:ln>
                  <a:noFill/>
                </a:ln>
                <a:effectLst/>
                <a:uLnTx/>
                <a:uFillTx/>
                <a:latin typeface="+mj-lt"/>
                <a:ea typeface="ＭＳ Ｐゴシック" charset="0"/>
                <a:cs typeface="+mn-cs"/>
              </a:rPr>
              <a:t> </a:t>
            </a:r>
            <a:r>
              <a:rPr kumimoji="0" lang="en-US" sz="2400" i="0" u="none" strike="noStrike" kern="1200" cap="none" spc="0" normalizeH="0" baseline="0" noProof="0" dirty="0">
                <a:ln>
                  <a:noFill/>
                </a:ln>
                <a:effectLst/>
                <a:uLnTx/>
                <a:uFillTx/>
                <a:latin typeface="+mj-lt"/>
                <a:ea typeface="ＭＳ Ｐゴシック" charset="0"/>
                <a:cs typeface="+mn-cs"/>
              </a:rPr>
              <a:t>Tranche meant to have incentive effects and to signal specific performance issues: larger VT may have stronger incentive effect, but the PC is taking higher risks. </a:t>
            </a:r>
          </a:p>
        </p:txBody>
      </p:sp>
      <p:sp>
        <p:nvSpPr>
          <p:cNvPr id="12" name="TextBox 1">
            <a:extLst>
              <a:ext uri="{FF2B5EF4-FFF2-40B4-BE49-F238E27FC236}">
                <a16:creationId xmlns:a16="http://schemas.microsoft.com/office/drawing/2014/main" id="{F92AF642-B225-457C-BF55-BA07A270B36F}"/>
              </a:ext>
            </a:extLst>
          </p:cNvPr>
          <p:cNvSpPr txBox="1"/>
          <p:nvPr/>
        </p:nvSpPr>
        <p:spPr>
          <a:xfrm>
            <a:off x="2115282" y="3003962"/>
            <a:ext cx="4775658" cy="2247090"/>
          </a:xfrm>
          <a:prstGeom prst="rect">
            <a:avLst/>
          </a:prstGeom>
          <a:noFill/>
        </p:spPr>
        <p:txBody>
          <a:bodyPr wrap="square" rtlCol="0">
            <a:spAutoFit/>
          </a:bodyPr>
          <a:lstStyle/>
          <a:p>
            <a:pPr marL="0" marR="0" lvl="1" indent="0" algn="l" defTabSz="457200" rtl="0" eaLnBrk="1" fontAlgn="base" latinLnBrk="0" hangingPunct="1">
              <a:lnSpc>
                <a:spcPct val="130000"/>
              </a:lnSpc>
              <a:spcBef>
                <a:spcPts val="1200"/>
              </a:spcBef>
              <a:spcAft>
                <a:spcPts val="600"/>
              </a:spcAft>
              <a:buClr>
                <a:srgbClr val="004494"/>
              </a:buClr>
              <a:buSzPct val="100000"/>
              <a:buFontTx/>
              <a:buNone/>
              <a:tabLst>
                <a:tab pos="6904038" algn="l"/>
              </a:tabLst>
              <a:defRPr/>
            </a:pPr>
            <a:r>
              <a:rPr kumimoji="0" lang="en-US" sz="2200" b="1" i="0" u="none" strike="noStrike" kern="1200" cap="none" spc="0" normalizeH="0" baseline="0" noProof="0" dirty="0">
                <a:ln>
                  <a:noFill/>
                </a:ln>
                <a:solidFill>
                  <a:schemeClr val="tx2"/>
                </a:solidFill>
                <a:effectLst/>
                <a:uLnTx/>
                <a:uFillTx/>
                <a:latin typeface="+mj-lt"/>
                <a:ea typeface="ＭＳ Ｐゴシック" charset="0"/>
                <a:cs typeface="+mn-cs"/>
              </a:rPr>
              <a:t>Balance needed between creating incentives and avoiding unpredictability and volatility of disbursements (</a:t>
            </a:r>
            <a:r>
              <a:rPr lang="en-US" sz="2200" b="1" dirty="0">
                <a:solidFill>
                  <a:schemeClr val="tx2"/>
                </a:solidFill>
                <a:latin typeface="+mj-lt"/>
                <a:ea typeface="ＭＳ Ｐゴシック" charset="0"/>
              </a:rPr>
              <a:t>start basis 30</a:t>
            </a:r>
            <a:r>
              <a:rPr kumimoji="0" lang="en-US" sz="2200" b="1" i="0" u="none" strike="noStrike" kern="1200" cap="none" spc="0" normalizeH="0" baseline="0" noProof="0" dirty="0">
                <a:ln>
                  <a:noFill/>
                </a:ln>
                <a:solidFill>
                  <a:schemeClr val="tx2"/>
                </a:solidFill>
                <a:effectLst/>
                <a:uLnTx/>
                <a:uFillTx/>
                <a:latin typeface="+mj-lt"/>
                <a:ea typeface="ＭＳ Ｐゴシック" charset="0"/>
                <a:cs typeface="+mn-cs"/>
              </a:rPr>
              <a:t>% Fixed Tranche and 70% VT)</a:t>
            </a:r>
          </a:p>
        </p:txBody>
      </p:sp>
      <p:sp>
        <p:nvSpPr>
          <p:cNvPr id="3" name="Rectangle 2">
            <a:extLst>
              <a:ext uri="{FF2B5EF4-FFF2-40B4-BE49-F238E27FC236}">
                <a16:creationId xmlns:a16="http://schemas.microsoft.com/office/drawing/2014/main" id="{F8EF06AB-C885-4643-9C56-D7852FA38818}"/>
              </a:ext>
            </a:extLst>
          </p:cNvPr>
          <p:cNvSpPr/>
          <p:nvPr/>
        </p:nvSpPr>
        <p:spPr>
          <a:xfrm>
            <a:off x="970721" y="5364180"/>
            <a:ext cx="10093511" cy="873316"/>
          </a:xfrm>
          <a:prstGeom prst="rect">
            <a:avLst/>
          </a:prstGeom>
        </p:spPr>
        <p:txBody>
          <a:bodyPr wrap="square">
            <a:spAutoFit/>
          </a:bodyPr>
          <a:lstStyle/>
          <a:p>
            <a:pPr marL="0" marR="0" lvl="1" algn="l" defTabSz="457200" rtl="0" eaLnBrk="1" fontAlgn="base" latinLnBrk="0" hangingPunct="1">
              <a:lnSpc>
                <a:spcPct val="110000"/>
              </a:lnSpc>
              <a:spcBef>
                <a:spcPts val="1200"/>
              </a:spcBef>
              <a:spcAft>
                <a:spcPts val="600"/>
              </a:spcAft>
              <a:buClr>
                <a:srgbClr val="004494"/>
              </a:buClr>
              <a:buSzPct val="100000"/>
              <a:tabLst>
                <a:tab pos="6904038" algn="l"/>
              </a:tabLst>
              <a:defRPr/>
            </a:pPr>
            <a:r>
              <a:rPr lang="en-GB" sz="2400" dirty="0">
                <a:latin typeface="+mj-lt"/>
                <a:ea typeface="ＭＳ Ｐゴシック" charset="0"/>
              </a:rPr>
              <a:t>Disbursement profile specific to each operation (caution with 100% VT, which may tend to lower the importance of general conditions)</a:t>
            </a:r>
          </a:p>
        </p:txBody>
      </p:sp>
      <p:cxnSp>
        <p:nvCxnSpPr>
          <p:cNvPr id="13" name="Connecteur droit avec flèche 12">
            <a:extLst>
              <a:ext uri="{FF2B5EF4-FFF2-40B4-BE49-F238E27FC236}">
                <a16:creationId xmlns:a16="http://schemas.microsoft.com/office/drawing/2014/main" id="{F84399E9-AF6D-4157-88D6-888EBE408E01}"/>
              </a:ext>
            </a:extLst>
          </p:cNvPr>
          <p:cNvCxnSpPr>
            <a:cxnSpLocks/>
          </p:cNvCxnSpPr>
          <p:nvPr/>
        </p:nvCxnSpPr>
        <p:spPr bwMode="auto">
          <a:xfrm flipV="1">
            <a:off x="8723609" y="3448463"/>
            <a:ext cx="0" cy="360000"/>
          </a:xfrm>
          <a:prstGeom prst="straightConnector1">
            <a:avLst/>
          </a:prstGeom>
          <a:noFill/>
          <a:ln w="38100" cap="flat" cmpd="sng" algn="ctr">
            <a:solidFill>
              <a:srgbClr val="284492"/>
            </a:solidFill>
            <a:prstDash val="sysDot"/>
            <a:round/>
            <a:headEnd type="none" w="med" len="med"/>
            <a:tailEnd type="triangle"/>
          </a:ln>
          <a:effectLst/>
        </p:spPr>
      </p:cxnSp>
      <p:cxnSp>
        <p:nvCxnSpPr>
          <p:cNvPr id="14" name="Connecteur droit avec flèche 13">
            <a:extLst>
              <a:ext uri="{FF2B5EF4-FFF2-40B4-BE49-F238E27FC236}">
                <a16:creationId xmlns:a16="http://schemas.microsoft.com/office/drawing/2014/main" id="{3F246CF9-6E47-4F64-9291-4AC2C65A0584}"/>
              </a:ext>
            </a:extLst>
          </p:cNvPr>
          <p:cNvCxnSpPr>
            <a:cxnSpLocks/>
          </p:cNvCxnSpPr>
          <p:nvPr/>
        </p:nvCxnSpPr>
        <p:spPr bwMode="auto">
          <a:xfrm>
            <a:off x="8003609" y="3448463"/>
            <a:ext cx="0" cy="360000"/>
          </a:xfrm>
          <a:prstGeom prst="straightConnector1">
            <a:avLst/>
          </a:prstGeom>
          <a:noFill/>
          <a:ln w="38100" cap="flat" cmpd="sng" algn="ctr">
            <a:solidFill>
              <a:srgbClr val="284492"/>
            </a:solidFill>
            <a:prstDash val="sysDot"/>
            <a:round/>
            <a:headEnd type="none" w="med" len="med"/>
            <a:tailEnd type="triangle"/>
          </a:ln>
          <a:effectLst/>
        </p:spPr>
      </p:cxnSp>
      <p:cxnSp>
        <p:nvCxnSpPr>
          <p:cNvPr id="16" name="Connecteur droit 15">
            <a:extLst>
              <a:ext uri="{FF2B5EF4-FFF2-40B4-BE49-F238E27FC236}">
                <a16:creationId xmlns:a16="http://schemas.microsoft.com/office/drawing/2014/main" id="{7FA630E3-89B9-4454-89D9-4FE5B47E5E6A}"/>
              </a:ext>
            </a:extLst>
          </p:cNvPr>
          <p:cNvCxnSpPr/>
          <p:nvPr/>
        </p:nvCxnSpPr>
        <p:spPr bwMode="auto">
          <a:xfrm flipV="1">
            <a:off x="8003609" y="3268463"/>
            <a:ext cx="720000" cy="720000"/>
          </a:xfrm>
          <a:prstGeom prst="line">
            <a:avLst/>
          </a:prstGeom>
          <a:noFill/>
          <a:ln w="57150">
            <a:solidFill>
              <a:srgbClr val="0F5494"/>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5" name="Rectangle 24">
            <a:extLst>
              <a:ext uri="{FF2B5EF4-FFF2-40B4-BE49-F238E27FC236}">
                <a16:creationId xmlns:a16="http://schemas.microsoft.com/office/drawing/2014/main" id="{3E6744B0-1285-4900-A7BA-74B06EECCA2A}"/>
              </a:ext>
            </a:extLst>
          </p:cNvPr>
          <p:cNvSpPr/>
          <p:nvPr/>
        </p:nvSpPr>
        <p:spPr>
          <a:xfrm>
            <a:off x="6850783" y="2836411"/>
            <a:ext cx="1773242" cy="76944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chemeClr val="tx2"/>
                </a:solidFill>
                <a:effectLst/>
                <a:uLnTx/>
                <a:uFillTx/>
                <a:latin typeface="+mj-lt"/>
                <a:ea typeface="ＭＳ Ｐゴシック" charset="0"/>
                <a:cs typeface="Tw Cen MT"/>
              </a:rPr>
              <a:t>Maximise</a:t>
            </a:r>
            <a:br>
              <a:rPr kumimoji="0" lang="en-GB" sz="2200" b="1" i="0" u="none" strike="noStrike" kern="1200" cap="none" spc="0" normalizeH="0" baseline="0" noProof="0" dirty="0">
                <a:ln>
                  <a:noFill/>
                </a:ln>
                <a:solidFill>
                  <a:schemeClr val="tx2"/>
                </a:solidFill>
                <a:effectLst/>
                <a:uLnTx/>
                <a:uFillTx/>
                <a:latin typeface="+mj-lt"/>
                <a:ea typeface="ＭＳ Ｐゴシック" charset="0"/>
                <a:cs typeface="Tw Cen MT"/>
              </a:rPr>
            </a:br>
            <a:r>
              <a:rPr kumimoji="0" lang="en-GB" sz="2200" b="1" i="0" u="none" strike="noStrike" kern="1200" cap="none" spc="0" normalizeH="0" baseline="0" noProof="0" dirty="0">
                <a:ln>
                  <a:noFill/>
                </a:ln>
                <a:solidFill>
                  <a:schemeClr val="tx2"/>
                </a:solidFill>
                <a:effectLst/>
                <a:uLnTx/>
                <a:uFillTx/>
                <a:latin typeface="+mj-lt"/>
                <a:ea typeface="ＭＳ Ｐゴシック" charset="0"/>
                <a:cs typeface="Tw Cen MT"/>
              </a:rPr>
              <a:t>the benefits</a:t>
            </a:r>
          </a:p>
        </p:txBody>
      </p:sp>
      <p:sp>
        <p:nvSpPr>
          <p:cNvPr id="26" name="Rectangle 25">
            <a:extLst>
              <a:ext uri="{FF2B5EF4-FFF2-40B4-BE49-F238E27FC236}">
                <a16:creationId xmlns:a16="http://schemas.microsoft.com/office/drawing/2014/main" id="{03E1BBAF-4CA9-4589-AD1D-3239869A5B7B}"/>
              </a:ext>
            </a:extLst>
          </p:cNvPr>
          <p:cNvSpPr/>
          <p:nvPr/>
        </p:nvSpPr>
        <p:spPr>
          <a:xfrm>
            <a:off x="8377306" y="3988464"/>
            <a:ext cx="1471878" cy="76944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chemeClr val="tx2"/>
                </a:solidFill>
                <a:effectLst/>
                <a:uLnTx/>
                <a:uFillTx/>
                <a:latin typeface="+mj-lt"/>
                <a:ea typeface="ＭＳ Ｐゴシック" charset="0"/>
                <a:cs typeface="Tw Cen MT"/>
              </a:rPr>
              <a:t>Minimise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chemeClr val="tx2"/>
                </a:solidFill>
                <a:effectLst/>
                <a:uLnTx/>
                <a:uFillTx/>
                <a:latin typeface="+mj-lt"/>
                <a:ea typeface="ＭＳ Ｐゴシック" charset="0"/>
                <a:cs typeface="Tw Cen MT"/>
              </a:rPr>
              <a:t>the risks</a:t>
            </a:r>
          </a:p>
        </p:txBody>
      </p:sp>
      <p:sp>
        <p:nvSpPr>
          <p:cNvPr id="28" name="Triangle isocèle 27">
            <a:extLst>
              <a:ext uri="{FF2B5EF4-FFF2-40B4-BE49-F238E27FC236}">
                <a16:creationId xmlns:a16="http://schemas.microsoft.com/office/drawing/2014/main" id="{87DE511E-5040-4E07-9B50-5155DCFA3BE1}"/>
              </a:ext>
            </a:extLst>
          </p:cNvPr>
          <p:cNvSpPr/>
          <p:nvPr/>
        </p:nvSpPr>
        <p:spPr bwMode="auto">
          <a:xfrm rot="16200000" flipV="1">
            <a:off x="875365" y="3275537"/>
            <a:ext cx="1592333" cy="792086"/>
          </a:xfrm>
          <a:prstGeom prst="triangle">
            <a:avLst/>
          </a:prstGeom>
          <a:solidFill>
            <a:srgbClr val="0F5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BE" sz="2200" b="0" i="0" u="none" strike="noStrike" kern="1200" cap="none" spc="0" normalizeH="0" baseline="0" noProof="0" dirty="0">
              <a:ln>
                <a:noFill/>
              </a:ln>
              <a:effectLst/>
              <a:uLnTx/>
              <a:uFillTx/>
              <a:latin typeface="+mj-lt"/>
              <a:ea typeface="ＭＳ Ｐゴシック" charset="0"/>
              <a:cs typeface="+mn-cs"/>
            </a:endParaRPr>
          </a:p>
        </p:txBody>
      </p:sp>
    </p:spTree>
    <p:extLst>
      <p:ext uri="{BB962C8B-B14F-4D97-AF65-F5344CB8AC3E}">
        <p14:creationId xmlns:p14="http://schemas.microsoft.com/office/powerpoint/2010/main" val="41151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P spid="25" grpId="0"/>
      <p:bldP spid="26" grpId="0"/>
      <p:bldP spid="2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598845"/>
            <a:ext cx="12198621" cy="737745"/>
          </a:xfrm>
          <a:solidFill>
            <a:schemeClr val="accent6">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360000" anchor="ctr">
            <a:noAutofit/>
          </a:bodyPr>
          <a:lstStyle/>
          <a:p>
            <a:pPr marL="0" indent="0" algn="ctr">
              <a:buNone/>
            </a:pPr>
            <a:r>
              <a:rPr lang="en-GB" sz="1800" dirty="0">
                <a:latin typeface="+mj-lt"/>
              </a:rPr>
              <a:t>SRPC to the Energy sector of </a:t>
            </a:r>
            <a:r>
              <a:rPr lang="en-GB" sz="1800" dirty="0" err="1">
                <a:latin typeface="+mj-lt"/>
              </a:rPr>
              <a:t>Fictiland</a:t>
            </a:r>
            <a:r>
              <a:rPr lang="en-GB" sz="1800" dirty="0">
                <a:latin typeface="+mj-lt"/>
              </a:rPr>
              <a:t> of a maximum of €100 million over 2025-2027 with annual tranches of financial support with a fixed and a variable component, the variable component being performance based</a:t>
            </a:r>
          </a:p>
        </p:txBody>
      </p:sp>
      <p:sp>
        <p:nvSpPr>
          <p:cNvPr id="3" name="Oval 2"/>
          <p:cNvSpPr/>
          <p:nvPr/>
        </p:nvSpPr>
        <p:spPr>
          <a:xfrm>
            <a:off x="2323070" y="5893167"/>
            <a:ext cx="6194785" cy="874856"/>
          </a:xfrm>
          <a:prstGeom prst="ellipse">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AU" sz="2000" b="1" dirty="0">
                <a:latin typeface="+mj-lt"/>
              </a:rPr>
              <a:t>Maximum total amount €100m</a:t>
            </a:r>
          </a:p>
        </p:txBody>
      </p:sp>
      <p:sp>
        <p:nvSpPr>
          <p:cNvPr id="12" name="Content Placeholder 3"/>
          <p:cNvSpPr txBox="1">
            <a:spLocks/>
          </p:cNvSpPr>
          <p:nvPr/>
        </p:nvSpPr>
        <p:spPr>
          <a:xfrm>
            <a:off x="529227" y="2383298"/>
            <a:ext cx="10610941" cy="592200"/>
          </a:xfrm>
          <a:prstGeom prst="rect">
            <a:avLst/>
          </a:prstGeom>
          <a:solidFill>
            <a:srgbClr val="FFD77C"/>
          </a:solidFill>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GB" sz="1800" b="1" dirty="0">
                <a:latin typeface="+mj-lt"/>
              </a:rPr>
              <a:t>Disbursement: amounts in Euros (= Maximum) and schedule</a:t>
            </a:r>
          </a:p>
        </p:txBody>
      </p:sp>
      <p:sp>
        <p:nvSpPr>
          <p:cNvPr id="10" name="Rectangle 9"/>
          <p:cNvSpPr/>
          <p:nvPr/>
        </p:nvSpPr>
        <p:spPr>
          <a:xfrm rot="1837451">
            <a:off x="3878087" y="4140735"/>
            <a:ext cx="7265387" cy="830997"/>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4800" b="1" spc="150" dirty="0">
                <a:ln w="11430"/>
                <a:solidFill>
                  <a:srgbClr val="F8F8F8">
                    <a:alpha val="64000"/>
                  </a:srgbClr>
                </a:solidFill>
                <a:effectLst>
                  <a:outerShdw blurRad="25400" algn="tl" rotWithShape="0">
                    <a:srgbClr val="000000">
                      <a:alpha val="43000"/>
                    </a:srgbClr>
                  </a:outerShdw>
                </a:effectLst>
                <a:latin typeface="Tw Cen MT"/>
              </a:rPr>
              <a:t>I L L U S T R A T I O N</a:t>
            </a:r>
          </a:p>
        </p:txBody>
      </p:sp>
      <p:sp>
        <p:nvSpPr>
          <p:cNvPr id="8" name="Titre 1"/>
          <p:cNvSpPr>
            <a:spLocks noGrp="1"/>
          </p:cNvSpPr>
          <p:nvPr>
            <p:ph type="title"/>
          </p:nvPr>
        </p:nvSpPr>
        <p:spPr>
          <a:xfrm>
            <a:off x="812800" y="701633"/>
            <a:ext cx="10972800" cy="602455"/>
          </a:xfrm>
        </p:spPr>
        <p:txBody>
          <a:bodyPr>
            <a:normAutofit/>
          </a:bodyPr>
          <a:lstStyle/>
          <a:p>
            <a:pPr algn="l"/>
            <a:r>
              <a:rPr lang="en-GB" dirty="0">
                <a:solidFill>
                  <a:srgbClr val="024EA2"/>
                </a:solidFill>
              </a:rPr>
              <a:t>Funding profile: Energy SRPC in </a:t>
            </a:r>
            <a:r>
              <a:rPr lang="en-GB" dirty="0" err="1">
                <a:solidFill>
                  <a:srgbClr val="024EA2"/>
                </a:solidFill>
              </a:rPr>
              <a:t>Fictiland</a:t>
            </a:r>
            <a:endParaRPr lang="en-GB" sz="3200" dirty="0">
              <a:solidFill>
                <a:srgbClr val="024EA2"/>
              </a:solidFill>
            </a:endParaRPr>
          </a:p>
        </p:txBody>
      </p:sp>
      <p:graphicFrame>
        <p:nvGraphicFramePr>
          <p:cNvPr id="2" name="Table 1">
            <a:extLst>
              <a:ext uri="{FF2B5EF4-FFF2-40B4-BE49-F238E27FC236}">
                <a16:creationId xmlns:a16="http://schemas.microsoft.com/office/drawing/2014/main" id="{377E864E-BE03-4B1C-BBC7-7B0DFB6B7137}"/>
              </a:ext>
            </a:extLst>
          </p:cNvPr>
          <p:cNvGraphicFramePr>
            <a:graphicFrameLocks noGrp="1"/>
          </p:cNvGraphicFramePr>
          <p:nvPr>
            <p:extLst>
              <p:ext uri="{D42A27DB-BD31-4B8C-83A1-F6EECF244321}">
                <p14:modId xmlns:p14="http://schemas.microsoft.com/office/powerpoint/2010/main" val="2926282103"/>
              </p:ext>
            </p:extLst>
          </p:nvPr>
        </p:nvGraphicFramePr>
        <p:xfrm>
          <a:off x="659219" y="3212757"/>
          <a:ext cx="10069947" cy="2631914"/>
        </p:xfrm>
        <a:graphic>
          <a:graphicData uri="http://schemas.openxmlformats.org/drawingml/2006/table">
            <a:tbl>
              <a:tblPr>
                <a:tableStyleId>{5C22544A-7EE6-4342-B048-85BDC9FD1C3A}</a:tableStyleId>
              </a:tblPr>
              <a:tblGrid>
                <a:gridCol w="2765269">
                  <a:extLst>
                    <a:ext uri="{9D8B030D-6E8A-4147-A177-3AD203B41FA5}">
                      <a16:colId xmlns:a16="http://schemas.microsoft.com/office/drawing/2014/main" val="2566529661"/>
                    </a:ext>
                  </a:extLst>
                </a:gridCol>
                <a:gridCol w="1086949">
                  <a:extLst>
                    <a:ext uri="{9D8B030D-6E8A-4147-A177-3AD203B41FA5}">
                      <a16:colId xmlns:a16="http://schemas.microsoft.com/office/drawing/2014/main" val="1091997966"/>
                    </a:ext>
                  </a:extLst>
                </a:gridCol>
                <a:gridCol w="1086949">
                  <a:extLst>
                    <a:ext uri="{9D8B030D-6E8A-4147-A177-3AD203B41FA5}">
                      <a16:colId xmlns:a16="http://schemas.microsoft.com/office/drawing/2014/main" val="3564568761"/>
                    </a:ext>
                  </a:extLst>
                </a:gridCol>
                <a:gridCol w="1086949">
                  <a:extLst>
                    <a:ext uri="{9D8B030D-6E8A-4147-A177-3AD203B41FA5}">
                      <a16:colId xmlns:a16="http://schemas.microsoft.com/office/drawing/2014/main" val="1597821337"/>
                    </a:ext>
                  </a:extLst>
                </a:gridCol>
                <a:gridCol w="1086949">
                  <a:extLst>
                    <a:ext uri="{9D8B030D-6E8A-4147-A177-3AD203B41FA5}">
                      <a16:colId xmlns:a16="http://schemas.microsoft.com/office/drawing/2014/main" val="1319391969"/>
                    </a:ext>
                  </a:extLst>
                </a:gridCol>
                <a:gridCol w="782984">
                  <a:extLst>
                    <a:ext uri="{9D8B030D-6E8A-4147-A177-3AD203B41FA5}">
                      <a16:colId xmlns:a16="http://schemas.microsoft.com/office/drawing/2014/main" val="1004782606"/>
                    </a:ext>
                  </a:extLst>
                </a:gridCol>
                <a:gridCol w="1086949">
                  <a:extLst>
                    <a:ext uri="{9D8B030D-6E8A-4147-A177-3AD203B41FA5}">
                      <a16:colId xmlns:a16="http://schemas.microsoft.com/office/drawing/2014/main" val="1409392433"/>
                    </a:ext>
                  </a:extLst>
                </a:gridCol>
                <a:gridCol w="1086949">
                  <a:extLst>
                    <a:ext uri="{9D8B030D-6E8A-4147-A177-3AD203B41FA5}">
                      <a16:colId xmlns:a16="http://schemas.microsoft.com/office/drawing/2014/main" val="1015394925"/>
                    </a:ext>
                  </a:extLst>
                </a:gridCol>
              </a:tblGrid>
              <a:tr h="387944">
                <a:tc>
                  <a:txBody>
                    <a:bodyPr/>
                    <a:lstStyle/>
                    <a:p>
                      <a:pPr>
                        <a:lnSpc>
                          <a:spcPct val="107000"/>
                        </a:lnSpc>
                      </a:pPr>
                      <a:endParaRPr lang="en-GB" sz="1100" dirty="0">
                        <a:effectLst/>
                        <a:latin typeface="Calibri" panose="020F0502020204030204" pitchFamily="34" charset="0"/>
                        <a:cs typeface="Arial" panose="020B0604020202020204" pitchFamily="34" charset="0"/>
                      </a:endParaRPr>
                    </a:p>
                  </a:txBody>
                  <a:tcPr marL="47798" marR="47798" marT="12578" marB="0" anchor="ctr"/>
                </a:tc>
                <a:tc gridSpan="2">
                  <a:txBody>
                    <a:bodyPr/>
                    <a:lstStyle/>
                    <a:p>
                      <a:pPr algn="ctr" fontAlgn="ctr">
                        <a:lnSpc>
                          <a:spcPct val="107000"/>
                        </a:lnSpc>
                        <a:spcAft>
                          <a:spcPts val="800"/>
                        </a:spcAft>
                      </a:pPr>
                      <a:r>
                        <a:rPr lang="fr-FR" sz="1800" kern="1200" dirty="0">
                          <a:effectLst/>
                        </a:rPr>
                        <a:t>2025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hMerge="1">
                  <a:txBody>
                    <a:bodyPr/>
                    <a:lstStyle/>
                    <a:p>
                      <a:endParaRPr lang="en-GB"/>
                    </a:p>
                  </a:txBody>
                  <a:tcPr/>
                </a:tc>
                <a:tc gridSpan="2">
                  <a:txBody>
                    <a:bodyPr/>
                    <a:lstStyle/>
                    <a:p>
                      <a:pPr algn="ctr" fontAlgn="ctr">
                        <a:lnSpc>
                          <a:spcPct val="107000"/>
                        </a:lnSpc>
                        <a:spcAft>
                          <a:spcPts val="800"/>
                        </a:spcAft>
                      </a:pPr>
                      <a:r>
                        <a:rPr lang="fr-FR" sz="1800" kern="1200" dirty="0">
                          <a:effectLst/>
                        </a:rPr>
                        <a:t>2026</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hMerge="1">
                  <a:txBody>
                    <a:bodyPr/>
                    <a:lstStyle/>
                    <a:p>
                      <a:endParaRPr lang="en-GB"/>
                    </a:p>
                  </a:txBody>
                  <a:tcPr/>
                </a:tc>
                <a:tc gridSpan="2">
                  <a:txBody>
                    <a:bodyPr/>
                    <a:lstStyle/>
                    <a:p>
                      <a:pPr algn="ctr" fontAlgn="ctr">
                        <a:lnSpc>
                          <a:spcPct val="107000"/>
                        </a:lnSpc>
                        <a:spcAft>
                          <a:spcPts val="800"/>
                        </a:spcAft>
                      </a:pPr>
                      <a:r>
                        <a:rPr lang="fr-FR" sz="1800" kern="1200" dirty="0">
                          <a:effectLst/>
                        </a:rPr>
                        <a:t>2027</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hMerge="1">
                  <a:txBody>
                    <a:bodyPr/>
                    <a:lstStyle/>
                    <a:p>
                      <a:endParaRPr lang="en-GB"/>
                    </a:p>
                  </a:txBody>
                  <a:tcPr/>
                </a:tc>
                <a:tc>
                  <a:txBody>
                    <a:bodyPr/>
                    <a:lstStyle/>
                    <a:p>
                      <a:pPr algn="ctr" fontAlgn="ctr">
                        <a:lnSpc>
                          <a:spcPct val="107000"/>
                        </a:lnSpc>
                        <a:spcAft>
                          <a:spcPts val="800"/>
                        </a:spcAft>
                      </a:pPr>
                      <a:r>
                        <a:rPr lang="fr-FR" sz="1800" kern="1200" dirty="0">
                          <a:effectLst/>
                        </a:rPr>
                        <a:t>Total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2936308894"/>
                  </a:ext>
                </a:extLst>
              </a:tr>
              <a:tr h="448794">
                <a:tc>
                  <a:txBody>
                    <a:bodyPr/>
                    <a:lstStyle/>
                    <a:p>
                      <a:pPr>
                        <a:lnSpc>
                          <a:spcPct val="107000"/>
                        </a:lnSpc>
                      </a:pPr>
                      <a:endParaRPr lang="en-GB" sz="1100" dirty="0">
                        <a:effectLst/>
                        <a:latin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In € 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dirty="0">
                          <a:effectLst/>
                        </a:rPr>
                        <a:t> Timing</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In € 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 Timing</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In € 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 Timing</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In € 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2945152790"/>
                  </a:ext>
                </a:extLst>
              </a:tr>
              <a:tr h="448794">
                <a:tc>
                  <a:txBody>
                    <a:bodyPr/>
                    <a:lstStyle/>
                    <a:p>
                      <a:pPr fontAlgn="b">
                        <a:lnSpc>
                          <a:spcPct val="107000"/>
                        </a:lnSpc>
                        <a:spcAft>
                          <a:spcPts val="800"/>
                        </a:spcAft>
                      </a:pPr>
                      <a:r>
                        <a:rPr lang="fr-FR" sz="1800" kern="1200">
                          <a:effectLst/>
                        </a:rPr>
                        <a:t>Fixed tranche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87497305"/>
                  </a:ext>
                </a:extLst>
              </a:tr>
              <a:tr h="448794">
                <a:tc>
                  <a:txBody>
                    <a:bodyPr/>
                    <a:lstStyle/>
                    <a:p>
                      <a:pPr fontAlgn="b">
                        <a:lnSpc>
                          <a:spcPct val="107000"/>
                        </a:lnSpc>
                        <a:spcAft>
                          <a:spcPts val="800"/>
                        </a:spcAft>
                      </a:pPr>
                      <a:r>
                        <a:rPr lang="fr-FR" sz="1800" kern="1200">
                          <a:effectLst/>
                        </a:rPr>
                        <a:t>Variable tranche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746575664"/>
                  </a:ext>
                </a:extLst>
              </a:tr>
              <a:tr h="448794">
                <a:tc>
                  <a:txBody>
                    <a:bodyPr/>
                    <a:lstStyle/>
                    <a:p>
                      <a:pPr fontAlgn="b">
                        <a:lnSpc>
                          <a:spcPct val="107000"/>
                        </a:lnSpc>
                        <a:spcAft>
                          <a:spcPts val="800"/>
                        </a:spcAft>
                      </a:pPr>
                      <a:r>
                        <a:rPr lang="fr-FR" sz="1800" kern="1200" dirty="0">
                          <a:effectLst/>
                        </a:rPr>
                        <a:t>Total BS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dirty="0">
                        <a:effectLst/>
                        <a:latin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3685097222"/>
                  </a:ext>
                </a:extLst>
              </a:tr>
              <a:tr h="448794">
                <a:tc>
                  <a:txBody>
                    <a:bodyPr/>
                    <a:lstStyle/>
                    <a:p>
                      <a:pPr fontAlgn="b">
                        <a:lnSpc>
                          <a:spcPct val="107000"/>
                        </a:lnSpc>
                        <a:spcAft>
                          <a:spcPts val="800"/>
                        </a:spcAft>
                      </a:pPr>
                      <a:r>
                        <a:rPr lang="fr-FR" sz="1800" kern="1200">
                          <a:effectLst/>
                        </a:rPr>
                        <a:t>CSA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dirty="0">
                        <a:effectLst/>
                        <a:latin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264953125"/>
                  </a:ext>
                </a:extLst>
              </a:tr>
            </a:tbl>
          </a:graphicData>
        </a:graphic>
      </p:graphicFrame>
    </p:spTree>
    <p:extLst>
      <p:ext uri="{BB962C8B-B14F-4D97-AF65-F5344CB8AC3E}">
        <p14:creationId xmlns:p14="http://schemas.microsoft.com/office/powerpoint/2010/main" val="218503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167259"/>
            <a:ext cx="12198621" cy="737745"/>
          </a:xfrm>
          <a:solidFill>
            <a:schemeClr val="accent6">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360000" anchor="ctr">
            <a:noAutofit/>
          </a:bodyPr>
          <a:lstStyle/>
          <a:p>
            <a:pPr marL="0" indent="0" algn="ctr">
              <a:buNone/>
            </a:pPr>
            <a:r>
              <a:rPr lang="en-GB" sz="1800" dirty="0">
                <a:latin typeface="+mj-lt"/>
              </a:rPr>
              <a:t>SRPC to the Energy sector of </a:t>
            </a:r>
            <a:r>
              <a:rPr lang="en-GB" sz="1800" dirty="0" err="1">
                <a:latin typeface="+mj-lt"/>
              </a:rPr>
              <a:t>Fictiland</a:t>
            </a:r>
            <a:r>
              <a:rPr lang="en-GB" sz="1800" dirty="0">
                <a:latin typeface="+mj-lt"/>
              </a:rPr>
              <a:t> of a maximum of €100 million over 2025-2027 with annual tranches of financial support with a fixed and a variable component, the variable component being performance based</a:t>
            </a:r>
          </a:p>
        </p:txBody>
      </p:sp>
      <p:sp>
        <p:nvSpPr>
          <p:cNvPr id="3" name="Oval 2"/>
          <p:cNvSpPr/>
          <p:nvPr/>
        </p:nvSpPr>
        <p:spPr>
          <a:xfrm>
            <a:off x="5129838" y="5893167"/>
            <a:ext cx="3388017" cy="874856"/>
          </a:xfrm>
          <a:prstGeom prst="ellipse">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AU" sz="2000" b="1" dirty="0">
                <a:latin typeface="+mj-lt"/>
              </a:rPr>
              <a:t>Maximum total amount €100m</a:t>
            </a:r>
          </a:p>
        </p:txBody>
      </p:sp>
      <p:sp>
        <p:nvSpPr>
          <p:cNvPr id="12" name="Content Placeholder 3"/>
          <p:cNvSpPr txBox="1">
            <a:spLocks/>
          </p:cNvSpPr>
          <p:nvPr/>
        </p:nvSpPr>
        <p:spPr>
          <a:xfrm>
            <a:off x="529227" y="2951712"/>
            <a:ext cx="10610941" cy="592200"/>
          </a:xfrm>
          <a:prstGeom prst="rect">
            <a:avLst/>
          </a:prstGeom>
          <a:solidFill>
            <a:srgbClr val="FFD77C"/>
          </a:solidFill>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GB" sz="1800" b="1" dirty="0">
                <a:latin typeface="+mj-lt"/>
              </a:rPr>
              <a:t>Disbursement: amounts in Euros (= Maximum) and schedule</a:t>
            </a:r>
          </a:p>
        </p:txBody>
      </p:sp>
      <p:sp>
        <p:nvSpPr>
          <p:cNvPr id="10" name="Rectangle 9"/>
          <p:cNvSpPr/>
          <p:nvPr/>
        </p:nvSpPr>
        <p:spPr>
          <a:xfrm rot="1837451">
            <a:off x="3878087" y="4140735"/>
            <a:ext cx="7265387" cy="830997"/>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4800" b="1" spc="150" dirty="0">
                <a:ln w="11430"/>
                <a:solidFill>
                  <a:srgbClr val="F8F8F8">
                    <a:alpha val="64000"/>
                  </a:srgbClr>
                </a:solidFill>
                <a:effectLst>
                  <a:outerShdw blurRad="25400" algn="tl" rotWithShape="0">
                    <a:srgbClr val="000000">
                      <a:alpha val="43000"/>
                    </a:srgbClr>
                  </a:outerShdw>
                </a:effectLst>
                <a:latin typeface="Tw Cen MT"/>
              </a:rPr>
              <a:t>I L L U S T R A T I O N</a:t>
            </a:r>
          </a:p>
        </p:txBody>
      </p:sp>
      <p:sp>
        <p:nvSpPr>
          <p:cNvPr id="8" name="Titre 1"/>
          <p:cNvSpPr>
            <a:spLocks noGrp="1"/>
          </p:cNvSpPr>
          <p:nvPr>
            <p:ph type="title"/>
          </p:nvPr>
        </p:nvSpPr>
        <p:spPr>
          <a:xfrm>
            <a:off x="812800" y="701633"/>
            <a:ext cx="10972800" cy="602455"/>
          </a:xfrm>
        </p:spPr>
        <p:txBody>
          <a:bodyPr>
            <a:normAutofit fontScale="90000"/>
          </a:bodyPr>
          <a:lstStyle/>
          <a:p>
            <a:pPr algn="l"/>
            <a:r>
              <a:rPr lang="en-GB" dirty="0">
                <a:solidFill>
                  <a:srgbClr val="024EA2"/>
                </a:solidFill>
              </a:rPr>
              <a:t>Illustration of funding profile: Energy SRPC in </a:t>
            </a:r>
            <a:r>
              <a:rPr lang="en-GB" dirty="0" err="1">
                <a:solidFill>
                  <a:srgbClr val="024EA2"/>
                </a:solidFill>
              </a:rPr>
              <a:t>Fictiland</a:t>
            </a:r>
            <a:endParaRPr lang="en-GB" sz="3200" dirty="0">
              <a:solidFill>
                <a:srgbClr val="024EA2"/>
              </a:solidFill>
            </a:endParaRPr>
          </a:p>
        </p:txBody>
      </p:sp>
      <p:graphicFrame>
        <p:nvGraphicFramePr>
          <p:cNvPr id="2" name="Table 1">
            <a:extLst>
              <a:ext uri="{FF2B5EF4-FFF2-40B4-BE49-F238E27FC236}">
                <a16:creationId xmlns:a16="http://schemas.microsoft.com/office/drawing/2014/main" id="{377E864E-BE03-4B1C-BBC7-7B0DFB6B7137}"/>
              </a:ext>
            </a:extLst>
          </p:cNvPr>
          <p:cNvGraphicFramePr>
            <a:graphicFrameLocks noGrp="1"/>
          </p:cNvGraphicFramePr>
          <p:nvPr>
            <p:extLst>
              <p:ext uri="{D42A27DB-BD31-4B8C-83A1-F6EECF244321}">
                <p14:modId xmlns:p14="http://schemas.microsoft.com/office/powerpoint/2010/main" val="1119608278"/>
              </p:ext>
            </p:extLst>
          </p:nvPr>
        </p:nvGraphicFramePr>
        <p:xfrm>
          <a:off x="659219" y="3768175"/>
          <a:ext cx="10373912" cy="2076495"/>
        </p:xfrm>
        <a:graphic>
          <a:graphicData uri="http://schemas.openxmlformats.org/drawingml/2006/table">
            <a:tbl>
              <a:tblPr>
                <a:tableStyleId>{5C22544A-7EE6-4342-B048-85BDC9FD1C3A}</a:tableStyleId>
              </a:tblPr>
              <a:tblGrid>
                <a:gridCol w="2765269">
                  <a:extLst>
                    <a:ext uri="{9D8B030D-6E8A-4147-A177-3AD203B41FA5}">
                      <a16:colId xmlns:a16="http://schemas.microsoft.com/office/drawing/2014/main" val="2566529661"/>
                    </a:ext>
                  </a:extLst>
                </a:gridCol>
                <a:gridCol w="1086949">
                  <a:extLst>
                    <a:ext uri="{9D8B030D-6E8A-4147-A177-3AD203B41FA5}">
                      <a16:colId xmlns:a16="http://schemas.microsoft.com/office/drawing/2014/main" val="1091997966"/>
                    </a:ext>
                  </a:extLst>
                </a:gridCol>
                <a:gridCol w="1086949">
                  <a:extLst>
                    <a:ext uri="{9D8B030D-6E8A-4147-A177-3AD203B41FA5}">
                      <a16:colId xmlns:a16="http://schemas.microsoft.com/office/drawing/2014/main" val="3564568761"/>
                    </a:ext>
                  </a:extLst>
                </a:gridCol>
                <a:gridCol w="1086949">
                  <a:extLst>
                    <a:ext uri="{9D8B030D-6E8A-4147-A177-3AD203B41FA5}">
                      <a16:colId xmlns:a16="http://schemas.microsoft.com/office/drawing/2014/main" val="1597821337"/>
                    </a:ext>
                  </a:extLst>
                </a:gridCol>
                <a:gridCol w="1086949">
                  <a:extLst>
                    <a:ext uri="{9D8B030D-6E8A-4147-A177-3AD203B41FA5}">
                      <a16:colId xmlns:a16="http://schemas.microsoft.com/office/drawing/2014/main" val="1319391969"/>
                    </a:ext>
                  </a:extLst>
                </a:gridCol>
                <a:gridCol w="1086949">
                  <a:extLst>
                    <a:ext uri="{9D8B030D-6E8A-4147-A177-3AD203B41FA5}">
                      <a16:colId xmlns:a16="http://schemas.microsoft.com/office/drawing/2014/main" val="1004782606"/>
                    </a:ext>
                  </a:extLst>
                </a:gridCol>
                <a:gridCol w="1086949">
                  <a:extLst>
                    <a:ext uri="{9D8B030D-6E8A-4147-A177-3AD203B41FA5}">
                      <a16:colId xmlns:a16="http://schemas.microsoft.com/office/drawing/2014/main" val="1409392433"/>
                    </a:ext>
                  </a:extLst>
                </a:gridCol>
                <a:gridCol w="1086949">
                  <a:extLst>
                    <a:ext uri="{9D8B030D-6E8A-4147-A177-3AD203B41FA5}">
                      <a16:colId xmlns:a16="http://schemas.microsoft.com/office/drawing/2014/main" val="1015394925"/>
                    </a:ext>
                  </a:extLst>
                </a:gridCol>
              </a:tblGrid>
              <a:tr h="303267">
                <a:tc>
                  <a:txBody>
                    <a:bodyPr/>
                    <a:lstStyle/>
                    <a:p>
                      <a:pPr>
                        <a:lnSpc>
                          <a:spcPct val="107000"/>
                        </a:lnSpc>
                      </a:pPr>
                      <a:endParaRPr lang="en-GB" sz="1100" dirty="0">
                        <a:effectLst/>
                        <a:latin typeface="Calibri" panose="020F0502020204030204" pitchFamily="34" charset="0"/>
                        <a:cs typeface="Arial" panose="020B0604020202020204" pitchFamily="34" charset="0"/>
                      </a:endParaRPr>
                    </a:p>
                  </a:txBody>
                  <a:tcPr marL="47798" marR="47798" marT="12578" marB="0" anchor="ctr"/>
                </a:tc>
                <a:tc gridSpan="2">
                  <a:txBody>
                    <a:bodyPr/>
                    <a:lstStyle/>
                    <a:p>
                      <a:pPr algn="ctr" fontAlgn="ctr">
                        <a:lnSpc>
                          <a:spcPct val="107000"/>
                        </a:lnSpc>
                        <a:spcAft>
                          <a:spcPts val="800"/>
                        </a:spcAft>
                      </a:pPr>
                      <a:r>
                        <a:rPr lang="fr-FR" sz="1800" kern="1200" dirty="0">
                          <a:effectLst/>
                        </a:rPr>
                        <a:t>2025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hMerge="1">
                  <a:txBody>
                    <a:bodyPr/>
                    <a:lstStyle/>
                    <a:p>
                      <a:endParaRPr lang="en-GB"/>
                    </a:p>
                  </a:txBody>
                  <a:tcPr/>
                </a:tc>
                <a:tc gridSpan="2">
                  <a:txBody>
                    <a:bodyPr/>
                    <a:lstStyle/>
                    <a:p>
                      <a:pPr algn="ctr" fontAlgn="ctr">
                        <a:lnSpc>
                          <a:spcPct val="107000"/>
                        </a:lnSpc>
                        <a:spcAft>
                          <a:spcPts val="800"/>
                        </a:spcAft>
                      </a:pPr>
                      <a:r>
                        <a:rPr lang="fr-FR" sz="1800" kern="1200" dirty="0">
                          <a:effectLst/>
                        </a:rPr>
                        <a:t>2026</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hMerge="1">
                  <a:txBody>
                    <a:bodyPr/>
                    <a:lstStyle/>
                    <a:p>
                      <a:endParaRPr lang="en-GB"/>
                    </a:p>
                  </a:txBody>
                  <a:tcPr/>
                </a:tc>
                <a:tc gridSpan="2">
                  <a:txBody>
                    <a:bodyPr/>
                    <a:lstStyle/>
                    <a:p>
                      <a:pPr algn="ctr" fontAlgn="ctr">
                        <a:lnSpc>
                          <a:spcPct val="107000"/>
                        </a:lnSpc>
                        <a:spcAft>
                          <a:spcPts val="800"/>
                        </a:spcAft>
                      </a:pPr>
                      <a:r>
                        <a:rPr lang="fr-FR" sz="1800" kern="1200" dirty="0">
                          <a:effectLst/>
                        </a:rPr>
                        <a:t>2027</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hMerge="1">
                  <a:txBody>
                    <a:bodyPr/>
                    <a:lstStyle/>
                    <a:p>
                      <a:endParaRPr lang="en-GB"/>
                    </a:p>
                  </a:txBody>
                  <a:tcPr/>
                </a:tc>
                <a:tc>
                  <a:txBody>
                    <a:bodyPr/>
                    <a:lstStyle/>
                    <a:p>
                      <a:pPr algn="ctr" fontAlgn="ctr">
                        <a:lnSpc>
                          <a:spcPct val="107000"/>
                        </a:lnSpc>
                        <a:spcAft>
                          <a:spcPts val="800"/>
                        </a:spcAft>
                      </a:pPr>
                      <a:r>
                        <a:rPr lang="fr-FR" sz="1800" kern="1200">
                          <a:effectLst/>
                        </a:rPr>
                        <a:t>Total</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2936308894"/>
                  </a:ext>
                </a:extLst>
              </a:tr>
              <a:tr h="354084">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dirty="0">
                          <a:effectLst/>
                        </a:rPr>
                        <a:t>In € m</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 Timing</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In € 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 Timing</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In € 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 Timing</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spcAft>
                          <a:spcPts val="800"/>
                        </a:spcAft>
                      </a:pPr>
                      <a:r>
                        <a:rPr lang="fr-FR" sz="1800" kern="1200">
                          <a:effectLst/>
                        </a:rPr>
                        <a:t>In € 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2945152790"/>
                  </a:ext>
                </a:extLst>
              </a:tr>
              <a:tr h="354084">
                <a:tc>
                  <a:txBody>
                    <a:bodyPr/>
                    <a:lstStyle/>
                    <a:p>
                      <a:pPr fontAlgn="b">
                        <a:lnSpc>
                          <a:spcPct val="107000"/>
                        </a:lnSpc>
                        <a:spcAft>
                          <a:spcPts val="800"/>
                        </a:spcAft>
                      </a:pPr>
                      <a:r>
                        <a:rPr lang="fr-FR" sz="1800" kern="1200">
                          <a:effectLst/>
                        </a:rPr>
                        <a:t>Fixed tranche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dirty="0">
                          <a:effectLst/>
                        </a:rPr>
                        <a:t>20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Q3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20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Q2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15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Q2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55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87497305"/>
                  </a:ext>
                </a:extLst>
              </a:tr>
              <a:tr h="354084">
                <a:tc>
                  <a:txBody>
                    <a:bodyPr/>
                    <a:lstStyle/>
                    <a:p>
                      <a:pPr fontAlgn="b">
                        <a:lnSpc>
                          <a:spcPct val="107000"/>
                        </a:lnSpc>
                        <a:spcAft>
                          <a:spcPts val="800"/>
                        </a:spcAft>
                      </a:pPr>
                      <a:r>
                        <a:rPr lang="fr-FR" sz="1800" kern="1200">
                          <a:effectLst/>
                        </a:rPr>
                        <a:t>Variable tranche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10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Q2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15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Q2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25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746575664"/>
                  </a:ext>
                </a:extLst>
              </a:tr>
              <a:tr h="354084">
                <a:tc>
                  <a:txBody>
                    <a:bodyPr/>
                    <a:lstStyle/>
                    <a:p>
                      <a:pPr fontAlgn="b">
                        <a:lnSpc>
                          <a:spcPct val="107000"/>
                        </a:lnSpc>
                        <a:spcAft>
                          <a:spcPts val="800"/>
                        </a:spcAft>
                      </a:pPr>
                      <a:r>
                        <a:rPr lang="fr-FR" sz="1800" kern="1200">
                          <a:effectLst/>
                        </a:rPr>
                        <a:t>Total BS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20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30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30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80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3685097222"/>
                  </a:ext>
                </a:extLst>
              </a:tr>
              <a:tr h="354084">
                <a:tc>
                  <a:txBody>
                    <a:bodyPr/>
                    <a:lstStyle/>
                    <a:p>
                      <a:pPr fontAlgn="b">
                        <a:lnSpc>
                          <a:spcPct val="107000"/>
                        </a:lnSpc>
                        <a:spcAft>
                          <a:spcPts val="800"/>
                        </a:spcAft>
                      </a:pPr>
                      <a:r>
                        <a:rPr lang="fr-FR" sz="1800" kern="1200">
                          <a:effectLst/>
                        </a:rPr>
                        <a:t>CSA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a:effectLst/>
                        </a:rPr>
                        <a:t>20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dirty="0">
                          <a:effectLst/>
                        </a:rPr>
                        <a:t>Q4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47798" marR="47798" marT="12578" marB="0" anchor="ctr"/>
                </a:tc>
                <a:tc>
                  <a:txBody>
                    <a:bodyPr/>
                    <a:lstStyle/>
                    <a:p>
                      <a:pPr algn="ctr">
                        <a:lnSpc>
                          <a:spcPct val="107000"/>
                        </a:lnSpc>
                        <a:spcAft>
                          <a:spcPts val="800"/>
                        </a:spcAft>
                      </a:pPr>
                      <a:r>
                        <a:rPr lang="fr-FR" sz="1800" kern="1200" dirty="0">
                          <a:effectLst/>
                        </a:rPr>
                        <a:t>20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7798" marR="47798" marT="12578" marB="0" anchor="ctr"/>
                </a:tc>
                <a:extLst>
                  <a:ext uri="{0D108BD9-81ED-4DB2-BD59-A6C34878D82A}">
                    <a16:rowId xmlns:a16="http://schemas.microsoft.com/office/drawing/2014/main" val="264953125"/>
                  </a:ext>
                </a:extLst>
              </a:tr>
            </a:tbl>
          </a:graphicData>
        </a:graphic>
      </p:graphicFrame>
    </p:spTree>
    <p:extLst>
      <p:ext uri="{BB962C8B-B14F-4D97-AF65-F5344CB8AC3E}">
        <p14:creationId xmlns:p14="http://schemas.microsoft.com/office/powerpoint/2010/main" val="309384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25713" y="815238"/>
            <a:ext cx="10606290" cy="1110792"/>
          </a:xfrm>
          <a:noFill/>
          <a:ln>
            <a:noFill/>
          </a:ln>
          <a:effectLst/>
        </p:spPr>
        <p:style>
          <a:lnRef idx="1">
            <a:schemeClr val="accent1"/>
          </a:lnRef>
          <a:fillRef idx="2">
            <a:schemeClr val="accent1"/>
          </a:fillRef>
          <a:effectRef idx="1">
            <a:schemeClr val="accent1"/>
          </a:effectRef>
          <a:fontRef idx="minor">
            <a:schemeClr val="dk1"/>
          </a:fontRef>
        </p:style>
        <p:txBody>
          <a:bodyPr lIns="360000" anchor="ctr">
            <a:noAutofit/>
          </a:bodyPr>
          <a:lstStyle/>
          <a:p>
            <a:pPr marL="0" indent="0">
              <a:buNone/>
            </a:pPr>
            <a:r>
              <a:rPr lang="en-GB" sz="1600" dirty="0">
                <a:solidFill>
                  <a:schemeClr val="tx1">
                    <a:lumMod val="50000"/>
                  </a:schemeClr>
                </a:solidFill>
                <a:latin typeface="+mj-lt"/>
              </a:rPr>
              <a:t>Background: SRPC to the Energy sector of </a:t>
            </a:r>
            <a:r>
              <a:rPr lang="en-GB" sz="1600" dirty="0" err="1">
                <a:solidFill>
                  <a:schemeClr val="tx1">
                    <a:lumMod val="50000"/>
                  </a:schemeClr>
                </a:solidFill>
                <a:latin typeface="+mj-lt"/>
              </a:rPr>
              <a:t>Fictiland</a:t>
            </a:r>
            <a:r>
              <a:rPr lang="en-GB" sz="1600" dirty="0">
                <a:solidFill>
                  <a:schemeClr val="tx1">
                    <a:lumMod val="50000"/>
                  </a:schemeClr>
                </a:solidFill>
                <a:latin typeface="+mj-lt"/>
              </a:rPr>
              <a:t> of a maximum of €100 million over 2025-2027 with €20m set aside for CSA</a:t>
            </a:r>
          </a:p>
        </p:txBody>
      </p:sp>
      <p:graphicFrame>
        <p:nvGraphicFramePr>
          <p:cNvPr id="11" name="Table 10"/>
          <p:cNvGraphicFramePr>
            <a:graphicFrameLocks noGrp="1"/>
          </p:cNvGraphicFramePr>
          <p:nvPr/>
        </p:nvGraphicFramePr>
        <p:xfrm>
          <a:off x="215901" y="1885163"/>
          <a:ext cx="11734799" cy="4929962"/>
        </p:xfrm>
        <a:graphic>
          <a:graphicData uri="http://schemas.openxmlformats.org/drawingml/2006/table">
            <a:tbl>
              <a:tblPr firstRow="1" bandRow="1">
                <a:tableStyleId>{9D7B26C5-4107-4FEC-AEDC-1716B250A1EF}</a:tableStyleId>
              </a:tblPr>
              <a:tblGrid>
                <a:gridCol w="4441151">
                  <a:extLst>
                    <a:ext uri="{9D8B030D-6E8A-4147-A177-3AD203B41FA5}">
                      <a16:colId xmlns:a16="http://schemas.microsoft.com/office/drawing/2014/main" val="20000"/>
                    </a:ext>
                  </a:extLst>
                </a:gridCol>
                <a:gridCol w="3369441">
                  <a:extLst>
                    <a:ext uri="{9D8B030D-6E8A-4147-A177-3AD203B41FA5}">
                      <a16:colId xmlns:a16="http://schemas.microsoft.com/office/drawing/2014/main" val="20001"/>
                    </a:ext>
                  </a:extLst>
                </a:gridCol>
                <a:gridCol w="1995719">
                  <a:extLst>
                    <a:ext uri="{9D8B030D-6E8A-4147-A177-3AD203B41FA5}">
                      <a16:colId xmlns:a16="http://schemas.microsoft.com/office/drawing/2014/main" val="20002"/>
                    </a:ext>
                  </a:extLst>
                </a:gridCol>
                <a:gridCol w="1928488">
                  <a:extLst>
                    <a:ext uri="{9D8B030D-6E8A-4147-A177-3AD203B41FA5}">
                      <a16:colId xmlns:a16="http://schemas.microsoft.com/office/drawing/2014/main" val="20003"/>
                    </a:ext>
                  </a:extLst>
                </a:gridCol>
              </a:tblGrid>
              <a:tr h="532592">
                <a:tc>
                  <a:txBody>
                    <a:bodyPr/>
                    <a:lstStyle/>
                    <a:p>
                      <a:pPr algn="ctr"/>
                      <a:r>
                        <a:rPr lang="en-GB" sz="1400" noProof="0" dirty="0"/>
                        <a:t>Area</a:t>
                      </a:r>
                      <a:r>
                        <a:rPr lang="en-GB" sz="1400" baseline="0" noProof="0" dirty="0"/>
                        <a:t> of change that requires strengthening</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400" noProof="0" dirty="0"/>
                        <a:t>Type of capacity strengthening</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400" noProof="0"/>
                        <a:t>Ministry/ Agency</a:t>
                      </a:r>
                      <a:r>
                        <a:rPr lang="en-GB" sz="1400" baseline="0" noProof="0"/>
                        <a:t> benefiting</a:t>
                      </a:r>
                      <a:endParaRPr lang="en-GB" sz="1400" noProof="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400" noProof="0" dirty="0"/>
                        <a:t>Timing and length of intervention</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00"/>
                  </a:ext>
                </a:extLst>
              </a:tr>
              <a:tr h="351895">
                <a:tc>
                  <a:txBody>
                    <a:bodyPr/>
                    <a:lstStyle/>
                    <a:p>
                      <a:r>
                        <a:rPr lang="en-GB" sz="1400" noProof="0" dirty="0"/>
                        <a:t>Budget management at provincial level</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Training</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Provinces</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continuous</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01"/>
                  </a:ext>
                </a:extLst>
              </a:tr>
              <a:tr h="351895">
                <a:tc>
                  <a:txBody>
                    <a:bodyPr/>
                    <a:lstStyle/>
                    <a:p>
                      <a:r>
                        <a:rPr lang="en-GB" sz="1400" noProof="0" dirty="0"/>
                        <a:t>Procurement</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TA by EU Reform programme</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Provinces</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continuous</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02"/>
                  </a:ext>
                </a:extLst>
              </a:tr>
              <a:tr h="351895">
                <a:tc>
                  <a:txBody>
                    <a:bodyPr/>
                    <a:lstStyle/>
                    <a:p>
                      <a:r>
                        <a:rPr lang="en-GB" sz="1400" noProof="0" dirty="0"/>
                        <a:t>Energy information systems:</a:t>
                      </a:r>
                      <a:r>
                        <a:rPr lang="en-GB" sz="1400" baseline="0" noProof="0" dirty="0"/>
                        <a:t> from collection to treatment &amp; publication</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TA, training of statisticians,</a:t>
                      </a:r>
                      <a:r>
                        <a:rPr lang="en-GB" sz="1400" baseline="0" noProof="0" dirty="0"/>
                        <a:t> hardware if needed</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FSO</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asap</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03"/>
                  </a:ext>
                </a:extLst>
              </a:tr>
              <a:tr h="351895">
                <a:tc>
                  <a:txBody>
                    <a:bodyPr/>
                    <a:lstStyle/>
                    <a:p>
                      <a:r>
                        <a:rPr lang="en-GB" sz="1400" noProof="0" dirty="0"/>
                        <a:t>Tariff studies</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Study</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MOF and ECF</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asap</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04"/>
                  </a:ext>
                </a:extLst>
              </a:tr>
              <a:tr h="351895">
                <a:tc>
                  <a:txBody>
                    <a:bodyPr/>
                    <a:lstStyle/>
                    <a:p>
                      <a:r>
                        <a:rPr lang="en-GB" sz="1400" noProof="0" dirty="0"/>
                        <a:t>Support to feasibility studies (greening)</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Study,</a:t>
                      </a:r>
                      <a:r>
                        <a:rPr lang="en-GB" sz="1400" baseline="0" noProof="0" dirty="0"/>
                        <a:t> consultancies</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ECF, market parties</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asap</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05"/>
                  </a:ext>
                </a:extLst>
              </a:tr>
              <a:tr h="351895">
                <a:tc>
                  <a:txBody>
                    <a:bodyPr/>
                    <a:lstStyle/>
                    <a:p>
                      <a:r>
                        <a:rPr lang="en-GB" sz="1400" noProof="0" dirty="0"/>
                        <a:t>Studies on compensations for vulnerable groups</a:t>
                      </a:r>
                      <a:r>
                        <a:rPr lang="en-GB" sz="1400" baseline="0" noProof="0" dirty="0"/>
                        <a:t> (when electricity subsidy is lifted)</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Study</a:t>
                      </a:r>
                      <a:r>
                        <a:rPr lang="en-GB" sz="1400" baseline="0" noProof="0" dirty="0"/>
                        <a:t> &amp; research</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MOF, other ministries</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At</a:t>
                      </a:r>
                      <a:r>
                        <a:rPr lang="en-GB" sz="1400" baseline="0" noProof="0" dirty="0"/>
                        <a:t> the </a:t>
                      </a:r>
                      <a:r>
                        <a:rPr lang="en-GB" sz="1400" noProof="0" dirty="0"/>
                        <a:t>same</a:t>
                      </a:r>
                      <a:r>
                        <a:rPr lang="en-GB" sz="1400" baseline="0" noProof="0" dirty="0"/>
                        <a:t> time as tariff study</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06"/>
                  </a:ext>
                </a:extLst>
              </a:tr>
              <a:tr h="351895">
                <a:tc>
                  <a:txBody>
                    <a:bodyPr/>
                    <a:lstStyle/>
                    <a:p>
                      <a:r>
                        <a:rPr lang="en-GB" sz="1400" kern="1200" dirty="0">
                          <a:solidFill>
                            <a:schemeClr val="tx1"/>
                          </a:solidFill>
                          <a:effectLst/>
                          <a:latin typeface="+mn-lt"/>
                          <a:ea typeface="+mn-ea"/>
                          <a:cs typeface="+mn-cs"/>
                        </a:rPr>
                        <a:t>Legal and regulatory frameworks, norms and technical standards development</a:t>
                      </a:r>
                      <a:r>
                        <a:rPr lang="en-GB" sz="1400" kern="1200" baseline="0" dirty="0">
                          <a:solidFill>
                            <a:schemeClr val="tx1"/>
                          </a:solidFill>
                          <a:effectLst/>
                          <a:latin typeface="+mn-lt"/>
                          <a:ea typeface="+mn-ea"/>
                          <a:cs typeface="+mn-cs"/>
                        </a:rPr>
                        <a:t> for Renewable Energy &amp; Independent Power Producers</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TA, studies</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Regulator, ECF, MOE</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2022</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07"/>
                  </a:ext>
                </a:extLst>
              </a:tr>
              <a:tr h="351895">
                <a:tc>
                  <a:txBody>
                    <a:bodyPr/>
                    <a:lstStyle/>
                    <a:p>
                      <a:r>
                        <a:rPr lang="en-GB" sz="1400" noProof="0" dirty="0"/>
                        <a:t>Reinforcement of audit function (central</a:t>
                      </a:r>
                      <a:r>
                        <a:rPr lang="en-GB" sz="1400" baseline="0" noProof="0" dirty="0"/>
                        <a:t> &amp; Province)</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EU twinning with MS SAI</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SAI</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2021-2025</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10"/>
                  </a:ext>
                </a:extLst>
              </a:tr>
              <a:tr h="351895">
                <a:tc>
                  <a:txBody>
                    <a:bodyPr/>
                    <a:lstStyle/>
                    <a:p>
                      <a:r>
                        <a:rPr lang="en-GB" sz="1400" noProof="0" dirty="0"/>
                        <a:t>Participation in Pool fund on PFM TA</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n/a</a:t>
                      </a:r>
                      <a:r>
                        <a:rPr lang="en-GB" sz="1400" baseline="0" noProof="0" dirty="0"/>
                        <a:t> funding only (PIMA Province to be foreseen)</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Through IMF</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endParaRPr lang="en-GB" sz="1400" noProof="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08"/>
                  </a:ext>
                </a:extLst>
              </a:tr>
              <a:tr h="351895">
                <a:tc>
                  <a:txBody>
                    <a:bodyPr/>
                    <a:lstStyle/>
                    <a:p>
                      <a:r>
                        <a:rPr lang="en-GB" sz="1400" noProof="0" dirty="0"/>
                        <a:t>Participation in Pool fund on Energy</a:t>
                      </a:r>
                      <a:r>
                        <a:rPr lang="en-GB" sz="1400" baseline="0" noProof="0" dirty="0"/>
                        <a:t> TA</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a:t>n/a</a:t>
                      </a:r>
                      <a:r>
                        <a:rPr lang="en-GB" sz="1400" baseline="0" noProof="0" dirty="0"/>
                        <a:t> funding only</a:t>
                      </a:r>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r>
                        <a:rPr lang="en-GB" sz="1400" noProof="0" dirty="0"/>
                        <a:t>Through ADB</a:t>
                      </a:r>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endParaRPr lang="en-GB" sz="1400" noProof="0" dirty="0"/>
                    </a:p>
                  </a:txBody>
                  <a:tcP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4" name="Rectangle 13"/>
          <p:cNvSpPr/>
          <p:nvPr/>
        </p:nvSpPr>
        <p:spPr>
          <a:xfrm rot="1721753">
            <a:off x="3315198" y="4370326"/>
            <a:ext cx="6302582" cy="830997"/>
          </a:xfrm>
          <a:prstGeom prst="rect">
            <a:avLst/>
          </a:prstGeom>
          <a:noFill/>
          <a:ln>
            <a:noFill/>
          </a:ln>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4800" b="1" spc="150" dirty="0">
                <a:ln w="11430"/>
                <a:solidFill>
                  <a:srgbClr val="F8F8F8">
                    <a:alpha val="64000"/>
                  </a:srgbClr>
                </a:solidFill>
                <a:effectLst>
                  <a:outerShdw blurRad="25400" algn="tl" rotWithShape="0">
                    <a:srgbClr val="000000">
                      <a:alpha val="43000"/>
                    </a:srgbClr>
                  </a:outerShdw>
                </a:effectLst>
                <a:latin typeface="Tw Cen MT"/>
              </a:rPr>
              <a:t>I L L U S T R A T I O N</a:t>
            </a:r>
          </a:p>
        </p:txBody>
      </p:sp>
      <p:sp>
        <p:nvSpPr>
          <p:cNvPr id="2" name="Title 1"/>
          <p:cNvSpPr>
            <a:spLocks noGrp="1"/>
          </p:cNvSpPr>
          <p:nvPr>
            <p:ph type="title"/>
          </p:nvPr>
        </p:nvSpPr>
        <p:spPr>
          <a:xfrm>
            <a:off x="859997" y="76741"/>
            <a:ext cx="10040288" cy="907941"/>
          </a:xfrm>
          <a:noFill/>
          <a:ln>
            <a:noFill/>
          </a:ln>
        </p:spPr>
        <p:txBody>
          <a:bodyPr wrap="square" rtlCol="0">
            <a:spAutoFit/>
          </a:bodyPr>
          <a:lstStyle/>
          <a:p>
            <a:pPr>
              <a:lnSpc>
                <a:spcPct val="100000"/>
              </a:lnSpc>
              <a:spcBef>
                <a:spcPts val="0"/>
              </a:spcBef>
            </a:pPr>
            <a:r>
              <a:rPr lang="en-GB" sz="2800" dirty="0"/>
              <a:t>Complementary support actions: Choices of capacity building support for </a:t>
            </a:r>
            <a:r>
              <a:rPr lang="en-GB" sz="2800" dirty="0" err="1"/>
              <a:t>Fictiland’s</a:t>
            </a:r>
            <a:r>
              <a:rPr lang="en-GB" sz="2800" dirty="0"/>
              <a:t> energy sector</a:t>
            </a:r>
          </a:p>
        </p:txBody>
      </p:sp>
    </p:spTree>
    <p:extLst>
      <p:ext uri="{BB962C8B-B14F-4D97-AF65-F5344CB8AC3E}">
        <p14:creationId xmlns:p14="http://schemas.microsoft.com/office/powerpoint/2010/main" val="72547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39281739-3D55-453E-AF6F-11CE1D1D7D74}"/>
              </a:ext>
            </a:extLst>
          </p:cNvPr>
          <p:cNvCxnSpPr/>
          <p:nvPr/>
        </p:nvCxnSpPr>
        <p:spPr bwMode="auto">
          <a:xfrm>
            <a:off x="1831763" y="2306513"/>
            <a:ext cx="0" cy="216000"/>
          </a:xfrm>
          <a:prstGeom prst="line">
            <a:avLst/>
          </a:prstGeom>
          <a:noFill/>
          <a:ln>
            <a:solidFill>
              <a:srgbClr val="0F5494"/>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1" name="Connecteur droit 30">
            <a:extLst>
              <a:ext uri="{FF2B5EF4-FFF2-40B4-BE49-F238E27FC236}">
                <a16:creationId xmlns:a16="http://schemas.microsoft.com/office/drawing/2014/main" id="{2F3BB250-CB63-4FB9-84A6-1C2747F7BCA6}"/>
              </a:ext>
            </a:extLst>
          </p:cNvPr>
          <p:cNvCxnSpPr/>
          <p:nvPr/>
        </p:nvCxnSpPr>
        <p:spPr bwMode="auto">
          <a:xfrm>
            <a:off x="5449674" y="2306513"/>
            <a:ext cx="0" cy="216000"/>
          </a:xfrm>
          <a:prstGeom prst="line">
            <a:avLst/>
          </a:prstGeom>
          <a:noFill/>
          <a:ln>
            <a:solidFill>
              <a:srgbClr val="0F5494"/>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3" name="Connecteur droit 32">
            <a:extLst>
              <a:ext uri="{FF2B5EF4-FFF2-40B4-BE49-F238E27FC236}">
                <a16:creationId xmlns:a16="http://schemas.microsoft.com/office/drawing/2014/main" id="{2574547F-2A29-49D6-9648-64060C97DAE9}"/>
              </a:ext>
            </a:extLst>
          </p:cNvPr>
          <p:cNvCxnSpPr/>
          <p:nvPr/>
        </p:nvCxnSpPr>
        <p:spPr bwMode="auto">
          <a:xfrm>
            <a:off x="7178462" y="2306513"/>
            <a:ext cx="0" cy="216000"/>
          </a:xfrm>
          <a:prstGeom prst="line">
            <a:avLst/>
          </a:prstGeom>
          <a:noFill/>
          <a:ln>
            <a:solidFill>
              <a:srgbClr val="0F5494"/>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 name="Connecteur droit 34">
            <a:extLst>
              <a:ext uri="{FF2B5EF4-FFF2-40B4-BE49-F238E27FC236}">
                <a16:creationId xmlns:a16="http://schemas.microsoft.com/office/drawing/2014/main" id="{CACB186E-F6D0-4A48-A572-EA64B77CE2FC}"/>
              </a:ext>
            </a:extLst>
          </p:cNvPr>
          <p:cNvCxnSpPr/>
          <p:nvPr/>
        </p:nvCxnSpPr>
        <p:spPr bwMode="auto">
          <a:xfrm>
            <a:off x="8923586" y="2306513"/>
            <a:ext cx="0" cy="216000"/>
          </a:xfrm>
          <a:prstGeom prst="line">
            <a:avLst/>
          </a:prstGeom>
          <a:noFill/>
          <a:ln>
            <a:solidFill>
              <a:srgbClr val="0F5494"/>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p:txBody>
          <a:bodyPr/>
          <a:lstStyle/>
          <a:p>
            <a:pPr>
              <a:lnSpc>
                <a:spcPct val="107000"/>
              </a:lnSpc>
              <a:spcAft>
                <a:spcPts val="800"/>
              </a:spcAft>
            </a:pPr>
            <a:r>
              <a:rPr lang="en-IE" dirty="0"/>
              <a:t>Which indicators for budget support?</a:t>
            </a:r>
          </a:p>
        </p:txBody>
      </p:sp>
      <p:sp>
        <p:nvSpPr>
          <p:cNvPr id="6" name="Pentagone 4">
            <a:extLst>
              <a:ext uri="{FF2B5EF4-FFF2-40B4-BE49-F238E27FC236}">
                <a16:creationId xmlns:a16="http://schemas.microsoft.com/office/drawing/2014/main" id="{340012D7-4599-408D-9774-5D6E879C9F26}"/>
              </a:ext>
            </a:extLst>
          </p:cNvPr>
          <p:cNvSpPr>
            <a:spLocks noChangeArrowheads="1"/>
          </p:cNvSpPr>
          <p:nvPr/>
        </p:nvSpPr>
        <p:spPr bwMode="auto">
          <a:xfrm>
            <a:off x="968861" y="2546883"/>
            <a:ext cx="1980000" cy="720000"/>
          </a:xfrm>
          <a:prstGeom prst="homePlate">
            <a:avLst>
              <a:gd name="adj" fmla="val 49986"/>
            </a:avLst>
          </a:prstGeom>
          <a:solidFill>
            <a:schemeClr val="accent2">
              <a:lumMod val="40000"/>
              <a:lumOff val="60000"/>
              <a:alpha val="46000"/>
            </a:schemeClr>
          </a:solidFill>
          <a:ln w="31750">
            <a:noFill/>
            <a:round/>
            <a:headEnd/>
            <a:tailEnd/>
          </a:ln>
        </p:spPr>
        <p:txBody>
          <a:bodyPr lIns="62735" tIns="62735" rIns="62735" bIns="62735" anchor="ctr"/>
          <a:lstStyle/>
          <a:p>
            <a:pPr marL="0" marR="0" lvl="0" indent="0" algn="ctr" defTabSz="796925" rtl="0" eaLnBrk="0" fontAlgn="base" latinLnBrk="0" hangingPunct="0">
              <a:lnSpc>
                <a:spcPct val="100000"/>
              </a:lnSpc>
              <a:spcBef>
                <a:spcPct val="0"/>
              </a:spcBef>
              <a:spcAft>
                <a:spcPct val="0"/>
              </a:spcAft>
              <a:buClrTx/>
              <a:buSzTx/>
              <a:buFontTx/>
              <a:buNone/>
              <a:tabLst/>
              <a:defRPr/>
            </a:pPr>
            <a:r>
              <a:rPr kumimoji="0" lang="en-IE" sz="1600" b="1" i="0" u="none" strike="noStrike" kern="1200" cap="none" spc="0" normalizeH="0" baseline="0" noProof="0" dirty="0">
                <a:ln>
                  <a:noFill/>
                </a:ln>
                <a:solidFill>
                  <a:srgbClr val="17375E"/>
                </a:solidFill>
                <a:effectLst/>
                <a:uLnTx/>
                <a:uFillTx/>
                <a:latin typeface="+mj-lt"/>
                <a:ea typeface="ＭＳ Ｐゴシック" charset="0"/>
                <a:cs typeface="Calibri"/>
              </a:rPr>
              <a:t>Input</a:t>
            </a:r>
          </a:p>
        </p:txBody>
      </p:sp>
      <p:sp>
        <p:nvSpPr>
          <p:cNvPr id="7" name="Chevron 5">
            <a:extLst>
              <a:ext uri="{FF2B5EF4-FFF2-40B4-BE49-F238E27FC236}">
                <a16:creationId xmlns:a16="http://schemas.microsoft.com/office/drawing/2014/main" id="{E1335A6D-E077-4382-8847-AA62880A693C}"/>
              </a:ext>
            </a:extLst>
          </p:cNvPr>
          <p:cNvSpPr>
            <a:spLocks noChangeArrowheads="1"/>
          </p:cNvSpPr>
          <p:nvPr/>
        </p:nvSpPr>
        <p:spPr bwMode="auto">
          <a:xfrm>
            <a:off x="4453327" y="2546883"/>
            <a:ext cx="1980000" cy="720000"/>
          </a:xfrm>
          <a:prstGeom prst="chevron">
            <a:avLst>
              <a:gd name="adj" fmla="val 49986"/>
            </a:avLst>
          </a:prstGeom>
          <a:solidFill>
            <a:schemeClr val="accent5">
              <a:alpha val="77000"/>
            </a:schemeClr>
          </a:solidFill>
          <a:ln w="31750">
            <a:noFill/>
            <a:round/>
            <a:headEnd/>
            <a:tailEnd/>
          </a:ln>
        </p:spPr>
        <p:txBody>
          <a:bodyPr lIns="62735" tIns="62735" rIns="62735" bIns="62735" anchor="ctr"/>
          <a:lstStyle/>
          <a:p>
            <a:pPr marL="0" marR="0" lvl="0" indent="0" algn="ctr" defTabSz="796925" rtl="0" eaLnBrk="0" fontAlgn="base" latinLnBrk="0" hangingPunct="0">
              <a:lnSpc>
                <a:spcPct val="100000"/>
              </a:lnSpc>
              <a:spcBef>
                <a:spcPct val="0"/>
              </a:spcBef>
              <a:spcAft>
                <a:spcPct val="0"/>
              </a:spcAft>
              <a:buClrTx/>
              <a:buSzTx/>
              <a:buFontTx/>
              <a:buNone/>
              <a:tabLst/>
              <a:defRPr/>
            </a:pPr>
            <a:r>
              <a:rPr kumimoji="0" lang="en-IE" sz="1600" b="1" i="0" u="none" strike="noStrike" kern="1200" cap="none" spc="0" normalizeH="0" baseline="0" noProof="0" dirty="0">
                <a:ln>
                  <a:noFill/>
                </a:ln>
                <a:solidFill>
                  <a:schemeClr val="tx2"/>
                </a:solidFill>
                <a:effectLst/>
                <a:uLnTx/>
                <a:uFillTx/>
                <a:latin typeface="+mj-lt"/>
                <a:ea typeface="ＭＳ Ｐゴシック" charset="0"/>
                <a:cs typeface="Calibri"/>
              </a:rPr>
              <a:t>Output</a:t>
            </a:r>
          </a:p>
        </p:txBody>
      </p:sp>
      <p:sp>
        <p:nvSpPr>
          <p:cNvPr id="9" name="Chevron 6">
            <a:extLst>
              <a:ext uri="{FF2B5EF4-FFF2-40B4-BE49-F238E27FC236}">
                <a16:creationId xmlns:a16="http://schemas.microsoft.com/office/drawing/2014/main" id="{EF8EF652-C10D-4700-A7F2-6BEE36BA6611}"/>
              </a:ext>
            </a:extLst>
          </p:cNvPr>
          <p:cNvSpPr>
            <a:spLocks noChangeArrowheads="1"/>
          </p:cNvSpPr>
          <p:nvPr/>
        </p:nvSpPr>
        <p:spPr bwMode="auto">
          <a:xfrm>
            <a:off x="6228743" y="2546883"/>
            <a:ext cx="2158512" cy="720000"/>
          </a:xfrm>
          <a:prstGeom prst="chevron">
            <a:avLst>
              <a:gd name="adj" fmla="val 49986"/>
            </a:avLst>
          </a:prstGeom>
          <a:solidFill>
            <a:schemeClr val="accent4">
              <a:alpha val="86000"/>
            </a:schemeClr>
          </a:solidFill>
          <a:ln w="31750">
            <a:noFill/>
            <a:round/>
            <a:headEnd/>
            <a:tailEnd/>
          </a:ln>
        </p:spPr>
        <p:txBody>
          <a:bodyPr lIns="62735" tIns="62735" rIns="62735" bIns="62735" anchor="ctr"/>
          <a:lstStyle/>
          <a:p>
            <a:pPr marL="0" marR="0" lvl="0" indent="0" algn="ctr" defTabSz="796925" rtl="0" eaLnBrk="0" fontAlgn="base" latinLnBrk="0" hangingPunct="0">
              <a:lnSpc>
                <a:spcPct val="100000"/>
              </a:lnSpc>
              <a:spcBef>
                <a:spcPct val="0"/>
              </a:spcBef>
              <a:spcAft>
                <a:spcPct val="0"/>
              </a:spcAft>
              <a:buClrTx/>
              <a:buSzTx/>
              <a:buFontTx/>
              <a:buNone/>
              <a:tabLst/>
              <a:defRPr/>
            </a:pPr>
            <a:r>
              <a:rPr kumimoji="0" lang="en-IE" sz="1600" b="1" i="0" u="none" strike="noStrike" kern="1200" cap="none" spc="0" normalizeH="0" baseline="0" noProof="0" dirty="0">
                <a:ln>
                  <a:noFill/>
                </a:ln>
                <a:solidFill>
                  <a:srgbClr val="17375E"/>
                </a:solidFill>
                <a:effectLst/>
                <a:uLnTx/>
                <a:uFillTx/>
                <a:latin typeface="+mj-lt"/>
                <a:ea typeface="ＭＳ Ｐゴシック" charset="0"/>
                <a:cs typeface="Calibri"/>
              </a:rPr>
              <a:t>Outcome</a:t>
            </a:r>
          </a:p>
        </p:txBody>
      </p:sp>
      <p:sp>
        <p:nvSpPr>
          <p:cNvPr id="11" name="Chevron 8">
            <a:extLst>
              <a:ext uri="{FF2B5EF4-FFF2-40B4-BE49-F238E27FC236}">
                <a16:creationId xmlns:a16="http://schemas.microsoft.com/office/drawing/2014/main" id="{C5A839C0-8E77-4AFB-8816-F436E1D43BF9}"/>
              </a:ext>
            </a:extLst>
          </p:cNvPr>
          <p:cNvSpPr>
            <a:spLocks noChangeArrowheads="1"/>
          </p:cNvSpPr>
          <p:nvPr/>
        </p:nvSpPr>
        <p:spPr bwMode="auto">
          <a:xfrm>
            <a:off x="8180554" y="2546883"/>
            <a:ext cx="1980000" cy="720000"/>
          </a:xfrm>
          <a:prstGeom prst="chevron">
            <a:avLst>
              <a:gd name="adj" fmla="val 50032"/>
            </a:avLst>
          </a:prstGeom>
          <a:solidFill>
            <a:schemeClr val="accent6"/>
          </a:solidFill>
          <a:ln w="31750">
            <a:noFill/>
            <a:round/>
            <a:headEnd/>
            <a:tailEnd/>
          </a:ln>
        </p:spPr>
        <p:txBody>
          <a:bodyPr lIns="62735" tIns="62735" rIns="62735" bIns="62735" anchor="ctr"/>
          <a:lstStyle/>
          <a:p>
            <a:pPr marL="0" marR="0" lvl="0" indent="0" algn="ctr" defTabSz="796925" rtl="0" eaLnBrk="0" fontAlgn="base" latinLnBrk="0" hangingPunct="0">
              <a:lnSpc>
                <a:spcPct val="100000"/>
              </a:lnSpc>
              <a:spcBef>
                <a:spcPct val="0"/>
              </a:spcBef>
              <a:spcAft>
                <a:spcPct val="0"/>
              </a:spcAft>
              <a:buClrTx/>
              <a:buSzTx/>
              <a:buFontTx/>
              <a:buNone/>
              <a:tabLst/>
              <a:defRPr/>
            </a:pPr>
            <a:r>
              <a:rPr kumimoji="0" lang="en-IE" sz="1600" b="1" i="0" u="none" strike="noStrike" kern="1200" cap="none" spc="0" normalizeH="0" baseline="0" noProof="0" dirty="0">
                <a:ln>
                  <a:noFill/>
                </a:ln>
                <a:solidFill>
                  <a:srgbClr val="FFFFFF"/>
                </a:solidFill>
                <a:effectLst/>
                <a:uLnTx/>
                <a:uFillTx/>
                <a:latin typeface="+mj-lt"/>
                <a:ea typeface="ＭＳ Ｐゴシック" charset="0"/>
                <a:cs typeface="Calibri"/>
              </a:rPr>
              <a:t>Impact</a:t>
            </a:r>
          </a:p>
        </p:txBody>
      </p:sp>
      <p:cxnSp>
        <p:nvCxnSpPr>
          <p:cNvPr id="13" name="Straight Connector 26">
            <a:extLst>
              <a:ext uri="{FF2B5EF4-FFF2-40B4-BE49-F238E27FC236}">
                <a16:creationId xmlns:a16="http://schemas.microsoft.com/office/drawing/2014/main" id="{E6ECB11D-A050-40CC-B748-882C5EA47553}"/>
              </a:ext>
            </a:extLst>
          </p:cNvPr>
          <p:cNvCxnSpPr>
            <a:cxnSpLocks noChangeShapeType="1"/>
          </p:cNvCxnSpPr>
          <p:nvPr/>
        </p:nvCxnSpPr>
        <p:spPr bwMode="auto">
          <a:xfrm>
            <a:off x="8974981" y="1812876"/>
            <a:ext cx="0" cy="608013"/>
          </a:xfrm>
          <a:prstGeom prst="line">
            <a:avLst/>
          </a:prstGeom>
          <a:noFill/>
          <a:ln w="9525" algn="ctr">
            <a:noFill/>
            <a:round/>
            <a:headEnd/>
            <a:tailEnd/>
          </a:ln>
        </p:spPr>
      </p:cxnSp>
      <p:sp>
        <p:nvSpPr>
          <p:cNvPr id="14" name="Chevron 5">
            <a:extLst>
              <a:ext uri="{FF2B5EF4-FFF2-40B4-BE49-F238E27FC236}">
                <a16:creationId xmlns:a16="http://schemas.microsoft.com/office/drawing/2014/main" id="{8C673E76-D74D-4D5B-A883-3D4C5EC7DCE6}"/>
              </a:ext>
            </a:extLst>
          </p:cNvPr>
          <p:cNvSpPr>
            <a:spLocks noChangeArrowheads="1"/>
          </p:cNvSpPr>
          <p:nvPr/>
        </p:nvSpPr>
        <p:spPr bwMode="auto">
          <a:xfrm>
            <a:off x="2704744" y="2546883"/>
            <a:ext cx="1980000" cy="720000"/>
          </a:xfrm>
          <a:prstGeom prst="chevron">
            <a:avLst>
              <a:gd name="adj" fmla="val 49986"/>
            </a:avLst>
          </a:prstGeom>
          <a:solidFill>
            <a:schemeClr val="accent2">
              <a:lumMod val="40000"/>
              <a:lumOff val="60000"/>
              <a:alpha val="62000"/>
            </a:schemeClr>
          </a:solidFill>
          <a:ln w="31750">
            <a:noFill/>
            <a:round/>
            <a:headEnd/>
            <a:tailEnd/>
          </a:ln>
        </p:spPr>
        <p:txBody>
          <a:bodyPr lIns="62735" tIns="62735" rIns="62735" bIns="62735" anchor="ctr"/>
          <a:lstStyle/>
          <a:p>
            <a:pPr marL="0" marR="0" lvl="0" indent="0" algn="ctr" defTabSz="796925" rtl="0" eaLnBrk="0" fontAlgn="base" latinLnBrk="0" hangingPunct="0">
              <a:lnSpc>
                <a:spcPct val="100000"/>
              </a:lnSpc>
              <a:spcBef>
                <a:spcPct val="0"/>
              </a:spcBef>
              <a:spcAft>
                <a:spcPct val="0"/>
              </a:spcAft>
              <a:buClrTx/>
              <a:buSzTx/>
              <a:buFontTx/>
              <a:buNone/>
              <a:tabLst/>
              <a:defRPr/>
            </a:pPr>
            <a:r>
              <a:rPr kumimoji="0" lang="en-IE" sz="1600" b="1" i="0" u="none" strike="noStrike" kern="1200" cap="none" spc="0" normalizeH="0" baseline="0" noProof="0" dirty="0">
                <a:ln>
                  <a:noFill/>
                </a:ln>
                <a:solidFill>
                  <a:srgbClr val="17375E"/>
                </a:solidFill>
                <a:effectLst/>
                <a:uLnTx/>
                <a:uFillTx/>
                <a:latin typeface="+mj-lt"/>
                <a:ea typeface="ＭＳ Ｐゴシック" charset="0"/>
                <a:cs typeface="Calibri"/>
              </a:rPr>
              <a:t>Process/</a:t>
            </a:r>
          </a:p>
          <a:p>
            <a:pPr marL="0" marR="0" lvl="0" indent="0" algn="ctr" defTabSz="796925" rtl="0" eaLnBrk="0" fontAlgn="base" latinLnBrk="0" hangingPunct="0">
              <a:lnSpc>
                <a:spcPct val="100000"/>
              </a:lnSpc>
              <a:spcBef>
                <a:spcPct val="0"/>
              </a:spcBef>
              <a:spcAft>
                <a:spcPct val="0"/>
              </a:spcAft>
              <a:buClrTx/>
              <a:buSzTx/>
              <a:buFontTx/>
              <a:buNone/>
              <a:tabLst/>
              <a:defRPr/>
            </a:pPr>
            <a:r>
              <a:rPr kumimoji="0" lang="en-IE" sz="1600" b="1" i="0" u="none" strike="noStrike" kern="1200" cap="none" spc="0" normalizeH="0" baseline="0" noProof="0" dirty="0">
                <a:ln>
                  <a:noFill/>
                </a:ln>
                <a:solidFill>
                  <a:srgbClr val="17375E"/>
                </a:solidFill>
                <a:effectLst/>
                <a:uLnTx/>
                <a:uFillTx/>
                <a:latin typeface="+mj-lt"/>
                <a:ea typeface="ＭＳ Ｐゴシック" charset="0"/>
                <a:cs typeface="Calibri"/>
              </a:rPr>
              <a:t>activities</a:t>
            </a:r>
          </a:p>
        </p:txBody>
      </p:sp>
      <p:sp>
        <p:nvSpPr>
          <p:cNvPr id="15" name="TextBox 11">
            <a:extLst>
              <a:ext uri="{FF2B5EF4-FFF2-40B4-BE49-F238E27FC236}">
                <a16:creationId xmlns:a16="http://schemas.microsoft.com/office/drawing/2014/main" id="{7045DF3C-8CB1-4F80-B7E1-BA9B06CF0F96}"/>
              </a:ext>
            </a:extLst>
          </p:cNvPr>
          <p:cNvSpPr txBox="1"/>
          <p:nvPr/>
        </p:nvSpPr>
        <p:spPr>
          <a:xfrm>
            <a:off x="930594" y="3506917"/>
            <a:ext cx="1728000" cy="830997"/>
          </a:xfrm>
          <a:prstGeom prst="rect">
            <a:avLst/>
          </a:prstGeom>
          <a:solidFill>
            <a:schemeClr val="accent2">
              <a:lumMod val="60000"/>
              <a:lumOff val="40000"/>
            </a:schemeClr>
          </a:solidFill>
          <a:ln w="2857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effectLst/>
                <a:uLnTx/>
                <a:uFillTx/>
                <a:latin typeface="+mj-lt"/>
                <a:ea typeface="ＭＳ Ｐゴシック" charset="0"/>
                <a:cs typeface="Calibri"/>
              </a:rPr>
              <a:t>Increased funding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effectLst/>
                <a:uLnTx/>
                <a:uFillTx/>
                <a:latin typeface="+mj-lt"/>
                <a:ea typeface="ＭＳ Ｐゴシック" charset="0"/>
                <a:cs typeface="Calibri"/>
              </a:rPr>
              <a:t>for education</a:t>
            </a:r>
          </a:p>
        </p:txBody>
      </p:sp>
      <p:sp>
        <p:nvSpPr>
          <p:cNvPr id="16" name="TextBox 35">
            <a:extLst>
              <a:ext uri="{FF2B5EF4-FFF2-40B4-BE49-F238E27FC236}">
                <a16:creationId xmlns:a16="http://schemas.microsoft.com/office/drawing/2014/main" id="{EE1E223B-87CB-4E33-B594-EF000C55EA71}"/>
              </a:ext>
            </a:extLst>
          </p:cNvPr>
          <p:cNvSpPr txBox="1"/>
          <p:nvPr/>
        </p:nvSpPr>
        <p:spPr>
          <a:xfrm>
            <a:off x="2704744" y="3506917"/>
            <a:ext cx="1716841" cy="1077218"/>
          </a:xfrm>
          <a:prstGeom prst="rect">
            <a:avLst/>
          </a:prstGeom>
          <a:solidFill>
            <a:schemeClr val="accent2">
              <a:lumMod val="60000"/>
              <a:lumOff val="40000"/>
            </a:schemeClr>
          </a:solidFill>
          <a:ln w="2857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effectLst/>
                <a:uLnTx/>
                <a:uFillTx/>
                <a:latin typeface="+mj-lt"/>
                <a:ea typeface="ＭＳ Ｐゴシック" charset="0"/>
                <a:cs typeface="Calibri"/>
              </a:rPr>
              <a:t>Improved strategic planning / budget </a:t>
            </a:r>
          </a:p>
        </p:txBody>
      </p:sp>
      <p:sp>
        <p:nvSpPr>
          <p:cNvPr id="17" name="TextBox 36">
            <a:extLst>
              <a:ext uri="{FF2B5EF4-FFF2-40B4-BE49-F238E27FC236}">
                <a16:creationId xmlns:a16="http://schemas.microsoft.com/office/drawing/2014/main" id="{95725C34-936A-4144-80F3-7ED8FF8EA329}"/>
              </a:ext>
            </a:extLst>
          </p:cNvPr>
          <p:cNvSpPr txBox="1"/>
          <p:nvPr/>
        </p:nvSpPr>
        <p:spPr>
          <a:xfrm>
            <a:off x="4495288" y="3506917"/>
            <a:ext cx="1733456" cy="830997"/>
          </a:xfrm>
          <a:prstGeom prst="rect">
            <a:avLst/>
          </a:prstGeom>
          <a:solidFill>
            <a:schemeClr val="accent2">
              <a:lumMod val="60000"/>
              <a:lumOff val="40000"/>
            </a:schemeClr>
          </a:solidFill>
          <a:ln w="2857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effectLst/>
                <a:uLnTx/>
                <a:uFillTx/>
                <a:latin typeface="+mj-lt"/>
                <a:ea typeface="ＭＳ Ｐゴシック" charset="0"/>
                <a:cs typeface="Calibri"/>
              </a:rPr>
              <a:t>More schools and qualified teachers</a:t>
            </a:r>
          </a:p>
        </p:txBody>
      </p:sp>
      <p:sp>
        <p:nvSpPr>
          <p:cNvPr id="18" name="TextBox 12">
            <a:extLst>
              <a:ext uri="{FF2B5EF4-FFF2-40B4-BE49-F238E27FC236}">
                <a16:creationId xmlns:a16="http://schemas.microsoft.com/office/drawing/2014/main" id="{661A971B-35B5-4302-B9D6-3C2021B860F8}"/>
              </a:ext>
            </a:extLst>
          </p:cNvPr>
          <p:cNvSpPr txBox="1"/>
          <p:nvPr/>
        </p:nvSpPr>
        <p:spPr>
          <a:xfrm>
            <a:off x="856891" y="4688163"/>
            <a:ext cx="1728000" cy="584775"/>
          </a:xfrm>
          <a:prstGeom prst="rect">
            <a:avLst/>
          </a:prstGeom>
          <a:solidFill>
            <a:schemeClr val="bg1">
              <a:lumMod val="65000"/>
              <a:alpha val="25000"/>
            </a:schemeClr>
          </a:solidFill>
          <a:ln w="2857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rgbClr val="0F5494"/>
                </a:solidFill>
                <a:effectLst/>
                <a:uLnTx/>
                <a:uFillTx/>
                <a:latin typeface="+mj-lt"/>
                <a:ea typeface="ＭＳ Ｐゴシック" charset="0"/>
                <a:cs typeface="Calibri"/>
              </a:rPr>
              <a:t>Funding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600" b="0" i="0" u="none" strike="noStrike" kern="1200" cap="none" spc="0" normalizeH="0" baseline="0" noProof="0" dirty="0">
              <a:ln>
                <a:noFill/>
              </a:ln>
              <a:solidFill>
                <a:srgbClr val="0F5494"/>
              </a:solidFill>
              <a:effectLst/>
              <a:uLnTx/>
              <a:uFillTx/>
              <a:latin typeface="+mj-lt"/>
              <a:ea typeface="ＭＳ Ｐゴシック" charset="0"/>
              <a:cs typeface="Calibri"/>
            </a:endParaRPr>
          </a:p>
        </p:txBody>
      </p:sp>
      <p:sp>
        <p:nvSpPr>
          <p:cNvPr id="19" name="TextBox 38">
            <a:extLst>
              <a:ext uri="{FF2B5EF4-FFF2-40B4-BE49-F238E27FC236}">
                <a16:creationId xmlns:a16="http://schemas.microsoft.com/office/drawing/2014/main" id="{4233912E-EC7B-4391-B3B6-7E0DDD9EC719}"/>
              </a:ext>
            </a:extLst>
          </p:cNvPr>
          <p:cNvSpPr txBox="1"/>
          <p:nvPr/>
        </p:nvSpPr>
        <p:spPr>
          <a:xfrm>
            <a:off x="2693585" y="4688163"/>
            <a:ext cx="1728000" cy="1077218"/>
          </a:xfrm>
          <a:prstGeom prst="rect">
            <a:avLst/>
          </a:prstGeom>
          <a:solidFill>
            <a:schemeClr val="bg1">
              <a:lumMod val="65000"/>
              <a:alpha val="25000"/>
            </a:schemeClr>
          </a:solidFill>
          <a:ln w="2857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rgbClr val="0F5494"/>
                </a:solidFill>
                <a:effectLst/>
                <a:uLnTx/>
                <a:uFillTx/>
                <a:latin typeface="+mj-lt"/>
                <a:ea typeface="ＭＳ Ｐゴシック" charset="0"/>
                <a:cs typeface="Calibri"/>
              </a:rPr>
              <a:t>Construction tenders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rgbClr val="0F5494"/>
                </a:solidFill>
                <a:effectLst/>
                <a:uLnTx/>
                <a:uFillTx/>
                <a:latin typeface="+mj-lt"/>
                <a:ea typeface="ＭＳ Ｐゴシック" charset="0"/>
                <a:cs typeface="Calibri"/>
              </a:rPr>
              <a:t>finalized, training needs identified</a:t>
            </a:r>
          </a:p>
        </p:txBody>
      </p:sp>
      <p:sp>
        <p:nvSpPr>
          <p:cNvPr id="20" name="TextBox 39">
            <a:extLst>
              <a:ext uri="{FF2B5EF4-FFF2-40B4-BE49-F238E27FC236}">
                <a16:creationId xmlns:a16="http://schemas.microsoft.com/office/drawing/2014/main" id="{52DADE74-1586-4C8B-9C75-28B8F39531A5}"/>
              </a:ext>
            </a:extLst>
          </p:cNvPr>
          <p:cNvSpPr txBox="1"/>
          <p:nvPr/>
        </p:nvSpPr>
        <p:spPr>
          <a:xfrm>
            <a:off x="4508330" y="4688162"/>
            <a:ext cx="1728000" cy="830997"/>
          </a:xfrm>
          <a:prstGeom prst="rect">
            <a:avLst/>
          </a:prstGeom>
          <a:solidFill>
            <a:schemeClr val="bg1">
              <a:lumMod val="65000"/>
              <a:alpha val="25000"/>
            </a:schemeClr>
          </a:solidFill>
          <a:ln w="2857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rgbClr val="0F5494"/>
                </a:solidFill>
                <a:effectLst/>
                <a:uLnTx/>
                <a:uFillTx/>
                <a:latin typeface="+mj-lt"/>
                <a:ea typeface="ＭＳ Ｐゴシック" charset="0"/>
                <a:cs typeface="Calibri"/>
              </a:rPr>
              <a:t>NB of schools built/teachers trained</a:t>
            </a:r>
          </a:p>
        </p:txBody>
      </p:sp>
      <p:sp>
        <p:nvSpPr>
          <p:cNvPr id="21" name="TextBox 40">
            <a:extLst>
              <a:ext uri="{FF2B5EF4-FFF2-40B4-BE49-F238E27FC236}">
                <a16:creationId xmlns:a16="http://schemas.microsoft.com/office/drawing/2014/main" id="{649743E2-E32B-402D-B5D3-672CB3272276}"/>
              </a:ext>
            </a:extLst>
          </p:cNvPr>
          <p:cNvSpPr txBox="1"/>
          <p:nvPr/>
        </p:nvSpPr>
        <p:spPr>
          <a:xfrm>
            <a:off x="6327130" y="4688163"/>
            <a:ext cx="1881613" cy="830997"/>
          </a:xfrm>
          <a:prstGeom prst="rect">
            <a:avLst/>
          </a:prstGeom>
          <a:solidFill>
            <a:schemeClr val="bg1">
              <a:lumMod val="65000"/>
              <a:alpha val="25000"/>
            </a:schemeClr>
          </a:solidFill>
          <a:ln w="2857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rgbClr val="0F5494"/>
                </a:solidFill>
                <a:effectLst/>
                <a:uLnTx/>
                <a:uFillTx/>
                <a:latin typeface="+mj-lt"/>
                <a:ea typeface="ＭＳ Ｐゴシック" charset="0"/>
                <a:cs typeface="Calibri"/>
              </a:rPr>
              <a:t>Enrolment</a:t>
            </a:r>
            <a:r>
              <a:rPr lang="en-IE" sz="1600" dirty="0">
                <a:solidFill>
                  <a:srgbClr val="0F5494"/>
                </a:solidFill>
                <a:latin typeface="+mj-lt"/>
                <a:ea typeface="ＭＳ Ｐゴシック" charset="0"/>
                <a:cs typeface="Calibri"/>
              </a:rPr>
              <a:t> and</a:t>
            </a:r>
            <a:r>
              <a:rPr kumimoji="0" lang="en-IE" sz="1600" b="0" i="0" u="none" strike="noStrike" kern="1200" cap="none" spc="0" normalizeH="0" baseline="0" noProof="0" dirty="0">
                <a:ln>
                  <a:noFill/>
                </a:ln>
                <a:solidFill>
                  <a:srgbClr val="0F5494"/>
                </a:solidFill>
                <a:effectLst/>
                <a:uLnTx/>
                <a:uFillTx/>
                <a:latin typeface="+mj-lt"/>
                <a:ea typeface="ＭＳ Ｐゴシック" charset="0"/>
                <a:cs typeface="Calibri"/>
              </a:rPr>
              <a:t> completion; learning outcomes</a:t>
            </a:r>
          </a:p>
        </p:txBody>
      </p:sp>
      <p:sp>
        <p:nvSpPr>
          <p:cNvPr id="22" name="TextBox 43">
            <a:extLst>
              <a:ext uri="{FF2B5EF4-FFF2-40B4-BE49-F238E27FC236}">
                <a16:creationId xmlns:a16="http://schemas.microsoft.com/office/drawing/2014/main" id="{85F2B6D1-6AC0-409D-BB64-A3F1B60CB031}"/>
              </a:ext>
            </a:extLst>
          </p:cNvPr>
          <p:cNvSpPr txBox="1"/>
          <p:nvPr/>
        </p:nvSpPr>
        <p:spPr>
          <a:xfrm>
            <a:off x="6396777" y="3506917"/>
            <a:ext cx="1811966" cy="1077218"/>
          </a:xfrm>
          <a:prstGeom prst="rect">
            <a:avLst/>
          </a:prstGeom>
          <a:solidFill>
            <a:schemeClr val="accent2">
              <a:lumMod val="60000"/>
              <a:lumOff val="40000"/>
            </a:schemeClr>
          </a:solidFill>
          <a:ln w="2857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effectLst/>
                <a:uLnTx/>
                <a:uFillTx/>
                <a:latin typeface="+mj-lt"/>
                <a:ea typeface="ＭＳ Ｐゴシック" charset="0"/>
                <a:cs typeface="Calibri"/>
              </a:rPr>
              <a:t>More children at school/TVET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dirty="0">
                <a:ln>
                  <a:noFill/>
                </a:ln>
                <a:effectLst/>
                <a:uLnTx/>
                <a:uFillTx/>
                <a:latin typeface="+mj-lt"/>
                <a:ea typeface="ＭＳ Ｐゴシック" charset="0"/>
                <a:cs typeface="Calibri"/>
              </a:rPr>
              <a:t>Higher quality of education</a:t>
            </a:r>
          </a:p>
        </p:txBody>
      </p:sp>
      <p:sp>
        <p:nvSpPr>
          <p:cNvPr id="23" name="TextBox 44">
            <a:extLst>
              <a:ext uri="{FF2B5EF4-FFF2-40B4-BE49-F238E27FC236}">
                <a16:creationId xmlns:a16="http://schemas.microsoft.com/office/drawing/2014/main" id="{856D0B58-4F68-4FC9-8517-62EC7908FF4D}"/>
              </a:ext>
            </a:extLst>
          </p:cNvPr>
          <p:cNvSpPr txBox="1"/>
          <p:nvPr/>
        </p:nvSpPr>
        <p:spPr>
          <a:xfrm>
            <a:off x="8306554" y="3506917"/>
            <a:ext cx="1645848" cy="830997"/>
          </a:xfrm>
          <a:prstGeom prst="rect">
            <a:avLst/>
          </a:prstGeom>
          <a:solidFill>
            <a:schemeClr val="accent2">
              <a:lumMod val="60000"/>
              <a:lumOff val="40000"/>
            </a:schemeClr>
          </a:solidFill>
          <a:ln w="2857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effectLst/>
                <a:uLnTx/>
                <a:uFillTx/>
                <a:latin typeface="+mj-lt"/>
                <a:ea typeface="ＭＳ Ｐゴシック" charset="0"/>
                <a:cs typeface="Calibri"/>
              </a:rPr>
              <a:t>Increased literacy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effectLst/>
                <a:uLnTx/>
                <a:uFillTx/>
                <a:latin typeface="+mj-lt"/>
                <a:ea typeface="ＭＳ Ｐゴシック" charset="0"/>
                <a:cs typeface="Calibri"/>
              </a:rPr>
              <a:t>/employability</a:t>
            </a:r>
          </a:p>
        </p:txBody>
      </p:sp>
      <p:sp>
        <p:nvSpPr>
          <p:cNvPr id="24" name="TextBox 45">
            <a:extLst>
              <a:ext uri="{FF2B5EF4-FFF2-40B4-BE49-F238E27FC236}">
                <a16:creationId xmlns:a16="http://schemas.microsoft.com/office/drawing/2014/main" id="{A60542E1-DFA3-4AFD-912E-BC2CD64FE2CA}"/>
              </a:ext>
            </a:extLst>
          </p:cNvPr>
          <p:cNvSpPr txBox="1"/>
          <p:nvPr/>
        </p:nvSpPr>
        <p:spPr>
          <a:xfrm>
            <a:off x="8306554" y="4678200"/>
            <a:ext cx="1728000" cy="840959"/>
          </a:xfrm>
          <a:prstGeom prst="rect">
            <a:avLst/>
          </a:prstGeom>
          <a:solidFill>
            <a:schemeClr val="bg1">
              <a:lumMod val="65000"/>
              <a:alpha val="25000"/>
            </a:schemeClr>
          </a:solidFill>
          <a:ln w="28575">
            <a:noFill/>
          </a:ln>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rgbClr val="0F5494"/>
                </a:solidFill>
                <a:effectLst/>
                <a:uLnTx/>
                <a:uFillTx/>
                <a:latin typeface="+mj-lt"/>
                <a:ea typeface="ＭＳ Ｐゴシック" charset="0"/>
                <a:cs typeface="Calibri"/>
              </a:rPr>
              <a:t>Literacy rate male/female</a:t>
            </a:r>
          </a:p>
          <a:p>
            <a:pPr marL="0" marR="0" lvl="0" indent="0" algn="ctr" defTabSz="914400" rtl="0" eaLnBrk="1" fontAlgn="base" latinLnBrk="0" hangingPunct="1">
              <a:lnSpc>
                <a:spcPct val="100000"/>
              </a:lnSpc>
              <a:spcBef>
                <a:spcPct val="0"/>
              </a:spcBef>
              <a:spcAft>
                <a:spcPct val="0"/>
              </a:spcAft>
              <a:buClrTx/>
              <a:buSzTx/>
              <a:buFontTx/>
              <a:buNone/>
              <a:tabLst/>
              <a:defRPr/>
            </a:pPr>
            <a:r>
              <a:rPr lang="en-IE" sz="1600" dirty="0">
                <a:solidFill>
                  <a:srgbClr val="0F5494"/>
                </a:solidFill>
                <a:latin typeface="+mj-lt"/>
                <a:ea typeface="ＭＳ Ｐゴシック" charset="0"/>
                <a:cs typeface="Calibri"/>
              </a:rPr>
              <a:t>Employment rate</a:t>
            </a:r>
            <a:endParaRPr kumimoji="0" lang="en-IE" sz="1600" b="0" i="0" u="none" strike="noStrike" kern="1200" cap="none" spc="0" normalizeH="0" baseline="0" noProof="0" dirty="0">
              <a:ln>
                <a:noFill/>
              </a:ln>
              <a:solidFill>
                <a:srgbClr val="0F5494"/>
              </a:solidFill>
              <a:effectLst/>
              <a:uLnTx/>
              <a:uFillTx/>
              <a:latin typeface="+mj-lt"/>
              <a:ea typeface="ＭＳ Ｐゴシック" charset="0"/>
              <a:cs typeface="Calibri"/>
            </a:endParaRPr>
          </a:p>
        </p:txBody>
      </p:sp>
      <p:sp>
        <p:nvSpPr>
          <p:cNvPr id="29" name="Rectangle 28">
            <a:extLst>
              <a:ext uri="{FF2B5EF4-FFF2-40B4-BE49-F238E27FC236}">
                <a16:creationId xmlns:a16="http://schemas.microsoft.com/office/drawing/2014/main" id="{572EA293-A7E0-419A-832D-5D7F93FFE071}"/>
              </a:ext>
            </a:extLst>
          </p:cNvPr>
          <p:cNvSpPr/>
          <p:nvPr/>
        </p:nvSpPr>
        <p:spPr>
          <a:xfrm>
            <a:off x="1212513" y="1695747"/>
            <a:ext cx="1314784" cy="5847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chemeClr val="accent4">
                    <a:lumMod val="75000"/>
                  </a:schemeClr>
                </a:solidFill>
                <a:effectLst/>
                <a:uLnTx/>
                <a:uFillTx/>
                <a:latin typeface="+mj-lt"/>
                <a:ea typeface="ＭＳ Ｐゴシック" charset="0"/>
                <a:cs typeface="Calibri"/>
              </a:rPr>
              <a:t>Quantity </a:t>
            </a:r>
            <a:br>
              <a:rPr kumimoji="0" lang="en-IE" sz="1600" b="0" i="0" u="none" strike="noStrike" kern="1200" cap="none" spc="0" normalizeH="0" baseline="0" noProof="0" dirty="0">
                <a:ln>
                  <a:noFill/>
                </a:ln>
                <a:solidFill>
                  <a:schemeClr val="accent4">
                    <a:lumMod val="75000"/>
                  </a:schemeClr>
                </a:solidFill>
                <a:effectLst/>
                <a:uLnTx/>
                <a:uFillTx/>
                <a:latin typeface="+mj-lt"/>
                <a:ea typeface="ＭＳ Ｐゴシック" charset="0"/>
                <a:cs typeface="Calibri"/>
              </a:rPr>
            </a:br>
            <a:r>
              <a:rPr kumimoji="0" lang="en-IE" sz="1600" b="0" i="0" u="none" strike="noStrike" kern="1200" cap="none" spc="0" normalizeH="0" baseline="0" noProof="0" dirty="0">
                <a:ln>
                  <a:noFill/>
                </a:ln>
                <a:solidFill>
                  <a:schemeClr val="accent4">
                    <a:lumMod val="75000"/>
                  </a:schemeClr>
                </a:solidFill>
                <a:effectLst/>
                <a:uLnTx/>
                <a:uFillTx/>
                <a:latin typeface="+mj-lt"/>
                <a:ea typeface="ＭＳ Ｐゴシック" charset="0"/>
                <a:cs typeface="Calibri"/>
              </a:rPr>
              <a:t>of resources</a:t>
            </a:r>
          </a:p>
        </p:txBody>
      </p:sp>
      <p:sp>
        <p:nvSpPr>
          <p:cNvPr id="32" name="Rectangle 31">
            <a:extLst>
              <a:ext uri="{FF2B5EF4-FFF2-40B4-BE49-F238E27FC236}">
                <a16:creationId xmlns:a16="http://schemas.microsoft.com/office/drawing/2014/main" id="{8B0179C0-A936-4E91-A89F-E4CDC3578E0D}"/>
              </a:ext>
            </a:extLst>
          </p:cNvPr>
          <p:cNvSpPr/>
          <p:nvPr/>
        </p:nvSpPr>
        <p:spPr>
          <a:xfrm>
            <a:off x="4448911" y="1695747"/>
            <a:ext cx="2077813" cy="5847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chemeClr val="accent4">
                    <a:lumMod val="75000"/>
                  </a:schemeClr>
                </a:solidFill>
                <a:effectLst/>
                <a:uLnTx/>
                <a:uFillTx/>
                <a:latin typeface="+mj-lt"/>
                <a:ea typeface="ＭＳ Ｐゴシック" charset="0"/>
                <a:cs typeface="Calibri"/>
              </a:rPr>
              <a:t>Measurable service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chemeClr val="accent4">
                    <a:lumMod val="75000"/>
                  </a:schemeClr>
                </a:solidFill>
                <a:effectLst/>
                <a:uLnTx/>
                <a:uFillTx/>
                <a:latin typeface="+mj-lt"/>
                <a:ea typeface="ＭＳ Ｐゴシック" charset="0"/>
                <a:cs typeface="Calibri"/>
              </a:rPr>
              <a:t>physical aspect</a:t>
            </a:r>
          </a:p>
        </p:txBody>
      </p:sp>
      <p:sp>
        <p:nvSpPr>
          <p:cNvPr id="34" name="Rectangle 33">
            <a:extLst>
              <a:ext uri="{FF2B5EF4-FFF2-40B4-BE49-F238E27FC236}">
                <a16:creationId xmlns:a16="http://schemas.microsoft.com/office/drawing/2014/main" id="{84416FB9-BE96-4F11-A108-0CB61498BF33}"/>
              </a:ext>
            </a:extLst>
          </p:cNvPr>
          <p:cNvSpPr/>
          <p:nvPr/>
        </p:nvSpPr>
        <p:spPr>
          <a:xfrm>
            <a:off x="6496695" y="1695747"/>
            <a:ext cx="1439818" cy="5847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chemeClr val="accent4">
                    <a:lumMod val="75000"/>
                  </a:schemeClr>
                </a:solidFill>
                <a:effectLst/>
                <a:uLnTx/>
                <a:uFillTx/>
                <a:latin typeface="+mj-lt"/>
                <a:ea typeface="ＭＳ Ｐゴシック" charset="0"/>
                <a:cs typeface="Calibri"/>
              </a:rPr>
              <a:t>Direct results </a:t>
            </a:r>
            <a:br>
              <a:rPr kumimoji="0" lang="en-IE" sz="1600" b="0" i="0" u="none" strike="noStrike" kern="1200" cap="none" spc="0" normalizeH="0" baseline="0" noProof="0" dirty="0">
                <a:ln>
                  <a:noFill/>
                </a:ln>
                <a:solidFill>
                  <a:schemeClr val="accent4">
                    <a:lumMod val="75000"/>
                  </a:schemeClr>
                </a:solidFill>
                <a:effectLst/>
                <a:uLnTx/>
                <a:uFillTx/>
                <a:latin typeface="+mj-lt"/>
                <a:ea typeface="ＭＳ Ｐゴシック" charset="0"/>
                <a:cs typeface="Calibri"/>
              </a:rPr>
            </a:br>
            <a:r>
              <a:rPr kumimoji="0" lang="en-IE" sz="1600" b="0" i="0" u="none" strike="noStrike" kern="1200" cap="none" spc="0" normalizeH="0" baseline="0" noProof="0" dirty="0">
                <a:ln>
                  <a:noFill/>
                </a:ln>
                <a:solidFill>
                  <a:schemeClr val="accent4">
                    <a:lumMod val="75000"/>
                  </a:schemeClr>
                </a:solidFill>
                <a:effectLst/>
                <a:uLnTx/>
                <a:uFillTx/>
                <a:latin typeface="+mj-lt"/>
                <a:ea typeface="ＭＳ Ｐゴシック" charset="0"/>
                <a:cs typeface="Calibri"/>
              </a:rPr>
              <a:t>of the actions</a:t>
            </a:r>
          </a:p>
        </p:txBody>
      </p:sp>
      <p:sp>
        <p:nvSpPr>
          <p:cNvPr id="36" name="Rectangle 35">
            <a:extLst>
              <a:ext uri="{FF2B5EF4-FFF2-40B4-BE49-F238E27FC236}">
                <a16:creationId xmlns:a16="http://schemas.microsoft.com/office/drawing/2014/main" id="{D6AD461D-E05B-41A2-94A5-49DA47A191F6}"/>
              </a:ext>
            </a:extLst>
          </p:cNvPr>
          <p:cNvSpPr/>
          <p:nvPr/>
        </p:nvSpPr>
        <p:spPr>
          <a:xfrm>
            <a:off x="8015271" y="1686359"/>
            <a:ext cx="2040944" cy="5847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chemeClr val="accent4">
                    <a:lumMod val="75000"/>
                  </a:schemeClr>
                </a:solidFill>
                <a:effectLst/>
                <a:uLnTx/>
                <a:uFillTx/>
                <a:latin typeface="+mj-lt"/>
                <a:ea typeface="ＭＳ Ｐゴシック" charset="0"/>
                <a:cs typeface="Calibri"/>
              </a:rPr>
              <a:t>Changes in social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chemeClr val="accent4">
                    <a:lumMod val="75000"/>
                  </a:schemeClr>
                </a:solidFill>
                <a:effectLst/>
                <a:uLnTx/>
                <a:uFillTx/>
                <a:latin typeface="+mj-lt"/>
                <a:ea typeface="ＭＳ Ｐゴシック" charset="0"/>
                <a:cs typeface="Calibri"/>
              </a:rPr>
              <a:t>economic conditions</a:t>
            </a:r>
          </a:p>
        </p:txBody>
      </p:sp>
      <p:sp>
        <p:nvSpPr>
          <p:cNvPr id="37" name="ZoneTexte 51">
            <a:extLst>
              <a:ext uri="{FF2B5EF4-FFF2-40B4-BE49-F238E27FC236}">
                <a16:creationId xmlns:a16="http://schemas.microsoft.com/office/drawing/2014/main" id="{9AA7C6D0-DD3B-4075-8F7E-69A20414EF2D}"/>
              </a:ext>
            </a:extLst>
          </p:cNvPr>
          <p:cNvSpPr txBox="1">
            <a:spLocks noChangeArrowheads="1"/>
          </p:cNvSpPr>
          <p:nvPr/>
        </p:nvSpPr>
        <p:spPr bwMode="auto">
          <a:xfrm>
            <a:off x="856891" y="6524941"/>
            <a:ext cx="7159865" cy="338554"/>
          </a:xfrm>
          <a:prstGeom prst="rect">
            <a:avLst/>
          </a:prstGeom>
          <a:solidFill>
            <a:srgbClr val="2D2D8A"/>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IE" sz="1600" b="1" i="0" u="none" strike="noStrike" kern="1200" cap="none" spc="0" normalizeH="0" baseline="0" noProof="0" dirty="0">
                <a:ln>
                  <a:noFill/>
                </a:ln>
                <a:solidFill>
                  <a:srgbClr val="FFFFFF">
                    <a:lumMod val="95000"/>
                  </a:srgbClr>
                </a:solidFill>
                <a:effectLst/>
                <a:uLnTx/>
                <a:uFillTx/>
                <a:latin typeface="+mj-lt"/>
                <a:ea typeface="ＭＳ Ｐゴシック" charset="0"/>
                <a:cs typeface="Calibri"/>
              </a:rPr>
              <a:t>Efficiency: ratio of input/output </a:t>
            </a:r>
          </a:p>
        </p:txBody>
      </p:sp>
      <p:sp>
        <p:nvSpPr>
          <p:cNvPr id="38" name="Text Box 19">
            <a:extLst>
              <a:ext uri="{FF2B5EF4-FFF2-40B4-BE49-F238E27FC236}">
                <a16:creationId xmlns:a16="http://schemas.microsoft.com/office/drawing/2014/main" id="{0ABE119C-9B0F-44E5-881F-C0ADC07CDA3F}"/>
              </a:ext>
            </a:extLst>
          </p:cNvPr>
          <p:cNvSpPr txBox="1">
            <a:spLocks noChangeArrowheads="1"/>
          </p:cNvSpPr>
          <p:nvPr/>
        </p:nvSpPr>
        <p:spPr bwMode="auto">
          <a:xfrm>
            <a:off x="4495288" y="5623187"/>
            <a:ext cx="3519983" cy="830997"/>
          </a:xfrm>
          <a:prstGeom prst="rect">
            <a:avLst/>
          </a:prstGeom>
          <a:solidFill>
            <a:srgbClr val="2D2D8A"/>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IE" sz="1600" b="1" i="0" u="none" strike="noStrike" kern="1200" cap="none" spc="0" normalizeH="0" baseline="0" noProof="0" dirty="0">
                <a:ln>
                  <a:noFill/>
                </a:ln>
                <a:solidFill>
                  <a:srgbClr val="FFFFFF">
                    <a:lumMod val="95000"/>
                  </a:srgbClr>
                </a:solidFill>
                <a:effectLst/>
                <a:uLnTx/>
                <a:uFillTx/>
                <a:latin typeface="+mj-lt"/>
                <a:ea typeface="ＭＳ Ｐゴシック" charset="0"/>
                <a:cs typeface="Calibri"/>
              </a:rPr>
              <a:t>Effectiveness: ratio of input/outcome OR output/outcome</a:t>
            </a:r>
          </a:p>
        </p:txBody>
      </p:sp>
    </p:spTree>
    <p:extLst>
      <p:ext uri="{BB962C8B-B14F-4D97-AF65-F5344CB8AC3E}">
        <p14:creationId xmlns:p14="http://schemas.microsoft.com/office/powerpoint/2010/main" val="8631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9" grpId="0"/>
      <p:bldP spid="32" grpId="0"/>
      <p:bldP spid="34" grpId="0"/>
      <p:bldP spid="36" grpId="0"/>
      <p:bldP spid="37" grpId="0" animBg="1"/>
      <p:bldP spid="3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0A044-F59D-62B2-C652-FD298748E37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B42B7A2-9AC5-0C7A-D7A1-59FE0A513E6E}"/>
              </a:ext>
            </a:extLst>
          </p:cNvPr>
          <p:cNvSpPr/>
          <p:nvPr/>
        </p:nvSpPr>
        <p:spPr>
          <a:xfrm>
            <a:off x="474486" y="1645920"/>
            <a:ext cx="11011836" cy="51186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6">
            <a:extLst>
              <a:ext uri="{FF2B5EF4-FFF2-40B4-BE49-F238E27FC236}">
                <a16:creationId xmlns:a16="http://schemas.microsoft.com/office/drawing/2014/main" id="{6BEE1BBE-4FC1-CAD7-31D3-DA6BF3019330}"/>
              </a:ext>
            </a:extLst>
          </p:cNvPr>
          <p:cNvSpPr txBox="1">
            <a:spLocks noChangeArrowheads="1"/>
          </p:cNvSpPr>
          <p:nvPr/>
        </p:nvSpPr>
        <p:spPr bwMode="auto">
          <a:xfrm>
            <a:off x="2414016" y="2286000"/>
            <a:ext cx="4242815" cy="1728397"/>
          </a:xfrm>
          <a:prstGeom prst="rect">
            <a:avLst/>
          </a:prstGeom>
          <a:solidFill>
            <a:schemeClr val="bg1">
              <a:lumMod val="95000"/>
            </a:schemeClr>
          </a:solidFill>
          <a:ln>
            <a:solidFill>
              <a:schemeClr val="tx1">
                <a:lumMod val="60000"/>
                <a:lumOff val="4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r>
              <a:rPr lang="en-GB" i="0" dirty="0">
                <a:solidFill>
                  <a:schemeClr val="tx1">
                    <a:lumMod val="50000"/>
                  </a:schemeClr>
                </a:solidFill>
                <a:latin typeface="+mj-lt"/>
              </a:rPr>
              <a:t>M&amp;E structures</a:t>
            </a:r>
          </a:p>
          <a:p>
            <a:pPr marL="457200" indent="-457200">
              <a:buFont typeface="Arial"/>
              <a:buChar char="•"/>
            </a:pPr>
            <a:r>
              <a:rPr lang="en-GB" i="0" dirty="0">
                <a:solidFill>
                  <a:schemeClr val="tx1">
                    <a:lumMod val="50000"/>
                  </a:schemeClr>
                </a:solidFill>
                <a:latin typeface="+mj-lt"/>
              </a:rPr>
              <a:t>Mandate</a:t>
            </a:r>
          </a:p>
          <a:p>
            <a:pPr marL="457200" indent="-457200">
              <a:buFont typeface="Arial"/>
              <a:buChar char="•"/>
            </a:pPr>
            <a:r>
              <a:rPr lang="en-GB" i="0" dirty="0">
                <a:solidFill>
                  <a:srgbClr val="000000"/>
                </a:solidFill>
                <a:latin typeface="+mj-lt"/>
              </a:rPr>
              <a:t>Responsibilities</a:t>
            </a:r>
          </a:p>
          <a:p>
            <a:pPr marL="457200" indent="-457200">
              <a:buFont typeface="Arial"/>
              <a:buChar char="•"/>
            </a:pPr>
            <a:r>
              <a:rPr lang="en-GB" i="0" dirty="0">
                <a:solidFill>
                  <a:srgbClr val="000000"/>
                </a:solidFill>
                <a:latin typeface="+mj-lt"/>
              </a:rPr>
              <a:t>Tools</a:t>
            </a:r>
          </a:p>
        </p:txBody>
      </p:sp>
      <p:sp>
        <p:nvSpPr>
          <p:cNvPr id="5" name="TextBox 7">
            <a:extLst>
              <a:ext uri="{FF2B5EF4-FFF2-40B4-BE49-F238E27FC236}">
                <a16:creationId xmlns:a16="http://schemas.microsoft.com/office/drawing/2014/main" id="{62836A7A-1372-91F5-E42E-7C6E7BF132A1}"/>
              </a:ext>
            </a:extLst>
          </p:cNvPr>
          <p:cNvSpPr txBox="1">
            <a:spLocks noChangeArrowheads="1"/>
          </p:cNvSpPr>
          <p:nvPr/>
        </p:nvSpPr>
        <p:spPr bwMode="auto">
          <a:xfrm>
            <a:off x="6638543" y="2286000"/>
            <a:ext cx="4701474" cy="1728397"/>
          </a:xfrm>
          <a:prstGeom prst="rect">
            <a:avLst/>
          </a:prstGeom>
          <a:solidFill>
            <a:schemeClr val="bg1">
              <a:lumMod val="95000"/>
            </a:schemeClr>
          </a:solidFill>
          <a:ln>
            <a:solidFill>
              <a:schemeClr val="tx1">
                <a:lumMod val="60000"/>
                <a:lumOff val="4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r"/>
            <a:r>
              <a:rPr lang="en-GB" i="0" dirty="0">
                <a:solidFill>
                  <a:schemeClr val="tx1">
                    <a:lumMod val="50000"/>
                  </a:schemeClr>
                </a:solidFill>
                <a:latin typeface="+mj-lt"/>
              </a:rPr>
              <a:t>Adequate capacity  for M&amp;E</a:t>
            </a:r>
          </a:p>
          <a:p>
            <a:pPr marL="285750" indent="-285750" algn="r">
              <a:buFont typeface="Arial"/>
              <a:buChar char="•"/>
            </a:pPr>
            <a:r>
              <a:rPr lang="en-GB" i="0" dirty="0">
                <a:solidFill>
                  <a:schemeClr val="tx1">
                    <a:lumMod val="50000"/>
                  </a:schemeClr>
                </a:solidFill>
                <a:latin typeface="+mj-lt"/>
              </a:rPr>
              <a:t>Specialised </a:t>
            </a:r>
          </a:p>
          <a:p>
            <a:pPr algn="r"/>
            <a:r>
              <a:rPr lang="en-GB" i="0" dirty="0">
                <a:solidFill>
                  <a:schemeClr val="tx1">
                    <a:lumMod val="50000"/>
                  </a:schemeClr>
                </a:solidFill>
                <a:latin typeface="+mj-lt"/>
              </a:rPr>
              <a:t>human resources</a:t>
            </a:r>
          </a:p>
          <a:p>
            <a:pPr algn="r"/>
            <a:endParaRPr lang="en-GB" i="0" dirty="0">
              <a:solidFill>
                <a:schemeClr val="tx1"/>
              </a:solidFill>
              <a:latin typeface="+mj-lt"/>
            </a:endParaRPr>
          </a:p>
        </p:txBody>
      </p:sp>
      <p:sp>
        <p:nvSpPr>
          <p:cNvPr id="7" name="TextBox 15">
            <a:extLst>
              <a:ext uri="{FF2B5EF4-FFF2-40B4-BE49-F238E27FC236}">
                <a16:creationId xmlns:a16="http://schemas.microsoft.com/office/drawing/2014/main" id="{70817B05-DE8C-34CA-290E-599EAA05DDC9}"/>
              </a:ext>
            </a:extLst>
          </p:cNvPr>
          <p:cNvSpPr txBox="1">
            <a:spLocks noChangeArrowheads="1"/>
          </p:cNvSpPr>
          <p:nvPr/>
        </p:nvSpPr>
        <p:spPr bwMode="auto">
          <a:xfrm>
            <a:off x="6638543" y="3979242"/>
            <a:ext cx="4701474" cy="2680430"/>
          </a:xfrm>
          <a:prstGeom prst="rect">
            <a:avLst/>
          </a:prstGeom>
          <a:solidFill>
            <a:schemeClr val="bg1">
              <a:lumMod val="95000"/>
            </a:schemeClr>
          </a:solidFill>
          <a:ln>
            <a:solidFill>
              <a:schemeClr val="tx1">
                <a:lumMod val="60000"/>
                <a:lumOff val="4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r"/>
            <a:r>
              <a:rPr lang="en-GB" i="0" dirty="0">
                <a:solidFill>
                  <a:schemeClr val="tx1">
                    <a:lumMod val="50000"/>
                  </a:schemeClr>
                </a:solidFill>
                <a:latin typeface="+mj-lt"/>
              </a:rPr>
              <a:t>Culture of </a:t>
            </a:r>
          </a:p>
          <a:p>
            <a:pPr algn="r"/>
            <a:r>
              <a:rPr lang="en-GB" i="0" dirty="0">
                <a:solidFill>
                  <a:schemeClr val="tx1">
                    <a:lumMod val="50000"/>
                  </a:schemeClr>
                </a:solidFill>
                <a:latin typeface="+mj-lt"/>
              </a:rPr>
              <a:t>Monitoring </a:t>
            </a:r>
          </a:p>
          <a:p>
            <a:pPr algn="r"/>
            <a:r>
              <a:rPr lang="en-GB" i="0" dirty="0">
                <a:solidFill>
                  <a:schemeClr val="tx1">
                    <a:lumMod val="50000"/>
                  </a:schemeClr>
                </a:solidFill>
                <a:latin typeface="+mj-lt"/>
              </a:rPr>
              <a:t>and performance</a:t>
            </a:r>
          </a:p>
          <a:p>
            <a:pPr marL="285750" indent="-285750" algn="r">
              <a:buFont typeface="Arial"/>
              <a:buChar char="•"/>
            </a:pPr>
            <a:r>
              <a:rPr lang="en-GB" i="0" dirty="0">
                <a:solidFill>
                  <a:schemeClr val="tx1">
                    <a:lumMod val="50000"/>
                  </a:schemeClr>
                </a:solidFill>
                <a:latin typeface="+mj-lt"/>
              </a:rPr>
              <a:t> Internal/external demand for it</a:t>
            </a:r>
          </a:p>
          <a:p>
            <a:pPr marL="285750" indent="-285750" algn="r">
              <a:buFont typeface="Arial"/>
              <a:buChar char="•"/>
            </a:pPr>
            <a:r>
              <a:rPr lang="en-GB" i="0" dirty="0">
                <a:solidFill>
                  <a:schemeClr val="tx1">
                    <a:lumMod val="50000"/>
                  </a:schemeClr>
                </a:solidFill>
                <a:latin typeface="+mj-lt"/>
              </a:rPr>
              <a:t>Management use and remedial actions taken</a:t>
            </a:r>
          </a:p>
          <a:p>
            <a:pPr marL="285750" indent="-285750" algn="r">
              <a:buFont typeface="Arial"/>
              <a:buChar char="•"/>
            </a:pPr>
            <a:r>
              <a:rPr lang="en-GB" i="0" dirty="0">
                <a:solidFill>
                  <a:schemeClr val="tx1">
                    <a:lumMod val="50000"/>
                  </a:schemeClr>
                </a:solidFill>
                <a:latin typeface="+mj-lt"/>
              </a:rPr>
              <a:t>Use by external stakeholders</a:t>
            </a:r>
          </a:p>
        </p:txBody>
      </p:sp>
      <p:sp>
        <p:nvSpPr>
          <p:cNvPr id="2" name="Title 1">
            <a:extLst>
              <a:ext uri="{FF2B5EF4-FFF2-40B4-BE49-F238E27FC236}">
                <a16:creationId xmlns:a16="http://schemas.microsoft.com/office/drawing/2014/main" id="{BD91D191-C2E1-EA75-85A6-E34E9D876510}"/>
              </a:ext>
            </a:extLst>
          </p:cNvPr>
          <p:cNvSpPr>
            <a:spLocks noGrp="1"/>
          </p:cNvSpPr>
          <p:nvPr>
            <p:ph type="title"/>
          </p:nvPr>
        </p:nvSpPr>
        <p:spPr/>
        <p:txBody>
          <a:bodyPr/>
          <a:lstStyle/>
          <a:p>
            <a:r>
              <a:rPr lang="en-GB" dirty="0"/>
              <a:t>The landscape for monitoring and performance</a:t>
            </a:r>
          </a:p>
        </p:txBody>
      </p:sp>
      <p:sp>
        <p:nvSpPr>
          <p:cNvPr id="8" name="TextBox 10">
            <a:extLst>
              <a:ext uri="{FF2B5EF4-FFF2-40B4-BE49-F238E27FC236}">
                <a16:creationId xmlns:a16="http://schemas.microsoft.com/office/drawing/2014/main" id="{EDB6D1F4-F211-A3E8-3783-1783F4C33501}"/>
              </a:ext>
            </a:extLst>
          </p:cNvPr>
          <p:cNvSpPr txBox="1">
            <a:spLocks noChangeArrowheads="1"/>
          </p:cNvSpPr>
          <p:nvPr/>
        </p:nvSpPr>
        <p:spPr bwMode="auto">
          <a:xfrm>
            <a:off x="416747" y="1684171"/>
            <a:ext cx="19077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a:r>
              <a:rPr lang="en-GB" b="1" i="0" dirty="0">
                <a:solidFill>
                  <a:schemeClr val="accent4">
                    <a:lumMod val="75000"/>
                  </a:schemeClr>
                </a:solidFill>
                <a:latin typeface="+mj-lt"/>
              </a:rPr>
              <a:t>Demand</a:t>
            </a:r>
          </a:p>
        </p:txBody>
      </p:sp>
      <p:sp>
        <p:nvSpPr>
          <p:cNvPr id="9" name="TextBox 11">
            <a:extLst>
              <a:ext uri="{FF2B5EF4-FFF2-40B4-BE49-F238E27FC236}">
                <a16:creationId xmlns:a16="http://schemas.microsoft.com/office/drawing/2014/main" id="{C3A2E243-A615-B118-0ACD-E343A7743BAF}"/>
              </a:ext>
            </a:extLst>
          </p:cNvPr>
          <p:cNvSpPr txBox="1">
            <a:spLocks noChangeArrowheads="1"/>
          </p:cNvSpPr>
          <p:nvPr/>
        </p:nvSpPr>
        <p:spPr bwMode="auto">
          <a:xfrm>
            <a:off x="3040220" y="1674239"/>
            <a:ext cx="64798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a:r>
              <a:rPr lang="en-GB" b="1" i="0" dirty="0">
                <a:solidFill>
                  <a:schemeClr val="accent4">
                    <a:lumMod val="75000"/>
                  </a:schemeClr>
                </a:solidFill>
                <a:latin typeface="+mj-lt"/>
              </a:rPr>
              <a:t>Supply of information</a:t>
            </a:r>
          </a:p>
        </p:txBody>
      </p:sp>
      <p:sp>
        <p:nvSpPr>
          <p:cNvPr id="10" name="TextBox 13">
            <a:extLst>
              <a:ext uri="{FF2B5EF4-FFF2-40B4-BE49-F238E27FC236}">
                <a16:creationId xmlns:a16="http://schemas.microsoft.com/office/drawing/2014/main" id="{3E11E0E0-489E-32A9-3EAD-52D773261051}"/>
              </a:ext>
            </a:extLst>
          </p:cNvPr>
          <p:cNvSpPr txBox="1">
            <a:spLocks noChangeArrowheads="1"/>
          </p:cNvSpPr>
          <p:nvPr/>
        </p:nvSpPr>
        <p:spPr bwMode="auto">
          <a:xfrm>
            <a:off x="474486" y="2188277"/>
            <a:ext cx="1657269" cy="4539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a:spcAft>
                <a:spcPts val="600"/>
              </a:spcAft>
            </a:pPr>
            <a:r>
              <a:rPr lang="en-GB" i="0" dirty="0">
                <a:solidFill>
                  <a:schemeClr val="tx1">
                    <a:lumMod val="50000"/>
                  </a:schemeClr>
                </a:solidFill>
                <a:latin typeface="+mj-lt"/>
              </a:rPr>
              <a:t>Users</a:t>
            </a:r>
          </a:p>
          <a:p>
            <a:pPr algn="ctr">
              <a:spcAft>
                <a:spcPts val="600"/>
              </a:spcAft>
            </a:pPr>
            <a:r>
              <a:rPr lang="en-GB" i="0" dirty="0">
                <a:solidFill>
                  <a:schemeClr val="tx1">
                    <a:lumMod val="50000"/>
                  </a:schemeClr>
                </a:solidFill>
                <a:latin typeface="+mj-lt"/>
              </a:rPr>
              <a:t>Parliament</a:t>
            </a:r>
          </a:p>
          <a:p>
            <a:pPr algn="ctr">
              <a:spcAft>
                <a:spcPts val="600"/>
              </a:spcAft>
            </a:pPr>
            <a:r>
              <a:rPr lang="en-GB" i="0" dirty="0">
                <a:solidFill>
                  <a:schemeClr val="tx1">
                    <a:lumMod val="50000"/>
                  </a:schemeClr>
                </a:solidFill>
                <a:latin typeface="+mj-lt"/>
              </a:rPr>
              <a:t>Supreme Audit Institution</a:t>
            </a:r>
          </a:p>
          <a:p>
            <a:pPr algn="ctr">
              <a:spcAft>
                <a:spcPts val="600"/>
              </a:spcAft>
            </a:pPr>
            <a:r>
              <a:rPr lang="en-GB" i="0" dirty="0">
                <a:solidFill>
                  <a:schemeClr val="tx1">
                    <a:lumMod val="50000"/>
                  </a:schemeClr>
                </a:solidFill>
                <a:latin typeface="+mj-lt"/>
              </a:rPr>
              <a:t>Civil Society</a:t>
            </a:r>
          </a:p>
          <a:p>
            <a:pPr algn="ctr">
              <a:spcAft>
                <a:spcPts val="600"/>
              </a:spcAft>
            </a:pPr>
            <a:r>
              <a:rPr lang="en-GB" i="0" dirty="0">
                <a:solidFill>
                  <a:schemeClr val="tx1">
                    <a:lumMod val="50000"/>
                  </a:schemeClr>
                </a:solidFill>
                <a:latin typeface="+mj-lt"/>
              </a:rPr>
              <a:t>Central Statistical Office</a:t>
            </a:r>
          </a:p>
          <a:p>
            <a:pPr algn="ctr">
              <a:spcAft>
                <a:spcPts val="600"/>
              </a:spcAft>
            </a:pPr>
            <a:r>
              <a:rPr lang="en-GB" i="0" dirty="0">
                <a:solidFill>
                  <a:schemeClr val="tx1">
                    <a:lumMod val="50000"/>
                  </a:schemeClr>
                </a:solidFill>
                <a:latin typeface="+mj-lt"/>
              </a:rPr>
              <a:t>Academia </a:t>
            </a:r>
          </a:p>
        </p:txBody>
      </p:sp>
      <p:sp>
        <p:nvSpPr>
          <p:cNvPr id="14" name="TextBox 15">
            <a:extLst>
              <a:ext uri="{FF2B5EF4-FFF2-40B4-BE49-F238E27FC236}">
                <a16:creationId xmlns:a16="http://schemas.microsoft.com/office/drawing/2014/main" id="{688C67F2-98EA-B15A-8E68-E3607B1776B8}"/>
              </a:ext>
            </a:extLst>
          </p:cNvPr>
          <p:cNvSpPr txBox="1">
            <a:spLocks noChangeArrowheads="1"/>
          </p:cNvSpPr>
          <p:nvPr/>
        </p:nvSpPr>
        <p:spPr bwMode="auto">
          <a:xfrm>
            <a:off x="2414016" y="3979242"/>
            <a:ext cx="4224527" cy="2680430"/>
          </a:xfrm>
          <a:prstGeom prst="rect">
            <a:avLst/>
          </a:prstGeom>
          <a:solidFill>
            <a:schemeClr val="bg1">
              <a:lumMod val="95000"/>
            </a:schemeClr>
          </a:solidFill>
          <a:ln>
            <a:solidFill>
              <a:schemeClr val="tx1">
                <a:lumMod val="60000"/>
                <a:lumOff val="4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r>
              <a:rPr lang="en-GB" i="0" dirty="0">
                <a:solidFill>
                  <a:schemeClr val="tx1">
                    <a:lumMod val="50000"/>
                  </a:schemeClr>
                </a:solidFill>
                <a:latin typeface="+mj-lt"/>
              </a:rPr>
              <a:t>Data</a:t>
            </a:r>
          </a:p>
          <a:p>
            <a:pPr marL="342900" indent="-342900">
              <a:buFont typeface="Arial" panose="020B0604020202020204" pitchFamily="34" charset="0"/>
              <a:buChar char="•"/>
            </a:pPr>
            <a:r>
              <a:rPr lang="en-GB" i="0" dirty="0">
                <a:solidFill>
                  <a:schemeClr val="tx1">
                    <a:lumMod val="50000"/>
                  </a:schemeClr>
                </a:solidFill>
                <a:latin typeface="+mj-lt"/>
              </a:rPr>
              <a:t>Integrity</a:t>
            </a:r>
          </a:p>
          <a:p>
            <a:pPr marL="285750" indent="-285750">
              <a:buFont typeface="Arial" panose="020B0604020202020204" pitchFamily="34" charset="0"/>
              <a:buChar char="•"/>
              <a:defRPr/>
            </a:pPr>
            <a:r>
              <a:rPr lang="en-GB" i="0" dirty="0">
                <a:solidFill>
                  <a:schemeClr val="tx1">
                    <a:lumMod val="50000"/>
                  </a:schemeClr>
                </a:solidFill>
                <a:latin typeface="+mj-lt"/>
              </a:rPr>
              <a:t>Collection (</a:t>
            </a:r>
            <a:r>
              <a:rPr lang="en-GB" altLang="en-US" i="0" dirty="0">
                <a:solidFill>
                  <a:schemeClr val="tx1"/>
                </a:solidFill>
                <a:latin typeface="+mj-lt"/>
              </a:rPr>
              <a:t>administrative, </a:t>
            </a:r>
            <a:r>
              <a:rPr lang="en-GB" altLang="en-US" i="0" dirty="0">
                <a:solidFill>
                  <a:schemeClr val="tx1">
                    <a:lumMod val="50000"/>
                  </a:schemeClr>
                </a:solidFill>
                <a:latin typeface="+mj-lt"/>
              </a:rPr>
              <a:t>surveys</a:t>
            </a:r>
            <a:r>
              <a:rPr lang="en-GB" altLang="en-US" i="0" dirty="0">
                <a:solidFill>
                  <a:schemeClr val="tx1"/>
                </a:solidFill>
                <a:latin typeface="+mj-lt"/>
              </a:rPr>
              <a:t>, evaluations)</a:t>
            </a:r>
          </a:p>
          <a:p>
            <a:pPr marL="285750" indent="-285750">
              <a:buFont typeface="Arial" panose="020B0604020202020204" pitchFamily="34" charset="0"/>
              <a:buChar char="•"/>
              <a:defRPr/>
            </a:pPr>
            <a:r>
              <a:rPr lang="en-GB" altLang="en-US" i="0" dirty="0">
                <a:solidFill>
                  <a:schemeClr val="tx1">
                    <a:lumMod val="50000"/>
                  </a:schemeClr>
                </a:solidFill>
                <a:latin typeface="+mj-lt"/>
              </a:rPr>
              <a:t>Storage</a:t>
            </a:r>
            <a:r>
              <a:rPr lang="en-GB" altLang="en-US" i="0" dirty="0">
                <a:solidFill>
                  <a:schemeClr val="tx1"/>
                </a:solidFill>
                <a:latin typeface="+mj-lt"/>
              </a:rPr>
              <a:t> &amp; Dissemination</a:t>
            </a:r>
          </a:p>
          <a:p>
            <a:pPr marL="285750" indent="-285750">
              <a:buFont typeface="Arial" panose="020B0604020202020204" pitchFamily="34" charset="0"/>
              <a:buChar char="•"/>
              <a:defRPr/>
            </a:pPr>
            <a:r>
              <a:rPr lang="en-GB" altLang="en-US" i="0" dirty="0">
                <a:solidFill>
                  <a:schemeClr val="tx1"/>
                </a:solidFill>
                <a:latin typeface="+mj-lt"/>
              </a:rPr>
              <a:t>Access/Use</a:t>
            </a:r>
            <a:endParaRPr lang="en-GB" i="0" dirty="0">
              <a:solidFill>
                <a:schemeClr val="tx1">
                  <a:lumMod val="50000"/>
                </a:schemeClr>
              </a:solidFill>
              <a:latin typeface="+mj-lt"/>
            </a:endParaRPr>
          </a:p>
        </p:txBody>
      </p:sp>
      <p:sp>
        <p:nvSpPr>
          <p:cNvPr id="3" name="TextBox 2">
            <a:extLst>
              <a:ext uri="{FF2B5EF4-FFF2-40B4-BE49-F238E27FC236}">
                <a16:creationId xmlns:a16="http://schemas.microsoft.com/office/drawing/2014/main" id="{3192CDB9-B747-129B-A363-C3EBB24C8915}"/>
              </a:ext>
            </a:extLst>
          </p:cNvPr>
          <p:cNvSpPr txBox="1"/>
          <p:nvPr/>
        </p:nvSpPr>
        <p:spPr>
          <a:xfrm>
            <a:off x="5285232" y="3395763"/>
            <a:ext cx="3200400" cy="1200329"/>
          </a:xfrm>
          <a:prstGeom prst="rect">
            <a:avLst/>
          </a:prstGeom>
          <a:solidFill>
            <a:srgbClr val="FFC000"/>
          </a:solidFill>
          <a:ln>
            <a:solidFill>
              <a:schemeClr val="accent5">
                <a:lumMod val="50000"/>
              </a:schemeClr>
            </a:solidFill>
          </a:ln>
        </p:spPr>
        <p:txBody>
          <a:bodyPr wrap="square" rtlCol="0">
            <a:spAutoFit/>
          </a:bodyPr>
          <a:lstStyle/>
          <a:p>
            <a:pPr algn="ctr"/>
            <a:r>
              <a:rPr lang="en-GB" sz="2400" dirty="0">
                <a:solidFill>
                  <a:schemeClr val="tx1">
                    <a:lumMod val="50000"/>
                  </a:schemeClr>
                </a:solidFill>
              </a:rPr>
              <a:t>Policy &amp; Strategy</a:t>
            </a:r>
          </a:p>
          <a:p>
            <a:pPr algn="ctr"/>
            <a:r>
              <a:rPr lang="en-GB" sz="2400" dirty="0">
                <a:solidFill>
                  <a:schemeClr val="tx1">
                    <a:lumMod val="50000"/>
                  </a:schemeClr>
                </a:solidFill>
              </a:rPr>
              <a:t>Objectives, indicators, baselines &amp; targets</a:t>
            </a:r>
          </a:p>
        </p:txBody>
      </p:sp>
    </p:spTree>
    <p:extLst>
      <p:ext uri="{BB962C8B-B14F-4D97-AF65-F5344CB8AC3E}">
        <p14:creationId xmlns:p14="http://schemas.microsoft.com/office/powerpoint/2010/main" val="34487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4" grpId="0" animBg="1"/>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C7B01AE-8D18-4040-8932-AEAE2E359EB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912" b="9912"/>
          <a:stretch>
            <a:fillRect/>
          </a:stretch>
        </p:blipFill>
        <p:spPr/>
      </p:pic>
      <p:sp>
        <p:nvSpPr>
          <p:cNvPr id="3" name="Content Placeholder 2">
            <a:extLst>
              <a:ext uri="{FF2B5EF4-FFF2-40B4-BE49-F238E27FC236}">
                <a16:creationId xmlns:a16="http://schemas.microsoft.com/office/drawing/2014/main" id="{5E56B78E-013F-0A41-87A8-E9386E602C54}"/>
              </a:ext>
            </a:extLst>
          </p:cNvPr>
          <p:cNvSpPr>
            <a:spLocks noGrp="1"/>
          </p:cNvSpPr>
          <p:nvPr>
            <p:ph idx="1"/>
          </p:nvPr>
        </p:nvSpPr>
        <p:spPr>
          <a:xfrm>
            <a:off x="6095999" y="-59634"/>
            <a:ext cx="6096001" cy="2890516"/>
          </a:xfrm>
        </p:spPr>
        <p:txBody>
          <a:bodyPr/>
          <a:lstStyle/>
          <a:p>
            <a:r>
              <a:rPr lang="en-GB" sz="2000" dirty="0"/>
              <a:t>(…) Most (variable tranche performance indicators) were focused on short-term actions rather than longer-term results, (…) Only 13 % of the 248 indicators reviewed measured outcomes or impacts in the supported sectors (…) which would enable the Commission to better measure longer-term results (..) </a:t>
            </a:r>
          </a:p>
        </p:txBody>
      </p:sp>
      <p:sp>
        <p:nvSpPr>
          <p:cNvPr id="2" name="Content Placeholder 2">
            <a:extLst>
              <a:ext uri="{FF2B5EF4-FFF2-40B4-BE49-F238E27FC236}">
                <a16:creationId xmlns:a16="http://schemas.microsoft.com/office/drawing/2014/main" id="{B25B8600-EE92-1FCD-991A-BA52034BD1EA}"/>
              </a:ext>
            </a:extLst>
          </p:cNvPr>
          <p:cNvSpPr txBox="1">
            <a:spLocks/>
          </p:cNvSpPr>
          <p:nvPr/>
        </p:nvSpPr>
        <p:spPr>
          <a:xfrm>
            <a:off x="6095999" y="3241343"/>
            <a:ext cx="6096001" cy="3616657"/>
          </a:xfrm>
          <a:prstGeom prst="rect">
            <a:avLst/>
          </a:prstGeom>
          <a:solidFill>
            <a:schemeClr val="bg1"/>
          </a:solidFill>
        </p:spPr>
        <p:txBody>
          <a:bodyPr vert="horz" lIns="360000" tIns="360000" rIns="360000" bIns="360000" rtlCol="0" anchor="ctr" anchorCtr="0">
            <a:noAutofit/>
          </a:bodyPr>
          <a:lstStyle>
            <a:lvl1pPr marL="0" indent="0" algn="l" defTabSz="914400" rtl="0" eaLnBrk="1" latinLnBrk="0" hangingPunct="1">
              <a:lnSpc>
                <a:spcPct val="100000"/>
              </a:lnSpc>
              <a:spcBef>
                <a:spcPts val="0"/>
              </a:spcBef>
              <a:spcAft>
                <a:spcPts val="1800"/>
              </a:spcAft>
              <a:buClr>
                <a:schemeClr val="tx2"/>
              </a:buClr>
              <a:buFontTx/>
              <a:buNone/>
              <a:defRPr sz="2400" i="1"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
                <a:srgbClr val="034EA2"/>
              </a:buClr>
              <a:buSzTx/>
              <a:buFontTx/>
              <a:buNone/>
              <a:tabLst/>
              <a:defRPr/>
            </a:pPr>
            <a:r>
              <a:rPr kumimoji="0" lang="en-GB" sz="2000" b="0" i="1" u="none" strike="noStrike" kern="1200" cap="none" spc="0" normalizeH="0" baseline="0" noProof="0" dirty="0">
                <a:ln>
                  <a:noFill/>
                </a:ln>
                <a:solidFill>
                  <a:srgbClr val="034EA2"/>
                </a:solidFill>
                <a:effectLst/>
                <a:uLnTx/>
                <a:uFillTx/>
                <a:latin typeface="Arial"/>
                <a:ea typeface="+mn-ea"/>
                <a:cs typeface="+mn-cs"/>
              </a:rPr>
              <a:t>More than one third of the indicators were vaguely defined or had incorrect baselines, or none at all. This allowed for different interpretations as to whether targets had been achieved (..)</a:t>
            </a:r>
          </a:p>
          <a:p>
            <a:pPr marL="0" marR="0" lvl="0" indent="0" algn="l" defTabSz="914400" rtl="0" eaLnBrk="1" fontAlgn="auto" latinLnBrk="0" hangingPunct="1">
              <a:lnSpc>
                <a:spcPct val="100000"/>
              </a:lnSpc>
              <a:spcBef>
                <a:spcPts val="0"/>
              </a:spcBef>
              <a:spcAft>
                <a:spcPts val="300"/>
              </a:spcAft>
              <a:buClr>
                <a:srgbClr val="034EA2"/>
              </a:buClr>
              <a:buSzTx/>
              <a:buFontTx/>
              <a:buNone/>
              <a:tabLst/>
              <a:defRPr/>
            </a:pPr>
            <a:r>
              <a:rPr kumimoji="0" lang="en-GB" sz="2000" b="0" i="1" u="none" strike="noStrike" kern="1200" cap="none" spc="0" normalizeH="0" baseline="0" noProof="0" dirty="0">
                <a:ln>
                  <a:noFill/>
                </a:ln>
                <a:solidFill>
                  <a:srgbClr val="034EA2"/>
                </a:solidFill>
                <a:effectLst/>
                <a:uLnTx/>
                <a:uFillTx/>
                <a:latin typeface="Arial"/>
                <a:ea typeface="+mn-ea"/>
                <a:cs typeface="+mn-cs"/>
              </a:rPr>
              <a:t>Particular attention should be paid to: </a:t>
            </a:r>
          </a:p>
          <a:p>
            <a:pPr marL="0" marR="0" lvl="0" indent="0" algn="l" defTabSz="914400" rtl="0" eaLnBrk="1" fontAlgn="auto" latinLnBrk="0" hangingPunct="1">
              <a:lnSpc>
                <a:spcPct val="100000"/>
              </a:lnSpc>
              <a:spcBef>
                <a:spcPts val="0"/>
              </a:spcBef>
              <a:spcAft>
                <a:spcPts val="300"/>
              </a:spcAft>
              <a:buClr>
                <a:srgbClr val="034EA2"/>
              </a:buClr>
              <a:buSzTx/>
              <a:buFontTx/>
              <a:buNone/>
              <a:tabLst/>
              <a:defRPr/>
            </a:pPr>
            <a:r>
              <a:rPr kumimoji="0" lang="en-GB" sz="2000" b="0" i="1" u="none" strike="noStrike" kern="1200" cap="none" spc="0" normalizeH="0" baseline="0" noProof="0" dirty="0">
                <a:ln>
                  <a:noFill/>
                </a:ln>
                <a:solidFill>
                  <a:srgbClr val="034EA2"/>
                </a:solidFill>
                <a:effectLst/>
                <a:uLnTx/>
                <a:uFillTx/>
                <a:latin typeface="Arial"/>
                <a:ea typeface="+mn-ea"/>
                <a:cs typeface="+mn-cs"/>
              </a:rPr>
              <a:t>(a)  Using performance indicators that are specific and do not allow different interpretations; </a:t>
            </a:r>
          </a:p>
          <a:p>
            <a:pPr marL="0" marR="0" lvl="0" indent="0" algn="l" defTabSz="914400" rtl="0" eaLnBrk="1" fontAlgn="auto" latinLnBrk="0" hangingPunct="1">
              <a:lnSpc>
                <a:spcPct val="100000"/>
              </a:lnSpc>
              <a:spcBef>
                <a:spcPts val="0"/>
              </a:spcBef>
              <a:spcAft>
                <a:spcPts val="300"/>
              </a:spcAft>
              <a:buClr>
                <a:srgbClr val="034EA2"/>
              </a:buClr>
              <a:buSzTx/>
              <a:buFontTx/>
              <a:buNone/>
              <a:tabLst/>
              <a:defRPr/>
            </a:pPr>
            <a:r>
              <a:rPr kumimoji="0" lang="en-GB" sz="2000" b="0" i="1" u="none" strike="noStrike" kern="1200" cap="none" spc="0" normalizeH="0" baseline="0" noProof="0" dirty="0">
                <a:ln>
                  <a:noFill/>
                </a:ln>
                <a:solidFill>
                  <a:srgbClr val="034EA2"/>
                </a:solidFill>
                <a:effectLst/>
                <a:uLnTx/>
                <a:uFillTx/>
                <a:latin typeface="Arial"/>
                <a:ea typeface="+mn-ea"/>
                <a:cs typeface="+mn-cs"/>
              </a:rPr>
              <a:t>(b)  Using baseline values and targets </a:t>
            </a:r>
          </a:p>
        </p:txBody>
      </p:sp>
    </p:spTree>
    <p:extLst>
      <p:ext uri="{BB962C8B-B14F-4D97-AF65-F5344CB8AC3E}">
        <p14:creationId xmlns:p14="http://schemas.microsoft.com/office/powerpoint/2010/main" val="3902823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F848F0-C906-464E-98EC-26E34F21BE6B}"/>
              </a:ext>
            </a:extLst>
          </p:cNvPr>
          <p:cNvSpPr>
            <a:spLocks noGrp="1"/>
          </p:cNvSpPr>
          <p:nvPr>
            <p:ph idx="1"/>
          </p:nvPr>
        </p:nvSpPr>
        <p:spPr/>
        <p:txBody>
          <a:bodyPr/>
          <a:lstStyle/>
          <a:p>
            <a:r>
              <a:rPr lang="en-GB" dirty="0"/>
              <a:t>The Commission should: </a:t>
            </a:r>
          </a:p>
          <a:p>
            <a:r>
              <a:rPr lang="en-GB" dirty="0"/>
              <a:t>update baseline information prior to contract signature or correct the baseline values during contract implementation if necessary, by amending the budget support contract</a:t>
            </a:r>
          </a:p>
          <a:p>
            <a:r>
              <a:rPr lang="en-GB" dirty="0"/>
              <a:t>avoid situations in which the partner country achieves targets exclusively due to EU-funded technical assistance</a:t>
            </a:r>
          </a:p>
          <a:p>
            <a:r>
              <a:rPr lang="en-GB" dirty="0"/>
              <a:t>refrain from using sub-indicators in order to limit the actual number of indicators to the maximum described by the guidelines. </a:t>
            </a:r>
          </a:p>
          <a:p>
            <a:endParaRPr lang="en-GB" dirty="0"/>
          </a:p>
          <a:p>
            <a:endParaRPr lang="en-GB" dirty="0"/>
          </a:p>
        </p:txBody>
      </p:sp>
      <p:sp>
        <p:nvSpPr>
          <p:cNvPr id="3" name="Title 2">
            <a:extLst>
              <a:ext uri="{FF2B5EF4-FFF2-40B4-BE49-F238E27FC236}">
                <a16:creationId xmlns:a16="http://schemas.microsoft.com/office/drawing/2014/main" id="{EAB9293B-E797-5145-A88B-E865107A85E2}"/>
              </a:ext>
            </a:extLst>
          </p:cNvPr>
          <p:cNvSpPr>
            <a:spLocks noGrp="1"/>
          </p:cNvSpPr>
          <p:nvPr>
            <p:ph type="title"/>
          </p:nvPr>
        </p:nvSpPr>
        <p:spPr/>
        <p:txBody>
          <a:bodyPr/>
          <a:lstStyle/>
          <a:p>
            <a:r>
              <a:rPr lang="en-GB" dirty="0"/>
              <a:t>Other ECA recommendations</a:t>
            </a:r>
          </a:p>
        </p:txBody>
      </p:sp>
    </p:spTree>
    <p:extLst>
      <p:ext uri="{BB962C8B-B14F-4D97-AF65-F5344CB8AC3E}">
        <p14:creationId xmlns:p14="http://schemas.microsoft.com/office/powerpoint/2010/main" val="1359543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08F05A-6C31-3F47-AD73-2AE5A07FBDD2}"/>
              </a:ext>
            </a:extLst>
          </p:cNvPr>
          <p:cNvSpPr>
            <a:spLocks noGrp="1"/>
          </p:cNvSpPr>
          <p:nvPr>
            <p:ph type="title"/>
          </p:nvPr>
        </p:nvSpPr>
        <p:spPr>
          <a:xfrm>
            <a:off x="970722" y="482860"/>
            <a:ext cx="10840278" cy="812540"/>
          </a:xfrm>
        </p:spPr>
        <p:txBody>
          <a:bodyPr/>
          <a:lstStyle/>
          <a:p>
            <a:r>
              <a:rPr lang="en-US" dirty="0"/>
              <a:t>Practical steps </a:t>
            </a:r>
            <a:br>
              <a:rPr lang="en-US" dirty="0"/>
            </a:br>
            <a:r>
              <a:rPr lang="en-US" dirty="0"/>
              <a:t>in defining, verifying and using indicators</a:t>
            </a:r>
            <a:endParaRPr lang="fr-ES" dirty="0"/>
          </a:p>
        </p:txBody>
      </p:sp>
      <p:sp>
        <p:nvSpPr>
          <p:cNvPr id="3" name="Oval 2">
            <a:extLst>
              <a:ext uri="{FF2B5EF4-FFF2-40B4-BE49-F238E27FC236}">
                <a16:creationId xmlns:a16="http://schemas.microsoft.com/office/drawing/2014/main" id="{42CD617C-014C-DF4D-9C1F-DD9F496C6889}"/>
              </a:ext>
            </a:extLst>
          </p:cNvPr>
          <p:cNvSpPr/>
          <p:nvPr/>
        </p:nvSpPr>
        <p:spPr>
          <a:xfrm>
            <a:off x="14506" y="1910214"/>
            <a:ext cx="3049980" cy="126239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solidFill>
                  <a:srgbClr val="FFFFFF"/>
                </a:solidFill>
              </a:rPr>
              <a:t>Fine-tuning the results chain in a participatory way</a:t>
            </a:r>
          </a:p>
        </p:txBody>
      </p:sp>
      <p:sp>
        <p:nvSpPr>
          <p:cNvPr id="4" name="Rectangle 3">
            <a:extLst>
              <a:ext uri="{FF2B5EF4-FFF2-40B4-BE49-F238E27FC236}">
                <a16:creationId xmlns:a16="http://schemas.microsoft.com/office/drawing/2014/main" id="{66E766CA-26F1-924A-B996-D208CF564F84}"/>
              </a:ext>
            </a:extLst>
          </p:cNvPr>
          <p:cNvSpPr/>
          <p:nvPr/>
        </p:nvSpPr>
        <p:spPr>
          <a:xfrm>
            <a:off x="500417" y="2967455"/>
            <a:ext cx="2606255" cy="911412"/>
          </a:xfrm>
          <a:prstGeom prst="rect">
            <a:avLst/>
          </a:prstGeom>
          <a:solidFill>
            <a:srgbClr val="FFCE89"/>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solidFill>
                  <a:srgbClr val="000000"/>
                </a:solidFill>
              </a:rPr>
              <a:t>Elaboration, reconstruction of the intervention logic</a:t>
            </a:r>
          </a:p>
        </p:txBody>
      </p:sp>
      <p:sp>
        <p:nvSpPr>
          <p:cNvPr id="6" name="Oval 30">
            <a:extLst>
              <a:ext uri="{FF2B5EF4-FFF2-40B4-BE49-F238E27FC236}">
                <a16:creationId xmlns:a16="http://schemas.microsoft.com/office/drawing/2014/main" id="{AE90EE4D-C163-5644-8494-CD00381927A6}"/>
              </a:ext>
            </a:extLst>
          </p:cNvPr>
          <p:cNvSpPr/>
          <p:nvPr/>
        </p:nvSpPr>
        <p:spPr>
          <a:xfrm>
            <a:off x="7040349" y="1847867"/>
            <a:ext cx="2748889" cy="1387091"/>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solidFill>
                  <a:srgbClr val="FFFFFF"/>
                </a:solidFill>
              </a:rPr>
              <a:t>Ensuring reliable sources of data</a:t>
            </a:r>
          </a:p>
        </p:txBody>
      </p:sp>
      <p:sp>
        <p:nvSpPr>
          <p:cNvPr id="7" name="Arrow: Circular 11">
            <a:extLst>
              <a:ext uri="{FF2B5EF4-FFF2-40B4-BE49-F238E27FC236}">
                <a16:creationId xmlns:a16="http://schemas.microsoft.com/office/drawing/2014/main" id="{FA0C0581-93E3-6A4D-A628-7F79035E8DF1}"/>
              </a:ext>
            </a:extLst>
          </p:cNvPr>
          <p:cNvSpPr/>
          <p:nvPr/>
        </p:nvSpPr>
        <p:spPr>
          <a:xfrm rot="6568622" flipV="1">
            <a:off x="6288679" y="3536555"/>
            <a:ext cx="1031707" cy="871533"/>
          </a:xfrm>
          <a:prstGeom prst="circularArrow">
            <a:avLst>
              <a:gd name="adj1" fmla="val 12500"/>
              <a:gd name="adj2" fmla="val 1142319"/>
              <a:gd name="adj3" fmla="val 20457681"/>
              <a:gd name="adj4" fmla="val 12601059"/>
              <a:gd name="adj5" fmla="val 12500"/>
            </a:avLst>
          </a:prstGeom>
          <a:solidFill>
            <a:schemeClr val="bg1">
              <a:lumMod val="6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b="1" dirty="0">
              <a:solidFill>
                <a:srgbClr val="000000"/>
              </a:solidFill>
            </a:endParaRPr>
          </a:p>
        </p:txBody>
      </p:sp>
      <p:sp>
        <p:nvSpPr>
          <p:cNvPr id="8" name="Rectangle 7">
            <a:extLst>
              <a:ext uri="{FF2B5EF4-FFF2-40B4-BE49-F238E27FC236}">
                <a16:creationId xmlns:a16="http://schemas.microsoft.com/office/drawing/2014/main" id="{7F5C0EF5-7A6D-DA45-A198-F3E326084C0E}"/>
              </a:ext>
            </a:extLst>
          </p:cNvPr>
          <p:cNvSpPr/>
          <p:nvPr/>
        </p:nvSpPr>
        <p:spPr>
          <a:xfrm>
            <a:off x="6662865" y="3107078"/>
            <a:ext cx="1987750" cy="632166"/>
          </a:xfrm>
          <a:prstGeom prst="rect">
            <a:avLst/>
          </a:prstGeom>
          <a:solidFill>
            <a:srgbClr val="FFCE89"/>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solidFill>
                  <a:srgbClr val="000000"/>
                </a:solidFill>
              </a:rPr>
              <a:t>Identify sources</a:t>
            </a:r>
          </a:p>
        </p:txBody>
      </p:sp>
      <p:sp>
        <p:nvSpPr>
          <p:cNvPr id="9" name="Arrow: Circular 34">
            <a:extLst>
              <a:ext uri="{FF2B5EF4-FFF2-40B4-BE49-F238E27FC236}">
                <a16:creationId xmlns:a16="http://schemas.microsoft.com/office/drawing/2014/main" id="{C693D577-3A53-2F43-8AD7-53A691300643}"/>
              </a:ext>
            </a:extLst>
          </p:cNvPr>
          <p:cNvSpPr/>
          <p:nvPr/>
        </p:nvSpPr>
        <p:spPr>
          <a:xfrm rot="20969928">
            <a:off x="3048626" y="2051392"/>
            <a:ext cx="971005" cy="980040"/>
          </a:xfrm>
          <a:prstGeom prst="circularArrow">
            <a:avLst>
              <a:gd name="adj1" fmla="val 12500"/>
              <a:gd name="adj2" fmla="val 1142319"/>
              <a:gd name="adj3" fmla="val 20457681"/>
              <a:gd name="adj4" fmla="val 12601059"/>
              <a:gd name="adj5" fmla="val 12500"/>
            </a:avLst>
          </a:prstGeom>
          <a:solidFill>
            <a:schemeClr val="bg1">
              <a:lumMod val="6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b="1" dirty="0">
              <a:solidFill>
                <a:srgbClr val="000000"/>
              </a:solidFill>
            </a:endParaRPr>
          </a:p>
        </p:txBody>
      </p:sp>
      <p:sp>
        <p:nvSpPr>
          <p:cNvPr id="10" name="Arrow: Circular 35">
            <a:extLst>
              <a:ext uri="{FF2B5EF4-FFF2-40B4-BE49-F238E27FC236}">
                <a16:creationId xmlns:a16="http://schemas.microsoft.com/office/drawing/2014/main" id="{B99B2056-3243-FA48-B55B-A6F88BA9385B}"/>
              </a:ext>
            </a:extLst>
          </p:cNvPr>
          <p:cNvSpPr/>
          <p:nvPr/>
        </p:nvSpPr>
        <p:spPr>
          <a:xfrm rot="21434274">
            <a:off x="6013815" y="1986184"/>
            <a:ext cx="1082555" cy="1110456"/>
          </a:xfrm>
          <a:prstGeom prst="circularArrow">
            <a:avLst>
              <a:gd name="adj1" fmla="val 12500"/>
              <a:gd name="adj2" fmla="val 1142319"/>
              <a:gd name="adj3" fmla="val 20457681"/>
              <a:gd name="adj4" fmla="val 12601059"/>
              <a:gd name="adj5" fmla="val 12500"/>
            </a:avLst>
          </a:prstGeom>
          <a:solidFill>
            <a:schemeClr val="bg1">
              <a:lumMod val="6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b="1" dirty="0">
              <a:solidFill>
                <a:srgbClr val="000000"/>
              </a:solidFill>
            </a:endParaRPr>
          </a:p>
        </p:txBody>
      </p:sp>
      <p:sp>
        <p:nvSpPr>
          <p:cNvPr id="13" name="Oval 38">
            <a:extLst>
              <a:ext uri="{FF2B5EF4-FFF2-40B4-BE49-F238E27FC236}">
                <a16:creationId xmlns:a16="http://schemas.microsoft.com/office/drawing/2014/main" id="{595A1C25-BDF8-C845-AB63-1819F77B540E}"/>
              </a:ext>
            </a:extLst>
          </p:cNvPr>
          <p:cNvSpPr/>
          <p:nvPr/>
        </p:nvSpPr>
        <p:spPr>
          <a:xfrm>
            <a:off x="1368686" y="4124736"/>
            <a:ext cx="2748889" cy="106283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solidFill>
                  <a:srgbClr val="FFFFFF"/>
                </a:solidFill>
              </a:rPr>
              <a:t>Setting the extent of the desired change</a:t>
            </a:r>
          </a:p>
        </p:txBody>
      </p:sp>
      <p:sp>
        <p:nvSpPr>
          <p:cNvPr id="14" name="Arrow: Circular 40">
            <a:extLst>
              <a:ext uri="{FF2B5EF4-FFF2-40B4-BE49-F238E27FC236}">
                <a16:creationId xmlns:a16="http://schemas.microsoft.com/office/drawing/2014/main" id="{D3FE8885-F7D9-8348-98B4-9C3CB57BC01E}"/>
              </a:ext>
            </a:extLst>
          </p:cNvPr>
          <p:cNvSpPr/>
          <p:nvPr/>
        </p:nvSpPr>
        <p:spPr>
          <a:xfrm rot="11161216">
            <a:off x="3817433" y="4530184"/>
            <a:ext cx="1059753" cy="931104"/>
          </a:xfrm>
          <a:prstGeom prst="circularArrow">
            <a:avLst>
              <a:gd name="adj1" fmla="val 12500"/>
              <a:gd name="adj2" fmla="val 1142319"/>
              <a:gd name="adj3" fmla="val 20457681"/>
              <a:gd name="adj4" fmla="val 12601059"/>
              <a:gd name="adj5" fmla="val 12500"/>
            </a:avLst>
          </a:prstGeom>
          <a:solidFill>
            <a:schemeClr val="bg1">
              <a:lumMod val="6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b="1" dirty="0">
              <a:solidFill>
                <a:srgbClr val="000000"/>
              </a:solidFill>
            </a:endParaRPr>
          </a:p>
        </p:txBody>
      </p:sp>
      <p:sp>
        <p:nvSpPr>
          <p:cNvPr id="16" name="Oval 42">
            <a:extLst>
              <a:ext uri="{FF2B5EF4-FFF2-40B4-BE49-F238E27FC236}">
                <a16:creationId xmlns:a16="http://schemas.microsoft.com/office/drawing/2014/main" id="{6E29E581-01C8-EB45-985A-68160D39D920}"/>
              </a:ext>
            </a:extLst>
          </p:cNvPr>
          <p:cNvSpPr/>
          <p:nvPr/>
        </p:nvSpPr>
        <p:spPr>
          <a:xfrm>
            <a:off x="1447531" y="5619089"/>
            <a:ext cx="3283395" cy="1169031"/>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solidFill>
                  <a:srgbClr val="FFFFFF"/>
                </a:solidFill>
              </a:rPr>
              <a:t>Contrasting theory and reality in a participatory way</a:t>
            </a:r>
          </a:p>
        </p:txBody>
      </p:sp>
      <p:sp>
        <p:nvSpPr>
          <p:cNvPr id="18" name="Arrow: Circular 44">
            <a:extLst>
              <a:ext uri="{FF2B5EF4-FFF2-40B4-BE49-F238E27FC236}">
                <a16:creationId xmlns:a16="http://schemas.microsoft.com/office/drawing/2014/main" id="{3CFE4BC8-7E7E-954A-AF97-EF11AF41CC65}"/>
              </a:ext>
            </a:extLst>
          </p:cNvPr>
          <p:cNvSpPr/>
          <p:nvPr/>
        </p:nvSpPr>
        <p:spPr>
          <a:xfrm rot="2965256" flipV="1">
            <a:off x="871760" y="5241925"/>
            <a:ext cx="1118028" cy="893603"/>
          </a:xfrm>
          <a:prstGeom prst="circularArrow">
            <a:avLst>
              <a:gd name="adj1" fmla="val 12500"/>
              <a:gd name="adj2" fmla="val 1142319"/>
              <a:gd name="adj3" fmla="val 20457681"/>
              <a:gd name="adj4" fmla="val 12601059"/>
              <a:gd name="adj5" fmla="val 12500"/>
            </a:avLst>
          </a:prstGeom>
          <a:solidFill>
            <a:schemeClr val="bg1">
              <a:lumMod val="6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b="1" dirty="0">
              <a:solidFill>
                <a:srgbClr val="000000"/>
              </a:solidFill>
            </a:endParaRPr>
          </a:p>
        </p:txBody>
      </p:sp>
      <p:sp>
        <p:nvSpPr>
          <p:cNvPr id="21" name="Rectangle 20">
            <a:extLst>
              <a:ext uri="{FF2B5EF4-FFF2-40B4-BE49-F238E27FC236}">
                <a16:creationId xmlns:a16="http://schemas.microsoft.com/office/drawing/2014/main" id="{4F920C41-078D-324A-9169-97EE36A0FEE3}"/>
              </a:ext>
            </a:extLst>
          </p:cNvPr>
          <p:cNvSpPr/>
          <p:nvPr/>
        </p:nvSpPr>
        <p:spPr>
          <a:xfrm>
            <a:off x="9913868" y="1714500"/>
            <a:ext cx="1987750" cy="4167009"/>
          </a:xfrm>
          <a:prstGeom prst="rect">
            <a:avLst/>
          </a:prstGeom>
          <a:solidFill>
            <a:srgbClr val="FFCE89"/>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2000" b="1" dirty="0">
                <a:solidFill>
                  <a:srgbClr val="FF0000"/>
                </a:solidFill>
              </a:rPr>
              <a:t>Don’t forget: </a:t>
            </a:r>
          </a:p>
          <a:p>
            <a:pPr algn="ctr" defTabSz="457200"/>
            <a:r>
              <a:rPr lang="en-GB" sz="2000" b="1" dirty="0">
                <a:solidFill>
                  <a:schemeClr val="tx1"/>
                </a:solidFill>
              </a:rPr>
              <a:t>Establishing robust M&amp;E arrangements is necessary to use indicators.</a:t>
            </a:r>
          </a:p>
          <a:p>
            <a:pPr algn="ctr" defTabSz="457200"/>
            <a:r>
              <a:rPr lang="en-GB" sz="2000" b="1" dirty="0">
                <a:solidFill>
                  <a:schemeClr val="tx1"/>
                </a:solidFill>
              </a:rPr>
              <a:t>Pay attention to the design  of data collection systems and quality</a:t>
            </a:r>
          </a:p>
        </p:txBody>
      </p:sp>
      <p:sp>
        <p:nvSpPr>
          <p:cNvPr id="43" name="Oval 28">
            <a:extLst>
              <a:ext uri="{FF2B5EF4-FFF2-40B4-BE49-F238E27FC236}">
                <a16:creationId xmlns:a16="http://schemas.microsoft.com/office/drawing/2014/main" id="{51171E6A-75C6-8A41-8F10-E8BB4B4B3517}"/>
              </a:ext>
            </a:extLst>
          </p:cNvPr>
          <p:cNvSpPr/>
          <p:nvPr/>
        </p:nvSpPr>
        <p:spPr>
          <a:xfrm>
            <a:off x="3964376" y="1971113"/>
            <a:ext cx="2138025" cy="1140598"/>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b="1" dirty="0">
                <a:solidFill>
                  <a:srgbClr val="FFFFFF"/>
                </a:solidFill>
              </a:rPr>
              <a:t>Capturing change</a:t>
            </a:r>
          </a:p>
        </p:txBody>
      </p:sp>
      <p:sp>
        <p:nvSpPr>
          <p:cNvPr id="11" name="Oval 36">
            <a:extLst>
              <a:ext uri="{FF2B5EF4-FFF2-40B4-BE49-F238E27FC236}">
                <a16:creationId xmlns:a16="http://schemas.microsoft.com/office/drawing/2014/main" id="{47CAE065-2B63-894B-BFBA-A50D1259048D}"/>
              </a:ext>
            </a:extLst>
          </p:cNvPr>
          <p:cNvSpPr/>
          <p:nvPr/>
        </p:nvSpPr>
        <p:spPr>
          <a:xfrm>
            <a:off x="6395111" y="4126734"/>
            <a:ext cx="2748889" cy="1229927"/>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solidFill>
                  <a:srgbClr val="FFFFFF"/>
                </a:solidFill>
              </a:rPr>
              <a:t>The starting point of a given change</a:t>
            </a:r>
          </a:p>
        </p:txBody>
      </p:sp>
      <p:sp>
        <p:nvSpPr>
          <p:cNvPr id="12" name="Rectangle 11">
            <a:extLst>
              <a:ext uri="{FF2B5EF4-FFF2-40B4-BE49-F238E27FC236}">
                <a16:creationId xmlns:a16="http://schemas.microsoft.com/office/drawing/2014/main" id="{22955877-BF09-3B49-92FF-8BEAD59F23F9}"/>
              </a:ext>
            </a:extLst>
          </p:cNvPr>
          <p:cNvSpPr/>
          <p:nvPr/>
        </p:nvSpPr>
        <p:spPr>
          <a:xfrm>
            <a:off x="4601534" y="4702764"/>
            <a:ext cx="1987750" cy="632166"/>
          </a:xfrm>
          <a:prstGeom prst="rect">
            <a:avLst/>
          </a:prstGeom>
          <a:solidFill>
            <a:srgbClr val="FFCE89"/>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solidFill>
                  <a:srgbClr val="000000"/>
                </a:solidFill>
              </a:rPr>
              <a:t>Identify baseline values</a:t>
            </a:r>
          </a:p>
        </p:txBody>
      </p:sp>
      <p:sp>
        <p:nvSpPr>
          <p:cNvPr id="5" name="Rectangle 4">
            <a:extLst>
              <a:ext uri="{FF2B5EF4-FFF2-40B4-BE49-F238E27FC236}">
                <a16:creationId xmlns:a16="http://schemas.microsoft.com/office/drawing/2014/main" id="{D4D2E9B3-5280-8840-8D8F-661FF2B6910C}"/>
              </a:ext>
            </a:extLst>
          </p:cNvPr>
          <p:cNvSpPr/>
          <p:nvPr/>
        </p:nvSpPr>
        <p:spPr>
          <a:xfrm>
            <a:off x="3922190" y="2987821"/>
            <a:ext cx="2140274" cy="870681"/>
          </a:xfrm>
          <a:prstGeom prst="rect">
            <a:avLst/>
          </a:prstGeom>
          <a:solidFill>
            <a:srgbClr val="FFCE89"/>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solidFill>
                  <a:srgbClr val="000000"/>
                </a:solidFill>
              </a:rPr>
              <a:t>Identification, selection of indicators</a:t>
            </a:r>
          </a:p>
        </p:txBody>
      </p:sp>
      <p:sp>
        <p:nvSpPr>
          <p:cNvPr id="15" name="Rectangle 14">
            <a:extLst>
              <a:ext uri="{FF2B5EF4-FFF2-40B4-BE49-F238E27FC236}">
                <a16:creationId xmlns:a16="http://schemas.microsoft.com/office/drawing/2014/main" id="{1B91123B-4F3E-034B-B063-A1204850B6F1}"/>
              </a:ext>
            </a:extLst>
          </p:cNvPr>
          <p:cNvSpPr/>
          <p:nvPr/>
        </p:nvSpPr>
        <p:spPr>
          <a:xfrm>
            <a:off x="1402" y="5076300"/>
            <a:ext cx="1987750" cy="632166"/>
          </a:xfrm>
          <a:prstGeom prst="rect">
            <a:avLst/>
          </a:prstGeom>
          <a:solidFill>
            <a:srgbClr val="FFCE89"/>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solidFill>
                  <a:srgbClr val="000000"/>
                </a:solidFill>
              </a:rPr>
              <a:t>Establish targets</a:t>
            </a:r>
          </a:p>
        </p:txBody>
      </p:sp>
      <p:sp>
        <p:nvSpPr>
          <p:cNvPr id="17" name="Rectangle 16">
            <a:extLst>
              <a:ext uri="{FF2B5EF4-FFF2-40B4-BE49-F238E27FC236}">
                <a16:creationId xmlns:a16="http://schemas.microsoft.com/office/drawing/2014/main" id="{C5B79300-F6A7-D548-8A7A-67CC0A3469FC}"/>
              </a:ext>
            </a:extLst>
          </p:cNvPr>
          <p:cNvSpPr/>
          <p:nvPr/>
        </p:nvSpPr>
        <p:spPr>
          <a:xfrm>
            <a:off x="4478774" y="6013334"/>
            <a:ext cx="1987750" cy="632166"/>
          </a:xfrm>
          <a:prstGeom prst="rect">
            <a:avLst/>
          </a:prstGeom>
          <a:solidFill>
            <a:srgbClr val="FFCE89"/>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solidFill>
                  <a:srgbClr val="000000"/>
                </a:solidFill>
              </a:rPr>
              <a:t>Validate indicators</a:t>
            </a:r>
          </a:p>
        </p:txBody>
      </p:sp>
      <p:sp>
        <p:nvSpPr>
          <p:cNvPr id="20" name="TextBox 19">
            <a:extLst>
              <a:ext uri="{FF2B5EF4-FFF2-40B4-BE49-F238E27FC236}">
                <a16:creationId xmlns:a16="http://schemas.microsoft.com/office/drawing/2014/main" id="{30E30139-8B47-2994-E7A9-1F1AF8016AEF}"/>
              </a:ext>
            </a:extLst>
          </p:cNvPr>
          <p:cNvSpPr txBox="1"/>
          <p:nvPr/>
        </p:nvSpPr>
        <p:spPr>
          <a:xfrm>
            <a:off x="3049172" y="2966497"/>
            <a:ext cx="6098344" cy="369332"/>
          </a:xfrm>
          <a:prstGeom prst="rect">
            <a:avLst/>
          </a:prstGeom>
          <a:noFill/>
        </p:spPr>
        <p:txBody>
          <a:bodyPr wrap="square">
            <a:spAutoFit/>
          </a:bodyPr>
          <a:lstStyle/>
          <a:p>
            <a:r>
              <a:rPr lang="en-GB" sz="1800" dirty="0">
                <a:solidFill>
                  <a:schemeClr val="tx1">
                    <a:lumMod val="50000"/>
                  </a:schemeClr>
                </a:solidFill>
              </a:rPr>
              <a:t>indicators,</a:t>
            </a:r>
            <a:endParaRPr lang="fr-FR" dirty="0"/>
          </a:p>
        </p:txBody>
      </p:sp>
      <p:sp>
        <p:nvSpPr>
          <p:cNvPr id="23" name="TextBox 22">
            <a:extLst>
              <a:ext uri="{FF2B5EF4-FFF2-40B4-BE49-F238E27FC236}">
                <a16:creationId xmlns:a16="http://schemas.microsoft.com/office/drawing/2014/main" id="{93761E05-5E03-18AF-F9A3-0B2942A61A49}"/>
              </a:ext>
            </a:extLst>
          </p:cNvPr>
          <p:cNvSpPr txBox="1"/>
          <p:nvPr/>
        </p:nvSpPr>
        <p:spPr>
          <a:xfrm>
            <a:off x="3049172" y="2966497"/>
            <a:ext cx="6098344" cy="369332"/>
          </a:xfrm>
          <a:prstGeom prst="rect">
            <a:avLst/>
          </a:prstGeom>
          <a:noFill/>
        </p:spPr>
        <p:txBody>
          <a:bodyPr wrap="square">
            <a:spAutoFit/>
          </a:bodyPr>
          <a:lstStyle/>
          <a:p>
            <a:r>
              <a:rPr lang="en-GB" sz="1800" dirty="0">
                <a:solidFill>
                  <a:schemeClr val="tx1">
                    <a:lumMod val="50000"/>
                  </a:schemeClr>
                </a:solidFill>
              </a:rPr>
              <a:t>indicators,</a:t>
            </a:r>
            <a:endParaRPr lang="fr-FR" dirty="0"/>
          </a:p>
        </p:txBody>
      </p:sp>
    </p:spTree>
    <p:extLst>
      <p:ext uri="{BB962C8B-B14F-4D97-AF65-F5344CB8AC3E}">
        <p14:creationId xmlns:p14="http://schemas.microsoft.com/office/powerpoint/2010/main" val="32878210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4BADFF7-E1FF-47FE-87FE-44EC9ED462F8}"/>
              </a:ext>
            </a:extLst>
          </p:cNvPr>
          <p:cNvGraphicFramePr>
            <a:graphicFrameLocks noGrp="1"/>
          </p:cNvGraphicFramePr>
          <p:nvPr>
            <p:ph idx="1"/>
          </p:nvPr>
        </p:nvGraphicFramePr>
        <p:xfrm>
          <a:off x="858520" y="1265217"/>
          <a:ext cx="10906124" cy="5557520"/>
        </p:xfrm>
        <a:graphic>
          <a:graphicData uri="http://schemas.openxmlformats.org/drawingml/2006/table">
            <a:tbl>
              <a:tblPr firstRow="1" bandRow="1">
                <a:tableStyleId>{5C22544A-7EE6-4342-B048-85BDC9FD1C3A}</a:tableStyleId>
              </a:tblPr>
              <a:tblGrid>
                <a:gridCol w="2961640">
                  <a:extLst>
                    <a:ext uri="{9D8B030D-6E8A-4147-A177-3AD203B41FA5}">
                      <a16:colId xmlns:a16="http://schemas.microsoft.com/office/drawing/2014/main" val="3847618699"/>
                    </a:ext>
                  </a:extLst>
                </a:gridCol>
                <a:gridCol w="7944484">
                  <a:extLst>
                    <a:ext uri="{9D8B030D-6E8A-4147-A177-3AD203B41FA5}">
                      <a16:colId xmlns:a16="http://schemas.microsoft.com/office/drawing/2014/main" val="2646406954"/>
                    </a:ext>
                  </a:extLst>
                </a:gridCol>
              </a:tblGrid>
              <a:tr h="370840">
                <a:tc>
                  <a:txBody>
                    <a:bodyPr/>
                    <a:lstStyle/>
                    <a:p>
                      <a:r>
                        <a:rPr lang="en-GB" sz="1400" dirty="0"/>
                        <a:t>Full Title Indicator</a:t>
                      </a:r>
                    </a:p>
                  </a:txBody>
                  <a:tcPr/>
                </a:tc>
                <a:tc>
                  <a:txBody>
                    <a:bodyPr/>
                    <a:lstStyle/>
                    <a:p>
                      <a:endParaRPr lang="en-GB" sz="1400"/>
                    </a:p>
                  </a:txBody>
                  <a:tcPr/>
                </a:tc>
                <a:extLst>
                  <a:ext uri="{0D108BD9-81ED-4DB2-BD59-A6C34878D82A}">
                    <a16:rowId xmlns:a16="http://schemas.microsoft.com/office/drawing/2014/main" val="4024203153"/>
                  </a:ext>
                </a:extLst>
              </a:tr>
              <a:tr h="370840">
                <a:tc>
                  <a:txBody>
                    <a:bodyPr/>
                    <a:lstStyle/>
                    <a:p>
                      <a:r>
                        <a:rPr lang="en-GB" sz="1400" dirty="0"/>
                        <a:t>Base line year 0</a:t>
                      </a:r>
                    </a:p>
                  </a:txBody>
                  <a:tcPr/>
                </a:tc>
                <a:tc>
                  <a:txBody>
                    <a:bodyPr/>
                    <a:lstStyle/>
                    <a:p>
                      <a:r>
                        <a:rPr lang="en-GB" sz="1400" dirty="0"/>
                        <a:t>Source:</a:t>
                      </a:r>
                    </a:p>
                  </a:txBody>
                  <a:tcPr/>
                </a:tc>
                <a:extLst>
                  <a:ext uri="{0D108BD9-81ED-4DB2-BD59-A6C34878D82A}">
                    <a16:rowId xmlns:a16="http://schemas.microsoft.com/office/drawing/2014/main" val="945722535"/>
                  </a:ext>
                </a:extLst>
              </a:tr>
              <a:tr h="370840">
                <a:tc>
                  <a:txBody>
                    <a:bodyPr/>
                    <a:lstStyle/>
                    <a:p>
                      <a:r>
                        <a:rPr lang="en-GB" sz="1400" dirty="0"/>
                        <a:t>Target for year 1</a:t>
                      </a:r>
                    </a:p>
                  </a:txBody>
                  <a:tcPr/>
                </a:tc>
                <a:tc>
                  <a:txBody>
                    <a:bodyPr/>
                    <a:lstStyle/>
                    <a:p>
                      <a:r>
                        <a:rPr lang="en-GB" sz="1400" dirty="0"/>
                        <a:t>Period under review; indicative date of completion; sources of verification, expected date of transmission to Commission; what would be considered partial completion; amount attached</a:t>
                      </a:r>
                    </a:p>
                  </a:txBody>
                  <a:tcPr/>
                </a:tc>
                <a:extLst>
                  <a:ext uri="{0D108BD9-81ED-4DB2-BD59-A6C34878D82A}">
                    <a16:rowId xmlns:a16="http://schemas.microsoft.com/office/drawing/2014/main" val="1005823753"/>
                  </a:ext>
                </a:extLst>
              </a:tr>
              <a:tr h="370840">
                <a:tc>
                  <a:txBody>
                    <a:bodyPr/>
                    <a:lstStyle/>
                    <a:p>
                      <a:r>
                        <a:rPr lang="en-GB" sz="1400" dirty="0"/>
                        <a:t>Target for year 2 (etc)</a:t>
                      </a:r>
                    </a:p>
                  </a:txBody>
                  <a:tcPr/>
                </a:tc>
                <a:tc>
                  <a:txBody>
                    <a:bodyPr/>
                    <a:lstStyle/>
                    <a:p>
                      <a:r>
                        <a:rPr lang="en-GB" sz="1400" dirty="0"/>
                        <a:t>As above</a:t>
                      </a:r>
                    </a:p>
                  </a:txBody>
                  <a:tcPr/>
                </a:tc>
                <a:extLst>
                  <a:ext uri="{0D108BD9-81ED-4DB2-BD59-A6C34878D82A}">
                    <a16:rowId xmlns:a16="http://schemas.microsoft.com/office/drawing/2014/main" val="1666202176"/>
                  </a:ext>
                </a:extLst>
              </a:tr>
              <a:tr h="370840">
                <a:tc>
                  <a:txBody>
                    <a:bodyPr/>
                    <a:lstStyle/>
                    <a:p>
                      <a:r>
                        <a:rPr lang="en-GB" sz="1400" dirty="0"/>
                        <a:t>Indicator type</a:t>
                      </a:r>
                    </a:p>
                  </a:txBody>
                  <a:tcPr/>
                </a:tc>
                <a:tc>
                  <a:txBody>
                    <a:bodyPr/>
                    <a:lstStyle/>
                    <a:p>
                      <a:r>
                        <a:rPr lang="en-GB" sz="1400" dirty="0"/>
                        <a:t>Process/ input/ output/ outcome (select 1)</a:t>
                      </a:r>
                    </a:p>
                  </a:txBody>
                  <a:tcPr/>
                </a:tc>
                <a:extLst>
                  <a:ext uri="{0D108BD9-81ED-4DB2-BD59-A6C34878D82A}">
                    <a16:rowId xmlns:a16="http://schemas.microsoft.com/office/drawing/2014/main" val="2684025508"/>
                  </a:ext>
                </a:extLst>
              </a:tr>
              <a:tr h="370840">
                <a:tc>
                  <a:txBody>
                    <a:bodyPr/>
                    <a:lstStyle/>
                    <a:p>
                      <a:r>
                        <a:rPr lang="en-GB" sz="1400" dirty="0"/>
                        <a:t>SDG marker</a:t>
                      </a:r>
                    </a:p>
                  </a:txBody>
                  <a:tcPr/>
                </a:tc>
                <a:tc>
                  <a:txBody>
                    <a:bodyPr/>
                    <a:lstStyle/>
                    <a:p>
                      <a:r>
                        <a:rPr lang="en-GB" sz="1400" dirty="0"/>
                        <a:t>No more than 3 SDGs</a:t>
                      </a:r>
                    </a:p>
                  </a:txBody>
                  <a:tcPr/>
                </a:tc>
                <a:extLst>
                  <a:ext uri="{0D108BD9-81ED-4DB2-BD59-A6C34878D82A}">
                    <a16:rowId xmlns:a16="http://schemas.microsoft.com/office/drawing/2014/main" val="2262428832"/>
                  </a:ext>
                </a:extLst>
              </a:tr>
              <a:tr h="370840">
                <a:tc>
                  <a:txBody>
                    <a:bodyPr/>
                    <a:lstStyle/>
                    <a:p>
                      <a:r>
                        <a:rPr lang="en-GB" sz="1400" dirty="0"/>
                        <a:t>Purpose</a:t>
                      </a:r>
                    </a:p>
                  </a:txBody>
                  <a:tcPr/>
                </a:tc>
                <a:tc>
                  <a:txBody>
                    <a:bodyPr/>
                    <a:lstStyle/>
                    <a:p>
                      <a:r>
                        <a:rPr lang="en-GB" sz="1400" dirty="0"/>
                        <a:t>5 digit purpose code (OECD-DAC Creditor Reporting System)</a:t>
                      </a:r>
                    </a:p>
                  </a:txBody>
                  <a:tcPr/>
                </a:tc>
                <a:extLst>
                  <a:ext uri="{0D108BD9-81ED-4DB2-BD59-A6C34878D82A}">
                    <a16:rowId xmlns:a16="http://schemas.microsoft.com/office/drawing/2014/main" val="3761709004"/>
                  </a:ext>
                </a:extLst>
              </a:tr>
              <a:tr h="370840">
                <a:tc>
                  <a:txBody>
                    <a:bodyPr/>
                    <a:lstStyle/>
                    <a:p>
                      <a:r>
                        <a:rPr lang="en-GB" sz="1400" dirty="0"/>
                        <a:t>Relevance / reference to country’s public policy</a:t>
                      </a:r>
                    </a:p>
                  </a:txBody>
                  <a:tcPr/>
                </a:tc>
                <a:tc>
                  <a:txBody>
                    <a:bodyPr/>
                    <a:lstStyle/>
                    <a:p>
                      <a:r>
                        <a:rPr lang="en-GB" sz="1400" dirty="0"/>
                        <a:t>Demonstrate alignment (incl. exact reference if possible); relevance to the intervention logic and to policy dialogue priorities</a:t>
                      </a:r>
                    </a:p>
                  </a:txBody>
                  <a:tcPr/>
                </a:tc>
                <a:extLst>
                  <a:ext uri="{0D108BD9-81ED-4DB2-BD59-A6C34878D82A}">
                    <a16:rowId xmlns:a16="http://schemas.microsoft.com/office/drawing/2014/main" val="246190028"/>
                  </a:ext>
                </a:extLst>
              </a:tr>
              <a:tr h="370840">
                <a:tc>
                  <a:txBody>
                    <a:bodyPr/>
                    <a:lstStyle/>
                    <a:p>
                      <a:r>
                        <a:rPr lang="en-GB" sz="1400" dirty="0"/>
                        <a:t>Definition and calculation</a:t>
                      </a:r>
                    </a:p>
                  </a:txBody>
                  <a:tcPr/>
                </a:tc>
                <a:tc>
                  <a:txBody>
                    <a:bodyPr/>
                    <a:lstStyle/>
                    <a:p>
                      <a:r>
                        <a:rPr lang="en-GB" sz="1400" dirty="0"/>
                        <a:t>Formula (numerator, denominator) or as used in government official documents; measurement unit (%, km, national currency etc.)</a:t>
                      </a:r>
                    </a:p>
                  </a:txBody>
                  <a:tcPr/>
                </a:tc>
                <a:extLst>
                  <a:ext uri="{0D108BD9-81ED-4DB2-BD59-A6C34878D82A}">
                    <a16:rowId xmlns:a16="http://schemas.microsoft.com/office/drawing/2014/main" val="4137462852"/>
                  </a:ext>
                </a:extLst>
              </a:tr>
              <a:tr h="370840">
                <a:tc>
                  <a:txBody>
                    <a:bodyPr/>
                    <a:lstStyle/>
                    <a:p>
                      <a:r>
                        <a:rPr lang="en-GB" sz="1400" dirty="0"/>
                        <a:t>Disaggregation</a:t>
                      </a:r>
                    </a:p>
                  </a:txBody>
                  <a:tcPr/>
                </a:tc>
                <a:tc>
                  <a:txBody>
                    <a:bodyPr/>
                    <a:lstStyle/>
                    <a:p>
                      <a:r>
                        <a:rPr lang="en-GB" sz="1400" dirty="0"/>
                        <a:t>If available by gender, geographic area, population groups</a:t>
                      </a:r>
                    </a:p>
                  </a:txBody>
                  <a:tcPr/>
                </a:tc>
                <a:extLst>
                  <a:ext uri="{0D108BD9-81ED-4DB2-BD59-A6C34878D82A}">
                    <a16:rowId xmlns:a16="http://schemas.microsoft.com/office/drawing/2014/main" val="2018188082"/>
                  </a:ext>
                </a:extLst>
              </a:tr>
              <a:tr h="370840">
                <a:tc>
                  <a:txBody>
                    <a:bodyPr/>
                    <a:lstStyle/>
                    <a:p>
                      <a:r>
                        <a:rPr lang="en-GB" sz="1400" dirty="0"/>
                        <a:t>Data collection and publication</a:t>
                      </a:r>
                    </a:p>
                  </a:txBody>
                  <a:tcPr/>
                </a:tc>
                <a:tc>
                  <a:txBody>
                    <a:bodyPr/>
                    <a:lstStyle/>
                    <a:p>
                      <a:r>
                        <a:rPr lang="en-GB" sz="1400" dirty="0"/>
                        <a:t>Department in charge of data collection, processing, analysis and publication;</a:t>
                      </a:r>
                    </a:p>
                    <a:p>
                      <a:r>
                        <a:rPr lang="en-GB" sz="1400" dirty="0"/>
                        <a:t>Usual publication periodicity, timeliness or delays observed in the past</a:t>
                      </a:r>
                    </a:p>
                  </a:txBody>
                  <a:tcPr/>
                </a:tc>
                <a:extLst>
                  <a:ext uri="{0D108BD9-81ED-4DB2-BD59-A6C34878D82A}">
                    <a16:rowId xmlns:a16="http://schemas.microsoft.com/office/drawing/2014/main" val="2701519341"/>
                  </a:ext>
                </a:extLst>
              </a:tr>
              <a:tr h="495935">
                <a:tc>
                  <a:txBody>
                    <a:bodyPr/>
                    <a:lstStyle/>
                    <a:p>
                      <a:r>
                        <a:rPr lang="en-GB" sz="1400" dirty="0"/>
                        <a:t>Data quality</a:t>
                      </a:r>
                    </a:p>
                  </a:txBody>
                  <a:tcPr/>
                </a:tc>
                <a:tc>
                  <a:txBody>
                    <a:bodyPr/>
                    <a:lstStyle/>
                    <a:p>
                      <a:r>
                        <a:rPr lang="en-GB" sz="1400" dirty="0"/>
                        <a:t>Data quality assurance (diagnostics, national strategy strengthening statistical systems); statistical weakness; confidence level; mitigation measures to overcome weaknesses</a:t>
                      </a:r>
                    </a:p>
                  </a:txBody>
                  <a:tcPr/>
                </a:tc>
                <a:extLst>
                  <a:ext uri="{0D108BD9-81ED-4DB2-BD59-A6C34878D82A}">
                    <a16:rowId xmlns:a16="http://schemas.microsoft.com/office/drawing/2014/main" val="325735633"/>
                  </a:ext>
                </a:extLst>
              </a:tr>
              <a:tr h="370840">
                <a:tc>
                  <a:txBody>
                    <a:bodyPr/>
                    <a:lstStyle/>
                    <a:p>
                      <a:r>
                        <a:rPr lang="en-GB" sz="1400" dirty="0"/>
                        <a:t>Risks or exogenous factors</a:t>
                      </a:r>
                    </a:p>
                  </a:txBody>
                  <a:tcPr/>
                </a:tc>
                <a:tc>
                  <a:txBody>
                    <a:bodyPr/>
                    <a:lstStyle/>
                    <a:p>
                      <a:r>
                        <a:rPr lang="en-GB" sz="1400" dirty="0"/>
                        <a:t>Describe. Mitigating measures?</a:t>
                      </a:r>
                    </a:p>
                  </a:txBody>
                  <a:tcPr/>
                </a:tc>
                <a:extLst>
                  <a:ext uri="{0D108BD9-81ED-4DB2-BD59-A6C34878D82A}">
                    <a16:rowId xmlns:a16="http://schemas.microsoft.com/office/drawing/2014/main" val="4137861715"/>
                  </a:ext>
                </a:extLst>
              </a:tr>
            </a:tbl>
          </a:graphicData>
        </a:graphic>
      </p:graphicFrame>
      <p:sp>
        <p:nvSpPr>
          <p:cNvPr id="3" name="Title 2">
            <a:extLst>
              <a:ext uri="{FF2B5EF4-FFF2-40B4-BE49-F238E27FC236}">
                <a16:creationId xmlns:a16="http://schemas.microsoft.com/office/drawing/2014/main" id="{4050BB13-7A38-4212-85E3-C5029C986B1A}"/>
              </a:ext>
            </a:extLst>
          </p:cNvPr>
          <p:cNvSpPr>
            <a:spLocks noGrp="1"/>
          </p:cNvSpPr>
          <p:nvPr>
            <p:ph type="title"/>
          </p:nvPr>
        </p:nvSpPr>
        <p:spPr/>
        <p:txBody>
          <a:bodyPr/>
          <a:lstStyle/>
          <a:p>
            <a:r>
              <a:rPr lang="en-GB" dirty="0"/>
              <a:t>Indicator Template </a:t>
            </a:r>
            <a:r>
              <a:rPr lang="en-GB" sz="3200" dirty="0"/>
              <a:t>(AD template June 2021)</a:t>
            </a:r>
          </a:p>
        </p:txBody>
      </p:sp>
    </p:spTree>
    <p:extLst>
      <p:ext uri="{BB962C8B-B14F-4D97-AF65-F5344CB8AC3E}">
        <p14:creationId xmlns:p14="http://schemas.microsoft.com/office/powerpoint/2010/main" val="275410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6DB36758-4560-4DE0-92AE-541C4DCD4875}"/>
              </a:ext>
            </a:extLst>
          </p:cNvPr>
          <p:cNvSpPr>
            <a:spLocks noGrp="1"/>
          </p:cNvSpPr>
          <p:nvPr>
            <p:ph type="sldNum" sz="quarter" idx="12"/>
          </p:nvPr>
        </p:nvSpPr>
        <p:spPr/>
        <p:txBody>
          <a:bodyPr/>
          <a:lstStyle/>
          <a:p>
            <a:pPr fontAlgn="base">
              <a:spcBef>
                <a:spcPct val="0"/>
              </a:spcBef>
              <a:spcAft>
                <a:spcPct val="0"/>
              </a:spcAft>
            </a:pPr>
            <a:fld id="{37B83C0C-BC65-4367-9B8A-060D4801009D}" type="slidenum">
              <a:rPr lang="en-GB" sz="1100" b="1">
                <a:solidFill>
                  <a:srgbClr val="FFFFFF"/>
                </a:solidFill>
                <a:latin typeface="Verdana"/>
              </a:rPr>
              <a:pPr fontAlgn="base">
                <a:spcBef>
                  <a:spcPct val="0"/>
                </a:spcBef>
                <a:spcAft>
                  <a:spcPct val="0"/>
                </a:spcAft>
              </a:pPr>
              <a:t>8</a:t>
            </a:fld>
            <a:endParaRPr lang="en-GB" sz="1100" b="1">
              <a:solidFill>
                <a:srgbClr val="FFFFFF"/>
              </a:solidFill>
              <a:latin typeface="Verdana"/>
            </a:endParaRPr>
          </a:p>
        </p:txBody>
      </p:sp>
      <p:pic>
        <p:nvPicPr>
          <p:cNvPr id="6" name="Content Placeholder 5" descr="IMGP0522.JPG">
            <a:extLst>
              <a:ext uri="{FF2B5EF4-FFF2-40B4-BE49-F238E27FC236}">
                <a16:creationId xmlns:a16="http://schemas.microsoft.com/office/drawing/2014/main" id="{B19B38B9-5AC4-492E-9C69-F28940AD0662}"/>
              </a:ext>
            </a:extLst>
          </p:cNvPr>
          <p:cNvPicPr>
            <a:picLocks noGrp="1" noChangeAspect="1"/>
          </p:cNvPicPr>
          <p:nvPr>
            <p:ph idx="4294967295"/>
          </p:nvPr>
        </p:nvPicPr>
        <p:blipFill rotWithShape="1">
          <a:blip r:embed="rId3" cstate="print"/>
          <a:srcRect t="5976" b="4537"/>
          <a:stretch/>
        </p:blipFill>
        <p:spPr>
          <a:xfrm>
            <a:off x="-923683" y="-21849"/>
            <a:ext cx="13751041" cy="6879197"/>
          </a:xfrm>
        </p:spPr>
      </p:pic>
      <p:sp>
        <p:nvSpPr>
          <p:cNvPr id="3" name="Rectangle 2">
            <a:extLst>
              <a:ext uri="{FF2B5EF4-FFF2-40B4-BE49-F238E27FC236}">
                <a16:creationId xmlns:a16="http://schemas.microsoft.com/office/drawing/2014/main" id="{983433C2-492C-DE4A-A7E0-2BBAFF2B6F56}"/>
              </a:ext>
            </a:extLst>
          </p:cNvPr>
          <p:cNvSpPr/>
          <p:nvPr/>
        </p:nvSpPr>
        <p:spPr>
          <a:xfrm>
            <a:off x="231820" y="24557"/>
            <a:ext cx="11771290" cy="830997"/>
          </a:xfrm>
          <a:prstGeom prst="rect">
            <a:avLst/>
          </a:prstGeom>
        </p:spPr>
        <p:txBody>
          <a:bodyPr wrap="square">
            <a:spAutoFit/>
          </a:bodyPr>
          <a:lstStyle/>
          <a:p>
            <a:pPr algn="just"/>
            <a:r>
              <a:rPr lang="en-GB" sz="2400" dirty="0">
                <a:solidFill>
                  <a:schemeClr val="bg1"/>
                </a:solidFill>
                <a:latin typeface="+mj-lt"/>
                <a:ea typeface="MS Mincho" panose="02020609040205080304" pitchFamily="49" charset="-128"/>
                <a:cs typeface="Times New Roman" panose="02020603050405020304" pitchFamily="18" charset="0"/>
              </a:rPr>
              <a:t>Thinking about the flow of funds of budget support, can you draw any parallels with this photo?</a:t>
            </a:r>
          </a:p>
        </p:txBody>
      </p:sp>
    </p:spTree>
    <p:extLst>
      <p:ext uri="{BB962C8B-B14F-4D97-AF65-F5344CB8AC3E}">
        <p14:creationId xmlns:p14="http://schemas.microsoft.com/office/powerpoint/2010/main" val="108846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822" y="700768"/>
            <a:ext cx="7844589" cy="602455"/>
          </a:xfrm>
        </p:spPr>
        <p:txBody>
          <a:bodyPr>
            <a:normAutofit fontScale="90000"/>
          </a:bodyPr>
          <a:lstStyle/>
          <a:p>
            <a:pPr algn="l"/>
            <a:r>
              <a:rPr lang="en-GB" dirty="0">
                <a:solidFill>
                  <a:srgbClr val="024EA2"/>
                </a:solidFill>
              </a:rPr>
              <a:t>Exercise 6: Agreement on Performance Indicators</a:t>
            </a:r>
            <a:endParaRPr lang="en-GB" sz="3200" dirty="0">
              <a:solidFill>
                <a:srgbClr val="024EA2"/>
              </a:solidFill>
            </a:endParaRPr>
          </a:p>
        </p:txBody>
      </p:sp>
      <p:sp>
        <p:nvSpPr>
          <p:cNvPr id="3" name="Espace réservé du contenu 2"/>
          <p:cNvSpPr>
            <a:spLocks noGrp="1"/>
          </p:cNvSpPr>
          <p:nvPr>
            <p:ph idx="1"/>
          </p:nvPr>
        </p:nvSpPr>
        <p:spPr>
          <a:xfrm>
            <a:off x="609599" y="1686781"/>
            <a:ext cx="11204783" cy="4316224"/>
          </a:xfrm>
        </p:spPr>
        <p:txBody>
          <a:bodyPr>
            <a:noAutofit/>
          </a:bodyPr>
          <a:lstStyle/>
          <a:p>
            <a:endParaRPr lang="en-GB" sz="2800" dirty="0"/>
          </a:p>
          <a:p>
            <a:endParaRPr lang="en-GB" sz="2800" dirty="0"/>
          </a:p>
        </p:txBody>
      </p:sp>
      <p:sp>
        <p:nvSpPr>
          <p:cNvPr id="6" name="TextBox 5"/>
          <p:cNvSpPr txBox="1"/>
          <p:nvPr/>
        </p:nvSpPr>
        <p:spPr>
          <a:xfrm>
            <a:off x="9552730" y="-7118"/>
            <a:ext cx="2639270" cy="707886"/>
          </a:xfrm>
          <a:prstGeom prst="rect">
            <a:avLst/>
          </a:prstGeom>
          <a:solidFill>
            <a:srgbClr val="9CD2DC"/>
          </a:solidFill>
        </p:spPr>
        <p:txBody>
          <a:bodyPr wrap="square" rtlCol="0">
            <a:spAutoFit/>
          </a:bodyPr>
          <a:lstStyle/>
          <a:p>
            <a:r>
              <a:rPr lang="en-GB" sz="2000" dirty="0">
                <a:latin typeface="+mj-lt"/>
                <a:cs typeface="Tw Cen MT"/>
              </a:rPr>
              <a:t>50’ in groups</a:t>
            </a:r>
          </a:p>
          <a:p>
            <a:r>
              <a:rPr lang="en-GB" sz="2000" dirty="0">
                <a:latin typeface="+mj-lt"/>
                <a:cs typeface="Tw Cen MT"/>
              </a:rPr>
              <a:t>20’ plenary feedback</a:t>
            </a:r>
          </a:p>
        </p:txBody>
      </p:sp>
      <p:pic>
        <p:nvPicPr>
          <p:cNvPr id="7"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71" y="1493897"/>
            <a:ext cx="3562924" cy="1853753"/>
          </a:xfrm>
          <a:prstGeom prst="rect">
            <a:avLst/>
          </a:prstGeom>
        </p:spPr>
      </p:pic>
      <p:sp>
        <p:nvSpPr>
          <p:cNvPr id="8" name="TextBox 7"/>
          <p:cNvSpPr txBox="1"/>
          <p:nvPr/>
        </p:nvSpPr>
        <p:spPr>
          <a:xfrm>
            <a:off x="4088774" y="1480643"/>
            <a:ext cx="8103226" cy="1420325"/>
          </a:xfrm>
          <a:prstGeom prst="rect">
            <a:avLst/>
          </a:prstGeom>
          <a:noFill/>
        </p:spPr>
        <p:txBody>
          <a:bodyPr wrap="square" rtlCol="0">
            <a:spAutoFit/>
          </a:bodyPr>
          <a:lstStyle/>
          <a:p>
            <a:pPr>
              <a:lnSpc>
                <a:spcPct val="110000"/>
              </a:lnSpc>
              <a:spcBef>
                <a:spcPts val="600"/>
              </a:spcBef>
            </a:pPr>
            <a:r>
              <a:rPr lang="en-GB" sz="2000" dirty="0"/>
              <a:t>After 18 months of intense discussions, the EUD and the Fictive Government are about to reach a final agreement on the performance indicators, to be disbursed in the form of 2 variable tranches (2026 and 2027)</a:t>
            </a:r>
            <a:endParaRPr lang="en-GB" sz="2000" dirty="0">
              <a:latin typeface="+mj-lt"/>
              <a:cs typeface="Tw Cen MT"/>
            </a:endParaRPr>
          </a:p>
        </p:txBody>
      </p:sp>
      <p:sp>
        <p:nvSpPr>
          <p:cNvPr id="12" name="ZoneTexte 8"/>
          <p:cNvSpPr txBox="1">
            <a:spLocks noChangeArrowheads="1"/>
          </p:cNvSpPr>
          <p:nvPr/>
        </p:nvSpPr>
        <p:spPr bwMode="auto">
          <a:xfrm>
            <a:off x="377618" y="3364047"/>
            <a:ext cx="11669221" cy="3113032"/>
          </a:xfrm>
          <a:prstGeom prst="rect">
            <a:avLst/>
          </a:prstGeom>
          <a:noFill/>
          <a:ln w="9525">
            <a:noFill/>
            <a:miter lim="800000"/>
            <a:headEnd/>
            <a:tailEnd/>
          </a:ln>
        </p:spPr>
        <p:txBody>
          <a:bodyPr wrap="square">
            <a:prstTxWarp prst="textNoShape">
              <a:avLst/>
            </a:prstTxWarp>
            <a:spAutoFit/>
          </a:bodyPr>
          <a:lstStyle/>
          <a:p>
            <a:pPr algn="just">
              <a:lnSpc>
                <a:spcPct val="110000"/>
              </a:lnSpc>
            </a:pPr>
            <a:r>
              <a:rPr lang="en-GB" sz="2000" dirty="0"/>
              <a:t>Gradually the choice has been narrowed down to 12 indicators (see the list in section 8 of the background document) and negotiations now need to conclude on a final 8 indicators.</a:t>
            </a:r>
          </a:p>
          <a:p>
            <a:pPr algn="just">
              <a:lnSpc>
                <a:spcPct val="110000"/>
              </a:lnSpc>
            </a:pPr>
            <a:r>
              <a:rPr lang="en-GB" sz="2000" dirty="0"/>
              <a:t>Use the criteria provided to assess and discuss which indicators are fit for purpose. Retain only 3 out of the 4 indicators proposed (in your group).</a:t>
            </a:r>
          </a:p>
          <a:p>
            <a:pPr algn="just">
              <a:lnSpc>
                <a:spcPct val="110000"/>
              </a:lnSpc>
            </a:pPr>
            <a:r>
              <a:rPr lang="en-GB" sz="2000" dirty="0"/>
              <a:t>Group 1: </a:t>
            </a:r>
            <a:r>
              <a:rPr lang="en-GB" sz="2000" b="1" dirty="0"/>
              <a:t>Grid and Solar development</a:t>
            </a:r>
            <a:r>
              <a:rPr lang="en-GB" sz="2000" dirty="0"/>
              <a:t>: Please look at indicators 1, 4, 7 and 12</a:t>
            </a:r>
          </a:p>
          <a:p>
            <a:pPr algn="just">
              <a:lnSpc>
                <a:spcPct val="110000"/>
              </a:lnSpc>
            </a:pPr>
            <a:r>
              <a:rPr lang="en-GB" sz="2000" dirty="0"/>
              <a:t>Group 2: </a:t>
            </a:r>
            <a:r>
              <a:rPr lang="en-GB" sz="2000" b="1" dirty="0"/>
              <a:t>Grid and Governance</a:t>
            </a:r>
            <a:r>
              <a:rPr lang="en-GB" sz="2000" dirty="0"/>
              <a:t>: Please look at indicators 1, 5, 6 and 8.</a:t>
            </a:r>
          </a:p>
          <a:p>
            <a:pPr algn="just">
              <a:lnSpc>
                <a:spcPct val="110000"/>
              </a:lnSpc>
            </a:pPr>
            <a:r>
              <a:rPr lang="en-GB" sz="2000" dirty="0"/>
              <a:t>Group 3: </a:t>
            </a:r>
            <a:r>
              <a:rPr lang="en-GB" sz="2000" b="1" dirty="0"/>
              <a:t>Grid and Social Assistance</a:t>
            </a:r>
            <a:r>
              <a:rPr lang="en-GB" sz="2000" dirty="0"/>
              <a:t>. Please look at indicators 1, 8, 10 and 11..</a:t>
            </a:r>
          </a:p>
          <a:p>
            <a:pPr algn="just">
              <a:lnSpc>
                <a:spcPct val="110000"/>
              </a:lnSpc>
            </a:pPr>
            <a:endParaRPr lang="en-GB" sz="2000" dirty="0"/>
          </a:p>
          <a:p>
            <a:pPr algn="just">
              <a:lnSpc>
                <a:spcPct val="110000"/>
              </a:lnSpc>
            </a:pPr>
            <a:r>
              <a:rPr lang="en-GB" sz="2000" dirty="0"/>
              <a:t>Work in groups for 40 -50 minutes. </a:t>
            </a:r>
          </a:p>
        </p:txBody>
      </p:sp>
    </p:spTree>
    <p:extLst>
      <p:ext uri="{BB962C8B-B14F-4D97-AF65-F5344CB8AC3E}">
        <p14:creationId xmlns:p14="http://schemas.microsoft.com/office/powerpoint/2010/main" val="421306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6CE6599-84E4-0540-B39A-47407B2A7C5D}"/>
              </a:ext>
            </a:extLst>
          </p:cNvPr>
          <p:cNvGraphicFramePr>
            <a:graphicFrameLocks noGrp="1"/>
          </p:cNvGraphicFramePr>
          <p:nvPr>
            <p:extLst>
              <p:ext uri="{D42A27DB-BD31-4B8C-83A1-F6EECF244321}">
                <p14:modId xmlns:p14="http://schemas.microsoft.com/office/powerpoint/2010/main" val="1478412319"/>
              </p:ext>
            </p:extLst>
          </p:nvPr>
        </p:nvGraphicFramePr>
        <p:xfrm>
          <a:off x="91440" y="890954"/>
          <a:ext cx="12100559" cy="5903866"/>
        </p:xfrm>
        <a:graphic>
          <a:graphicData uri="http://schemas.openxmlformats.org/drawingml/2006/table">
            <a:tbl>
              <a:tblPr firstRow="1" firstCol="1" bandRow="1">
                <a:tableStyleId>{5C22544A-7EE6-4342-B048-85BDC9FD1C3A}</a:tableStyleId>
              </a:tblPr>
              <a:tblGrid>
                <a:gridCol w="4438789">
                  <a:extLst>
                    <a:ext uri="{9D8B030D-6E8A-4147-A177-3AD203B41FA5}">
                      <a16:colId xmlns:a16="http://schemas.microsoft.com/office/drawing/2014/main" val="2088908745"/>
                    </a:ext>
                  </a:extLst>
                </a:gridCol>
                <a:gridCol w="616559">
                  <a:extLst>
                    <a:ext uri="{9D8B030D-6E8A-4147-A177-3AD203B41FA5}">
                      <a16:colId xmlns:a16="http://schemas.microsoft.com/office/drawing/2014/main" val="2065065042"/>
                    </a:ext>
                  </a:extLst>
                </a:gridCol>
                <a:gridCol w="616559">
                  <a:extLst>
                    <a:ext uri="{9D8B030D-6E8A-4147-A177-3AD203B41FA5}">
                      <a16:colId xmlns:a16="http://schemas.microsoft.com/office/drawing/2014/main" val="426622719"/>
                    </a:ext>
                  </a:extLst>
                </a:gridCol>
                <a:gridCol w="616559">
                  <a:extLst>
                    <a:ext uri="{9D8B030D-6E8A-4147-A177-3AD203B41FA5}">
                      <a16:colId xmlns:a16="http://schemas.microsoft.com/office/drawing/2014/main" val="4102801836"/>
                    </a:ext>
                  </a:extLst>
                </a:gridCol>
                <a:gridCol w="616559">
                  <a:extLst>
                    <a:ext uri="{9D8B030D-6E8A-4147-A177-3AD203B41FA5}">
                      <a16:colId xmlns:a16="http://schemas.microsoft.com/office/drawing/2014/main" val="2791475439"/>
                    </a:ext>
                  </a:extLst>
                </a:gridCol>
                <a:gridCol w="616559">
                  <a:extLst>
                    <a:ext uri="{9D8B030D-6E8A-4147-A177-3AD203B41FA5}">
                      <a16:colId xmlns:a16="http://schemas.microsoft.com/office/drawing/2014/main" val="3840972137"/>
                    </a:ext>
                  </a:extLst>
                </a:gridCol>
                <a:gridCol w="715208">
                  <a:extLst>
                    <a:ext uri="{9D8B030D-6E8A-4147-A177-3AD203B41FA5}">
                      <a16:colId xmlns:a16="http://schemas.microsoft.com/office/drawing/2014/main" val="4214222205"/>
                    </a:ext>
                  </a:extLst>
                </a:gridCol>
                <a:gridCol w="657662">
                  <a:extLst>
                    <a:ext uri="{9D8B030D-6E8A-4147-A177-3AD203B41FA5}">
                      <a16:colId xmlns:a16="http://schemas.microsoft.com/office/drawing/2014/main" val="2198976310"/>
                    </a:ext>
                  </a:extLst>
                </a:gridCol>
                <a:gridCol w="641221">
                  <a:extLst>
                    <a:ext uri="{9D8B030D-6E8A-4147-A177-3AD203B41FA5}">
                      <a16:colId xmlns:a16="http://schemas.microsoft.com/office/drawing/2014/main" val="3987442966"/>
                    </a:ext>
                  </a:extLst>
                </a:gridCol>
                <a:gridCol w="641221">
                  <a:extLst>
                    <a:ext uri="{9D8B030D-6E8A-4147-A177-3AD203B41FA5}">
                      <a16:colId xmlns:a16="http://schemas.microsoft.com/office/drawing/2014/main" val="3761686446"/>
                    </a:ext>
                  </a:extLst>
                </a:gridCol>
                <a:gridCol w="641221">
                  <a:extLst>
                    <a:ext uri="{9D8B030D-6E8A-4147-A177-3AD203B41FA5}">
                      <a16:colId xmlns:a16="http://schemas.microsoft.com/office/drawing/2014/main" val="2932218466"/>
                    </a:ext>
                  </a:extLst>
                </a:gridCol>
                <a:gridCol w="641221">
                  <a:extLst>
                    <a:ext uri="{9D8B030D-6E8A-4147-A177-3AD203B41FA5}">
                      <a16:colId xmlns:a16="http://schemas.microsoft.com/office/drawing/2014/main" val="253698726"/>
                    </a:ext>
                  </a:extLst>
                </a:gridCol>
                <a:gridCol w="641221">
                  <a:extLst>
                    <a:ext uri="{9D8B030D-6E8A-4147-A177-3AD203B41FA5}">
                      <a16:colId xmlns:a16="http://schemas.microsoft.com/office/drawing/2014/main" val="3770046458"/>
                    </a:ext>
                  </a:extLst>
                </a:gridCol>
              </a:tblGrid>
              <a:tr h="695982">
                <a:tc>
                  <a:txBody>
                    <a:bodyPr/>
                    <a:lstStyle/>
                    <a:p>
                      <a:pPr algn="just"/>
                      <a:r>
                        <a:rPr lang="en-GB" sz="1600" dirty="0">
                          <a:effectLst/>
                          <a:latin typeface="+mn-lt"/>
                        </a:rPr>
                        <a:t>Indicator name</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PI 1</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PI 2</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PI 3</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 PI 4</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PI 5</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PI 6</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PI 7</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 PI 8</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PI 9</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PI 10</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PI 11</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ctr"/>
                      <a:r>
                        <a:rPr lang="en-GB" sz="1600" dirty="0">
                          <a:effectLst/>
                          <a:latin typeface="+mn-lt"/>
                        </a:rPr>
                        <a:t> PI 12</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1886873531"/>
                  </a:ext>
                </a:extLst>
              </a:tr>
              <a:tr h="473444">
                <a:tc>
                  <a:txBody>
                    <a:bodyPr/>
                    <a:lstStyle/>
                    <a:p>
                      <a:pPr algn="just"/>
                      <a:r>
                        <a:rPr lang="en-GB" sz="1600" dirty="0">
                          <a:effectLst/>
                          <a:latin typeface="+mn-lt"/>
                        </a:rPr>
                        <a:t>Type (input, output, process, outcome)</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3578135183"/>
                  </a:ext>
                </a:extLst>
              </a:tr>
              <a:tr h="473444">
                <a:tc>
                  <a:txBody>
                    <a:bodyPr/>
                    <a:lstStyle/>
                    <a:p>
                      <a:pPr algn="just"/>
                      <a:r>
                        <a:rPr lang="en-GB" sz="1600" dirty="0">
                          <a:effectLst/>
                          <a:latin typeface="+mn-lt"/>
                        </a:rPr>
                        <a:t>Quantitative or qualitative?</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dirty="0">
                          <a:effectLst/>
                          <a:latin typeface="+mn-lt"/>
                        </a:rPr>
                        <a:t> </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399971039"/>
                  </a:ext>
                </a:extLst>
              </a:tr>
              <a:tr h="473444">
                <a:tc>
                  <a:txBody>
                    <a:bodyPr/>
                    <a:lstStyle/>
                    <a:p>
                      <a:pPr algn="just"/>
                      <a:r>
                        <a:rPr lang="en-GB" sz="1600" dirty="0">
                          <a:effectLst/>
                          <a:latin typeface="+mn-lt"/>
                        </a:rPr>
                        <a:t>Target, baseline?</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4020226108"/>
                  </a:ext>
                </a:extLst>
              </a:tr>
              <a:tr h="473444">
                <a:tc>
                  <a:txBody>
                    <a:bodyPr/>
                    <a:lstStyle/>
                    <a:p>
                      <a:pPr algn="just"/>
                      <a:r>
                        <a:rPr lang="en-GB" sz="1600" dirty="0">
                          <a:effectLst/>
                          <a:latin typeface="+mn-lt"/>
                        </a:rPr>
                        <a:t>Periodicity?</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142009978"/>
                  </a:ext>
                </a:extLst>
              </a:tr>
              <a:tr h="473444">
                <a:tc>
                  <a:txBody>
                    <a:bodyPr/>
                    <a:lstStyle/>
                    <a:p>
                      <a:pPr algn="just"/>
                      <a:r>
                        <a:rPr lang="en-GB" sz="1600" dirty="0">
                          <a:effectLst/>
                          <a:latin typeface="+mn-lt"/>
                        </a:rPr>
                        <a:t>Degree of annual change sufficient </a:t>
                      </a:r>
                      <a:r>
                        <a:rPr lang="fr-FR" sz="1600" b="1" kern="1200" dirty="0">
                          <a:solidFill>
                            <a:schemeClr val="lt1"/>
                          </a:solidFill>
                          <a:effectLst/>
                          <a:latin typeface="+mn-lt"/>
                          <a:ea typeface="+mn-ea"/>
                          <a:cs typeface="+mn-cs"/>
                        </a:rPr>
                        <a:t>(</a:t>
                      </a:r>
                      <a:r>
                        <a:rPr lang="fr-FR" sz="1600" b="1" kern="1200" dirty="0">
                          <a:solidFill>
                            <a:schemeClr val="lt1"/>
                          </a:solidFill>
                          <a:effectLst/>
                          <a:latin typeface="+mn-lt"/>
                          <a:ea typeface="+mn-ea"/>
                          <a:cs typeface="+mn-cs"/>
                          <a:sym typeface="Symbol" pitchFamily="2" charset="2"/>
                        </a:rPr>
                        <a:t></a:t>
                      </a:r>
                      <a:r>
                        <a:rPr lang="fr-FR" sz="1600" b="1" kern="1200" dirty="0">
                          <a:solidFill>
                            <a:schemeClr val="lt1"/>
                          </a:solidFill>
                          <a:effectLst/>
                          <a:latin typeface="+mn-lt"/>
                          <a:ea typeface="+mn-ea"/>
                          <a:cs typeface="+mn-cs"/>
                        </a:rPr>
                        <a:t>&gt;5%)</a:t>
                      </a:r>
                      <a:r>
                        <a:rPr lang="en-GB" sz="1600" dirty="0">
                          <a:effectLst/>
                          <a:latin typeface="+mn-lt"/>
                        </a:rPr>
                        <a:t>?</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dirty="0">
                          <a:effectLst/>
                          <a:latin typeface="+mn-lt"/>
                        </a:rPr>
                        <a:t> </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dirty="0">
                          <a:effectLst/>
                          <a:latin typeface="+mn-lt"/>
                        </a:rPr>
                        <a:t> </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dirty="0">
                          <a:effectLst/>
                          <a:latin typeface="+mn-lt"/>
                        </a:rPr>
                        <a:t> </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3675401455"/>
                  </a:ext>
                </a:extLst>
              </a:tr>
              <a:tr h="473444">
                <a:tc>
                  <a:txBody>
                    <a:bodyPr/>
                    <a:lstStyle/>
                    <a:p>
                      <a:pPr algn="just"/>
                      <a:r>
                        <a:rPr lang="en-GB" sz="1600" dirty="0">
                          <a:effectLst/>
                          <a:latin typeface="+mn-lt"/>
                        </a:rPr>
                        <a:t>Source (admin. Data or survey)?</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4077084714"/>
                  </a:ext>
                </a:extLst>
              </a:tr>
              <a:tr h="473444">
                <a:tc>
                  <a:txBody>
                    <a:bodyPr/>
                    <a:lstStyle/>
                    <a:p>
                      <a:pPr algn="just"/>
                      <a:r>
                        <a:rPr lang="en-GB" sz="1600" dirty="0">
                          <a:effectLst/>
                          <a:latin typeface="+mn-lt"/>
                        </a:rPr>
                        <a:t>Methodological aspects clear?</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2711266144"/>
                  </a:ext>
                </a:extLst>
              </a:tr>
              <a:tr h="473444">
                <a:tc>
                  <a:txBody>
                    <a:bodyPr/>
                    <a:lstStyle/>
                    <a:p>
                      <a:pPr algn="just"/>
                      <a:r>
                        <a:rPr lang="en-GB" sz="1600" dirty="0">
                          <a:effectLst/>
                          <a:latin typeface="+mn-lt"/>
                        </a:rPr>
                        <a:t>Under Government control?</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4243676514"/>
                  </a:ext>
                </a:extLst>
              </a:tr>
              <a:tr h="473444">
                <a:tc>
                  <a:txBody>
                    <a:bodyPr/>
                    <a:lstStyle/>
                    <a:p>
                      <a:pPr algn="just"/>
                      <a:r>
                        <a:rPr lang="en-GB" sz="1600" dirty="0">
                          <a:effectLst/>
                          <a:latin typeface="+mn-lt"/>
                        </a:rPr>
                        <a:t>Disaggregation possible?</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711646452"/>
                  </a:ext>
                </a:extLst>
              </a:tr>
              <a:tr h="473444">
                <a:tc>
                  <a:txBody>
                    <a:bodyPr/>
                    <a:lstStyle/>
                    <a:p>
                      <a:pPr algn="just"/>
                      <a:r>
                        <a:rPr lang="en-GB" sz="1600" dirty="0">
                          <a:effectLst/>
                          <a:latin typeface="+mn-lt"/>
                        </a:rPr>
                        <a:t>Means of interpretation?</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3212999849"/>
                  </a:ext>
                </a:extLst>
              </a:tr>
              <a:tr h="473444">
                <a:tc>
                  <a:txBody>
                    <a:bodyPr/>
                    <a:lstStyle/>
                    <a:p>
                      <a:pPr algn="r"/>
                      <a:r>
                        <a:rPr lang="en-GB" sz="1600" b="0" dirty="0">
                          <a:solidFill>
                            <a:srgbClr val="FFFF00"/>
                          </a:solidFill>
                          <a:effectLst/>
                          <a:latin typeface="+mn-lt"/>
                        </a:rPr>
                        <a:t>Conclusion: keep or not?</a:t>
                      </a:r>
                      <a:endParaRPr lang="en-GB" sz="1600" b="0" dirty="0">
                        <a:solidFill>
                          <a:srgbClr val="FFFF00"/>
                        </a:solidFill>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a:effectLst/>
                          <a:latin typeface="+mn-lt"/>
                        </a:rPr>
                        <a:t> </a:t>
                      </a:r>
                      <a:endParaRPr lang="en-GB" sz="160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r>
                        <a:rPr lang="en-GB" sz="1600" dirty="0">
                          <a:effectLst/>
                          <a:latin typeface="+mn-lt"/>
                        </a:rPr>
                        <a:t> </a:t>
                      </a:r>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tc>
                  <a:txBody>
                    <a:bodyPr/>
                    <a:lstStyle/>
                    <a:p>
                      <a:pPr algn="just"/>
                      <a:endParaRPr lang="en-GB" sz="1600" dirty="0">
                        <a:effectLst/>
                        <a:latin typeface="+mn-lt"/>
                        <a:ea typeface="Times New Roman" panose="02020603050405020304" pitchFamily="18" charset="0"/>
                        <a:cs typeface="Times New Roman" panose="02020603050405020304" pitchFamily="18" charset="0"/>
                      </a:endParaRPr>
                    </a:p>
                  </a:txBody>
                  <a:tcPr marL="48518" marR="48518" marT="0" marB="0" anchor="ctr"/>
                </a:tc>
                <a:extLst>
                  <a:ext uri="{0D108BD9-81ED-4DB2-BD59-A6C34878D82A}">
                    <a16:rowId xmlns:a16="http://schemas.microsoft.com/office/drawing/2014/main" val="3077654367"/>
                  </a:ext>
                </a:extLst>
              </a:tr>
            </a:tbl>
          </a:graphicData>
        </a:graphic>
      </p:graphicFrame>
      <p:sp>
        <p:nvSpPr>
          <p:cNvPr id="3" name="Titre 1">
            <a:extLst>
              <a:ext uri="{FF2B5EF4-FFF2-40B4-BE49-F238E27FC236}">
                <a16:creationId xmlns:a16="http://schemas.microsoft.com/office/drawing/2014/main" id="{67566C42-D3A0-3A44-8700-44ED8976814E}"/>
              </a:ext>
            </a:extLst>
          </p:cNvPr>
          <p:cNvSpPr txBox="1">
            <a:spLocks/>
          </p:cNvSpPr>
          <p:nvPr/>
        </p:nvSpPr>
        <p:spPr>
          <a:xfrm>
            <a:off x="802105" y="121925"/>
            <a:ext cx="8447403" cy="604906"/>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solidFill>
                  <a:srgbClr val="024EA2"/>
                </a:solidFill>
              </a:rPr>
              <a:t>Table 6.1: Agreement on Performance Indicators</a:t>
            </a:r>
            <a:endParaRPr lang="en-GB" sz="3200" dirty="0">
              <a:solidFill>
                <a:srgbClr val="024EA2"/>
              </a:solidFill>
            </a:endParaRPr>
          </a:p>
        </p:txBody>
      </p:sp>
    </p:spTree>
    <p:extLst>
      <p:ext uri="{BB962C8B-B14F-4D97-AF65-F5344CB8AC3E}">
        <p14:creationId xmlns:p14="http://schemas.microsoft.com/office/powerpoint/2010/main" val="17245060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1033773" y="1545136"/>
            <a:ext cx="9867907" cy="51299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285750" lvl="1" defTabSz="457200">
              <a:lnSpc>
                <a:spcPct val="120000"/>
              </a:lnSpc>
              <a:spcBef>
                <a:spcPts val="600"/>
              </a:spcBef>
              <a:spcAft>
                <a:spcPts val="600"/>
              </a:spcAft>
              <a:buClr>
                <a:srgbClr val="004494"/>
              </a:buClr>
              <a:buSzPct val="100000"/>
              <a:defRPr/>
            </a:pPr>
            <a:r>
              <a:rPr kumimoji="0" lang="en-GB" sz="1800" b="1" i="0" u="none" strike="noStrike" kern="1200" cap="none" spc="0" normalizeH="0" baseline="0" noProof="0" dirty="0">
                <a:ln>
                  <a:noFill/>
                </a:ln>
                <a:solidFill>
                  <a:srgbClr val="004494"/>
                </a:solidFill>
                <a:effectLst/>
                <a:uLnTx/>
                <a:uFillTx/>
                <a:latin typeface="+mj-lt"/>
                <a:ea typeface="ＭＳ Ｐゴシック" charset="0"/>
                <a:cs typeface="+mn-cs"/>
              </a:rPr>
              <a:t>Over-asking </a:t>
            </a:r>
            <a:r>
              <a:rPr kumimoji="0" lang="en-GB" sz="1800" b="0" i="0" u="none" strike="noStrike" kern="1200" cap="none" spc="0" normalizeH="0" baseline="0" noProof="0" dirty="0">
                <a:ln>
                  <a:noFill/>
                </a:ln>
                <a:solidFill>
                  <a:schemeClr val="tx1"/>
                </a:solidFill>
                <a:effectLst/>
                <a:uLnTx/>
                <a:uFillTx/>
                <a:latin typeface="+mj-lt"/>
                <a:ea typeface="ＭＳ Ｐゴシック" charset="0"/>
                <a:cs typeface="+mn-cs"/>
              </a:rPr>
              <a:t>(more than reasonably can be achieved). </a:t>
            </a:r>
          </a:p>
          <a:p>
            <a:pPr marL="285750" lvl="1" defTabSz="457200">
              <a:lnSpc>
                <a:spcPct val="120000"/>
              </a:lnSpc>
              <a:spcBef>
                <a:spcPts val="600"/>
              </a:spcBef>
              <a:spcAft>
                <a:spcPts val="600"/>
              </a:spcAft>
              <a:buClr>
                <a:srgbClr val="004494"/>
              </a:buClr>
              <a:buSzPct val="100000"/>
              <a:defRPr/>
            </a:pPr>
            <a:r>
              <a:rPr kumimoji="0" lang="en-GB" sz="1800" b="1" i="0" u="none" strike="noStrike" kern="1200" cap="none" spc="0" normalizeH="0" baseline="0" noProof="0" dirty="0">
                <a:ln>
                  <a:noFill/>
                </a:ln>
                <a:solidFill>
                  <a:srgbClr val="004494"/>
                </a:solidFill>
                <a:effectLst/>
                <a:uLnTx/>
                <a:uFillTx/>
                <a:latin typeface="+mj-lt"/>
                <a:ea typeface="ＭＳ Ｐゴシック" charset="0"/>
                <a:cs typeface="+mn-cs"/>
              </a:rPr>
              <a:t>Multiplicity of conditions </a:t>
            </a:r>
            <a:r>
              <a:rPr lang="en-GB" sz="1800" b="0" dirty="0">
                <a:solidFill>
                  <a:schemeClr val="tx1"/>
                </a:solidFill>
                <a:latin typeface="+mj-lt"/>
                <a:ea typeface="ＭＳ Ｐゴシック" charset="0"/>
              </a:rPr>
              <a:t>(use of sub-indicators). </a:t>
            </a:r>
          </a:p>
          <a:p>
            <a:pPr marL="285750" lvl="1" defTabSz="457200">
              <a:lnSpc>
                <a:spcPct val="120000"/>
              </a:lnSpc>
              <a:spcBef>
                <a:spcPts val="600"/>
              </a:spcBef>
              <a:spcAft>
                <a:spcPts val="600"/>
              </a:spcAft>
              <a:buClr>
                <a:srgbClr val="004494"/>
              </a:buClr>
              <a:buSzPct val="100000"/>
              <a:defRPr/>
            </a:pPr>
            <a:r>
              <a:rPr kumimoji="0" lang="en-GB" sz="1800" b="1" i="0" u="none" strike="noStrike" kern="1200" cap="none" spc="0" normalizeH="0" baseline="0" noProof="0" dirty="0">
                <a:ln>
                  <a:noFill/>
                </a:ln>
                <a:solidFill>
                  <a:srgbClr val="004494"/>
                </a:solidFill>
                <a:effectLst/>
                <a:uLnTx/>
                <a:uFillTx/>
                <a:latin typeface="+mj-lt"/>
                <a:ea typeface="ＭＳ Ｐゴシック" charset="0"/>
                <a:cs typeface="+mn-cs"/>
              </a:rPr>
              <a:t>Conditionalities beyond Government’s control </a:t>
            </a:r>
            <a:r>
              <a:rPr lang="en-GB" sz="1800" b="0" dirty="0">
                <a:solidFill>
                  <a:schemeClr val="tx1"/>
                </a:solidFill>
                <a:latin typeface="+mj-lt"/>
                <a:ea typeface="ＭＳ Ｐゴシック" charset="0"/>
              </a:rPr>
              <a:t>(e.g. for legislative/judiciary).</a:t>
            </a:r>
          </a:p>
          <a:p>
            <a:pPr marL="285750" lvl="1" defTabSz="457200">
              <a:lnSpc>
                <a:spcPct val="120000"/>
              </a:lnSpc>
              <a:spcBef>
                <a:spcPts val="600"/>
              </a:spcBef>
              <a:spcAft>
                <a:spcPts val="600"/>
              </a:spcAft>
              <a:buClr>
                <a:srgbClr val="004494"/>
              </a:buClr>
              <a:buSzPct val="100000"/>
              <a:defRPr/>
            </a:pPr>
            <a:r>
              <a:rPr kumimoji="0" lang="en-GB" sz="1800" b="1" i="0" u="none" strike="noStrike" kern="1200" cap="none" spc="0" normalizeH="0" baseline="0" noProof="0" dirty="0">
                <a:ln>
                  <a:noFill/>
                </a:ln>
                <a:solidFill>
                  <a:srgbClr val="004494"/>
                </a:solidFill>
                <a:effectLst/>
                <a:uLnTx/>
                <a:uFillTx/>
                <a:latin typeface="+mj-lt"/>
                <a:ea typeface="ＭＳ Ｐゴシック" charset="0"/>
                <a:cs typeface="+mn-cs"/>
              </a:rPr>
              <a:t>Lack of clarity in the FA, </a:t>
            </a:r>
            <a:r>
              <a:rPr kumimoji="0" lang="en-GB" sz="1800" b="0" i="0" u="none" strike="noStrike" kern="1200" cap="none" spc="0" normalizeH="0" baseline="0" noProof="0" dirty="0">
                <a:ln>
                  <a:noFill/>
                </a:ln>
                <a:solidFill>
                  <a:schemeClr val="tx1"/>
                </a:solidFill>
                <a:effectLst/>
                <a:uLnTx/>
                <a:uFillTx/>
                <a:latin typeface="+mj-lt"/>
                <a:ea typeface="ＭＳ Ｐゴシック" charset="0"/>
                <a:cs typeface="+mn-cs"/>
              </a:rPr>
              <a:t>in particular related to the monitoring / measurement of indicators. </a:t>
            </a:r>
          </a:p>
          <a:p>
            <a:pPr marL="285750" lvl="1" defTabSz="457200">
              <a:lnSpc>
                <a:spcPct val="120000"/>
              </a:lnSpc>
              <a:spcBef>
                <a:spcPts val="600"/>
              </a:spcBef>
              <a:spcAft>
                <a:spcPts val="600"/>
              </a:spcAft>
              <a:buClr>
                <a:srgbClr val="004494"/>
              </a:buClr>
              <a:buSzPct val="100000"/>
              <a:defRPr/>
            </a:pPr>
            <a:r>
              <a:rPr kumimoji="0" lang="en-GB" sz="1800" b="1" i="0" u="none" strike="noStrike" kern="1200" cap="none" spc="0" normalizeH="0" baseline="0" noProof="0" dirty="0">
                <a:ln>
                  <a:noFill/>
                </a:ln>
                <a:solidFill>
                  <a:srgbClr val="004494"/>
                </a:solidFill>
                <a:effectLst/>
                <a:uLnTx/>
                <a:uFillTx/>
                <a:latin typeface="+mj-lt"/>
                <a:ea typeface="ＭＳ Ｐゴシック" charset="0"/>
                <a:cs typeface="+mn-cs"/>
              </a:rPr>
              <a:t>Taking over government’s responsibilities </a:t>
            </a:r>
            <a:r>
              <a:rPr lang="en-GB" sz="1800" b="0" dirty="0">
                <a:solidFill>
                  <a:schemeClr val="tx1"/>
                </a:solidFill>
                <a:latin typeface="+mj-lt"/>
                <a:ea typeface="ＭＳ Ｐゴシック" charset="0"/>
              </a:rPr>
              <a:t>(e.g. TA delivers on a target directly). </a:t>
            </a:r>
          </a:p>
          <a:p>
            <a:pPr marL="285750" lvl="1" defTabSz="457200">
              <a:lnSpc>
                <a:spcPct val="120000"/>
              </a:lnSpc>
              <a:spcBef>
                <a:spcPts val="600"/>
              </a:spcBef>
              <a:spcAft>
                <a:spcPts val="600"/>
              </a:spcAft>
              <a:buClr>
                <a:srgbClr val="004494"/>
              </a:buClr>
              <a:buSzPct val="100000"/>
              <a:defRPr/>
            </a:pPr>
            <a:r>
              <a:rPr kumimoji="0" lang="en-GB" sz="1800" b="1" i="0" u="none" strike="noStrike" kern="1200" cap="none" spc="0" normalizeH="0" baseline="0" noProof="0" dirty="0">
                <a:ln>
                  <a:noFill/>
                </a:ln>
                <a:solidFill>
                  <a:srgbClr val="004494"/>
                </a:solidFill>
                <a:effectLst/>
                <a:uLnTx/>
                <a:uFillTx/>
                <a:latin typeface="+mj-lt"/>
                <a:ea typeface="ＭＳ Ｐゴシック" charset="0"/>
                <a:cs typeface="+mn-cs"/>
              </a:rPr>
              <a:t>Micro-management </a:t>
            </a:r>
            <a:r>
              <a:rPr kumimoji="0" lang="en-GB" sz="1800" b="0" i="0" u="none" strike="noStrike" kern="1200" cap="none" spc="0" normalizeH="0" baseline="0" noProof="0" dirty="0">
                <a:ln>
                  <a:noFill/>
                </a:ln>
                <a:solidFill>
                  <a:schemeClr val="tx1"/>
                </a:solidFill>
                <a:effectLst/>
                <a:uLnTx/>
                <a:uFillTx/>
                <a:latin typeface="+mj-lt"/>
                <a:ea typeface="ＭＳ Ｐゴシック" charset="0"/>
                <a:cs typeface="+mn-cs"/>
              </a:rPr>
              <a:t>(as opposed to government ownership).</a:t>
            </a:r>
          </a:p>
          <a:p>
            <a:pPr marL="285750" lvl="1" defTabSz="457200">
              <a:lnSpc>
                <a:spcPct val="120000"/>
              </a:lnSpc>
              <a:spcBef>
                <a:spcPts val="600"/>
              </a:spcBef>
              <a:spcAft>
                <a:spcPts val="600"/>
              </a:spcAft>
              <a:buClr>
                <a:srgbClr val="004494"/>
              </a:buClr>
              <a:buSzPct val="100000"/>
              <a:defRPr/>
            </a:pPr>
            <a:r>
              <a:rPr kumimoji="0" lang="en-GB" sz="1800" b="1" i="0" u="none" strike="noStrike" kern="1200" cap="none" spc="0" normalizeH="0" baseline="0" noProof="0" dirty="0">
                <a:ln>
                  <a:noFill/>
                </a:ln>
                <a:solidFill>
                  <a:srgbClr val="004494"/>
                </a:solidFill>
                <a:effectLst/>
                <a:uLnTx/>
                <a:uFillTx/>
                <a:latin typeface="+mj-lt"/>
                <a:ea typeface="ＭＳ Ｐゴシック" charset="0"/>
                <a:cs typeface="+mn-cs"/>
              </a:rPr>
              <a:t>Any reporting and auditing </a:t>
            </a:r>
            <a:r>
              <a:rPr kumimoji="0" lang="en-GB" sz="1800" b="0" i="0" u="none" strike="noStrike" kern="1200" cap="none" spc="0" normalizeH="0" baseline="0" noProof="0" dirty="0">
                <a:ln>
                  <a:noFill/>
                </a:ln>
                <a:solidFill>
                  <a:schemeClr val="tx1"/>
                </a:solidFill>
                <a:effectLst/>
                <a:uLnTx/>
                <a:uFillTx/>
                <a:latin typeface="+mj-lt"/>
                <a:ea typeface="ＭＳ Ｐゴシック" charset="0"/>
                <a:cs typeface="+mn-cs"/>
              </a:rPr>
              <a:t>over and above what is agreed upon</a:t>
            </a:r>
            <a:r>
              <a:rPr kumimoji="0" lang="en-GB" sz="1800" b="1" i="0" u="none" strike="noStrike" kern="1200" cap="none" spc="0" normalizeH="0" baseline="0" noProof="0" dirty="0">
                <a:ln>
                  <a:noFill/>
                </a:ln>
                <a:solidFill>
                  <a:schemeClr val="tx1"/>
                </a:solidFill>
                <a:effectLst/>
                <a:uLnTx/>
                <a:uFillTx/>
                <a:latin typeface="+mj-lt"/>
                <a:ea typeface="ＭＳ Ｐゴシック" charset="0"/>
                <a:cs typeface="+mn-cs"/>
              </a:rPr>
              <a:t>. </a:t>
            </a:r>
          </a:p>
          <a:p>
            <a:pPr marL="285750" lvl="1" defTabSz="457200">
              <a:lnSpc>
                <a:spcPct val="120000"/>
              </a:lnSpc>
              <a:spcBef>
                <a:spcPts val="600"/>
              </a:spcBef>
              <a:spcAft>
                <a:spcPts val="600"/>
              </a:spcAft>
              <a:buClr>
                <a:srgbClr val="004494"/>
              </a:buClr>
              <a:buSzPct val="100000"/>
              <a:defRPr/>
            </a:pPr>
            <a:r>
              <a:rPr kumimoji="0" lang="en-GB" sz="1800" b="1" i="0" u="none" strike="noStrike" kern="1200" cap="none" spc="0" normalizeH="0" baseline="0" noProof="0" dirty="0">
                <a:ln>
                  <a:noFill/>
                </a:ln>
                <a:solidFill>
                  <a:srgbClr val="004494"/>
                </a:solidFill>
                <a:effectLst/>
                <a:uLnTx/>
                <a:uFillTx/>
                <a:latin typeface="+mj-lt"/>
                <a:ea typeface="ＭＳ Ｐゴシック" charset="0"/>
                <a:cs typeface="+mn-cs"/>
              </a:rPr>
              <a:t>Overloading the BS </a:t>
            </a:r>
            <a:r>
              <a:rPr kumimoji="0" lang="en-GB" sz="1800" b="0" i="0" u="none" strike="noStrike" kern="1200" cap="none" spc="0" normalizeH="0" baseline="0" noProof="0" dirty="0">
                <a:ln>
                  <a:noFill/>
                </a:ln>
                <a:solidFill>
                  <a:schemeClr val="tx1"/>
                </a:solidFill>
                <a:effectLst/>
                <a:uLnTx/>
                <a:uFillTx/>
                <a:latin typeface="+mj-lt"/>
                <a:ea typeface="ＭＳ Ｐゴシック" charset="0"/>
                <a:cs typeface="+mn-cs"/>
              </a:rPr>
              <a:t>because of perceived fears of risks</a:t>
            </a:r>
            <a:r>
              <a:rPr kumimoji="0" lang="en-GB" sz="1800" b="1" i="0" u="none" strike="noStrike" kern="1200" cap="none" spc="0" normalizeH="0" baseline="0" noProof="0" dirty="0">
                <a:ln>
                  <a:noFill/>
                </a:ln>
                <a:solidFill>
                  <a:schemeClr val="tx1"/>
                </a:solidFill>
                <a:effectLst/>
                <a:uLnTx/>
                <a:uFillTx/>
                <a:latin typeface="+mj-lt"/>
                <a:ea typeface="ＭＳ Ｐゴシック" charset="0"/>
                <a:cs typeface="+mn-cs"/>
              </a:rPr>
              <a:t>. </a:t>
            </a:r>
          </a:p>
          <a:p>
            <a:pPr marL="609600" marR="0" lvl="1" indent="-342900" algn="l" defTabSz="457200" rtl="0" eaLnBrk="1" fontAlgn="base" latinLnBrk="0" hangingPunct="1">
              <a:lnSpc>
                <a:spcPct val="100000"/>
              </a:lnSpc>
              <a:spcBef>
                <a:spcPts val="600"/>
              </a:spcBef>
              <a:spcAft>
                <a:spcPts val="600"/>
              </a:spcAft>
              <a:buClr>
                <a:srgbClr val="004494"/>
              </a:buClr>
              <a:buSzPct val="75000"/>
              <a:buFont typeface="+mj-lt"/>
              <a:buAutoNum type="arabicPeriod"/>
              <a:tabLst>
                <a:tab pos="1517650" algn="l"/>
              </a:tabLst>
              <a:defRPr/>
            </a:pPr>
            <a:endParaRPr kumimoji="0" lang="fr-BE" sz="2400" b="0" i="0" u="none" strike="noStrike" kern="1200" cap="none" spc="0" normalizeH="0" baseline="0" noProof="0" dirty="0">
              <a:ln>
                <a:noFill/>
              </a:ln>
              <a:solidFill>
                <a:srgbClr val="004494"/>
              </a:solidFill>
              <a:effectLst/>
              <a:uLnTx/>
              <a:uFillTx/>
              <a:latin typeface="+mj-lt"/>
              <a:ea typeface="ＭＳ Ｐゴシック" charset="0"/>
              <a:cs typeface="+mn-cs"/>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838200" y="528762"/>
            <a:ext cx="10515600" cy="782357"/>
          </a:xfrm>
        </p:spPr>
        <p:txBody>
          <a:bodyPr/>
          <a:lstStyle/>
          <a:p>
            <a:pPr>
              <a:lnSpc>
                <a:spcPct val="107000"/>
              </a:lnSpc>
              <a:spcAft>
                <a:spcPts val="800"/>
              </a:spcAft>
            </a:pPr>
            <a:r>
              <a:rPr lang="en-GB" dirty="0"/>
              <a:t>Traps to be avoided with Budget Support</a:t>
            </a:r>
            <a:endParaRPr lang="en-BE" dirty="0"/>
          </a:p>
        </p:txBody>
      </p:sp>
    </p:spTree>
    <p:extLst>
      <p:ext uri="{BB962C8B-B14F-4D97-AF65-F5344CB8AC3E}">
        <p14:creationId xmlns:p14="http://schemas.microsoft.com/office/powerpoint/2010/main" val="178992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E038C-8D08-38AC-A7E5-5B874C385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635E2-8652-FE23-D1BD-9E114E907488}"/>
              </a:ext>
            </a:extLst>
          </p:cNvPr>
          <p:cNvSpPr>
            <a:spLocks noGrp="1"/>
          </p:cNvSpPr>
          <p:nvPr>
            <p:ph type="ctrTitle"/>
          </p:nvPr>
        </p:nvSpPr>
        <p:spPr/>
        <p:txBody>
          <a:bodyPr/>
          <a:lstStyle/>
          <a:p>
            <a:r>
              <a:rPr lang="en-GB" dirty="0"/>
              <a:t>Any questions?</a:t>
            </a:r>
          </a:p>
        </p:txBody>
      </p:sp>
      <p:sp>
        <p:nvSpPr>
          <p:cNvPr id="3" name="Subtitle 2">
            <a:extLst>
              <a:ext uri="{FF2B5EF4-FFF2-40B4-BE49-F238E27FC236}">
                <a16:creationId xmlns:a16="http://schemas.microsoft.com/office/drawing/2014/main" id="{1B456441-3B96-BA23-3A6B-BE5855E54E21}"/>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7986828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ADF75-9661-BD12-0389-8B45EA34F79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46FEC53-3D0A-9CF9-1093-593FA0FDD2AA}"/>
              </a:ext>
            </a:extLst>
          </p:cNvPr>
          <p:cNvSpPr>
            <a:spLocks noGrp="1"/>
          </p:cNvSpPr>
          <p:nvPr>
            <p:ph type="ctrTitle"/>
          </p:nvPr>
        </p:nvSpPr>
        <p:spPr/>
        <p:txBody>
          <a:bodyPr>
            <a:noAutofit/>
          </a:bodyPr>
          <a:lstStyle/>
          <a:p>
            <a:r>
              <a:rPr lang="en-GB" dirty="0"/>
              <a:t>Budget Support</a:t>
            </a:r>
          </a:p>
        </p:txBody>
      </p:sp>
      <p:sp>
        <p:nvSpPr>
          <p:cNvPr id="7" name="Subtitle 6">
            <a:extLst>
              <a:ext uri="{FF2B5EF4-FFF2-40B4-BE49-F238E27FC236}">
                <a16:creationId xmlns:a16="http://schemas.microsoft.com/office/drawing/2014/main" id="{02B3A5A1-88F7-5AF9-0C8E-ECA543A44073}"/>
              </a:ext>
            </a:extLst>
          </p:cNvPr>
          <p:cNvSpPr>
            <a:spLocks noGrp="1"/>
          </p:cNvSpPr>
          <p:nvPr>
            <p:ph type="subTitle" idx="1"/>
          </p:nvPr>
        </p:nvSpPr>
        <p:spPr/>
        <p:txBody>
          <a:bodyPr/>
          <a:lstStyle/>
          <a:p>
            <a:r>
              <a:rPr lang="en-GB" dirty="0"/>
              <a:t> Day 4   Monitoring and Disbursement simulation</a:t>
            </a:r>
          </a:p>
        </p:txBody>
      </p:sp>
      <p:sp>
        <p:nvSpPr>
          <p:cNvPr id="8" name="Text Placeholder 7">
            <a:extLst>
              <a:ext uri="{FF2B5EF4-FFF2-40B4-BE49-F238E27FC236}">
                <a16:creationId xmlns:a16="http://schemas.microsoft.com/office/drawing/2014/main" id="{609D9FE5-DED2-D4F4-343E-B4A198271B16}"/>
              </a:ext>
            </a:extLst>
          </p:cNvPr>
          <p:cNvSpPr>
            <a:spLocks noGrp="1"/>
          </p:cNvSpPr>
          <p:nvPr>
            <p:ph type="body" sz="quarter" idx="13"/>
          </p:nvPr>
        </p:nvSpPr>
        <p:spPr/>
        <p:txBody>
          <a:bodyPr/>
          <a:lstStyle/>
          <a:p>
            <a:r>
              <a:rPr lang="en-GB" dirty="0"/>
              <a:t>Online Sessions</a:t>
            </a:r>
          </a:p>
        </p:txBody>
      </p:sp>
    </p:spTree>
    <p:extLst>
      <p:ext uri="{BB962C8B-B14F-4D97-AF65-F5344CB8AC3E}">
        <p14:creationId xmlns:p14="http://schemas.microsoft.com/office/powerpoint/2010/main" val="38083939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171BC-10CB-4247-AB71-EFD957FBB973}"/>
              </a:ext>
            </a:extLst>
          </p:cNvPr>
          <p:cNvSpPr>
            <a:spLocks noGrp="1"/>
          </p:cNvSpPr>
          <p:nvPr>
            <p:ph type="ctrTitle"/>
          </p:nvPr>
        </p:nvSpPr>
        <p:spPr/>
        <p:txBody>
          <a:bodyPr/>
          <a:lstStyle/>
          <a:p>
            <a:r>
              <a:rPr lang="en-GB" dirty="0"/>
              <a:t>Quiz time</a:t>
            </a:r>
            <a:endParaRPr lang="x-none" dirty="0"/>
          </a:p>
        </p:txBody>
      </p:sp>
      <p:sp>
        <p:nvSpPr>
          <p:cNvPr id="4" name="Subtitle 3">
            <a:extLst>
              <a:ext uri="{FF2B5EF4-FFF2-40B4-BE49-F238E27FC236}">
                <a16:creationId xmlns:a16="http://schemas.microsoft.com/office/drawing/2014/main" id="{6B70F27C-69A4-42D1-A172-8D5C063ED150}"/>
              </a:ext>
            </a:extLst>
          </p:cNvPr>
          <p:cNvSpPr>
            <a:spLocks noGrp="1"/>
          </p:cNvSpPr>
          <p:nvPr>
            <p:ph type="subTitle" idx="1"/>
          </p:nvPr>
        </p:nvSpPr>
        <p:spPr/>
        <p:txBody>
          <a:bodyPr/>
          <a:lstStyle/>
          <a:p>
            <a:r>
              <a:rPr lang="en-GB" dirty="0"/>
              <a:t>Let’s go to </a:t>
            </a:r>
            <a:r>
              <a:rPr lang="en-GB" dirty="0" err="1"/>
              <a:t>Menti</a:t>
            </a:r>
            <a:r>
              <a:rPr lang="en-GB" dirty="0"/>
              <a:t>!</a:t>
            </a:r>
            <a:endParaRPr lang="x-none" dirty="0"/>
          </a:p>
        </p:txBody>
      </p:sp>
    </p:spTree>
    <p:extLst>
      <p:ext uri="{BB962C8B-B14F-4D97-AF65-F5344CB8AC3E}">
        <p14:creationId xmlns:p14="http://schemas.microsoft.com/office/powerpoint/2010/main" val="31835307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8DDC-299C-2749-997A-8FBC6C640D7F}"/>
              </a:ext>
            </a:extLst>
          </p:cNvPr>
          <p:cNvSpPr>
            <a:spLocks noGrp="1"/>
          </p:cNvSpPr>
          <p:nvPr>
            <p:ph type="ctrTitle"/>
          </p:nvPr>
        </p:nvSpPr>
        <p:spPr/>
        <p:txBody>
          <a:bodyPr/>
          <a:lstStyle/>
          <a:p>
            <a:r>
              <a:rPr lang="en-GB" dirty="0"/>
              <a:t>Monitoring</a:t>
            </a:r>
          </a:p>
        </p:txBody>
      </p:sp>
      <p:sp>
        <p:nvSpPr>
          <p:cNvPr id="3" name="Subtitle 2">
            <a:extLst>
              <a:ext uri="{FF2B5EF4-FFF2-40B4-BE49-F238E27FC236}">
                <a16:creationId xmlns:a16="http://schemas.microsoft.com/office/drawing/2014/main" id="{0266325B-8544-9F45-B394-D1CA3F1128E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801313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Monitoring and evaluation (M&amp;E)</a:t>
            </a:r>
          </a:p>
        </p:txBody>
      </p:sp>
      <p:sp>
        <p:nvSpPr>
          <p:cNvPr id="4" name="Text Box 3"/>
          <p:cNvSpPr txBox="1">
            <a:spLocks noChangeArrowheads="1"/>
          </p:cNvSpPr>
          <p:nvPr/>
        </p:nvSpPr>
        <p:spPr bwMode="auto">
          <a:xfrm>
            <a:off x="1245086" y="1913973"/>
            <a:ext cx="104639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solidFill>
                  <a:schemeClr val="accent2"/>
                </a:solidFill>
                <a:latin typeface="+mj-lt"/>
                <a:cs typeface="Tw Cen MT"/>
              </a:rPr>
              <a:t>What is it ?</a:t>
            </a:r>
            <a:endParaRPr lang="en-US" b="1" dirty="0">
              <a:latin typeface="+mj-lt"/>
              <a:cs typeface="Tw Cen MT"/>
            </a:endParaRPr>
          </a:p>
        </p:txBody>
      </p:sp>
      <p:sp>
        <p:nvSpPr>
          <p:cNvPr id="5" name="Text Box 4"/>
          <p:cNvSpPr txBox="1">
            <a:spLocks noChangeArrowheads="1"/>
          </p:cNvSpPr>
          <p:nvPr/>
        </p:nvSpPr>
        <p:spPr bwMode="auto">
          <a:xfrm>
            <a:off x="1245086" y="2447373"/>
            <a:ext cx="104639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dirty="0">
                <a:latin typeface="+mj-lt"/>
                <a:cs typeface="Tw Cen MT"/>
              </a:rPr>
              <a:t>Continuous system of routine collection of information.</a:t>
            </a:r>
          </a:p>
        </p:txBody>
      </p:sp>
      <p:sp>
        <p:nvSpPr>
          <p:cNvPr id="6" name="Text Box 6"/>
          <p:cNvSpPr txBox="1">
            <a:spLocks noChangeArrowheads="1"/>
          </p:cNvSpPr>
          <p:nvPr/>
        </p:nvSpPr>
        <p:spPr bwMode="auto">
          <a:xfrm>
            <a:off x="1245086" y="3279779"/>
            <a:ext cx="104639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solidFill>
                  <a:srgbClr val="000099"/>
                </a:solidFill>
                <a:latin typeface="+mj-lt"/>
                <a:cs typeface="Tw Cen MT"/>
              </a:rPr>
              <a:t>What does it do?</a:t>
            </a:r>
          </a:p>
        </p:txBody>
      </p:sp>
      <p:sp>
        <p:nvSpPr>
          <p:cNvPr id="7" name="Text Box 7"/>
          <p:cNvSpPr txBox="1">
            <a:spLocks noChangeArrowheads="1"/>
          </p:cNvSpPr>
          <p:nvPr/>
        </p:nvSpPr>
        <p:spPr bwMode="auto">
          <a:xfrm>
            <a:off x="1060994" y="3824807"/>
            <a:ext cx="1083218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dirty="0">
                <a:latin typeface="+mj-lt"/>
                <a:cs typeface="Tw Cen MT"/>
              </a:rPr>
              <a:t>Determines progress in carrying out planned activities and measures progress towards achieving sector strategy objectives.</a:t>
            </a:r>
          </a:p>
        </p:txBody>
      </p:sp>
      <p:sp>
        <p:nvSpPr>
          <p:cNvPr id="8" name="Text Box 12"/>
          <p:cNvSpPr txBox="1">
            <a:spLocks noChangeArrowheads="1"/>
          </p:cNvSpPr>
          <p:nvPr/>
        </p:nvSpPr>
        <p:spPr bwMode="auto">
          <a:xfrm>
            <a:off x="1245086" y="5026545"/>
            <a:ext cx="104639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solidFill>
                  <a:srgbClr val="0099CC"/>
                </a:solidFill>
                <a:latin typeface="+mj-lt"/>
                <a:cs typeface="Tw Cen MT"/>
              </a:rPr>
              <a:t>Why use it ?</a:t>
            </a:r>
          </a:p>
        </p:txBody>
      </p:sp>
      <p:sp>
        <p:nvSpPr>
          <p:cNvPr id="9" name="Text Box 15"/>
          <p:cNvSpPr txBox="1">
            <a:spLocks noChangeArrowheads="1"/>
          </p:cNvSpPr>
          <p:nvPr/>
        </p:nvSpPr>
        <p:spPr bwMode="auto">
          <a:xfrm>
            <a:off x="1245086" y="5571572"/>
            <a:ext cx="1046399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latin typeface="+mj-lt"/>
                <a:cs typeface="Tw Cen MT"/>
              </a:rPr>
              <a:t>To provide feedback to </a:t>
            </a:r>
            <a:r>
              <a:rPr lang="en-US" dirty="0" err="1">
                <a:latin typeface="+mj-lt"/>
                <a:cs typeface="Tw Cen MT"/>
              </a:rPr>
              <a:t>programme</a:t>
            </a:r>
            <a:r>
              <a:rPr lang="en-US" dirty="0">
                <a:latin typeface="+mj-lt"/>
                <a:cs typeface="Tw Cen MT"/>
              </a:rPr>
              <a:t> </a:t>
            </a:r>
            <a:r>
              <a:rPr lang="en-US" dirty="0" err="1">
                <a:latin typeface="+mj-lt"/>
                <a:cs typeface="Tw Cen MT"/>
              </a:rPr>
              <a:t>implementors</a:t>
            </a:r>
            <a:r>
              <a:rPr lang="en-US" dirty="0">
                <a:latin typeface="+mj-lt"/>
                <a:cs typeface="Tw Cen MT"/>
              </a:rPr>
              <a:t>, sector stakeholders, wider Government, donors, any other interested parties.</a:t>
            </a:r>
          </a:p>
        </p:txBody>
      </p:sp>
    </p:spTree>
    <p:extLst>
      <p:ext uri="{BB962C8B-B14F-4D97-AF65-F5344CB8AC3E}">
        <p14:creationId xmlns:p14="http://schemas.microsoft.com/office/powerpoint/2010/main" val="422680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4BE86C8-B967-2A4C-9225-DEC9EBFDCBE8}"/>
              </a:ext>
            </a:extLst>
          </p:cNvPr>
          <p:cNvGrpSpPr/>
          <p:nvPr/>
        </p:nvGrpSpPr>
        <p:grpSpPr>
          <a:xfrm>
            <a:off x="310195" y="3552520"/>
            <a:ext cx="1907693" cy="900778"/>
            <a:chOff x="7699185" y="3084394"/>
            <a:chExt cx="1907693" cy="900778"/>
          </a:xfrm>
        </p:grpSpPr>
        <p:pic>
          <p:nvPicPr>
            <p:cNvPr id="23" name="Picture 22">
              <a:extLst>
                <a:ext uri="{FF2B5EF4-FFF2-40B4-BE49-F238E27FC236}">
                  <a16:creationId xmlns:a16="http://schemas.microsoft.com/office/drawing/2014/main" id="{9E35C252-D47B-F54A-AD73-9C555D2767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813" y="3084394"/>
              <a:ext cx="1187097" cy="900778"/>
            </a:xfrm>
            <a:prstGeom prst="rect">
              <a:avLst/>
            </a:prstGeom>
          </p:spPr>
        </p:pic>
        <p:sp>
          <p:nvSpPr>
            <p:cNvPr id="24" name="TextBox 23">
              <a:extLst>
                <a:ext uri="{FF2B5EF4-FFF2-40B4-BE49-F238E27FC236}">
                  <a16:creationId xmlns:a16="http://schemas.microsoft.com/office/drawing/2014/main" id="{3DA50229-7238-3D4A-B2D2-4A9D5F491B0E}"/>
                </a:ext>
              </a:extLst>
            </p:cNvPr>
            <p:cNvSpPr txBox="1"/>
            <p:nvPr/>
          </p:nvSpPr>
          <p:spPr>
            <a:xfrm>
              <a:off x="7699185" y="3326516"/>
              <a:ext cx="621255" cy="276999"/>
            </a:xfrm>
            <a:prstGeom prst="rect">
              <a:avLst/>
            </a:prstGeom>
            <a:noFill/>
          </p:spPr>
          <p:txBody>
            <a:bodyPr wrap="square" rtlCol="0">
              <a:spAutoFit/>
            </a:bodyPr>
            <a:lstStyle>
              <a:defPPr>
                <a:defRPr lang="en-US"/>
              </a:defPPr>
              <a:lvl1pPr>
                <a:defRPr sz="1200">
                  <a:ln w="0"/>
                  <a:solidFill>
                    <a:schemeClr val="accent1"/>
                  </a:solidFill>
                  <a:effectLst>
                    <a:outerShdw blurRad="38100" dist="25400" dir="5400000" algn="ctr" rotWithShape="0">
                      <a:srgbClr val="6E747A">
                        <a:alpha val="43000"/>
                      </a:srgbClr>
                    </a:outerShdw>
                  </a:effectLst>
                  <a:latin typeface="Copperplate" panose="02000504000000020004" pitchFamily="2" charset="77"/>
                </a:defRPr>
              </a:lvl1pPr>
            </a:lstStyle>
            <a:p>
              <a:r>
                <a:rPr lang="fr-FR" dirty="0"/>
                <a:t>SNAP</a:t>
              </a:r>
            </a:p>
          </p:txBody>
        </p:sp>
        <p:sp>
          <p:nvSpPr>
            <p:cNvPr id="25" name="TextBox 24">
              <a:extLst>
                <a:ext uri="{FF2B5EF4-FFF2-40B4-BE49-F238E27FC236}">
                  <a16:creationId xmlns:a16="http://schemas.microsoft.com/office/drawing/2014/main" id="{A17646AB-5BF7-DD4B-A471-F7D25752BFEE}"/>
                </a:ext>
              </a:extLst>
            </p:cNvPr>
            <p:cNvSpPr txBox="1"/>
            <p:nvPr/>
          </p:nvSpPr>
          <p:spPr>
            <a:xfrm>
              <a:off x="8921108" y="3492312"/>
              <a:ext cx="685770" cy="276999"/>
            </a:xfrm>
            <a:prstGeom prst="rect">
              <a:avLst/>
            </a:prstGeom>
            <a:noFill/>
          </p:spPr>
          <p:txBody>
            <a:bodyPr wrap="square" rtlCol="0">
              <a:spAutoFit/>
            </a:bodyPr>
            <a:lstStyle>
              <a:defPPr>
                <a:defRPr lang="en-US"/>
              </a:defPPr>
              <a:lvl1pPr>
                <a:defRPr sz="3200">
                  <a:ln w="0"/>
                  <a:solidFill>
                    <a:schemeClr val="accent1"/>
                  </a:solidFill>
                  <a:effectLst>
                    <a:outerShdw blurRad="38100" dist="25400" dir="5400000" algn="ctr" rotWithShape="0">
                      <a:srgbClr val="6E747A">
                        <a:alpha val="43000"/>
                      </a:srgbClr>
                    </a:outerShdw>
                  </a:effectLst>
                  <a:latin typeface="Copperplate" panose="02000504000000020004" pitchFamily="2" charset="77"/>
                </a:defRPr>
              </a:lvl1pPr>
            </a:lstStyle>
            <a:p>
              <a:r>
                <a:rPr lang="fr-FR" sz="1200" dirty="0"/>
                <a:t>SHOT</a:t>
              </a:r>
            </a:p>
          </p:txBody>
        </p:sp>
      </p:grpSp>
      <p:graphicFrame>
        <p:nvGraphicFramePr>
          <p:cNvPr id="9" name="Diagram 17">
            <a:extLst>
              <a:ext uri="{FF2B5EF4-FFF2-40B4-BE49-F238E27FC236}">
                <a16:creationId xmlns:a16="http://schemas.microsoft.com/office/drawing/2014/main" id="{75DD322B-F7C2-0147-81C0-5B22C857618A}"/>
              </a:ext>
            </a:extLst>
          </p:cNvPr>
          <p:cNvGraphicFramePr/>
          <p:nvPr/>
        </p:nvGraphicFramePr>
        <p:xfrm>
          <a:off x="1414839" y="1819418"/>
          <a:ext cx="7652249"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1">
            <a:extLst>
              <a:ext uri="{FF2B5EF4-FFF2-40B4-BE49-F238E27FC236}">
                <a16:creationId xmlns:a16="http://schemas.microsoft.com/office/drawing/2014/main" id="{3E78E3C4-E3BA-4172-AA47-1D6DCD88CC94}"/>
              </a:ext>
            </a:extLst>
          </p:cNvPr>
          <p:cNvSpPr>
            <a:spLocks noGrp="1"/>
          </p:cNvSpPr>
          <p:nvPr>
            <p:ph type="title"/>
          </p:nvPr>
        </p:nvSpPr>
        <p:spPr>
          <a:xfrm>
            <a:off x="931450" y="542782"/>
            <a:ext cx="10822474" cy="782357"/>
          </a:xfrm>
        </p:spPr>
        <p:txBody>
          <a:bodyPr/>
          <a:lstStyle/>
          <a:p>
            <a:r>
              <a:rPr lang="en-IE" dirty="0"/>
              <a:t>Snapshot assessment of statistical systems</a:t>
            </a:r>
          </a:p>
        </p:txBody>
      </p:sp>
      <p:sp>
        <p:nvSpPr>
          <p:cNvPr id="5" name="TextBox 4">
            <a:extLst>
              <a:ext uri="{FF2B5EF4-FFF2-40B4-BE49-F238E27FC236}">
                <a16:creationId xmlns:a16="http://schemas.microsoft.com/office/drawing/2014/main" id="{6733BCD2-2078-4EEE-9A93-29F51C7C9AD9}"/>
              </a:ext>
            </a:extLst>
          </p:cNvPr>
          <p:cNvSpPr txBox="1"/>
          <p:nvPr/>
        </p:nvSpPr>
        <p:spPr>
          <a:xfrm>
            <a:off x="9640117" y="2363481"/>
            <a:ext cx="2039529" cy="2862322"/>
          </a:xfrm>
          <a:prstGeom prst="rect">
            <a:avLst/>
          </a:prstGeom>
          <a:noFill/>
          <a:ln w="19050">
            <a:solidFill>
              <a:schemeClr val="tx2"/>
            </a:solidFill>
          </a:ln>
        </p:spPr>
        <p:txBody>
          <a:bodyPr wrap="square" rtlCol="0">
            <a:spAutoFit/>
          </a:bodyPr>
          <a:lstStyle/>
          <a:p>
            <a:pPr algn="ctr"/>
            <a:r>
              <a:rPr lang="en-IE" sz="2000" dirty="0">
                <a:solidFill>
                  <a:schemeClr val="tx2"/>
                </a:solidFill>
              </a:rPr>
              <a:t>Developed with Eurostat </a:t>
            </a:r>
          </a:p>
          <a:p>
            <a:pPr algn="ctr"/>
            <a:r>
              <a:rPr lang="en-IE" sz="2000" dirty="0">
                <a:solidFill>
                  <a:schemeClr val="tx2"/>
                </a:solidFill>
              </a:rPr>
              <a:t>(</a:t>
            </a:r>
            <a:r>
              <a:rPr lang="en-IE" sz="2000" dirty="0">
                <a:solidFill>
                  <a:srgbClr val="0000FF"/>
                </a:solidFill>
                <a:hlinkClick r:id="rId9">
                  <a:extLst>
                    <a:ext uri="{A12FA001-AC4F-418D-AE19-62706E023703}">
                      <ahyp:hlinkClr xmlns:ahyp="http://schemas.microsoft.com/office/drawing/2018/hyperlinkcolor" val="tx"/>
                    </a:ext>
                  </a:extLst>
                </a:hlinkClick>
              </a:rPr>
              <a:t>Link</a:t>
            </a:r>
            <a:r>
              <a:rPr lang="en-IE" sz="2000" dirty="0">
                <a:solidFill>
                  <a:schemeClr val="tx2"/>
                </a:solidFill>
              </a:rPr>
              <a:t>)</a:t>
            </a:r>
          </a:p>
          <a:p>
            <a:pPr algn="ctr"/>
            <a:endParaRPr lang="en-IE" sz="2000" dirty="0">
              <a:solidFill>
                <a:schemeClr val="tx2"/>
              </a:solidFill>
            </a:endParaRPr>
          </a:p>
          <a:p>
            <a:pPr algn="ctr"/>
            <a:r>
              <a:rPr lang="en-IE" sz="2000" dirty="0">
                <a:solidFill>
                  <a:schemeClr val="tx2"/>
                </a:solidFill>
              </a:rPr>
              <a:t>Updated version in Spring 2023</a:t>
            </a:r>
          </a:p>
          <a:p>
            <a:pPr algn="ctr"/>
            <a:endParaRPr lang="en-IE" sz="2000" dirty="0">
              <a:solidFill>
                <a:schemeClr val="tx2"/>
              </a:solidFill>
            </a:endParaRPr>
          </a:p>
          <a:p>
            <a:pPr algn="ctr"/>
            <a:r>
              <a:rPr lang="en-IE" sz="2000" dirty="0">
                <a:solidFill>
                  <a:schemeClr val="tx2"/>
                </a:solidFill>
              </a:rPr>
              <a:t>Public good, available for all </a:t>
            </a:r>
          </a:p>
        </p:txBody>
      </p:sp>
    </p:spTree>
    <p:extLst>
      <p:ext uri="{BB962C8B-B14F-4D97-AF65-F5344CB8AC3E}">
        <p14:creationId xmlns:p14="http://schemas.microsoft.com/office/powerpoint/2010/main" val="20523093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a:extLst>
              <a:ext uri="{FF2B5EF4-FFF2-40B4-BE49-F238E27FC236}">
                <a16:creationId xmlns:a16="http://schemas.microsoft.com/office/drawing/2014/main" id="{32DB38EC-FB70-4F0D-A461-1AFE33639FAB}"/>
              </a:ext>
            </a:extLst>
          </p:cNvPr>
          <p:cNvGrpSpPr/>
          <p:nvPr/>
        </p:nvGrpSpPr>
        <p:grpSpPr>
          <a:xfrm>
            <a:off x="6377302" y="1936620"/>
            <a:ext cx="1800000" cy="2422816"/>
            <a:chOff x="5514084" y="2034328"/>
            <a:chExt cx="1800000" cy="2422816"/>
          </a:xfrm>
        </p:grpSpPr>
        <p:sp>
          <p:nvSpPr>
            <p:cNvPr id="62" name="Flèche : pentagone 61">
              <a:extLst>
                <a:ext uri="{FF2B5EF4-FFF2-40B4-BE49-F238E27FC236}">
                  <a16:creationId xmlns:a16="http://schemas.microsoft.com/office/drawing/2014/main" id="{E9F1D5FD-37B2-4A88-A01F-916C4A6F7329}"/>
                </a:ext>
              </a:extLst>
            </p:cNvPr>
            <p:cNvSpPr/>
            <p:nvPr/>
          </p:nvSpPr>
          <p:spPr bwMode="auto">
            <a:xfrm rot="5400000">
              <a:off x="6015644" y="1739816"/>
              <a:ext cx="707130" cy="1465607"/>
            </a:xfrm>
            <a:prstGeom prst="homePlate">
              <a:avLst/>
            </a:prstGeom>
            <a:solidFill>
              <a:srgbClr val="F582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sp>
          <p:nvSpPr>
            <p:cNvPr id="11" name="Espace réservé du contenu 2">
              <a:extLst>
                <a:ext uri="{FF2B5EF4-FFF2-40B4-BE49-F238E27FC236}">
                  <a16:creationId xmlns:a16="http://schemas.microsoft.com/office/drawing/2014/main" id="{3786537F-C996-4A8B-A8BD-B5B0EA660750}"/>
                </a:ext>
              </a:extLst>
            </p:cNvPr>
            <p:cNvSpPr txBox="1">
              <a:spLocks/>
            </p:cNvSpPr>
            <p:nvPr/>
          </p:nvSpPr>
          <p:spPr bwMode="auto">
            <a:xfrm>
              <a:off x="5636405" y="2034328"/>
              <a:ext cx="1465608" cy="547295"/>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Clr>
                  <a:srgbClr val="FFFFFF"/>
                </a:buClr>
                <a:buNone/>
              </a:pPr>
              <a:r>
                <a:rPr lang="en-GB" sz="1400" b="1" i="0" cap="all" dirty="0">
                  <a:solidFill>
                    <a:srgbClr val="FFFFFF"/>
                  </a:solidFill>
                  <a:latin typeface="+mj-lt"/>
                  <a:ea typeface="ＭＳ Ｐゴシック"/>
                </a:rPr>
                <a:t>OUTCOME</a:t>
              </a:r>
              <a:endParaRPr lang="fr-BE" sz="1400" b="1" i="0" cap="all" dirty="0">
                <a:solidFill>
                  <a:srgbClr val="FFFFFF"/>
                </a:solidFill>
                <a:latin typeface="+mj-lt"/>
                <a:ea typeface="ＭＳ Ｐゴシック"/>
              </a:endParaRPr>
            </a:p>
          </p:txBody>
        </p:sp>
        <p:sp>
          <p:nvSpPr>
            <p:cNvPr id="71" name="Ellipse 70">
              <a:extLst>
                <a:ext uri="{FF2B5EF4-FFF2-40B4-BE49-F238E27FC236}">
                  <a16:creationId xmlns:a16="http://schemas.microsoft.com/office/drawing/2014/main" id="{AFD8D190-8A65-48B2-A066-68FE0C641378}"/>
                </a:ext>
              </a:extLst>
            </p:cNvPr>
            <p:cNvSpPr/>
            <p:nvPr/>
          </p:nvSpPr>
          <p:spPr bwMode="auto">
            <a:xfrm>
              <a:off x="6142955" y="2691941"/>
              <a:ext cx="452509" cy="452509"/>
            </a:xfrm>
            <a:prstGeom prst="ellipse">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pic>
          <p:nvPicPr>
            <p:cNvPr id="96" name="Image 95">
              <a:extLst>
                <a:ext uri="{FF2B5EF4-FFF2-40B4-BE49-F238E27FC236}">
                  <a16:creationId xmlns:a16="http://schemas.microsoft.com/office/drawing/2014/main" id="{6DBCB3A9-0F3D-41DA-9E0E-335DF7EA30B0}"/>
                </a:ext>
              </a:extLst>
            </p:cNvPr>
            <p:cNvPicPr>
              <a:picLocks noChangeAspect="1"/>
            </p:cNvPicPr>
            <p:nvPr/>
          </p:nvPicPr>
          <p:blipFill>
            <a:blip r:embed="rId3"/>
            <a:stretch>
              <a:fillRect/>
            </a:stretch>
          </p:blipFill>
          <p:spPr>
            <a:xfrm>
              <a:off x="6225194" y="2862254"/>
              <a:ext cx="288031" cy="189340"/>
            </a:xfrm>
            <a:prstGeom prst="rect">
              <a:avLst/>
            </a:prstGeom>
          </p:spPr>
        </p:pic>
        <p:sp>
          <p:nvSpPr>
            <p:cNvPr id="56" name="ZoneTexte 55">
              <a:extLst>
                <a:ext uri="{FF2B5EF4-FFF2-40B4-BE49-F238E27FC236}">
                  <a16:creationId xmlns:a16="http://schemas.microsoft.com/office/drawing/2014/main" id="{9D846B86-09CA-43E9-A348-F13F0C03FB7A}"/>
                </a:ext>
              </a:extLst>
            </p:cNvPr>
            <p:cNvSpPr txBox="1"/>
            <p:nvPr/>
          </p:nvSpPr>
          <p:spPr>
            <a:xfrm>
              <a:off x="5514084" y="3072149"/>
              <a:ext cx="1800000" cy="1384995"/>
            </a:xfrm>
            <a:prstGeom prst="rect">
              <a:avLst/>
            </a:prstGeom>
            <a:noFill/>
          </p:spPr>
          <p:txBody>
            <a:bodyPr wrap="square" rtlCol="0">
              <a:spAutoFit/>
            </a:bodyPr>
            <a:lstStyle/>
            <a:p>
              <a:pPr marL="171450" lvl="1" indent="-171450" fontAlgn="base">
                <a:spcBef>
                  <a:spcPts val="300"/>
                </a:spcBef>
                <a:spcAft>
                  <a:spcPct val="0"/>
                </a:spcAft>
                <a:buClr>
                  <a:srgbClr val="F5823C"/>
                </a:buClr>
                <a:buFont typeface="Verdana" panose="020B0604030504040204" pitchFamily="34" charset="0"/>
                <a:buChar char="&gt;"/>
                <a:defRPr/>
              </a:pPr>
              <a:r>
                <a:rPr lang="en-GB" sz="1400" dirty="0">
                  <a:solidFill>
                    <a:srgbClr val="000000"/>
                  </a:solidFill>
                  <a:latin typeface="+mj-lt"/>
                  <a:ea typeface="ＭＳ Ｐゴシック"/>
                </a:rPr>
                <a:t>Positive beneficiaries’ responses to government policy management and service delivery </a:t>
              </a:r>
            </a:p>
          </p:txBody>
        </p:sp>
      </p:grpSp>
      <p:grpSp>
        <p:nvGrpSpPr>
          <p:cNvPr id="33" name="Groupe 32">
            <a:extLst>
              <a:ext uri="{FF2B5EF4-FFF2-40B4-BE49-F238E27FC236}">
                <a16:creationId xmlns:a16="http://schemas.microsoft.com/office/drawing/2014/main" id="{A9C5014C-5E65-4EC3-881B-7583DD9BA977}"/>
              </a:ext>
            </a:extLst>
          </p:cNvPr>
          <p:cNvGrpSpPr/>
          <p:nvPr/>
        </p:nvGrpSpPr>
        <p:grpSpPr>
          <a:xfrm>
            <a:off x="8209720" y="2015920"/>
            <a:ext cx="2861796" cy="3143489"/>
            <a:chOff x="7346503" y="2048532"/>
            <a:chExt cx="1800000" cy="2777905"/>
          </a:xfrm>
        </p:grpSpPr>
        <p:sp>
          <p:nvSpPr>
            <p:cNvPr id="55" name="Flèche : pentagone 54">
              <a:extLst>
                <a:ext uri="{FF2B5EF4-FFF2-40B4-BE49-F238E27FC236}">
                  <a16:creationId xmlns:a16="http://schemas.microsoft.com/office/drawing/2014/main" id="{2EBFADFC-B6E9-4AC8-A752-6994CC8496D0}"/>
                </a:ext>
              </a:extLst>
            </p:cNvPr>
            <p:cNvSpPr/>
            <p:nvPr/>
          </p:nvSpPr>
          <p:spPr bwMode="auto">
            <a:xfrm rot="5400000">
              <a:off x="7892938" y="1775477"/>
              <a:ext cx="707130" cy="1465608"/>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sp>
          <p:nvSpPr>
            <p:cNvPr id="19" name="Espace réservé du contenu 2">
              <a:extLst>
                <a:ext uri="{FF2B5EF4-FFF2-40B4-BE49-F238E27FC236}">
                  <a16:creationId xmlns:a16="http://schemas.microsoft.com/office/drawing/2014/main" id="{8602FF76-4794-4D4B-B2D7-C295D2DF8AF6}"/>
                </a:ext>
              </a:extLst>
            </p:cNvPr>
            <p:cNvSpPr txBox="1">
              <a:spLocks/>
            </p:cNvSpPr>
            <p:nvPr/>
          </p:nvSpPr>
          <p:spPr bwMode="auto">
            <a:xfrm>
              <a:off x="7513699" y="2048532"/>
              <a:ext cx="1465599" cy="458173"/>
            </a:xfrm>
            <a:prstGeom prst="rect">
              <a:avLst/>
            </a:prstGeom>
            <a:solidFill>
              <a:schemeClr val="accent1"/>
            </a:solid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Clr>
                  <a:srgbClr val="FFFFFF"/>
                </a:buClr>
                <a:buNone/>
              </a:pPr>
              <a:r>
                <a:rPr lang="fr-BE" sz="1400" b="1" i="0" kern="0" dirty="0">
                  <a:solidFill>
                    <a:srgbClr val="FFFFFF"/>
                  </a:solidFill>
                  <a:latin typeface="+mj-lt"/>
                  <a:ea typeface="ＭＳ Ｐゴシック"/>
                </a:rPr>
                <a:t>IMPACTS</a:t>
              </a:r>
            </a:p>
          </p:txBody>
        </p:sp>
        <p:sp>
          <p:nvSpPr>
            <p:cNvPr id="70" name="Ellipse 69">
              <a:extLst>
                <a:ext uri="{FF2B5EF4-FFF2-40B4-BE49-F238E27FC236}">
                  <a16:creationId xmlns:a16="http://schemas.microsoft.com/office/drawing/2014/main" id="{B1007ABE-4B53-4006-B0FD-C46F0B146B12}"/>
                </a:ext>
              </a:extLst>
            </p:cNvPr>
            <p:cNvSpPr/>
            <p:nvPr/>
          </p:nvSpPr>
          <p:spPr bwMode="auto">
            <a:xfrm>
              <a:off x="8024710" y="2674586"/>
              <a:ext cx="452509" cy="452509"/>
            </a:xfrm>
            <a:prstGeom prst="ellipse">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pic>
          <p:nvPicPr>
            <p:cNvPr id="93" name="Image 92">
              <a:extLst>
                <a:ext uri="{FF2B5EF4-FFF2-40B4-BE49-F238E27FC236}">
                  <a16:creationId xmlns:a16="http://schemas.microsoft.com/office/drawing/2014/main" id="{4A2D2A58-1131-499E-863D-F37CD6396631}"/>
                </a:ext>
              </a:extLst>
            </p:cNvPr>
            <p:cNvPicPr>
              <a:picLocks noChangeAspect="1"/>
            </p:cNvPicPr>
            <p:nvPr/>
          </p:nvPicPr>
          <p:blipFill>
            <a:blip r:embed="rId4"/>
            <a:stretch>
              <a:fillRect/>
            </a:stretch>
          </p:blipFill>
          <p:spPr>
            <a:xfrm rot="10800000">
              <a:off x="8024710" y="2763123"/>
              <a:ext cx="343864" cy="312786"/>
            </a:xfrm>
            <a:prstGeom prst="rect">
              <a:avLst/>
            </a:prstGeom>
          </p:spPr>
        </p:pic>
        <p:sp>
          <p:nvSpPr>
            <p:cNvPr id="57" name="ZoneTexte 56">
              <a:extLst>
                <a:ext uri="{FF2B5EF4-FFF2-40B4-BE49-F238E27FC236}">
                  <a16:creationId xmlns:a16="http://schemas.microsoft.com/office/drawing/2014/main" id="{50E57755-8188-4901-88B2-CC58FF4B50E5}"/>
                </a:ext>
              </a:extLst>
            </p:cNvPr>
            <p:cNvSpPr txBox="1"/>
            <p:nvPr/>
          </p:nvSpPr>
          <p:spPr>
            <a:xfrm>
              <a:off x="7346503" y="3072149"/>
              <a:ext cx="1800000" cy="1754288"/>
            </a:xfrm>
            <a:prstGeom prst="rect">
              <a:avLst/>
            </a:prstGeom>
            <a:noFill/>
          </p:spPr>
          <p:txBody>
            <a:bodyPr wrap="square" rtlCol="0">
              <a:spAutoFit/>
            </a:bodyPr>
            <a:lstStyle/>
            <a:p>
              <a:pPr marL="171450" lvl="1" indent="-171450" fontAlgn="base">
                <a:spcBef>
                  <a:spcPts val="600"/>
                </a:spcBef>
                <a:spcAft>
                  <a:spcPct val="0"/>
                </a:spcAft>
                <a:buClr>
                  <a:srgbClr val="89C765"/>
                </a:buClr>
                <a:buFont typeface="Verdana" panose="020B0604030504040204" pitchFamily="34" charset="0"/>
                <a:buChar char="&gt;"/>
                <a:defRPr/>
              </a:pPr>
              <a:r>
                <a:rPr lang="en-GB" sz="1400" dirty="0">
                  <a:solidFill>
                    <a:srgbClr val="000000"/>
                  </a:solidFill>
                  <a:latin typeface="+mj-lt"/>
                  <a:ea typeface="ＭＳ Ｐゴシック"/>
                </a:rPr>
                <a:t>Sustainable and inclusive growth</a:t>
              </a:r>
            </a:p>
            <a:p>
              <a:pPr marL="171450" lvl="1" indent="-171450" fontAlgn="base">
                <a:spcBef>
                  <a:spcPts val="600"/>
                </a:spcBef>
                <a:spcAft>
                  <a:spcPct val="0"/>
                </a:spcAft>
                <a:buClr>
                  <a:srgbClr val="89C765"/>
                </a:buClr>
                <a:buFont typeface="Verdana" panose="020B0604030504040204" pitchFamily="34" charset="0"/>
                <a:buChar char="&gt;"/>
                <a:defRPr/>
              </a:pPr>
              <a:r>
                <a:rPr lang="en-GB" sz="1400" dirty="0">
                  <a:solidFill>
                    <a:srgbClr val="000000"/>
                  </a:solidFill>
                  <a:latin typeface="+mj-lt"/>
                  <a:ea typeface="ＭＳ Ｐゴシック"/>
                </a:rPr>
                <a:t>Poverty &amp; Inequality reduction</a:t>
              </a:r>
            </a:p>
            <a:p>
              <a:pPr marL="171450" lvl="1" indent="-171450" fontAlgn="base">
                <a:spcBef>
                  <a:spcPts val="600"/>
                </a:spcBef>
                <a:spcAft>
                  <a:spcPct val="0"/>
                </a:spcAft>
                <a:buClr>
                  <a:srgbClr val="89C765"/>
                </a:buClr>
                <a:buFont typeface="Verdana" panose="020B0604030504040204" pitchFamily="34" charset="0"/>
                <a:buChar char="&gt;"/>
                <a:defRPr/>
              </a:pPr>
              <a:r>
                <a:rPr lang="en-GB" sz="1400" dirty="0">
                  <a:solidFill>
                    <a:srgbClr val="000000"/>
                  </a:solidFill>
                  <a:latin typeface="+mj-lt"/>
                  <a:ea typeface="ＭＳ Ｐゴシック"/>
                </a:rPr>
                <a:t>Empowerment </a:t>
              </a:r>
            </a:p>
            <a:p>
              <a:pPr marL="171450" lvl="1" indent="-171450" fontAlgn="base">
                <a:spcBef>
                  <a:spcPts val="600"/>
                </a:spcBef>
                <a:spcAft>
                  <a:spcPct val="0"/>
                </a:spcAft>
                <a:buClr>
                  <a:srgbClr val="89C765"/>
                </a:buClr>
                <a:buFont typeface="Verdana" panose="020B0604030504040204" pitchFamily="34" charset="0"/>
                <a:buChar char="&gt;"/>
                <a:defRPr/>
              </a:pPr>
              <a:r>
                <a:rPr lang="en-GB" sz="1400" dirty="0">
                  <a:solidFill>
                    <a:srgbClr val="000000"/>
                  </a:solidFill>
                  <a:latin typeface="+mj-lt"/>
                  <a:ea typeface="ＭＳ Ｐゴシック"/>
                </a:rPr>
                <a:t>Social inclusion</a:t>
              </a:r>
            </a:p>
            <a:p>
              <a:pPr marL="171450" lvl="1" indent="-171450" fontAlgn="base">
                <a:spcBef>
                  <a:spcPts val="600"/>
                </a:spcBef>
                <a:spcAft>
                  <a:spcPct val="0"/>
                </a:spcAft>
                <a:buClr>
                  <a:srgbClr val="89C765"/>
                </a:buClr>
                <a:buFont typeface="Verdana" panose="020B0604030504040204" pitchFamily="34" charset="0"/>
                <a:buChar char="&gt;"/>
                <a:defRPr/>
              </a:pPr>
              <a:r>
                <a:rPr lang="en-GB" sz="1400" dirty="0">
                  <a:solidFill>
                    <a:srgbClr val="000000"/>
                  </a:solidFill>
                  <a:latin typeface="+mj-lt"/>
                  <a:ea typeface="ＭＳ Ｐゴシック"/>
                </a:rPr>
                <a:t>Climate resilience</a:t>
              </a:r>
            </a:p>
            <a:p>
              <a:pPr marL="171450" lvl="1" indent="-171450" fontAlgn="base">
                <a:spcBef>
                  <a:spcPts val="600"/>
                </a:spcBef>
                <a:spcAft>
                  <a:spcPct val="0"/>
                </a:spcAft>
                <a:buClr>
                  <a:srgbClr val="89C765"/>
                </a:buClr>
                <a:buFont typeface="Verdana" panose="020B0604030504040204" pitchFamily="34" charset="0"/>
                <a:buChar char="&gt;"/>
                <a:defRPr/>
              </a:pPr>
              <a:r>
                <a:rPr lang="en-GB" sz="1400" dirty="0">
                  <a:solidFill>
                    <a:srgbClr val="000000"/>
                  </a:solidFill>
                  <a:latin typeface="+mj-lt"/>
                  <a:ea typeface="ＭＳ Ｐゴシック"/>
                </a:rPr>
                <a:t>Biodiversity protected</a:t>
              </a:r>
            </a:p>
          </p:txBody>
        </p:sp>
      </p:grpSp>
      <p:grpSp>
        <p:nvGrpSpPr>
          <p:cNvPr id="26" name="Groupe 25">
            <a:extLst>
              <a:ext uri="{FF2B5EF4-FFF2-40B4-BE49-F238E27FC236}">
                <a16:creationId xmlns:a16="http://schemas.microsoft.com/office/drawing/2014/main" id="{1CC244D2-DD2C-4FF2-9AB9-178C97A5AD0F}"/>
              </a:ext>
            </a:extLst>
          </p:cNvPr>
          <p:cNvGrpSpPr/>
          <p:nvPr/>
        </p:nvGrpSpPr>
        <p:grpSpPr>
          <a:xfrm>
            <a:off x="2756628" y="1981683"/>
            <a:ext cx="1764000" cy="2377753"/>
            <a:chOff x="1893410" y="2079391"/>
            <a:chExt cx="1764000" cy="2377753"/>
          </a:xfrm>
        </p:grpSpPr>
        <p:sp>
          <p:nvSpPr>
            <p:cNvPr id="63" name="Flèche : pentagone 62">
              <a:extLst>
                <a:ext uri="{FF2B5EF4-FFF2-40B4-BE49-F238E27FC236}">
                  <a16:creationId xmlns:a16="http://schemas.microsoft.com/office/drawing/2014/main" id="{7A7610B7-71CA-46A7-BD96-AC56CD8BC43C}"/>
                </a:ext>
              </a:extLst>
            </p:cNvPr>
            <p:cNvSpPr/>
            <p:nvPr/>
          </p:nvSpPr>
          <p:spPr bwMode="auto">
            <a:xfrm rot="5400000">
              <a:off x="2428107" y="1734079"/>
              <a:ext cx="704843" cy="1474793"/>
            </a:xfrm>
            <a:prstGeom prst="homePlat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sp>
          <p:nvSpPr>
            <p:cNvPr id="8" name="Espace réservé du contenu 2">
              <a:extLst>
                <a:ext uri="{FF2B5EF4-FFF2-40B4-BE49-F238E27FC236}">
                  <a16:creationId xmlns:a16="http://schemas.microsoft.com/office/drawing/2014/main" id="{7ADF27CE-530B-4A40-B035-CC3F0E733DF0}"/>
                </a:ext>
              </a:extLst>
            </p:cNvPr>
            <p:cNvSpPr txBox="1">
              <a:spLocks/>
            </p:cNvSpPr>
            <p:nvPr/>
          </p:nvSpPr>
          <p:spPr bwMode="auto">
            <a:xfrm>
              <a:off x="2055703" y="2079391"/>
              <a:ext cx="1474906" cy="546902"/>
            </a:xfrm>
            <a:prstGeom prst="rect">
              <a:avLst/>
            </a:prstGeom>
            <a:solidFill>
              <a:schemeClr val="accent6"/>
            </a:solidFill>
            <a:ln w="12700">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Clr>
                  <a:srgbClr val="FFFFFF"/>
                </a:buClr>
                <a:buNone/>
              </a:pPr>
              <a:r>
                <a:rPr lang="en-GB" sz="1400" b="1" i="0" kern="0" cap="all" dirty="0">
                  <a:solidFill>
                    <a:srgbClr val="FFFFFF"/>
                  </a:solidFill>
                  <a:latin typeface="+mj-lt"/>
                  <a:ea typeface="ＭＳ Ｐゴシック"/>
                </a:rPr>
                <a:t>Outputs</a:t>
              </a:r>
              <a:endParaRPr lang="fr-BE" sz="1400" b="1" i="0" kern="0" cap="all" dirty="0">
                <a:solidFill>
                  <a:srgbClr val="FFFFFF"/>
                </a:solidFill>
                <a:latin typeface="+mj-lt"/>
                <a:ea typeface="ＭＳ Ｐゴシック"/>
              </a:endParaRPr>
            </a:p>
          </p:txBody>
        </p:sp>
        <p:sp>
          <p:nvSpPr>
            <p:cNvPr id="75" name="Ellipse 74">
              <a:extLst>
                <a:ext uri="{FF2B5EF4-FFF2-40B4-BE49-F238E27FC236}">
                  <a16:creationId xmlns:a16="http://schemas.microsoft.com/office/drawing/2014/main" id="{C75BEAE0-A23D-4F2E-9A01-A0224210BE9F}"/>
                </a:ext>
              </a:extLst>
            </p:cNvPr>
            <p:cNvSpPr/>
            <p:nvPr/>
          </p:nvSpPr>
          <p:spPr bwMode="auto">
            <a:xfrm>
              <a:off x="2554331" y="2685695"/>
              <a:ext cx="452509" cy="452509"/>
            </a:xfrm>
            <a:prstGeom prst="ellipse">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sp>
          <p:nvSpPr>
            <p:cNvPr id="50" name="ZoneTexte 49">
              <a:extLst>
                <a:ext uri="{FF2B5EF4-FFF2-40B4-BE49-F238E27FC236}">
                  <a16:creationId xmlns:a16="http://schemas.microsoft.com/office/drawing/2014/main" id="{6FE01FC1-5027-40D7-B803-47786386295F}"/>
                </a:ext>
              </a:extLst>
            </p:cNvPr>
            <p:cNvSpPr txBox="1"/>
            <p:nvPr/>
          </p:nvSpPr>
          <p:spPr>
            <a:xfrm>
              <a:off x="1893410" y="3072149"/>
              <a:ext cx="1764000" cy="1384995"/>
            </a:xfrm>
            <a:prstGeom prst="rect">
              <a:avLst/>
            </a:prstGeom>
            <a:noFill/>
          </p:spPr>
          <p:txBody>
            <a:bodyPr wrap="square" rtlCol="0">
              <a:spAutoFit/>
            </a:bodyPr>
            <a:lstStyle/>
            <a:p>
              <a:pPr marL="171450" lvl="1" indent="-171450" fontAlgn="base">
                <a:spcBef>
                  <a:spcPts val="300"/>
                </a:spcBef>
                <a:spcAft>
                  <a:spcPct val="0"/>
                </a:spcAft>
                <a:buClr>
                  <a:srgbClr val="FF3300"/>
                </a:buClr>
                <a:buFont typeface="Verdana" panose="020B0604030504040204" pitchFamily="34" charset="0"/>
                <a:buChar char="&gt;"/>
                <a:defRPr/>
              </a:pPr>
              <a:r>
                <a:rPr lang="en-GB" sz="1400" dirty="0">
                  <a:solidFill>
                    <a:srgbClr val="000000"/>
                  </a:solidFill>
                  <a:latin typeface="+mj-lt"/>
                  <a:ea typeface="ＭＳ Ｐゴシック"/>
                </a:rPr>
                <a:t>Improved relations between external support and national budget and policy processes </a:t>
              </a:r>
            </a:p>
          </p:txBody>
        </p:sp>
        <p:pic>
          <p:nvPicPr>
            <p:cNvPr id="4" name="Image 3">
              <a:extLst>
                <a:ext uri="{FF2B5EF4-FFF2-40B4-BE49-F238E27FC236}">
                  <a16:creationId xmlns:a16="http://schemas.microsoft.com/office/drawing/2014/main" id="{F1F40D2B-136A-4C9D-80CE-0C159214D564}"/>
                </a:ext>
              </a:extLst>
            </p:cNvPr>
            <p:cNvPicPr>
              <a:picLocks noChangeAspect="1"/>
            </p:cNvPicPr>
            <p:nvPr/>
          </p:nvPicPr>
          <p:blipFill>
            <a:blip r:embed="rId5"/>
            <a:stretch>
              <a:fillRect/>
            </a:stretch>
          </p:blipFill>
          <p:spPr>
            <a:xfrm>
              <a:off x="2621864" y="2761011"/>
              <a:ext cx="317443" cy="269175"/>
            </a:xfrm>
            <a:prstGeom prst="rect">
              <a:avLst/>
            </a:prstGeom>
          </p:spPr>
        </p:pic>
      </p:grpSp>
      <p:grpSp>
        <p:nvGrpSpPr>
          <p:cNvPr id="25" name="Groupe 24">
            <a:extLst>
              <a:ext uri="{FF2B5EF4-FFF2-40B4-BE49-F238E27FC236}">
                <a16:creationId xmlns:a16="http://schemas.microsoft.com/office/drawing/2014/main" id="{977592D3-8944-44E5-A518-F6A9E9CA6E92}"/>
              </a:ext>
            </a:extLst>
          </p:cNvPr>
          <p:cNvGrpSpPr/>
          <p:nvPr/>
        </p:nvGrpSpPr>
        <p:grpSpPr>
          <a:xfrm>
            <a:off x="970722" y="1936620"/>
            <a:ext cx="1800000" cy="2869092"/>
            <a:chOff x="107504" y="2034328"/>
            <a:chExt cx="1800000" cy="2869092"/>
          </a:xfrm>
        </p:grpSpPr>
        <p:sp>
          <p:nvSpPr>
            <p:cNvPr id="64" name="Flèche : pentagone 63">
              <a:extLst>
                <a:ext uri="{FF2B5EF4-FFF2-40B4-BE49-F238E27FC236}">
                  <a16:creationId xmlns:a16="http://schemas.microsoft.com/office/drawing/2014/main" id="{99658697-84A2-4DC2-A30F-49D824C318AC}"/>
                </a:ext>
              </a:extLst>
            </p:cNvPr>
            <p:cNvSpPr/>
            <p:nvPr/>
          </p:nvSpPr>
          <p:spPr bwMode="auto">
            <a:xfrm rot="5400000">
              <a:off x="637096" y="1733478"/>
              <a:ext cx="705943" cy="1477095"/>
            </a:xfrm>
            <a:prstGeom prst="homePlate">
              <a:avLst/>
            </a:prstGeom>
            <a:solidFill>
              <a:srgbClr val="1FACE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b="1">
                <a:solidFill>
                  <a:srgbClr val="0F5494"/>
                </a:solidFill>
                <a:latin typeface="+mj-lt"/>
                <a:ea typeface="ＭＳ Ｐゴシック"/>
              </a:endParaRPr>
            </a:p>
          </p:txBody>
        </p:sp>
        <p:sp>
          <p:nvSpPr>
            <p:cNvPr id="9" name="Espace réservé du contenu 2">
              <a:extLst>
                <a:ext uri="{FF2B5EF4-FFF2-40B4-BE49-F238E27FC236}">
                  <a16:creationId xmlns:a16="http://schemas.microsoft.com/office/drawing/2014/main" id="{241378A5-0830-4208-845D-48C26593C8A8}"/>
                </a:ext>
              </a:extLst>
            </p:cNvPr>
            <p:cNvSpPr txBox="1">
              <a:spLocks/>
            </p:cNvSpPr>
            <p:nvPr/>
          </p:nvSpPr>
          <p:spPr bwMode="auto">
            <a:xfrm>
              <a:off x="257262" y="2034328"/>
              <a:ext cx="1465611" cy="551584"/>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Clr>
                  <a:srgbClr val="FFFFFF"/>
                </a:buClr>
                <a:buNone/>
              </a:pPr>
              <a:r>
                <a:rPr lang="en-GB" sz="1400" b="1" i="0" kern="0" cap="all" dirty="0">
                  <a:solidFill>
                    <a:srgbClr val="FFFFFF"/>
                  </a:solidFill>
                  <a:latin typeface="+mj-lt"/>
                  <a:ea typeface="ＭＳ Ｐゴシック"/>
                </a:rPr>
                <a:t>Inputs</a:t>
              </a:r>
              <a:endParaRPr lang="fr-BE" sz="1400" b="1" i="0" kern="0" cap="all" dirty="0">
                <a:solidFill>
                  <a:srgbClr val="FFFFFF"/>
                </a:solidFill>
                <a:latin typeface="+mj-lt"/>
                <a:ea typeface="ＭＳ Ｐゴシック"/>
              </a:endParaRPr>
            </a:p>
          </p:txBody>
        </p:sp>
        <p:sp>
          <p:nvSpPr>
            <p:cNvPr id="76" name="Ellipse 75">
              <a:extLst>
                <a:ext uri="{FF2B5EF4-FFF2-40B4-BE49-F238E27FC236}">
                  <a16:creationId xmlns:a16="http://schemas.microsoft.com/office/drawing/2014/main" id="{C86D6C2C-1595-4073-B6CE-7E355F07C172}"/>
                </a:ext>
              </a:extLst>
            </p:cNvPr>
            <p:cNvSpPr/>
            <p:nvPr/>
          </p:nvSpPr>
          <p:spPr bwMode="auto">
            <a:xfrm>
              <a:off x="789648" y="2641601"/>
              <a:ext cx="400839" cy="400839"/>
            </a:xfrm>
            <a:prstGeom prst="ellipse">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b="1">
                <a:solidFill>
                  <a:srgbClr val="0F5494"/>
                </a:solidFill>
                <a:latin typeface="+mj-lt"/>
                <a:ea typeface="ＭＳ Ｐゴシック"/>
              </a:endParaRPr>
            </a:p>
          </p:txBody>
        </p:sp>
        <p:sp>
          <p:nvSpPr>
            <p:cNvPr id="58" name="ZoneTexte 57">
              <a:extLst>
                <a:ext uri="{FF2B5EF4-FFF2-40B4-BE49-F238E27FC236}">
                  <a16:creationId xmlns:a16="http://schemas.microsoft.com/office/drawing/2014/main" id="{A1FCC93D-F00E-484B-8142-ABA7E2ED82EC}"/>
                </a:ext>
              </a:extLst>
            </p:cNvPr>
            <p:cNvSpPr txBox="1"/>
            <p:nvPr/>
          </p:nvSpPr>
          <p:spPr>
            <a:xfrm>
              <a:off x="107504" y="3072149"/>
              <a:ext cx="1800000" cy="1831271"/>
            </a:xfrm>
            <a:prstGeom prst="rect">
              <a:avLst/>
            </a:prstGeom>
            <a:noFill/>
          </p:spPr>
          <p:txBody>
            <a:bodyPr wrap="square" rtlCol="0">
              <a:spAutoFit/>
            </a:bodyPr>
            <a:lstStyle/>
            <a:p>
              <a:pPr marL="171450" lvl="1" indent="-171450" fontAlgn="base">
                <a:spcBef>
                  <a:spcPts val="600"/>
                </a:spcBef>
                <a:spcAft>
                  <a:spcPct val="0"/>
                </a:spcAft>
                <a:buClr>
                  <a:srgbClr val="1FACE0"/>
                </a:buClr>
                <a:buFont typeface="Verdana" panose="020B0604030504040204" pitchFamily="34" charset="0"/>
                <a:buChar char="&gt;"/>
                <a:defRPr/>
              </a:pPr>
              <a:r>
                <a:rPr lang="en-GB" sz="1400" dirty="0">
                  <a:solidFill>
                    <a:srgbClr val="000000"/>
                  </a:solidFill>
                  <a:latin typeface="+mj-lt"/>
                  <a:ea typeface="ＭＳ Ｐゴシック"/>
                </a:rPr>
                <a:t>Financial transfers </a:t>
              </a:r>
            </a:p>
            <a:p>
              <a:pPr marL="171450" lvl="1" indent="-171450" fontAlgn="base">
                <a:spcBef>
                  <a:spcPts val="600"/>
                </a:spcBef>
                <a:spcAft>
                  <a:spcPct val="0"/>
                </a:spcAft>
                <a:buClr>
                  <a:srgbClr val="1FACE0"/>
                </a:buClr>
                <a:buFont typeface="Verdana" panose="020B0604030504040204" pitchFamily="34" charset="0"/>
                <a:buChar char="&gt;"/>
                <a:defRPr/>
              </a:pPr>
              <a:r>
                <a:rPr lang="en-GB" sz="1400" dirty="0">
                  <a:solidFill>
                    <a:srgbClr val="000000"/>
                  </a:solidFill>
                  <a:latin typeface="+mj-lt"/>
                  <a:ea typeface="ＭＳ Ｐゴシック"/>
                </a:rPr>
                <a:t>Policy Dialogue</a:t>
              </a:r>
            </a:p>
            <a:p>
              <a:pPr marL="171450" lvl="1" indent="-171450" fontAlgn="base">
                <a:spcBef>
                  <a:spcPts val="600"/>
                </a:spcBef>
                <a:spcAft>
                  <a:spcPct val="0"/>
                </a:spcAft>
                <a:buClr>
                  <a:srgbClr val="1FACE0"/>
                </a:buClr>
                <a:buFont typeface="Verdana" panose="020B0604030504040204" pitchFamily="34" charset="0"/>
                <a:buChar char="&gt;"/>
                <a:defRPr/>
              </a:pPr>
              <a:r>
                <a:rPr lang="en-GB" sz="1400" dirty="0">
                  <a:solidFill>
                    <a:srgbClr val="000000"/>
                  </a:solidFill>
                  <a:latin typeface="+mj-lt"/>
                  <a:ea typeface="ＭＳ Ｐゴシック"/>
                </a:rPr>
                <a:t>Disbursement conditions</a:t>
              </a:r>
            </a:p>
            <a:p>
              <a:pPr marL="171450" lvl="1" indent="-171450" fontAlgn="base">
                <a:spcBef>
                  <a:spcPts val="600"/>
                </a:spcBef>
                <a:spcAft>
                  <a:spcPct val="0"/>
                </a:spcAft>
                <a:buClr>
                  <a:srgbClr val="1FACE0"/>
                </a:buClr>
                <a:buFont typeface="Verdana" panose="020B0604030504040204" pitchFamily="34" charset="0"/>
                <a:buChar char="&gt;"/>
                <a:defRPr/>
              </a:pPr>
              <a:r>
                <a:rPr lang="en-GB" sz="1400" dirty="0">
                  <a:solidFill>
                    <a:srgbClr val="000000"/>
                  </a:solidFill>
                  <a:latin typeface="+mj-lt"/>
                  <a:ea typeface="ＭＳ Ｐゴシック"/>
                </a:rPr>
                <a:t>Capacity development</a:t>
              </a:r>
            </a:p>
          </p:txBody>
        </p:sp>
        <p:pic>
          <p:nvPicPr>
            <p:cNvPr id="12" name="Image 11">
              <a:extLst>
                <a:ext uri="{FF2B5EF4-FFF2-40B4-BE49-F238E27FC236}">
                  <a16:creationId xmlns:a16="http://schemas.microsoft.com/office/drawing/2014/main" id="{8FEBEA1D-9467-422B-82C9-ABDC4969D8AD}"/>
                </a:ext>
              </a:extLst>
            </p:cNvPr>
            <p:cNvPicPr>
              <a:picLocks noChangeAspect="1"/>
            </p:cNvPicPr>
            <p:nvPr/>
          </p:nvPicPr>
          <p:blipFill>
            <a:blip r:embed="rId6"/>
            <a:stretch>
              <a:fillRect/>
            </a:stretch>
          </p:blipFill>
          <p:spPr>
            <a:xfrm>
              <a:off x="854214" y="2769465"/>
              <a:ext cx="271706" cy="291756"/>
            </a:xfrm>
            <a:prstGeom prst="rect">
              <a:avLst/>
            </a:prstGeom>
          </p:spPr>
        </p:pic>
      </p:grpSp>
      <p:sp>
        <p:nvSpPr>
          <p:cNvPr id="41" name="Title 1">
            <a:extLst>
              <a:ext uri="{FF2B5EF4-FFF2-40B4-BE49-F238E27FC236}">
                <a16:creationId xmlns:a16="http://schemas.microsoft.com/office/drawing/2014/main" id="{299F2B91-4EEC-40AC-BAC4-C241DE90D8B9}"/>
              </a:ext>
            </a:extLst>
          </p:cNvPr>
          <p:cNvSpPr>
            <a:spLocks noGrp="1"/>
          </p:cNvSpPr>
          <p:nvPr>
            <p:ph type="title"/>
          </p:nvPr>
        </p:nvSpPr>
        <p:spPr>
          <a:xfrm>
            <a:off x="970722" y="269294"/>
            <a:ext cx="10515600" cy="782357"/>
          </a:xfrm>
        </p:spPr>
        <p:txBody>
          <a:bodyPr/>
          <a:lstStyle/>
          <a:p>
            <a:pPr marL="0"/>
            <a:r>
              <a:rPr lang="en-GB" dirty="0"/>
              <a:t>What is subject to monitoring?</a:t>
            </a:r>
            <a:endParaRPr lang="fr-BE" dirty="0"/>
          </a:p>
        </p:txBody>
      </p:sp>
      <p:pic>
        <p:nvPicPr>
          <p:cNvPr id="72" name="Image 71">
            <a:extLst>
              <a:ext uri="{FF2B5EF4-FFF2-40B4-BE49-F238E27FC236}">
                <a16:creationId xmlns:a16="http://schemas.microsoft.com/office/drawing/2014/main" id="{5EAA7700-7041-4D63-981C-1FDA342D933D}"/>
              </a:ext>
            </a:extLst>
          </p:cNvPr>
          <p:cNvPicPr>
            <a:picLocks noChangeAspect="1"/>
          </p:cNvPicPr>
          <p:nvPr/>
        </p:nvPicPr>
        <p:blipFill>
          <a:blip r:embed="rId7"/>
          <a:stretch>
            <a:fillRect/>
          </a:stretch>
        </p:blipFill>
        <p:spPr>
          <a:xfrm>
            <a:off x="8788427" y="5219297"/>
            <a:ext cx="184352" cy="393513"/>
          </a:xfrm>
          <a:prstGeom prst="rect">
            <a:avLst/>
          </a:prstGeom>
        </p:spPr>
      </p:pic>
      <p:grpSp>
        <p:nvGrpSpPr>
          <p:cNvPr id="5" name="Groupe 4">
            <a:extLst>
              <a:ext uri="{FF2B5EF4-FFF2-40B4-BE49-F238E27FC236}">
                <a16:creationId xmlns:a16="http://schemas.microsoft.com/office/drawing/2014/main" id="{5BAB8CEA-F855-412B-94A3-9FAAFA091C3D}"/>
              </a:ext>
            </a:extLst>
          </p:cNvPr>
          <p:cNvGrpSpPr/>
          <p:nvPr/>
        </p:nvGrpSpPr>
        <p:grpSpPr>
          <a:xfrm>
            <a:off x="5166014" y="5663058"/>
            <a:ext cx="4587426" cy="1292662"/>
            <a:chOff x="4302796" y="5301208"/>
            <a:chExt cx="4587426" cy="1292662"/>
          </a:xfrm>
        </p:grpSpPr>
        <p:pic>
          <p:nvPicPr>
            <p:cNvPr id="43" name="Image 42">
              <a:extLst>
                <a:ext uri="{FF2B5EF4-FFF2-40B4-BE49-F238E27FC236}">
                  <a16:creationId xmlns:a16="http://schemas.microsoft.com/office/drawing/2014/main" id="{9B0D42C6-8494-461E-9A26-9F71C7FC564E}"/>
                </a:ext>
              </a:extLst>
            </p:cNvPr>
            <p:cNvPicPr>
              <a:picLocks noChangeAspect="1"/>
            </p:cNvPicPr>
            <p:nvPr/>
          </p:nvPicPr>
          <p:blipFill>
            <a:blip r:embed="rId8"/>
            <a:stretch>
              <a:fillRect/>
            </a:stretch>
          </p:blipFill>
          <p:spPr>
            <a:xfrm>
              <a:off x="4302796" y="5924299"/>
              <a:ext cx="4587426" cy="529076"/>
            </a:xfrm>
            <a:prstGeom prst="rect">
              <a:avLst/>
            </a:prstGeom>
            <a:ln>
              <a:noFill/>
            </a:ln>
          </p:spPr>
        </p:pic>
        <p:sp>
          <p:nvSpPr>
            <p:cNvPr id="44" name="Rectangle 43">
              <a:extLst>
                <a:ext uri="{FF2B5EF4-FFF2-40B4-BE49-F238E27FC236}">
                  <a16:creationId xmlns:a16="http://schemas.microsoft.com/office/drawing/2014/main" id="{7B5966C2-7AAD-45F8-A045-4FF4890E05D8}"/>
                </a:ext>
              </a:extLst>
            </p:cNvPr>
            <p:cNvSpPr/>
            <p:nvPr/>
          </p:nvSpPr>
          <p:spPr bwMode="auto">
            <a:xfrm>
              <a:off x="4588738" y="5308148"/>
              <a:ext cx="4013452" cy="1019915"/>
            </a:xfrm>
            <a:prstGeom prst="rect">
              <a:avLst/>
            </a:prstGeom>
            <a:solidFill>
              <a:srgbClr val="33964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sp>
          <p:nvSpPr>
            <p:cNvPr id="45" name="Rectangle 44">
              <a:extLst>
                <a:ext uri="{FF2B5EF4-FFF2-40B4-BE49-F238E27FC236}">
                  <a16:creationId xmlns:a16="http://schemas.microsoft.com/office/drawing/2014/main" id="{52AA6F29-0DA6-4525-A093-1CFA1C181157}"/>
                </a:ext>
              </a:extLst>
            </p:cNvPr>
            <p:cNvSpPr/>
            <p:nvPr/>
          </p:nvSpPr>
          <p:spPr>
            <a:xfrm>
              <a:off x="4506498" y="5301208"/>
              <a:ext cx="4013452" cy="1292662"/>
            </a:xfrm>
            <a:prstGeom prst="rect">
              <a:avLst/>
            </a:prstGeom>
          </p:spPr>
          <p:txBody>
            <a:bodyPr wrap="square">
              <a:spAutoFit/>
            </a:bodyPr>
            <a:lstStyle/>
            <a:p>
              <a:pPr algn="ctr" fontAlgn="base">
                <a:spcBef>
                  <a:spcPts val="300"/>
                </a:spcBef>
                <a:spcAft>
                  <a:spcPct val="0"/>
                </a:spcAft>
              </a:pPr>
              <a:r>
                <a:rPr lang="fr-BE" sz="1600" b="1" kern="0" cap="all" dirty="0">
                  <a:solidFill>
                    <a:srgbClr val="FFFFFF"/>
                  </a:solidFill>
                  <a:latin typeface="+mj-lt"/>
                  <a:ea typeface="ＭＳ Ｐゴシック"/>
                </a:rPr>
                <a:t>Monitoring and dialogue:</a:t>
              </a:r>
            </a:p>
            <a:p>
              <a:pPr marL="171450" lvl="1" indent="-171450" algn="ctr" fontAlgn="base">
                <a:spcBef>
                  <a:spcPts val="300"/>
                </a:spcBef>
                <a:spcAft>
                  <a:spcPct val="0"/>
                </a:spcAft>
                <a:buClr>
                  <a:srgbClr val="FFFFFF"/>
                </a:buClr>
                <a:buFont typeface="Verdana" panose="020B0604030504040204" pitchFamily="34" charset="0"/>
                <a:buChar char="&gt;"/>
                <a:defRPr/>
              </a:pPr>
              <a:r>
                <a:rPr lang="fr-BE" sz="1200" b="1" dirty="0" err="1">
                  <a:solidFill>
                    <a:srgbClr val="FFFFFF"/>
                  </a:solidFill>
                  <a:latin typeface="+mj-lt"/>
                  <a:ea typeface="ＭＳ Ｐゴシック"/>
                </a:rPr>
                <a:t>Eligibility</a:t>
              </a:r>
              <a:r>
                <a:rPr lang="fr-BE" sz="1200" b="1" dirty="0">
                  <a:solidFill>
                    <a:srgbClr val="FFFFFF"/>
                  </a:solidFill>
                  <a:latin typeface="+mj-lt"/>
                  <a:ea typeface="ＭＳ Ｐゴシック"/>
                </a:rPr>
                <a:t> </a:t>
              </a:r>
              <a:r>
                <a:rPr lang="fr-BE" sz="1200" b="1" dirty="0" err="1">
                  <a:solidFill>
                    <a:srgbClr val="FFFFFF"/>
                  </a:solidFill>
                  <a:latin typeface="+mj-lt"/>
                  <a:ea typeface="ＭＳ Ｐゴシック"/>
                </a:rPr>
                <a:t>criteria</a:t>
              </a:r>
              <a:endParaRPr lang="fr-BE" sz="1200" b="1" dirty="0">
                <a:solidFill>
                  <a:srgbClr val="FFFFFF"/>
                </a:solidFill>
                <a:latin typeface="+mj-lt"/>
                <a:ea typeface="ＭＳ Ｐゴシック"/>
              </a:endParaRPr>
            </a:p>
            <a:p>
              <a:pPr marL="171450" lvl="1" indent="-171450" algn="ctr" fontAlgn="base">
                <a:spcBef>
                  <a:spcPts val="300"/>
                </a:spcBef>
                <a:spcAft>
                  <a:spcPct val="0"/>
                </a:spcAft>
                <a:buClr>
                  <a:srgbClr val="FFFFFF"/>
                </a:buClr>
                <a:buFont typeface="Verdana" panose="020B0604030504040204" pitchFamily="34" charset="0"/>
                <a:buChar char="&gt;"/>
                <a:defRPr/>
              </a:pPr>
              <a:r>
                <a:rPr lang="fr-BE" sz="1200" b="1" dirty="0">
                  <a:solidFill>
                    <a:srgbClr val="FFFFFF"/>
                  </a:solidFill>
                  <a:latin typeface="+mj-lt"/>
                  <a:ea typeface="ＭＳ Ｐゴシック"/>
                </a:rPr>
                <a:t>Fundamental values</a:t>
              </a:r>
            </a:p>
            <a:p>
              <a:pPr marL="171450" lvl="1" indent="-171450" algn="ctr" fontAlgn="base">
                <a:spcBef>
                  <a:spcPts val="300"/>
                </a:spcBef>
                <a:spcAft>
                  <a:spcPct val="0"/>
                </a:spcAft>
                <a:buClr>
                  <a:srgbClr val="FFFFFF"/>
                </a:buClr>
                <a:buFont typeface="Verdana" panose="020B0604030504040204" pitchFamily="34" charset="0"/>
                <a:buChar char="&gt;"/>
                <a:defRPr/>
              </a:pPr>
              <a:r>
                <a:rPr lang="fr-BE" sz="1200" b="1" dirty="0">
                  <a:solidFill>
                    <a:srgbClr val="FFFFFF"/>
                  </a:solidFill>
                  <a:latin typeface="+mj-lt"/>
                  <a:ea typeface="ＭＳ Ｐゴシック"/>
                </a:rPr>
                <a:t>Performance </a:t>
              </a:r>
              <a:r>
                <a:rPr lang="fr-BE" sz="1200" b="1" dirty="0" err="1">
                  <a:solidFill>
                    <a:srgbClr val="FFFFFF"/>
                  </a:solidFill>
                  <a:latin typeface="+mj-lt"/>
                  <a:ea typeface="ＭＳ Ｐゴシック"/>
                </a:rPr>
                <a:t>indicators</a:t>
              </a:r>
              <a:endParaRPr lang="fr-BE" sz="1200" b="1" dirty="0">
                <a:solidFill>
                  <a:srgbClr val="FFFFFF"/>
                </a:solidFill>
                <a:latin typeface="+mj-lt"/>
                <a:ea typeface="ＭＳ Ｐゴシック"/>
              </a:endParaRPr>
            </a:p>
            <a:p>
              <a:pPr algn="ctr" fontAlgn="base">
                <a:spcBef>
                  <a:spcPts val="300"/>
                </a:spcBef>
                <a:spcAft>
                  <a:spcPct val="0"/>
                </a:spcAft>
                <a:defRPr/>
              </a:pPr>
              <a:endParaRPr lang="en-GB" sz="1600" b="1" kern="0" cap="all" dirty="0">
                <a:solidFill>
                  <a:srgbClr val="FFFFFF"/>
                </a:solidFill>
                <a:latin typeface="+mj-lt"/>
                <a:ea typeface="ＭＳ Ｐゴシック"/>
              </a:endParaRPr>
            </a:p>
          </p:txBody>
        </p:sp>
      </p:grpSp>
      <p:grpSp>
        <p:nvGrpSpPr>
          <p:cNvPr id="34" name="Groupe 33">
            <a:extLst>
              <a:ext uri="{FF2B5EF4-FFF2-40B4-BE49-F238E27FC236}">
                <a16:creationId xmlns:a16="http://schemas.microsoft.com/office/drawing/2014/main" id="{012D747D-14E0-4B6C-BB16-7938701953AC}"/>
              </a:ext>
            </a:extLst>
          </p:cNvPr>
          <p:cNvGrpSpPr/>
          <p:nvPr/>
        </p:nvGrpSpPr>
        <p:grpSpPr>
          <a:xfrm>
            <a:off x="1583258" y="5088055"/>
            <a:ext cx="7737396" cy="353872"/>
            <a:chOff x="810066" y="4797152"/>
            <a:chExt cx="7737396" cy="353872"/>
          </a:xfrm>
        </p:grpSpPr>
        <p:sp>
          <p:nvSpPr>
            <p:cNvPr id="42" name="Espace réservé du contenu 2">
              <a:extLst>
                <a:ext uri="{FF2B5EF4-FFF2-40B4-BE49-F238E27FC236}">
                  <a16:creationId xmlns:a16="http://schemas.microsoft.com/office/drawing/2014/main" id="{130E9414-C14D-417B-ADBA-30A1CD110839}"/>
                </a:ext>
              </a:extLst>
            </p:cNvPr>
            <p:cNvSpPr txBox="1">
              <a:spLocks/>
            </p:cNvSpPr>
            <p:nvPr/>
          </p:nvSpPr>
          <p:spPr bwMode="auto">
            <a:xfrm>
              <a:off x="969277" y="4797152"/>
              <a:ext cx="1512000" cy="353872"/>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lnSpc>
                  <a:spcPct val="115000"/>
                </a:lnSpc>
                <a:buClr>
                  <a:srgbClr val="FFFFFF"/>
                </a:buClr>
                <a:buNone/>
                <a:defRPr/>
              </a:pPr>
              <a:r>
                <a:rPr lang="en-GB" sz="1400" kern="0" dirty="0">
                  <a:solidFill>
                    <a:srgbClr val="284492"/>
                  </a:solidFill>
                  <a:latin typeface="+mj-lt"/>
                  <a:ea typeface="ＭＳ Ｐゴシック"/>
                </a:rPr>
                <a:t>Assumptions</a:t>
              </a:r>
            </a:p>
          </p:txBody>
        </p:sp>
        <p:sp>
          <p:nvSpPr>
            <p:cNvPr id="54" name="Triangle isocèle 53">
              <a:extLst>
                <a:ext uri="{FF2B5EF4-FFF2-40B4-BE49-F238E27FC236}">
                  <a16:creationId xmlns:a16="http://schemas.microsoft.com/office/drawing/2014/main" id="{092A141C-4FDB-4684-B455-E39C077D0F58}"/>
                </a:ext>
              </a:extLst>
            </p:cNvPr>
            <p:cNvSpPr/>
            <p:nvPr/>
          </p:nvSpPr>
          <p:spPr bwMode="auto">
            <a:xfrm rot="5400000">
              <a:off x="2595409" y="4884088"/>
              <a:ext cx="180000" cy="180000"/>
            </a:xfrm>
            <a:prstGeom prst="triangle">
              <a:avLst/>
            </a:prstGeom>
            <a:solidFill>
              <a:schemeClr val="bg1"/>
            </a:solidFill>
            <a:ln w="19050" cap="flat" cmpd="sng" algn="ctr">
              <a:solidFill>
                <a:srgbClr val="284492"/>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sp>
          <p:nvSpPr>
            <p:cNvPr id="59" name="Triangle isocèle 58">
              <a:extLst>
                <a:ext uri="{FF2B5EF4-FFF2-40B4-BE49-F238E27FC236}">
                  <a16:creationId xmlns:a16="http://schemas.microsoft.com/office/drawing/2014/main" id="{8721E764-C5E1-458E-A9ED-6A3FFE0AA1B7}"/>
                </a:ext>
              </a:extLst>
            </p:cNvPr>
            <p:cNvSpPr/>
            <p:nvPr/>
          </p:nvSpPr>
          <p:spPr bwMode="auto">
            <a:xfrm rot="5400000">
              <a:off x="810066" y="4884088"/>
              <a:ext cx="180000" cy="180000"/>
            </a:xfrm>
            <a:prstGeom prst="triangle">
              <a:avLst/>
            </a:prstGeom>
            <a:solidFill>
              <a:schemeClr val="bg1"/>
            </a:solidFill>
            <a:ln w="19050" cap="flat" cmpd="sng" algn="ctr">
              <a:solidFill>
                <a:srgbClr val="284492"/>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sp>
          <p:nvSpPr>
            <p:cNvPr id="60" name="Triangle isocèle 59">
              <a:extLst>
                <a:ext uri="{FF2B5EF4-FFF2-40B4-BE49-F238E27FC236}">
                  <a16:creationId xmlns:a16="http://schemas.microsoft.com/office/drawing/2014/main" id="{DC09A3A3-8134-4696-AB80-C82161D6A104}"/>
                </a:ext>
              </a:extLst>
            </p:cNvPr>
            <p:cNvSpPr/>
            <p:nvPr/>
          </p:nvSpPr>
          <p:spPr bwMode="auto">
            <a:xfrm rot="5400000">
              <a:off x="6480290" y="4884088"/>
              <a:ext cx="180000" cy="180000"/>
            </a:xfrm>
            <a:prstGeom prst="triangle">
              <a:avLst/>
            </a:prstGeom>
            <a:solidFill>
              <a:schemeClr val="bg1"/>
            </a:solidFill>
            <a:ln w="19050" cap="flat" cmpd="sng" algn="ctr">
              <a:solidFill>
                <a:srgbClr val="284492"/>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sp>
          <p:nvSpPr>
            <p:cNvPr id="68" name="Triangle isocèle 67">
              <a:extLst>
                <a:ext uri="{FF2B5EF4-FFF2-40B4-BE49-F238E27FC236}">
                  <a16:creationId xmlns:a16="http://schemas.microsoft.com/office/drawing/2014/main" id="{4CF8D94F-E4CD-420A-A028-C1EE99C65BA2}"/>
                </a:ext>
              </a:extLst>
            </p:cNvPr>
            <p:cNvSpPr/>
            <p:nvPr/>
          </p:nvSpPr>
          <p:spPr bwMode="auto">
            <a:xfrm rot="5400000">
              <a:off x="4539065" y="4884088"/>
              <a:ext cx="180000" cy="180000"/>
            </a:xfrm>
            <a:prstGeom prst="triangle">
              <a:avLst/>
            </a:prstGeom>
            <a:solidFill>
              <a:schemeClr val="bg1"/>
            </a:solidFill>
            <a:ln w="19050" cap="flat" cmpd="sng" algn="ctr">
              <a:solidFill>
                <a:srgbClr val="284492"/>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sp>
          <p:nvSpPr>
            <p:cNvPr id="46" name="Triangle isocèle 45">
              <a:extLst>
                <a:ext uri="{FF2B5EF4-FFF2-40B4-BE49-F238E27FC236}">
                  <a16:creationId xmlns:a16="http://schemas.microsoft.com/office/drawing/2014/main" id="{53983C14-D8AD-414E-8FAC-1336E123942F}"/>
                </a:ext>
              </a:extLst>
            </p:cNvPr>
            <p:cNvSpPr/>
            <p:nvPr/>
          </p:nvSpPr>
          <p:spPr bwMode="auto">
            <a:xfrm rot="5400000">
              <a:off x="8367462" y="4884088"/>
              <a:ext cx="180000" cy="180000"/>
            </a:xfrm>
            <a:prstGeom prst="triangle">
              <a:avLst/>
            </a:prstGeom>
            <a:solidFill>
              <a:schemeClr val="bg1"/>
            </a:solidFill>
            <a:ln w="19050" cap="flat" cmpd="sng" algn="ctr">
              <a:solidFill>
                <a:srgbClr val="284492"/>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sp>
          <p:nvSpPr>
            <p:cNvPr id="48" name="Espace réservé du contenu 2">
              <a:extLst>
                <a:ext uri="{FF2B5EF4-FFF2-40B4-BE49-F238E27FC236}">
                  <a16:creationId xmlns:a16="http://schemas.microsoft.com/office/drawing/2014/main" id="{014FA5BA-EE7E-46FC-B2E7-8E0225CE7760}"/>
                </a:ext>
              </a:extLst>
            </p:cNvPr>
            <p:cNvSpPr txBox="1">
              <a:spLocks/>
            </p:cNvSpPr>
            <p:nvPr/>
          </p:nvSpPr>
          <p:spPr bwMode="auto">
            <a:xfrm>
              <a:off x="2778309" y="4797152"/>
              <a:ext cx="1512000" cy="353872"/>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lnSpc>
                  <a:spcPct val="115000"/>
                </a:lnSpc>
                <a:buClr>
                  <a:srgbClr val="FFFFFF"/>
                </a:buClr>
                <a:buNone/>
                <a:defRPr/>
              </a:pPr>
              <a:r>
                <a:rPr lang="en-GB" sz="1400" kern="0" dirty="0">
                  <a:solidFill>
                    <a:srgbClr val="284492"/>
                  </a:solidFill>
                  <a:latin typeface="+mj-lt"/>
                  <a:ea typeface="ＭＳ Ｐゴシック"/>
                </a:rPr>
                <a:t>Assumptions</a:t>
              </a:r>
            </a:p>
          </p:txBody>
        </p:sp>
        <p:sp>
          <p:nvSpPr>
            <p:cNvPr id="49" name="Espace réservé du contenu 2">
              <a:extLst>
                <a:ext uri="{FF2B5EF4-FFF2-40B4-BE49-F238E27FC236}">
                  <a16:creationId xmlns:a16="http://schemas.microsoft.com/office/drawing/2014/main" id="{32E1D3A2-6626-462F-8479-E8FB113B0C73}"/>
                </a:ext>
              </a:extLst>
            </p:cNvPr>
            <p:cNvSpPr txBox="1">
              <a:spLocks/>
            </p:cNvSpPr>
            <p:nvPr/>
          </p:nvSpPr>
          <p:spPr bwMode="auto">
            <a:xfrm>
              <a:off x="4782566" y="4797152"/>
              <a:ext cx="1512000" cy="353872"/>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lnSpc>
                  <a:spcPct val="115000"/>
                </a:lnSpc>
                <a:buClr>
                  <a:srgbClr val="FFFFFF"/>
                </a:buClr>
                <a:buNone/>
                <a:defRPr/>
              </a:pPr>
              <a:r>
                <a:rPr lang="en-GB" sz="1400" kern="0" dirty="0">
                  <a:solidFill>
                    <a:srgbClr val="284492"/>
                  </a:solidFill>
                  <a:latin typeface="+mj-lt"/>
                  <a:ea typeface="ＭＳ Ｐゴシック"/>
                </a:rPr>
                <a:t>Assumptions</a:t>
              </a:r>
            </a:p>
          </p:txBody>
        </p:sp>
        <p:sp>
          <p:nvSpPr>
            <p:cNvPr id="51" name="Espace réservé du contenu 2">
              <a:extLst>
                <a:ext uri="{FF2B5EF4-FFF2-40B4-BE49-F238E27FC236}">
                  <a16:creationId xmlns:a16="http://schemas.microsoft.com/office/drawing/2014/main" id="{779D2B36-9752-42A7-8BE4-FA4ECB00D3AC}"/>
                </a:ext>
              </a:extLst>
            </p:cNvPr>
            <p:cNvSpPr txBox="1">
              <a:spLocks/>
            </p:cNvSpPr>
            <p:nvPr/>
          </p:nvSpPr>
          <p:spPr bwMode="auto">
            <a:xfrm>
              <a:off x="6591907" y="4797152"/>
              <a:ext cx="1512000" cy="353872"/>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lnSpc>
                  <a:spcPct val="115000"/>
                </a:lnSpc>
                <a:buClr>
                  <a:srgbClr val="FFFFFF"/>
                </a:buClr>
                <a:buNone/>
                <a:defRPr/>
              </a:pPr>
              <a:r>
                <a:rPr lang="en-GB" sz="1400" kern="0" dirty="0">
                  <a:solidFill>
                    <a:srgbClr val="284492"/>
                  </a:solidFill>
                  <a:latin typeface="+mj-lt"/>
                  <a:ea typeface="ＭＳ Ｐゴシック"/>
                </a:rPr>
                <a:t>Assumptions</a:t>
              </a:r>
            </a:p>
          </p:txBody>
        </p:sp>
      </p:grpSp>
      <p:grpSp>
        <p:nvGrpSpPr>
          <p:cNvPr id="24" name="Groupe 23">
            <a:extLst>
              <a:ext uri="{FF2B5EF4-FFF2-40B4-BE49-F238E27FC236}">
                <a16:creationId xmlns:a16="http://schemas.microsoft.com/office/drawing/2014/main" id="{1ED7F8F3-0EAA-4DD4-A283-72715AEC0AF0}"/>
              </a:ext>
            </a:extLst>
          </p:cNvPr>
          <p:cNvGrpSpPr/>
          <p:nvPr/>
        </p:nvGrpSpPr>
        <p:grpSpPr>
          <a:xfrm>
            <a:off x="2586092" y="1083973"/>
            <a:ext cx="7358990" cy="852646"/>
            <a:chOff x="1722874" y="1181681"/>
            <a:chExt cx="7358990" cy="852646"/>
          </a:xfrm>
        </p:grpSpPr>
        <p:cxnSp>
          <p:nvCxnSpPr>
            <p:cNvPr id="10" name="Connecteur droit avec flèche 9">
              <a:extLst>
                <a:ext uri="{FF2B5EF4-FFF2-40B4-BE49-F238E27FC236}">
                  <a16:creationId xmlns:a16="http://schemas.microsoft.com/office/drawing/2014/main" id="{80C4E98A-5EB1-4B6D-B6FA-ED96E7FB67C8}"/>
                </a:ext>
              </a:extLst>
            </p:cNvPr>
            <p:cNvCxnSpPr>
              <a:cxnSpLocks/>
            </p:cNvCxnSpPr>
            <p:nvPr/>
          </p:nvCxnSpPr>
          <p:spPr bwMode="auto">
            <a:xfrm>
              <a:off x="8185352" y="1480048"/>
              <a:ext cx="0" cy="554279"/>
            </a:xfrm>
            <a:prstGeom prst="straightConnector1">
              <a:avLst/>
            </a:prstGeom>
            <a:noFill/>
            <a:ln w="22225">
              <a:solidFill>
                <a:srgbClr val="339649"/>
              </a:solidFill>
              <a:tailEnd type="arrow"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7" name="Connecteur droit avec flèche 76">
              <a:extLst>
                <a:ext uri="{FF2B5EF4-FFF2-40B4-BE49-F238E27FC236}">
                  <a16:creationId xmlns:a16="http://schemas.microsoft.com/office/drawing/2014/main" id="{36E66294-34BD-4A18-920D-ED30F1D067D0}"/>
                </a:ext>
              </a:extLst>
            </p:cNvPr>
            <p:cNvCxnSpPr>
              <a:cxnSpLocks/>
            </p:cNvCxnSpPr>
            <p:nvPr/>
          </p:nvCxnSpPr>
          <p:spPr bwMode="auto">
            <a:xfrm>
              <a:off x="6369209" y="1480048"/>
              <a:ext cx="0" cy="554279"/>
            </a:xfrm>
            <a:prstGeom prst="straightConnector1">
              <a:avLst/>
            </a:prstGeom>
            <a:noFill/>
            <a:ln w="22225">
              <a:solidFill>
                <a:srgbClr val="339649"/>
              </a:solidFill>
              <a:tailEnd type="arrow"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8" name="Connecteur droit avec flèche 77">
              <a:extLst>
                <a:ext uri="{FF2B5EF4-FFF2-40B4-BE49-F238E27FC236}">
                  <a16:creationId xmlns:a16="http://schemas.microsoft.com/office/drawing/2014/main" id="{13760A85-D28B-4F80-80C8-3559C42E4152}"/>
                </a:ext>
              </a:extLst>
            </p:cNvPr>
            <p:cNvCxnSpPr>
              <a:cxnSpLocks/>
            </p:cNvCxnSpPr>
            <p:nvPr/>
          </p:nvCxnSpPr>
          <p:spPr bwMode="auto">
            <a:xfrm>
              <a:off x="4588738" y="1480048"/>
              <a:ext cx="0" cy="554279"/>
            </a:xfrm>
            <a:prstGeom prst="straightConnector1">
              <a:avLst/>
            </a:prstGeom>
            <a:noFill/>
            <a:ln w="22225">
              <a:solidFill>
                <a:srgbClr val="339649"/>
              </a:solidFill>
              <a:tailEnd type="arrow"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9" name="Connecteur droit avec flèche 78">
              <a:extLst>
                <a:ext uri="{FF2B5EF4-FFF2-40B4-BE49-F238E27FC236}">
                  <a16:creationId xmlns:a16="http://schemas.microsoft.com/office/drawing/2014/main" id="{8FADC872-F0E3-482E-939E-BE22CA0FAC73}"/>
                </a:ext>
              </a:extLst>
            </p:cNvPr>
            <p:cNvCxnSpPr>
              <a:cxnSpLocks/>
            </p:cNvCxnSpPr>
            <p:nvPr/>
          </p:nvCxnSpPr>
          <p:spPr bwMode="auto">
            <a:xfrm flipH="1">
              <a:off x="3247517" y="1556792"/>
              <a:ext cx="593723" cy="420165"/>
            </a:xfrm>
            <a:prstGeom prst="straightConnector1">
              <a:avLst/>
            </a:prstGeom>
            <a:noFill/>
            <a:ln w="22225">
              <a:solidFill>
                <a:srgbClr val="339649"/>
              </a:solidFill>
              <a:tailEnd type="arrow"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0" name="Connecteur droit avec flèche 79">
              <a:extLst>
                <a:ext uri="{FF2B5EF4-FFF2-40B4-BE49-F238E27FC236}">
                  <a16:creationId xmlns:a16="http://schemas.microsoft.com/office/drawing/2014/main" id="{4B35883A-9383-4042-A5F2-FDCF880CA5D4}"/>
                </a:ext>
              </a:extLst>
            </p:cNvPr>
            <p:cNvCxnSpPr>
              <a:cxnSpLocks/>
            </p:cNvCxnSpPr>
            <p:nvPr/>
          </p:nvCxnSpPr>
          <p:spPr bwMode="auto">
            <a:xfrm flipH="1">
              <a:off x="1722874" y="1599339"/>
              <a:ext cx="2038192" cy="341654"/>
            </a:xfrm>
            <a:prstGeom prst="straightConnector1">
              <a:avLst/>
            </a:prstGeom>
            <a:noFill/>
            <a:ln w="22225">
              <a:solidFill>
                <a:srgbClr val="339649"/>
              </a:solidFill>
              <a:tailEnd type="arrow"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6" name="Groupe 5">
              <a:extLst>
                <a:ext uri="{FF2B5EF4-FFF2-40B4-BE49-F238E27FC236}">
                  <a16:creationId xmlns:a16="http://schemas.microsoft.com/office/drawing/2014/main" id="{7F6C753B-2BB0-4EA5-80BB-2B18C2AFF7E8}"/>
                </a:ext>
              </a:extLst>
            </p:cNvPr>
            <p:cNvGrpSpPr/>
            <p:nvPr/>
          </p:nvGrpSpPr>
          <p:grpSpPr>
            <a:xfrm>
              <a:off x="3105201" y="1181681"/>
              <a:ext cx="5976663" cy="650156"/>
              <a:chOff x="2915817" y="1314169"/>
              <a:chExt cx="5976663" cy="650156"/>
            </a:xfrm>
          </p:grpSpPr>
          <p:sp>
            <p:nvSpPr>
              <p:cNvPr id="53" name="Rectangle 52">
                <a:extLst>
                  <a:ext uri="{FF2B5EF4-FFF2-40B4-BE49-F238E27FC236}">
                    <a16:creationId xmlns:a16="http://schemas.microsoft.com/office/drawing/2014/main" id="{6DE7E89A-6532-4F86-A636-E69E40EACF6C}"/>
                  </a:ext>
                </a:extLst>
              </p:cNvPr>
              <p:cNvSpPr/>
              <p:nvPr/>
            </p:nvSpPr>
            <p:spPr bwMode="auto">
              <a:xfrm>
                <a:off x="3203848" y="1558689"/>
                <a:ext cx="5400000" cy="360000"/>
              </a:xfrm>
              <a:prstGeom prst="rect">
                <a:avLst/>
              </a:prstGeom>
              <a:solidFill>
                <a:srgbClr val="33964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dirty="0">
                  <a:solidFill>
                    <a:srgbClr val="0F5494"/>
                  </a:solidFill>
                  <a:latin typeface="Verdana"/>
                  <a:ea typeface="ＭＳ Ｐゴシック"/>
                </a:endParaRPr>
              </a:p>
            </p:txBody>
          </p:sp>
          <p:sp>
            <p:nvSpPr>
              <p:cNvPr id="65" name="Rectangle 64">
                <a:extLst>
                  <a:ext uri="{FF2B5EF4-FFF2-40B4-BE49-F238E27FC236}">
                    <a16:creationId xmlns:a16="http://schemas.microsoft.com/office/drawing/2014/main" id="{A65246DD-D3C8-40EB-A5C9-AB82664BD33E}"/>
                  </a:ext>
                </a:extLst>
              </p:cNvPr>
              <p:cNvSpPr/>
              <p:nvPr/>
            </p:nvSpPr>
            <p:spPr>
              <a:xfrm>
                <a:off x="3203848" y="1558689"/>
                <a:ext cx="5400000" cy="338554"/>
              </a:xfrm>
              <a:prstGeom prst="rect">
                <a:avLst/>
              </a:prstGeom>
            </p:spPr>
            <p:txBody>
              <a:bodyPr wrap="square">
                <a:spAutoFit/>
              </a:bodyPr>
              <a:lstStyle/>
              <a:p>
                <a:pPr algn="ctr" fontAlgn="base">
                  <a:spcBef>
                    <a:spcPct val="0"/>
                  </a:spcBef>
                  <a:spcAft>
                    <a:spcPct val="0"/>
                  </a:spcAft>
                </a:pPr>
                <a:r>
                  <a:rPr lang="en-GB" sz="1600" b="1" dirty="0">
                    <a:solidFill>
                      <a:srgbClr val="FFFFFF"/>
                    </a:solidFill>
                    <a:latin typeface="Verdana"/>
                    <a:ea typeface="ＭＳ Ｐゴシック"/>
                    <a:cs typeface="Verdana"/>
                  </a:rPr>
                  <a:t>External factors, context, feedback processes</a:t>
                </a:r>
                <a:endParaRPr lang="en-GB" sz="1600" b="1" kern="0" cap="all" dirty="0">
                  <a:solidFill>
                    <a:srgbClr val="FFFFFF"/>
                  </a:solidFill>
                  <a:latin typeface="Verdana"/>
                  <a:ea typeface="ＭＳ Ｐゴシック"/>
                </a:endParaRPr>
              </a:p>
            </p:txBody>
          </p:sp>
          <p:pic>
            <p:nvPicPr>
              <p:cNvPr id="67" name="Image 66">
                <a:extLst>
                  <a:ext uri="{FF2B5EF4-FFF2-40B4-BE49-F238E27FC236}">
                    <a16:creationId xmlns:a16="http://schemas.microsoft.com/office/drawing/2014/main" id="{772B098E-7902-4733-91BF-C098B47D7650}"/>
                  </a:ext>
                </a:extLst>
              </p:cNvPr>
              <p:cNvPicPr>
                <a:picLocks noChangeAspect="1"/>
              </p:cNvPicPr>
              <p:nvPr/>
            </p:nvPicPr>
            <p:blipFill rotWithShape="1">
              <a:blip r:embed="rId8"/>
              <a:srcRect t="1" r="93795" b="-22886"/>
              <a:stretch/>
            </p:blipFill>
            <p:spPr>
              <a:xfrm rot="10800000">
                <a:off x="8607850" y="1314169"/>
                <a:ext cx="284630" cy="650156"/>
              </a:xfrm>
              <a:prstGeom prst="rect">
                <a:avLst/>
              </a:prstGeom>
              <a:ln>
                <a:noFill/>
              </a:ln>
            </p:spPr>
          </p:pic>
          <p:pic>
            <p:nvPicPr>
              <p:cNvPr id="73" name="Image 72">
                <a:extLst>
                  <a:ext uri="{FF2B5EF4-FFF2-40B4-BE49-F238E27FC236}">
                    <a16:creationId xmlns:a16="http://schemas.microsoft.com/office/drawing/2014/main" id="{82578027-8F9E-4C5A-9974-53A41A0B2FC5}"/>
                  </a:ext>
                </a:extLst>
              </p:cNvPr>
              <p:cNvPicPr>
                <a:picLocks noChangeAspect="1"/>
              </p:cNvPicPr>
              <p:nvPr/>
            </p:nvPicPr>
            <p:blipFill rotWithShape="1">
              <a:blip r:embed="rId8"/>
              <a:srcRect l="93795" b="-539"/>
              <a:stretch/>
            </p:blipFill>
            <p:spPr>
              <a:xfrm rot="10800000">
                <a:off x="2915817" y="1412776"/>
                <a:ext cx="284630" cy="531927"/>
              </a:xfrm>
              <a:prstGeom prst="rect">
                <a:avLst/>
              </a:prstGeom>
              <a:ln>
                <a:noFill/>
              </a:ln>
            </p:spPr>
          </p:pic>
        </p:grpSp>
      </p:grpSp>
      <p:grpSp>
        <p:nvGrpSpPr>
          <p:cNvPr id="28" name="Groupe 27">
            <a:extLst>
              <a:ext uri="{FF2B5EF4-FFF2-40B4-BE49-F238E27FC236}">
                <a16:creationId xmlns:a16="http://schemas.microsoft.com/office/drawing/2014/main" id="{B544162D-9484-474B-8497-5D878920DFB7}"/>
              </a:ext>
            </a:extLst>
          </p:cNvPr>
          <p:cNvGrpSpPr/>
          <p:nvPr/>
        </p:nvGrpSpPr>
        <p:grpSpPr>
          <a:xfrm>
            <a:off x="4470405" y="1963140"/>
            <a:ext cx="2041560" cy="3058015"/>
            <a:chOff x="3607187" y="2060848"/>
            <a:chExt cx="2041560" cy="3058015"/>
          </a:xfrm>
        </p:grpSpPr>
        <p:sp>
          <p:nvSpPr>
            <p:cNvPr id="61" name="Flèche : pentagone 60">
              <a:extLst>
                <a:ext uri="{FF2B5EF4-FFF2-40B4-BE49-F238E27FC236}">
                  <a16:creationId xmlns:a16="http://schemas.microsoft.com/office/drawing/2014/main" id="{8D2D616E-D62C-46F7-B2B7-A4650AE22DAF}"/>
                </a:ext>
              </a:extLst>
            </p:cNvPr>
            <p:cNvSpPr/>
            <p:nvPr/>
          </p:nvSpPr>
          <p:spPr bwMode="auto">
            <a:xfrm rot="5400000">
              <a:off x="4217346" y="1731640"/>
              <a:ext cx="709309" cy="1484138"/>
            </a:xfrm>
            <a:prstGeom prst="homePlate">
              <a:avLst/>
            </a:prstGeom>
            <a:solidFill>
              <a:srgbClr val="FDB93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sp>
          <p:nvSpPr>
            <p:cNvPr id="29" name="ZoneTexte 28">
              <a:extLst>
                <a:ext uri="{FF2B5EF4-FFF2-40B4-BE49-F238E27FC236}">
                  <a16:creationId xmlns:a16="http://schemas.microsoft.com/office/drawing/2014/main" id="{582D9CEE-48D8-4B90-97F4-52517B3D5D34}"/>
                </a:ext>
              </a:extLst>
            </p:cNvPr>
            <p:cNvSpPr txBox="1"/>
            <p:nvPr/>
          </p:nvSpPr>
          <p:spPr>
            <a:xfrm>
              <a:off x="3607187" y="3072149"/>
              <a:ext cx="2041560" cy="2046714"/>
            </a:xfrm>
            <a:prstGeom prst="rect">
              <a:avLst/>
            </a:prstGeom>
            <a:noFill/>
          </p:spPr>
          <p:txBody>
            <a:bodyPr wrap="square" rtlCol="0">
              <a:spAutoFit/>
            </a:bodyPr>
            <a:lstStyle/>
            <a:p>
              <a:pPr marL="171450" lvl="1" indent="-171450" fontAlgn="base">
                <a:spcBef>
                  <a:spcPts val="600"/>
                </a:spcBef>
                <a:spcAft>
                  <a:spcPct val="0"/>
                </a:spcAft>
                <a:buClr>
                  <a:srgbClr val="FDB932"/>
                </a:buClr>
                <a:buFont typeface="Verdana" panose="020B0604030504040204" pitchFamily="34" charset="0"/>
                <a:buChar char="&gt;"/>
                <a:defRPr/>
              </a:pPr>
              <a:r>
                <a:rPr lang="en-GB" sz="1400" dirty="0">
                  <a:solidFill>
                    <a:srgbClr val="000000"/>
                  </a:solidFill>
                  <a:latin typeface="+mj-lt"/>
                  <a:ea typeface="ＭＳ Ｐゴシック"/>
                </a:rPr>
                <a:t>Strengthened public policies</a:t>
              </a:r>
            </a:p>
            <a:p>
              <a:pPr marL="171450" lvl="1" indent="-171450" fontAlgn="base">
                <a:spcBef>
                  <a:spcPts val="600"/>
                </a:spcBef>
                <a:spcAft>
                  <a:spcPct val="0"/>
                </a:spcAft>
                <a:buClr>
                  <a:srgbClr val="FDB932"/>
                </a:buClr>
                <a:buFont typeface="Verdana" panose="020B0604030504040204" pitchFamily="34" charset="0"/>
                <a:buChar char="&gt;"/>
                <a:defRPr/>
              </a:pPr>
              <a:r>
                <a:rPr lang="en-GB" sz="1400" dirty="0">
                  <a:solidFill>
                    <a:srgbClr val="000000"/>
                  </a:solidFill>
                  <a:latin typeface="+mj-lt"/>
                  <a:ea typeface="ＭＳ Ｐゴシック"/>
                </a:rPr>
                <a:t>Strengthened public sector institutions</a:t>
              </a:r>
            </a:p>
            <a:p>
              <a:pPr marL="171450" lvl="1" indent="-171450" fontAlgn="base">
                <a:spcBef>
                  <a:spcPts val="600"/>
                </a:spcBef>
                <a:spcAft>
                  <a:spcPct val="0"/>
                </a:spcAft>
                <a:buClr>
                  <a:srgbClr val="FDB932"/>
                </a:buClr>
                <a:buFont typeface="Verdana" panose="020B0604030504040204" pitchFamily="34" charset="0"/>
                <a:buChar char="&gt;"/>
                <a:defRPr/>
              </a:pPr>
              <a:r>
                <a:rPr lang="en-GB" sz="1400" dirty="0">
                  <a:solidFill>
                    <a:srgbClr val="000000"/>
                  </a:solidFill>
                  <a:latin typeface="+mj-lt"/>
                  <a:ea typeface="ＭＳ Ｐゴシック"/>
                </a:rPr>
                <a:t>Strengthened public spending</a:t>
              </a:r>
            </a:p>
            <a:p>
              <a:pPr marL="171450" lvl="1" indent="-171450" fontAlgn="base">
                <a:spcBef>
                  <a:spcPts val="600"/>
                </a:spcBef>
                <a:spcAft>
                  <a:spcPct val="0"/>
                </a:spcAft>
                <a:buClr>
                  <a:srgbClr val="FDB932"/>
                </a:buClr>
                <a:buFont typeface="Verdana" panose="020B0604030504040204" pitchFamily="34" charset="0"/>
                <a:buChar char="&gt;"/>
                <a:defRPr/>
              </a:pPr>
              <a:r>
                <a:rPr lang="en-GB" sz="1400" dirty="0">
                  <a:solidFill>
                    <a:srgbClr val="000000"/>
                  </a:solidFill>
                  <a:latin typeface="+mj-lt"/>
                  <a:ea typeface="ＭＳ Ｐゴシック"/>
                </a:rPr>
                <a:t>Strengthened public service delivery</a:t>
              </a:r>
            </a:p>
          </p:txBody>
        </p:sp>
        <p:sp>
          <p:nvSpPr>
            <p:cNvPr id="74" name="Ellipse 73">
              <a:extLst>
                <a:ext uri="{FF2B5EF4-FFF2-40B4-BE49-F238E27FC236}">
                  <a16:creationId xmlns:a16="http://schemas.microsoft.com/office/drawing/2014/main" id="{ABE0F537-A5E5-4C06-BBC5-AEF971BA08B4}"/>
                </a:ext>
              </a:extLst>
            </p:cNvPr>
            <p:cNvSpPr/>
            <p:nvPr/>
          </p:nvSpPr>
          <p:spPr bwMode="auto">
            <a:xfrm>
              <a:off x="4345746" y="2690943"/>
              <a:ext cx="452509" cy="452509"/>
            </a:xfrm>
            <a:prstGeom prst="ellipse">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mj-lt"/>
                <a:ea typeface="ＭＳ Ｐゴシック"/>
              </a:endParaRPr>
            </a:p>
          </p:txBody>
        </p:sp>
        <p:pic>
          <p:nvPicPr>
            <p:cNvPr id="18" name="Image 17">
              <a:extLst>
                <a:ext uri="{FF2B5EF4-FFF2-40B4-BE49-F238E27FC236}">
                  <a16:creationId xmlns:a16="http://schemas.microsoft.com/office/drawing/2014/main" id="{8CE1107D-C334-4413-979F-4597A114D219}"/>
                </a:ext>
              </a:extLst>
            </p:cNvPr>
            <p:cNvPicPr>
              <a:picLocks noChangeAspect="1"/>
            </p:cNvPicPr>
            <p:nvPr/>
          </p:nvPicPr>
          <p:blipFill>
            <a:blip r:embed="rId9"/>
            <a:stretch>
              <a:fillRect/>
            </a:stretch>
          </p:blipFill>
          <p:spPr>
            <a:xfrm>
              <a:off x="4439321" y="2769385"/>
              <a:ext cx="265359" cy="252870"/>
            </a:xfrm>
            <a:prstGeom prst="rect">
              <a:avLst/>
            </a:prstGeom>
          </p:spPr>
        </p:pic>
        <p:sp>
          <p:nvSpPr>
            <p:cNvPr id="81" name="Espace réservé du contenu 2">
              <a:extLst>
                <a:ext uri="{FF2B5EF4-FFF2-40B4-BE49-F238E27FC236}">
                  <a16:creationId xmlns:a16="http://schemas.microsoft.com/office/drawing/2014/main" id="{46DFAF8F-8F16-4521-B843-3E910AF951A2}"/>
                </a:ext>
              </a:extLst>
            </p:cNvPr>
            <p:cNvSpPr txBox="1">
              <a:spLocks/>
            </p:cNvSpPr>
            <p:nvPr/>
          </p:nvSpPr>
          <p:spPr bwMode="auto">
            <a:xfrm>
              <a:off x="3844650" y="2060848"/>
              <a:ext cx="1465608" cy="547295"/>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Clr>
                  <a:srgbClr val="FFFFFF"/>
                </a:buClr>
                <a:buNone/>
              </a:pPr>
              <a:r>
                <a:rPr lang="en-GB" sz="1400" b="1" i="0" cap="all" dirty="0">
                  <a:solidFill>
                    <a:srgbClr val="FFFFFF"/>
                  </a:solidFill>
                  <a:latin typeface="+mj-lt"/>
                  <a:ea typeface="ＭＳ Ｐゴシック"/>
                </a:rPr>
                <a:t>Induced Outputs</a:t>
              </a:r>
              <a:endParaRPr lang="fr-BE" sz="1400" b="1" i="0" cap="all" dirty="0">
                <a:solidFill>
                  <a:srgbClr val="FFFFFF"/>
                </a:solidFill>
                <a:latin typeface="+mj-lt"/>
                <a:ea typeface="ＭＳ Ｐゴシック"/>
              </a:endParaRPr>
            </a:p>
          </p:txBody>
        </p:sp>
      </p:grpSp>
      <p:pic>
        <p:nvPicPr>
          <p:cNvPr id="2" name="Image 71">
            <a:extLst>
              <a:ext uri="{FF2B5EF4-FFF2-40B4-BE49-F238E27FC236}">
                <a16:creationId xmlns:a16="http://schemas.microsoft.com/office/drawing/2014/main" id="{D5508556-4DE9-4044-8EAE-D86F8DC894C8}"/>
              </a:ext>
            </a:extLst>
          </p:cNvPr>
          <p:cNvPicPr>
            <a:picLocks noChangeAspect="1"/>
          </p:cNvPicPr>
          <p:nvPr/>
        </p:nvPicPr>
        <p:blipFill>
          <a:blip r:embed="rId7"/>
          <a:stretch>
            <a:fillRect/>
          </a:stretch>
        </p:blipFill>
        <p:spPr>
          <a:xfrm>
            <a:off x="5537375" y="5206597"/>
            <a:ext cx="184352" cy="393513"/>
          </a:xfrm>
          <a:prstGeom prst="rect">
            <a:avLst/>
          </a:prstGeom>
        </p:spPr>
      </p:pic>
      <p:pic>
        <p:nvPicPr>
          <p:cNvPr id="3" name="Image 71">
            <a:extLst>
              <a:ext uri="{FF2B5EF4-FFF2-40B4-BE49-F238E27FC236}">
                <a16:creationId xmlns:a16="http://schemas.microsoft.com/office/drawing/2014/main" id="{FCE6E388-612E-FCB4-3DAB-0E780BEA777B}"/>
              </a:ext>
            </a:extLst>
          </p:cNvPr>
          <p:cNvPicPr>
            <a:picLocks noChangeAspect="1"/>
          </p:cNvPicPr>
          <p:nvPr/>
        </p:nvPicPr>
        <p:blipFill>
          <a:blip r:embed="rId7"/>
          <a:stretch>
            <a:fillRect/>
          </a:stretch>
        </p:blipFill>
        <p:spPr>
          <a:xfrm>
            <a:off x="6947372" y="5210187"/>
            <a:ext cx="184352" cy="393513"/>
          </a:xfrm>
          <a:prstGeom prst="rect">
            <a:avLst/>
          </a:prstGeom>
        </p:spPr>
      </p:pic>
    </p:spTree>
    <p:extLst>
      <p:ext uri="{BB962C8B-B14F-4D97-AF65-F5344CB8AC3E}">
        <p14:creationId xmlns:p14="http://schemas.microsoft.com/office/powerpoint/2010/main" val="29625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8D22C1-052A-4084-9987-AC49D6AAD901}"/>
              </a:ext>
            </a:extLst>
          </p:cNvPr>
          <p:cNvPicPr>
            <a:picLocks noGrp="1" noChangeAspect="1"/>
          </p:cNvPicPr>
          <p:nvPr>
            <p:ph idx="1"/>
          </p:nvPr>
        </p:nvPicPr>
        <p:blipFill>
          <a:blip r:embed="rId3"/>
          <a:stretch>
            <a:fillRect/>
          </a:stretch>
        </p:blipFill>
        <p:spPr>
          <a:xfrm>
            <a:off x="970722" y="1414606"/>
            <a:ext cx="10906125" cy="2326036"/>
          </a:xfrm>
          <a:prstGeom prst="rect">
            <a:avLst/>
          </a:prstGeom>
        </p:spPr>
      </p:pic>
      <p:sp>
        <p:nvSpPr>
          <p:cNvPr id="3" name="Title 2">
            <a:extLst>
              <a:ext uri="{FF2B5EF4-FFF2-40B4-BE49-F238E27FC236}">
                <a16:creationId xmlns:a16="http://schemas.microsoft.com/office/drawing/2014/main" id="{3A96D4DA-6D23-406B-81A1-E9148AE4076B}"/>
              </a:ext>
            </a:extLst>
          </p:cNvPr>
          <p:cNvSpPr>
            <a:spLocks noGrp="1"/>
          </p:cNvSpPr>
          <p:nvPr>
            <p:ph type="title"/>
          </p:nvPr>
        </p:nvSpPr>
        <p:spPr>
          <a:xfrm>
            <a:off x="970721" y="482860"/>
            <a:ext cx="10798491" cy="782357"/>
          </a:xfrm>
        </p:spPr>
        <p:txBody>
          <a:bodyPr/>
          <a:lstStyle/>
          <a:p>
            <a:r>
              <a:rPr lang="en-GB" dirty="0"/>
              <a:t>Budget support, External Action, Team Europe</a:t>
            </a:r>
          </a:p>
        </p:txBody>
      </p:sp>
      <p:sp>
        <p:nvSpPr>
          <p:cNvPr id="7" name="Title 2">
            <a:extLst>
              <a:ext uri="{FF2B5EF4-FFF2-40B4-BE49-F238E27FC236}">
                <a16:creationId xmlns:a16="http://schemas.microsoft.com/office/drawing/2014/main" id="{55C38D98-4413-4D52-B480-1A2E54594698}"/>
              </a:ext>
            </a:extLst>
          </p:cNvPr>
          <p:cNvSpPr txBox="1">
            <a:spLocks/>
          </p:cNvSpPr>
          <p:nvPr/>
        </p:nvSpPr>
        <p:spPr>
          <a:xfrm>
            <a:off x="1361247" y="4257785"/>
            <a:ext cx="10515600" cy="44451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800" dirty="0"/>
              <a:t>Budget support, an asset for Team Europe (Initiatives)</a:t>
            </a:r>
          </a:p>
        </p:txBody>
      </p:sp>
      <p:sp>
        <p:nvSpPr>
          <p:cNvPr id="6" name="Arrow: Right 5">
            <a:extLst>
              <a:ext uri="{FF2B5EF4-FFF2-40B4-BE49-F238E27FC236}">
                <a16:creationId xmlns:a16="http://schemas.microsoft.com/office/drawing/2014/main" id="{000D0D4D-0CB3-4EDF-0E79-CA4B497781A5}"/>
              </a:ext>
            </a:extLst>
          </p:cNvPr>
          <p:cNvSpPr/>
          <p:nvPr/>
        </p:nvSpPr>
        <p:spPr>
          <a:xfrm rot="16200000">
            <a:off x="1533831" y="3799804"/>
            <a:ext cx="383458" cy="300416"/>
          </a:xfrm>
          <a:prstGeom prst="rightArrow">
            <a:avLst/>
          </a:prstGeom>
          <a:solidFill>
            <a:srgbClr val="024EA2"/>
          </a:solidFill>
          <a:ln>
            <a:solidFill>
              <a:srgbClr val="02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mj-lt"/>
            </a:endParaRPr>
          </a:p>
        </p:txBody>
      </p:sp>
      <p:sp>
        <p:nvSpPr>
          <p:cNvPr id="9" name="Arrow: Right 8">
            <a:extLst>
              <a:ext uri="{FF2B5EF4-FFF2-40B4-BE49-F238E27FC236}">
                <a16:creationId xmlns:a16="http://schemas.microsoft.com/office/drawing/2014/main" id="{8F28A032-E7E5-BAC3-AC9D-57AFD50AC6AC}"/>
              </a:ext>
            </a:extLst>
          </p:cNvPr>
          <p:cNvSpPr/>
          <p:nvPr/>
        </p:nvSpPr>
        <p:spPr>
          <a:xfrm rot="16200000">
            <a:off x="3193594" y="3796165"/>
            <a:ext cx="383458" cy="300416"/>
          </a:xfrm>
          <a:prstGeom prst="rightArrow">
            <a:avLst/>
          </a:prstGeom>
          <a:solidFill>
            <a:srgbClr val="024EA2"/>
          </a:solidFill>
          <a:ln>
            <a:solidFill>
              <a:srgbClr val="02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mj-lt"/>
            </a:endParaRPr>
          </a:p>
        </p:txBody>
      </p:sp>
      <p:sp>
        <p:nvSpPr>
          <p:cNvPr id="10" name="Arrow: Right 9">
            <a:extLst>
              <a:ext uri="{FF2B5EF4-FFF2-40B4-BE49-F238E27FC236}">
                <a16:creationId xmlns:a16="http://schemas.microsoft.com/office/drawing/2014/main" id="{DB349177-4480-9CA8-F26C-696423EE777F}"/>
              </a:ext>
            </a:extLst>
          </p:cNvPr>
          <p:cNvSpPr/>
          <p:nvPr/>
        </p:nvSpPr>
        <p:spPr>
          <a:xfrm rot="16200000">
            <a:off x="7826477" y="3796166"/>
            <a:ext cx="383458" cy="300416"/>
          </a:xfrm>
          <a:prstGeom prst="rightArrow">
            <a:avLst/>
          </a:prstGeom>
          <a:solidFill>
            <a:srgbClr val="024EA2"/>
          </a:solidFill>
          <a:ln>
            <a:solidFill>
              <a:srgbClr val="02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mj-lt"/>
            </a:endParaRPr>
          </a:p>
        </p:txBody>
      </p:sp>
      <p:sp>
        <p:nvSpPr>
          <p:cNvPr id="8" name="Title 2">
            <a:extLst>
              <a:ext uri="{FF2B5EF4-FFF2-40B4-BE49-F238E27FC236}">
                <a16:creationId xmlns:a16="http://schemas.microsoft.com/office/drawing/2014/main" id="{D2B3C5C1-A446-42A1-8DBD-49EE5034FE52}"/>
              </a:ext>
            </a:extLst>
          </p:cNvPr>
          <p:cNvSpPr txBox="1">
            <a:spLocks/>
          </p:cNvSpPr>
          <p:nvPr/>
        </p:nvSpPr>
        <p:spPr>
          <a:xfrm>
            <a:off x="813144" y="5132101"/>
            <a:ext cx="11378856" cy="1390184"/>
          </a:xfrm>
          <a:prstGeom prst="rect">
            <a:avLst/>
          </a:prstGeom>
          <a:solidFill>
            <a:schemeClr val="bg1"/>
          </a:solidFill>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buFont typeface="Arial" panose="020B0604020202020204" pitchFamily="34" charset="0"/>
              <a:buChar char="•"/>
            </a:pPr>
            <a:r>
              <a:rPr lang="en-GB" sz="2400" dirty="0">
                <a:solidFill>
                  <a:schemeClr val="tx1"/>
                </a:solidFill>
              </a:rPr>
              <a:t>Coordination with EU MS/DFIs, EIB, EBRD</a:t>
            </a:r>
          </a:p>
          <a:p>
            <a:pPr marL="342900" indent="-342900">
              <a:buFont typeface="Arial" panose="020B0604020202020204" pitchFamily="34" charset="0"/>
              <a:buChar char="•"/>
            </a:pPr>
            <a:r>
              <a:rPr lang="en-GB" sz="2400" dirty="0">
                <a:solidFill>
                  <a:schemeClr val="tx1"/>
                </a:solidFill>
              </a:rPr>
              <a:t>Integrated in the EU Multiannual Indicative Programmes</a:t>
            </a:r>
          </a:p>
          <a:p>
            <a:pPr marL="342900" indent="-342900">
              <a:buFont typeface="Arial" panose="020B0604020202020204" pitchFamily="34" charset="0"/>
              <a:buChar char="•"/>
            </a:pPr>
            <a:r>
              <a:rPr lang="en-GB" sz="2400" dirty="0">
                <a:solidFill>
                  <a:schemeClr val="tx1"/>
                </a:solidFill>
              </a:rPr>
              <a:t>Reflected in plans for Global Gateway implementation</a:t>
            </a:r>
          </a:p>
          <a:p>
            <a:pPr marL="342900" indent="-342900">
              <a:buFont typeface="Arial" panose="020B0604020202020204" pitchFamily="34" charset="0"/>
              <a:buChar char="•"/>
            </a:pPr>
            <a:r>
              <a:rPr lang="en-GB" sz="2400" dirty="0">
                <a:solidFill>
                  <a:schemeClr val="tx1"/>
                </a:solidFill>
              </a:rPr>
              <a:t>In ENEST/MENA countries, synergies with Facility &amp; Macro-financial Assistance</a:t>
            </a:r>
          </a:p>
        </p:txBody>
      </p:sp>
    </p:spTree>
    <p:extLst>
      <p:ext uri="{BB962C8B-B14F-4D97-AF65-F5344CB8AC3E}">
        <p14:creationId xmlns:p14="http://schemas.microsoft.com/office/powerpoint/2010/main" val="10195428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171BC-10CB-4247-AB71-EFD957FBB973}"/>
              </a:ext>
            </a:extLst>
          </p:cNvPr>
          <p:cNvSpPr>
            <a:spLocks noGrp="1"/>
          </p:cNvSpPr>
          <p:nvPr>
            <p:ph type="ctrTitle"/>
          </p:nvPr>
        </p:nvSpPr>
        <p:spPr/>
        <p:txBody>
          <a:bodyPr/>
          <a:lstStyle/>
          <a:p>
            <a:r>
              <a:rPr lang="en-GB" dirty="0"/>
              <a:t>Quiz time</a:t>
            </a:r>
            <a:br>
              <a:rPr lang="en-GB" dirty="0"/>
            </a:br>
            <a:r>
              <a:rPr lang="en-GB" dirty="0"/>
              <a:t>How and when does the EU monitor?</a:t>
            </a:r>
            <a:endParaRPr lang="x-none" dirty="0"/>
          </a:p>
        </p:txBody>
      </p:sp>
      <p:sp>
        <p:nvSpPr>
          <p:cNvPr id="4" name="Subtitle 3">
            <a:extLst>
              <a:ext uri="{FF2B5EF4-FFF2-40B4-BE49-F238E27FC236}">
                <a16:creationId xmlns:a16="http://schemas.microsoft.com/office/drawing/2014/main" id="{6B70F27C-69A4-42D1-A172-8D5C063ED150}"/>
              </a:ext>
            </a:extLst>
          </p:cNvPr>
          <p:cNvSpPr>
            <a:spLocks noGrp="1"/>
          </p:cNvSpPr>
          <p:nvPr>
            <p:ph type="subTitle" idx="1"/>
          </p:nvPr>
        </p:nvSpPr>
        <p:spPr/>
        <p:txBody>
          <a:bodyPr/>
          <a:lstStyle/>
          <a:p>
            <a:r>
              <a:rPr lang="en-GB" dirty="0"/>
              <a:t>Let’s go to </a:t>
            </a:r>
            <a:r>
              <a:rPr lang="en-GB" dirty="0" err="1"/>
              <a:t>Menti</a:t>
            </a:r>
            <a:r>
              <a:rPr lang="en-GB" dirty="0"/>
              <a:t>!</a:t>
            </a:r>
            <a:endParaRPr lang="x-none" dirty="0"/>
          </a:p>
        </p:txBody>
      </p:sp>
    </p:spTree>
    <p:extLst>
      <p:ext uri="{BB962C8B-B14F-4D97-AF65-F5344CB8AC3E}">
        <p14:creationId xmlns:p14="http://schemas.microsoft.com/office/powerpoint/2010/main" val="15053624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ZoneTexte 36">
            <a:extLst>
              <a:ext uri="{FF2B5EF4-FFF2-40B4-BE49-F238E27FC236}">
                <a16:creationId xmlns:a16="http://schemas.microsoft.com/office/drawing/2014/main" id="{714F3089-7F35-4E7B-9A90-8EB918C87F6A}"/>
              </a:ext>
            </a:extLst>
          </p:cNvPr>
          <p:cNvSpPr txBox="1"/>
          <p:nvPr/>
        </p:nvSpPr>
        <p:spPr>
          <a:xfrm>
            <a:off x="129528" y="2292488"/>
            <a:ext cx="3493521" cy="3662541"/>
          </a:xfrm>
          <a:prstGeom prst="rect">
            <a:avLst/>
          </a:prstGeom>
          <a:noFill/>
          <a:ln>
            <a:solidFill>
              <a:srgbClr val="008000"/>
            </a:solidFill>
          </a:ln>
        </p:spPr>
        <p:txBody>
          <a:bodyPr wrap="square" rtlCol="0">
            <a:spAutoFit/>
          </a:bodyPr>
          <a:lstStyle/>
          <a:p>
            <a:pPr marL="180975" lvl="1" indent="-180975">
              <a:spcBef>
                <a:spcPts val="600"/>
              </a:spcBef>
              <a:spcAft>
                <a:spcPts val="0"/>
              </a:spcAft>
              <a:buClr>
                <a:srgbClr val="89C765"/>
              </a:buClr>
              <a:buFont typeface="Verdana" panose="020B0604030504040204" pitchFamily="34" charset="0"/>
              <a:buChar char="&gt;"/>
              <a:defRPr/>
            </a:pPr>
            <a:r>
              <a:rPr lang="en-GB" altLang="x-none" sz="1600" dirty="0">
                <a:solidFill>
                  <a:schemeClr val="tx1"/>
                </a:solidFill>
                <a:latin typeface="Arial"/>
                <a:cs typeface="Arial"/>
              </a:rPr>
              <a:t>Reports from Min Finance, Central Bank</a:t>
            </a:r>
          </a:p>
          <a:p>
            <a:pPr marL="180975" lvl="1" indent="-180975">
              <a:spcBef>
                <a:spcPts val="600"/>
              </a:spcBef>
              <a:spcAft>
                <a:spcPts val="0"/>
              </a:spcAft>
              <a:buClr>
                <a:srgbClr val="89C765"/>
              </a:buClr>
              <a:buFont typeface="Verdana" panose="020B0604030504040204" pitchFamily="34" charset="0"/>
              <a:buChar char="&gt;"/>
              <a:defRPr/>
            </a:pPr>
            <a:r>
              <a:rPr lang="en-GB" altLang="x-none" sz="1600" dirty="0">
                <a:solidFill>
                  <a:schemeClr val="tx1"/>
                </a:solidFill>
                <a:latin typeface="Arial"/>
                <a:cs typeface="Arial"/>
              </a:rPr>
              <a:t>IMF/WB / ECFIN Reports</a:t>
            </a:r>
          </a:p>
          <a:p>
            <a:pPr marL="180975" lvl="1" indent="-180975">
              <a:spcBef>
                <a:spcPts val="600"/>
              </a:spcBef>
              <a:spcAft>
                <a:spcPts val="0"/>
              </a:spcAft>
              <a:buClr>
                <a:srgbClr val="89C765"/>
              </a:buClr>
              <a:buFont typeface="Verdana" panose="020B0604030504040204" pitchFamily="34" charset="0"/>
              <a:buChar char="&gt;"/>
              <a:defRPr/>
            </a:pPr>
            <a:r>
              <a:rPr lang="en-GB" altLang="x-none" sz="1600" dirty="0">
                <a:solidFill>
                  <a:schemeClr val="tx1"/>
                </a:solidFill>
                <a:latin typeface="Arial"/>
                <a:cs typeface="Arial"/>
              </a:rPr>
              <a:t>Sector reports (implementation)</a:t>
            </a:r>
          </a:p>
          <a:p>
            <a:pPr marL="180975" lvl="1" indent="-180975">
              <a:spcBef>
                <a:spcPts val="600"/>
              </a:spcBef>
              <a:spcAft>
                <a:spcPts val="0"/>
              </a:spcAft>
              <a:buClr>
                <a:srgbClr val="89C765"/>
              </a:buClr>
              <a:buFont typeface="Verdana" panose="020B0604030504040204" pitchFamily="34" charset="0"/>
              <a:buChar char="&gt;"/>
              <a:defRPr/>
            </a:pPr>
            <a:r>
              <a:rPr lang="en-GB" altLang="x-none" sz="1600" dirty="0">
                <a:solidFill>
                  <a:schemeClr val="tx1"/>
                </a:solidFill>
                <a:latin typeface="Arial"/>
                <a:cs typeface="Arial"/>
              </a:rPr>
              <a:t>Enacted budget</a:t>
            </a:r>
          </a:p>
          <a:p>
            <a:pPr marL="180975" lvl="1" indent="-180975">
              <a:spcBef>
                <a:spcPts val="600"/>
              </a:spcBef>
              <a:spcAft>
                <a:spcPts val="0"/>
              </a:spcAft>
              <a:buClr>
                <a:srgbClr val="89C765"/>
              </a:buClr>
              <a:buFont typeface="Verdana" panose="020B0604030504040204" pitchFamily="34" charset="0"/>
              <a:buChar char="&gt;"/>
              <a:defRPr/>
            </a:pPr>
            <a:r>
              <a:rPr lang="en-GB" altLang="x-none" sz="1600" dirty="0">
                <a:solidFill>
                  <a:schemeClr val="tx1"/>
                </a:solidFill>
                <a:latin typeface="Arial"/>
                <a:cs typeface="Arial"/>
              </a:rPr>
              <a:t>Reports on budget execution</a:t>
            </a:r>
          </a:p>
          <a:p>
            <a:pPr marL="180975" lvl="1" indent="-180975">
              <a:spcBef>
                <a:spcPts val="600"/>
              </a:spcBef>
              <a:spcAft>
                <a:spcPts val="0"/>
              </a:spcAft>
              <a:buClr>
                <a:srgbClr val="89C765"/>
              </a:buClr>
              <a:buFont typeface="Verdana" panose="020B0604030504040204" pitchFamily="34" charset="0"/>
              <a:buChar char="&gt;"/>
              <a:defRPr/>
            </a:pPr>
            <a:r>
              <a:rPr lang="en-GB" altLang="x-none" sz="1600" dirty="0">
                <a:solidFill>
                  <a:schemeClr val="tx1"/>
                </a:solidFill>
                <a:latin typeface="Arial"/>
                <a:cs typeface="Arial"/>
              </a:rPr>
              <a:t>Assessments of PFM (PEFA, TADAT, PER, OBI)</a:t>
            </a:r>
          </a:p>
          <a:p>
            <a:pPr marL="180975" lvl="1" indent="-180975">
              <a:spcBef>
                <a:spcPts val="600"/>
              </a:spcBef>
              <a:spcAft>
                <a:spcPts val="0"/>
              </a:spcAft>
              <a:buClr>
                <a:srgbClr val="89C765"/>
              </a:buClr>
              <a:buFont typeface="Verdana" panose="020B0604030504040204" pitchFamily="34" charset="0"/>
              <a:buChar char="&gt;"/>
              <a:defRPr/>
            </a:pPr>
            <a:r>
              <a:rPr lang="en-GB" altLang="x-none" sz="1600" dirty="0">
                <a:solidFill>
                  <a:schemeClr val="tx1"/>
                </a:solidFill>
                <a:latin typeface="Arial"/>
                <a:cs typeface="Arial"/>
              </a:rPr>
              <a:t>Implementation reports of PFM Action Plan</a:t>
            </a:r>
          </a:p>
          <a:p>
            <a:pPr marL="180975" lvl="1" indent="-180975">
              <a:spcBef>
                <a:spcPts val="600"/>
              </a:spcBef>
              <a:spcAft>
                <a:spcPts val="0"/>
              </a:spcAft>
              <a:buClr>
                <a:srgbClr val="89C765"/>
              </a:buClr>
              <a:buFont typeface="Verdana" panose="020B0604030504040204" pitchFamily="34" charset="0"/>
              <a:buChar char="&gt;"/>
              <a:defRPr/>
            </a:pPr>
            <a:r>
              <a:rPr lang="en-GB" altLang="x-none" sz="1600" dirty="0">
                <a:solidFill>
                  <a:schemeClr val="tx1"/>
                </a:solidFill>
                <a:latin typeface="Arial"/>
                <a:cs typeface="Arial"/>
              </a:rPr>
              <a:t>Human rights reports</a:t>
            </a:r>
          </a:p>
          <a:p>
            <a:pPr marL="180975" lvl="1" indent="-180975">
              <a:spcBef>
                <a:spcPts val="600"/>
              </a:spcBef>
              <a:spcAft>
                <a:spcPts val="0"/>
              </a:spcAft>
              <a:buClr>
                <a:srgbClr val="89C765"/>
              </a:buClr>
              <a:buFont typeface="Verdana" panose="020B0604030504040204" pitchFamily="34" charset="0"/>
              <a:buChar char="&gt;"/>
              <a:defRPr/>
            </a:pPr>
            <a:r>
              <a:rPr lang="en-GB" altLang="x-none" sz="1600" dirty="0">
                <a:solidFill>
                  <a:schemeClr val="tx1"/>
                </a:solidFill>
                <a:latin typeface="Arial"/>
                <a:cs typeface="Arial"/>
              </a:rPr>
              <a:t>M&amp;E and disbursement indicators </a:t>
            </a: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p:txBody>
          <a:bodyPr/>
          <a:lstStyle/>
          <a:p>
            <a:pPr marL="0"/>
            <a:r>
              <a:rPr lang="fr-BE" altLang="en-US" dirty="0"/>
              <a:t>Monitoring a Budget Support programme:</a:t>
            </a:r>
            <a:br>
              <a:rPr lang="fr-BE" altLang="en-US" dirty="0"/>
            </a:br>
            <a:r>
              <a:rPr lang="en-GB" altLang="en-US" dirty="0"/>
              <a:t>A continuous process</a:t>
            </a:r>
            <a:endParaRPr lang="fr-BE" dirty="0"/>
          </a:p>
        </p:txBody>
      </p:sp>
      <p:sp>
        <p:nvSpPr>
          <p:cNvPr id="26" name="Triangle isocèle 39">
            <a:extLst>
              <a:ext uri="{FF2B5EF4-FFF2-40B4-BE49-F238E27FC236}">
                <a16:creationId xmlns:a16="http://schemas.microsoft.com/office/drawing/2014/main" id="{38D42C4E-2FBB-4ECE-8DF3-339BB0AD57F3}"/>
              </a:ext>
            </a:extLst>
          </p:cNvPr>
          <p:cNvSpPr/>
          <p:nvPr/>
        </p:nvSpPr>
        <p:spPr bwMode="auto">
          <a:xfrm rot="16200000" flipV="1">
            <a:off x="2075615" y="4075014"/>
            <a:ext cx="3392125" cy="216000"/>
          </a:xfrm>
          <a:prstGeom prst="triangle">
            <a:avLst/>
          </a:prstGeom>
          <a:solidFill>
            <a:srgbClr val="0F5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mn-lt"/>
            </a:endParaRPr>
          </a:p>
        </p:txBody>
      </p:sp>
      <p:sp>
        <p:nvSpPr>
          <p:cNvPr id="27" name="Triangle isocèle 52">
            <a:extLst>
              <a:ext uri="{FF2B5EF4-FFF2-40B4-BE49-F238E27FC236}">
                <a16:creationId xmlns:a16="http://schemas.microsoft.com/office/drawing/2014/main" id="{D387B83B-C232-4E1D-815E-149CFCF33BA4}"/>
              </a:ext>
            </a:extLst>
          </p:cNvPr>
          <p:cNvSpPr/>
          <p:nvPr/>
        </p:nvSpPr>
        <p:spPr bwMode="auto">
          <a:xfrm rot="16200000" flipV="1">
            <a:off x="6580702" y="4002921"/>
            <a:ext cx="3392125" cy="216000"/>
          </a:xfrm>
          <a:prstGeom prst="triangle">
            <a:avLst/>
          </a:prstGeom>
          <a:solidFill>
            <a:srgbClr val="0F5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mn-lt"/>
            </a:endParaRPr>
          </a:p>
        </p:txBody>
      </p:sp>
      <p:sp>
        <p:nvSpPr>
          <p:cNvPr id="28" name="Triangle isocèle 28">
            <a:extLst>
              <a:ext uri="{FF2B5EF4-FFF2-40B4-BE49-F238E27FC236}">
                <a16:creationId xmlns:a16="http://schemas.microsoft.com/office/drawing/2014/main" id="{34080CEB-17D8-4E63-AB38-55C209F31CB1}"/>
              </a:ext>
            </a:extLst>
          </p:cNvPr>
          <p:cNvSpPr/>
          <p:nvPr/>
        </p:nvSpPr>
        <p:spPr bwMode="auto">
          <a:xfrm flipV="1">
            <a:off x="4710521" y="6148512"/>
            <a:ext cx="2697462" cy="301277"/>
          </a:xfrm>
          <a:prstGeom prst="triangle">
            <a:avLst/>
          </a:prstGeom>
          <a:solidFill>
            <a:srgbClr val="0F5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mn-lt"/>
            </a:endParaRPr>
          </a:p>
        </p:txBody>
      </p:sp>
      <p:sp>
        <p:nvSpPr>
          <p:cNvPr id="54" name="ZoneTexte 37">
            <a:extLst>
              <a:ext uri="{FF2B5EF4-FFF2-40B4-BE49-F238E27FC236}">
                <a16:creationId xmlns:a16="http://schemas.microsoft.com/office/drawing/2014/main" id="{F64D65C1-96E2-4028-A740-0FC168D6E5D3}"/>
              </a:ext>
            </a:extLst>
          </p:cNvPr>
          <p:cNvSpPr txBox="1"/>
          <p:nvPr/>
        </p:nvSpPr>
        <p:spPr>
          <a:xfrm>
            <a:off x="8486563" y="2292488"/>
            <a:ext cx="3154509" cy="3323987"/>
          </a:xfrm>
          <a:prstGeom prst="rect">
            <a:avLst/>
          </a:prstGeom>
          <a:noFill/>
          <a:ln>
            <a:solidFill>
              <a:schemeClr val="accent4"/>
            </a:solidFill>
          </a:ln>
        </p:spPr>
        <p:txBody>
          <a:bodyPr wrap="square" rtlCol="0">
            <a:spAutoFit/>
          </a:bodyPr>
          <a:lstStyle/>
          <a:p>
            <a:pPr marL="180975" lvl="1" indent="-180975" defTabSz="966788" eaLnBrk="0" hangingPunct="0">
              <a:spcBef>
                <a:spcPts val="600"/>
              </a:spcBef>
              <a:spcAft>
                <a:spcPts val="600"/>
              </a:spcAft>
              <a:buClr>
                <a:srgbClr val="F5823C"/>
              </a:buClr>
              <a:buFont typeface="Verdana" panose="020B0604030504040204" pitchFamily="34" charset="0"/>
              <a:buChar char="&gt;"/>
              <a:defRPr/>
            </a:pPr>
            <a:r>
              <a:rPr lang="en-AU" altLang="x-none" sz="1600" dirty="0">
                <a:solidFill>
                  <a:schemeClr val="tx1"/>
                </a:solidFill>
                <a:latin typeface="Arial"/>
                <a:cs typeface="Arial"/>
              </a:rPr>
              <a:t>Verify continued relevance/credibility of policies</a:t>
            </a:r>
          </a:p>
          <a:p>
            <a:pPr marL="180975" lvl="1" indent="-180975" defTabSz="966788" eaLnBrk="0" hangingPunct="0">
              <a:spcBef>
                <a:spcPts val="600"/>
              </a:spcBef>
              <a:spcAft>
                <a:spcPts val="600"/>
              </a:spcAft>
              <a:buClr>
                <a:srgbClr val="F5823C"/>
              </a:buClr>
              <a:buFont typeface="Verdana" panose="020B0604030504040204" pitchFamily="34" charset="0"/>
              <a:buChar char="&gt;"/>
              <a:defRPr/>
            </a:pPr>
            <a:r>
              <a:rPr lang="en-AU" altLang="x-none" sz="1600" dirty="0">
                <a:solidFill>
                  <a:schemeClr val="tx1"/>
                </a:solidFill>
                <a:latin typeface="Arial"/>
                <a:cs typeface="Arial"/>
              </a:rPr>
              <a:t>Macroeconomic assessment</a:t>
            </a:r>
          </a:p>
          <a:p>
            <a:pPr marL="180975" lvl="1" indent="-180975" defTabSz="966788" eaLnBrk="0" hangingPunct="0">
              <a:spcBef>
                <a:spcPts val="600"/>
              </a:spcBef>
              <a:spcAft>
                <a:spcPts val="600"/>
              </a:spcAft>
              <a:buClr>
                <a:srgbClr val="F5823C"/>
              </a:buClr>
              <a:buFont typeface="Verdana" panose="020B0604030504040204" pitchFamily="34" charset="0"/>
              <a:buChar char="&gt;"/>
              <a:defRPr/>
            </a:pPr>
            <a:r>
              <a:rPr lang="en-AU" altLang="x-none" sz="1600" dirty="0">
                <a:solidFill>
                  <a:schemeClr val="tx1"/>
                </a:solidFill>
                <a:latin typeface="Arial"/>
                <a:cs typeface="Arial"/>
              </a:rPr>
              <a:t>Annual progress on PFM Reform</a:t>
            </a:r>
          </a:p>
          <a:p>
            <a:pPr marL="180975" lvl="1" indent="-180975" defTabSz="966788" eaLnBrk="0" hangingPunct="0">
              <a:spcBef>
                <a:spcPts val="600"/>
              </a:spcBef>
              <a:spcAft>
                <a:spcPts val="600"/>
              </a:spcAft>
              <a:buClr>
                <a:srgbClr val="F5823C"/>
              </a:buClr>
              <a:buFont typeface="Verdana" panose="020B0604030504040204" pitchFamily="34" charset="0"/>
              <a:buChar char="&gt;"/>
              <a:defRPr/>
            </a:pPr>
            <a:r>
              <a:rPr lang="en-AU" altLang="x-none" sz="1600" dirty="0">
                <a:solidFill>
                  <a:schemeClr val="tx1"/>
                </a:solidFill>
                <a:latin typeface="Arial"/>
                <a:cs typeface="Arial"/>
              </a:rPr>
              <a:t>Assessment of progress in transparency</a:t>
            </a:r>
          </a:p>
          <a:p>
            <a:pPr marL="180975" lvl="1" indent="-180975" defTabSz="966788" eaLnBrk="0" hangingPunct="0">
              <a:spcBef>
                <a:spcPts val="600"/>
              </a:spcBef>
              <a:spcAft>
                <a:spcPts val="600"/>
              </a:spcAft>
              <a:buClr>
                <a:srgbClr val="F5823C"/>
              </a:buClr>
              <a:buFont typeface="Verdana" panose="020B0604030504040204" pitchFamily="34" charset="0"/>
              <a:buChar char="&gt;"/>
              <a:defRPr/>
            </a:pPr>
            <a:r>
              <a:rPr lang="en-AU" altLang="x-none" sz="1600" dirty="0">
                <a:solidFill>
                  <a:schemeClr val="tx1"/>
                </a:solidFill>
                <a:latin typeface="Arial"/>
                <a:cs typeface="Arial"/>
              </a:rPr>
              <a:t>Risk Management Framework (RMF+)</a:t>
            </a:r>
          </a:p>
          <a:p>
            <a:pPr marL="180975" lvl="1" indent="-180975" defTabSz="966788" eaLnBrk="0" hangingPunct="0">
              <a:spcBef>
                <a:spcPts val="600"/>
              </a:spcBef>
              <a:spcAft>
                <a:spcPts val="600"/>
              </a:spcAft>
              <a:buClr>
                <a:srgbClr val="F5823C"/>
              </a:buClr>
              <a:buFont typeface="Verdana" panose="020B0604030504040204" pitchFamily="34" charset="0"/>
              <a:buChar char="&gt;"/>
              <a:defRPr/>
            </a:pPr>
            <a:r>
              <a:rPr lang="en-AU" altLang="x-none" sz="1600" dirty="0">
                <a:solidFill>
                  <a:schemeClr val="tx1"/>
                </a:solidFill>
                <a:latin typeface="Arial"/>
                <a:cs typeface="Arial"/>
              </a:rPr>
              <a:t>M&amp;E systems</a:t>
            </a:r>
            <a:endParaRPr lang="en-US" altLang="x-none" sz="1600" dirty="0">
              <a:solidFill>
                <a:schemeClr val="tx1"/>
              </a:solidFill>
              <a:latin typeface="Arial"/>
              <a:cs typeface="Arial"/>
            </a:endParaRPr>
          </a:p>
        </p:txBody>
      </p:sp>
      <p:sp>
        <p:nvSpPr>
          <p:cNvPr id="55" name="ZoneTexte 38">
            <a:extLst>
              <a:ext uri="{FF2B5EF4-FFF2-40B4-BE49-F238E27FC236}">
                <a16:creationId xmlns:a16="http://schemas.microsoft.com/office/drawing/2014/main" id="{659081E8-A88E-4447-9EEF-E5E05F8DC0AA}"/>
              </a:ext>
            </a:extLst>
          </p:cNvPr>
          <p:cNvSpPr txBox="1"/>
          <p:nvPr/>
        </p:nvSpPr>
        <p:spPr>
          <a:xfrm>
            <a:off x="3900001" y="2317392"/>
            <a:ext cx="4217623" cy="3703578"/>
          </a:xfrm>
          <a:prstGeom prst="rect">
            <a:avLst/>
          </a:prstGeom>
          <a:noFill/>
          <a:ln>
            <a:solidFill>
              <a:schemeClr val="tx2">
                <a:lumMod val="60000"/>
                <a:lumOff val="40000"/>
              </a:schemeClr>
            </a:solidFill>
          </a:ln>
        </p:spPr>
        <p:txBody>
          <a:bodyPr wrap="square" rtlCol="0">
            <a:spAutoFit/>
          </a:bodyPr>
          <a:lstStyle/>
          <a:p>
            <a:pPr marL="180975" indent="-180975" defTabSz="966788" eaLnBrk="0" hangingPunct="0">
              <a:spcBef>
                <a:spcPts val="400"/>
              </a:spcBef>
              <a:spcAft>
                <a:spcPts val="0"/>
              </a:spcAft>
              <a:buClr>
                <a:srgbClr val="1FACE0"/>
              </a:buClr>
              <a:buFont typeface="Verdana" panose="020B0604030504040204" pitchFamily="34" charset="0"/>
              <a:buChar char="&gt;"/>
              <a:defRPr/>
            </a:pPr>
            <a:r>
              <a:rPr lang="en-GB" altLang="x-none" sz="1600" dirty="0">
                <a:solidFill>
                  <a:schemeClr val="tx1"/>
                </a:solidFill>
                <a:latin typeface="Arial"/>
                <a:cs typeface="Arial"/>
              </a:rPr>
              <a:t>Macroeconomic framework</a:t>
            </a:r>
          </a:p>
          <a:p>
            <a:pPr marL="180975" indent="-180975" defTabSz="966788" eaLnBrk="0" hangingPunct="0">
              <a:spcBef>
                <a:spcPts val="400"/>
              </a:spcBef>
              <a:spcAft>
                <a:spcPts val="0"/>
              </a:spcAft>
              <a:buClr>
                <a:srgbClr val="1FACE0"/>
              </a:buClr>
              <a:buFont typeface="Verdana" panose="020B0604030504040204" pitchFamily="34" charset="0"/>
              <a:buChar char="&gt;"/>
              <a:defRPr/>
            </a:pPr>
            <a:r>
              <a:rPr lang="en-GB" altLang="x-none" sz="1600" dirty="0">
                <a:solidFill>
                  <a:schemeClr val="tx1"/>
                </a:solidFill>
                <a:latin typeface="Arial"/>
                <a:cs typeface="Arial"/>
              </a:rPr>
              <a:t>Progress in implementing policies </a:t>
            </a:r>
          </a:p>
          <a:p>
            <a:pPr marL="180975" indent="-180975" defTabSz="966788" eaLnBrk="0" hangingPunct="0">
              <a:spcBef>
                <a:spcPts val="400"/>
              </a:spcBef>
              <a:spcAft>
                <a:spcPts val="0"/>
              </a:spcAft>
              <a:buClr>
                <a:srgbClr val="1FACE0"/>
              </a:buClr>
              <a:buFont typeface="Verdana" panose="020B0604030504040204" pitchFamily="34" charset="0"/>
              <a:buChar char="&gt;"/>
              <a:defRPr/>
            </a:pPr>
            <a:r>
              <a:rPr lang="en-GB" altLang="x-none" sz="1600" dirty="0">
                <a:solidFill>
                  <a:schemeClr val="tx1"/>
                </a:solidFill>
                <a:latin typeface="Arial"/>
                <a:cs typeface="Arial"/>
              </a:rPr>
              <a:t>Relevance/credibility of the policies</a:t>
            </a:r>
          </a:p>
          <a:p>
            <a:pPr marL="180975" indent="-180975" defTabSz="966788" eaLnBrk="0" hangingPunct="0">
              <a:spcBef>
                <a:spcPts val="400"/>
              </a:spcBef>
              <a:spcAft>
                <a:spcPts val="0"/>
              </a:spcAft>
              <a:buClr>
                <a:srgbClr val="1FACE0"/>
              </a:buClr>
              <a:buFont typeface="Verdana" panose="020B0604030504040204" pitchFamily="34" charset="0"/>
              <a:buChar char="&gt;"/>
              <a:defRPr/>
            </a:pPr>
            <a:r>
              <a:rPr lang="en-GB" altLang="x-none" sz="1600" dirty="0">
                <a:solidFill>
                  <a:schemeClr val="tx1"/>
                </a:solidFill>
                <a:latin typeface="Arial"/>
                <a:cs typeface="Arial"/>
              </a:rPr>
              <a:t>Progress of PFM reform</a:t>
            </a:r>
          </a:p>
          <a:p>
            <a:pPr marL="180975" indent="-180975" defTabSz="966788" eaLnBrk="0" hangingPunct="0">
              <a:spcBef>
                <a:spcPts val="400"/>
              </a:spcBef>
              <a:spcAft>
                <a:spcPts val="0"/>
              </a:spcAft>
              <a:buClr>
                <a:srgbClr val="1FACE0"/>
              </a:buClr>
              <a:buFont typeface="Verdana" panose="020B0604030504040204" pitchFamily="34" charset="0"/>
              <a:buChar char="&gt;"/>
              <a:defRPr/>
            </a:pPr>
            <a:r>
              <a:rPr lang="en-GB" altLang="x-none" sz="1600" dirty="0">
                <a:solidFill>
                  <a:schemeClr val="tx1"/>
                </a:solidFill>
                <a:latin typeface="Arial"/>
                <a:cs typeface="Arial"/>
              </a:rPr>
              <a:t>DRM (revenue) and Budget (expenditure) execution</a:t>
            </a:r>
          </a:p>
          <a:p>
            <a:pPr marL="180975" indent="-180975" defTabSz="966788" eaLnBrk="0" hangingPunct="0">
              <a:spcBef>
                <a:spcPts val="400"/>
              </a:spcBef>
              <a:spcAft>
                <a:spcPts val="0"/>
              </a:spcAft>
              <a:buClr>
                <a:srgbClr val="1FACE0"/>
              </a:buClr>
              <a:buFont typeface="Verdana" panose="020B0604030504040204" pitchFamily="34" charset="0"/>
              <a:buChar char="&gt;"/>
              <a:defRPr/>
            </a:pPr>
            <a:r>
              <a:rPr lang="en-GB" altLang="x-none" sz="1600" dirty="0">
                <a:solidFill>
                  <a:schemeClr val="tx1"/>
                </a:solidFill>
                <a:latin typeface="Arial"/>
                <a:cs typeface="Arial"/>
              </a:rPr>
              <a:t>Availability/accessibility of budget documents</a:t>
            </a:r>
          </a:p>
          <a:p>
            <a:pPr marL="180975" indent="-180975" defTabSz="966788" eaLnBrk="0" hangingPunct="0">
              <a:spcBef>
                <a:spcPts val="400"/>
              </a:spcBef>
              <a:spcAft>
                <a:spcPts val="0"/>
              </a:spcAft>
              <a:buClr>
                <a:srgbClr val="1FACE0"/>
              </a:buClr>
              <a:buFont typeface="Verdana" panose="020B0604030504040204" pitchFamily="34" charset="0"/>
              <a:buChar char="&gt;"/>
              <a:defRPr/>
            </a:pPr>
            <a:r>
              <a:rPr lang="en-GB" altLang="x-none" sz="1600" dirty="0">
                <a:solidFill>
                  <a:schemeClr val="tx1"/>
                </a:solidFill>
                <a:latin typeface="Arial"/>
                <a:cs typeface="Arial"/>
              </a:rPr>
              <a:t>Monitoring of performance indicators, achievement of results,  specific objectives. </a:t>
            </a:r>
          </a:p>
          <a:p>
            <a:pPr marL="180975" indent="-180975" defTabSz="966788" eaLnBrk="0" hangingPunct="0">
              <a:spcBef>
                <a:spcPts val="400"/>
              </a:spcBef>
              <a:spcAft>
                <a:spcPts val="0"/>
              </a:spcAft>
              <a:buClr>
                <a:srgbClr val="1FACE0"/>
              </a:buClr>
              <a:buFont typeface="Verdana" panose="020B0604030504040204" pitchFamily="34" charset="0"/>
              <a:buChar char="&gt;"/>
              <a:defRPr/>
            </a:pPr>
            <a:r>
              <a:rPr lang="en-GB" altLang="x-none" sz="1600" dirty="0">
                <a:solidFill>
                  <a:schemeClr val="tx1"/>
                </a:solidFill>
                <a:latin typeface="Arial"/>
                <a:cs typeface="Arial"/>
              </a:rPr>
              <a:t>Evolution of risks</a:t>
            </a:r>
          </a:p>
          <a:p>
            <a:pPr marL="180975" indent="-180975" defTabSz="966788" eaLnBrk="0" hangingPunct="0">
              <a:spcBef>
                <a:spcPts val="400"/>
              </a:spcBef>
              <a:spcAft>
                <a:spcPts val="0"/>
              </a:spcAft>
              <a:buClr>
                <a:srgbClr val="1FACE0"/>
              </a:buClr>
              <a:buFont typeface="Verdana" panose="020B0604030504040204" pitchFamily="34" charset="0"/>
              <a:buChar char="&gt;"/>
              <a:defRPr/>
            </a:pPr>
            <a:r>
              <a:rPr lang="en-GB" altLang="x-none" sz="1600" dirty="0">
                <a:solidFill>
                  <a:schemeClr val="tx1"/>
                </a:solidFill>
                <a:latin typeface="Arial"/>
                <a:cs typeface="Arial"/>
              </a:rPr>
              <a:t>Monitoring of risk and mitigating measures</a:t>
            </a:r>
          </a:p>
        </p:txBody>
      </p:sp>
      <p:grpSp>
        <p:nvGrpSpPr>
          <p:cNvPr id="56" name="Groupe 40">
            <a:extLst>
              <a:ext uri="{FF2B5EF4-FFF2-40B4-BE49-F238E27FC236}">
                <a16:creationId xmlns:a16="http://schemas.microsoft.com/office/drawing/2014/main" id="{4A95E16F-90D8-4F6C-AAF4-6CC7C5C2C676}"/>
              </a:ext>
            </a:extLst>
          </p:cNvPr>
          <p:cNvGrpSpPr/>
          <p:nvPr/>
        </p:nvGrpSpPr>
        <p:grpSpPr>
          <a:xfrm>
            <a:off x="129528" y="1519158"/>
            <a:ext cx="3493521" cy="768145"/>
            <a:chOff x="103291" y="1664622"/>
            <a:chExt cx="2700000" cy="980742"/>
          </a:xfrm>
        </p:grpSpPr>
        <p:sp>
          <p:nvSpPr>
            <p:cNvPr id="57" name="Flèche : pentagone 41">
              <a:extLst>
                <a:ext uri="{FF2B5EF4-FFF2-40B4-BE49-F238E27FC236}">
                  <a16:creationId xmlns:a16="http://schemas.microsoft.com/office/drawing/2014/main" id="{C1AB647D-32C8-4601-8F2B-5440294968DC}"/>
                </a:ext>
              </a:extLst>
            </p:cNvPr>
            <p:cNvSpPr/>
            <p:nvPr/>
          </p:nvSpPr>
          <p:spPr bwMode="auto">
            <a:xfrm rot="16200000">
              <a:off x="1147291" y="620622"/>
              <a:ext cx="612000" cy="2700000"/>
            </a:xfrm>
            <a:prstGeom prst="homePlate">
              <a:avLst/>
            </a:prstGeom>
            <a:solidFill>
              <a:srgbClr val="2D9E48"/>
            </a:solidFill>
            <a:ln w="952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dirty="0">
                <a:ln>
                  <a:noFill/>
                </a:ln>
                <a:solidFill>
                  <a:srgbClr val="0F5494"/>
                </a:solidFill>
                <a:effectLst/>
                <a:latin typeface="+mn-lt"/>
              </a:endParaRPr>
            </a:p>
          </p:txBody>
        </p:sp>
        <p:sp>
          <p:nvSpPr>
            <p:cNvPr id="58" name="Rectangle 57">
              <a:extLst>
                <a:ext uri="{FF2B5EF4-FFF2-40B4-BE49-F238E27FC236}">
                  <a16:creationId xmlns:a16="http://schemas.microsoft.com/office/drawing/2014/main" id="{64197E11-F520-4B34-94CC-DD8083DDAF30}"/>
                </a:ext>
              </a:extLst>
            </p:cNvPr>
            <p:cNvSpPr/>
            <p:nvPr/>
          </p:nvSpPr>
          <p:spPr bwMode="auto">
            <a:xfrm>
              <a:off x="103291" y="2285364"/>
              <a:ext cx="2700000" cy="360000"/>
            </a:xfrm>
            <a:prstGeom prst="rect">
              <a:avLst/>
            </a:prstGeom>
            <a:solidFill>
              <a:srgbClr val="2D9E48"/>
            </a:solidFill>
            <a:ln w="952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mn-lt"/>
              </a:endParaRPr>
            </a:p>
          </p:txBody>
        </p:sp>
      </p:grpSp>
      <p:sp>
        <p:nvSpPr>
          <p:cNvPr id="59" name="Espace réservé du contenu 2">
            <a:extLst>
              <a:ext uri="{FF2B5EF4-FFF2-40B4-BE49-F238E27FC236}">
                <a16:creationId xmlns:a16="http://schemas.microsoft.com/office/drawing/2014/main" id="{E8AE641B-F11D-47B7-8FE9-97F3DF0CAFE8}"/>
              </a:ext>
            </a:extLst>
          </p:cNvPr>
          <p:cNvSpPr txBox="1">
            <a:spLocks/>
          </p:cNvSpPr>
          <p:nvPr/>
        </p:nvSpPr>
        <p:spPr bwMode="auto">
          <a:xfrm>
            <a:off x="129528" y="1697682"/>
            <a:ext cx="3493521" cy="551584"/>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0" indent="0" algn="ctr" defTabSz="966788" eaLnBrk="0" hangingPunct="0">
              <a:spcBef>
                <a:spcPct val="0"/>
              </a:spcBef>
              <a:buClrTx/>
              <a:buNone/>
            </a:pPr>
            <a:r>
              <a:rPr lang="en-GB" altLang="x-none" sz="1800" b="1" i="0" dirty="0">
                <a:solidFill>
                  <a:schemeClr val="bg1"/>
                </a:solidFill>
                <a:latin typeface="Verdana" charset="0"/>
                <a:ea typeface="Arial" charset="0"/>
                <a:cs typeface="Arial" charset="0"/>
              </a:rPr>
              <a:t>Follow up </a:t>
            </a:r>
            <a:br>
              <a:rPr lang="en-GB" altLang="x-none" sz="1800" b="1" i="0" dirty="0">
                <a:solidFill>
                  <a:schemeClr val="bg1"/>
                </a:solidFill>
                <a:latin typeface="Verdana" charset="0"/>
                <a:ea typeface="Arial" charset="0"/>
                <a:cs typeface="Arial" charset="0"/>
              </a:rPr>
            </a:br>
            <a:r>
              <a:rPr lang="en-GB" altLang="x-none" sz="1800" b="1" i="0" dirty="0">
                <a:solidFill>
                  <a:schemeClr val="bg1"/>
                </a:solidFill>
                <a:latin typeface="Verdana" charset="0"/>
                <a:ea typeface="Arial" charset="0"/>
                <a:cs typeface="Arial" charset="0"/>
              </a:rPr>
              <a:t>and data collection</a:t>
            </a:r>
          </a:p>
        </p:txBody>
      </p:sp>
      <p:grpSp>
        <p:nvGrpSpPr>
          <p:cNvPr id="60" name="Groupe 44">
            <a:extLst>
              <a:ext uri="{FF2B5EF4-FFF2-40B4-BE49-F238E27FC236}">
                <a16:creationId xmlns:a16="http://schemas.microsoft.com/office/drawing/2014/main" id="{5C48C414-8254-478E-A22A-33A8E64A94C2}"/>
              </a:ext>
            </a:extLst>
          </p:cNvPr>
          <p:cNvGrpSpPr/>
          <p:nvPr/>
        </p:nvGrpSpPr>
        <p:grpSpPr>
          <a:xfrm>
            <a:off x="3900001" y="1519158"/>
            <a:ext cx="4217623" cy="792000"/>
            <a:chOff x="11274667" y="909379"/>
            <a:chExt cx="2700000" cy="980743"/>
          </a:xfrm>
        </p:grpSpPr>
        <p:sp>
          <p:nvSpPr>
            <p:cNvPr id="61" name="Flèche : pentagone 45">
              <a:extLst>
                <a:ext uri="{FF2B5EF4-FFF2-40B4-BE49-F238E27FC236}">
                  <a16:creationId xmlns:a16="http://schemas.microsoft.com/office/drawing/2014/main" id="{D0C081EB-BF13-4A7E-A115-27ED3E80F8FB}"/>
                </a:ext>
              </a:extLst>
            </p:cNvPr>
            <p:cNvSpPr/>
            <p:nvPr/>
          </p:nvSpPr>
          <p:spPr bwMode="auto">
            <a:xfrm rot="16200000">
              <a:off x="12318667" y="-134621"/>
              <a:ext cx="612000" cy="2700000"/>
            </a:xfrm>
            <a:prstGeom prst="homePlate">
              <a:avLst/>
            </a:prstGeom>
            <a:solidFill>
              <a:srgbClr val="1FACE0"/>
            </a:solidFill>
            <a:ln w="9525" cap="flat" cmpd="sng" algn="ctr">
              <a:solidFill>
                <a:srgbClr val="1FACE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b="1" i="0" u="none" strike="noStrike" cap="none" normalizeH="0" baseline="0" dirty="0">
                <a:ln>
                  <a:noFill/>
                </a:ln>
                <a:solidFill>
                  <a:srgbClr val="0F5494"/>
                </a:solidFill>
                <a:effectLst/>
                <a:latin typeface="+mn-lt"/>
              </a:endParaRPr>
            </a:p>
          </p:txBody>
        </p:sp>
        <p:sp>
          <p:nvSpPr>
            <p:cNvPr id="62" name="Rectangle 61">
              <a:extLst>
                <a:ext uri="{FF2B5EF4-FFF2-40B4-BE49-F238E27FC236}">
                  <a16:creationId xmlns:a16="http://schemas.microsoft.com/office/drawing/2014/main" id="{B3DE0978-732D-42D2-ACB9-B3A42DA952F3}"/>
                </a:ext>
              </a:extLst>
            </p:cNvPr>
            <p:cNvSpPr/>
            <p:nvPr/>
          </p:nvSpPr>
          <p:spPr bwMode="auto">
            <a:xfrm>
              <a:off x="11274667" y="1530122"/>
              <a:ext cx="2700000" cy="360000"/>
            </a:xfrm>
            <a:prstGeom prst="rect">
              <a:avLst/>
            </a:prstGeom>
            <a:solidFill>
              <a:srgbClr val="1FACE0"/>
            </a:solidFill>
            <a:ln w="9525" cap="flat" cmpd="sng" algn="ctr">
              <a:solidFill>
                <a:srgbClr val="1FACE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b="0" i="0" u="none" strike="noStrike" cap="none" normalizeH="0" baseline="0" dirty="0">
                <a:ln>
                  <a:noFill/>
                </a:ln>
                <a:solidFill>
                  <a:srgbClr val="0F5494"/>
                </a:solidFill>
                <a:effectLst/>
                <a:latin typeface="+mn-lt"/>
              </a:endParaRPr>
            </a:p>
          </p:txBody>
        </p:sp>
      </p:grpSp>
      <p:grpSp>
        <p:nvGrpSpPr>
          <p:cNvPr id="63" name="Groupe 47">
            <a:extLst>
              <a:ext uri="{FF2B5EF4-FFF2-40B4-BE49-F238E27FC236}">
                <a16:creationId xmlns:a16="http://schemas.microsoft.com/office/drawing/2014/main" id="{A64CACE7-A620-49C1-A452-E4AD3D079C11}"/>
              </a:ext>
            </a:extLst>
          </p:cNvPr>
          <p:cNvGrpSpPr/>
          <p:nvPr/>
        </p:nvGrpSpPr>
        <p:grpSpPr>
          <a:xfrm>
            <a:off x="8486563" y="1481802"/>
            <a:ext cx="3154509" cy="792000"/>
            <a:chOff x="-5727777" y="1318320"/>
            <a:chExt cx="2700000" cy="977335"/>
          </a:xfrm>
        </p:grpSpPr>
        <p:sp>
          <p:nvSpPr>
            <p:cNvPr id="64" name="Flèche : pentagone 48">
              <a:extLst>
                <a:ext uri="{FF2B5EF4-FFF2-40B4-BE49-F238E27FC236}">
                  <a16:creationId xmlns:a16="http://schemas.microsoft.com/office/drawing/2014/main" id="{0F37FD37-3359-4E64-AD2D-005CFAFE7D1A}"/>
                </a:ext>
              </a:extLst>
            </p:cNvPr>
            <p:cNvSpPr/>
            <p:nvPr/>
          </p:nvSpPr>
          <p:spPr bwMode="auto">
            <a:xfrm rot="16200000">
              <a:off x="-4683777" y="274320"/>
              <a:ext cx="612000" cy="2700000"/>
            </a:xfrm>
            <a:prstGeom prst="homePlate">
              <a:avLst/>
            </a:prstGeom>
            <a:solidFill>
              <a:srgbClr val="F5823C"/>
            </a:solidFill>
            <a:ln w="9525" cap="flat" cmpd="sng" algn="ctr">
              <a:solidFill>
                <a:srgbClr val="F582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b="1" i="0" u="none" strike="noStrike" cap="none" normalizeH="0" baseline="0" dirty="0">
                <a:ln>
                  <a:noFill/>
                </a:ln>
                <a:solidFill>
                  <a:srgbClr val="0F5494"/>
                </a:solidFill>
                <a:effectLst/>
                <a:latin typeface="+mn-lt"/>
              </a:endParaRPr>
            </a:p>
          </p:txBody>
        </p:sp>
        <p:sp>
          <p:nvSpPr>
            <p:cNvPr id="65" name="Rectangle 64">
              <a:extLst>
                <a:ext uri="{FF2B5EF4-FFF2-40B4-BE49-F238E27FC236}">
                  <a16:creationId xmlns:a16="http://schemas.microsoft.com/office/drawing/2014/main" id="{65FA4EF4-DDC1-4C3D-92FB-7CEC0D4B12DB}"/>
                </a:ext>
              </a:extLst>
            </p:cNvPr>
            <p:cNvSpPr/>
            <p:nvPr/>
          </p:nvSpPr>
          <p:spPr bwMode="auto">
            <a:xfrm>
              <a:off x="-5727777" y="1935655"/>
              <a:ext cx="2700000" cy="360000"/>
            </a:xfrm>
            <a:prstGeom prst="rect">
              <a:avLst/>
            </a:prstGeom>
            <a:solidFill>
              <a:srgbClr val="F5823C"/>
            </a:solidFill>
            <a:ln w="9525" cap="flat" cmpd="sng" algn="ctr">
              <a:solidFill>
                <a:srgbClr val="F582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b="0" i="0" u="none" strike="noStrike" cap="none" normalizeH="0" baseline="0" dirty="0">
                <a:ln>
                  <a:noFill/>
                </a:ln>
                <a:solidFill>
                  <a:srgbClr val="0F5494"/>
                </a:solidFill>
                <a:effectLst/>
                <a:latin typeface="+mn-lt"/>
              </a:endParaRPr>
            </a:p>
          </p:txBody>
        </p:sp>
      </p:grpSp>
      <p:sp>
        <p:nvSpPr>
          <p:cNvPr id="66" name="Espace réservé du contenu 2">
            <a:extLst>
              <a:ext uri="{FF2B5EF4-FFF2-40B4-BE49-F238E27FC236}">
                <a16:creationId xmlns:a16="http://schemas.microsoft.com/office/drawing/2014/main" id="{2A179671-83DE-4A9E-A36A-299D8ED6BAE4}"/>
              </a:ext>
            </a:extLst>
          </p:cNvPr>
          <p:cNvSpPr txBox="1">
            <a:spLocks/>
          </p:cNvSpPr>
          <p:nvPr/>
        </p:nvSpPr>
        <p:spPr bwMode="auto">
          <a:xfrm>
            <a:off x="4074302" y="1697682"/>
            <a:ext cx="4005972" cy="551584"/>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0" indent="0" algn="ctr" defTabSz="966788" eaLnBrk="0" hangingPunct="0">
              <a:spcBef>
                <a:spcPct val="0"/>
              </a:spcBef>
              <a:buClrTx/>
              <a:buNone/>
            </a:pPr>
            <a:r>
              <a:rPr lang="en-GB" altLang="x-none" sz="1800" b="1" i="0" dirty="0">
                <a:solidFill>
                  <a:schemeClr val="bg1"/>
                </a:solidFill>
                <a:latin typeface="Verdana" charset="0"/>
                <a:ea typeface="Arial" charset="0"/>
                <a:cs typeface="Arial" charset="0"/>
              </a:rPr>
              <a:t>Analysis</a:t>
            </a:r>
            <a:endParaRPr lang="fr-BE" sz="1800" b="1" i="0" kern="0" dirty="0">
              <a:solidFill>
                <a:schemeClr val="bg1"/>
              </a:solidFill>
              <a:latin typeface="+mn-lt"/>
            </a:endParaRPr>
          </a:p>
        </p:txBody>
      </p:sp>
      <p:sp>
        <p:nvSpPr>
          <p:cNvPr id="67" name="Espace réservé du contenu 2">
            <a:extLst>
              <a:ext uri="{FF2B5EF4-FFF2-40B4-BE49-F238E27FC236}">
                <a16:creationId xmlns:a16="http://schemas.microsoft.com/office/drawing/2014/main" id="{44143F1E-2BE8-4A05-A051-2BDA246BCDFB}"/>
              </a:ext>
            </a:extLst>
          </p:cNvPr>
          <p:cNvSpPr txBox="1">
            <a:spLocks/>
          </p:cNvSpPr>
          <p:nvPr/>
        </p:nvSpPr>
        <p:spPr bwMode="auto">
          <a:xfrm>
            <a:off x="8486563" y="1702530"/>
            <a:ext cx="3154509" cy="551584"/>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0" indent="0" algn="ctr" defTabSz="966788" eaLnBrk="0" hangingPunct="0">
              <a:spcBef>
                <a:spcPct val="0"/>
              </a:spcBef>
              <a:buClrTx/>
              <a:buNone/>
            </a:pPr>
            <a:r>
              <a:rPr lang="en-US" altLang="x-none" sz="1800" b="1" i="0" dirty="0">
                <a:solidFill>
                  <a:schemeClr val="bg1"/>
                </a:solidFill>
                <a:latin typeface="Verdana" charset="0"/>
                <a:ea typeface="Arial" charset="0"/>
                <a:cs typeface="Arial" charset="0"/>
              </a:rPr>
              <a:t>Disbursement Note/</a:t>
            </a:r>
            <a:br>
              <a:rPr lang="en-US" altLang="x-none" sz="1800" b="1" i="0" dirty="0">
                <a:solidFill>
                  <a:schemeClr val="bg1"/>
                </a:solidFill>
                <a:latin typeface="Verdana" charset="0"/>
                <a:ea typeface="Arial" charset="0"/>
                <a:cs typeface="Arial" charset="0"/>
              </a:rPr>
            </a:br>
            <a:r>
              <a:rPr lang="en-US" altLang="x-none" sz="1800" b="1" i="0" dirty="0">
                <a:solidFill>
                  <a:schemeClr val="bg1"/>
                </a:solidFill>
                <a:latin typeface="Verdana" charset="0"/>
                <a:ea typeface="Arial" charset="0"/>
                <a:cs typeface="Arial" charset="0"/>
              </a:rPr>
              <a:t>annual report</a:t>
            </a:r>
          </a:p>
        </p:txBody>
      </p:sp>
      <p:sp>
        <p:nvSpPr>
          <p:cNvPr id="68" name="Rectangle 67">
            <a:extLst>
              <a:ext uri="{FF2B5EF4-FFF2-40B4-BE49-F238E27FC236}">
                <a16:creationId xmlns:a16="http://schemas.microsoft.com/office/drawing/2014/main" id="{5FEC218C-2F82-473D-8084-C3EC8C153769}"/>
              </a:ext>
            </a:extLst>
          </p:cNvPr>
          <p:cNvSpPr/>
          <p:nvPr/>
        </p:nvSpPr>
        <p:spPr>
          <a:xfrm>
            <a:off x="3701100" y="6436544"/>
            <a:ext cx="4680000" cy="369332"/>
          </a:xfrm>
          <a:prstGeom prst="rect">
            <a:avLst/>
          </a:prstGeom>
          <a:solidFill>
            <a:srgbClr val="0F5494"/>
          </a:solidFill>
        </p:spPr>
        <p:txBody>
          <a:bodyPr wrap="none">
            <a:spAutoFit/>
          </a:bodyPr>
          <a:lstStyle/>
          <a:p>
            <a:pPr marL="3175" algn="ctr" fontAlgn="auto">
              <a:spcAft>
                <a:spcPts val="0"/>
              </a:spcAft>
              <a:defRPr/>
            </a:pPr>
            <a:r>
              <a:rPr lang="fr-BE" altLang="en-US" sz="1800" b="1" kern="0" dirty="0">
                <a:solidFill>
                  <a:schemeClr val="bg1"/>
                </a:solidFill>
              </a:rPr>
              <a:t>POLICY DIALOGUE</a:t>
            </a:r>
          </a:p>
        </p:txBody>
      </p:sp>
    </p:spTree>
    <p:extLst>
      <p:ext uri="{BB962C8B-B14F-4D97-AF65-F5344CB8AC3E}">
        <p14:creationId xmlns:p14="http://schemas.microsoft.com/office/powerpoint/2010/main" val="155660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6" grpId="0" animBg="1"/>
      <p:bldP spid="27" grpId="0" animBg="1"/>
      <p:bldP spid="28" grpId="0" animBg="1"/>
      <p:bldP spid="54" grpId="0" animBg="1"/>
      <p:bldP spid="55" grpId="0" animBg="1"/>
      <p:bldP spid="59" grpId="0"/>
      <p:bldP spid="66" grpId="0"/>
      <p:bldP spid="67" grpId="0"/>
      <p:bldP spid="6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A9193E-1B21-944A-967B-199B9F6E705B}"/>
              </a:ext>
            </a:extLst>
          </p:cNvPr>
          <p:cNvSpPr/>
          <p:nvPr/>
        </p:nvSpPr>
        <p:spPr>
          <a:xfrm>
            <a:off x="474486" y="1645920"/>
            <a:ext cx="11011836" cy="51186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6">
            <a:extLst>
              <a:ext uri="{FF2B5EF4-FFF2-40B4-BE49-F238E27FC236}">
                <a16:creationId xmlns:a16="http://schemas.microsoft.com/office/drawing/2014/main" id="{F42DCC92-ED4A-5F4B-9EFC-103705CA24EB}"/>
              </a:ext>
            </a:extLst>
          </p:cNvPr>
          <p:cNvSpPr txBox="1">
            <a:spLocks noChangeArrowheads="1"/>
          </p:cNvSpPr>
          <p:nvPr/>
        </p:nvSpPr>
        <p:spPr bwMode="auto">
          <a:xfrm>
            <a:off x="2414016" y="2286000"/>
            <a:ext cx="4242815" cy="1728397"/>
          </a:xfrm>
          <a:prstGeom prst="rect">
            <a:avLst/>
          </a:prstGeom>
          <a:solidFill>
            <a:schemeClr val="bg1">
              <a:lumMod val="95000"/>
            </a:schemeClr>
          </a:solidFill>
          <a:ln>
            <a:solidFill>
              <a:schemeClr val="tx1">
                <a:lumMod val="60000"/>
                <a:lumOff val="4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r>
              <a:rPr lang="en-GB" i="0" dirty="0">
                <a:solidFill>
                  <a:schemeClr val="tx1">
                    <a:lumMod val="50000"/>
                  </a:schemeClr>
                </a:solidFill>
                <a:latin typeface="+mj-lt"/>
              </a:rPr>
              <a:t>M&amp;E structures</a:t>
            </a:r>
          </a:p>
          <a:p>
            <a:pPr marL="457200" indent="-457200">
              <a:buFont typeface="Arial"/>
              <a:buChar char="•"/>
            </a:pPr>
            <a:r>
              <a:rPr lang="en-GB" i="0" dirty="0">
                <a:solidFill>
                  <a:schemeClr val="tx1">
                    <a:lumMod val="50000"/>
                  </a:schemeClr>
                </a:solidFill>
                <a:latin typeface="+mj-lt"/>
              </a:rPr>
              <a:t>Mandate</a:t>
            </a:r>
          </a:p>
          <a:p>
            <a:pPr marL="457200" indent="-457200">
              <a:buFont typeface="Arial"/>
              <a:buChar char="•"/>
            </a:pPr>
            <a:r>
              <a:rPr lang="en-GB" i="0" dirty="0">
                <a:solidFill>
                  <a:srgbClr val="000000"/>
                </a:solidFill>
                <a:latin typeface="+mj-lt"/>
              </a:rPr>
              <a:t>Responsibilities</a:t>
            </a:r>
          </a:p>
          <a:p>
            <a:pPr marL="457200" indent="-457200">
              <a:buFont typeface="Arial"/>
              <a:buChar char="•"/>
            </a:pPr>
            <a:r>
              <a:rPr lang="en-GB" i="0" dirty="0">
                <a:solidFill>
                  <a:srgbClr val="000000"/>
                </a:solidFill>
                <a:latin typeface="+mj-lt"/>
              </a:rPr>
              <a:t>Tools</a:t>
            </a:r>
          </a:p>
        </p:txBody>
      </p:sp>
      <p:sp>
        <p:nvSpPr>
          <p:cNvPr id="5" name="TextBox 7">
            <a:extLst>
              <a:ext uri="{FF2B5EF4-FFF2-40B4-BE49-F238E27FC236}">
                <a16:creationId xmlns:a16="http://schemas.microsoft.com/office/drawing/2014/main" id="{F8119332-8FD8-7C45-B209-CEFBC548D940}"/>
              </a:ext>
            </a:extLst>
          </p:cNvPr>
          <p:cNvSpPr txBox="1">
            <a:spLocks noChangeArrowheads="1"/>
          </p:cNvSpPr>
          <p:nvPr/>
        </p:nvSpPr>
        <p:spPr bwMode="auto">
          <a:xfrm>
            <a:off x="6638543" y="2286000"/>
            <a:ext cx="4701474" cy="1728397"/>
          </a:xfrm>
          <a:prstGeom prst="rect">
            <a:avLst/>
          </a:prstGeom>
          <a:solidFill>
            <a:schemeClr val="bg1">
              <a:lumMod val="95000"/>
            </a:schemeClr>
          </a:solidFill>
          <a:ln>
            <a:solidFill>
              <a:schemeClr val="tx1">
                <a:lumMod val="60000"/>
                <a:lumOff val="4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r"/>
            <a:r>
              <a:rPr lang="en-GB" i="0" dirty="0">
                <a:solidFill>
                  <a:schemeClr val="tx1">
                    <a:lumMod val="50000"/>
                  </a:schemeClr>
                </a:solidFill>
                <a:latin typeface="+mj-lt"/>
              </a:rPr>
              <a:t>Adequate capacity  for M&amp;E</a:t>
            </a:r>
          </a:p>
          <a:p>
            <a:pPr marL="285750" indent="-285750" algn="r">
              <a:buFont typeface="Arial"/>
              <a:buChar char="•"/>
            </a:pPr>
            <a:r>
              <a:rPr lang="en-GB" i="0" dirty="0">
                <a:solidFill>
                  <a:schemeClr val="tx1">
                    <a:lumMod val="50000"/>
                  </a:schemeClr>
                </a:solidFill>
                <a:latin typeface="+mj-lt"/>
              </a:rPr>
              <a:t>Specialised </a:t>
            </a:r>
          </a:p>
          <a:p>
            <a:pPr algn="r"/>
            <a:r>
              <a:rPr lang="en-GB" i="0" dirty="0">
                <a:solidFill>
                  <a:schemeClr val="tx1">
                    <a:lumMod val="50000"/>
                  </a:schemeClr>
                </a:solidFill>
                <a:latin typeface="+mj-lt"/>
              </a:rPr>
              <a:t>human resources</a:t>
            </a:r>
          </a:p>
          <a:p>
            <a:pPr algn="r"/>
            <a:endParaRPr lang="en-GB" i="0" dirty="0">
              <a:solidFill>
                <a:schemeClr val="tx1"/>
              </a:solidFill>
              <a:latin typeface="+mj-lt"/>
            </a:endParaRPr>
          </a:p>
        </p:txBody>
      </p:sp>
      <p:sp>
        <p:nvSpPr>
          <p:cNvPr id="7" name="TextBox 15">
            <a:extLst>
              <a:ext uri="{FF2B5EF4-FFF2-40B4-BE49-F238E27FC236}">
                <a16:creationId xmlns:a16="http://schemas.microsoft.com/office/drawing/2014/main" id="{67C8E46E-E234-5749-A8ED-970265B52BC5}"/>
              </a:ext>
            </a:extLst>
          </p:cNvPr>
          <p:cNvSpPr txBox="1">
            <a:spLocks noChangeArrowheads="1"/>
          </p:cNvSpPr>
          <p:nvPr/>
        </p:nvSpPr>
        <p:spPr bwMode="auto">
          <a:xfrm>
            <a:off x="6638543" y="3979242"/>
            <a:ext cx="4701474" cy="2680430"/>
          </a:xfrm>
          <a:prstGeom prst="rect">
            <a:avLst/>
          </a:prstGeom>
          <a:solidFill>
            <a:schemeClr val="bg1">
              <a:lumMod val="95000"/>
            </a:schemeClr>
          </a:solidFill>
          <a:ln>
            <a:solidFill>
              <a:schemeClr val="tx1">
                <a:lumMod val="60000"/>
                <a:lumOff val="4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r"/>
            <a:r>
              <a:rPr lang="en-GB" i="0" dirty="0">
                <a:solidFill>
                  <a:schemeClr val="tx1">
                    <a:lumMod val="50000"/>
                  </a:schemeClr>
                </a:solidFill>
                <a:latin typeface="+mj-lt"/>
              </a:rPr>
              <a:t>Culture of </a:t>
            </a:r>
          </a:p>
          <a:p>
            <a:pPr algn="r"/>
            <a:r>
              <a:rPr lang="en-GB" i="0" dirty="0">
                <a:solidFill>
                  <a:schemeClr val="tx1">
                    <a:lumMod val="50000"/>
                  </a:schemeClr>
                </a:solidFill>
                <a:latin typeface="+mj-lt"/>
              </a:rPr>
              <a:t>Monitoring </a:t>
            </a:r>
          </a:p>
          <a:p>
            <a:pPr algn="r"/>
            <a:r>
              <a:rPr lang="en-GB" i="0" dirty="0">
                <a:solidFill>
                  <a:schemeClr val="tx1">
                    <a:lumMod val="50000"/>
                  </a:schemeClr>
                </a:solidFill>
                <a:latin typeface="+mj-lt"/>
              </a:rPr>
              <a:t>and performance</a:t>
            </a:r>
          </a:p>
          <a:p>
            <a:pPr marL="285750" indent="-285750" algn="r">
              <a:buFont typeface="Arial"/>
              <a:buChar char="•"/>
            </a:pPr>
            <a:r>
              <a:rPr lang="en-GB" i="0" dirty="0">
                <a:solidFill>
                  <a:schemeClr val="tx1">
                    <a:lumMod val="50000"/>
                  </a:schemeClr>
                </a:solidFill>
                <a:latin typeface="+mj-lt"/>
              </a:rPr>
              <a:t> Internal/external demand for it</a:t>
            </a:r>
          </a:p>
          <a:p>
            <a:pPr marL="285750" indent="-285750" algn="r">
              <a:buFont typeface="Arial"/>
              <a:buChar char="•"/>
            </a:pPr>
            <a:r>
              <a:rPr lang="en-GB" i="0" dirty="0">
                <a:solidFill>
                  <a:schemeClr val="tx1">
                    <a:lumMod val="50000"/>
                  </a:schemeClr>
                </a:solidFill>
                <a:latin typeface="+mj-lt"/>
              </a:rPr>
              <a:t>Management use and remedial actions taken</a:t>
            </a:r>
          </a:p>
          <a:p>
            <a:pPr marL="285750" indent="-285750" algn="r">
              <a:buFont typeface="Arial"/>
              <a:buChar char="•"/>
            </a:pPr>
            <a:r>
              <a:rPr lang="en-GB" i="0" dirty="0">
                <a:solidFill>
                  <a:schemeClr val="tx1">
                    <a:lumMod val="50000"/>
                  </a:schemeClr>
                </a:solidFill>
                <a:latin typeface="+mj-lt"/>
              </a:rPr>
              <a:t>Use by external stakeholders</a:t>
            </a:r>
          </a:p>
        </p:txBody>
      </p:sp>
      <p:sp>
        <p:nvSpPr>
          <p:cNvPr id="2" name="Title 1">
            <a:extLst>
              <a:ext uri="{FF2B5EF4-FFF2-40B4-BE49-F238E27FC236}">
                <a16:creationId xmlns:a16="http://schemas.microsoft.com/office/drawing/2014/main" id="{415F7F3E-1C85-5F4A-AD8F-C8DCED09F888}"/>
              </a:ext>
            </a:extLst>
          </p:cNvPr>
          <p:cNvSpPr>
            <a:spLocks noGrp="1"/>
          </p:cNvSpPr>
          <p:nvPr>
            <p:ph type="title"/>
          </p:nvPr>
        </p:nvSpPr>
        <p:spPr/>
        <p:txBody>
          <a:bodyPr/>
          <a:lstStyle/>
          <a:p>
            <a:r>
              <a:rPr lang="en-GB" dirty="0"/>
              <a:t>The landscape for monitoring and performance</a:t>
            </a:r>
          </a:p>
        </p:txBody>
      </p:sp>
      <p:sp>
        <p:nvSpPr>
          <p:cNvPr id="8" name="TextBox 10">
            <a:extLst>
              <a:ext uri="{FF2B5EF4-FFF2-40B4-BE49-F238E27FC236}">
                <a16:creationId xmlns:a16="http://schemas.microsoft.com/office/drawing/2014/main" id="{0CA29BC9-D61A-D14D-AF89-9671B9E2FA81}"/>
              </a:ext>
            </a:extLst>
          </p:cNvPr>
          <p:cNvSpPr txBox="1">
            <a:spLocks noChangeArrowheads="1"/>
          </p:cNvSpPr>
          <p:nvPr/>
        </p:nvSpPr>
        <p:spPr bwMode="auto">
          <a:xfrm>
            <a:off x="416747" y="1684171"/>
            <a:ext cx="19077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a:r>
              <a:rPr lang="en-GB" b="1" i="0" dirty="0">
                <a:solidFill>
                  <a:schemeClr val="accent4">
                    <a:lumMod val="75000"/>
                  </a:schemeClr>
                </a:solidFill>
                <a:latin typeface="+mj-lt"/>
              </a:rPr>
              <a:t>Demand</a:t>
            </a:r>
          </a:p>
        </p:txBody>
      </p:sp>
      <p:sp>
        <p:nvSpPr>
          <p:cNvPr id="9" name="TextBox 11">
            <a:extLst>
              <a:ext uri="{FF2B5EF4-FFF2-40B4-BE49-F238E27FC236}">
                <a16:creationId xmlns:a16="http://schemas.microsoft.com/office/drawing/2014/main" id="{1AE39BA2-1773-DE49-9D24-D2D1A2592E5C}"/>
              </a:ext>
            </a:extLst>
          </p:cNvPr>
          <p:cNvSpPr txBox="1">
            <a:spLocks noChangeArrowheads="1"/>
          </p:cNvSpPr>
          <p:nvPr/>
        </p:nvSpPr>
        <p:spPr bwMode="auto">
          <a:xfrm>
            <a:off x="3040220" y="1674239"/>
            <a:ext cx="64798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a:r>
              <a:rPr lang="en-GB" b="1" i="0" dirty="0">
                <a:solidFill>
                  <a:schemeClr val="accent4">
                    <a:lumMod val="75000"/>
                  </a:schemeClr>
                </a:solidFill>
                <a:latin typeface="+mj-lt"/>
              </a:rPr>
              <a:t>Supply of information</a:t>
            </a:r>
          </a:p>
        </p:txBody>
      </p:sp>
      <p:sp>
        <p:nvSpPr>
          <p:cNvPr id="10" name="TextBox 13">
            <a:extLst>
              <a:ext uri="{FF2B5EF4-FFF2-40B4-BE49-F238E27FC236}">
                <a16:creationId xmlns:a16="http://schemas.microsoft.com/office/drawing/2014/main" id="{05CE9D12-D505-B24F-8E91-BC86645FAF32}"/>
              </a:ext>
            </a:extLst>
          </p:cNvPr>
          <p:cNvSpPr txBox="1">
            <a:spLocks noChangeArrowheads="1"/>
          </p:cNvSpPr>
          <p:nvPr/>
        </p:nvSpPr>
        <p:spPr bwMode="auto">
          <a:xfrm>
            <a:off x="474486" y="2188277"/>
            <a:ext cx="1657269" cy="4539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a:spcAft>
                <a:spcPts val="600"/>
              </a:spcAft>
            </a:pPr>
            <a:r>
              <a:rPr lang="en-GB" i="0" dirty="0">
                <a:solidFill>
                  <a:schemeClr val="tx1">
                    <a:lumMod val="50000"/>
                  </a:schemeClr>
                </a:solidFill>
                <a:latin typeface="+mj-lt"/>
              </a:rPr>
              <a:t>Users</a:t>
            </a:r>
          </a:p>
          <a:p>
            <a:pPr algn="ctr">
              <a:spcAft>
                <a:spcPts val="600"/>
              </a:spcAft>
            </a:pPr>
            <a:r>
              <a:rPr lang="en-GB" i="0" dirty="0">
                <a:solidFill>
                  <a:schemeClr val="tx1">
                    <a:lumMod val="50000"/>
                  </a:schemeClr>
                </a:solidFill>
                <a:latin typeface="+mj-lt"/>
              </a:rPr>
              <a:t>Parliament</a:t>
            </a:r>
          </a:p>
          <a:p>
            <a:pPr algn="ctr">
              <a:spcAft>
                <a:spcPts val="600"/>
              </a:spcAft>
            </a:pPr>
            <a:r>
              <a:rPr lang="en-GB" i="0" dirty="0">
                <a:solidFill>
                  <a:schemeClr val="tx1">
                    <a:lumMod val="50000"/>
                  </a:schemeClr>
                </a:solidFill>
                <a:latin typeface="+mj-lt"/>
              </a:rPr>
              <a:t>Supreme Audit Institution</a:t>
            </a:r>
          </a:p>
          <a:p>
            <a:pPr algn="ctr">
              <a:spcAft>
                <a:spcPts val="600"/>
              </a:spcAft>
            </a:pPr>
            <a:r>
              <a:rPr lang="en-GB" i="0" dirty="0">
                <a:solidFill>
                  <a:schemeClr val="tx1">
                    <a:lumMod val="50000"/>
                  </a:schemeClr>
                </a:solidFill>
                <a:latin typeface="+mj-lt"/>
              </a:rPr>
              <a:t>Civil Society</a:t>
            </a:r>
          </a:p>
          <a:p>
            <a:pPr algn="ctr">
              <a:spcAft>
                <a:spcPts val="600"/>
              </a:spcAft>
            </a:pPr>
            <a:r>
              <a:rPr lang="en-GB" i="0" dirty="0">
                <a:solidFill>
                  <a:schemeClr val="tx1">
                    <a:lumMod val="50000"/>
                  </a:schemeClr>
                </a:solidFill>
                <a:latin typeface="+mj-lt"/>
              </a:rPr>
              <a:t>Central Statistical Office</a:t>
            </a:r>
          </a:p>
          <a:p>
            <a:pPr algn="ctr">
              <a:spcAft>
                <a:spcPts val="600"/>
              </a:spcAft>
            </a:pPr>
            <a:r>
              <a:rPr lang="en-GB" i="0" dirty="0">
                <a:solidFill>
                  <a:schemeClr val="tx1">
                    <a:lumMod val="50000"/>
                  </a:schemeClr>
                </a:solidFill>
                <a:latin typeface="+mj-lt"/>
              </a:rPr>
              <a:t>Academia </a:t>
            </a:r>
          </a:p>
        </p:txBody>
      </p:sp>
      <p:sp>
        <p:nvSpPr>
          <p:cNvPr id="14" name="TextBox 15">
            <a:extLst>
              <a:ext uri="{FF2B5EF4-FFF2-40B4-BE49-F238E27FC236}">
                <a16:creationId xmlns:a16="http://schemas.microsoft.com/office/drawing/2014/main" id="{49DDEC79-BEAB-134E-B8A4-DF9375F65A71}"/>
              </a:ext>
            </a:extLst>
          </p:cNvPr>
          <p:cNvSpPr txBox="1">
            <a:spLocks noChangeArrowheads="1"/>
          </p:cNvSpPr>
          <p:nvPr/>
        </p:nvSpPr>
        <p:spPr bwMode="auto">
          <a:xfrm>
            <a:off x="2414016" y="3979242"/>
            <a:ext cx="4224527" cy="2680430"/>
          </a:xfrm>
          <a:prstGeom prst="rect">
            <a:avLst/>
          </a:prstGeom>
          <a:solidFill>
            <a:schemeClr val="bg1">
              <a:lumMod val="95000"/>
            </a:schemeClr>
          </a:solidFill>
          <a:ln>
            <a:solidFill>
              <a:schemeClr val="tx1">
                <a:lumMod val="60000"/>
                <a:lumOff val="4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sz="2400" i="1">
                <a:solidFill>
                  <a:srgbClr val="0F5494"/>
                </a:solidFill>
                <a:latin typeface="Verdana" charset="0"/>
                <a:ea typeface="MS PGothic" charset="0"/>
                <a:cs typeface="MS PGothic" charset="0"/>
              </a:defRPr>
            </a:lvl1pPr>
            <a:lvl2pPr>
              <a:defRPr sz="2000" b="1">
                <a:solidFill>
                  <a:srgbClr val="0F5494"/>
                </a:solidFill>
                <a:latin typeface="Verdana" charset="0"/>
                <a:ea typeface="MS PGothic" charset="0"/>
                <a:cs typeface="MS PGothic" charset="0"/>
              </a:defRPr>
            </a:lvl2pPr>
            <a:lvl3pPr>
              <a:defRPr sz="1400">
                <a:solidFill>
                  <a:srgbClr val="0F5494"/>
                </a:solidFill>
                <a:latin typeface="Verdana"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r>
              <a:rPr lang="en-GB" i="0" dirty="0">
                <a:solidFill>
                  <a:schemeClr val="tx1">
                    <a:lumMod val="50000"/>
                  </a:schemeClr>
                </a:solidFill>
                <a:latin typeface="+mj-lt"/>
              </a:rPr>
              <a:t>Data</a:t>
            </a:r>
          </a:p>
          <a:p>
            <a:pPr marL="342900" indent="-342900">
              <a:buFont typeface="Arial" panose="020B0604020202020204" pitchFamily="34" charset="0"/>
              <a:buChar char="•"/>
            </a:pPr>
            <a:r>
              <a:rPr lang="en-GB" i="0" dirty="0">
                <a:solidFill>
                  <a:schemeClr val="tx1">
                    <a:lumMod val="50000"/>
                  </a:schemeClr>
                </a:solidFill>
                <a:latin typeface="+mj-lt"/>
              </a:rPr>
              <a:t>Integrity</a:t>
            </a:r>
          </a:p>
          <a:p>
            <a:pPr marL="285750" indent="-285750">
              <a:buFont typeface="Arial" panose="020B0604020202020204" pitchFamily="34" charset="0"/>
              <a:buChar char="•"/>
              <a:defRPr/>
            </a:pPr>
            <a:r>
              <a:rPr lang="en-GB" i="0" dirty="0">
                <a:solidFill>
                  <a:schemeClr val="tx1">
                    <a:lumMod val="50000"/>
                  </a:schemeClr>
                </a:solidFill>
                <a:latin typeface="+mj-lt"/>
              </a:rPr>
              <a:t>Collection (</a:t>
            </a:r>
            <a:r>
              <a:rPr lang="en-GB" altLang="en-US" i="0" dirty="0">
                <a:solidFill>
                  <a:schemeClr val="tx1"/>
                </a:solidFill>
                <a:latin typeface="+mj-lt"/>
              </a:rPr>
              <a:t>administrative, </a:t>
            </a:r>
            <a:r>
              <a:rPr lang="en-GB" altLang="en-US" i="0" dirty="0">
                <a:solidFill>
                  <a:schemeClr val="tx1">
                    <a:lumMod val="50000"/>
                  </a:schemeClr>
                </a:solidFill>
                <a:latin typeface="+mj-lt"/>
              </a:rPr>
              <a:t>surveys</a:t>
            </a:r>
            <a:r>
              <a:rPr lang="en-GB" altLang="en-US" i="0" dirty="0">
                <a:solidFill>
                  <a:schemeClr val="tx1"/>
                </a:solidFill>
                <a:latin typeface="+mj-lt"/>
              </a:rPr>
              <a:t>, evaluations)</a:t>
            </a:r>
          </a:p>
          <a:p>
            <a:pPr marL="285750" indent="-285750">
              <a:buFont typeface="Arial" panose="020B0604020202020204" pitchFamily="34" charset="0"/>
              <a:buChar char="•"/>
              <a:defRPr/>
            </a:pPr>
            <a:r>
              <a:rPr lang="en-GB" altLang="en-US" i="0" dirty="0">
                <a:solidFill>
                  <a:schemeClr val="tx1">
                    <a:lumMod val="50000"/>
                  </a:schemeClr>
                </a:solidFill>
                <a:latin typeface="+mj-lt"/>
              </a:rPr>
              <a:t>Storage</a:t>
            </a:r>
            <a:r>
              <a:rPr lang="en-GB" altLang="en-US" i="0" dirty="0">
                <a:solidFill>
                  <a:schemeClr val="tx1"/>
                </a:solidFill>
                <a:latin typeface="+mj-lt"/>
              </a:rPr>
              <a:t> &amp; Dissemination</a:t>
            </a:r>
          </a:p>
          <a:p>
            <a:pPr marL="285750" indent="-285750">
              <a:buFont typeface="Arial" panose="020B0604020202020204" pitchFamily="34" charset="0"/>
              <a:buChar char="•"/>
              <a:defRPr/>
            </a:pPr>
            <a:r>
              <a:rPr lang="en-GB" altLang="en-US" i="0" dirty="0">
                <a:solidFill>
                  <a:schemeClr val="tx1"/>
                </a:solidFill>
                <a:latin typeface="+mj-lt"/>
              </a:rPr>
              <a:t>Access/Use</a:t>
            </a:r>
            <a:endParaRPr lang="en-GB" i="0" dirty="0">
              <a:solidFill>
                <a:schemeClr val="tx1">
                  <a:lumMod val="50000"/>
                </a:schemeClr>
              </a:solidFill>
              <a:latin typeface="+mj-lt"/>
            </a:endParaRPr>
          </a:p>
        </p:txBody>
      </p:sp>
      <p:sp>
        <p:nvSpPr>
          <p:cNvPr id="3" name="TextBox 2">
            <a:extLst>
              <a:ext uri="{FF2B5EF4-FFF2-40B4-BE49-F238E27FC236}">
                <a16:creationId xmlns:a16="http://schemas.microsoft.com/office/drawing/2014/main" id="{28FB5B9E-F88E-F145-9B4E-F74CC7C4BDDC}"/>
              </a:ext>
            </a:extLst>
          </p:cNvPr>
          <p:cNvSpPr txBox="1"/>
          <p:nvPr/>
        </p:nvSpPr>
        <p:spPr>
          <a:xfrm>
            <a:off x="5285232" y="3395763"/>
            <a:ext cx="3200400" cy="1200329"/>
          </a:xfrm>
          <a:prstGeom prst="rect">
            <a:avLst/>
          </a:prstGeom>
          <a:solidFill>
            <a:srgbClr val="FFC000"/>
          </a:solidFill>
          <a:ln>
            <a:solidFill>
              <a:schemeClr val="accent5">
                <a:lumMod val="50000"/>
              </a:schemeClr>
            </a:solidFill>
          </a:ln>
        </p:spPr>
        <p:txBody>
          <a:bodyPr wrap="square" rtlCol="0">
            <a:spAutoFit/>
          </a:bodyPr>
          <a:lstStyle/>
          <a:p>
            <a:pPr algn="ctr"/>
            <a:r>
              <a:rPr lang="en-GB" sz="2400" dirty="0">
                <a:solidFill>
                  <a:schemeClr val="tx1">
                    <a:lumMod val="50000"/>
                  </a:schemeClr>
                </a:solidFill>
              </a:rPr>
              <a:t>Policy &amp; Strategy</a:t>
            </a:r>
          </a:p>
          <a:p>
            <a:pPr algn="ctr"/>
            <a:r>
              <a:rPr lang="en-GB" sz="2400" dirty="0">
                <a:solidFill>
                  <a:schemeClr val="tx1">
                    <a:lumMod val="50000"/>
                  </a:schemeClr>
                </a:solidFill>
              </a:rPr>
              <a:t>Objectives, indicators, baselines &amp; targets</a:t>
            </a:r>
          </a:p>
        </p:txBody>
      </p:sp>
    </p:spTree>
    <p:extLst>
      <p:ext uri="{BB962C8B-B14F-4D97-AF65-F5344CB8AC3E}">
        <p14:creationId xmlns:p14="http://schemas.microsoft.com/office/powerpoint/2010/main" val="7252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4" grpId="0" animBg="1"/>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A871-752A-294C-99A8-330E5D7D55DE}"/>
              </a:ext>
            </a:extLst>
          </p:cNvPr>
          <p:cNvSpPr>
            <a:spLocks noGrp="1"/>
          </p:cNvSpPr>
          <p:nvPr>
            <p:ph type="ctrTitle"/>
          </p:nvPr>
        </p:nvSpPr>
        <p:spPr/>
        <p:txBody>
          <a:bodyPr/>
          <a:lstStyle/>
          <a:p>
            <a:r>
              <a:rPr lang="en-GB" dirty="0"/>
              <a:t>Disbursement</a:t>
            </a:r>
          </a:p>
        </p:txBody>
      </p:sp>
      <p:sp>
        <p:nvSpPr>
          <p:cNvPr id="3" name="Subtitle 2">
            <a:extLst>
              <a:ext uri="{FF2B5EF4-FFF2-40B4-BE49-F238E27FC236}">
                <a16:creationId xmlns:a16="http://schemas.microsoft.com/office/drawing/2014/main" id="{15F9C530-7DDD-BB4C-9017-8C2D39B3F07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074172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C6EA-64A4-466F-BCFF-197F933C16FA}"/>
              </a:ext>
            </a:extLst>
          </p:cNvPr>
          <p:cNvSpPr>
            <a:spLocks noGrp="1"/>
          </p:cNvSpPr>
          <p:nvPr>
            <p:ph type="title"/>
          </p:nvPr>
        </p:nvSpPr>
        <p:spPr>
          <a:xfrm>
            <a:off x="970722" y="233680"/>
            <a:ext cx="10515600" cy="1031537"/>
          </a:xfrm>
        </p:spPr>
        <p:txBody>
          <a:bodyPr anchor="b">
            <a:noAutofit/>
          </a:bodyPr>
          <a:lstStyle/>
          <a:p>
            <a:r>
              <a:rPr lang="en-GB" dirty="0"/>
              <a:t>Disbursement as expression of collaboration</a:t>
            </a:r>
          </a:p>
        </p:txBody>
      </p:sp>
      <p:pic>
        <p:nvPicPr>
          <p:cNvPr id="4" name="Content Placeholder 3" descr="A person posing for the camera&#10;&#10;Description automatically generated">
            <a:extLst>
              <a:ext uri="{FF2B5EF4-FFF2-40B4-BE49-F238E27FC236}">
                <a16:creationId xmlns:a16="http://schemas.microsoft.com/office/drawing/2014/main" id="{DE48DFD9-E015-41C5-AAFB-26CA24C646FB}"/>
              </a:ext>
            </a:extLst>
          </p:cNvPr>
          <p:cNvPicPr>
            <a:picLocks noGrp="1" noChangeAspect="1"/>
          </p:cNvPicPr>
          <p:nvPr>
            <p:ph idx="4294967295"/>
          </p:nvPr>
        </p:nvPicPr>
        <p:blipFill>
          <a:blip r:embed="rId3"/>
          <a:stretch>
            <a:fillRect/>
          </a:stretch>
        </p:blipFill>
        <p:spPr>
          <a:xfrm>
            <a:off x="879475" y="2022475"/>
            <a:ext cx="3708400" cy="2039938"/>
          </a:xfrm>
          <a:prstGeom prst="rect">
            <a:avLst/>
          </a:prstGeom>
        </p:spPr>
      </p:pic>
      <p:pic>
        <p:nvPicPr>
          <p:cNvPr id="5" name="Picture 4">
            <a:extLst>
              <a:ext uri="{FF2B5EF4-FFF2-40B4-BE49-F238E27FC236}">
                <a16:creationId xmlns:a16="http://schemas.microsoft.com/office/drawing/2014/main" id="{8164F264-7023-41A9-810D-BF1ABD22BD21}"/>
              </a:ext>
            </a:extLst>
          </p:cNvPr>
          <p:cNvPicPr>
            <a:picLocks noChangeAspect="1"/>
          </p:cNvPicPr>
          <p:nvPr/>
        </p:nvPicPr>
        <p:blipFill>
          <a:blip r:embed="rId4"/>
          <a:stretch>
            <a:fillRect/>
          </a:stretch>
        </p:blipFill>
        <p:spPr>
          <a:xfrm>
            <a:off x="4670425" y="2022475"/>
            <a:ext cx="7032625" cy="3486150"/>
          </a:xfrm>
          <a:prstGeom prst="rect">
            <a:avLst/>
          </a:prstGeom>
        </p:spPr>
      </p:pic>
      <p:pic>
        <p:nvPicPr>
          <p:cNvPr id="6" name="Picture 5">
            <a:extLst>
              <a:ext uri="{FF2B5EF4-FFF2-40B4-BE49-F238E27FC236}">
                <a16:creationId xmlns:a16="http://schemas.microsoft.com/office/drawing/2014/main" id="{31FA9930-6559-4EAA-B893-4641FCBD7CF2}"/>
              </a:ext>
            </a:extLst>
          </p:cNvPr>
          <p:cNvPicPr>
            <a:picLocks noChangeAspect="1"/>
          </p:cNvPicPr>
          <p:nvPr/>
        </p:nvPicPr>
        <p:blipFill>
          <a:blip r:embed="rId5"/>
          <a:stretch>
            <a:fillRect/>
          </a:stretch>
        </p:blipFill>
        <p:spPr>
          <a:xfrm>
            <a:off x="879475" y="4146550"/>
            <a:ext cx="1328738" cy="1363663"/>
          </a:xfrm>
          <a:prstGeom prst="rect">
            <a:avLst/>
          </a:prstGeom>
        </p:spPr>
      </p:pic>
      <p:pic>
        <p:nvPicPr>
          <p:cNvPr id="7" name="Picture 6">
            <a:extLst>
              <a:ext uri="{FF2B5EF4-FFF2-40B4-BE49-F238E27FC236}">
                <a16:creationId xmlns:a16="http://schemas.microsoft.com/office/drawing/2014/main" id="{1070FC2A-6298-4393-B314-7607907BB8B2}"/>
              </a:ext>
            </a:extLst>
          </p:cNvPr>
          <p:cNvPicPr>
            <a:picLocks noChangeAspect="1"/>
          </p:cNvPicPr>
          <p:nvPr/>
        </p:nvPicPr>
        <p:blipFill>
          <a:blip r:embed="rId6"/>
          <a:stretch>
            <a:fillRect/>
          </a:stretch>
        </p:blipFill>
        <p:spPr>
          <a:xfrm>
            <a:off x="2290763" y="4146550"/>
            <a:ext cx="2298700" cy="1363663"/>
          </a:xfrm>
          <a:prstGeom prst="rect">
            <a:avLst/>
          </a:prstGeom>
        </p:spPr>
      </p:pic>
    </p:spTree>
    <p:extLst>
      <p:ext uri="{BB962C8B-B14F-4D97-AF65-F5344CB8AC3E}">
        <p14:creationId xmlns:p14="http://schemas.microsoft.com/office/powerpoint/2010/main" val="20947309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p:txBody>
          <a:bodyPr/>
          <a:lstStyle/>
          <a:p>
            <a:pPr marL="0"/>
            <a:r>
              <a:rPr lang="en-US" altLang="en-US" dirty="0"/>
              <a:t>Disbursement process</a:t>
            </a:r>
            <a:endParaRPr lang="fr-BE" dirty="0"/>
          </a:p>
        </p:txBody>
      </p:sp>
      <p:grpSp>
        <p:nvGrpSpPr>
          <p:cNvPr id="3" name="Group 2"/>
          <p:cNvGrpSpPr/>
          <p:nvPr/>
        </p:nvGrpSpPr>
        <p:grpSpPr>
          <a:xfrm>
            <a:off x="771933" y="1521198"/>
            <a:ext cx="10326133" cy="928979"/>
            <a:chOff x="771933" y="1521198"/>
            <a:chExt cx="10326133" cy="928979"/>
          </a:xfrm>
        </p:grpSpPr>
        <p:sp>
          <p:nvSpPr>
            <p:cNvPr id="20" name="AutoShape 3">
              <a:extLst>
                <a:ext uri="{FF2B5EF4-FFF2-40B4-BE49-F238E27FC236}">
                  <a16:creationId xmlns:a16="http://schemas.microsoft.com/office/drawing/2014/main" id="{6C2C501D-7016-4100-A90E-358F13D7E23C}"/>
                </a:ext>
              </a:extLst>
            </p:cNvPr>
            <p:cNvSpPr>
              <a:spLocks noChangeArrowheads="1"/>
            </p:cNvSpPr>
            <p:nvPr/>
          </p:nvSpPr>
          <p:spPr bwMode="auto">
            <a:xfrm>
              <a:off x="771933" y="1521198"/>
              <a:ext cx="2218891" cy="928979"/>
            </a:xfrm>
            <a:prstGeom prst="homePlate">
              <a:avLst>
                <a:gd name="adj" fmla="val 19175"/>
              </a:avLst>
            </a:prstGeom>
            <a:solidFill>
              <a:srgbClr val="2D9E48"/>
            </a:solidFill>
            <a:ln w="12700">
              <a:noFill/>
              <a:miter lim="800000"/>
              <a:headEnd/>
              <a:tailEnd/>
            </a:ln>
          </p:spPr>
          <p:txBody>
            <a:bodyPr tIns="0" bIns="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defRPr/>
              </a:pPr>
              <a:r>
                <a:rPr lang="en-US" altLang="en-US" sz="2000" i="0" dirty="0">
                  <a:solidFill>
                    <a:srgbClr val="FFFFFF"/>
                  </a:solidFill>
                  <a:latin typeface="+mj-lt"/>
                </a:rPr>
                <a:t>Partner country</a:t>
              </a:r>
            </a:p>
          </p:txBody>
        </p:sp>
        <p:sp>
          <p:nvSpPr>
            <p:cNvPr id="21" name="Rectangle 4">
              <a:extLst>
                <a:ext uri="{FF2B5EF4-FFF2-40B4-BE49-F238E27FC236}">
                  <a16:creationId xmlns:a16="http://schemas.microsoft.com/office/drawing/2014/main" id="{BECD4F34-9553-4F75-A55B-659F51B23ACF}"/>
                </a:ext>
              </a:extLst>
            </p:cNvPr>
            <p:cNvSpPr>
              <a:spLocks noChangeArrowheads="1"/>
            </p:cNvSpPr>
            <p:nvPr/>
          </p:nvSpPr>
          <p:spPr bwMode="auto">
            <a:xfrm>
              <a:off x="3133953" y="1521198"/>
              <a:ext cx="7964113" cy="928979"/>
            </a:xfrm>
            <a:prstGeom prst="rect">
              <a:avLst/>
            </a:prstGeom>
            <a:solidFill>
              <a:srgbClr val="2D9E48"/>
            </a:solidFill>
            <a:ln w="12700" algn="ctr">
              <a:noFill/>
              <a:miter lim="800000"/>
              <a:headEnd/>
              <a:tailEnd/>
            </a:ln>
          </p:spPr>
          <p:txBody>
            <a:bodyPr lIns="73152" tIns="73152" rIns="73152" bIns="73152" anchor="ctr"/>
            <a:lstStyle>
              <a:lvl1pPr marL="115888" indent="-115888">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0" fontAlgn="base" hangingPunct="0">
                <a:spcBef>
                  <a:spcPct val="30000"/>
                </a:spcBef>
                <a:spcAft>
                  <a:spcPct val="0"/>
                </a:spcAft>
                <a:buClr>
                  <a:srgbClr val="808080"/>
                </a:buClr>
                <a:buNone/>
                <a:defRPr/>
              </a:pPr>
              <a:r>
                <a:rPr lang="en-GB" altLang="en-US" sz="2000" i="0" dirty="0">
                  <a:solidFill>
                    <a:srgbClr val="FFFFFF"/>
                  </a:solidFill>
                  <a:latin typeface="+mj-lt"/>
                </a:rPr>
                <a:t>Request for tranche release &amp; engage in dialogue with EUD</a:t>
              </a:r>
              <a:endParaRPr lang="en-US" altLang="en-US" sz="2000" i="0" dirty="0">
                <a:solidFill>
                  <a:srgbClr val="FFFFFF"/>
                </a:solidFill>
                <a:latin typeface="+mj-lt"/>
              </a:endParaRPr>
            </a:p>
          </p:txBody>
        </p:sp>
      </p:grpSp>
      <p:grpSp>
        <p:nvGrpSpPr>
          <p:cNvPr id="4" name="Group 3"/>
          <p:cNvGrpSpPr/>
          <p:nvPr/>
        </p:nvGrpSpPr>
        <p:grpSpPr>
          <a:xfrm>
            <a:off x="771933" y="2573777"/>
            <a:ext cx="10326133" cy="982116"/>
            <a:chOff x="771933" y="2526444"/>
            <a:chExt cx="10326133" cy="982116"/>
          </a:xfrm>
        </p:grpSpPr>
        <p:sp>
          <p:nvSpPr>
            <p:cNvPr id="26" name="AutoShape 3">
              <a:extLst>
                <a:ext uri="{FF2B5EF4-FFF2-40B4-BE49-F238E27FC236}">
                  <a16:creationId xmlns:a16="http://schemas.microsoft.com/office/drawing/2014/main" id="{ED9F75BA-EBCB-4E4F-BEBC-4C9C52F0DBEB}"/>
                </a:ext>
              </a:extLst>
            </p:cNvPr>
            <p:cNvSpPr>
              <a:spLocks noChangeArrowheads="1"/>
            </p:cNvSpPr>
            <p:nvPr/>
          </p:nvSpPr>
          <p:spPr bwMode="auto">
            <a:xfrm>
              <a:off x="771933" y="2526444"/>
              <a:ext cx="2218891" cy="982116"/>
            </a:xfrm>
            <a:prstGeom prst="homePlate">
              <a:avLst>
                <a:gd name="adj" fmla="val 19148"/>
              </a:avLst>
            </a:prstGeom>
            <a:solidFill>
              <a:srgbClr val="F5823C"/>
            </a:solidFill>
            <a:ln w="12700">
              <a:noFill/>
              <a:miter lim="800000"/>
              <a:headEnd/>
              <a:tailEnd/>
            </a:ln>
          </p:spPr>
          <p:txBody>
            <a:bodyPr tIns="0" bIns="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defRPr/>
              </a:pPr>
              <a:r>
                <a:rPr lang="en-US" altLang="en-US" sz="2000" i="0" dirty="0">
                  <a:solidFill>
                    <a:srgbClr val="FFFFFF"/>
                  </a:solidFill>
                  <a:latin typeface="+mj-lt"/>
                </a:rPr>
                <a:t>EU Delegation </a:t>
              </a:r>
            </a:p>
          </p:txBody>
        </p:sp>
        <p:sp>
          <p:nvSpPr>
            <p:cNvPr id="28" name="Rectangle 4">
              <a:extLst>
                <a:ext uri="{FF2B5EF4-FFF2-40B4-BE49-F238E27FC236}">
                  <a16:creationId xmlns:a16="http://schemas.microsoft.com/office/drawing/2014/main" id="{F0CA5D70-BF70-4F5D-80EE-4D5BC19F4F2F}"/>
                </a:ext>
              </a:extLst>
            </p:cNvPr>
            <p:cNvSpPr>
              <a:spLocks noChangeArrowheads="1"/>
            </p:cNvSpPr>
            <p:nvPr/>
          </p:nvSpPr>
          <p:spPr bwMode="auto">
            <a:xfrm>
              <a:off x="3133953" y="2526444"/>
              <a:ext cx="7964113" cy="982116"/>
            </a:xfrm>
            <a:prstGeom prst="rect">
              <a:avLst/>
            </a:prstGeom>
            <a:solidFill>
              <a:srgbClr val="F5823C"/>
            </a:solidFill>
            <a:ln w="12700" algn="ctr">
              <a:noFill/>
              <a:miter lim="800000"/>
              <a:headEnd/>
              <a:tailEnd/>
            </a:ln>
            <a:effectLst/>
          </p:spPr>
          <p:txBody>
            <a:bodyPr lIns="73152" tIns="73152" rIns="73152" bIns="73152" anchor="ctr"/>
            <a:lstStyle/>
            <a:p>
              <a:pPr fontAlgn="base">
                <a:spcBef>
                  <a:spcPct val="0"/>
                </a:spcBef>
                <a:spcAft>
                  <a:spcPct val="0"/>
                </a:spcAft>
                <a:buClr>
                  <a:srgbClr val="2D2D8A"/>
                </a:buClr>
                <a:defRPr/>
              </a:pPr>
              <a:r>
                <a:rPr lang="en-GB" altLang="en-US" sz="2000" dirty="0">
                  <a:solidFill>
                    <a:srgbClr val="FFFFFF"/>
                  </a:solidFill>
                  <a:latin typeface="+mj-lt"/>
                </a:rPr>
                <a:t>Engage in dialogue with national authorities, analyse tranche release request, assess tranche release and prepare a disbursement file. Submit clear recommendation</a:t>
              </a:r>
              <a:endParaRPr lang="en-GB" sz="2000" dirty="0">
                <a:solidFill>
                  <a:srgbClr val="FFFFFF"/>
                </a:solidFill>
                <a:latin typeface="+mj-lt"/>
              </a:endParaRPr>
            </a:p>
          </p:txBody>
        </p:sp>
      </p:grpSp>
      <p:grpSp>
        <p:nvGrpSpPr>
          <p:cNvPr id="2" name="Group 1"/>
          <p:cNvGrpSpPr/>
          <p:nvPr/>
        </p:nvGrpSpPr>
        <p:grpSpPr>
          <a:xfrm>
            <a:off x="771933" y="3679493"/>
            <a:ext cx="10326133" cy="1318837"/>
            <a:chOff x="771933" y="3713742"/>
            <a:chExt cx="10326133" cy="1318837"/>
          </a:xfrm>
        </p:grpSpPr>
        <p:sp>
          <p:nvSpPr>
            <p:cNvPr id="31" name="AutoShape 3">
              <a:extLst>
                <a:ext uri="{FF2B5EF4-FFF2-40B4-BE49-F238E27FC236}">
                  <a16:creationId xmlns:a16="http://schemas.microsoft.com/office/drawing/2014/main" id="{33C2746D-7334-4A64-A3FE-A07E633464CB}"/>
                </a:ext>
              </a:extLst>
            </p:cNvPr>
            <p:cNvSpPr>
              <a:spLocks noChangeArrowheads="1"/>
            </p:cNvSpPr>
            <p:nvPr/>
          </p:nvSpPr>
          <p:spPr bwMode="auto">
            <a:xfrm>
              <a:off x="771933" y="3713742"/>
              <a:ext cx="2218891" cy="1318837"/>
            </a:xfrm>
            <a:prstGeom prst="homePlate">
              <a:avLst>
                <a:gd name="adj" fmla="val 13593"/>
              </a:avLst>
            </a:prstGeom>
            <a:solidFill>
              <a:srgbClr val="FDB932"/>
            </a:solidFill>
            <a:ln w="12700">
              <a:noFill/>
              <a:miter lim="800000"/>
              <a:headEnd/>
              <a:tailEnd/>
            </a:ln>
          </p:spPr>
          <p:txBody>
            <a:bodyPr tIns="0" bIns="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defRPr/>
              </a:pPr>
              <a:r>
                <a:rPr lang="fr-BE" altLang="en-US" sz="2000" i="0" dirty="0">
                  <a:solidFill>
                    <a:schemeClr val="tx1"/>
                  </a:solidFill>
                  <a:latin typeface="+mj-lt"/>
                </a:rPr>
                <a:t>INTPA</a:t>
              </a:r>
            </a:p>
          </p:txBody>
        </p:sp>
        <p:sp>
          <p:nvSpPr>
            <p:cNvPr id="32" name="Rectangle 4">
              <a:extLst>
                <a:ext uri="{FF2B5EF4-FFF2-40B4-BE49-F238E27FC236}">
                  <a16:creationId xmlns:a16="http://schemas.microsoft.com/office/drawing/2014/main" id="{3664A874-EB96-403D-96D1-F5BA88D07947}"/>
                </a:ext>
              </a:extLst>
            </p:cNvPr>
            <p:cNvSpPr>
              <a:spLocks noChangeArrowheads="1"/>
            </p:cNvSpPr>
            <p:nvPr/>
          </p:nvSpPr>
          <p:spPr bwMode="auto">
            <a:xfrm>
              <a:off x="3133953" y="3713742"/>
              <a:ext cx="7964113" cy="1318837"/>
            </a:xfrm>
            <a:prstGeom prst="rect">
              <a:avLst/>
            </a:prstGeom>
            <a:solidFill>
              <a:srgbClr val="FDB932"/>
            </a:solidFill>
            <a:ln w="12700" algn="ctr">
              <a:noFill/>
              <a:miter lim="800000"/>
              <a:headEnd/>
              <a:tailEnd/>
            </a:ln>
            <a:effectLst/>
          </p:spPr>
          <p:txBody>
            <a:bodyPr lIns="73152" tIns="73152" rIns="73152" bIns="73152" anchor="ctr"/>
            <a:lstStyle/>
            <a:p>
              <a:pPr fontAlgn="base">
                <a:spcBef>
                  <a:spcPct val="0"/>
                </a:spcBef>
                <a:spcAft>
                  <a:spcPct val="0"/>
                </a:spcAft>
                <a:buClr>
                  <a:srgbClr val="2D2D8A"/>
                </a:buClr>
                <a:defRPr/>
              </a:pPr>
              <a:r>
                <a:rPr lang="en-GB" sz="2000" dirty="0">
                  <a:latin typeface="+mj-lt"/>
                </a:rPr>
                <a:t>Country Cooperation Teams (CCTs) make decisions on operations and payments, potentially involving discussion by the geographic Strategic Steering Committee (SSC)</a:t>
              </a:r>
            </a:p>
            <a:p>
              <a:pPr fontAlgn="base">
                <a:spcBef>
                  <a:spcPct val="0"/>
                </a:spcBef>
                <a:spcAft>
                  <a:spcPct val="0"/>
                </a:spcAft>
                <a:buClr>
                  <a:srgbClr val="2D2D8A"/>
                </a:buClr>
                <a:defRPr/>
              </a:pPr>
              <a:r>
                <a:rPr lang="en-GB" sz="2000" dirty="0">
                  <a:latin typeface="+mj-lt"/>
                </a:rPr>
                <a:t>The SSC formally approves (or not) the operation and payment</a:t>
              </a:r>
            </a:p>
          </p:txBody>
        </p:sp>
      </p:grpSp>
      <p:grpSp>
        <p:nvGrpSpPr>
          <p:cNvPr id="5" name="Group 4"/>
          <p:cNvGrpSpPr/>
          <p:nvPr/>
        </p:nvGrpSpPr>
        <p:grpSpPr>
          <a:xfrm>
            <a:off x="771933" y="5121930"/>
            <a:ext cx="10326133" cy="1035429"/>
            <a:chOff x="771933" y="5121930"/>
            <a:chExt cx="10326133" cy="1035429"/>
          </a:xfrm>
        </p:grpSpPr>
        <p:sp>
          <p:nvSpPr>
            <p:cNvPr id="38" name="AutoShape 3">
              <a:extLst>
                <a:ext uri="{FF2B5EF4-FFF2-40B4-BE49-F238E27FC236}">
                  <a16:creationId xmlns:a16="http://schemas.microsoft.com/office/drawing/2014/main" id="{8A8090DB-4B98-44B1-8C54-A9CB51769534}"/>
                </a:ext>
              </a:extLst>
            </p:cNvPr>
            <p:cNvSpPr>
              <a:spLocks noChangeArrowheads="1"/>
            </p:cNvSpPr>
            <p:nvPr/>
          </p:nvSpPr>
          <p:spPr bwMode="auto">
            <a:xfrm>
              <a:off x="771933" y="5121930"/>
              <a:ext cx="2218891" cy="1035429"/>
            </a:xfrm>
            <a:prstGeom prst="homePlate">
              <a:avLst>
                <a:gd name="adj" fmla="val 19130"/>
              </a:avLst>
            </a:prstGeom>
            <a:solidFill>
              <a:srgbClr val="1FACE0"/>
            </a:solidFill>
            <a:ln w="12700">
              <a:noFill/>
              <a:miter lim="800000"/>
              <a:headEnd/>
              <a:tailEnd/>
            </a:ln>
          </p:spPr>
          <p:txBody>
            <a:bodyPr tIns="0" bIns="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defRPr/>
              </a:pPr>
              <a:r>
                <a:rPr lang="en-US" altLang="en-US" sz="2000" i="0" dirty="0">
                  <a:solidFill>
                    <a:schemeClr val="tx1"/>
                  </a:solidFill>
                  <a:latin typeface="+mj-lt"/>
                </a:rPr>
                <a:t>EU Delegation </a:t>
              </a:r>
            </a:p>
          </p:txBody>
        </p:sp>
        <p:sp>
          <p:nvSpPr>
            <p:cNvPr id="39" name="Rectangle 4">
              <a:extLst>
                <a:ext uri="{FF2B5EF4-FFF2-40B4-BE49-F238E27FC236}">
                  <a16:creationId xmlns:a16="http://schemas.microsoft.com/office/drawing/2014/main" id="{0FA55B05-DA03-4BC0-8E2D-6E90EC76074F}"/>
                </a:ext>
              </a:extLst>
            </p:cNvPr>
            <p:cNvSpPr>
              <a:spLocks noChangeArrowheads="1"/>
            </p:cNvSpPr>
            <p:nvPr/>
          </p:nvSpPr>
          <p:spPr bwMode="auto">
            <a:xfrm>
              <a:off x="3133953" y="5121930"/>
              <a:ext cx="7964113" cy="1035429"/>
            </a:xfrm>
            <a:prstGeom prst="rect">
              <a:avLst/>
            </a:prstGeom>
            <a:solidFill>
              <a:srgbClr val="1FACE0"/>
            </a:solidFill>
            <a:ln w="12700" algn="ctr">
              <a:noFill/>
              <a:miter lim="800000"/>
              <a:headEnd/>
              <a:tailEnd/>
            </a:ln>
            <a:effectLst/>
          </p:spPr>
          <p:txBody>
            <a:bodyPr lIns="73152" tIns="73152" rIns="73152" bIns="73152" anchor="ctr"/>
            <a:lstStyle/>
            <a:p>
              <a:pPr fontAlgn="base">
                <a:spcBef>
                  <a:spcPct val="0"/>
                </a:spcBef>
                <a:spcAft>
                  <a:spcPct val="0"/>
                </a:spcAft>
                <a:buClr>
                  <a:srgbClr val="2D2D8A"/>
                </a:buClr>
                <a:defRPr/>
              </a:pPr>
              <a:r>
                <a:rPr lang="en-GB" sz="2000" dirty="0">
                  <a:latin typeface="+mj-lt"/>
                </a:rPr>
                <a:t>Geographical director provides visa for payment and issues letter – through the HOD- with key messages to be taken up in dialogue</a:t>
              </a:r>
            </a:p>
            <a:p>
              <a:pPr fontAlgn="base">
                <a:spcBef>
                  <a:spcPct val="0"/>
                </a:spcBef>
                <a:spcAft>
                  <a:spcPct val="0"/>
                </a:spcAft>
                <a:buClr>
                  <a:srgbClr val="2D2D8A"/>
                </a:buClr>
                <a:defRPr/>
              </a:pPr>
              <a:r>
                <a:rPr lang="en-GB" sz="2000" dirty="0">
                  <a:latin typeface="+mj-lt"/>
                </a:rPr>
                <a:t>Verification of payments (incl. exchange rate verification)</a:t>
              </a:r>
            </a:p>
          </p:txBody>
        </p:sp>
      </p:grpSp>
    </p:spTree>
    <p:extLst>
      <p:ext uri="{BB962C8B-B14F-4D97-AF65-F5344CB8AC3E}">
        <p14:creationId xmlns:p14="http://schemas.microsoft.com/office/powerpoint/2010/main" val="40459388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17F3-62EF-4B49-B141-978FD14BB6E1}"/>
              </a:ext>
            </a:extLst>
          </p:cNvPr>
          <p:cNvSpPr>
            <a:spLocks noGrp="1"/>
          </p:cNvSpPr>
          <p:nvPr>
            <p:ph type="title"/>
          </p:nvPr>
        </p:nvSpPr>
        <p:spPr>
          <a:xfrm>
            <a:off x="959836" y="375434"/>
            <a:ext cx="10515600" cy="782357"/>
          </a:xfrm>
        </p:spPr>
        <p:txBody>
          <a:bodyPr/>
          <a:lstStyle/>
          <a:p>
            <a:r>
              <a:rPr lang="en-GB" dirty="0"/>
              <a:t>Requirements for disbursement</a:t>
            </a:r>
          </a:p>
        </p:txBody>
      </p:sp>
      <p:graphicFrame>
        <p:nvGraphicFramePr>
          <p:cNvPr id="8" name="Tijdelijke aanduiding voor inhoud 4">
            <a:extLst>
              <a:ext uri="{FF2B5EF4-FFF2-40B4-BE49-F238E27FC236}">
                <a16:creationId xmlns:a16="http://schemas.microsoft.com/office/drawing/2014/main" id="{6FEE18F6-FF54-46D6-935C-DDEAD7B0F2AF}"/>
              </a:ext>
            </a:extLst>
          </p:cNvPr>
          <p:cNvGraphicFramePr>
            <a:graphicFrameLocks/>
          </p:cNvGraphicFramePr>
          <p:nvPr/>
        </p:nvGraphicFramePr>
        <p:xfrm>
          <a:off x="330200" y="1480206"/>
          <a:ext cx="11544300" cy="5026769"/>
        </p:xfrm>
        <a:graphic>
          <a:graphicData uri="http://schemas.openxmlformats.org/drawingml/2006/table">
            <a:tbl>
              <a:tblPr firstRow="1" bandRow="1">
                <a:tableStyleId>{5C22544A-7EE6-4342-B048-85BDC9FD1C3A}</a:tableStyleId>
              </a:tblPr>
              <a:tblGrid>
                <a:gridCol w="2056093">
                  <a:extLst>
                    <a:ext uri="{9D8B030D-6E8A-4147-A177-3AD203B41FA5}">
                      <a16:colId xmlns:a16="http://schemas.microsoft.com/office/drawing/2014/main" val="3144490626"/>
                    </a:ext>
                  </a:extLst>
                </a:gridCol>
                <a:gridCol w="4263090">
                  <a:extLst>
                    <a:ext uri="{9D8B030D-6E8A-4147-A177-3AD203B41FA5}">
                      <a16:colId xmlns:a16="http://schemas.microsoft.com/office/drawing/2014/main" val="1985087990"/>
                    </a:ext>
                  </a:extLst>
                </a:gridCol>
                <a:gridCol w="5225117">
                  <a:extLst>
                    <a:ext uri="{9D8B030D-6E8A-4147-A177-3AD203B41FA5}">
                      <a16:colId xmlns:a16="http://schemas.microsoft.com/office/drawing/2014/main" val="3623395683"/>
                    </a:ext>
                  </a:extLst>
                </a:gridCol>
              </a:tblGrid>
              <a:tr h="559415">
                <a:tc>
                  <a:txBody>
                    <a:bodyPr/>
                    <a:lstStyle/>
                    <a:p>
                      <a:endParaRPr lang="en-GB" noProof="0"/>
                    </a:p>
                  </a:txBody>
                  <a:tcPr/>
                </a:tc>
                <a:tc>
                  <a:txBody>
                    <a:bodyPr/>
                    <a:lstStyle/>
                    <a:p>
                      <a:r>
                        <a:rPr lang="en-GB" noProof="0" dirty="0">
                          <a:solidFill>
                            <a:schemeClr val="bg1"/>
                          </a:solidFill>
                        </a:rPr>
                        <a:t>What is assessed by the EU</a:t>
                      </a:r>
                    </a:p>
                  </a:txBody>
                  <a:tcPr/>
                </a:tc>
                <a:tc>
                  <a:txBody>
                    <a:bodyPr/>
                    <a:lstStyle/>
                    <a:p>
                      <a:r>
                        <a:rPr lang="en-GB" noProof="0" dirty="0">
                          <a:solidFill>
                            <a:schemeClr val="bg1"/>
                          </a:solidFill>
                        </a:rPr>
                        <a:t>Required from Government</a:t>
                      </a:r>
                    </a:p>
                  </a:txBody>
                  <a:tcPr/>
                </a:tc>
                <a:extLst>
                  <a:ext uri="{0D108BD9-81ED-4DB2-BD59-A6C34878D82A}">
                    <a16:rowId xmlns:a16="http://schemas.microsoft.com/office/drawing/2014/main" val="1213567777"/>
                  </a:ext>
                </a:extLst>
              </a:tr>
              <a:tr h="1516379">
                <a:tc>
                  <a:txBody>
                    <a:bodyPr/>
                    <a:lstStyle/>
                    <a:p>
                      <a:r>
                        <a:rPr lang="en-GB" noProof="0" dirty="0"/>
                        <a:t>Public policy</a:t>
                      </a:r>
                    </a:p>
                  </a:txBody>
                  <a:tcPr/>
                </a:tc>
                <a:tc>
                  <a:txBody>
                    <a:bodyPr/>
                    <a:lstStyle/>
                    <a:p>
                      <a:r>
                        <a:rPr lang="en-GB" noProof="0" dirty="0"/>
                        <a:t>Continued</a:t>
                      </a:r>
                      <a:r>
                        <a:rPr lang="en-GB" baseline="0" noProof="0" dirty="0"/>
                        <a:t> </a:t>
                      </a:r>
                      <a:r>
                        <a:rPr lang="en-GB" noProof="0" dirty="0"/>
                        <a:t>credibility and relevance of the strategy</a:t>
                      </a:r>
                    </a:p>
                    <a:p>
                      <a:r>
                        <a:rPr lang="en-GB" noProof="0" dirty="0"/>
                        <a:t>Satisfactory progress in implementation</a:t>
                      </a:r>
                    </a:p>
                  </a:txBody>
                  <a:tcPr/>
                </a:tc>
                <a:tc>
                  <a:txBody>
                    <a:bodyPr/>
                    <a:lstStyle/>
                    <a:p>
                      <a:r>
                        <a:rPr lang="en-GB" noProof="0" dirty="0"/>
                        <a:t>Report on</a:t>
                      </a:r>
                      <a:r>
                        <a:rPr lang="en-GB" baseline="0" noProof="0" dirty="0"/>
                        <a:t> </a:t>
                      </a:r>
                      <a:r>
                        <a:rPr lang="en-GB" noProof="0" dirty="0"/>
                        <a:t>strategy implementation</a:t>
                      </a:r>
                      <a:r>
                        <a:rPr lang="en-GB" baseline="0" noProof="0" dirty="0"/>
                        <a:t> and</a:t>
                      </a:r>
                      <a:r>
                        <a:rPr lang="en-GB" noProof="0" dirty="0"/>
                        <a:t> sector progress</a:t>
                      </a:r>
                    </a:p>
                    <a:p>
                      <a:r>
                        <a:rPr lang="en-GB" noProof="0" dirty="0"/>
                        <a:t>Highlights</a:t>
                      </a:r>
                      <a:r>
                        <a:rPr lang="en-GB" baseline="0" noProof="0" dirty="0"/>
                        <a:t> on areas of special interest</a:t>
                      </a:r>
                    </a:p>
                    <a:p>
                      <a:r>
                        <a:rPr lang="en-GB" baseline="0" noProof="0" dirty="0"/>
                        <a:t>Progress on agreed performance indicators</a:t>
                      </a:r>
                    </a:p>
                    <a:p>
                      <a:r>
                        <a:rPr lang="en-GB" b="1" i="1" baseline="0" noProof="0" dirty="0">
                          <a:sym typeface="Wingdings"/>
                        </a:rPr>
                        <a:t>Challenges met &amp; response provided</a:t>
                      </a:r>
                      <a:endParaRPr lang="en-GB" b="1" i="1" noProof="0" dirty="0"/>
                    </a:p>
                  </a:txBody>
                  <a:tcPr/>
                </a:tc>
                <a:extLst>
                  <a:ext uri="{0D108BD9-81ED-4DB2-BD59-A6C34878D82A}">
                    <a16:rowId xmlns:a16="http://schemas.microsoft.com/office/drawing/2014/main" val="2614490651"/>
                  </a:ext>
                </a:extLst>
              </a:tr>
              <a:tr h="1213615">
                <a:tc>
                  <a:txBody>
                    <a:bodyPr/>
                    <a:lstStyle/>
                    <a:p>
                      <a:r>
                        <a:rPr lang="en-GB" noProof="0" dirty="0"/>
                        <a:t>Macro-economic stability</a:t>
                      </a:r>
                    </a:p>
                  </a:txBody>
                  <a:tcPr/>
                </a:tc>
                <a:tc>
                  <a:txBody>
                    <a:bodyPr/>
                    <a:lstStyle/>
                    <a:p>
                      <a:r>
                        <a:rPr lang="en-GB" noProof="0" dirty="0"/>
                        <a:t>Stability oriented policies aimed at restoring key balances</a:t>
                      </a:r>
                    </a:p>
                    <a:p>
                      <a:r>
                        <a:rPr lang="en-GB" noProof="0" dirty="0"/>
                        <a:t>The country’s vulnerability to external shocks</a:t>
                      </a:r>
                    </a:p>
                  </a:txBody>
                  <a:tcPr/>
                </a:tc>
                <a:tc>
                  <a:txBody>
                    <a:bodyPr/>
                    <a:lstStyle/>
                    <a:p>
                      <a:r>
                        <a:rPr lang="en-GB" noProof="0" dirty="0"/>
                        <a:t>Report</a:t>
                      </a:r>
                      <a:r>
                        <a:rPr lang="en-GB" baseline="0" noProof="0" dirty="0"/>
                        <a:t> on annual macro-economic performance, incl. fiscal performance and DRM</a:t>
                      </a:r>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noProof="0" dirty="0">
                          <a:sym typeface="Wingdings"/>
                        </a:rPr>
                        <a:t>Challenges met &amp; response provided</a:t>
                      </a:r>
                      <a:endParaRPr lang="en-GB" b="1" i="1" noProof="0" dirty="0"/>
                    </a:p>
                    <a:p>
                      <a:endParaRPr lang="en-GB" baseline="0" noProof="0" dirty="0"/>
                    </a:p>
                  </a:txBody>
                  <a:tcPr/>
                </a:tc>
                <a:extLst>
                  <a:ext uri="{0D108BD9-81ED-4DB2-BD59-A6C34878D82A}">
                    <a16:rowId xmlns:a16="http://schemas.microsoft.com/office/drawing/2014/main" val="3097503696"/>
                  </a:ext>
                </a:extLst>
              </a:tr>
              <a:tr h="1205133">
                <a:tc>
                  <a:txBody>
                    <a:bodyPr/>
                    <a:lstStyle/>
                    <a:p>
                      <a:r>
                        <a:rPr lang="en-GB" noProof="0" dirty="0"/>
                        <a:t>PFM and budget transparency</a:t>
                      </a:r>
                    </a:p>
                  </a:txBody>
                  <a:tcPr/>
                </a:tc>
                <a:tc>
                  <a:txBody>
                    <a:bodyPr/>
                    <a:lstStyle/>
                    <a:p>
                      <a:r>
                        <a:rPr lang="en-GB" noProof="0" dirty="0"/>
                        <a:t>Progress in implementation of Public</a:t>
                      </a:r>
                      <a:r>
                        <a:rPr lang="en-GB" baseline="0" noProof="0" dirty="0"/>
                        <a:t> Finance Management</a:t>
                      </a:r>
                      <a:r>
                        <a:rPr lang="en-GB" noProof="0" dirty="0"/>
                        <a:t> reforms</a:t>
                      </a:r>
                    </a:p>
                    <a:p>
                      <a:r>
                        <a:rPr lang="en-GB" noProof="0" dirty="0"/>
                        <a:t>Satisfactory access to budget information</a:t>
                      </a:r>
                    </a:p>
                    <a:p>
                      <a:r>
                        <a:rPr lang="en-GB" noProof="0" dirty="0"/>
                        <a:t>Progress in Domestic</a:t>
                      </a:r>
                      <a:r>
                        <a:rPr lang="en-GB" baseline="0" noProof="0" dirty="0"/>
                        <a:t> Resource Mobilisation</a:t>
                      </a:r>
                      <a:endParaRPr lang="en-GB" noProof="0" dirty="0"/>
                    </a:p>
                  </a:txBody>
                  <a:tcPr/>
                </a:tc>
                <a:tc>
                  <a:txBody>
                    <a:bodyPr/>
                    <a:lstStyle/>
                    <a:p>
                      <a:r>
                        <a:rPr lang="en-GB" noProof="0" dirty="0"/>
                        <a:t>Report on progress</a:t>
                      </a:r>
                      <a:r>
                        <a:rPr lang="en-GB" baseline="0" noProof="0" dirty="0"/>
                        <a:t> of Public Finance Management reform implementation, incl. Domestic resource mobilisation</a:t>
                      </a:r>
                    </a:p>
                    <a:p>
                      <a:r>
                        <a:rPr lang="en-GB" baseline="0" noProof="0" dirty="0"/>
                        <a:t>Report on budget transparency</a:t>
                      </a:r>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noProof="0" dirty="0">
                          <a:sym typeface="Wingdings"/>
                        </a:rPr>
                        <a:t>Challenges met &amp; response provided</a:t>
                      </a:r>
                      <a:endParaRPr lang="en-GB" b="1" i="1" noProof="0" dirty="0"/>
                    </a:p>
                  </a:txBody>
                  <a:tcPr/>
                </a:tc>
                <a:extLst>
                  <a:ext uri="{0D108BD9-81ED-4DB2-BD59-A6C34878D82A}">
                    <a16:rowId xmlns:a16="http://schemas.microsoft.com/office/drawing/2014/main" val="1745795423"/>
                  </a:ext>
                </a:extLst>
              </a:tr>
            </a:tbl>
          </a:graphicData>
        </a:graphic>
      </p:graphicFrame>
    </p:spTree>
    <p:extLst>
      <p:ext uri="{BB962C8B-B14F-4D97-AF65-F5344CB8AC3E}">
        <p14:creationId xmlns:p14="http://schemas.microsoft.com/office/powerpoint/2010/main" val="24701555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F9DD473-C3B3-12A7-EC03-BFD3948D2C35}"/>
              </a:ext>
            </a:extLst>
          </p:cNvPr>
          <p:cNvGraphicFramePr>
            <a:graphicFrameLocks noChangeAspect="1"/>
          </p:cNvGraphicFramePr>
          <p:nvPr>
            <p:custDataLst>
              <p:tags r:id="rId2"/>
            </p:custDataLst>
            <p:extLst>
              <p:ext uri="{D42A27DB-BD31-4B8C-83A1-F6EECF244321}">
                <p14:modId xmlns:p14="http://schemas.microsoft.com/office/powerpoint/2010/main" val="35268746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123"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6DB552A-67E5-A94F-A076-3C142511A31B}"/>
              </a:ext>
            </a:extLst>
          </p:cNvPr>
          <p:cNvSpPr>
            <a:spLocks noGrp="1"/>
          </p:cNvSpPr>
          <p:nvPr>
            <p:ph type="title"/>
          </p:nvPr>
        </p:nvSpPr>
        <p:spPr>
          <a:xfrm>
            <a:off x="970722" y="482860"/>
            <a:ext cx="10960928" cy="782357"/>
          </a:xfrm>
        </p:spPr>
        <p:txBody>
          <a:bodyPr vert="horz"/>
          <a:lstStyle/>
          <a:p>
            <a:r>
              <a:rPr lang="en-GB" dirty="0"/>
              <a:t>Illustration </a:t>
            </a:r>
            <a:r>
              <a:rPr lang="en-GB" dirty="0" err="1"/>
              <a:t>Fictiland</a:t>
            </a:r>
            <a:r>
              <a:rPr lang="en-GB" dirty="0"/>
              <a:t> : June 2026 assessment, Performance indicators</a:t>
            </a:r>
            <a:endParaRPr lang="en-GB" b="1" dirty="0"/>
          </a:p>
        </p:txBody>
      </p:sp>
      <p:graphicFrame>
        <p:nvGraphicFramePr>
          <p:cNvPr id="2" name="Table 1">
            <a:extLst>
              <a:ext uri="{FF2B5EF4-FFF2-40B4-BE49-F238E27FC236}">
                <a16:creationId xmlns:a16="http://schemas.microsoft.com/office/drawing/2014/main" id="{E0931DB4-D35C-1045-BE82-7DE0E6E39EDA}"/>
              </a:ext>
            </a:extLst>
          </p:cNvPr>
          <p:cNvGraphicFramePr>
            <a:graphicFrameLocks noGrp="1"/>
          </p:cNvGraphicFramePr>
          <p:nvPr>
            <p:extLst>
              <p:ext uri="{D42A27DB-BD31-4B8C-83A1-F6EECF244321}">
                <p14:modId xmlns:p14="http://schemas.microsoft.com/office/powerpoint/2010/main" val="1733511832"/>
              </p:ext>
            </p:extLst>
          </p:nvPr>
        </p:nvGraphicFramePr>
        <p:xfrm>
          <a:off x="593066" y="1265216"/>
          <a:ext cx="10628211" cy="4500824"/>
        </p:xfrm>
        <a:graphic>
          <a:graphicData uri="http://schemas.openxmlformats.org/drawingml/2006/table">
            <a:tbl>
              <a:tblPr>
                <a:tableStyleId>{9D7B26C5-4107-4FEC-AEDC-1716B250A1EF}</a:tableStyleId>
              </a:tblPr>
              <a:tblGrid>
                <a:gridCol w="4963445">
                  <a:extLst>
                    <a:ext uri="{9D8B030D-6E8A-4147-A177-3AD203B41FA5}">
                      <a16:colId xmlns:a16="http://schemas.microsoft.com/office/drawing/2014/main" val="2751679925"/>
                    </a:ext>
                  </a:extLst>
                </a:gridCol>
                <a:gridCol w="44450">
                  <a:extLst>
                    <a:ext uri="{9D8B030D-6E8A-4147-A177-3AD203B41FA5}">
                      <a16:colId xmlns:a16="http://schemas.microsoft.com/office/drawing/2014/main" val="36738196"/>
                    </a:ext>
                  </a:extLst>
                </a:gridCol>
                <a:gridCol w="1048840">
                  <a:extLst>
                    <a:ext uri="{9D8B030D-6E8A-4147-A177-3AD203B41FA5}">
                      <a16:colId xmlns:a16="http://schemas.microsoft.com/office/drawing/2014/main" val="3277074408"/>
                    </a:ext>
                  </a:extLst>
                </a:gridCol>
                <a:gridCol w="934468">
                  <a:extLst>
                    <a:ext uri="{9D8B030D-6E8A-4147-A177-3AD203B41FA5}">
                      <a16:colId xmlns:a16="http://schemas.microsoft.com/office/drawing/2014/main" val="672023255"/>
                    </a:ext>
                  </a:extLst>
                </a:gridCol>
                <a:gridCol w="934468">
                  <a:extLst>
                    <a:ext uri="{9D8B030D-6E8A-4147-A177-3AD203B41FA5}">
                      <a16:colId xmlns:a16="http://schemas.microsoft.com/office/drawing/2014/main" val="4030693852"/>
                    </a:ext>
                  </a:extLst>
                </a:gridCol>
                <a:gridCol w="934468">
                  <a:extLst>
                    <a:ext uri="{9D8B030D-6E8A-4147-A177-3AD203B41FA5}">
                      <a16:colId xmlns:a16="http://schemas.microsoft.com/office/drawing/2014/main" val="3720046208"/>
                    </a:ext>
                  </a:extLst>
                </a:gridCol>
                <a:gridCol w="993799">
                  <a:extLst>
                    <a:ext uri="{9D8B030D-6E8A-4147-A177-3AD203B41FA5}">
                      <a16:colId xmlns:a16="http://schemas.microsoft.com/office/drawing/2014/main" val="331427217"/>
                    </a:ext>
                  </a:extLst>
                </a:gridCol>
                <a:gridCol w="109107">
                  <a:extLst>
                    <a:ext uri="{9D8B030D-6E8A-4147-A177-3AD203B41FA5}">
                      <a16:colId xmlns:a16="http://schemas.microsoft.com/office/drawing/2014/main" val="2918537331"/>
                    </a:ext>
                  </a:extLst>
                </a:gridCol>
                <a:gridCol w="665166">
                  <a:extLst>
                    <a:ext uri="{9D8B030D-6E8A-4147-A177-3AD203B41FA5}">
                      <a16:colId xmlns:a16="http://schemas.microsoft.com/office/drawing/2014/main" val="4269654714"/>
                    </a:ext>
                  </a:extLst>
                </a:gridCol>
              </a:tblGrid>
              <a:tr h="355828">
                <a:tc rowSpan="2">
                  <a:txBody>
                    <a:bodyPr/>
                    <a:lstStyle/>
                    <a:p>
                      <a:pPr algn="ctr" fontAlgn="ctr"/>
                      <a:r>
                        <a:rPr lang="fr-FR" sz="1800" u="none" strike="noStrike" noProof="0" dirty="0">
                          <a:effectLst/>
                        </a:rPr>
                        <a:t>Indicator</a:t>
                      </a:r>
                      <a:endParaRPr lang="fr-FR" sz="1800" b="1" i="0" u="none" strike="noStrike" noProof="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fontAlgn="ctr"/>
                      <a:r>
                        <a:rPr lang="fr-FR" sz="1800" u="none" strike="noStrike" noProof="0" dirty="0">
                          <a:effectLst/>
                        </a:rPr>
                        <a:t>Baseline</a:t>
                      </a:r>
                      <a:endParaRPr lang="fr-FR" sz="18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fontAlgn="b"/>
                      <a:r>
                        <a:rPr lang="fr-FR" sz="1800" u="none" strike="noStrike" noProof="0" dirty="0">
                          <a:effectLst/>
                        </a:rPr>
                        <a:t>Baseline</a:t>
                      </a:r>
                      <a:endParaRPr lang="fr-FR" sz="18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dirty="0" err="1">
                          <a:effectLst/>
                        </a:rPr>
                        <a:t>Year</a:t>
                      </a:r>
                      <a:r>
                        <a:rPr lang="fr-FR" sz="1800" u="none" strike="noStrike" noProof="0" dirty="0">
                          <a:effectLst/>
                        </a:rPr>
                        <a:t> 2025</a:t>
                      </a:r>
                      <a:endParaRPr lang="fr-FR" sz="18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rowSpan="2">
                  <a:txBody>
                    <a:bodyPr/>
                    <a:lstStyle/>
                    <a:p>
                      <a:pPr algn="ctr" fontAlgn="ctr"/>
                      <a:r>
                        <a:rPr lang="fr-FR" sz="1800" u="none" strike="noStrike" noProof="0" dirty="0" err="1">
                          <a:effectLst/>
                        </a:rPr>
                        <a:t>Weight</a:t>
                      </a:r>
                      <a:endParaRPr lang="fr-FR" sz="1800" b="1" i="0" u="none" strike="noStrike" noProof="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fontAlgn="b"/>
                      <a:r>
                        <a:rPr lang="fr-FR" sz="1800" u="none" strike="noStrike" noProof="0" dirty="0">
                          <a:effectLst/>
                        </a:rPr>
                        <a:t>Maximum </a:t>
                      </a:r>
                      <a:r>
                        <a:rPr lang="fr-FR" sz="1800" u="none" strike="noStrike" noProof="0" dirty="0" err="1">
                          <a:effectLst/>
                        </a:rPr>
                        <a:t>amount</a:t>
                      </a:r>
                      <a:endParaRPr lang="fr-FR" sz="18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fontAlgn="ctr"/>
                      <a:r>
                        <a:rPr lang="fr-FR" sz="1800" u="none" strike="noStrike" noProof="0">
                          <a:effectLst/>
                        </a:rPr>
                        <a:t>Score</a:t>
                      </a:r>
                      <a:endParaRPr lang="fr-FR" sz="1800" b="1" i="0" u="none" strike="noStrike" noProof="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fr-FR" sz="1800" u="none" strike="noStrike" noProof="0" dirty="0">
                          <a:effectLst/>
                        </a:rPr>
                        <a:t>Score</a:t>
                      </a:r>
                      <a:endParaRPr lang="fr-FR" sz="1800" b="1" i="0" u="none" strike="noStrike" noProof="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150281"/>
                  </a:ext>
                </a:extLst>
              </a:tr>
              <a:tr h="374856">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b"/>
                      <a:r>
                        <a:rPr lang="fr-FR" sz="1800" u="none" strike="noStrike" noProof="0" dirty="0">
                          <a:effectLst/>
                        </a:rPr>
                        <a:t>Target</a:t>
                      </a:r>
                      <a:endParaRPr lang="fr-FR" sz="18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err="1">
                          <a:effectLst/>
                        </a:rPr>
                        <a:t>Actual</a:t>
                      </a:r>
                      <a:endParaRPr lang="fr-FR" sz="18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786192160"/>
                  </a:ext>
                </a:extLst>
              </a:tr>
              <a:tr h="342740">
                <a:tc gridSpan="9">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noProof="0" dirty="0">
                          <a:effectLst/>
                        </a:rPr>
                        <a:t>Objective 1: Grid development</a:t>
                      </a:r>
                      <a:endParaRPr lang="en-GB" sz="16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fr-FR" sz="18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7727999"/>
                  </a:ext>
                </a:extLst>
              </a:tr>
              <a:tr h="342740">
                <a:tc>
                  <a:txBody>
                    <a:bodyPr/>
                    <a:lstStyle/>
                    <a:p>
                      <a:pPr algn="l" fontAlgn="b"/>
                      <a:r>
                        <a:rPr lang="en-GB" sz="1600" u="none" strike="noStrike" noProof="0" dirty="0">
                          <a:effectLst/>
                        </a:rPr>
                        <a:t> 1. PI1. Access</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dirty="0">
                          <a:effectLst/>
                        </a:rPr>
                        <a:t>120500</a:t>
                      </a:r>
                      <a:endParaRPr lang="fr-FR" sz="18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a:effectLst/>
                        </a:rPr>
                        <a:t>120500</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rPr>
                        <a:t>155000</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rPr>
                        <a:t>147000</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rPr>
                        <a:t>10%</a:t>
                      </a:r>
                      <a:endParaRPr lang="fr-FR" sz="18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rPr>
                        <a:t>€1M</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rPr>
                        <a:t>0.5</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744605"/>
                  </a:ext>
                </a:extLst>
              </a:tr>
              <a:tr h="342740">
                <a:tc>
                  <a:txBody>
                    <a:bodyPr/>
                    <a:lstStyle/>
                    <a:p>
                      <a:pPr algn="l" fontAlgn="b"/>
                      <a:r>
                        <a:rPr lang="en-GB" sz="1600" u="none" strike="noStrike" noProof="0" dirty="0">
                          <a:effectLst/>
                        </a:rPr>
                        <a:t> 2. IP4: Renewable energy consumption</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dirty="0">
                          <a:effectLst/>
                          <a:latin typeface="+mj-lt"/>
                        </a:rPr>
                        <a:t>70000</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dirty="0">
                          <a:effectLst/>
                          <a:latin typeface="+mj-lt"/>
                        </a:rPr>
                        <a:t>70000</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95000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n.d.</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10%</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€1M</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latin typeface="+mj-lt"/>
                        </a:rPr>
                        <a:t>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6092580"/>
                  </a:ext>
                </a:extLst>
              </a:tr>
              <a:tr h="342740">
                <a:tc gridSpan="9">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noProof="0" dirty="0">
                          <a:effectLst/>
                        </a:rPr>
                        <a:t>Objective 2: Sector governance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dirty="0">
                          <a:effectLst/>
                          <a:latin typeface="+mj-lt"/>
                        </a:rPr>
                        <a:t> </a:t>
                      </a:r>
                      <a:endParaRPr lang="fr-FR" sz="1800" b="1" u="none" strike="noStrike" noProof="0" dirty="0">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r>
                        <a:rPr lang="fr-FR" sz="1800" u="none" strike="noStrike" noProof="0" dirty="0">
                          <a:effectLst/>
                          <a:latin typeface="+mj-lt"/>
                        </a:rPr>
                        <a:t> </a:t>
                      </a:r>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r>
                        <a:rPr lang="fr-FR" sz="1800" u="none" strike="noStrike" noProof="0" dirty="0">
                          <a:effectLst/>
                          <a:latin typeface="+mj-lt"/>
                        </a:rPr>
                        <a:t> </a:t>
                      </a:r>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r>
                        <a:rPr lang="fr-FR" sz="1800" u="none" strike="noStrike" noProof="0" dirty="0">
                          <a:effectLst/>
                          <a:latin typeface="+mj-lt"/>
                        </a:rPr>
                        <a:t> </a:t>
                      </a:r>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r>
                        <a:rPr lang="fr-FR" sz="1800" u="none" strike="noStrike" noProof="0" dirty="0">
                          <a:effectLst/>
                          <a:latin typeface="+mj-lt"/>
                        </a:rPr>
                        <a:t> </a:t>
                      </a:r>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r>
                        <a:rPr lang="fr-FR" sz="1800" u="none" strike="noStrike" noProof="0" dirty="0">
                          <a:effectLst/>
                          <a:latin typeface="+mj-lt"/>
                        </a:rPr>
                        <a:t> </a:t>
                      </a:r>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r>
                        <a:rPr lang="fr-FR" sz="1800" u="none" strike="noStrike" noProof="0" dirty="0">
                          <a:effectLst/>
                          <a:latin typeface="+mj-lt"/>
                        </a:rPr>
                        <a:t> </a:t>
                      </a:r>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297244"/>
                  </a:ext>
                </a:extLst>
              </a:tr>
              <a:tr h="342740">
                <a:tc>
                  <a:txBody>
                    <a:bodyPr/>
                    <a:lstStyle/>
                    <a:p>
                      <a:pPr algn="l" fontAlgn="b"/>
                      <a:r>
                        <a:rPr lang="en-GB" sz="1600" u="none" strike="noStrike" noProof="0" dirty="0">
                          <a:effectLst/>
                        </a:rPr>
                        <a:t> 3. IP6: Energy Information System</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dirty="0" err="1">
                          <a:effectLst/>
                          <a:latin typeface="+mj-lt"/>
                        </a:rPr>
                        <a:t>n.a</a:t>
                      </a:r>
                      <a:r>
                        <a:rPr lang="fr-FR" sz="1800" u="none" strike="noStrike" noProof="0" dirty="0">
                          <a:effectLst/>
                          <a:latin typeface="+mj-lt"/>
                        </a:rPr>
                        <a:t>.</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dirty="0" err="1">
                          <a:effectLst/>
                          <a:latin typeface="+mj-lt"/>
                        </a:rPr>
                        <a:t>n.d</a:t>
                      </a:r>
                      <a:r>
                        <a:rPr lang="fr-FR" sz="1800" u="none" strike="noStrike" noProof="0" dirty="0">
                          <a:effectLst/>
                          <a:latin typeface="+mj-lt"/>
                        </a:rPr>
                        <a:t>.</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yes</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yes</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20%</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€2M</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latin typeface="+mj-lt"/>
                        </a:rPr>
                        <a:t>1</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1137015"/>
                  </a:ext>
                </a:extLst>
              </a:tr>
              <a:tr h="342740">
                <a:tc>
                  <a:txBody>
                    <a:bodyPr/>
                    <a:lstStyle/>
                    <a:p>
                      <a:pPr algn="l" fontAlgn="b"/>
                      <a:r>
                        <a:rPr lang="en-GB" sz="1600" u="none" strike="noStrike" noProof="0" dirty="0">
                          <a:effectLst/>
                        </a:rPr>
                        <a:t> 4. IP5: Recurrent Budget (%)</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dirty="0">
                          <a:effectLst/>
                          <a:latin typeface="+mj-lt"/>
                        </a:rPr>
                        <a:t>2.50%</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dirty="0">
                          <a:effectLst/>
                          <a:latin typeface="+mj-lt"/>
                        </a:rPr>
                        <a:t>2.50%</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2.50%</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1.76%</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€1M</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latin typeface="+mj-lt"/>
                        </a:rPr>
                        <a:t>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3831288"/>
                  </a:ext>
                </a:extLst>
              </a:tr>
              <a:tr h="342740">
                <a:tc>
                  <a:txBody>
                    <a:bodyPr/>
                    <a:lstStyle/>
                    <a:p>
                      <a:pPr algn="l" fontAlgn="b"/>
                      <a:r>
                        <a:rPr lang="en-GB" sz="1600" u="none" strike="noStrike" noProof="0" dirty="0">
                          <a:effectLst/>
                        </a:rPr>
                        <a:t> 5. IP8: Electricity subsidy</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dirty="0">
                          <a:effectLst/>
                          <a:latin typeface="+mj-lt"/>
                        </a:rPr>
                        <a:t>68%</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dirty="0">
                          <a:effectLst/>
                          <a:latin typeface="+mj-lt"/>
                        </a:rPr>
                        <a:t>68%</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80%</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68%</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15%</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€1.5M</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latin typeface="+mj-lt"/>
                        </a:rPr>
                        <a:t>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8414173"/>
                  </a:ext>
                </a:extLst>
              </a:tr>
              <a:tr h="342740">
                <a:tc>
                  <a:txBody>
                    <a:bodyPr/>
                    <a:lstStyle/>
                    <a:p>
                      <a:pPr algn="l" fontAlgn="b"/>
                      <a:r>
                        <a:rPr lang="en-GB" sz="1600" u="none" strike="noStrike" noProof="0" dirty="0">
                          <a:effectLst/>
                        </a:rPr>
                        <a:t> 6. IP9: Feed-in tariff</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4D4D4D"/>
                          </a:solidFill>
                          <a:effectLst/>
                          <a:uLnTx/>
                          <a:uFillTx/>
                          <a:latin typeface="Arial"/>
                          <a:ea typeface="+mn-ea"/>
                          <a:cs typeface="+mn-cs"/>
                        </a:rPr>
                        <a:t>n.a</a:t>
                      </a:r>
                      <a:r>
                        <a:rPr kumimoji="0" lang="fr-FR" sz="1800" b="0" i="0" u="none" strike="noStrike" kern="1200" cap="none" spc="0" normalizeH="0" baseline="0" noProof="0" dirty="0">
                          <a:ln>
                            <a:noFill/>
                          </a:ln>
                          <a:solidFill>
                            <a:srgbClr val="4D4D4D"/>
                          </a:solidFill>
                          <a:effectLst/>
                          <a:uLnTx/>
                          <a:uFillTx/>
                          <a:latin typeface="Arial"/>
                          <a:ea typeface="+mn-ea"/>
                          <a:cs typeface="+mn-cs"/>
                        </a:rPr>
                        <a:t>.</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dirty="0" err="1">
                          <a:effectLst/>
                          <a:latin typeface="+mj-lt"/>
                        </a:rPr>
                        <a:t>n.d</a:t>
                      </a:r>
                      <a:r>
                        <a:rPr lang="fr-FR" sz="1800" u="none" strike="noStrike" noProof="0" dirty="0">
                          <a:effectLst/>
                          <a:latin typeface="+mj-lt"/>
                        </a:rPr>
                        <a:t>.</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4D4D4D"/>
                          </a:solidFill>
                          <a:effectLst/>
                          <a:uLnTx/>
                          <a:uFillTx/>
                          <a:latin typeface="Arial"/>
                          <a:ea typeface="+mn-ea"/>
                          <a:cs typeface="+mn-cs"/>
                        </a:rPr>
                        <a:t>yes</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D4D4D"/>
                          </a:solidFill>
                          <a:effectLst/>
                          <a:uLnTx/>
                          <a:uFillTx/>
                          <a:latin typeface="Arial"/>
                          <a:ea typeface="+mn-ea"/>
                          <a:cs typeface="+mn-cs"/>
                        </a:rPr>
                        <a:t>yes</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€1M</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latin typeface="+mj-lt"/>
                        </a:rPr>
                        <a:t>1</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214159"/>
                  </a:ext>
                </a:extLst>
              </a:tr>
              <a:tr h="342740">
                <a:tc>
                  <a:txBody>
                    <a:bodyPr/>
                    <a:lstStyle/>
                    <a:p>
                      <a:pPr algn="l" fontAlgn="b"/>
                      <a:r>
                        <a:rPr lang="en-GB" sz="1600" u="none" strike="noStrike" noProof="0" dirty="0">
                          <a:effectLst/>
                        </a:rPr>
                        <a:t> 7. IP12: Solar development plan</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4D4D4D"/>
                          </a:solidFill>
                          <a:effectLst/>
                          <a:uLnTx/>
                          <a:uFillTx/>
                          <a:latin typeface="Arial"/>
                          <a:ea typeface="+mn-ea"/>
                          <a:cs typeface="+mn-cs"/>
                        </a:rPr>
                        <a:t>n.a</a:t>
                      </a:r>
                      <a:r>
                        <a:rPr kumimoji="0" lang="fr-FR" sz="1800" b="0" i="0" u="none" strike="noStrike" kern="1200" cap="none" spc="0" normalizeH="0" baseline="0" noProof="0" dirty="0">
                          <a:ln>
                            <a:noFill/>
                          </a:ln>
                          <a:solidFill>
                            <a:srgbClr val="4D4D4D"/>
                          </a:solidFill>
                          <a:effectLst/>
                          <a:uLnTx/>
                          <a:uFillTx/>
                          <a:latin typeface="Arial"/>
                          <a:ea typeface="+mn-ea"/>
                          <a:cs typeface="+mn-cs"/>
                        </a:rPr>
                        <a:t>.</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dirty="0" err="1">
                          <a:effectLst/>
                          <a:latin typeface="+mj-lt"/>
                        </a:rPr>
                        <a:t>n.d</a:t>
                      </a:r>
                      <a:r>
                        <a:rPr lang="fr-FR" sz="1800" u="none" strike="noStrike" noProof="0" dirty="0">
                          <a:effectLst/>
                          <a:latin typeface="+mj-lt"/>
                        </a:rPr>
                        <a:t>.</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4D4D4D"/>
                          </a:solidFill>
                          <a:effectLst/>
                          <a:uLnTx/>
                          <a:uFillTx/>
                          <a:latin typeface="Arial"/>
                          <a:ea typeface="+mn-ea"/>
                          <a:cs typeface="+mn-cs"/>
                        </a:rPr>
                        <a:t>yes</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D4D4D"/>
                          </a:solidFill>
                          <a:effectLst/>
                          <a:uLnTx/>
                          <a:uFillTx/>
                          <a:latin typeface="Arial"/>
                          <a:ea typeface="+mn-ea"/>
                          <a:cs typeface="+mn-cs"/>
                        </a:rPr>
                        <a:t>yes</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10%</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€1M</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latin typeface="+mj-lt"/>
                        </a:rPr>
                        <a:t>1</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5669103"/>
                  </a:ext>
                </a:extLst>
              </a:tr>
              <a:tr h="342740">
                <a:tc gridSpan="9">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noProof="0" dirty="0">
                          <a:effectLst/>
                        </a:rPr>
                        <a:t>Objective 3: Social protection</a:t>
                      </a:r>
                      <a:endParaRPr lang="en-GB" sz="16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2049460"/>
                  </a:ext>
                </a:extLst>
              </a:tr>
              <a:tr h="342740">
                <a:tc>
                  <a:txBody>
                    <a:bodyPr/>
                    <a:lstStyle/>
                    <a:p>
                      <a:pPr algn="l" fontAlgn="b"/>
                      <a:r>
                        <a:rPr lang="en-GB" sz="1600" u="none" strike="noStrike" noProof="0" dirty="0">
                          <a:effectLst/>
                        </a:rPr>
                        <a:t> 8. IP10: Social assistance scheme</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err="1">
                          <a:effectLst/>
                          <a:latin typeface="+mj-lt"/>
                        </a:rPr>
                        <a:t>n.a</a:t>
                      </a:r>
                      <a:r>
                        <a:rPr lang="fr-FR" sz="1800" u="none" strike="noStrike" noProof="0" dirty="0">
                          <a:effectLst/>
                          <a:latin typeface="+mj-lt"/>
                        </a:rPr>
                        <a:t>.</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b="0" i="0" u="none" strike="noStrike" noProof="0" dirty="0">
                          <a:solidFill>
                            <a:srgbClr val="000000"/>
                          </a:solidFill>
                          <a:effectLst/>
                          <a:latin typeface="+mj-lt"/>
                        </a:rPr>
                        <a:t>yes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b="0" i="0" u="none" strike="noStrike" noProof="0" dirty="0">
                          <a:solidFill>
                            <a:srgbClr val="000000"/>
                          </a:solidFill>
                          <a:effectLst/>
                          <a:latin typeface="+mj-lt"/>
                        </a:rPr>
                        <a:t>yes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15%</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€1.5M</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dirty="0">
                          <a:effectLst/>
                          <a:latin typeface="+mj-lt"/>
                        </a:rPr>
                        <a:t>1</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2079440"/>
                  </a:ext>
                </a:extLst>
              </a:tr>
            </a:tbl>
          </a:graphicData>
        </a:graphic>
      </p:graphicFrame>
    </p:spTree>
    <p:extLst>
      <p:ext uri="{BB962C8B-B14F-4D97-AF65-F5344CB8AC3E}">
        <p14:creationId xmlns:p14="http://schemas.microsoft.com/office/powerpoint/2010/main" val="17533264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83F20B-0B0D-AE47-AC2E-B8EE56613F5A}"/>
              </a:ext>
            </a:extLst>
          </p:cNvPr>
          <p:cNvSpPr>
            <a:spLocks noGrp="1"/>
          </p:cNvSpPr>
          <p:nvPr>
            <p:ph idx="1"/>
          </p:nvPr>
        </p:nvSpPr>
        <p:spPr>
          <a:xfrm>
            <a:off x="970722" y="2092352"/>
            <a:ext cx="8923086" cy="3173331"/>
          </a:xfrm>
        </p:spPr>
        <p:txBody>
          <a:bodyPr/>
          <a:lstStyle/>
          <a:p>
            <a:pPr marL="88900" lvl="1" indent="0">
              <a:lnSpc>
                <a:spcPct val="130000"/>
              </a:lnSpc>
              <a:spcBef>
                <a:spcPts val="0"/>
              </a:spcBef>
              <a:spcAft>
                <a:spcPts val="1200"/>
              </a:spcAft>
              <a:buClr>
                <a:schemeClr val="accent2"/>
              </a:buClr>
              <a:buNone/>
            </a:pPr>
            <a:r>
              <a:rPr lang="en-US" sz="2200" b="1" dirty="0">
                <a:solidFill>
                  <a:schemeClr val="tx1">
                    <a:lumMod val="50000"/>
                  </a:schemeClr>
                </a:solidFill>
                <a:cs typeface="Tw Cen MT"/>
              </a:rPr>
              <a:t>Standard method: Assess individual indicators</a:t>
            </a:r>
            <a:r>
              <a:rPr lang="en-US" sz="2200" dirty="0">
                <a:solidFill>
                  <a:schemeClr val="tx1">
                    <a:lumMod val="50000"/>
                  </a:schemeClr>
                </a:solidFill>
                <a:cs typeface="Tw Cen MT"/>
              </a:rPr>
              <a:t>:</a:t>
            </a:r>
          </a:p>
          <a:p>
            <a:pPr marL="1270000" lvl="5" indent="-266700">
              <a:lnSpc>
                <a:spcPct val="130000"/>
              </a:lnSpc>
              <a:spcBef>
                <a:spcPts val="0"/>
              </a:spcBef>
              <a:spcAft>
                <a:spcPts val="1200"/>
              </a:spcAft>
            </a:pPr>
            <a:r>
              <a:rPr lang="en-US" sz="2400" dirty="0">
                <a:solidFill>
                  <a:schemeClr val="tx1">
                    <a:lumMod val="50000"/>
                  </a:schemeClr>
                </a:solidFill>
                <a:cs typeface="Tw Cen MT"/>
              </a:rPr>
              <a:t>0 = no progress; </a:t>
            </a:r>
          </a:p>
          <a:p>
            <a:pPr marL="1270000" lvl="5" indent="-266700">
              <a:lnSpc>
                <a:spcPct val="130000"/>
              </a:lnSpc>
              <a:spcBef>
                <a:spcPts val="0"/>
              </a:spcBef>
              <a:spcAft>
                <a:spcPts val="1200"/>
              </a:spcAft>
            </a:pPr>
            <a:r>
              <a:rPr lang="en-US" sz="2400" dirty="0">
                <a:solidFill>
                  <a:schemeClr val="tx1">
                    <a:lumMod val="50000"/>
                  </a:schemeClr>
                </a:solidFill>
                <a:cs typeface="Tw Cen MT"/>
              </a:rPr>
              <a:t>0.5 = significant  progress;</a:t>
            </a:r>
          </a:p>
          <a:p>
            <a:pPr marL="1270000" lvl="5" indent="-266700">
              <a:lnSpc>
                <a:spcPct val="130000"/>
              </a:lnSpc>
              <a:spcBef>
                <a:spcPts val="0"/>
              </a:spcBef>
              <a:spcAft>
                <a:spcPts val="1200"/>
              </a:spcAft>
            </a:pPr>
            <a:r>
              <a:rPr lang="en-US" sz="2400" dirty="0">
                <a:solidFill>
                  <a:schemeClr val="tx1">
                    <a:lumMod val="50000"/>
                  </a:schemeClr>
                </a:solidFill>
                <a:cs typeface="Tw Cen MT"/>
              </a:rPr>
              <a:t>1 = target met</a:t>
            </a:r>
          </a:p>
          <a:p>
            <a:pPr marL="1003300" lvl="4" indent="-457200">
              <a:lnSpc>
                <a:spcPct val="130000"/>
              </a:lnSpc>
              <a:spcBef>
                <a:spcPts val="0"/>
              </a:spcBef>
              <a:spcAft>
                <a:spcPts val="1200"/>
              </a:spcAft>
              <a:buFont typeface="Wingdings" pitchFamily="2" charset="2"/>
              <a:buChar char="Ø"/>
            </a:pPr>
            <a:r>
              <a:rPr lang="en-GB" sz="2200" dirty="0">
                <a:solidFill>
                  <a:schemeClr val="tx1">
                    <a:lumMod val="50000"/>
                  </a:schemeClr>
                </a:solidFill>
                <a:cs typeface="Tw Cen MT"/>
              </a:rPr>
              <a:t>Pro rata payment: aggregate the amounts for each indicator</a:t>
            </a:r>
          </a:p>
          <a:p>
            <a:pPr marL="0" lvl="4" indent="0">
              <a:lnSpc>
                <a:spcPct val="130000"/>
              </a:lnSpc>
              <a:spcBef>
                <a:spcPts val="0"/>
              </a:spcBef>
              <a:spcAft>
                <a:spcPts val="1200"/>
              </a:spcAft>
              <a:buNone/>
            </a:pPr>
            <a:r>
              <a:rPr lang="en-GB" sz="2200" b="1" dirty="0">
                <a:solidFill>
                  <a:schemeClr val="tx1">
                    <a:lumMod val="50000"/>
                  </a:schemeClr>
                </a:solidFill>
                <a:cs typeface="Tw Cen MT"/>
              </a:rPr>
              <a:t>Other methods possibles but more complex (check guidelines) – </a:t>
            </a:r>
            <a:r>
              <a:rPr lang="en-GB" sz="2200" dirty="0">
                <a:solidFill>
                  <a:schemeClr val="tx1">
                    <a:lumMod val="50000"/>
                  </a:schemeClr>
                </a:solidFill>
                <a:cs typeface="Tw Cen MT"/>
              </a:rPr>
              <a:t>Bottom-line: not unambiguous and fully understood by all sides</a:t>
            </a:r>
          </a:p>
          <a:p>
            <a:pPr marL="546100" lvl="4" indent="0">
              <a:lnSpc>
                <a:spcPct val="130000"/>
              </a:lnSpc>
              <a:spcBef>
                <a:spcPts val="0"/>
              </a:spcBef>
              <a:spcAft>
                <a:spcPts val="1200"/>
              </a:spcAft>
              <a:buNone/>
            </a:pPr>
            <a:endParaRPr lang="en-US" sz="2200" dirty="0">
              <a:solidFill>
                <a:schemeClr val="tx1">
                  <a:lumMod val="50000"/>
                </a:schemeClr>
              </a:solidFill>
              <a:cs typeface="Tw Cen MT"/>
            </a:endParaRPr>
          </a:p>
          <a:p>
            <a:pPr marL="0" indent="0">
              <a:lnSpc>
                <a:spcPct val="130000"/>
              </a:lnSpc>
              <a:spcAft>
                <a:spcPts val="1200"/>
              </a:spcAft>
              <a:buNone/>
            </a:pPr>
            <a:endParaRPr lang="en-GB" sz="2200" dirty="0"/>
          </a:p>
        </p:txBody>
      </p:sp>
      <p:sp>
        <p:nvSpPr>
          <p:cNvPr id="3" name="Title 2">
            <a:extLst>
              <a:ext uri="{FF2B5EF4-FFF2-40B4-BE49-F238E27FC236}">
                <a16:creationId xmlns:a16="http://schemas.microsoft.com/office/drawing/2014/main" id="{C5C609D4-DD7F-C046-91D4-13C5D6B16F0E}"/>
              </a:ext>
            </a:extLst>
          </p:cNvPr>
          <p:cNvSpPr>
            <a:spLocks noGrp="1"/>
          </p:cNvSpPr>
          <p:nvPr>
            <p:ph type="title"/>
          </p:nvPr>
        </p:nvSpPr>
        <p:spPr/>
        <p:txBody>
          <a:bodyPr/>
          <a:lstStyle/>
          <a:p>
            <a:r>
              <a:rPr lang="en-GB" dirty="0"/>
              <a:t>Calculating the Variable tranche</a:t>
            </a:r>
          </a:p>
        </p:txBody>
      </p:sp>
    </p:spTree>
    <p:extLst>
      <p:ext uri="{BB962C8B-B14F-4D97-AF65-F5344CB8AC3E}">
        <p14:creationId xmlns:p14="http://schemas.microsoft.com/office/powerpoint/2010/main" val="17157409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DB552A-67E5-A94F-A076-3C142511A31B}"/>
              </a:ext>
            </a:extLst>
          </p:cNvPr>
          <p:cNvSpPr>
            <a:spLocks noGrp="1"/>
          </p:cNvSpPr>
          <p:nvPr>
            <p:ph type="title"/>
          </p:nvPr>
        </p:nvSpPr>
        <p:spPr>
          <a:xfrm>
            <a:off x="970722" y="482860"/>
            <a:ext cx="10960928" cy="782357"/>
          </a:xfrm>
        </p:spPr>
        <p:txBody>
          <a:bodyPr/>
          <a:lstStyle/>
          <a:p>
            <a:r>
              <a:rPr lang="fr-FR" dirty="0"/>
              <a:t>Illustration Fictiland : Calculation of tranche</a:t>
            </a:r>
            <a:endParaRPr lang="fr-FR" b="1" dirty="0"/>
          </a:p>
        </p:txBody>
      </p:sp>
      <p:sp>
        <p:nvSpPr>
          <p:cNvPr id="9" name="TextBox 8">
            <a:extLst>
              <a:ext uri="{FF2B5EF4-FFF2-40B4-BE49-F238E27FC236}">
                <a16:creationId xmlns:a16="http://schemas.microsoft.com/office/drawing/2014/main" id="{BDDBE73B-B5F8-9F46-A875-B22A822FA9E4}"/>
              </a:ext>
            </a:extLst>
          </p:cNvPr>
          <p:cNvSpPr txBox="1"/>
          <p:nvPr/>
        </p:nvSpPr>
        <p:spPr>
          <a:xfrm>
            <a:off x="461919" y="6194640"/>
            <a:ext cx="7908512" cy="400110"/>
          </a:xfrm>
          <a:prstGeom prst="rect">
            <a:avLst/>
          </a:prstGeom>
          <a:noFill/>
        </p:spPr>
        <p:txBody>
          <a:bodyPr wrap="none" rtlCol="0">
            <a:spAutoFit/>
          </a:bodyPr>
          <a:lstStyle/>
          <a:p>
            <a:r>
              <a:rPr lang="en-GB" sz="2000" b="1" dirty="0"/>
              <a:t>TOTAL to disburse : € 6 million out of a maximum of € 10 million</a:t>
            </a:r>
          </a:p>
        </p:txBody>
      </p:sp>
      <p:graphicFrame>
        <p:nvGraphicFramePr>
          <p:cNvPr id="2" name="Table 1">
            <a:extLst>
              <a:ext uri="{FF2B5EF4-FFF2-40B4-BE49-F238E27FC236}">
                <a16:creationId xmlns:a16="http://schemas.microsoft.com/office/drawing/2014/main" id="{E0931DB4-D35C-1045-BE82-7DE0E6E39EDA}"/>
              </a:ext>
            </a:extLst>
          </p:cNvPr>
          <p:cNvGraphicFramePr>
            <a:graphicFrameLocks noGrp="1"/>
          </p:cNvGraphicFramePr>
          <p:nvPr>
            <p:extLst>
              <p:ext uri="{D42A27DB-BD31-4B8C-83A1-F6EECF244321}">
                <p14:modId xmlns:p14="http://schemas.microsoft.com/office/powerpoint/2010/main" val="1934647628"/>
              </p:ext>
            </p:extLst>
          </p:nvPr>
        </p:nvGraphicFramePr>
        <p:xfrm>
          <a:off x="1157468" y="1574158"/>
          <a:ext cx="9595413" cy="4480555"/>
        </p:xfrm>
        <a:graphic>
          <a:graphicData uri="http://schemas.openxmlformats.org/drawingml/2006/table">
            <a:tbl>
              <a:tblPr>
                <a:tableStyleId>{9D7B26C5-4107-4FEC-AEDC-1716B250A1EF}</a:tableStyleId>
              </a:tblPr>
              <a:tblGrid>
                <a:gridCol w="5510449">
                  <a:extLst>
                    <a:ext uri="{9D8B030D-6E8A-4147-A177-3AD203B41FA5}">
                      <a16:colId xmlns:a16="http://schemas.microsoft.com/office/drawing/2014/main" val="2751679925"/>
                    </a:ext>
                  </a:extLst>
                </a:gridCol>
                <a:gridCol w="1005284">
                  <a:extLst>
                    <a:ext uri="{9D8B030D-6E8A-4147-A177-3AD203B41FA5}">
                      <a16:colId xmlns:a16="http://schemas.microsoft.com/office/drawing/2014/main" val="3720046208"/>
                    </a:ext>
                  </a:extLst>
                </a:gridCol>
                <a:gridCol w="1069112">
                  <a:extLst>
                    <a:ext uri="{9D8B030D-6E8A-4147-A177-3AD203B41FA5}">
                      <a16:colId xmlns:a16="http://schemas.microsoft.com/office/drawing/2014/main" val="331427217"/>
                    </a:ext>
                  </a:extLst>
                </a:gridCol>
                <a:gridCol w="832949">
                  <a:extLst>
                    <a:ext uri="{9D8B030D-6E8A-4147-A177-3AD203B41FA5}">
                      <a16:colId xmlns:a16="http://schemas.microsoft.com/office/drawing/2014/main" val="2918537331"/>
                    </a:ext>
                  </a:extLst>
                </a:gridCol>
                <a:gridCol w="172335">
                  <a:extLst>
                    <a:ext uri="{9D8B030D-6E8A-4147-A177-3AD203B41FA5}">
                      <a16:colId xmlns:a16="http://schemas.microsoft.com/office/drawing/2014/main" val="587529970"/>
                    </a:ext>
                  </a:extLst>
                </a:gridCol>
                <a:gridCol w="1005284">
                  <a:extLst>
                    <a:ext uri="{9D8B030D-6E8A-4147-A177-3AD203B41FA5}">
                      <a16:colId xmlns:a16="http://schemas.microsoft.com/office/drawing/2014/main" val="2008461274"/>
                    </a:ext>
                  </a:extLst>
                </a:gridCol>
              </a:tblGrid>
              <a:tr h="449903">
                <a:tc>
                  <a:txBody>
                    <a:bodyPr/>
                    <a:lstStyle/>
                    <a:p>
                      <a:pPr algn="ctr" fontAlgn="ctr"/>
                      <a:r>
                        <a:rPr lang="en-GB" sz="1600" u="none" strike="noStrike" noProof="0" dirty="0">
                          <a:effectLst/>
                        </a:rPr>
                        <a:t>Indicator</a:t>
                      </a:r>
                      <a:endParaRPr lang="en-GB" sz="1600" b="1" i="0" u="none" strike="noStrike" noProof="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noProof="0" dirty="0">
                          <a:effectLst/>
                        </a:rPr>
                        <a:t>Weight</a:t>
                      </a:r>
                      <a:endParaRPr lang="en-GB" sz="1600" b="1" i="0" u="none" strike="noStrike" noProof="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noProof="0" dirty="0">
                          <a:effectLst/>
                        </a:rPr>
                        <a:t>Maximum amount</a:t>
                      </a:r>
                      <a:endParaRPr lang="en-GB" sz="16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noProof="0" dirty="0">
                          <a:effectLst/>
                        </a:rPr>
                        <a:t>Score</a:t>
                      </a:r>
                      <a:endParaRPr lang="en-GB" sz="1600" b="1" i="0" u="none" strike="noStrike" noProof="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fr-FR" sz="1800" u="none" strike="noStrike" noProof="0" dirty="0">
                          <a:effectLst/>
                        </a:rPr>
                        <a:t>Method 1</a:t>
                      </a:r>
                      <a:endParaRPr lang="fr-FR" sz="1800" b="1" i="0" u="none" strike="noStrike" noProof="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dirty="0">
                          <a:effectLst/>
                        </a:rPr>
                        <a:t>Montant à décaisser </a:t>
                      </a:r>
                      <a:endParaRPr lang="fr-FR" sz="18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150281"/>
                  </a:ext>
                </a:extLst>
              </a:tr>
              <a:tr h="33096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noProof="0" dirty="0">
                          <a:effectLst/>
                        </a:rPr>
                        <a:t>Objective 1: Grid development</a:t>
                      </a:r>
                      <a:endParaRPr lang="en-GB" sz="16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fr-FR"/>
                    </a:p>
                  </a:txBody>
                  <a:tcPr/>
                </a:tc>
                <a:tc hMerge="1">
                  <a:txBody>
                    <a:bodyPr/>
                    <a:lstStyle/>
                    <a:p>
                      <a:endParaRPr lang="en-GB"/>
                    </a:p>
                  </a:txBody>
                  <a:tcPr/>
                </a:tc>
                <a:extLst>
                  <a:ext uri="{0D108BD9-81ED-4DB2-BD59-A6C34878D82A}">
                    <a16:rowId xmlns:a16="http://schemas.microsoft.com/office/drawing/2014/main" val="2087727999"/>
                  </a:ext>
                </a:extLst>
              </a:tr>
              <a:tr h="325183">
                <a:tc>
                  <a:txBody>
                    <a:bodyPr/>
                    <a:lstStyle/>
                    <a:p>
                      <a:pPr algn="l" fontAlgn="b"/>
                      <a:r>
                        <a:rPr lang="en-GB" sz="1600" u="none" strike="noStrike" noProof="0" dirty="0">
                          <a:effectLst/>
                        </a:rPr>
                        <a:t> 1. PI1. Access</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rPr>
                        <a:t>10%</a:t>
                      </a:r>
                      <a:endParaRPr lang="fr-FR" sz="18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rPr>
                        <a:t>€1M</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rPr>
                        <a:t>0.5</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dirty="0">
                          <a:effectLst/>
                        </a:rPr>
                        <a:t>€0.5M</a:t>
                      </a:r>
                      <a:endParaRPr lang="fr-FR" sz="18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a:effectLst/>
                        </a:rPr>
                        <a:t>€0.5M</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744605"/>
                  </a:ext>
                </a:extLst>
              </a:tr>
              <a:tr h="325183">
                <a:tc>
                  <a:txBody>
                    <a:bodyPr/>
                    <a:lstStyle/>
                    <a:p>
                      <a:pPr algn="l" fontAlgn="b"/>
                      <a:r>
                        <a:rPr lang="en-GB" sz="1600" u="none" strike="noStrike" noProof="0" dirty="0">
                          <a:effectLst/>
                        </a:rPr>
                        <a:t> 2. IP4: Renewable energy consumption</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€1M</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0</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latin typeface="+mj-lt"/>
                        </a:rPr>
                        <a:t>€0M</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a:effectLst/>
                        </a:rPr>
                        <a:t>€0M</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6092580"/>
                  </a:ext>
                </a:extLst>
              </a:tr>
              <a:tr h="3251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noProof="0" dirty="0">
                          <a:effectLst/>
                        </a:rPr>
                        <a:t>Objective 2: Sector governance</a:t>
                      </a:r>
                      <a:endParaRPr lang="en-GB" sz="16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l" fontAlgn="b"/>
                      <a:endParaRPr lang="fr-FR" sz="1800" u="none" strike="noStrike" noProof="0" dirty="0">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r>
                        <a:rPr lang="fr-FR" sz="1800" u="none" strike="noStrike" noProof="0" dirty="0">
                          <a:effectLst/>
                          <a:latin typeface="+mj-lt"/>
                        </a:rPr>
                        <a:t> </a:t>
                      </a:r>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r>
                        <a:rPr lang="fr-FR" sz="1800" u="none" strike="noStrike" noProof="0" dirty="0">
                          <a:effectLst/>
                          <a:latin typeface="+mj-lt"/>
                        </a:rPr>
                        <a:t> </a:t>
                      </a:r>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r>
                        <a:rPr lang="fr-FR" sz="1800" u="none" strike="noStrike" noProof="0" dirty="0">
                          <a:effectLst/>
                          <a:latin typeface="+mj-lt"/>
                        </a:rPr>
                        <a:t> </a:t>
                      </a:r>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r>
                        <a:rPr lang="fr-FR" sz="1800" u="none" strike="noStrike" noProof="0" dirty="0">
                          <a:effectLst/>
                        </a:rPr>
                        <a:t> </a:t>
                      </a:r>
                      <a:endParaRPr lang="fr-FR" sz="18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297244"/>
                  </a:ext>
                </a:extLst>
              </a:tr>
              <a:tr h="325183">
                <a:tc>
                  <a:txBody>
                    <a:bodyPr/>
                    <a:lstStyle/>
                    <a:p>
                      <a:pPr algn="l" fontAlgn="b"/>
                      <a:r>
                        <a:rPr lang="en-GB" sz="1600" u="none" strike="noStrike" noProof="0" dirty="0">
                          <a:effectLst/>
                        </a:rPr>
                        <a:t> 3. IP6: Energy Information System</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20%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€2M</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latin typeface="+mj-lt"/>
                        </a:rPr>
                        <a:t>€2M</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a:effectLst/>
                        </a:rPr>
                        <a:t>€2M</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1137015"/>
                  </a:ext>
                </a:extLst>
              </a:tr>
              <a:tr h="325183">
                <a:tc>
                  <a:txBody>
                    <a:bodyPr/>
                    <a:lstStyle/>
                    <a:p>
                      <a:pPr algn="l" fontAlgn="b"/>
                      <a:r>
                        <a:rPr lang="en-GB" sz="1600" u="none" strike="noStrike" noProof="0" dirty="0">
                          <a:effectLst/>
                        </a:rPr>
                        <a:t> 4. IP5: Recurrent Budget (%)</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€1M</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latin typeface="+mj-lt"/>
                        </a:rPr>
                        <a:t>€0M</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a:effectLst/>
                        </a:rPr>
                        <a:t>€0M</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3831288"/>
                  </a:ext>
                </a:extLst>
              </a:tr>
              <a:tr h="325183">
                <a:tc>
                  <a:txBody>
                    <a:bodyPr/>
                    <a:lstStyle/>
                    <a:p>
                      <a:pPr algn="l" fontAlgn="b"/>
                      <a:r>
                        <a:rPr lang="en-GB" sz="1600" u="none" strike="noStrike" noProof="0" dirty="0">
                          <a:effectLst/>
                        </a:rPr>
                        <a:t> 5. IP8: Electricity subsidy</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15%</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€1.5M</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latin typeface="+mj-lt"/>
                        </a:rPr>
                        <a:t>€0M</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a:effectLst/>
                        </a:rPr>
                        <a:t>€0M</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8414173"/>
                  </a:ext>
                </a:extLst>
              </a:tr>
              <a:tr h="325183">
                <a:tc>
                  <a:txBody>
                    <a:bodyPr/>
                    <a:lstStyle/>
                    <a:p>
                      <a:pPr algn="l" fontAlgn="b"/>
                      <a:r>
                        <a:rPr lang="en-GB" sz="1600" u="none" strike="noStrike" noProof="0" dirty="0">
                          <a:effectLst/>
                        </a:rPr>
                        <a:t> 6. IP9: Feed-in tariff</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10%</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€1M</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a:effectLst/>
                          <a:latin typeface="+mj-lt"/>
                        </a:rPr>
                        <a:t>€1M</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a:effectLst/>
                        </a:rPr>
                        <a:t>€1M</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214159"/>
                  </a:ext>
                </a:extLst>
              </a:tr>
              <a:tr h="325183">
                <a:tc>
                  <a:txBody>
                    <a:bodyPr/>
                    <a:lstStyle/>
                    <a:p>
                      <a:pPr algn="l" fontAlgn="b"/>
                      <a:r>
                        <a:rPr lang="en-GB" sz="1600" u="none" strike="noStrike" noProof="0" dirty="0">
                          <a:effectLst/>
                        </a:rPr>
                        <a:t> 7. IP12: Solar development plan</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10%</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€1M</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a:effectLst/>
                          <a:latin typeface="+mj-lt"/>
                        </a:rPr>
                        <a:t>1</a:t>
                      </a:r>
                      <a:endParaRPr lang="fr-FR" sz="1800" b="0" i="0" u="none" strike="noStrike" noProof="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dirty="0">
                          <a:effectLst/>
                          <a:latin typeface="+mj-lt"/>
                        </a:rPr>
                        <a:t>€1M</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r>
                        <a:rPr lang="fr-FR" sz="1800" u="none" strike="noStrike" noProof="0">
                          <a:effectLst/>
                        </a:rPr>
                        <a:t>€1M</a:t>
                      </a:r>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5669103"/>
                  </a:ext>
                </a:extLst>
              </a:tr>
              <a:tr h="33096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noProof="0" dirty="0">
                          <a:effectLst/>
                        </a:rPr>
                        <a:t>Objectif 3: Social protection</a:t>
                      </a:r>
                      <a:endParaRPr lang="en-GB" sz="16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fr-FR"/>
                    </a:p>
                  </a:txBody>
                  <a:tcPr/>
                </a:tc>
                <a:tc hMerge="1">
                  <a:txBody>
                    <a:bodyPr/>
                    <a:lstStyle/>
                    <a:p>
                      <a:endParaRPr lang="en-GB"/>
                    </a:p>
                  </a:txBody>
                  <a:tcPr/>
                </a:tc>
                <a:extLst>
                  <a:ext uri="{0D108BD9-81ED-4DB2-BD59-A6C34878D82A}">
                    <a16:rowId xmlns:a16="http://schemas.microsoft.com/office/drawing/2014/main" val="3272049460"/>
                  </a:ext>
                </a:extLst>
              </a:tr>
              <a:tr h="325183">
                <a:tc>
                  <a:txBody>
                    <a:bodyPr/>
                    <a:lstStyle/>
                    <a:p>
                      <a:pPr algn="l" fontAlgn="b"/>
                      <a:r>
                        <a:rPr lang="en-GB" sz="1600" u="none" strike="noStrike" noProof="0" dirty="0">
                          <a:effectLst/>
                        </a:rPr>
                        <a:t> 8. IP10: Social assistance scheme</a:t>
                      </a:r>
                      <a:endParaRPr lang="en-GB" sz="1600" b="0"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15%</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€1.5M</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fr-FR" sz="1800" u="none" strike="noStrike" noProof="0" dirty="0">
                          <a:effectLst/>
                          <a:latin typeface="+mj-lt"/>
                        </a:rPr>
                        <a:t>1</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0"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u="none" strike="noStrike" noProof="0" dirty="0">
                          <a:effectLst/>
                          <a:latin typeface="+mj-lt"/>
                        </a:rPr>
                        <a:t>€1.5M</a:t>
                      </a:r>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2079440"/>
                  </a:ext>
                </a:extLst>
              </a:tr>
              <a:tr h="325183">
                <a:tc gridSpan="5">
                  <a:txBody>
                    <a:bodyPr/>
                    <a:lstStyle/>
                    <a:p>
                      <a:pPr algn="ctr" fontAlgn="b"/>
                      <a:r>
                        <a:rPr lang="fr-FR" sz="1800" b="1" u="none" strike="noStrike" noProof="0" dirty="0">
                          <a:effectLst/>
                        </a:rPr>
                        <a:t>TOTAL DISBURSEMENT</a:t>
                      </a:r>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0"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r-FR" sz="1800" b="1" i="0" u="none" strike="noStrike" noProof="0"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pPr algn="ctr" fontAlgn="b"/>
                      <a:r>
                        <a:rPr lang="fr-FR" sz="1800" b="1" u="none" strike="noStrike" noProof="0" dirty="0">
                          <a:effectLst/>
                          <a:latin typeface="+mj-lt"/>
                        </a:rPr>
                        <a:t>€ </a:t>
                      </a:r>
                      <a:r>
                        <a:rPr lang="fr-FR" sz="1800" b="1" i="0" u="none" strike="noStrike" noProof="0" dirty="0">
                          <a:solidFill>
                            <a:srgbClr val="000000"/>
                          </a:solidFill>
                          <a:effectLst/>
                          <a:latin typeface="+mj-lt"/>
                        </a:rPr>
                        <a:t>6.0M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805329"/>
                  </a:ext>
                </a:extLst>
              </a:tr>
            </a:tbl>
          </a:graphicData>
        </a:graphic>
      </p:graphicFrame>
    </p:spTree>
    <p:extLst>
      <p:ext uri="{BB962C8B-B14F-4D97-AF65-F5344CB8AC3E}">
        <p14:creationId xmlns:p14="http://schemas.microsoft.com/office/powerpoint/2010/main" val="197906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IMING" val="|3.8|77.6|73.8"/>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565401-6124-4834-af4c-bc1a772a6083">
      <Terms xmlns="http://schemas.microsoft.com/office/infopath/2007/PartnerControls"/>
    </lcf76f155ced4ddcb4097134ff3c332f>
    <TaxCatchAll xmlns="ed350a78-f7eb-44a2-bb43-fd61cd942e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D2C354A9B80F4897019BC7E2880A88" ma:contentTypeVersion="12" ma:contentTypeDescription="Create a new document." ma:contentTypeScope="" ma:versionID="1e86798e2b853f7a5903e3687477ae7e">
  <xsd:schema xmlns:xsd="http://www.w3.org/2001/XMLSchema" xmlns:xs="http://www.w3.org/2001/XMLSchema" xmlns:p="http://schemas.microsoft.com/office/2006/metadata/properties" xmlns:ns2="2a565401-6124-4834-af4c-bc1a772a6083" xmlns:ns3="ed350a78-f7eb-44a2-bb43-fd61cd942e28" targetNamespace="http://schemas.microsoft.com/office/2006/metadata/properties" ma:root="true" ma:fieldsID="52cbab8f537505d99670c8d89078eec5" ns2:_="" ns3:_="">
    <xsd:import namespace="2a565401-6124-4834-af4c-bc1a772a6083"/>
    <xsd:import namespace="ed350a78-f7eb-44a2-bb43-fd61cd942e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565401-6124-4834-af4c-bc1a772a6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350a78-f7eb-44a2-bb43-fd61cd942e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78d1a3d-e81f-4bff-bbc6-d780fc8e7540}" ma:internalName="TaxCatchAll" ma:showField="CatchAllData" ma:web="ed350a78-f7eb-44a2-bb43-fd61cd942e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E96FE3-59F2-4BD3-9072-AF272D44F078}">
  <ds:schemaRefs>
    <ds:schemaRef ds:uri="http://schemas.microsoft.com/sharepoint/v3/contenttype/forms"/>
  </ds:schemaRefs>
</ds:datastoreItem>
</file>

<file path=customXml/itemProps2.xml><?xml version="1.0" encoding="utf-8"?>
<ds:datastoreItem xmlns:ds="http://schemas.openxmlformats.org/officeDocument/2006/customXml" ds:itemID="{36357F97-A641-4D1B-A2FE-011423EFB4E6}">
  <ds:schemaRefs>
    <ds:schemaRef ds:uri="http://schemas.microsoft.com/office/2006/metadata/properties"/>
    <ds:schemaRef ds:uri="http://schemas.microsoft.com/office/infopath/2007/PartnerControls"/>
    <ds:schemaRef ds:uri="2a565401-6124-4834-af4c-bc1a772a6083"/>
    <ds:schemaRef ds:uri="ed350a78-f7eb-44a2-bb43-fd61cd942e28"/>
  </ds:schemaRefs>
</ds:datastoreItem>
</file>

<file path=customXml/itemProps3.xml><?xml version="1.0" encoding="utf-8"?>
<ds:datastoreItem xmlns:ds="http://schemas.openxmlformats.org/officeDocument/2006/customXml" ds:itemID="{914E4E0F-1437-4F02-BFE9-FF7BDF16D6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565401-6124-4834-af4c-bc1a772a6083"/>
    <ds:schemaRef ds:uri="ed350a78-f7eb-44a2-bb43-fd61cd942e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27213</TotalTime>
  <Words>15935</Words>
  <Application>Microsoft Office PowerPoint</Application>
  <PresentationFormat>Widescreen</PresentationFormat>
  <Paragraphs>1852</Paragraphs>
  <Slides>112</Slides>
  <Notes>92</Notes>
  <HiddenSlides>4</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4" baseType="lpstr">
      <vt:lpstr>Aptos</vt:lpstr>
      <vt:lpstr>Arial</vt:lpstr>
      <vt:lpstr>Calibri</vt:lpstr>
      <vt:lpstr>Calibri Light</vt:lpstr>
      <vt:lpstr>Copperplate</vt:lpstr>
      <vt:lpstr>Courier New</vt:lpstr>
      <vt:lpstr>Times New Roman</vt:lpstr>
      <vt:lpstr>Tw Cen MT</vt:lpstr>
      <vt:lpstr>Verdana</vt:lpstr>
      <vt:lpstr>Wingdings</vt:lpstr>
      <vt:lpstr>Office Theme</vt:lpstr>
      <vt:lpstr>think-cell Slide</vt:lpstr>
      <vt:lpstr>Budget Support</vt:lpstr>
      <vt:lpstr>Ground Rules – Virtual Class</vt:lpstr>
      <vt:lpstr>What is Budget Support for the EU? </vt:lpstr>
      <vt:lpstr>EU funding modalities </vt:lpstr>
      <vt:lpstr>EU Approach to budget support</vt:lpstr>
      <vt:lpstr>PowerPoint Presentation</vt:lpstr>
      <vt:lpstr>Payments on performance</vt:lpstr>
      <vt:lpstr>PowerPoint Presentation</vt:lpstr>
      <vt:lpstr>Budget support, External Action, Team Europe</vt:lpstr>
      <vt:lpstr>The Global Gateway and broader policies</vt:lpstr>
      <vt:lpstr>Economic governance &amp; Global Gateway</vt:lpstr>
      <vt:lpstr>Budget support for Global Gateway</vt:lpstr>
      <vt:lpstr>Budget support Intervention Logic (OECD/DAC 2012)</vt:lpstr>
      <vt:lpstr>Quiz time What is policy dialogue about?</vt:lpstr>
      <vt:lpstr>What is Policy Dialogue?</vt:lpstr>
      <vt:lpstr>Policy dialogue is a continuous, dynamic, multidimensional, non-linear, purposeful exchange</vt:lpstr>
      <vt:lpstr>PowerPoint Presentation</vt:lpstr>
      <vt:lpstr>Quiz time: What is capacity development in the context of budget support?</vt:lpstr>
      <vt:lpstr>PowerPoint Presentation</vt:lpstr>
      <vt:lpstr>Any questions?</vt:lpstr>
      <vt:lpstr>PowerPoint Presentation</vt:lpstr>
      <vt:lpstr>The centrality of the budget</vt:lpstr>
      <vt:lpstr>Why start the assessment of macro-economic policies at an early stage?</vt:lpstr>
      <vt:lpstr>Macro-economic stability</vt:lpstr>
      <vt:lpstr>Macro - Analytical grid</vt:lpstr>
      <vt:lpstr>Macro – Navigating the 4 Building Blocks</vt:lpstr>
      <vt:lpstr>Quick look at the debt situation </vt:lpstr>
      <vt:lpstr>DRM : tax to GDP ratio</vt:lpstr>
      <vt:lpstr>Exercises</vt:lpstr>
      <vt:lpstr>Fictiland and sector context</vt:lpstr>
      <vt:lpstr>EU cooperation with Fictiland</vt:lpstr>
      <vt:lpstr>Exercise 1: Macro-economic policy</vt:lpstr>
      <vt:lpstr>Exercise 1. Table1.1: Macro-economic assessment – Macro-economic aggregates</vt:lpstr>
      <vt:lpstr>PowerPoint Presentation</vt:lpstr>
      <vt:lpstr>Any questions?</vt:lpstr>
      <vt:lpstr>Budget Support</vt:lpstr>
      <vt:lpstr>Quiz time: Budget support and eligibility criteria  RECAP Day 1</vt:lpstr>
      <vt:lpstr>A simplified PFM framework</vt:lpstr>
      <vt:lpstr>Analytical Grid PFM</vt:lpstr>
      <vt:lpstr>How to analyse PFM: PEFA Measurement tool</vt:lpstr>
      <vt:lpstr>How to analyse PFM: other tools</vt:lpstr>
      <vt:lpstr>Exercise 2: Public Finance Management</vt:lpstr>
      <vt:lpstr>PowerPoint Presentation</vt:lpstr>
      <vt:lpstr>PowerPoint Presentation</vt:lpstr>
      <vt:lpstr>Requirement and focus for Transparency and oversight of the budget</vt:lpstr>
      <vt:lpstr>Budget cycle and essential budget documents</vt:lpstr>
      <vt:lpstr>Exercise 3: Budget transparency and external oversight</vt:lpstr>
      <vt:lpstr>PowerPoint Presentation</vt:lpstr>
      <vt:lpstr>Public policy process</vt:lpstr>
      <vt:lpstr>Public policy analysis</vt:lpstr>
      <vt:lpstr> Exercise 4: Sector Policy</vt:lpstr>
      <vt:lpstr>PowerPoint Presentation</vt:lpstr>
      <vt:lpstr>PowerPoint Presentation</vt:lpstr>
      <vt:lpstr>Budget Support</vt:lpstr>
      <vt:lpstr>Attention to fundamental values</vt:lpstr>
      <vt:lpstr>EU Cycle of operations</vt:lpstr>
      <vt:lpstr>The context analysis at the centre:  A continuous and iterative process</vt:lpstr>
      <vt:lpstr>Budget support Intervention Logic (OECD/DAC 2012)</vt:lpstr>
      <vt:lpstr>Any questions?</vt:lpstr>
      <vt:lpstr>Budget Support</vt:lpstr>
      <vt:lpstr>Quiz time: Budget support eligibility criteria and intervention logic  RECAP Day 2</vt:lpstr>
      <vt:lpstr> Exercise 5: Intervention Logic</vt:lpstr>
      <vt:lpstr>PowerPoint Presentation</vt:lpstr>
      <vt:lpstr>PowerPoint Presentation</vt:lpstr>
      <vt:lpstr>Budget Support</vt:lpstr>
      <vt:lpstr>PowerPoint Presentation</vt:lpstr>
      <vt:lpstr>The role of Government Institutions</vt:lpstr>
      <vt:lpstr>Funding  arrangements</vt:lpstr>
      <vt:lpstr>Timing of disbursement and duration:  BS predictability</vt:lpstr>
      <vt:lpstr>Size and phasing of variable tranches</vt:lpstr>
      <vt:lpstr>Funding profile: Energy SRPC in Fictiland</vt:lpstr>
      <vt:lpstr>Illustration of funding profile: Energy SRPC in Fictiland</vt:lpstr>
      <vt:lpstr>Complementary support actions: Choices of capacity building support for Fictiland’s energy sector</vt:lpstr>
      <vt:lpstr>Which indicators for budget support?</vt:lpstr>
      <vt:lpstr>The landscape for monitoring and performance</vt:lpstr>
      <vt:lpstr>PowerPoint Presentation</vt:lpstr>
      <vt:lpstr>Other ECA recommendations</vt:lpstr>
      <vt:lpstr>Practical steps  in defining, verifying and using indicators</vt:lpstr>
      <vt:lpstr>Indicator Template (AD template June 2021)</vt:lpstr>
      <vt:lpstr>Exercise 6: Agreement on Performance Indicators</vt:lpstr>
      <vt:lpstr>PowerPoint Presentation</vt:lpstr>
      <vt:lpstr>Traps to be avoided with Budget Support</vt:lpstr>
      <vt:lpstr>Any questions?</vt:lpstr>
      <vt:lpstr>Budget Support</vt:lpstr>
      <vt:lpstr>Quiz time</vt:lpstr>
      <vt:lpstr>Monitoring</vt:lpstr>
      <vt:lpstr>Monitoring and evaluation (M&amp;E)</vt:lpstr>
      <vt:lpstr>Snapshot assessment of statistical systems</vt:lpstr>
      <vt:lpstr>What is subject to monitoring?</vt:lpstr>
      <vt:lpstr>Quiz time How and when does the EU monitor?</vt:lpstr>
      <vt:lpstr>Monitoring a Budget Support programme: A continuous process</vt:lpstr>
      <vt:lpstr>The landscape for monitoring and performance</vt:lpstr>
      <vt:lpstr>Disbursement</vt:lpstr>
      <vt:lpstr>Disbursement as expression of collaboration</vt:lpstr>
      <vt:lpstr>Disbursement process</vt:lpstr>
      <vt:lpstr>Requirements for disbursement</vt:lpstr>
      <vt:lpstr>Illustration Fictiland : June 2026 assessment, Performance indicators</vt:lpstr>
      <vt:lpstr>Calculating the Variable tranche</vt:lpstr>
      <vt:lpstr>Illustration Fictiland : Calculation of tranche</vt:lpstr>
      <vt:lpstr>Exercise 7: Disbursement negotiation, June 2025</vt:lpstr>
      <vt:lpstr>PowerPoint Presentation</vt:lpstr>
      <vt:lpstr>PowerPoint Presentation</vt:lpstr>
      <vt:lpstr>Disbursement report template</vt:lpstr>
      <vt:lpstr>Which documents to insert / Hyperlink in a disbursement file </vt:lpstr>
      <vt:lpstr>Finally, data need to be verified!</vt:lpstr>
      <vt:lpstr>If things go wrong: Gradual and proportional response</vt:lpstr>
      <vt:lpstr>Questions and Answers INTPA Unit E1</vt:lpstr>
      <vt:lpstr>Rounding Up: relevant information?</vt:lpstr>
      <vt:lpstr>Training Evaluation Form   </vt:lpstr>
      <vt:lpstr>TEST OUT</vt:lpstr>
      <vt:lpstr>Keep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Support</dc:title>
  <dc:creator>Lydienne Bifere</dc:creator>
  <cp:lastModifiedBy>Ana Janjusevic</cp:lastModifiedBy>
  <cp:revision>404</cp:revision>
  <cp:lastPrinted>2021-04-14T18:40:02Z</cp:lastPrinted>
  <dcterms:created xsi:type="dcterms:W3CDTF">2020-08-12T05:52:57Z</dcterms:created>
  <dcterms:modified xsi:type="dcterms:W3CDTF">2026-01-20T10:50:05Z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2023-04-03T13:39:29Z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d0632e49-e783-41a9-acc8-7cb37e8a10ad</vt:lpwstr>
  </property>
  <property fmtid="{D5CDD505-2E9C-101B-9397-08002B2CF9AE}" pid="8" name="MSIP_Label_6bd9ddd1-4d20-43f6-abfa-fc3c07406f94_ContentBits">
    <vt:lpwstr>0</vt:lpwstr>
  </property>
  <property fmtid="{D5CDD505-2E9C-101B-9397-08002B2CF9AE}" pid="9" name="ContentTypeId">
    <vt:lpwstr>0x01010078D2C354A9B80F4897019BC7E2880A88</vt:lpwstr>
  </property>
  <property fmtid="{D5CDD505-2E9C-101B-9397-08002B2CF9AE}" pid="10" name="MediaServiceImageTags">
    <vt:lpwstr/>
  </property>
</Properties>
</file>