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56" r:id="rId2"/>
    <p:sldId id="263" r:id="rId3"/>
    <p:sldId id="260" r:id="rId4"/>
    <p:sldId id="271" r:id="rId5"/>
    <p:sldId id="272" r:id="rId6"/>
    <p:sldId id="273" r:id="rId7"/>
    <p:sldId id="274" r:id="rId8"/>
    <p:sldId id="259" r:id="rId9"/>
    <p:sldId id="262" r:id="rId10"/>
    <p:sldId id="264" r:id="rId11"/>
    <p:sldId id="265" r:id="rId12"/>
    <p:sldId id="267" r:id="rId13"/>
    <p:sldId id="266" r:id="rId14"/>
    <p:sldId id="268" r:id="rId15"/>
    <p:sldId id="257" r:id="rId16"/>
    <p:sldId id="269" r:id="rId17"/>
    <p:sldId id="270"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81" d="100"/>
          <a:sy n="81" d="100"/>
        </p:scale>
        <p:origin x="-54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4239214-8DB2-1B48-8232-B775C0E18DF3}" type="datetimeFigureOut">
              <a:rPr lang="en-US" smtClean="0"/>
              <a:pPr/>
              <a:t>11/27/2015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866FB3C-C46C-7A49-8E05-144312B37693}" type="slidenum">
              <a:rPr lang="en-US" smtClean="0"/>
              <a:pPr/>
              <a:t>‹#›</a:t>
            </a:fld>
            <a:endParaRPr lang="en-US"/>
          </a:p>
        </p:txBody>
      </p:sp>
    </p:spTree>
    <p:extLst>
      <p:ext uri="{BB962C8B-B14F-4D97-AF65-F5344CB8AC3E}">
        <p14:creationId xmlns:p14="http://schemas.microsoft.com/office/powerpoint/2010/main" xmlns="" val="31038452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AF2B6D-2FB8-3645-B10F-E9DF66D8F205}" type="datetimeFigureOut">
              <a:rPr lang="en-US" smtClean="0"/>
              <a:pPr/>
              <a:t>11/27/2015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8FB1A9-37A3-1B44-B7E5-57474B8C7472}" type="slidenum">
              <a:rPr lang="en-US" smtClean="0"/>
              <a:pPr/>
              <a:t>‹#›</a:t>
            </a:fld>
            <a:endParaRPr lang="en-US"/>
          </a:p>
        </p:txBody>
      </p:sp>
    </p:spTree>
    <p:extLst>
      <p:ext uri="{BB962C8B-B14F-4D97-AF65-F5344CB8AC3E}">
        <p14:creationId xmlns:p14="http://schemas.microsoft.com/office/powerpoint/2010/main" xmlns="" val="169585868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nl-B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smtClean="0"/>
              <a:t>Click to edit Master subtitle style</a:t>
            </a:r>
            <a:endParaRPr lang="en-US"/>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
        <p:nvSpPr>
          <p:cNvPr id="6" name="Slide Number Placeholder 5"/>
          <p:cNvSpPr>
            <a:spLocks noGrp="1"/>
          </p:cNvSpPr>
          <p:nvPr>
            <p:ph type="sldNum" sz="quarter" idx="12"/>
          </p:nvPr>
        </p:nvSpPr>
        <p:spPr/>
        <p:txBody>
          <a:bodyPr/>
          <a:lstStyle/>
          <a:p>
            <a:fld id="{2AF9D23E-D6AA-B74C-B978-B8515E32155F}" type="slidenum">
              <a:rPr lang="en-US" smtClean="0"/>
              <a:pPr/>
              <a:t>‹#›</a:t>
            </a:fld>
            <a:endParaRPr lang="en-US"/>
          </a:p>
        </p:txBody>
      </p:sp>
    </p:spTree>
    <p:extLst>
      <p:ext uri="{BB962C8B-B14F-4D97-AF65-F5344CB8AC3E}">
        <p14:creationId xmlns:p14="http://schemas.microsoft.com/office/powerpoint/2010/main" xmlns="" val="1318349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dirty="0" err="1" smtClean="0"/>
              <a:t>Blerina.vila@wexam.be</a:t>
            </a:r>
            <a:endParaRPr lang="en-US" dirty="0"/>
          </a:p>
        </p:txBody>
      </p:sp>
      <p:sp>
        <p:nvSpPr>
          <p:cNvPr id="6" name="Slide Number Placeholder 5"/>
          <p:cNvSpPr>
            <a:spLocks noGrp="1"/>
          </p:cNvSpPr>
          <p:nvPr>
            <p:ph type="sldNum" sz="quarter" idx="12"/>
          </p:nvPr>
        </p:nvSpPr>
        <p:spPr/>
        <p:txBody>
          <a:bodyPr/>
          <a:lstStyle/>
          <a:p>
            <a:fld id="{2AF9D23E-D6AA-B74C-B978-B8515E32155F}" type="slidenum">
              <a:rPr lang="en-US" smtClean="0"/>
              <a:pPr/>
              <a:t>‹#›</a:t>
            </a:fld>
            <a:endParaRPr lang="en-US"/>
          </a:p>
        </p:txBody>
      </p:sp>
    </p:spTree>
    <p:extLst>
      <p:ext uri="{BB962C8B-B14F-4D97-AF65-F5344CB8AC3E}">
        <p14:creationId xmlns:p14="http://schemas.microsoft.com/office/powerpoint/2010/main" xmlns="" val="3827170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l-B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dirty="0" err="1" smtClean="0"/>
              <a:t>Blerina.vila@wexam.be</a:t>
            </a:r>
            <a:endParaRPr lang="en-US" dirty="0" smtClean="0"/>
          </a:p>
        </p:txBody>
      </p:sp>
      <p:sp>
        <p:nvSpPr>
          <p:cNvPr id="6" name="Slide Number Placeholder 5"/>
          <p:cNvSpPr>
            <a:spLocks noGrp="1"/>
          </p:cNvSpPr>
          <p:nvPr>
            <p:ph type="sldNum" sz="quarter" idx="12"/>
          </p:nvPr>
        </p:nvSpPr>
        <p:spPr/>
        <p:txBody>
          <a:bodyPr/>
          <a:lstStyle/>
          <a:p>
            <a:fld id="{2AF9D23E-D6AA-B74C-B978-B8515E32155F}" type="slidenum">
              <a:rPr lang="en-US" smtClean="0"/>
              <a:pPr/>
              <a:t>‹#›</a:t>
            </a:fld>
            <a:endParaRPr lang="en-US"/>
          </a:p>
        </p:txBody>
      </p:sp>
    </p:spTree>
    <p:extLst>
      <p:ext uri="{BB962C8B-B14F-4D97-AF65-F5344CB8AC3E}">
        <p14:creationId xmlns:p14="http://schemas.microsoft.com/office/powerpoint/2010/main" xmlns="" val="4220905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Click to edit Master title style</a:t>
            </a:r>
            <a:endParaRPr lang="en-US"/>
          </a:p>
        </p:txBody>
      </p:sp>
      <p:sp>
        <p:nvSpPr>
          <p:cNvPr id="3" name="Content Placeholder 2"/>
          <p:cNvSpPr>
            <a:spLocks noGrp="1"/>
          </p:cNvSpPr>
          <p:nvPr>
            <p:ph idx="1"/>
          </p:nvPr>
        </p:nvSpPr>
        <p:spPr/>
        <p:txBody>
          <a:body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
        <p:nvSpPr>
          <p:cNvPr id="6" name="Slide Number Placeholder 5"/>
          <p:cNvSpPr>
            <a:spLocks noGrp="1"/>
          </p:cNvSpPr>
          <p:nvPr>
            <p:ph type="sldNum" sz="quarter" idx="12"/>
          </p:nvPr>
        </p:nvSpPr>
        <p:spPr/>
        <p:txBody>
          <a:bodyPr/>
          <a:lstStyle/>
          <a:p>
            <a:fld id="{2AF9D23E-D6AA-B74C-B978-B8515E32155F}" type="slidenum">
              <a:rPr lang="en-US" smtClean="0"/>
              <a:pPr/>
              <a:t>‹#›</a:t>
            </a:fld>
            <a:endParaRPr lang="en-US"/>
          </a:p>
        </p:txBody>
      </p:sp>
    </p:spTree>
    <p:extLst>
      <p:ext uri="{BB962C8B-B14F-4D97-AF65-F5344CB8AC3E}">
        <p14:creationId xmlns:p14="http://schemas.microsoft.com/office/powerpoint/2010/main" xmlns="" val="2199770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l-B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smtClean="0"/>
              <a:t>Click to edit Master text styles</a:t>
            </a:r>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
        <p:nvSpPr>
          <p:cNvPr id="6" name="Slide Number Placeholder 5"/>
          <p:cNvSpPr>
            <a:spLocks noGrp="1"/>
          </p:cNvSpPr>
          <p:nvPr>
            <p:ph type="sldNum" sz="quarter" idx="12"/>
          </p:nvPr>
        </p:nvSpPr>
        <p:spPr/>
        <p:txBody>
          <a:bodyPr/>
          <a:lstStyle/>
          <a:p>
            <a:fld id="{2AF9D23E-D6AA-B74C-B978-B8515E32155F}" type="slidenum">
              <a:rPr lang="en-US" smtClean="0"/>
              <a:pPr/>
              <a:t>‹#›</a:t>
            </a:fld>
            <a:endParaRPr lang="en-US"/>
          </a:p>
        </p:txBody>
      </p:sp>
    </p:spTree>
    <p:extLst>
      <p:ext uri="{BB962C8B-B14F-4D97-AF65-F5344CB8AC3E}">
        <p14:creationId xmlns:p14="http://schemas.microsoft.com/office/powerpoint/2010/main" xmlns="" val="339413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5" name="Date Placeholder 4"/>
          <p:cNvSpPr>
            <a:spLocks noGrp="1"/>
          </p:cNvSpPr>
          <p:nvPr>
            <p:ph type="dt" sz="half" idx="10"/>
          </p:nvPr>
        </p:nvSpPr>
        <p:spPr/>
        <p:txBody>
          <a:bodyPr/>
          <a:lstStyle/>
          <a:p>
            <a:r>
              <a:rPr lang="nl-BE" smtClean="0"/>
              <a:t>22/10/15</a:t>
            </a:r>
            <a:endParaRPr lang="en-US"/>
          </a:p>
        </p:txBody>
      </p:sp>
      <p:sp>
        <p:nvSpPr>
          <p:cNvPr id="6" name="Footer Placeholder 5"/>
          <p:cNvSpPr>
            <a:spLocks noGrp="1"/>
          </p:cNvSpPr>
          <p:nvPr>
            <p:ph type="ftr" sz="quarter" idx="11"/>
          </p:nvPr>
        </p:nvSpPr>
        <p:spPr/>
        <p:txBody>
          <a:bodyPr/>
          <a:lstStyle/>
          <a:p>
            <a:r>
              <a:rPr lang="en-US" smtClean="0"/>
              <a:t>Blerina.vila@wexam.be</a:t>
            </a:r>
            <a:endParaRPr lang="en-US"/>
          </a:p>
        </p:txBody>
      </p:sp>
      <p:sp>
        <p:nvSpPr>
          <p:cNvPr id="7" name="Slide Number Placeholder 6"/>
          <p:cNvSpPr>
            <a:spLocks noGrp="1"/>
          </p:cNvSpPr>
          <p:nvPr>
            <p:ph type="sldNum" sz="quarter" idx="12"/>
          </p:nvPr>
        </p:nvSpPr>
        <p:spPr/>
        <p:txBody>
          <a:bodyPr/>
          <a:lstStyle/>
          <a:p>
            <a:fld id="{2AF9D23E-D6AA-B74C-B978-B8515E32155F}" type="slidenum">
              <a:rPr lang="en-US" smtClean="0"/>
              <a:pPr/>
              <a:t>‹#›</a:t>
            </a:fld>
            <a:endParaRPr lang="en-US"/>
          </a:p>
        </p:txBody>
      </p:sp>
    </p:spTree>
    <p:extLst>
      <p:ext uri="{BB962C8B-B14F-4D97-AF65-F5344CB8AC3E}">
        <p14:creationId xmlns:p14="http://schemas.microsoft.com/office/powerpoint/2010/main" xmlns="" val="3843396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B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7" name="Date Placeholder 6"/>
          <p:cNvSpPr>
            <a:spLocks noGrp="1"/>
          </p:cNvSpPr>
          <p:nvPr>
            <p:ph type="dt" sz="half" idx="10"/>
          </p:nvPr>
        </p:nvSpPr>
        <p:spPr/>
        <p:txBody>
          <a:bodyPr/>
          <a:lstStyle/>
          <a:p>
            <a:r>
              <a:rPr lang="nl-BE" smtClean="0"/>
              <a:t>22/10/15</a:t>
            </a:r>
            <a:endParaRPr lang="en-US" dirty="0"/>
          </a:p>
        </p:txBody>
      </p:sp>
      <p:sp>
        <p:nvSpPr>
          <p:cNvPr id="8" name="Footer Placeholder 7"/>
          <p:cNvSpPr>
            <a:spLocks noGrp="1"/>
          </p:cNvSpPr>
          <p:nvPr>
            <p:ph type="ftr" sz="quarter" idx="11"/>
          </p:nvPr>
        </p:nvSpPr>
        <p:spPr/>
        <p:txBody>
          <a:bodyPr/>
          <a:lstStyle/>
          <a:p>
            <a:r>
              <a:rPr lang="en-US" dirty="0" err="1" smtClean="0"/>
              <a:t>Blerina.vila@wexam.be</a:t>
            </a:r>
            <a:endParaRPr lang="en-US" dirty="0"/>
          </a:p>
        </p:txBody>
      </p:sp>
      <p:sp>
        <p:nvSpPr>
          <p:cNvPr id="9" name="Slide Number Placeholder 8"/>
          <p:cNvSpPr>
            <a:spLocks noGrp="1"/>
          </p:cNvSpPr>
          <p:nvPr>
            <p:ph type="sldNum" sz="quarter" idx="12"/>
          </p:nvPr>
        </p:nvSpPr>
        <p:spPr/>
        <p:txBody>
          <a:bodyPr/>
          <a:lstStyle/>
          <a:p>
            <a:fld id="{2AF9D23E-D6AA-B74C-B978-B8515E32155F}" type="slidenum">
              <a:rPr lang="en-US" smtClean="0"/>
              <a:pPr/>
              <a:t>‹#›</a:t>
            </a:fld>
            <a:endParaRPr lang="en-US"/>
          </a:p>
        </p:txBody>
      </p:sp>
    </p:spTree>
    <p:extLst>
      <p:ext uri="{BB962C8B-B14F-4D97-AF65-F5344CB8AC3E}">
        <p14:creationId xmlns:p14="http://schemas.microsoft.com/office/powerpoint/2010/main" xmlns="" val="2779215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Click to edit Master title style</a:t>
            </a:r>
            <a:endParaRPr lang="en-US"/>
          </a:p>
        </p:txBody>
      </p:sp>
      <p:sp>
        <p:nvSpPr>
          <p:cNvPr id="3" name="Date Placeholder 2"/>
          <p:cNvSpPr>
            <a:spLocks noGrp="1"/>
          </p:cNvSpPr>
          <p:nvPr>
            <p:ph type="dt" sz="half" idx="10"/>
          </p:nvPr>
        </p:nvSpPr>
        <p:spPr/>
        <p:txBody>
          <a:bodyPr/>
          <a:lstStyle/>
          <a:p>
            <a:r>
              <a:rPr lang="nl-BE" smtClean="0"/>
              <a:t>22/10/15</a:t>
            </a:r>
            <a:endParaRPr lang="en-US"/>
          </a:p>
        </p:txBody>
      </p:sp>
      <p:sp>
        <p:nvSpPr>
          <p:cNvPr id="4" name="Footer Placeholder 3"/>
          <p:cNvSpPr>
            <a:spLocks noGrp="1"/>
          </p:cNvSpPr>
          <p:nvPr>
            <p:ph type="ftr" sz="quarter" idx="11"/>
          </p:nvPr>
        </p:nvSpPr>
        <p:spPr/>
        <p:txBody>
          <a:bodyPr/>
          <a:lstStyle/>
          <a:p>
            <a:r>
              <a:rPr lang="en-US" dirty="0" err="1" smtClean="0"/>
              <a:t>Blerina.vila@wexam.be</a:t>
            </a:r>
            <a:endParaRPr lang="en-US" dirty="0" smtClean="0"/>
          </a:p>
        </p:txBody>
      </p:sp>
      <p:sp>
        <p:nvSpPr>
          <p:cNvPr id="5" name="Slide Number Placeholder 4"/>
          <p:cNvSpPr>
            <a:spLocks noGrp="1"/>
          </p:cNvSpPr>
          <p:nvPr>
            <p:ph type="sldNum" sz="quarter" idx="12"/>
          </p:nvPr>
        </p:nvSpPr>
        <p:spPr/>
        <p:txBody>
          <a:bodyPr/>
          <a:lstStyle/>
          <a:p>
            <a:fld id="{2AF9D23E-D6AA-B74C-B978-B8515E32155F}" type="slidenum">
              <a:rPr lang="en-US" smtClean="0"/>
              <a:pPr/>
              <a:t>‹#›</a:t>
            </a:fld>
            <a:endParaRPr lang="en-US"/>
          </a:p>
        </p:txBody>
      </p:sp>
    </p:spTree>
    <p:extLst>
      <p:ext uri="{BB962C8B-B14F-4D97-AF65-F5344CB8AC3E}">
        <p14:creationId xmlns:p14="http://schemas.microsoft.com/office/powerpoint/2010/main" xmlns="" val="3556877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nl-BE" smtClean="0"/>
              <a:t>22/10/15</a:t>
            </a:r>
            <a:endParaRPr lang="en-US"/>
          </a:p>
        </p:txBody>
      </p:sp>
      <p:sp>
        <p:nvSpPr>
          <p:cNvPr id="3" name="Footer Placeholder 2"/>
          <p:cNvSpPr>
            <a:spLocks noGrp="1"/>
          </p:cNvSpPr>
          <p:nvPr>
            <p:ph type="ftr" sz="quarter" idx="11"/>
          </p:nvPr>
        </p:nvSpPr>
        <p:spPr/>
        <p:txBody>
          <a:bodyPr/>
          <a:lstStyle/>
          <a:p>
            <a:r>
              <a:rPr lang="en-US" dirty="0" err="1" smtClean="0"/>
              <a:t>Blerina.vila@wexam.be</a:t>
            </a:r>
            <a:endParaRPr lang="en-US" dirty="0"/>
          </a:p>
        </p:txBody>
      </p:sp>
      <p:sp>
        <p:nvSpPr>
          <p:cNvPr id="4" name="Slide Number Placeholder 3"/>
          <p:cNvSpPr>
            <a:spLocks noGrp="1"/>
          </p:cNvSpPr>
          <p:nvPr>
            <p:ph type="sldNum" sz="quarter" idx="12"/>
          </p:nvPr>
        </p:nvSpPr>
        <p:spPr/>
        <p:txBody>
          <a:bodyPr/>
          <a:lstStyle/>
          <a:p>
            <a:fld id="{2AF9D23E-D6AA-B74C-B978-B8515E32155F}" type="slidenum">
              <a:rPr lang="en-US" smtClean="0"/>
              <a:pPr/>
              <a:t>‹#›</a:t>
            </a:fld>
            <a:endParaRPr lang="en-US"/>
          </a:p>
        </p:txBody>
      </p:sp>
    </p:spTree>
    <p:extLst>
      <p:ext uri="{BB962C8B-B14F-4D97-AF65-F5344CB8AC3E}">
        <p14:creationId xmlns:p14="http://schemas.microsoft.com/office/powerpoint/2010/main" xmlns="" val="208119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l-B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Click to edit Master text styles</a:t>
            </a:r>
          </a:p>
        </p:txBody>
      </p:sp>
      <p:sp>
        <p:nvSpPr>
          <p:cNvPr id="5" name="Date Placeholder 4"/>
          <p:cNvSpPr>
            <a:spLocks noGrp="1"/>
          </p:cNvSpPr>
          <p:nvPr>
            <p:ph type="dt" sz="half" idx="10"/>
          </p:nvPr>
        </p:nvSpPr>
        <p:spPr/>
        <p:txBody>
          <a:bodyPr/>
          <a:lstStyle/>
          <a:p>
            <a:r>
              <a:rPr lang="nl-BE" smtClean="0"/>
              <a:t>22/10/15</a:t>
            </a:r>
            <a:endParaRPr lang="en-US"/>
          </a:p>
        </p:txBody>
      </p:sp>
      <p:sp>
        <p:nvSpPr>
          <p:cNvPr id="6" name="Footer Placeholder 5"/>
          <p:cNvSpPr>
            <a:spLocks noGrp="1"/>
          </p:cNvSpPr>
          <p:nvPr>
            <p:ph type="ftr" sz="quarter" idx="11"/>
          </p:nvPr>
        </p:nvSpPr>
        <p:spPr/>
        <p:txBody>
          <a:bodyPr/>
          <a:lstStyle/>
          <a:p>
            <a:r>
              <a:rPr lang="en-US" dirty="0" err="1" smtClean="0"/>
              <a:t>Blerina.vila@wexam.be</a:t>
            </a:r>
            <a:endParaRPr lang="en-US" dirty="0"/>
          </a:p>
        </p:txBody>
      </p:sp>
      <p:sp>
        <p:nvSpPr>
          <p:cNvPr id="7" name="Slide Number Placeholder 6"/>
          <p:cNvSpPr>
            <a:spLocks noGrp="1"/>
          </p:cNvSpPr>
          <p:nvPr>
            <p:ph type="sldNum" sz="quarter" idx="12"/>
          </p:nvPr>
        </p:nvSpPr>
        <p:spPr/>
        <p:txBody>
          <a:bodyPr/>
          <a:lstStyle/>
          <a:p>
            <a:fld id="{2AF9D23E-D6AA-B74C-B978-B8515E32155F}" type="slidenum">
              <a:rPr lang="en-US" smtClean="0"/>
              <a:pPr/>
              <a:t>‹#›</a:t>
            </a:fld>
            <a:endParaRPr lang="en-US"/>
          </a:p>
        </p:txBody>
      </p:sp>
    </p:spTree>
    <p:extLst>
      <p:ext uri="{BB962C8B-B14F-4D97-AF65-F5344CB8AC3E}">
        <p14:creationId xmlns:p14="http://schemas.microsoft.com/office/powerpoint/2010/main" xmlns="" val="1129525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l-B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Click to edit Master text styles</a:t>
            </a:r>
          </a:p>
        </p:txBody>
      </p:sp>
      <p:sp>
        <p:nvSpPr>
          <p:cNvPr id="5" name="Date Placeholder 4"/>
          <p:cNvSpPr>
            <a:spLocks noGrp="1"/>
          </p:cNvSpPr>
          <p:nvPr>
            <p:ph type="dt" sz="half" idx="10"/>
          </p:nvPr>
        </p:nvSpPr>
        <p:spPr/>
        <p:txBody>
          <a:bodyPr/>
          <a:lstStyle/>
          <a:p>
            <a:r>
              <a:rPr lang="nl-BE" smtClean="0"/>
              <a:t>22/10/15</a:t>
            </a:r>
            <a:endParaRPr lang="en-US"/>
          </a:p>
        </p:txBody>
      </p:sp>
      <p:sp>
        <p:nvSpPr>
          <p:cNvPr id="6" name="Footer Placeholder 5"/>
          <p:cNvSpPr>
            <a:spLocks noGrp="1"/>
          </p:cNvSpPr>
          <p:nvPr>
            <p:ph type="ftr" sz="quarter" idx="11"/>
          </p:nvPr>
        </p:nvSpPr>
        <p:spPr/>
        <p:txBody>
          <a:bodyPr/>
          <a:lstStyle/>
          <a:p>
            <a:r>
              <a:rPr lang="en-US" dirty="0" err="1" smtClean="0"/>
              <a:t>Blerina.vila@wexam.be</a:t>
            </a:r>
            <a:endParaRPr lang="en-US" dirty="0"/>
          </a:p>
        </p:txBody>
      </p:sp>
      <p:sp>
        <p:nvSpPr>
          <p:cNvPr id="7" name="Slide Number Placeholder 6"/>
          <p:cNvSpPr>
            <a:spLocks noGrp="1"/>
          </p:cNvSpPr>
          <p:nvPr>
            <p:ph type="sldNum" sz="quarter" idx="12"/>
          </p:nvPr>
        </p:nvSpPr>
        <p:spPr/>
        <p:txBody>
          <a:bodyPr/>
          <a:lstStyle/>
          <a:p>
            <a:fld id="{2AF9D23E-D6AA-B74C-B978-B8515E32155F}" type="slidenum">
              <a:rPr lang="en-US" smtClean="0"/>
              <a:pPr/>
              <a:t>‹#›</a:t>
            </a:fld>
            <a:endParaRPr lang="en-US"/>
          </a:p>
        </p:txBody>
      </p:sp>
    </p:spTree>
    <p:extLst>
      <p:ext uri="{BB962C8B-B14F-4D97-AF65-F5344CB8AC3E}">
        <p14:creationId xmlns:p14="http://schemas.microsoft.com/office/powerpoint/2010/main" xmlns="" val="1771203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BE"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BE" smtClean="0"/>
              <a:t>Click to edit Master text styles</a:t>
            </a:r>
          </a:p>
          <a:p>
            <a:pPr lvl="1"/>
            <a:r>
              <a:rPr lang="nl-BE" smtClean="0"/>
              <a:t>Second level</a:t>
            </a:r>
          </a:p>
          <a:p>
            <a:pPr lvl="2"/>
            <a:r>
              <a:rPr lang="nl-BE" smtClean="0"/>
              <a:t>Third level</a:t>
            </a:r>
          </a:p>
          <a:p>
            <a:pPr lvl="3"/>
            <a:r>
              <a:rPr lang="nl-BE" smtClean="0"/>
              <a:t>Fourth level</a:t>
            </a:r>
          </a:p>
          <a:p>
            <a:pPr lvl="4"/>
            <a:r>
              <a:rPr lang="nl-B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nl-BE" smtClean="0"/>
              <a:t>22/10/15</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Blerina.vila@wexam.be</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F9D23E-D6AA-B74C-B978-B8515E32155F}" type="slidenum">
              <a:rPr lang="en-US" smtClean="0"/>
              <a:pPr/>
              <a:t>‹#›</a:t>
            </a:fld>
            <a:endParaRPr lang="en-US"/>
          </a:p>
        </p:txBody>
      </p:sp>
    </p:spTree>
    <p:extLst>
      <p:ext uri="{BB962C8B-B14F-4D97-AF65-F5344CB8AC3E}">
        <p14:creationId xmlns:p14="http://schemas.microsoft.com/office/powerpoint/2010/main" xmlns="" val="764113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file:///\\localhost\Users\blerina\Documents\_job\EC%20TVET%20training%20201510\gender%20TVET%2020151022.docx"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capacity4dev.ec.europa.eu/public-gender/document/briefing-note-gender-and-tvet" TargetMode="External"/><Relationship Id="rId2" Type="http://schemas.openxmlformats.org/officeDocument/2006/relationships/hyperlink" Target="http://capacity4dev.ec.europa.eu/topic/gender" TargetMode="External"/><Relationship Id="rId1" Type="http://schemas.openxmlformats.org/officeDocument/2006/relationships/slideLayout" Target="../slideLayouts/slideLayout2.xml"/><Relationship Id="rId6" Type="http://schemas.openxmlformats.org/officeDocument/2006/relationships/hyperlink" Target="http://www2.ohchr.org/enlish/bodies/cedaw/index.htm" TargetMode="External"/><Relationship Id="rId5" Type="http://schemas.openxmlformats.org/officeDocument/2006/relationships/hyperlink" Target="http://www.learn4dev.net/expertise/gender/" TargetMode="External"/><Relationship Id="rId4" Type="http://schemas.openxmlformats.org/officeDocument/2006/relationships/hyperlink" Target="http://www.romgendercourse.e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hyperlink" Target="file:///\\localhost\Users\blerina\Documents\_job\EC%20TVET%20training%20201510\BN_TVET.pdf" TargetMode="Externa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13.xml"/><Relationship Id="rId4" Type="http://schemas.openxmlformats.org/officeDocument/2006/relationships/slide" Target="slide10.xml"/></Relationships>
</file>

<file path=ppt/slides/_rels/slide9.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smtClean="0"/>
              <a:t>Session 14</a:t>
            </a:r>
            <a:r>
              <a:rPr lang="en-GB" dirty="0" smtClean="0"/>
              <a:t>:</a:t>
            </a:r>
            <a:r>
              <a:rPr lang="en-GB" i="1" dirty="0" smtClean="0"/>
              <a:t> </a:t>
            </a:r>
            <a:r>
              <a:rPr lang="en-GB" dirty="0" smtClean="0"/>
              <a:t>Inclusive VET:</a:t>
            </a:r>
            <a:r>
              <a:rPr lang="en-GB" b="1" dirty="0" smtClean="0"/>
              <a:t> </a:t>
            </a:r>
            <a:r>
              <a:rPr lang="en-GB" dirty="0" smtClean="0"/>
              <a:t>Gender equality integration in TVET programmes</a:t>
            </a:r>
            <a:endParaRPr lang="en-US" dirty="0"/>
          </a:p>
        </p:txBody>
      </p:sp>
      <p:sp>
        <p:nvSpPr>
          <p:cNvPr id="3" name="Subtitle 2"/>
          <p:cNvSpPr>
            <a:spLocks noGrp="1"/>
          </p:cNvSpPr>
          <p:nvPr>
            <p:ph type="subTitle" idx="1"/>
          </p:nvPr>
        </p:nvSpPr>
        <p:spPr/>
        <p:txBody>
          <a:bodyPr>
            <a:normAutofit fontScale="85000" lnSpcReduction="20000"/>
          </a:bodyPr>
          <a:lstStyle/>
          <a:p>
            <a:r>
              <a:rPr lang="en-GB" dirty="0" smtClean="0"/>
              <a:t>ANNUAL EDUCATION &amp; TVET SEMINAR	</a:t>
            </a:r>
            <a:r>
              <a:rPr lang="en-US" dirty="0" smtClean="0"/>
              <a:t/>
            </a:r>
            <a:br>
              <a:rPr lang="en-US" dirty="0" smtClean="0"/>
            </a:br>
            <a:r>
              <a:rPr lang="en-GB" dirty="0" smtClean="0"/>
              <a:t>Brussels, 19 – 23 October 2015</a:t>
            </a:r>
            <a:r>
              <a:rPr lang="en-US" dirty="0" smtClean="0"/>
              <a:t/>
            </a:r>
            <a:br>
              <a:rPr lang="en-US" dirty="0" smtClean="0"/>
            </a:br>
            <a:r>
              <a:rPr lang="en-GB" dirty="0" smtClean="0"/>
              <a:t> </a:t>
            </a:r>
            <a:r>
              <a:rPr lang="en-US" dirty="0" smtClean="0"/>
              <a:t/>
            </a:r>
            <a:br>
              <a:rPr lang="en-US" dirty="0" smtClean="0"/>
            </a:br>
            <a:r>
              <a:rPr lang="en-GB" dirty="0" smtClean="0"/>
              <a:t>Thursday 22 October </a:t>
            </a:r>
            <a:r>
              <a:rPr lang="en-US" dirty="0" smtClean="0"/>
              <a:t/>
            </a:r>
            <a:br>
              <a:rPr lang="en-US" dirty="0" smtClean="0"/>
            </a:br>
            <a:r>
              <a:rPr lang="en-GB" dirty="0" smtClean="0"/>
              <a:t>15:30 16:20 </a:t>
            </a:r>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xmlns="" val="5129575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SDG 5 </a:t>
            </a:r>
            <a:r>
              <a:rPr lang="en-US" dirty="0" smtClean="0">
                <a:hlinkClick r:id="rId2" action="ppaction://hlinksldjump"/>
              </a:rPr>
              <a:t>&gt;</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5.1 End all forms of discrimination against all women and girls everywhere</a:t>
            </a:r>
          </a:p>
          <a:p>
            <a:r>
              <a:rPr lang="en-US" dirty="0" smtClean="0"/>
              <a:t>5.2 Eliminate all forms of violence against all women and girls in the public and private spheres, including trafficking and sexual and other types of exploitation </a:t>
            </a:r>
          </a:p>
          <a:p>
            <a:r>
              <a:rPr lang="en-US" dirty="0" smtClean="0"/>
              <a:t>5.3 Eliminate all harmful practices, such as child, early and forced marriage and female genital mutilation </a:t>
            </a:r>
          </a:p>
          <a:p>
            <a:r>
              <a:rPr lang="en-US" dirty="0" smtClean="0"/>
              <a:t>5.4 Recognize and value unpaid care and domestic work through the provision of public services, infrastructure and social protection policies and the promotion of shared responsibility within the household and the family as nationally appropriate</a:t>
            </a:r>
          </a:p>
          <a:p>
            <a:r>
              <a:rPr lang="en-US" dirty="0" smtClean="0"/>
              <a:t>5.5 Ensure women’s full and effective participation and equal opportunities for leadership at all levels of decision-making in political, economic and public life </a:t>
            </a:r>
          </a:p>
          <a:p>
            <a:r>
              <a:rPr lang="en-US" dirty="0" smtClean="0"/>
              <a:t>5.6 Ensure universal access to sexual and reproductive health and reproductive rights as agreed in accordance with the </a:t>
            </a:r>
            <a:r>
              <a:rPr lang="en-US" dirty="0" err="1" smtClean="0"/>
              <a:t>Programme</a:t>
            </a:r>
            <a:r>
              <a:rPr lang="en-US" dirty="0" smtClean="0"/>
              <a:t> of Action of the International Conference on Population and Development and the Beijing Platform for Action and the outcome documents of their review conferences </a:t>
            </a:r>
          </a:p>
          <a:p>
            <a:r>
              <a:rPr lang="en-US" dirty="0" smtClean="0"/>
              <a:t>5.a Undertake reforms to give women equal rights to economic resources, as well as access to ownership and control over land and other forms of property, financial services, inheritance and natural resources, in accordance with national laws </a:t>
            </a:r>
          </a:p>
          <a:p>
            <a:r>
              <a:rPr lang="en-US" dirty="0" smtClean="0"/>
              <a:t>5.b Enhance the use of enabling technology, in particular information and communications technology, to promote the empowerment of women </a:t>
            </a:r>
          </a:p>
          <a:p>
            <a:r>
              <a:rPr lang="en-US" dirty="0" smtClean="0"/>
              <a:t>5.c Adopt and strengthen sound policies and enforceable legislation for the promotion of gender equality and the empowerment of all women and girls at all levels</a:t>
            </a:r>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xmlns="" val="39770846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fr-BE" sz="2800" dirty="0" smtClean="0"/>
              <a:t>Example: </a:t>
            </a:r>
            <a:r>
              <a:rPr lang="en-US" sz="2800" dirty="0" smtClean="0"/>
              <a:t>Impact of empowerment of women on health and wellbeing for them and their children</a:t>
            </a:r>
            <a:endParaRPr lang="en-GB" sz="1000" dirty="0"/>
          </a:p>
        </p:txBody>
      </p:sp>
      <p:sp>
        <p:nvSpPr>
          <p:cNvPr id="4" name="Content Placeholder 3"/>
          <p:cNvSpPr>
            <a:spLocks noGrp="1"/>
          </p:cNvSpPr>
          <p:nvPr>
            <p:ph idx="1"/>
          </p:nvPr>
        </p:nvSpPr>
        <p:spPr/>
        <p:txBody>
          <a:bodyPr>
            <a:normAutofit fontScale="62500" lnSpcReduction="20000"/>
          </a:bodyPr>
          <a:lstStyle/>
          <a:p>
            <a:r>
              <a:rPr lang="en-US" dirty="0" smtClean="0"/>
              <a:t>Autonomy in agricultural production decisions emerges as a key determinant of almost all mother and child health outcomes</a:t>
            </a:r>
          </a:p>
          <a:p>
            <a:endParaRPr lang="en-US" dirty="0" smtClean="0"/>
          </a:p>
          <a:p>
            <a:r>
              <a:rPr lang="en-US" dirty="0" smtClean="0"/>
              <a:t>The number of hours in paid and unpaid work is positively associated with maternal dietary diversity, children’s dietary diversity, and children’s weight-for-height and </a:t>
            </a:r>
            <a:r>
              <a:rPr lang="en-US" dirty="0"/>
              <a:t>height-for-age </a:t>
            </a:r>
            <a:r>
              <a:rPr lang="en-US" dirty="0" smtClean="0"/>
              <a:t>However, beyond a threshold (more than 10.5 hours per day) it becomes detrimental to  mother’s nutrition status. </a:t>
            </a:r>
          </a:p>
          <a:p>
            <a:endParaRPr lang="en-US" dirty="0" smtClean="0"/>
          </a:p>
          <a:p>
            <a:r>
              <a:rPr lang="en-US" dirty="0" smtClean="0"/>
              <a:t>Control of income is important as a determinant of maternal BMI and child’s weight-for-height </a:t>
            </a:r>
          </a:p>
          <a:p>
            <a:endParaRPr lang="en-US" dirty="0" smtClean="0"/>
          </a:p>
          <a:p>
            <a:r>
              <a:rPr lang="en-US" dirty="0" smtClean="0"/>
              <a:t>Group membership is positively associated with maternal BMI.</a:t>
            </a:r>
          </a:p>
          <a:p>
            <a:endParaRPr lang="en-US" dirty="0" smtClean="0"/>
          </a:p>
          <a:p>
            <a:r>
              <a:rPr lang="en-US" sz="2200" dirty="0" smtClean="0"/>
              <a:t>Reference: Agriculture, Production Diversity, and Nutrition IFPRI Discussion Paper December 2013</a:t>
            </a:r>
          </a:p>
          <a:p>
            <a:r>
              <a:rPr lang="en-US" sz="2200" dirty="0" smtClean="0">
                <a:hlinkClick r:id="rId2" action="ppaction://hlinksldjump"/>
              </a:rPr>
              <a:t>&gt;</a:t>
            </a:r>
            <a:endParaRPr lang="en-US" sz="2200" dirty="0" smtClean="0"/>
          </a:p>
        </p:txBody>
      </p:sp>
      <p:sp>
        <p:nvSpPr>
          <p:cNvPr id="2" name="Date Placeholder 1"/>
          <p:cNvSpPr>
            <a:spLocks noGrp="1"/>
          </p:cNvSpPr>
          <p:nvPr>
            <p:ph type="dt" sz="half" idx="10"/>
          </p:nvPr>
        </p:nvSpPr>
        <p:spPr/>
        <p:txBody>
          <a:bodyPr/>
          <a:lstStyle/>
          <a:p>
            <a:r>
              <a:rPr lang="en-US" smtClean="0"/>
              <a:t>05/06/2014</a:t>
            </a:r>
            <a:endParaRPr lang="en-GB" dirty="0"/>
          </a:p>
        </p:txBody>
      </p:sp>
      <p:sp>
        <p:nvSpPr>
          <p:cNvPr id="5" name="Footer Placeholder 4"/>
          <p:cNvSpPr>
            <a:spLocks noGrp="1"/>
          </p:cNvSpPr>
          <p:nvPr>
            <p:ph type="ftr" sz="quarter" idx="11"/>
          </p:nvPr>
        </p:nvSpPr>
        <p:spPr/>
        <p:txBody>
          <a:bodyPr/>
          <a:lstStyle/>
          <a:p>
            <a:r>
              <a:rPr lang="en-GB" smtClean="0"/>
              <a:t>vila@ilo.org/ eu-gender@itcilo.org</a:t>
            </a:r>
            <a:endParaRPr lang="en-GB"/>
          </a:p>
        </p:txBody>
      </p:sp>
      <p:sp>
        <p:nvSpPr>
          <p:cNvPr id="6" name="Slide Number Placeholder 5"/>
          <p:cNvSpPr>
            <a:spLocks noGrp="1"/>
          </p:cNvSpPr>
          <p:nvPr>
            <p:ph type="sldNum" sz="quarter" idx="12"/>
          </p:nvPr>
        </p:nvSpPr>
        <p:spPr/>
        <p:txBody>
          <a:bodyPr/>
          <a:lstStyle/>
          <a:p>
            <a:fld id="{7C0D5754-6735-4705-8294-4203D2827029}" type="slidenum">
              <a:rPr lang="en-GB" smtClean="0"/>
              <a:pPr/>
              <a:t>11</a:t>
            </a:fld>
            <a:endParaRPr lang="en-GB" dirty="0"/>
          </a:p>
        </p:txBody>
      </p:sp>
    </p:spTree>
    <p:extLst>
      <p:ext uri="{BB962C8B-B14F-4D97-AF65-F5344CB8AC3E}">
        <p14:creationId xmlns:p14="http://schemas.microsoft.com/office/powerpoint/2010/main" xmlns="" val="5301103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does gender inequality manifest in TVET</a:t>
            </a:r>
            <a:endParaRPr lang="en-US" dirty="0"/>
          </a:p>
        </p:txBody>
      </p:sp>
      <p:sp>
        <p:nvSpPr>
          <p:cNvPr id="3" name="Content Placeholder 2"/>
          <p:cNvSpPr>
            <a:spLocks noGrp="1"/>
          </p:cNvSpPr>
          <p:nvPr>
            <p:ph idx="1"/>
          </p:nvPr>
        </p:nvSpPr>
        <p:spPr/>
        <p:txBody>
          <a:bodyPr>
            <a:normAutofit fontScale="40000" lnSpcReduction="20000"/>
          </a:bodyPr>
          <a:lstStyle/>
          <a:p>
            <a:r>
              <a:rPr lang="en-US" sz="4900" dirty="0" smtClean="0"/>
              <a:t>Location, journey to venue, </a:t>
            </a:r>
            <a:r>
              <a:rPr lang="en-US" sz="4900" dirty="0"/>
              <a:t>and </a:t>
            </a:r>
            <a:r>
              <a:rPr lang="en-US" sz="4900" dirty="0" smtClean="0"/>
              <a:t>timing, training venues responsiveness to women </a:t>
            </a:r>
          </a:p>
          <a:p>
            <a:r>
              <a:rPr lang="en-US" sz="4900" dirty="0" smtClean="0"/>
              <a:t>Lower </a:t>
            </a:r>
            <a:r>
              <a:rPr lang="en-US" sz="4900" dirty="0"/>
              <a:t>initial levels of education can prevent women accessing further </a:t>
            </a:r>
            <a:r>
              <a:rPr lang="en-US" sz="4900" dirty="0" smtClean="0"/>
              <a:t>training</a:t>
            </a:r>
          </a:p>
          <a:p>
            <a:r>
              <a:rPr lang="en-US" sz="4900" dirty="0" smtClean="0"/>
              <a:t>Perceptions and cultural </a:t>
            </a:r>
            <a:r>
              <a:rPr lang="en-US" sz="4900" dirty="0"/>
              <a:t>norms </a:t>
            </a:r>
            <a:r>
              <a:rPr lang="en-US" sz="4900" dirty="0" smtClean="0"/>
              <a:t>; gender </a:t>
            </a:r>
            <a:r>
              <a:rPr lang="en-US" sz="4900" dirty="0"/>
              <a:t>norms may be imposed on women, or they may be </a:t>
            </a:r>
            <a:r>
              <a:rPr lang="en-US" sz="4900" dirty="0" err="1" smtClean="0"/>
              <a:t>internalised</a:t>
            </a:r>
            <a:r>
              <a:rPr lang="en-US" sz="4900" dirty="0" smtClean="0"/>
              <a:t> </a:t>
            </a:r>
          </a:p>
          <a:p>
            <a:r>
              <a:rPr lang="en-US" sz="4900" dirty="0"/>
              <a:t>I</a:t>
            </a:r>
            <a:r>
              <a:rPr lang="en-US" sz="4900" dirty="0" smtClean="0"/>
              <a:t>nsufficient (financial) resources; adaptation of facilities; transport; female </a:t>
            </a:r>
            <a:r>
              <a:rPr lang="en-US" sz="4900" dirty="0"/>
              <a:t>trainers </a:t>
            </a:r>
            <a:r>
              <a:rPr lang="en-US" sz="4900" dirty="0" smtClean="0"/>
              <a:t>recruitment and placing; more funding available </a:t>
            </a:r>
            <a:r>
              <a:rPr lang="en-US" sz="4900" dirty="0"/>
              <a:t>for </a:t>
            </a:r>
            <a:r>
              <a:rPr lang="en-US" sz="4900" dirty="0" err="1"/>
              <a:t>programmes</a:t>
            </a:r>
            <a:r>
              <a:rPr lang="en-US" sz="4900" dirty="0"/>
              <a:t> that men tend to </a:t>
            </a:r>
            <a:r>
              <a:rPr lang="en-US" sz="4900" dirty="0" smtClean="0"/>
              <a:t>enroll </a:t>
            </a:r>
            <a:r>
              <a:rPr lang="en-US" sz="4900" dirty="0"/>
              <a:t>on, and less for those that women tend to take. </a:t>
            </a:r>
            <a:endParaRPr lang="en-US" sz="4900" dirty="0" smtClean="0"/>
          </a:p>
          <a:p>
            <a:r>
              <a:rPr lang="en-US" sz="4900" dirty="0" smtClean="0"/>
              <a:t>Training </a:t>
            </a:r>
            <a:r>
              <a:rPr lang="en-US" sz="4900" dirty="0"/>
              <a:t>needs to be both relevant and of an acceptable quality standard if participation is to be </a:t>
            </a:r>
            <a:r>
              <a:rPr lang="en-US" sz="4900" dirty="0" smtClean="0"/>
              <a:t>encouraged; training </a:t>
            </a:r>
            <a:r>
              <a:rPr lang="en-US" sz="4900" dirty="0"/>
              <a:t>needs to balance the welfare, basic and technical skills </a:t>
            </a:r>
            <a:endParaRPr lang="en-US" sz="4900" dirty="0" smtClean="0"/>
          </a:p>
          <a:p>
            <a:r>
              <a:rPr lang="en-US" sz="4900" dirty="0" smtClean="0"/>
              <a:t>Training </a:t>
            </a:r>
            <a:r>
              <a:rPr lang="en-US" sz="4900" dirty="0" err="1"/>
              <a:t>programmes</a:t>
            </a:r>
            <a:r>
              <a:rPr lang="en-US" sz="4900" dirty="0"/>
              <a:t>, particularly apprenticeships, can be segregated along lines of </a:t>
            </a:r>
            <a:endParaRPr lang="en-US" sz="4900" dirty="0" smtClean="0"/>
          </a:p>
          <a:p>
            <a:r>
              <a:rPr lang="en-US" sz="4900" dirty="0"/>
              <a:t>Q</a:t>
            </a:r>
            <a:r>
              <a:rPr lang="en-US" sz="4900" dirty="0" smtClean="0"/>
              <a:t>uality </a:t>
            </a:r>
            <a:r>
              <a:rPr lang="en-US" sz="4900" dirty="0"/>
              <a:t>of </a:t>
            </a:r>
            <a:r>
              <a:rPr lang="en-US" sz="4900" dirty="0" smtClean="0"/>
              <a:t>teachers</a:t>
            </a:r>
          </a:p>
          <a:p>
            <a:pPr marL="0" indent="0">
              <a:buNone/>
            </a:pPr>
            <a:endParaRPr lang="en-US" sz="3000" dirty="0" smtClean="0">
              <a:effectLst/>
            </a:endParaRPr>
          </a:p>
          <a:p>
            <a:pPr marL="0" indent="0">
              <a:buNone/>
            </a:pPr>
            <a:r>
              <a:rPr lang="en-US" sz="3000" dirty="0" smtClean="0">
                <a:effectLst/>
              </a:rPr>
              <a:t>Reference: </a:t>
            </a:r>
            <a:r>
              <a:rPr lang="en-US" sz="3000" b="1" dirty="0" smtClean="0"/>
              <a:t>2012/ED/EFA/MRT/PI/03 Gender and Skills Development </a:t>
            </a:r>
            <a:r>
              <a:rPr lang="en-US" sz="3000" dirty="0" smtClean="0"/>
              <a:t>Kate </a:t>
            </a:r>
            <a:r>
              <a:rPr lang="en-US" sz="3000" dirty="0" err="1" smtClean="0"/>
              <a:t>Shoesmith</a:t>
            </a:r>
            <a:r>
              <a:rPr lang="en-US" sz="3000" dirty="0" smtClean="0"/>
              <a:t> &amp; Kathleen </a:t>
            </a:r>
            <a:r>
              <a:rPr lang="en-US" sz="3000" dirty="0" err="1" smtClean="0"/>
              <a:t>Collett</a:t>
            </a:r>
            <a:r>
              <a:rPr lang="en-US" sz="3000" dirty="0" smtClean="0"/>
              <a:t> 2012 </a:t>
            </a:r>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xmlns="" val="2257797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positive impact of GEWE in economic development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Closing gender gaps in the labor market </a:t>
            </a:r>
            <a:r>
              <a:rPr lang="en-US" u="sng" dirty="0" smtClean="0"/>
              <a:t>would</a:t>
            </a:r>
            <a:r>
              <a:rPr lang="en-US" dirty="0" smtClean="0"/>
              <a:t> raise GDP in the United States by 5%, in the United Arab Emirates by 12%, and in Egypt by 34%.</a:t>
            </a:r>
          </a:p>
          <a:p>
            <a:pPr marL="0" indent="0">
              <a:buNone/>
            </a:pPr>
            <a:endParaRPr lang="en-US" dirty="0" smtClean="0"/>
          </a:p>
          <a:p>
            <a:r>
              <a:rPr lang="en-US" dirty="0" err="1" smtClean="0"/>
              <a:t>Nalt</a:t>
            </a:r>
            <a:r>
              <a:rPr lang="en-US" dirty="0" smtClean="0"/>
              <a:t> Enterprise, a Vietnamese garment factory, established a kindergarten for workers’ children -- staff turnover fell by one third. </a:t>
            </a:r>
          </a:p>
          <a:p>
            <a:endParaRPr lang="en-US" dirty="0" smtClean="0"/>
          </a:p>
          <a:p>
            <a:r>
              <a:rPr lang="en-US" dirty="0" err="1" smtClean="0"/>
              <a:t>Odebrecht</a:t>
            </a:r>
            <a:r>
              <a:rPr lang="en-US" dirty="0" smtClean="0"/>
              <a:t>, a global corporation, encouraged more women to apply to its pre-hire engineering and construction skills training programs -- was able to recruit more workers, engage with local communities, and provide women with a foothold in the construction industry.</a:t>
            </a:r>
          </a:p>
          <a:p>
            <a:endParaRPr lang="en-US" dirty="0" smtClean="0"/>
          </a:p>
          <a:p>
            <a:r>
              <a:rPr lang="en-US" dirty="0" smtClean="0"/>
              <a:t>Reference: Women</a:t>
            </a:r>
            <a:r>
              <a:rPr lang="en-US" dirty="0"/>
              <a:t>, Work, and the </a:t>
            </a:r>
            <a:r>
              <a:rPr lang="en-US" dirty="0" smtClean="0"/>
              <a:t>Economy</a:t>
            </a:r>
            <a:r>
              <a:rPr lang="en-US" dirty="0"/>
              <a:t>: </a:t>
            </a:r>
            <a:r>
              <a:rPr lang="en-US" dirty="0" smtClean="0"/>
              <a:t>Macroeconomic </a:t>
            </a:r>
            <a:r>
              <a:rPr lang="en-US" dirty="0"/>
              <a:t>Gains from Gender </a:t>
            </a:r>
            <a:r>
              <a:rPr lang="en-US" dirty="0" smtClean="0"/>
              <a:t>Equity IMF 2013 </a:t>
            </a:r>
            <a:r>
              <a:rPr lang="en-US" dirty="0" smtClean="0">
                <a:hlinkClick r:id="rId2" action="ppaction://hlinksldjump"/>
              </a:rPr>
              <a:t> &gt;</a:t>
            </a:r>
            <a:endParaRPr lang="en-US" dirty="0" smtClean="0"/>
          </a:p>
          <a:p>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xmlns="" val="30637490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 </a:t>
            </a:r>
            <a:endParaRPr lang="en-US" dirty="0"/>
          </a:p>
        </p:txBody>
      </p:sp>
      <p:sp>
        <p:nvSpPr>
          <p:cNvPr id="3" name="Content Placeholder 2"/>
          <p:cNvSpPr>
            <a:spLocks noGrp="1"/>
          </p:cNvSpPr>
          <p:nvPr>
            <p:ph idx="1"/>
          </p:nvPr>
        </p:nvSpPr>
        <p:spPr>
          <a:xfrm>
            <a:off x="457200" y="1252158"/>
            <a:ext cx="8229600" cy="4874006"/>
          </a:xfrm>
        </p:spPr>
        <p:txBody>
          <a:bodyPr>
            <a:normAutofit fontScale="25000" lnSpcReduction="20000"/>
          </a:bodyPr>
          <a:lstStyle/>
          <a:p>
            <a:r>
              <a:rPr lang="en-US" sz="6000" dirty="0" smtClean="0"/>
              <a:t>Two </a:t>
            </a:r>
            <a:r>
              <a:rPr lang="en-US" sz="6000" dirty="0"/>
              <a:t>related Latin American </a:t>
            </a:r>
            <a:r>
              <a:rPr lang="en-US" sz="6000" dirty="0" err="1"/>
              <a:t>programmes</a:t>
            </a:r>
            <a:r>
              <a:rPr lang="en-US" sz="6000" dirty="0"/>
              <a:t>, FORMUJER and PROIMUJER, </a:t>
            </a:r>
            <a:endParaRPr lang="en-US" sz="6000" dirty="0" smtClean="0"/>
          </a:p>
          <a:p>
            <a:pPr lvl="1"/>
            <a:r>
              <a:rPr lang="en-US" sz="6000" i="1" dirty="0" smtClean="0"/>
              <a:t>Basic </a:t>
            </a:r>
            <a:r>
              <a:rPr lang="en-US" sz="6000" i="1" dirty="0"/>
              <a:t>competencies </a:t>
            </a:r>
            <a:r>
              <a:rPr lang="en-US" sz="6000" dirty="0"/>
              <a:t>which enable individuals to ‘learn how to learn’, and prepare them for </a:t>
            </a:r>
            <a:r>
              <a:rPr lang="en-US" sz="6000" dirty="0" smtClean="0"/>
              <a:t>lifelong </a:t>
            </a:r>
            <a:r>
              <a:rPr lang="en-US" sz="6000" dirty="0"/>
              <a:t>learning (including literacy and numeracy skills where needed). </a:t>
            </a:r>
          </a:p>
          <a:p>
            <a:pPr lvl="1"/>
            <a:r>
              <a:rPr lang="en-US" sz="6000" i="1" dirty="0" smtClean="0"/>
              <a:t>Mainstream </a:t>
            </a:r>
            <a:r>
              <a:rPr lang="en-US" sz="6000" i="1" dirty="0"/>
              <a:t>competencies </a:t>
            </a:r>
            <a:r>
              <a:rPr lang="en-US" sz="6000" dirty="0"/>
              <a:t>(learning how to do) where individuals learn how to apply knowledge </a:t>
            </a:r>
            <a:r>
              <a:rPr lang="en-US" sz="6000" dirty="0" smtClean="0"/>
              <a:t>and </a:t>
            </a:r>
            <a:r>
              <a:rPr lang="en-US" sz="6000" dirty="0"/>
              <a:t>skills to problems. This includes planning and managing resources, and starting up </a:t>
            </a:r>
            <a:r>
              <a:rPr lang="en-US" sz="6000" dirty="0" smtClean="0"/>
              <a:t>businesses</a:t>
            </a:r>
            <a:r>
              <a:rPr lang="en-US" sz="6000" dirty="0"/>
              <a:t>. </a:t>
            </a:r>
            <a:endParaRPr lang="en-US" sz="6000" dirty="0" smtClean="0">
              <a:effectLst/>
            </a:endParaRPr>
          </a:p>
          <a:p>
            <a:pPr lvl="1"/>
            <a:r>
              <a:rPr lang="en-US" sz="6000" i="1" dirty="0" smtClean="0"/>
              <a:t>Attitudinal </a:t>
            </a:r>
            <a:r>
              <a:rPr lang="en-US" sz="6000" i="1" dirty="0"/>
              <a:t>competencies </a:t>
            </a:r>
            <a:r>
              <a:rPr lang="en-US" sz="6000" dirty="0"/>
              <a:t>(learning how to be) including the development of personal skills, </a:t>
            </a:r>
            <a:r>
              <a:rPr lang="en-US" sz="6000" dirty="0" smtClean="0"/>
              <a:t>leadership </a:t>
            </a:r>
            <a:r>
              <a:rPr lang="en-US" sz="6000" dirty="0"/>
              <a:t>skills, teamwork and negotiation skills. </a:t>
            </a:r>
            <a:endParaRPr lang="en-US" sz="6000" dirty="0" smtClean="0">
              <a:effectLst/>
            </a:endParaRPr>
          </a:p>
          <a:p>
            <a:pPr lvl="1"/>
            <a:r>
              <a:rPr lang="en-US" sz="6000" i="1" dirty="0" smtClean="0"/>
              <a:t>Technical </a:t>
            </a:r>
            <a:r>
              <a:rPr lang="en-US" sz="6000" i="1" dirty="0"/>
              <a:t>sector competencies</a:t>
            </a:r>
            <a:r>
              <a:rPr lang="en-US" sz="6000" dirty="0"/>
              <a:t>, which extend and refine mainstream competencies so that they </a:t>
            </a:r>
            <a:r>
              <a:rPr lang="en-US" sz="6000" dirty="0" smtClean="0"/>
              <a:t>can </a:t>
            </a:r>
            <a:r>
              <a:rPr lang="en-US" sz="6000" dirty="0"/>
              <a:t>be used in a particular </a:t>
            </a:r>
            <a:r>
              <a:rPr lang="en-US" sz="6000" dirty="0" smtClean="0"/>
              <a:t>occupation</a:t>
            </a:r>
          </a:p>
          <a:p>
            <a:pPr lvl="2"/>
            <a:r>
              <a:rPr lang="en-US" sz="6000" b="1" dirty="0" smtClean="0">
                <a:solidFill>
                  <a:srgbClr val="FF0000"/>
                </a:solidFill>
              </a:rPr>
              <a:t>The projects found that: ‘</a:t>
            </a:r>
            <a:r>
              <a:rPr lang="en-US" sz="6000" b="1" i="1" dirty="0" smtClean="0">
                <a:solidFill>
                  <a:srgbClr val="FF0000"/>
                </a:solidFill>
              </a:rPr>
              <a:t>employability and the exercise of citizenship rights are strengthened when individuals are able to adapt their abilities, needs and knowledge to the competencies required by the </a:t>
            </a:r>
            <a:r>
              <a:rPr lang="en-US" sz="6000" b="1" i="1" dirty="0" err="1" smtClean="0">
                <a:solidFill>
                  <a:srgbClr val="FF0000"/>
                </a:solidFill>
              </a:rPr>
              <a:t>labour</a:t>
            </a:r>
            <a:r>
              <a:rPr lang="en-US" sz="6000" b="1" i="1" dirty="0" smtClean="0">
                <a:solidFill>
                  <a:srgbClr val="FF0000"/>
                </a:solidFill>
              </a:rPr>
              <a:t> context and when they can see themselves as creators of their own future, identifying their own skills, wishes, possibilities and difficulties and thereby make their way in life.</a:t>
            </a:r>
            <a:r>
              <a:rPr lang="en-US" sz="6000" b="1" dirty="0" smtClean="0">
                <a:solidFill>
                  <a:srgbClr val="FF0000"/>
                </a:solidFill>
              </a:rPr>
              <a:t>’ </a:t>
            </a:r>
          </a:p>
          <a:p>
            <a:pPr marL="0" indent="0">
              <a:buNone/>
            </a:pPr>
            <a:endParaRPr lang="en-US" sz="6000" dirty="0"/>
          </a:p>
          <a:p>
            <a:r>
              <a:rPr lang="en-US" sz="6000" dirty="0" smtClean="0"/>
              <a:t>In </a:t>
            </a:r>
            <a:r>
              <a:rPr lang="en-US" sz="6000" dirty="0"/>
              <a:t>Ghana, a number of agricultural training </a:t>
            </a:r>
            <a:r>
              <a:rPr lang="en-US" sz="6000" dirty="0" err="1"/>
              <a:t>programmes</a:t>
            </a:r>
            <a:r>
              <a:rPr lang="en-US" sz="6000" dirty="0"/>
              <a:t> </a:t>
            </a:r>
            <a:r>
              <a:rPr lang="en-US" sz="6000" dirty="0" smtClean="0"/>
              <a:t>encourage </a:t>
            </a:r>
            <a:r>
              <a:rPr lang="en-US" sz="6000" dirty="0"/>
              <a:t>female participants to begin the training </a:t>
            </a:r>
            <a:r>
              <a:rPr lang="en-US" sz="6000" dirty="0" err="1"/>
              <a:t>programme</a:t>
            </a:r>
            <a:r>
              <a:rPr lang="en-US" sz="6000" dirty="0"/>
              <a:t> by sharing any concerns they may have and to picture their end goal from the training. </a:t>
            </a:r>
            <a:endParaRPr lang="en-US" sz="6000" dirty="0" smtClean="0"/>
          </a:p>
          <a:p>
            <a:pPr lvl="2"/>
            <a:r>
              <a:rPr lang="en-US" sz="6000" b="1" dirty="0" smtClean="0">
                <a:solidFill>
                  <a:srgbClr val="FF0000"/>
                </a:solidFill>
              </a:rPr>
              <a:t>The </a:t>
            </a:r>
            <a:r>
              <a:rPr lang="en-US" sz="6000" b="1" dirty="0" err="1">
                <a:solidFill>
                  <a:srgbClr val="FF0000"/>
                </a:solidFill>
              </a:rPr>
              <a:t>programme</a:t>
            </a:r>
            <a:r>
              <a:rPr lang="en-US" sz="6000" b="1" dirty="0">
                <a:solidFill>
                  <a:srgbClr val="FF0000"/>
                </a:solidFill>
              </a:rPr>
              <a:t> effectively engages the women right from the outset, gives them a sense of purpose and control, and takes into account any problems that may prevent full participation. This also ensures that the facilities are appropriate for girls and women, and that complementary resources which women need, such as childcare, are available </a:t>
            </a:r>
            <a:endParaRPr lang="en-US" sz="6400" dirty="0" smtClean="0">
              <a:effectLst/>
            </a:endParaRPr>
          </a:p>
          <a:p>
            <a:pPr marL="0" indent="0">
              <a:buNone/>
            </a:pPr>
            <a:r>
              <a:rPr lang="en-US" dirty="0" smtClean="0">
                <a:effectLst/>
              </a:rPr>
              <a:t>Reference: </a:t>
            </a:r>
            <a:r>
              <a:rPr lang="en-US" b="1" dirty="0"/>
              <a:t>2012/ED/EFA/MRT/PI/03 </a:t>
            </a:r>
            <a:r>
              <a:rPr lang="en-US" b="1" dirty="0" smtClean="0"/>
              <a:t>Gender </a:t>
            </a:r>
            <a:r>
              <a:rPr lang="en-US" b="1" dirty="0"/>
              <a:t>and Skills Development </a:t>
            </a:r>
            <a:r>
              <a:rPr lang="en-US" dirty="0" smtClean="0"/>
              <a:t>Kate </a:t>
            </a:r>
            <a:r>
              <a:rPr lang="en-US" dirty="0" err="1"/>
              <a:t>Shoesmith</a:t>
            </a:r>
            <a:r>
              <a:rPr lang="en-US" dirty="0"/>
              <a:t> &amp; Kathleen </a:t>
            </a:r>
            <a:r>
              <a:rPr lang="en-US" dirty="0" err="1"/>
              <a:t>Collett</a:t>
            </a:r>
            <a:r>
              <a:rPr lang="en-US" dirty="0"/>
              <a:t> 2012 </a:t>
            </a:r>
            <a:endParaRPr lang="en-US" dirty="0" smtClean="0"/>
          </a:p>
          <a:p>
            <a:endParaRPr lang="en-US" dirty="0" smtClean="0">
              <a:effectLst/>
            </a:endParaRPr>
          </a:p>
          <a:p>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xmlns="" val="14164741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Example: Ethiopia</a:t>
            </a:r>
            <a:endParaRPr lang="en-US" dirty="0"/>
          </a:p>
        </p:txBody>
      </p:sp>
      <p:sp>
        <p:nvSpPr>
          <p:cNvPr id="3" name="Content Placeholder 2"/>
          <p:cNvSpPr>
            <a:spLocks noGrp="1"/>
          </p:cNvSpPr>
          <p:nvPr>
            <p:ph idx="1"/>
          </p:nvPr>
        </p:nvSpPr>
        <p:spPr/>
        <p:txBody>
          <a:bodyPr>
            <a:normAutofit fontScale="70000" lnSpcReduction="20000"/>
          </a:bodyPr>
          <a:lstStyle/>
          <a:p>
            <a:r>
              <a:rPr lang="en-GB" smtClean="0"/>
              <a:t>Joint facility: FR, AU, EU, UK (2012) </a:t>
            </a:r>
          </a:p>
          <a:p>
            <a:r>
              <a:rPr lang="en-GB" smtClean="0"/>
              <a:t>The New Life Community College focuses on female orphans schooling and TVET </a:t>
            </a:r>
          </a:p>
          <a:p>
            <a:r>
              <a:rPr lang="en-GB" smtClean="0"/>
              <a:t>Selection of candidates done by a community board </a:t>
            </a:r>
          </a:p>
          <a:p>
            <a:r>
              <a:rPr lang="en-GB" smtClean="0"/>
              <a:t>Candidates receive TVET, internships with major employers, eg Ethiopian airline, Coca Cola, etc, </a:t>
            </a:r>
          </a:p>
          <a:p>
            <a:r>
              <a:rPr lang="en-GB" smtClean="0"/>
              <a:t>Networking events for those 15 years or older with female business community to match with mentors</a:t>
            </a:r>
          </a:p>
          <a:p>
            <a:r>
              <a:rPr lang="en-GB" smtClean="0"/>
              <a:t>Candidates did far better than everybody else in the state exam. Their average is 70% (as compared to 40% of average)</a:t>
            </a:r>
          </a:p>
          <a:p>
            <a:endParaRPr lang="en-GB" smtClean="0"/>
          </a:p>
          <a:p>
            <a:r>
              <a:rPr lang="en-GB" smtClean="0"/>
              <a:t>Other examples included in “Briefing note on gender equality and TVET” </a:t>
            </a:r>
            <a:endParaRPr lang="en-US" smtClean="0"/>
          </a:p>
          <a:p>
            <a:endParaRPr lang="en-US" dirty="0"/>
          </a:p>
        </p:txBody>
      </p:sp>
      <p:sp>
        <p:nvSpPr>
          <p:cNvPr id="8" name="Date Placeholder 7"/>
          <p:cNvSpPr>
            <a:spLocks noGrp="1"/>
          </p:cNvSpPr>
          <p:nvPr>
            <p:ph type="dt" sz="half" idx="10"/>
          </p:nvPr>
        </p:nvSpPr>
        <p:spPr/>
        <p:txBody>
          <a:bodyPr/>
          <a:lstStyle/>
          <a:p>
            <a:r>
              <a:rPr lang="nl-BE" smtClean="0"/>
              <a:t>22/10/15</a:t>
            </a:r>
            <a:endParaRPr lang="en-US"/>
          </a:p>
        </p:txBody>
      </p:sp>
      <p:sp>
        <p:nvSpPr>
          <p:cNvPr id="9" name="Footer Placeholder 8"/>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xmlns="" val="21725886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hlinkClick r:id="rId2" action="ppaction://hlinkfile"/>
              </a:rPr>
              <a:t>Examples</a:t>
            </a:r>
            <a:r>
              <a:rPr lang="en-US" dirty="0" smtClean="0"/>
              <a:t> </a:t>
            </a:r>
            <a:endParaRPr lang="en-US" dirty="0"/>
          </a:p>
        </p:txBody>
      </p:sp>
      <p:sp>
        <p:nvSpPr>
          <p:cNvPr id="3" name="Content Placeholder 2"/>
          <p:cNvSpPr>
            <a:spLocks noGrp="1"/>
          </p:cNvSpPr>
          <p:nvPr>
            <p:ph idx="1"/>
          </p:nvPr>
        </p:nvSpPr>
        <p:spPr/>
        <p:txBody>
          <a:bodyPr/>
          <a:lstStyle/>
          <a:p>
            <a:r>
              <a:rPr lang="en-US" dirty="0" smtClean="0"/>
              <a:t>Nicaragua TEC-NICA</a:t>
            </a:r>
          </a:p>
          <a:p>
            <a:r>
              <a:rPr lang="en-US" dirty="0" smtClean="0"/>
              <a:t>Malawi STEP</a:t>
            </a:r>
          </a:p>
          <a:p>
            <a:r>
              <a:rPr lang="en-US" dirty="0" smtClean="0"/>
              <a:t>Other</a:t>
            </a:r>
            <a:r>
              <a:rPr lang="is-IS" dirty="0" smtClean="0"/>
              <a:t>… </a:t>
            </a:r>
            <a:endParaRPr lang="en-US" dirty="0" smtClean="0"/>
          </a:p>
          <a:p>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xmlns="" val="25640690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resources </a:t>
            </a:r>
            <a:endParaRPr lang="en-US" dirty="0"/>
          </a:p>
        </p:txBody>
      </p:sp>
      <p:sp>
        <p:nvSpPr>
          <p:cNvPr id="3" name="Content Placeholder 2"/>
          <p:cNvSpPr>
            <a:spLocks noGrp="1"/>
          </p:cNvSpPr>
          <p:nvPr>
            <p:ph idx="1"/>
          </p:nvPr>
        </p:nvSpPr>
        <p:spPr/>
        <p:txBody>
          <a:bodyPr>
            <a:normAutofit lnSpcReduction="10000"/>
          </a:bodyPr>
          <a:lstStyle/>
          <a:p>
            <a:r>
              <a:rPr lang="en-US" dirty="0" smtClean="0">
                <a:hlinkClick r:id="rId2"/>
              </a:rPr>
              <a:t>http://capacity4dev.ec.europa.eu/topic/gender</a:t>
            </a:r>
            <a:endParaRPr lang="en-US" dirty="0" smtClean="0"/>
          </a:p>
          <a:p>
            <a:r>
              <a:rPr lang="en-US" dirty="0" smtClean="0">
                <a:hlinkClick r:id="rId3"/>
              </a:rPr>
              <a:t>http://capacity4dev.ec.europa.eu/public-gender/document/briefing-note-gender-and-tvet</a:t>
            </a:r>
            <a:r>
              <a:rPr lang="en-US" dirty="0" smtClean="0"/>
              <a:t> </a:t>
            </a:r>
          </a:p>
          <a:p>
            <a:r>
              <a:rPr lang="nl-BE" dirty="0" smtClean="0">
                <a:hlinkClick r:id="rId4"/>
              </a:rPr>
              <a:t>http://www.romgendercourse.eu</a:t>
            </a:r>
            <a:endParaRPr lang="nl-BE" dirty="0" smtClean="0"/>
          </a:p>
          <a:p>
            <a:r>
              <a:rPr lang="nl-BE" dirty="0" smtClean="0">
                <a:hlinkClick r:id="rId5"/>
              </a:rPr>
              <a:t>http://www.learn4dev.net/expertise/gender/</a:t>
            </a:r>
            <a:endParaRPr lang="nl-BE" dirty="0" smtClean="0"/>
          </a:p>
          <a:p>
            <a:r>
              <a:rPr lang="en-US" dirty="0" smtClean="0">
                <a:hlinkClick r:id="rId6"/>
              </a:rPr>
              <a:t>http://www2.ohchr.org/enlish/bodies/cedaw/index.htm</a:t>
            </a:r>
            <a:endParaRPr lang="en-US" dirty="0" smtClean="0"/>
          </a:p>
          <a:p>
            <a:endParaRPr lang="en-US" dirty="0" smtClean="0"/>
          </a:p>
          <a:p>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xmlns="" val="19165801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Objective</a:t>
            </a:r>
            <a:endParaRPr lang="en-US" dirty="0"/>
          </a:p>
        </p:txBody>
      </p:sp>
      <p:sp>
        <p:nvSpPr>
          <p:cNvPr id="7" name="Content Placeholder 6"/>
          <p:cNvSpPr>
            <a:spLocks noGrp="1"/>
          </p:cNvSpPr>
          <p:nvPr>
            <p:ph idx="1"/>
          </p:nvPr>
        </p:nvSpPr>
        <p:spPr/>
        <p:txBody>
          <a:bodyPr>
            <a:normAutofit fontScale="77500" lnSpcReduction="20000"/>
          </a:bodyPr>
          <a:lstStyle/>
          <a:p>
            <a:r>
              <a:rPr lang="en-GB" b="1" dirty="0" smtClean="0"/>
              <a:t>Learning </a:t>
            </a:r>
            <a:r>
              <a:rPr lang="en-GB" b="1" dirty="0"/>
              <a:t>objective</a:t>
            </a:r>
            <a:r>
              <a:rPr lang="en-GB" dirty="0"/>
              <a:t>: identify the entry points for mainstreaming gender equality into the programme cycle management of TVET programmes using EC tools. </a:t>
            </a:r>
            <a:endParaRPr lang="en-US" dirty="0" smtClean="0"/>
          </a:p>
          <a:p>
            <a:endParaRPr lang="en-US" dirty="0"/>
          </a:p>
          <a:p>
            <a:r>
              <a:rPr lang="en-GB" b="1" dirty="0"/>
              <a:t>What to expect from this session? </a:t>
            </a:r>
            <a:endParaRPr lang="en-US" dirty="0"/>
          </a:p>
          <a:p>
            <a:pPr lvl="0"/>
            <a:r>
              <a:rPr lang="en-GB" dirty="0" smtClean="0"/>
              <a:t>Identify </a:t>
            </a:r>
            <a:r>
              <a:rPr lang="en-GB" dirty="0"/>
              <a:t>the reference documents on the rationale for gender equality mainstreaming into EC/ EU funded programmes </a:t>
            </a:r>
            <a:endParaRPr lang="en-US" dirty="0"/>
          </a:p>
          <a:p>
            <a:pPr lvl="0"/>
            <a:r>
              <a:rPr lang="en-GB" dirty="0"/>
              <a:t>Identify and use EC/ EU references on gender equality and gender mainstreaming methodology in TVET sector </a:t>
            </a:r>
            <a:endParaRPr lang="en-US" dirty="0"/>
          </a:p>
          <a:p>
            <a:pPr lvl="0"/>
            <a:r>
              <a:rPr lang="en-GB" dirty="0"/>
              <a:t>Identify and exploit entry points for mainstreaming gender into the EC cycle of operations </a:t>
            </a:r>
            <a:endParaRPr lang="en-US" dirty="0"/>
          </a:p>
          <a:p>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xmlns="" val="2894433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smtClean="0"/>
              <a:t>Empowerment: definition</a:t>
            </a:r>
            <a:endParaRPr lang="en-GB"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dirty="0" err="1" smtClean="0"/>
              <a:t>Kabeer</a:t>
            </a:r>
            <a:r>
              <a:rPr lang="en-US" dirty="0" smtClean="0"/>
              <a:t> (1999) defines empowerment as expanding people’s ability to make strategic life choices, particularly in contexts in which this ability had been denied to them. </a:t>
            </a:r>
          </a:p>
          <a:p>
            <a:endParaRPr lang="en-US" dirty="0" smtClean="0"/>
          </a:p>
          <a:p>
            <a:r>
              <a:rPr lang="en-US" dirty="0" smtClean="0"/>
              <a:t>The ability to exercise choice encompasses three dimensions: </a:t>
            </a:r>
          </a:p>
          <a:p>
            <a:pPr lvl="1"/>
            <a:r>
              <a:rPr lang="en-US" dirty="0" smtClean="0"/>
              <a:t>Resources</a:t>
            </a:r>
          </a:p>
          <a:p>
            <a:pPr lvl="1"/>
            <a:r>
              <a:rPr lang="en-US" dirty="0" smtClean="0"/>
              <a:t>Agency</a:t>
            </a:r>
          </a:p>
          <a:p>
            <a:pPr lvl="1"/>
            <a:r>
              <a:rPr lang="en-US" dirty="0" smtClean="0"/>
              <a:t>Achievements (well-being outcomes)</a:t>
            </a:r>
          </a:p>
        </p:txBody>
      </p:sp>
      <p:sp>
        <p:nvSpPr>
          <p:cNvPr id="4" name="Date Placeholder 3"/>
          <p:cNvSpPr>
            <a:spLocks noGrp="1"/>
          </p:cNvSpPr>
          <p:nvPr>
            <p:ph type="dt" sz="half" idx="10"/>
          </p:nvPr>
        </p:nvSpPr>
        <p:spPr>
          <a:xfrm>
            <a:off x="8308659" y="7151666"/>
            <a:ext cx="2133600" cy="365125"/>
          </a:xfrm>
        </p:spPr>
        <p:txBody>
          <a:bodyPr/>
          <a:lstStyle/>
          <a:p>
            <a:r>
              <a:rPr lang="nl-BE" smtClean="0"/>
              <a:t>22/10/15</a:t>
            </a:r>
            <a:endParaRPr lang="en-GB" dirty="0"/>
          </a:p>
        </p:txBody>
      </p:sp>
      <p:sp>
        <p:nvSpPr>
          <p:cNvPr id="5" name="Footer Placeholder 4"/>
          <p:cNvSpPr>
            <a:spLocks noGrp="1"/>
          </p:cNvSpPr>
          <p:nvPr>
            <p:ph type="ftr" sz="quarter" idx="11"/>
          </p:nvPr>
        </p:nvSpPr>
        <p:spPr/>
        <p:txBody>
          <a:bodyPr/>
          <a:lstStyle/>
          <a:p>
            <a:r>
              <a:rPr lang="en-US" dirty="0" err="1" smtClean="0"/>
              <a:t>Blerina.vila@wexam.be</a:t>
            </a:r>
            <a:endParaRPr lang="en-US" dirty="0"/>
          </a:p>
        </p:txBody>
      </p:sp>
    </p:spTree>
    <p:extLst>
      <p:ext uri="{BB962C8B-B14F-4D97-AF65-F5344CB8AC3E}">
        <p14:creationId xmlns:p14="http://schemas.microsoft.com/office/powerpoint/2010/main" xmlns="" val="5291156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a:t>
            </a:r>
            <a:endParaRPr lang="en-US" dirty="0"/>
          </a:p>
        </p:txBody>
      </p:sp>
      <p:sp>
        <p:nvSpPr>
          <p:cNvPr id="3" name="Content Placeholder 2"/>
          <p:cNvSpPr>
            <a:spLocks noGrp="1"/>
          </p:cNvSpPr>
          <p:nvPr>
            <p:ph idx="1"/>
          </p:nvPr>
        </p:nvSpPr>
        <p:spPr/>
        <p:txBody>
          <a:bodyPr/>
          <a:lstStyle/>
          <a:p>
            <a:r>
              <a:rPr lang="en-US" dirty="0" smtClean="0"/>
              <a:t>Gender: a concept that refers to the social differences between women and men that have been learned, are changeable over time and have wide variations both within and between cultures.</a:t>
            </a:r>
          </a:p>
          <a:p>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xmlns="" val="41996497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a:t>
            </a:r>
            <a:endParaRPr lang="en-US" dirty="0"/>
          </a:p>
        </p:txBody>
      </p:sp>
      <p:sp>
        <p:nvSpPr>
          <p:cNvPr id="3" name="Content Placeholder 2"/>
          <p:cNvSpPr>
            <a:spLocks noGrp="1"/>
          </p:cNvSpPr>
          <p:nvPr>
            <p:ph idx="1"/>
          </p:nvPr>
        </p:nvSpPr>
        <p:spPr/>
        <p:txBody>
          <a:bodyPr>
            <a:normAutofit/>
          </a:bodyPr>
          <a:lstStyle/>
          <a:p>
            <a:r>
              <a:rPr lang="en-US" dirty="0" smtClean="0"/>
              <a:t>Gender equality: the concept meaning that all human beings are free to develop their personal abilities and make choices without the limitations set by strict gender roles; that the different behaviors, aspirations and needs of women and men are considered, valued and </a:t>
            </a:r>
            <a:r>
              <a:rPr lang="en-US" dirty="0" err="1" smtClean="0"/>
              <a:t>favoured</a:t>
            </a:r>
            <a:r>
              <a:rPr lang="en-US" dirty="0" smtClean="0"/>
              <a:t> equally. </a:t>
            </a:r>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xmlns="" val="1937701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a:t>
            </a:r>
            <a:endParaRPr lang="en-US" dirty="0"/>
          </a:p>
        </p:txBody>
      </p:sp>
      <p:sp>
        <p:nvSpPr>
          <p:cNvPr id="3" name="Content Placeholder 2"/>
          <p:cNvSpPr>
            <a:spLocks noGrp="1"/>
          </p:cNvSpPr>
          <p:nvPr>
            <p:ph idx="1"/>
          </p:nvPr>
        </p:nvSpPr>
        <p:spPr>
          <a:xfrm>
            <a:off x="457200" y="1238714"/>
            <a:ext cx="8229600" cy="4887450"/>
          </a:xfrm>
        </p:spPr>
        <p:txBody>
          <a:bodyPr>
            <a:normAutofit/>
          </a:bodyPr>
          <a:lstStyle/>
          <a:p>
            <a:r>
              <a:rPr lang="en-US" dirty="0" smtClean="0"/>
              <a:t>Gender roles: A set of prescriptions for action and </a:t>
            </a:r>
            <a:r>
              <a:rPr lang="en-US" dirty="0" err="1" smtClean="0"/>
              <a:t>behaviours</a:t>
            </a:r>
            <a:r>
              <a:rPr lang="en-US" dirty="0" smtClean="0"/>
              <a:t> allocated to women and men respectively, and inculcated and maintained. </a:t>
            </a:r>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pic>
        <p:nvPicPr>
          <p:cNvPr id="6" name="Picture 5"/>
          <p:cNvPicPr>
            <a:picLocks noChangeAspect="1"/>
          </p:cNvPicPr>
          <p:nvPr/>
        </p:nvPicPr>
        <p:blipFill>
          <a:blip r:embed="rId2"/>
          <a:stretch>
            <a:fillRect/>
          </a:stretch>
        </p:blipFill>
        <p:spPr>
          <a:xfrm>
            <a:off x="0" y="2927350"/>
            <a:ext cx="9144000" cy="3429000"/>
          </a:xfrm>
          <a:prstGeom prst="rect">
            <a:avLst/>
          </a:prstGeom>
        </p:spPr>
      </p:pic>
    </p:spTree>
    <p:extLst>
      <p:ext uri="{BB962C8B-B14F-4D97-AF65-F5344CB8AC3E}">
        <p14:creationId xmlns:p14="http://schemas.microsoft.com/office/powerpoint/2010/main" xmlns="" val="11163315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r>
              <a:rPr lang="en-US" dirty="0" smtClean="0"/>
              <a:t>Gender mainstreaming: concerns planning, (re)</a:t>
            </a:r>
            <a:r>
              <a:rPr lang="en-US" dirty="0" err="1" smtClean="0"/>
              <a:t>organisation</a:t>
            </a:r>
            <a:r>
              <a:rPr lang="en-US" dirty="0" smtClean="0"/>
              <a:t>, improvement and evaluation of policy processes so that a gender equality perspective is incorporated in all development policies, strategies and interventions, at all levels and at all stages by the actors normally involved therein. </a:t>
            </a:r>
            <a:endParaRPr lang="en-US" dirty="0"/>
          </a:p>
        </p:txBody>
      </p:sp>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smtClean="0"/>
              <a:t>Blerina.vila@wexam.be</a:t>
            </a:r>
            <a:endParaRPr lang="en-US"/>
          </a:p>
        </p:txBody>
      </p:sp>
    </p:spTree>
    <p:extLst>
      <p:ext uri="{BB962C8B-B14F-4D97-AF65-F5344CB8AC3E}">
        <p14:creationId xmlns:p14="http://schemas.microsoft.com/office/powerpoint/2010/main" xmlns="" val="26980362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dirty="0" err="1" smtClean="0">
                <a:hlinkClick r:id="rId2" action="ppaction://hlinkfile"/>
              </a:rPr>
              <a:t>Why</a:t>
            </a:r>
            <a:r>
              <a:rPr lang="fr-BE" dirty="0" smtClean="0"/>
              <a:t> </a:t>
            </a:r>
            <a:r>
              <a:rPr lang="fr-BE" dirty="0" err="1" smtClean="0"/>
              <a:t>gender</a:t>
            </a:r>
            <a:r>
              <a:rPr lang="fr-BE" dirty="0" smtClean="0"/>
              <a:t> </a:t>
            </a:r>
            <a:r>
              <a:rPr lang="fr-BE" dirty="0" err="1" smtClean="0"/>
              <a:t>equality</a:t>
            </a:r>
            <a:r>
              <a:rPr lang="fr-BE" dirty="0" smtClean="0"/>
              <a:t>?</a:t>
            </a:r>
            <a:endParaRPr lang="en-GB" dirty="0"/>
          </a:p>
        </p:txBody>
      </p:sp>
      <p:sp>
        <p:nvSpPr>
          <p:cNvPr id="3" name="Content Placeholder 2"/>
          <p:cNvSpPr>
            <a:spLocks noGrp="1"/>
          </p:cNvSpPr>
          <p:nvPr>
            <p:ph idx="1"/>
          </p:nvPr>
        </p:nvSpPr>
        <p:spPr/>
        <p:txBody>
          <a:bodyPr>
            <a:normAutofit/>
          </a:bodyPr>
          <a:lstStyle/>
          <a:p>
            <a:r>
              <a:rPr lang="fr-BE" dirty="0" smtClean="0"/>
              <a:t>Human rights and </a:t>
            </a:r>
            <a:r>
              <a:rPr lang="en-CA" dirty="0">
                <a:hlinkClick r:id="rId3" action="ppaction://hlinksldjump"/>
              </a:rPr>
              <a:t>commitment</a:t>
            </a:r>
            <a:r>
              <a:rPr lang="en-CA" dirty="0"/>
              <a:t> towards the International Community</a:t>
            </a:r>
          </a:p>
          <a:p>
            <a:endParaRPr lang="fr-BE" dirty="0" smtClean="0"/>
          </a:p>
          <a:p>
            <a:r>
              <a:rPr lang="fr-BE" dirty="0"/>
              <a:t>C</a:t>
            </a:r>
            <a:r>
              <a:rPr lang="fr-BE" dirty="0" smtClean="0"/>
              <a:t>ondition for sustainable </a:t>
            </a:r>
            <a:r>
              <a:rPr lang="fr-BE" dirty="0" smtClean="0">
                <a:hlinkClick r:id="rId4" action="ppaction://hlinksldjump"/>
              </a:rPr>
              <a:t>development</a:t>
            </a:r>
            <a:r>
              <a:rPr lang="fr-BE" dirty="0" smtClean="0"/>
              <a:t> </a:t>
            </a:r>
            <a:r>
              <a:rPr lang="en-CA" dirty="0" smtClean="0"/>
              <a:t>and </a:t>
            </a:r>
            <a:r>
              <a:rPr lang="en-CA" dirty="0"/>
              <a:t>poverty reduction (equitable </a:t>
            </a:r>
            <a:r>
              <a:rPr lang="en-CA" dirty="0" smtClean="0"/>
              <a:t>growth)</a:t>
            </a:r>
            <a:endParaRPr lang="en-CA" dirty="0"/>
          </a:p>
          <a:p>
            <a:endParaRPr lang="fr-BE" dirty="0" smtClean="0"/>
          </a:p>
          <a:p>
            <a:r>
              <a:rPr lang="fr-BE" dirty="0" smtClean="0"/>
              <a:t>(Macro) Economically </a:t>
            </a:r>
            <a:r>
              <a:rPr lang="fr-BE" dirty="0" smtClean="0">
                <a:hlinkClick r:id="rId5" action="ppaction://hlinksldjump"/>
              </a:rPr>
              <a:t>sensible</a:t>
            </a:r>
            <a:r>
              <a:rPr lang="fr-BE" dirty="0" smtClean="0"/>
              <a:t> </a:t>
            </a:r>
          </a:p>
          <a:p>
            <a:r>
              <a:rPr lang="fr-BE" dirty="0" smtClean="0">
                <a:hlinkClick r:id="rId6" action="ppaction://hlinksldjump"/>
              </a:rPr>
              <a:t>&gt;</a:t>
            </a:r>
            <a:endParaRPr lang="fr-BE" dirty="0" smtClean="0"/>
          </a:p>
        </p:txBody>
      </p:sp>
      <p:sp>
        <p:nvSpPr>
          <p:cNvPr id="4" name="Date Placeholder 3"/>
          <p:cNvSpPr>
            <a:spLocks noGrp="1"/>
          </p:cNvSpPr>
          <p:nvPr>
            <p:ph type="dt" sz="half" idx="10"/>
          </p:nvPr>
        </p:nvSpPr>
        <p:spPr/>
        <p:txBody>
          <a:bodyPr/>
          <a:lstStyle/>
          <a:p>
            <a:r>
              <a:rPr lang="nl-BE" smtClean="0"/>
              <a:t>22/10/15</a:t>
            </a:r>
            <a:endParaRPr lang="en-GB" dirty="0"/>
          </a:p>
        </p:txBody>
      </p:sp>
      <p:sp>
        <p:nvSpPr>
          <p:cNvPr id="5" name="Footer Placeholder 4"/>
          <p:cNvSpPr>
            <a:spLocks noGrp="1"/>
          </p:cNvSpPr>
          <p:nvPr>
            <p:ph type="ftr" sz="quarter" idx="11"/>
          </p:nvPr>
        </p:nvSpPr>
        <p:spPr/>
        <p:txBody>
          <a:bodyPr/>
          <a:lstStyle/>
          <a:p>
            <a:r>
              <a:rPr lang="en-GB" smtClean="0"/>
              <a:t>Blerina.vila@wexam.be</a:t>
            </a:r>
            <a:endParaRPr lang="en-GB"/>
          </a:p>
        </p:txBody>
      </p:sp>
    </p:spTree>
    <p:extLst>
      <p:ext uri="{BB962C8B-B14F-4D97-AF65-F5344CB8AC3E}">
        <p14:creationId xmlns:p14="http://schemas.microsoft.com/office/powerpoint/2010/main" xmlns="" val="6776251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GEWE: Transforming the Lives of Girls and Women through EU External Relations 2016-2020 </a:t>
            </a:r>
            <a:br>
              <a:rPr lang="en-US" sz="2400" dirty="0" smtClean="0"/>
            </a:br>
            <a:r>
              <a:rPr lang="en-US" sz="1200" dirty="0" smtClean="0"/>
              <a:t>Brussels, 21.9.2015 SWD(2015) 182 final  </a:t>
            </a:r>
            <a:r>
              <a:rPr lang="en-US" sz="1200" dirty="0" smtClean="0">
                <a:hlinkClick r:id="rId2" action="ppaction://hlinksldjump"/>
              </a:rPr>
              <a:t>&gt;</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2915314765"/>
              </p:ext>
            </p:extLst>
          </p:nvPr>
        </p:nvGraphicFramePr>
        <p:xfrm>
          <a:off x="346354" y="2318551"/>
          <a:ext cx="8472382" cy="4328160"/>
        </p:xfrm>
        <a:graphic>
          <a:graphicData uri="http://schemas.openxmlformats.org/drawingml/2006/table">
            <a:tbl>
              <a:tblPr firstRow="1" bandRow="1">
                <a:tableStyleId>{5C22544A-7EE6-4342-B048-85BDC9FD1C3A}</a:tableStyleId>
              </a:tblPr>
              <a:tblGrid>
                <a:gridCol w="1946313"/>
                <a:gridCol w="3081768"/>
                <a:gridCol w="3444301"/>
              </a:tblGrid>
              <a:tr h="4119844">
                <a:tc>
                  <a:txBody>
                    <a:bodyPr/>
                    <a:lstStyle/>
                    <a:p>
                      <a:pPr marL="0" lvl="0" indent="0">
                        <a:lnSpc>
                          <a:spcPct val="100000"/>
                        </a:lnSpc>
                        <a:spcBef>
                          <a:spcPts val="1200"/>
                        </a:spcBef>
                        <a:spcAft>
                          <a:spcPts val="0"/>
                        </a:spcAft>
                        <a:buFont typeface="+mj-lt"/>
                        <a:buNone/>
                      </a:pPr>
                      <a:r>
                        <a:rPr lang="en-GB" sz="1400" b="0" dirty="0" smtClean="0">
                          <a:solidFill>
                            <a:srgbClr val="000000"/>
                          </a:solidFill>
                          <a:effectLst/>
                          <a:latin typeface="Times New Roman"/>
                          <a:ea typeface="ヒラギノ角ゴ Pro W3"/>
                          <a:cs typeface="Times New Roman"/>
                        </a:rPr>
                        <a:t>13. Equal </a:t>
                      </a:r>
                      <a:r>
                        <a:rPr lang="en-GB" sz="1400" b="0" dirty="0">
                          <a:solidFill>
                            <a:srgbClr val="000000"/>
                          </a:solidFill>
                          <a:effectLst/>
                          <a:latin typeface="Times New Roman"/>
                          <a:ea typeface="ヒラギノ角ゴ Pro W3"/>
                          <a:cs typeface="Times New Roman"/>
                        </a:rPr>
                        <a:t>access for girls and women to all levels of quality education and vocational education and training (VET) free from discrimination.</a:t>
                      </a:r>
                      <a:endParaRPr lang="en-US" sz="1400" b="0" dirty="0">
                        <a:solidFill>
                          <a:srgbClr val="000000"/>
                        </a:solidFill>
                        <a:effectLst/>
                        <a:latin typeface="Lucida Grande"/>
                        <a:ea typeface="ヒラギノ角ゴ Pro W3"/>
                        <a:cs typeface="Times New Roman"/>
                      </a:endParaRPr>
                    </a:p>
                  </a:txBody>
                  <a:tcPr/>
                </a:tc>
                <a:tc>
                  <a:txBody>
                    <a:bodyPr/>
                    <a:lstStyle/>
                    <a:p>
                      <a:pPr marL="0" indent="0">
                        <a:lnSpc>
                          <a:spcPct val="100000"/>
                        </a:lnSpc>
                        <a:spcBef>
                          <a:spcPts val="0"/>
                        </a:spcBef>
                        <a:spcAft>
                          <a:spcPts val="0"/>
                        </a:spcAft>
                      </a:pPr>
                      <a:r>
                        <a:rPr lang="en-GB" sz="1400" b="0" dirty="0">
                          <a:solidFill>
                            <a:srgbClr val="000000"/>
                          </a:solidFill>
                          <a:effectLst/>
                          <a:latin typeface="Times New Roman"/>
                          <a:ea typeface="ヒラギノ角ゴ Pro W3"/>
                          <a:cs typeface="Times New Roman"/>
                        </a:rPr>
                        <a:t>    13.1 Primary completion rate for girls and boys </a:t>
                      </a:r>
                      <a:r>
                        <a:rPr lang="en-GB" sz="1400" b="0" dirty="0" smtClean="0">
                          <a:solidFill>
                            <a:srgbClr val="000000"/>
                          </a:solidFill>
                          <a:effectLst/>
                          <a:latin typeface="Times New Roman"/>
                          <a:ea typeface="ヒラギノ角ゴ Pro W3"/>
                          <a:cs typeface="Times New Roman"/>
                        </a:rPr>
                        <a:t>(</a:t>
                      </a:r>
                      <a:r>
                        <a:rPr lang="en-GB" sz="1400" b="0" dirty="0">
                          <a:solidFill>
                            <a:srgbClr val="000000"/>
                          </a:solidFill>
                          <a:effectLst/>
                          <a:latin typeface="Times New Roman"/>
                          <a:ea typeface="ヒラギノ角ゴ Pro W3"/>
                          <a:cs typeface="Times New Roman"/>
                        </a:rPr>
                        <a:t>SDG 4.33) </a:t>
                      </a:r>
                      <a:endParaRPr lang="en-US" sz="1400" b="0" dirty="0">
                        <a:solidFill>
                          <a:srgbClr val="000000"/>
                        </a:solidFill>
                        <a:effectLst/>
                        <a:latin typeface="Lucida Grande"/>
                        <a:ea typeface="ヒラギノ角ゴ Pro W3"/>
                        <a:cs typeface="Times New Roman"/>
                      </a:endParaRPr>
                    </a:p>
                    <a:p>
                      <a:pPr marL="0" indent="0">
                        <a:lnSpc>
                          <a:spcPct val="100000"/>
                        </a:lnSpc>
                        <a:spcBef>
                          <a:spcPts val="0"/>
                        </a:spcBef>
                        <a:spcAft>
                          <a:spcPts val="0"/>
                        </a:spcAft>
                      </a:pPr>
                      <a:r>
                        <a:rPr lang="en-GB" sz="1400" b="0" dirty="0">
                          <a:solidFill>
                            <a:srgbClr val="000000"/>
                          </a:solidFill>
                          <a:effectLst/>
                          <a:latin typeface="Times New Roman"/>
                          <a:ea typeface="ヒラギノ角ゴ Pro W3"/>
                          <a:cs typeface="Times New Roman"/>
                        </a:rPr>
                        <a:t>   13.2 Secondary completion rate for girls and </a:t>
                      </a:r>
                      <a:r>
                        <a:rPr lang="en-GB" sz="1400" b="0" dirty="0" smtClean="0">
                          <a:solidFill>
                            <a:srgbClr val="000000"/>
                          </a:solidFill>
                          <a:effectLst/>
                          <a:latin typeface="Times New Roman"/>
                          <a:ea typeface="ヒラギノ角ゴ Pro W3"/>
                          <a:cs typeface="Times New Roman"/>
                        </a:rPr>
                        <a:t>boys</a:t>
                      </a:r>
                      <a:r>
                        <a:rPr lang="en-GB" sz="1400" b="0" baseline="0" dirty="0" smtClean="0">
                          <a:solidFill>
                            <a:srgbClr val="000000"/>
                          </a:solidFill>
                          <a:effectLst/>
                          <a:latin typeface="Times New Roman"/>
                          <a:ea typeface="ヒラギノ角ゴ Pro W3"/>
                          <a:cs typeface="Times New Roman"/>
                        </a:rPr>
                        <a:t> </a:t>
                      </a:r>
                      <a:r>
                        <a:rPr lang="en-GB" sz="1400" b="0" dirty="0" smtClean="0">
                          <a:solidFill>
                            <a:srgbClr val="000000"/>
                          </a:solidFill>
                          <a:effectLst/>
                          <a:latin typeface="Times New Roman"/>
                          <a:ea typeface="ヒラギノ角ゴ Pro W3"/>
                          <a:cs typeface="Times New Roman"/>
                        </a:rPr>
                        <a:t>(</a:t>
                      </a:r>
                      <a:r>
                        <a:rPr lang="en-GB" sz="1400" b="0" dirty="0">
                          <a:solidFill>
                            <a:srgbClr val="000000"/>
                          </a:solidFill>
                          <a:effectLst/>
                          <a:latin typeface="Times New Roman"/>
                          <a:ea typeface="ヒラギノ角ゴ Pro W3"/>
                          <a:cs typeface="Times New Roman"/>
                        </a:rPr>
                        <a:t>SDG 4.35)</a:t>
                      </a:r>
                      <a:endParaRPr lang="en-US" sz="1400" b="0" dirty="0">
                        <a:solidFill>
                          <a:srgbClr val="000000"/>
                        </a:solidFill>
                        <a:effectLst/>
                        <a:latin typeface="Lucida Grande"/>
                        <a:ea typeface="ヒラギノ角ゴ Pro W3"/>
                        <a:cs typeface="Times New Roman"/>
                      </a:endParaRPr>
                    </a:p>
                    <a:p>
                      <a:pPr marL="0" indent="0">
                        <a:lnSpc>
                          <a:spcPct val="100000"/>
                        </a:lnSpc>
                        <a:spcBef>
                          <a:spcPts val="0"/>
                        </a:spcBef>
                        <a:spcAft>
                          <a:spcPts val="0"/>
                        </a:spcAft>
                      </a:pPr>
                      <a:r>
                        <a:rPr lang="en-GB" sz="1400" b="0" dirty="0">
                          <a:solidFill>
                            <a:srgbClr val="000000"/>
                          </a:solidFill>
                          <a:effectLst/>
                          <a:latin typeface="Times New Roman"/>
                          <a:ea typeface="ヒラギノ角ゴ Pro W3"/>
                          <a:cs typeface="Times New Roman"/>
                        </a:rPr>
                        <a:t>   13.3 Tertiary enrolment rates for women and men </a:t>
                      </a:r>
                      <a:r>
                        <a:rPr lang="en-GB" sz="1400" b="0" dirty="0" smtClean="0">
                          <a:solidFill>
                            <a:srgbClr val="000000"/>
                          </a:solidFill>
                          <a:effectLst/>
                          <a:latin typeface="Times New Roman"/>
                          <a:ea typeface="ヒラギノ角ゴ Pro W3"/>
                          <a:cs typeface="Times New Roman"/>
                        </a:rPr>
                        <a:t>(</a:t>
                      </a:r>
                      <a:r>
                        <a:rPr lang="en-GB" sz="1400" b="0" dirty="0">
                          <a:solidFill>
                            <a:srgbClr val="000000"/>
                          </a:solidFill>
                          <a:effectLst/>
                          <a:latin typeface="Times New Roman"/>
                          <a:ea typeface="ヒラギノ角ゴ Pro W3"/>
                          <a:cs typeface="Times New Roman"/>
                        </a:rPr>
                        <a:t>SDG 4.37)</a:t>
                      </a:r>
                      <a:endParaRPr lang="en-US" sz="1400" b="0" dirty="0">
                        <a:solidFill>
                          <a:srgbClr val="000000"/>
                        </a:solidFill>
                        <a:effectLst/>
                        <a:latin typeface="Lucida Grande"/>
                        <a:ea typeface="ヒラギノ角ゴ Pro W3"/>
                        <a:cs typeface="Times New Roman"/>
                      </a:endParaRPr>
                    </a:p>
                    <a:p>
                      <a:pPr marL="0" indent="0">
                        <a:lnSpc>
                          <a:spcPct val="100000"/>
                        </a:lnSpc>
                        <a:spcBef>
                          <a:spcPts val="0"/>
                        </a:spcBef>
                        <a:spcAft>
                          <a:spcPts val="0"/>
                        </a:spcAft>
                      </a:pPr>
                      <a:r>
                        <a:rPr lang="en-GB" sz="1400" b="0" dirty="0">
                          <a:solidFill>
                            <a:srgbClr val="000000"/>
                          </a:solidFill>
                          <a:effectLst/>
                          <a:latin typeface="Times New Roman"/>
                          <a:ea typeface="ヒラギノ角ゴ Pro W3"/>
                          <a:cs typeface="Times New Roman"/>
                        </a:rPr>
                        <a:t>   13.4 Literacy rate of 15-24 year-olds, women and  </a:t>
                      </a:r>
                      <a:r>
                        <a:rPr lang="en-GB" sz="1400" b="0" dirty="0" smtClean="0">
                          <a:solidFill>
                            <a:srgbClr val="000000"/>
                          </a:solidFill>
                          <a:effectLst/>
                          <a:latin typeface="Times New Roman"/>
                          <a:ea typeface="ヒラギノ角ゴ Pro W3"/>
                          <a:cs typeface="Times New Roman"/>
                        </a:rPr>
                        <a:t>men </a:t>
                      </a:r>
                      <a:r>
                        <a:rPr lang="en-GB" sz="1400" b="0" dirty="0">
                          <a:solidFill>
                            <a:srgbClr val="000000"/>
                          </a:solidFill>
                          <a:effectLst/>
                          <a:latin typeface="Times New Roman"/>
                          <a:ea typeface="ヒラギノ角ゴ Pro W3"/>
                          <a:cs typeface="Times New Roman"/>
                        </a:rPr>
                        <a:t>(SDG 4.5) </a:t>
                      </a:r>
                      <a:endParaRPr lang="en-US" sz="1400" b="0" dirty="0">
                        <a:solidFill>
                          <a:srgbClr val="000000"/>
                        </a:solidFill>
                        <a:effectLst/>
                        <a:latin typeface="Lucida Grande"/>
                        <a:ea typeface="ヒラギノ角ゴ Pro W3"/>
                        <a:cs typeface="Times New Roman"/>
                      </a:endParaRPr>
                    </a:p>
                    <a:p>
                      <a:pPr marL="0" indent="0">
                        <a:lnSpc>
                          <a:spcPct val="100000"/>
                        </a:lnSpc>
                        <a:spcBef>
                          <a:spcPts val="0"/>
                        </a:spcBef>
                        <a:spcAft>
                          <a:spcPts val="0"/>
                        </a:spcAft>
                      </a:pPr>
                      <a:r>
                        <a:rPr lang="en-GB" sz="1400" b="0" dirty="0">
                          <a:solidFill>
                            <a:srgbClr val="000000"/>
                          </a:solidFill>
                          <a:effectLst/>
                          <a:latin typeface="Times New Roman"/>
                          <a:ea typeface="ヒラギノ角ゴ Pro W3"/>
                          <a:cs typeface="Times New Roman"/>
                        </a:rPr>
                        <a:t>  13 .5 %  of pupils enrolled in primary and  </a:t>
                      </a:r>
                      <a:r>
                        <a:rPr lang="en-GB" sz="1400" b="0" dirty="0" smtClean="0">
                          <a:solidFill>
                            <a:srgbClr val="000000"/>
                          </a:solidFill>
                          <a:effectLst/>
                          <a:latin typeface="Times New Roman"/>
                          <a:ea typeface="ヒラギノ角ゴ Pro W3"/>
                          <a:cs typeface="Times New Roman"/>
                        </a:rPr>
                        <a:t>secondary </a:t>
                      </a:r>
                      <a:r>
                        <a:rPr lang="en-GB" sz="1400" b="0" dirty="0">
                          <a:solidFill>
                            <a:srgbClr val="000000"/>
                          </a:solidFill>
                          <a:effectLst/>
                          <a:latin typeface="Times New Roman"/>
                          <a:ea typeface="ヒラギノ角ゴ Pro W3"/>
                          <a:cs typeface="Times New Roman"/>
                        </a:rPr>
                        <a:t>schools providing drinking water, </a:t>
                      </a:r>
                      <a:r>
                        <a:rPr lang="en-GB" sz="1400" b="0" dirty="0" smtClean="0">
                          <a:solidFill>
                            <a:srgbClr val="000000"/>
                          </a:solidFill>
                          <a:effectLst/>
                          <a:latin typeface="Times New Roman"/>
                          <a:ea typeface="ヒラギノ角ゴ Pro W3"/>
                          <a:cs typeface="Times New Roman"/>
                        </a:rPr>
                        <a:t>adequate </a:t>
                      </a:r>
                      <a:r>
                        <a:rPr lang="en-GB" sz="1400" b="0" dirty="0">
                          <a:solidFill>
                            <a:srgbClr val="000000"/>
                          </a:solidFill>
                          <a:effectLst/>
                          <a:latin typeface="Times New Roman"/>
                          <a:ea typeface="ヒラギノ角ゴ Pro W3"/>
                          <a:cs typeface="Times New Roman"/>
                        </a:rPr>
                        <a:t>sanitation, and </a:t>
                      </a:r>
                      <a:r>
                        <a:rPr lang="en-GB" sz="1400" b="0" dirty="0" smtClean="0">
                          <a:solidFill>
                            <a:srgbClr val="000000"/>
                          </a:solidFill>
                          <a:effectLst/>
                          <a:latin typeface="Times New Roman"/>
                          <a:ea typeface="ヒラギノ角ゴ Pro W3"/>
                          <a:cs typeface="Times New Roman"/>
                        </a:rPr>
                        <a:t>adequate </a:t>
                      </a:r>
                      <a:r>
                        <a:rPr lang="en-GB" sz="1400" b="0" dirty="0">
                          <a:solidFill>
                            <a:srgbClr val="000000"/>
                          </a:solidFill>
                          <a:effectLst/>
                          <a:latin typeface="Times New Roman"/>
                          <a:ea typeface="ヒラギノ角ゴ Pro W3"/>
                          <a:cs typeface="Times New Roman"/>
                        </a:rPr>
                        <a:t>hygiene services </a:t>
                      </a:r>
                      <a:r>
                        <a:rPr lang="en-GB" sz="1400" b="0" dirty="0" smtClean="0">
                          <a:solidFill>
                            <a:srgbClr val="000000"/>
                          </a:solidFill>
                          <a:effectLst/>
                          <a:latin typeface="Times New Roman"/>
                          <a:ea typeface="ヒラギノ角ゴ Pro W3"/>
                          <a:cs typeface="Times New Roman"/>
                        </a:rPr>
                        <a:t>(</a:t>
                      </a:r>
                      <a:r>
                        <a:rPr lang="en-GB" sz="1400" b="0" dirty="0">
                          <a:solidFill>
                            <a:srgbClr val="000000"/>
                          </a:solidFill>
                          <a:effectLst/>
                          <a:latin typeface="Times New Roman"/>
                          <a:ea typeface="ヒラギノ角ゴ Pro W3"/>
                          <a:cs typeface="Times New Roman"/>
                        </a:rPr>
                        <a:t>SDG 6.4)</a:t>
                      </a:r>
                      <a:endParaRPr lang="en-US" sz="1400" b="0" dirty="0">
                        <a:solidFill>
                          <a:srgbClr val="000000"/>
                        </a:solidFill>
                        <a:effectLst/>
                        <a:latin typeface="Lucida Grande"/>
                        <a:ea typeface="ヒラギノ角ゴ Pro W3"/>
                        <a:cs typeface="Times New Roman"/>
                      </a:endParaRPr>
                    </a:p>
                    <a:p>
                      <a:pPr marL="0" indent="0">
                        <a:lnSpc>
                          <a:spcPct val="100000"/>
                        </a:lnSpc>
                        <a:spcBef>
                          <a:spcPts val="0"/>
                        </a:spcBef>
                        <a:spcAft>
                          <a:spcPts val="0"/>
                        </a:spcAft>
                      </a:pPr>
                      <a:r>
                        <a:rPr lang="en-GB" sz="1400" b="0" dirty="0">
                          <a:solidFill>
                            <a:srgbClr val="000000"/>
                          </a:solidFill>
                          <a:effectLst/>
                          <a:latin typeface="Times New Roman"/>
                          <a:ea typeface="ヒラギノ角ゴ Pro W3"/>
                          <a:cs typeface="Times New Roman"/>
                        </a:rPr>
                        <a:t>   13.6 Personnel in Research and Development (per </a:t>
                      </a:r>
                      <a:r>
                        <a:rPr lang="en-GB" sz="1400" b="0" dirty="0" smtClean="0">
                          <a:solidFill>
                            <a:srgbClr val="000000"/>
                          </a:solidFill>
                          <a:effectLst/>
                          <a:latin typeface="Times New Roman"/>
                          <a:ea typeface="ヒラギノ角ゴ Pro W3"/>
                          <a:cs typeface="Times New Roman"/>
                        </a:rPr>
                        <a:t>million </a:t>
                      </a:r>
                      <a:r>
                        <a:rPr lang="en-GB" sz="1400" b="0" dirty="0">
                          <a:solidFill>
                            <a:srgbClr val="000000"/>
                          </a:solidFill>
                          <a:effectLst/>
                          <a:latin typeface="Times New Roman"/>
                          <a:ea typeface="ヒラギノ角ゴ Pro W3"/>
                          <a:cs typeface="Times New Roman"/>
                        </a:rPr>
                        <a:t>inhabitants) (SDG 9.63) </a:t>
                      </a:r>
                      <a:endParaRPr lang="en-US" sz="1400" b="0" dirty="0">
                        <a:solidFill>
                          <a:srgbClr val="000000"/>
                        </a:solidFill>
                        <a:effectLst/>
                        <a:latin typeface="Lucida Grande"/>
                        <a:ea typeface="ヒラギノ角ゴ Pro W3"/>
                        <a:cs typeface="Times New Roman"/>
                      </a:endParaRPr>
                    </a:p>
                  </a:txBody>
                  <a:tcPr/>
                </a:tc>
                <a:tc>
                  <a:txBody>
                    <a:bodyPr/>
                    <a:lstStyle/>
                    <a:p>
                      <a:pPr marL="0" lvl="0" indent="0">
                        <a:lnSpc>
                          <a:spcPct val="100000"/>
                        </a:lnSpc>
                        <a:spcBef>
                          <a:spcPts val="1200"/>
                        </a:spcBef>
                        <a:spcAft>
                          <a:spcPts val="0"/>
                        </a:spcAft>
                        <a:buClr>
                          <a:srgbClr val="000000"/>
                        </a:buClr>
                        <a:buSzPts val="1100"/>
                        <a:buFont typeface="Symbol"/>
                        <a:buChar char="-"/>
                        <a:tabLst>
                          <a:tab pos="228600" algn="l"/>
                        </a:tabLst>
                      </a:pPr>
                      <a:r>
                        <a:rPr lang="en-GB" sz="1400" b="0" dirty="0">
                          <a:solidFill>
                            <a:srgbClr val="000000"/>
                          </a:solidFill>
                          <a:effectLst/>
                          <a:latin typeface="Times New Roman"/>
                          <a:ea typeface="ヒラギノ角ゴ Pro W3"/>
                          <a:cs typeface="Times New Roman"/>
                        </a:rPr>
                        <a:t>Support legislation and national capacity full coverage of quality and non-discriminatory education for learners of all ages. </a:t>
                      </a:r>
                      <a:endParaRPr lang="en-US" sz="1400" b="0" dirty="0">
                        <a:solidFill>
                          <a:srgbClr val="000000"/>
                        </a:solidFill>
                        <a:effectLst/>
                        <a:latin typeface="Lucida Grande"/>
                        <a:ea typeface="ヒラギノ角ゴ Pro W3"/>
                        <a:cs typeface="Times New Roman"/>
                      </a:endParaRPr>
                    </a:p>
                    <a:p>
                      <a:pPr marL="0" lvl="0" indent="0">
                        <a:lnSpc>
                          <a:spcPct val="100000"/>
                        </a:lnSpc>
                        <a:spcBef>
                          <a:spcPts val="1200"/>
                        </a:spcBef>
                        <a:spcAft>
                          <a:spcPts val="0"/>
                        </a:spcAft>
                        <a:buClr>
                          <a:srgbClr val="000000"/>
                        </a:buClr>
                        <a:buSzPts val="1100"/>
                        <a:buFont typeface="Symbol"/>
                        <a:buChar char="-"/>
                        <a:tabLst>
                          <a:tab pos="228600" algn="l"/>
                        </a:tabLst>
                      </a:pPr>
                      <a:r>
                        <a:rPr lang="en-GB" sz="1400" b="0" dirty="0">
                          <a:solidFill>
                            <a:srgbClr val="000000"/>
                          </a:solidFill>
                          <a:effectLst/>
                          <a:latin typeface="Times New Roman"/>
                          <a:ea typeface="ヒラギノ角ゴ Pro W3"/>
                          <a:cs typeface="Times New Roman"/>
                        </a:rPr>
                        <a:t>Ensure a safe, free of sexual and gender based violence environment that responds to child protection principles. </a:t>
                      </a:r>
                      <a:endParaRPr lang="en-US" sz="1400" b="0" dirty="0">
                        <a:solidFill>
                          <a:srgbClr val="000000"/>
                        </a:solidFill>
                        <a:effectLst/>
                        <a:latin typeface="Lucida Grande"/>
                        <a:ea typeface="ヒラギノ角ゴ Pro W3"/>
                        <a:cs typeface="Times New Roman"/>
                      </a:endParaRPr>
                    </a:p>
                    <a:p>
                      <a:pPr marL="0" lvl="0" indent="0">
                        <a:lnSpc>
                          <a:spcPct val="100000"/>
                        </a:lnSpc>
                        <a:spcBef>
                          <a:spcPts val="1200"/>
                        </a:spcBef>
                        <a:spcAft>
                          <a:spcPts val="0"/>
                        </a:spcAft>
                        <a:buClr>
                          <a:srgbClr val="000000"/>
                        </a:buClr>
                        <a:buSzPts val="1100"/>
                        <a:buFont typeface="Symbol"/>
                        <a:buChar char="-"/>
                        <a:tabLst>
                          <a:tab pos="228600" algn="l"/>
                        </a:tabLst>
                      </a:pPr>
                      <a:r>
                        <a:rPr lang="en-GB" sz="1400" b="0" dirty="0">
                          <a:solidFill>
                            <a:srgbClr val="000000"/>
                          </a:solidFill>
                          <a:effectLst/>
                          <a:latin typeface="Times New Roman"/>
                          <a:ea typeface="ヒラギノ角ゴ Pro W3"/>
                          <a:cs typeface="Times New Roman"/>
                        </a:rPr>
                        <a:t>Provide education (both formal and non-formal), that addresses gender stereotypes, and allows for lifelong learning. </a:t>
                      </a:r>
                      <a:endParaRPr lang="en-US" sz="1400" b="0" dirty="0">
                        <a:solidFill>
                          <a:srgbClr val="000000"/>
                        </a:solidFill>
                        <a:effectLst/>
                        <a:latin typeface="Lucida Grande"/>
                        <a:ea typeface="ヒラギノ角ゴ Pro W3"/>
                        <a:cs typeface="Times New Roman"/>
                      </a:endParaRPr>
                    </a:p>
                    <a:p>
                      <a:pPr marL="0" lvl="0" indent="0">
                        <a:lnSpc>
                          <a:spcPct val="100000"/>
                        </a:lnSpc>
                        <a:spcBef>
                          <a:spcPts val="1200"/>
                        </a:spcBef>
                        <a:spcAft>
                          <a:spcPts val="0"/>
                        </a:spcAft>
                        <a:buClr>
                          <a:srgbClr val="000000"/>
                        </a:buClr>
                        <a:buSzPts val="1100"/>
                        <a:buFont typeface="Symbol"/>
                        <a:buChar char="-"/>
                        <a:tabLst>
                          <a:tab pos="228600" algn="l"/>
                        </a:tabLst>
                      </a:pPr>
                      <a:r>
                        <a:rPr lang="en-GB" sz="1400" b="0" dirty="0">
                          <a:solidFill>
                            <a:srgbClr val="000000"/>
                          </a:solidFill>
                          <a:effectLst/>
                          <a:latin typeface="Times New Roman"/>
                          <a:ea typeface="ヒラギノ角ゴ Pro W3"/>
                          <a:cs typeface="Times New Roman"/>
                        </a:rPr>
                        <a:t>Promote gender-equal role models in the transition from education to the labour market through curricula and gender parity among teachers. </a:t>
                      </a:r>
                      <a:endParaRPr lang="en-US" sz="1400" b="0" dirty="0">
                        <a:solidFill>
                          <a:srgbClr val="000000"/>
                        </a:solidFill>
                        <a:effectLst/>
                        <a:latin typeface="Lucida Grande"/>
                        <a:ea typeface="ヒラギノ角ゴ Pro W3"/>
                        <a:cs typeface="Times New Roman"/>
                      </a:endParaRPr>
                    </a:p>
                    <a:p>
                      <a:pPr marL="0" lvl="0" indent="0">
                        <a:lnSpc>
                          <a:spcPct val="100000"/>
                        </a:lnSpc>
                        <a:spcBef>
                          <a:spcPts val="1200"/>
                        </a:spcBef>
                        <a:spcAft>
                          <a:spcPts val="0"/>
                        </a:spcAft>
                        <a:buClr>
                          <a:srgbClr val="000000"/>
                        </a:buClr>
                        <a:buSzPts val="1100"/>
                        <a:buFont typeface="Symbol"/>
                        <a:buChar char="-"/>
                        <a:tabLst>
                          <a:tab pos="228600" algn="l"/>
                        </a:tabLst>
                      </a:pPr>
                      <a:r>
                        <a:rPr lang="en-GB" sz="1400" b="0" dirty="0">
                          <a:solidFill>
                            <a:srgbClr val="000000"/>
                          </a:solidFill>
                          <a:effectLst/>
                          <a:latin typeface="Times New Roman"/>
                          <a:ea typeface="ヒラギノ角ゴ Pro W3"/>
                          <a:cs typeface="Times New Roman"/>
                        </a:rPr>
                        <a:t>Support vocational and professional training for girls and boys that enable them to be change agents.</a:t>
                      </a:r>
                      <a:endParaRPr lang="en-US" sz="1400" b="0" dirty="0">
                        <a:solidFill>
                          <a:srgbClr val="000000"/>
                        </a:solidFill>
                        <a:effectLst/>
                        <a:latin typeface="Lucida Grande"/>
                        <a:ea typeface="ヒラギノ角ゴ Pro W3"/>
                        <a:cs typeface="Times New Roman"/>
                      </a:endParaRPr>
                    </a:p>
                  </a:txBody>
                  <a:tcPr/>
                </a:tc>
              </a:tr>
            </a:tbl>
          </a:graphicData>
        </a:graphic>
      </p:graphicFrame>
      <p:sp>
        <p:nvSpPr>
          <p:cNvPr id="4" name="Date Placeholder 3"/>
          <p:cNvSpPr>
            <a:spLocks noGrp="1"/>
          </p:cNvSpPr>
          <p:nvPr>
            <p:ph type="dt" sz="half" idx="10"/>
          </p:nvPr>
        </p:nvSpPr>
        <p:spPr/>
        <p:txBody>
          <a:bodyPr/>
          <a:lstStyle/>
          <a:p>
            <a:r>
              <a:rPr lang="nl-BE" smtClean="0"/>
              <a:t>22/10/15</a:t>
            </a:r>
            <a:endParaRPr lang="en-US"/>
          </a:p>
        </p:txBody>
      </p:sp>
      <p:sp>
        <p:nvSpPr>
          <p:cNvPr id="5" name="Footer Placeholder 4"/>
          <p:cNvSpPr>
            <a:spLocks noGrp="1"/>
          </p:cNvSpPr>
          <p:nvPr>
            <p:ph type="ftr" sz="quarter" idx="11"/>
          </p:nvPr>
        </p:nvSpPr>
        <p:spPr/>
        <p:txBody>
          <a:bodyPr/>
          <a:lstStyle/>
          <a:p>
            <a:r>
              <a:rPr lang="en-US" dirty="0" err="1" smtClean="0"/>
              <a:t>Blerina.vila@wexam.be</a:t>
            </a:r>
            <a:endParaRPr lang="en-US" dirty="0"/>
          </a:p>
        </p:txBody>
      </p:sp>
      <p:sp>
        <p:nvSpPr>
          <p:cNvPr id="7" name="TextBox 6"/>
          <p:cNvSpPr txBox="1"/>
          <p:nvPr/>
        </p:nvSpPr>
        <p:spPr>
          <a:xfrm>
            <a:off x="465301" y="1418816"/>
            <a:ext cx="8221499" cy="766034"/>
          </a:xfrm>
          <a:prstGeom prst="rect">
            <a:avLst/>
          </a:prstGeom>
          <a:noFill/>
        </p:spPr>
        <p:txBody>
          <a:bodyPr wrap="square" rtlCol="0">
            <a:spAutoFit/>
          </a:bodyPr>
          <a:lstStyle/>
          <a:p>
            <a:r>
              <a:rPr lang="en-GB" sz="1400" b="1" dirty="0"/>
              <a:t>C.  Thematic Priority: Economic, Social and Cultural Rights - Economic and Social Empowerment</a:t>
            </a:r>
          </a:p>
          <a:p>
            <a:r>
              <a:rPr lang="en-GB" sz="1400" b="1" dirty="0"/>
              <a:t>Goal</a:t>
            </a:r>
            <a:r>
              <a:rPr lang="en-GB" sz="1400" dirty="0"/>
              <a:t>: By 2020 the EU will have contributed in a measurable manner to girls’ and women economic and social empowerment, to their active participation in the economy and to the prevention of economic exploitation.</a:t>
            </a:r>
          </a:p>
        </p:txBody>
      </p:sp>
    </p:spTree>
    <p:extLst>
      <p:ext uri="{BB962C8B-B14F-4D97-AF65-F5344CB8AC3E}">
        <p14:creationId xmlns:p14="http://schemas.microsoft.com/office/powerpoint/2010/main" xmlns="" val="36147798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313</TotalTime>
  <Words>1713</Words>
  <Application>Microsoft Office PowerPoint</Application>
  <PresentationFormat>On-screen Show (4:3)</PresentationFormat>
  <Paragraphs>151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Session 14: Inclusive VET: Gender equality integration in TVET programmes</vt:lpstr>
      <vt:lpstr>Objective</vt:lpstr>
      <vt:lpstr>Empowerment: definition</vt:lpstr>
      <vt:lpstr>Definitions </vt:lpstr>
      <vt:lpstr>Definitions </vt:lpstr>
      <vt:lpstr>Definitions </vt:lpstr>
      <vt:lpstr>Definitions</vt:lpstr>
      <vt:lpstr>Why gender equality?</vt:lpstr>
      <vt:lpstr>GEWE: Transforming the Lives of Girls and Women through EU External Relations 2016-2020  Brussels, 21.9.2015 SWD(2015) 182 final  &gt;</vt:lpstr>
      <vt:lpstr>SDG 5 &gt;</vt:lpstr>
      <vt:lpstr>Example: Impact of empowerment of women on health and wellbeing for them and their children</vt:lpstr>
      <vt:lpstr>How does gender inequality manifest in TVET</vt:lpstr>
      <vt:lpstr>Examples of positive impact of GEWE in economic development </vt:lpstr>
      <vt:lpstr>Models </vt:lpstr>
      <vt:lpstr>Example: Ethiopia</vt:lpstr>
      <vt:lpstr>Examples </vt:lpstr>
      <vt:lpstr>On-line resources </vt:lpstr>
    </vt:vector>
  </TitlesOfParts>
  <Company>Wexam Consulting v.o.f.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Blerina Vila</dc:creator>
  <cp:lastModifiedBy>Innova Europe 3</cp:lastModifiedBy>
  <cp:revision>24</cp:revision>
  <dcterms:created xsi:type="dcterms:W3CDTF">2015-10-22T06:37:04Z</dcterms:created>
  <dcterms:modified xsi:type="dcterms:W3CDTF">2015-11-27T14:02:15Z</dcterms:modified>
</cp:coreProperties>
</file>