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59" r:id="rId4"/>
    <p:sldId id="257"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8" r:id="rId22"/>
    <p:sldId id="277" r:id="rId23"/>
    <p:sldId id="2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r-F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1172BB78-803E-446C-A5FB-B05134D6947C}" type="datetimeFigureOut">
              <a:rPr lang="fr-FR" smtClean="0"/>
              <a:t>23/11/2015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AA3610-D5A4-4077-8B22-D21A1B98564F}" type="slidenum">
              <a:rPr lang="fr-FR" smtClean="0"/>
              <a:t>‹#›</a:t>
            </a:fld>
            <a:endParaRPr lang="fr-FR"/>
          </a:p>
        </p:txBody>
      </p:sp>
    </p:spTree>
    <p:extLst>
      <p:ext uri="{BB962C8B-B14F-4D97-AF65-F5344CB8AC3E}">
        <p14:creationId xmlns:p14="http://schemas.microsoft.com/office/powerpoint/2010/main" val="3560266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1172BB78-803E-446C-A5FB-B05134D6947C}" type="datetimeFigureOut">
              <a:rPr lang="fr-FR" smtClean="0"/>
              <a:t>23/11/2015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AA3610-D5A4-4077-8B22-D21A1B98564F}" type="slidenum">
              <a:rPr lang="fr-FR" smtClean="0"/>
              <a:t>‹#›</a:t>
            </a:fld>
            <a:endParaRPr lang="fr-FR"/>
          </a:p>
        </p:txBody>
      </p:sp>
    </p:spTree>
    <p:extLst>
      <p:ext uri="{BB962C8B-B14F-4D97-AF65-F5344CB8AC3E}">
        <p14:creationId xmlns:p14="http://schemas.microsoft.com/office/powerpoint/2010/main" val="2464224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1172BB78-803E-446C-A5FB-B05134D6947C}" type="datetimeFigureOut">
              <a:rPr lang="fr-FR" smtClean="0"/>
              <a:t>23/11/2015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AA3610-D5A4-4077-8B22-D21A1B98564F}" type="slidenum">
              <a:rPr lang="fr-FR" smtClean="0"/>
              <a:t>‹#›</a:t>
            </a:fld>
            <a:endParaRPr lang="fr-FR"/>
          </a:p>
        </p:txBody>
      </p:sp>
    </p:spTree>
    <p:extLst>
      <p:ext uri="{BB962C8B-B14F-4D97-AF65-F5344CB8AC3E}">
        <p14:creationId xmlns:p14="http://schemas.microsoft.com/office/powerpoint/2010/main" val="3100084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1172BB78-803E-446C-A5FB-B05134D6947C}" type="datetimeFigureOut">
              <a:rPr lang="fr-FR" smtClean="0"/>
              <a:t>23/11/2015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AA3610-D5A4-4077-8B22-D21A1B98564F}" type="slidenum">
              <a:rPr lang="fr-FR" smtClean="0"/>
              <a:t>‹#›</a:t>
            </a:fld>
            <a:endParaRPr lang="fr-FR"/>
          </a:p>
        </p:txBody>
      </p:sp>
    </p:spTree>
    <p:extLst>
      <p:ext uri="{BB962C8B-B14F-4D97-AF65-F5344CB8AC3E}">
        <p14:creationId xmlns:p14="http://schemas.microsoft.com/office/powerpoint/2010/main" val="3846464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r-F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72BB78-803E-446C-A5FB-B05134D6947C}" type="datetimeFigureOut">
              <a:rPr lang="fr-FR" smtClean="0"/>
              <a:t>23/11/2015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AA3610-D5A4-4077-8B22-D21A1B98564F}" type="slidenum">
              <a:rPr lang="fr-FR" smtClean="0"/>
              <a:t>‹#›</a:t>
            </a:fld>
            <a:endParaRPr lang="fr-FR"/>
          </a:p>
        </p:txBody>
      </p:sp>
    </p:spTree>
    <p:extLst>
      <p:ext uri="{BB962C8B-B14F-4D97-AF65-F5344CB8AC3E}">
        <p14:creationId xmlns:p14="http://schemas.microsoft.com/office/powerpoint/2010/main" val="1905382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1172BB78-803E-446C-A5FB-B05134D6947C}" type="datetimeFigureOut">
              <a:rPr lang="fr-FR" smtClean="0"/>
              <a:t>23/11/2015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2AA3610-D5A4-4077-8B22-D21A1B98564F}" type="slidenum">
              <a:rPr lang="fr-FR" smtClean="0"/>
              <a:t>‹#›</a:t>
            </a:fld>
            <a:endParaRPr lang="fr-FR"/>
          </a:p>
        </p:txBody>
      </p:sp>
    </p:spTree>
    <p:extLst>
      <p:ext uri="{BB962C8B-B14F-4D97-AF65-F5344CB8AC3E}">
        <p14:creationId xmlns:p14="http://schemas.microsoft.com/office/powerpoint/2010/main" val="976378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r-F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1172BB78-803E-446C-A5FB-B05134D6947C}" type="datetimeFigureOut">
              <a:rPr lang="fr-FR" smtClean="0"/>
              <a:t>23/11/2015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2AA3610-D5A4-4077-8B22-D21A1B98564F}" type="slidenum">
              <a:rPr lang="fr-FR" smtClean="0"/>
              <a:t>‹#›</a:t>
            </a:fld>
            <a:endParaRPr lang="fr-FR"/>
          </a:p>
        </p:txBody>
      </p:sp>
    </p:spTree>
    <p:extLst>
      <p:ext uri="{BB962C8B-B14F-4D97-AF65-F5344CB8AC3E}">
        <p14:creationId xmlns:p14="http://schemas.microsoft.com/office/powerpoint/2010/main" val="1531122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1172BB78-803E-446C-A5FB-B05134D6947C}" type="datetimeFigureOut">
              <a:rPr lang="fr-FR" smtClean="0"/>
              <a:t>23/11/2015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2AA3610-D5A4-4077-8B22-D21A1B98564F}" type="slidenum">
              <a:rPr lang="fr-FR" smtClean="0"/>
              <a:t>‹#›</a:t>
            </a:fld>
            <a:endParaRPr lang="fr-FR"/>
          </a:p>
        </p:txBody>
      </p:sp>
    </p:spTree>
    <p:extLst>
      <p:ext uri="{BB962C8B-B14F-4D97-AF65-F5344CB8AC3E}">
        <p14:creationId xmlns:p14="http://schemas.microsoft.com/office/powerpoint/2010/main" val="3505685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72BB78-803E-446C-A5FB-B05134D6947C}" type="datetimeFigureOut">
              <a:rPr lang="fr-FR" smtClean="0"/>
              <a:t>23/11/2015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2AA3610-D5A4-4077-8B22-D21A1B98564F}" type="slidenum">
              <a:rPr lang="fr-FR" smtClean="0"/>
              <a:t>‹#›</a:t>
            </a:fld>
            <a:endParaRPr lang="fr-FR"/>
          </a:p>
        </p:txBody>
      </p:sp>
    </p:spTree>
    <p:extLst>
      <p:ext uri="{BB962C8B-B14F-4D97-AF65-F5344CB8AC3E}">
        <p14:creationId xmlns:p14="http://schemas.microsoft.com/office/powerpoint/2010/main" val="2375086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F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72BB78-803E-446C-A5FB-B05134D6947C}" type="datetimeFigureOut">
              <a:rPr lang="fr-FR" smtClean="0"/>
              <a:t>23/11/2015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2AA3610-D5A4-4077-8B22-D21A1B98564F}" type="slidenum">
              <a:rPr lang="fr-FR" smtClean="0"/>
              <a:t>‹#›</a:t>
            </a:fld>
            <a:endParaRPr lang="fr-FR"/>
          </a:p>
        </p:txBody>
      </p:sp>
    </p:spTree>
    <p:extLst>
      <p:ext uri="{BB962C8B-B14F-4D97-AF65-F5344CB8AC3E}">
        <p14:creationId xmlns:p14="http://schemas.microsoft.com/office/powerpoint/2010/main" val="2529755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F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72BB78-803E-446C-A5FB-B05134D6947C}" type="datetimeFigureOut">
              <a:rPr lang="fr-FR" smtClean="0"/>
              <a:t>23/11/2015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2AA3610-D5A4-4077-8B22-D21A1B98564F}" type="slidenum">
              <a:rPr lang="fr-FR" smtClean="0"/>
              <a:t>‹#›</a:t>
            </a:fld>
            <a:endParaRPr lang="fr-FR"/>
          </a:p>
        </p:txBody>
      </p:sp>
    </p:spTree>
    <p:extLst>
      <p:ext uri="{BB962C8B-B14F-4D97-AF65-F5344CB8AC3E}">
        <p14:creationId xmlns:p14="http://schemas.microsoft.com/office/powerpoint/2010/main" val="1835902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72BB78-803E-446C-A5FB-B05134D6947C}" type="datetimeFigureOut">
              <a:rPr lang="fr-FR" smtClean="0"/>
              <a:t>23/11/2015</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AA3610-D5A4-4077-8B22-D21A1B98564F}" type="slidenum">
              <a:rPr lang="fr-FR" smtClean="0"/>
              <a:t>‹#›</a:t>
            </a:fld>
            <a:endParaRPr lang="fr-FR"/>
          </a:p>
        </p:txBody>
      </p:sp>
    </p:spTree>
    <p:extLst>
      <p:ext uri="{BB962C8B-B14F-4D97-AF65-F5344CB8AC3E}">
        <p14:creationId xmlns:p14="http://schemas.microsoft.com/office/powerpoint/2010/main" val="26715327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4"/>
            <a:ext cx="9144000" cy="2375438"/>
          </a:xfrm>
          <a:solidFill>
            <a:schemeClr val="accent6">
              <a:lumMod val="40000"/>
              <a:lumOff val="60000"/>
            </a:schemeClr>
          </a:solidFill>
        </p:spPr>
        <p:txBody>
          <a:bodyPr>
            <a:normAutofit fontScale="90000"/>
          </a:bodyPr>
          <a:lstStyle/>
          <a:p>
            <a:r>
              <a:rPr lang="fr-BE" sz="3100" b="1" dirty="0" smtClean="0"/>
              <a:t/>
            </a:r>
            <a:br>
              <a:rPr lang="fr-BE" sz="3100" b="1" dirty="0" smtClean="0"/>
            </a:br>
            <a:r>
              <a:rPr lang="fr-BE" sz="3100" b="1" dirty="0"/>
              <a:t/>
            </a:r>
            <a:br>
              <a:rPr lang="fr-BE" sz="3100" b="1" dirty="0"/>
            </a:br>
            <a:r>
              <a:rPr lang="fr-BE" sz="3100" b="1" dirty="0" smtClean="0"/>
              <a:t/>
            </a:r>
            <a:br>
              <a:rPr lang="fr-BE" sz="3100" b="1" dirty="0" smtClean="0"/>
            </a:br>
            <a:r>
              <a:rPr lang="fr-BE" sz="3100" b="1" dirty="0" smtClean="0"/>
              <a:t/>
            </a:r>
            <a:br>
              <a:rPr lang="fr-BE" sz="3100" b="1" dirty="0" smtClean="0"/>
            </a:br>
            <a:r>
              <a:rPr lang="fr-BE" sz="3100" b="1" dirty="0"/>
              <a:t/>
            </a:r>
            <a:br>
              <a:rPr lang="fr-BE" sz="3100" b="1" dirty="0"/>
            </a:br>
            <a:r>
              <a:rPr lang="fr-BE" sz="2900" b="1" dirty="0" smtClean="0"/>
              <a:t>Atelier</a:t>
            </a:r>
            <a:r>
              <a:rPr lang="en-US" sz="2900" b="1" dirty="0"/>
              <a:t/>
            </a:r>
            <a:br>
              <a:rPr lang="en-US" sz="2900" b="1" dirty="0"/>
            </a:br>
            <a:r>
              <a:rPr lang="fr-BE" sz="3100" b="1" dirty="0" smtClean="0"/>
              <a:t>Approche </a:t>
            </a:r>
            <a:r>
              <a:rPr lang="fr-BE" sz="3100" b="1" dirty="0"/>
              <a:t>Territoriale du Développement </a:t>
            </a:r>
            <a:r>
              <a:rPr lang="fr-BE" sz="3100" b="1" dirty="0" smtClean="0"/>
              <a:t>Local</a:t>
            </a:r>
            <a:br>
              <a:rPr lang="fr-BE" sz="3100" b="1" dirty="0" smtClean="0"/>
            </a:br>
            <a:r>
              <a:rPr lang="fr-BE" sz="2200" b="1" dirty="0"/>
              <a:t>Bénin, 24-26 Novembre </a:t>
            </a:r>
            <a:r>
              <a:rPr lang="fr-BE" sz="2200" b="1" dirty="0" smtClean="0"/>
              <a:t>2015</a:t>
            </a:r>
            <a:r>
              <a:rPr lang="fr-BE" sz="3200" dirty="0" smtClean="0"/>
              <a:t/>
            </a:r>
            <a:br>
              <a:rPr lang="fr-BE" sz="3200" dirty="0" smtClean="0"/>
            </a:br>
            <a:r>
              <a:rPr lang="en-US" sz="3200" dirty="0"/>
              <a:t/>
            </a:r>
            <a:br>
              <a:rPr lang="en-US" sz="3200" dirty="0"/>
            </a:br>
            <a:r>
              <a:rPr lang="fr-BE" sz="2200" b="1" dirty="0" smtClean="0"/>
              <a:t>Organisé </a:t>
            </a:r>
            <a:r>
              <a:rPr lang="fr-BE" sz="2200" b="1" dirty="0"/>
              <a:t>par la DG DEVCO – Unité B2</a:t>
            </a:r>
            <a:r>
              <a:rPr lang="en-US" sz="2200" b="1" dirty="0"/>
              <a:t/>
            </a:r>
            <a:br>
              <a:rPr lang="en-US" sz="2200" b="1" dirty="0"/>
            </a:br>
            <a:r>
              <a:rPr lang="fr-BE" sz="2200" b="1" dirty="0"/>
              <a:t>Société Civile, Autorités Locales </a:t>
            </a:r>
            <a:r>
              <a:rPr lang="en-US" sz="2700" dirty="0"/>
              <a:t/>
            </a:r>
            <a:br>
              <a:rPr lang="en-US" sz="2700" dirty="0"/>
            </a:br>
            <a:r>
              <a:rPr lang="fr-BE" sz="3600" dirty="0" smtClean="0"/>
              <a:t> </a:t>
            </a:r>
            <a:endParaRPr lang="fr-FR" sz="3600" dirty="0"/>
          </a:p>
        </p:txBody>
      </p:sp>
      <p:sp>
        <p:nvSpPr>
          <p:cNvPr id="3" name="Subtitle 2"/>
          <p:cNvSpPr>
            <a:spLocks noGrp="1"/>
          </p:cNvSpPr>
          <p:nvPr>
            <p:ph type="subTitle" idx="1"/>
          </p:nvPr>
        </p:nvSpPr>
        <p:spPr>
          <a:xfrm>
            <a:off x="1524000" y="3604333"/>
            <a:ext cx="9144000" cy="2068497"/>
          </a:xfrm>
          <a:solidFill>
            <a:srgbClr val="FFC000"/>
          </a:solidFill>
        </p:spPr>
        <p:txBody>
          <a:bodyPr>
            <a:normAutofit/>
          </a:bodyPr>
          <a:lstStyle/>
          <a:p>
            <a:endParaRPr lang="fr-FR" sz="3000" dirty="0" smtClean="0"/>
          </a:p>
          <a:p>
            <a:r>
              <a:rPr lang="fr-FR" sz="3000" dirty="0" smtClean="0"/>
              <a:t>D</a:t>
            </a:r>
            <a:r>
              <a:rPr lang="fr-FR" sz="3000" dirty="0" smtClean="0"/>
              <a:t>écentralisation et Perspectives </a:t>
            </a:r>
            <a:r>
              <a:rPr lang="fr-FR" sz="3000" dirty="0"/>
              <a:t>TALD </a:t>
            </a:r>
          </a:p>
          <a:p>
            <a:r>
              <a:rPr lang="fr-FR" dirty="0" smtClean="0"/>
              <a:t>(</a:t>
            </a:r>
            <a:r>
              <a:rPr lang="fr-BE" dirty="0"/>
              <a:t>Bénin</a:t>
            </a:r>
            <a:r>
              <a:rPr lang="fr-FR" dirty="0" smtClean="0"/>
              <a:t>, Mali, Burkina Faso, Mauritanie</a:t>
            </a:r>
            <a:r>
              <a:rPr lang="fr-FR" dirty="0" smtClean="0"/>
              <a:t>)</a:t>
            </a:r>
            <a:endParaRPr lang="fr-FR"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75" y="6350"/>
            <a:ext cx="1687513" cy="11668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78231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5706"/>
          </a:xfrm>
        </p:spPr>
        <p:txBody>
          <a:bodyPr>
            <a:normAutofit/>
          </a:bodyPr>
          <a:lstStyle/>
          <a:p>
            <a:pPr algn="ctr"/>
            <a:r>
              <a:rPr lang="fr-FR" sz="3200" b="1" dirty="0" smtClean="0"/>
              <a:t>Mali - </a:t>
            </a:r>
            <a:r>
              <a:rPr lang="fr-FR" sz="3200" b="1" dirty="0" smtClean="0"/>
              <a:t>Economie Politique de la Décentralisation</a:t>
            </a:r>
            <a:endParaRPr lang="fr-FR" sz="3200" b="1" dirty="0"/>
          </a:p>
        </p:txBody>
      </p:sp>
      <p:sp>
        <p:nvSpPr>
          <p:cNvPr id="3" name="Content Placeholder 2"/>
          <p:cNvSpPr>
            <a:spLocks noGrp="1"/>
          </p:cNvSpPr>
          <p:nvPr>
            <p:ph idx="1"/>
          </p:nvPr>
        </p:nvSpPr>
        <p:spPr>
          <a:xfrm>
            <a:off x="838200" y="1367161"/>
            <a:ext cx="10515600" cy="4809802"/>
          </a:xfrm>
        </p:spPr>
        <p:txBody>
          <a:bodyPr>
            <a:normAutofit fontScale="92500" lnSpcReduction="10000"/>
          </a:bodyPr>
          <a:lstStyle/>
          <a:p>
            <a:r>
              <a:rPr lang="fr-BE" dirty="0" smtClean="0"/>
              <a:t>Processus de décentralisation essentiellement politique au départ – initié en réponse à une crise de légitimité de l'Etat (évènements de mars 1991; vision encore confirmée après la crise de 2012</a:t>
            </a:r>
          </a:p>
          <a:p>
            <a:r>
              <a:rPr lang="fr-BE" dirty="0" smtClean="0"/>
              <a:t>La décentralisation est désormais considérée comme vecteur de réconciliation nationale d’autant plus que, </a:t>
            </a:r>
            <a:r>
              <a:rPr lang="fr-BE" dirty="0"/>
              <a:t>d</a:t>
            </a:r>
            <a:r>
              <a:rPr lang="fr-BE" dirty="0" smtClean="0"/>
              <a:t>urant la crise qu’a connue le pays (2012-14), </a:t>
            </a:r>
            <a:r>
              <a:rPr lang="fr-FR" dirty="0" smtClean="0"/>
              <a:t>les administrations communales ont continué à fonctionner et à rendre des services aux citoyens</a:t>
            </a:r>
          </a:p>
          <a:p>
            <a:r>
              <a:rPr lang="fr-BE" dirty="0" smtClean="0"/>
              <a:t>Le Plan d'Action Gouvernemental (2013-18)  réserve une place particulière à l'approfondissement de la décentralisation:</a:t>
            </a:r>
          </a:p>
          <a:p>
            <a:pPr lvl="1">
              <a:buFont typeface="Courier New" panose="02070309020205020404" pitchFamily="49" charset="0"/>
              <a:buChar char="o"/>
            </a:pPr>
            <a:r>
              <a:rPr lang="fr-BE" dirty="0"/>
              <a:t>C</a:t>
            </a:r>
            <a:r>
              <a:rPr lang="fr-BE" dirty="0" smtClean="0"/>
              <a:t>ouplée à la refondation des administrations publiques et </a:t>
            </a:r>
          </a:p>
          <a:p>
            <a:pPr lvl="1">
              <a:buFont typeface="Courier New" panose="02070309020205020404" pitchFamily="49" charset="0"/>
              <a:buChar char="o"/>
            </a:pPr>
            <a:r>
              <a:rPr lang="fr-BE" dirty="0" smtClean="0"/>
              <a:t>Articulée</a:t>
            </a:r>
            <a:r>
              <a:rPr lang="fr-BE" dirty="0" smtClean="0"/>
              <a:t> à la stratégie nationale de développement </a:t>
            </a:r>
          </a:p>
          <a:p>
            <a:r>
              <a:rPr lang="fr-BE" dirty="0" smtClean="0"/>
              <a:t>Document Cadre de Politique Nationale de Décentralisation (</a:t>
            </a:r>
            <a:r>
              <a:rPr lang="fr-BE" cap="small" dirty="0" err="1" smtClean="0"/>
              <a:t>Dcpnd</a:t>
            </a:r>
            <a:r>
              <a:rPr lang="fr-BE" cap="small" dirty="0" smtClean="0"/>
              <a:t>)</a:t>
            </a:r>
            <a:r>
              <a:rPr lang="fr-BE" dirty="0" smtClean="0"/>
              <a:t> </a:t>
            </a:r>
            <a:r>
              <a:rPr lang="fr-BE" sz="2200" dirty="0" smtClean="0"/>
              <a:t>2006-15</a:t>
            </a:r>
            <a:r>
              <a:rPr lang="fr-BE" sz="2700" dirty="0" smtClean="0"/>
              <a:t>, </a:t>
            </a:r>
            <a:r>
              <a:rPr lang="fr-BE" sz="2200" dirty="0" smtClean="0"/>
              <a:t>voulu comme un </a:t>
            </a:r>
            <a:r>
              <a:rPr lang="fr-BE" sz="2200" b="1" dirty="0"/>
              <a:t>i</a:t>
            </a:r>
            <a:r>
              <a:rPr lang="fr-BE" sz="2200" b="1" dirty="0" smtClean="0"/>
              <a:t>nstrument de mise en cohérence de l'action gouvernementale</a:t>
            </a:r>
            <a:r>
              <a:rPr lang="fr-BE" sz="2200" dirty="0" smtClean="0"/>
              <a:t> visant à résorber les incohérences décentralisation - politiques sectorielles</a:t>
            </a:r>
            <a:endParaRPr lang="fr-FR" dirty="0" smtClean="0"/>
          </a:p>
          <a:p>
            <a:endParaRPr lang="fr-BE" dirty="0" smtClean="0"/>
          </a:p>
          <a:p>
            <a:endParaRPr lang="fr-FR" dirty="0"/>
          </a:p>
        </p:txBody>
      </p:sp>
    </p:spTree>
    <p:extLst>
      <p:ext uri="{BB962C8B-B14F-4D97-AF65-F5344CB8AC3E}">
        <p14:creationId xmlns:p14="http://schemas.microsoft.com/office/powerpoint/2010/main" val="3463450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66525"/>
          </a:xfrm>
        </p:spPr>
        <p:txBody>
          <a:bodyPr>
            <a:normAutofit/>
          </a:bodyPr>
          <a:lstStyle/>
          <a:p>
            <a:pPr algn="ctr"/>
            <a:r>
              <a:rPr lang="fr-FR" sz="3200" b="1" dirty="0" smtClean="0"/>
              <a:t>Mali – Compétences des CT et Autonomie de Décision</a:t>
            </a:r>
            <a:endParaRPr lang="fr-FR" sz="3200" b="1" dirty="0"/>
          </a:p>
        </p:txBody>
      </p:sp>
      <p:sp>
        <p:nvSpPr>
          <p:cNvPr id="3" name="Content Placeholder 2"/>
          <p:cNvSpPr>
            <a:spLocks noGrp="1"/>
          </p:cNvSpPr>
          <p:nvPr>
            <p:ph idx="1"/>
          </p:nvPr>
        </p:nvSpPr>
        <p:spPr/>
        <p:txBody>
          <a:bodyPr/>
          <a:lstStyle/>
          <a:p>
            <a:endParaRPr lang="fr-FR" dirty="0" smtClean="0"/>
          </a:p>
          <a:p>
            <a:r>
              <a:rPr lang="fr-FR" dirty="0" smtClean="0"/>
              <a:t>La Constitution (art. 98) consacre le principe de la libre administration locale: «</a:t>
            </a:r>
            <a:r>
              <a:rPr lang="fr-FR" i="1" dirty="0" smtClean="0"/>
              <a:t>Les Collectivités Territoriales s’administrent librement par des conseillers élus »</a:t>
            </a:r>
            <a:endParaRPr lang="fr-FR" dirty="0" smtClean="0"/>
          </a:p>
          <a:p>
            <a:r>
              <a:rPr lang="fr-FR" dirty="0" smtClean="0"/>
              <a:t>La loi (No 93-008) reconnait aux CL une mission générale de «</a:t>
            </a:r>
            <a:r>
              <a:rPr lang="fr-FR" i="1" dirty="0" smtClean="0"/>
              <a:t>conception, programmation, mise en œuvre et suivi-</a:t>
            </a:r>
            <a:r>
              <a:rPr lang="fr-FR" i="1" dirty="0" smtClean="0"/>
              <a:t>é</a:t>
            </a:r>
            <a:r>
              <a:rPr lang="fr-FR" i="1" dirty="0" smtClean="0"/>
              <a:t>valuation des actions de développement économique, social et culturel d’intérêt</a:t>
            </a:r>
            <a:r>
              <a:rPr lang="en-US" i="1" dirty="0"/>
              <a:t> </a:t>
            </a:r>
            <a:r>
              <a:rPr lang="fr-FR" i="1" dirty="0" smtClean="0"/>
              <a:t>régional, local et communal».</a:t>
            </a:r>
            <a:endParaRPr lang="fr-FR" i="1" dirty="0"/>
          </a:p>
        </p:txBody>
      </p:sp>
    </p:spTree>
    <p:extLst>
      <p:ext uri="{BB962C8B-B14F-4D97-AF65-F5344CB8AC3E}">
        <p14:creationId xmlns:p14="http://schemas.microsoft.com/office/powerpoint/2010/main" val="729458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33360"/>
          </a:xfrm>
        </p:spPr>
        <p:txBody>
          <a:bodyPr>
            <a:normAutofit/>
          </a:bodyPr>
          <a:lstStyle/>
          <a:p>
            <a:pPr algn="ctr"/>
            <a:r>
              <a:rPr lang="fr-FR" sz="3200" b="1" dirty="0" smtClean="0"/>
              <a:t>Mali – Financement des CT</a:t>
            </a:r>
            <a:endParaRPr lang="fr-FR" sz="3200" b="1" dirty="0"/>
          </a:p>
        </p:txBody>
      </p:sp>
      <p:sp>
        <p:nvSpPr>
          <p:cNvPr id="3" name="Content Placeholder 2"/>
          <p:cNvSpPr>
            <a:spLocks noGrp="1"/>
          </p:cNvSpPr>
          <p:nvPr>
            <p:ph idx="1"/>
          </p:nvPr>
        </p:nvSpPr>
        <p:spPr>
          <a:xfrm>
            <a:off x="838200" y="1420427"/>
            <a:ext cx="10515600" cy="4756536"/>
          </a:xfrm>
        </p:spPr>
        <p:txBody>
          <a:bodyPr>
            <a:normAutofit fontScale="62500" lnSpcReduction="20000"/>
          </a:bodyPr>
          <a:lstStyle/>
          <a:p>
            <a:r>
              <a:rPr lang="fr-BE" i="1" dirty="0" smtClean="0"/>
              <a:t> </a:t>
            </a:r>
            <a:r>
              <a:rPr lang="fr-BE" b="1" dirty="0" smtClean="0"/>
              <a:t>Ressources propres:</a:t>
            </a:r>
          </a:p>
          <a:p>
            <a:pPr lvl="1">
              <a:buFont typeface="Courier New" panose="02070309020205020404" pitchFamily="49" charset="0"/>
              <a:buChar char="o"/>
            </a:pPr>
            <a:r>
              <a:rPr lang="fr-BE" sz="2300" dirty="0" smtClean="0"/>
              <a:t>Faiblesse récurrente depuis le début </a:t>
            </a:r>
            <a:r>
              <a:rPr lang="fr-BE" sz="2300" b="1" dirty="0" smtClean="0"/>
              <a:t>(</a:t>
            </a:r>
            <a:r>
              <a:rPr lang="fr-BE" sz="2300" dirty="0" smtClean="0"/>
              <a:t>1 000 </a:t>
            </a:r>
            <a:r>
              <a:rPr lang="fr-BE" sz="2300" cap="small" dirty="0" err="1" smtClean="0"/>
              <a:t>Fcfa</a:t>
            </a:r>
            <a:r>
              <a:rPr lang="fr-BE" sz="2300" dirty="0" smtClean="0"/>
              <a:t>/</a:t>
            </a:r>
            <a:r>
              <a:rPr lang="fr-BE" sz="2300" dirty="0" err="1" smtClean="0"/>
              <a:t>hbt</a:t>
            </a:r>
            <a:r>
              <a:rPr lang="fr-BE" sz="2300" dirty="0" smtClean="0"/>
              <a:t>)</a:t>
            </a:r>
          </a:p>
          <a:p>
            <a:pPr lvl="1">
              <a:buFont typeface="Courier New" panose="02070309020205020404" pitchFamily="49" charset="0"/>
              <a:buChar char="o"/>
            </a:pPr>
            <a:r>
              <a:rPr lang="fr-BE" sz="2300" dirty="0" smtClean="0"/>
              <a:t>Ne suffisent pas à couvrir les dépenses de fonctionnement de la majorité des CT</a:t>
            </a:r>
          </a:p>
          <a:p>
            <a:pPr lvl="1">
              <a:buFont typeface="Courier New" panose="02070309020205020404" pitchFamily="49" charset="0"/>
              <a:buChar char="o"/>
            </a:pPr>
            <a:r>
              <a:rPr lang="fr-BE" sz="2300" dirty="0" smtClean="0"/>
              <a:t>Insuffisance de mobilisation pour des raisons techniques (obsolescence du système fiscal), fonctionnelles (défaillances de la chaîne fiscale, aggravées par le manque de coordination services des impôts-</a:t>
            </a:r>
            <a:r>
              <a:rPr lang="fr-BE" sz="2300" cap="small" dirty="0" smtClean="0"/>
              <a:t>Ct</a:t>
            </a:r>
            <a:r>
              <a:rPr lang="fr-BE" sz="2300" dirty="0" smtClean="0"/>
              <a:t>) et sociales (incivisme fiscal des contribuables et des responsables locaux)</a:t>
            </a:r>
            <a:endParaRPr lang="fr-BE" sz="2300" b="1" dirty="0" smtClean="0"/>
          </a:p>
          <a:p>
            <a:r>
              <a:rPr lang="fr-FR" b="1" dirty="0" smtClean="0"/>
              <a:t>Transferts budgétaires via le dispositif FNACT/ANICT </a:t>
            </a:r>
            <a:r>
              <a:rPr lang="fr-FR" dirty="0" smtClean="0"/>
              <a:t>- sous forme de:</a:t>
            </a:r>
          </a:p>
          <a:p>
            <a:pPr lvl="1">
              <a:buFont typeface="Courier New" panose="02070309020205020404" pitchFamily="49" charset="0"/>
              <a:buChar char="o"/>
            </a:pPr>
            <a:r>
              <a:rPr lang="fr-FR" sz="2300" dirty="0" smtClean="0"/>
              <a:t>Subventions de fonctionnement</a:t>
            </a:r>
          </a:p>
          <a:p>
            <a:pPr lvl="1">
              <a:buFont typeface="Courier New" panose="02070309020205020404" pitchFamily="49" charset="0"/>
              <a:buChar char="o"/>
            </a:pPr>
            <a:r>
              <a:rPr lang="fr-FR" sz="2300" dirty="0" smtClean="0"/>
              <a:t>Subventions d’équipement</a:t>
            </a:r>
          </a:p>
          <a:p>
            <a:r>
              <a:rPr lang="fr-FR" b="1" dirty="0" smtClean="0"/>
              <a:t>Prédominance des ressources extérieurs </a:t>
            </a:r>
            <a:r>
              <a:rPr lang="fr-FR" dirty="0" smtClean="0"/>
              <a:t>(</a:t>
            </a:r>
            <a:r>
              <a:rPr lang="fr-BE" dirty="0" smtClean="0"/>
              <a:t>aides-programmes et ABS):</a:t>
            </a:r>
          </a:p>
          <a:p>
            <a:pPr lvl="1">
              <a:buFont typeface="Courier New" panose="02070309020205020404" pitchFamily="49" charset="0"/>
              <a:buChar char="o"/>
            </a:pPr>
            <a:r>
              <a:rPr lang="fr-BE" sz="2300" dirty="0" smtClean="0"/>
              <a:t>Effort de l’Etat: 0.3% du budget national</a:t>
            </a:r>
          </a:p>
          <a:p>
            <a:pPr lvl="1">
              <a:buFont typeface="Courier New" panose="02070309020205020404" pitchFamily="49" charset="0"/>
              <a:buChar char="o"/>
            </a:pPr>
            <a:r>
              <a:rPr lang="fr-BE" sz="2300" dirty="0" smtClean="0"/>
              <a:t>Contribution des PTF au financement du système de transferts: 93%</a:t>
            </a:r>
          </a:p>
          <a:p>
            <a:pPr marL="342900" lvl="1" indent="-342900">
              <a:spcBef>
                <a:spcPts val="1000"/>
              </a:spcBef>
            </a:pPr>
            <a:r>
              <a:rPr lang="fr-BE" sz="2900" b="1" dirty="0" smtClean="0"/>
              <a:t>Importance croissante des fonds ciblés</a:t>
            </a:r>
            <a:r>
              <a:rPr lang="fr-BE" sz="2900" dirty="0" smtClean="0"/>
              <a:t> </a:t>
            </a:r>
            <a:r>
              <a:rPr lang="fr-BE" dirty="0" smtClean="0"/>
              <a:t>(sectoriels et/ou géographiques) par rapport aux fonds fongibles, passés de </a:t>
            </a:r>
            <a:r>
              <a:rPr lang="fr-BE" b="1" dirty="0" smtClean="0"/>
              <a:t>13,64% </a:t>
            </a:r>
            <a:r>
              <a:rPr lang="fr-BE" dirty="0" smtClean="0"/>
              <a:t>en 2001 </a:t>
            </a:r>
            <a:r>
              <a:rPr lang="fr-BE" b="1" dirty="0" smtClean="0"/>
              <a:t>à 74,62%</a:t>
            </a:r>
            <a:r>
              <a:rPr lang="fr-BE" dirty="0" smtClean="0"/>
              <a:t> en 2011, où:</a:t>
            </a:r>
          </a:p>
          <a:p>
            <a:pPr marL="800100" lvl="2" indent="-342900">
              <a:spcBef>
                <a:spcPts val="1000"/>
              </a:spcBef>
              <a:buFont typeface="Courier New" panose="02070309020205020404" pitchFamily="49" charset="0"/>
              <a:buChar char="o"/>
            </a:pPr>
            <a:r>
              <a:rPr lang="fr-BE" sz="2400" dirty="0" smtClean="0"/>
              <a:t>Des effets pervers au regard des principes de maîtrise d'ouvrage des </a:t>
            </a:r>
            <a:r>
              <a:rPr lang="fr-BE" sz="2400" cap="small" dirty="0" smtClean="0"/>
              <a:t>Ct</a:t>
            </a:r>
            <a:r>
              <a:rPr lang="fr-BE" sz="2400" dirty="0" smtClean="0"/>
              <a:t> et de péréquation. – dans la mesure où:</a:t>
            </a:r>
          </a:p>
          <a:p>
            <a:pPr marL="800100" lvl="2" indent="-342900">
              <a:spcBef>
                <a:spcPts val="1000"/>
              </a:spcBef>
              <a:buFont typeface="Courier New" panose="02070309020205020404" pitchFamily="49" charset="0"/>
              <a:buChar char="o"/>
            </a:pPr>
            <a:r>
              <a:rPr lang="fr-BE" sz="2400" dirty="0" smtClean="0"/>
              <a:t>Le bailleur définit le secteur et la localité de l'investissement, parfois aussi l'investissement lui-même</a:t>
            </a:r>
          </a:p>
          <a:p>
            <a:pPr marL="800100" lvl="2" indent="-342900">
              <a:spcBef>
                <a:spcPts val="1000"/>
              </a:spcBef>
              <a:buFont typeface="Courier New" panose="02070309020205020404" pitchFamily="49" charset="0"/>
              <a:buChar char="o"/>
            </a:pPr>
            <a:r>
              <a:rPr lang="fr-BE" sz="2400" dirty="0" smtClean="0"/>
              <a:t>la maîtrise d'ouvrage des </a:t>
            </a:r>
            <a:r>
              <a:rPr lang="fr-BE" sz="2400" cap="small" dirty="0" smtClean="0"/>
              <a:t>Ct</a:t>
            </a:r>
            <a:r>
              <a:rPr lang="fr-BE" sz="2400" dirty="0" smtClean="0"/>
              <a:t> est ainsi entravée au point extrême de transmuer celles-ci en </a:t>
            </a:r>
            <a:r>
              <a:rPr lang="fr-BE" sz="2400" b="1" dirty="0" smtClean="0"/>
              <a:t>exécutantes de la politique nationale</a:t>
            </a:r>
          </a:p>
          <a:p>
            <a:pPr marL="800100" lvl="2" indent="-342900">
              <a:spcBef>
                <a:spcPts val="1000"/>
              </a:spcBef>
              <a:buFont typeface="Courier New" panose="02070309020205020404" pitchFamily="49" charset="0"/>
              <a:buChar char="o"/>
            </a:pPr>
            <a:r>
              <a:rPr lang="fr-BE" sz="2400" dirty="0" smtClean="0"/>
              <a:t>De surcroît, les financements ciblés entrainent des distorsions dans les modes de calcul des dotations, donc dans la péréquation</a:t>
            </a:r>
            <a:endParaRPr lang="fr-FR" sz="2400" b="1" dirty="0" smtClean="0"/>
          </a:p>
          <a:p>
            <a:pPr>
              <a:buFont typeface="Courier New" panose="02070309020205020404" pitchFamily="49" charset="0"/>
              <a:buChar char="o"/>
            </a:pPr>
            <a:endParaRPr lang="fr-FR" dirty="0"/>
          </a:p>
        </p:txBody>
      </p:sp>
    </p:spTree>
    <p:extLst>
      <p:ext uri="{BB962C8B-B14F-4D97-AF65-F5344CB8AC3E}">
        <p14:creationId xmlns:p14="http://schemas.microsoft.com/office/powerpoint/2010/main" val="8677568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8971"/>
          </a:xfrm>
        </p:spPr>
        <p:txBody>
          <a:bodyPr>
            <a:normAutofit/>
          </a:bodyPr>
          <a:lstStyle/>
          <a:p>
            <a:pPr algn="ctr"/>
            <a:r>
              <a:rPr lang="fr-FR" sz="3000" b="1" dirty="0" smtClean="0"/>
              <a:t>Mali - </a:t>
            </a:r>
            <a:r>
              <a:rPr lang="fr-FR" sz="3000" b="1" dirty="0" smtClean="0"/>
              <a:t>Coordination/Synergie des Interventions sur le Territoire Local </a:t>
            </a:r>
            <a:endParaRPr lang="fr-FR" sz="3000" b="1" dirty="0"/>
          </a:p>
        </p:txBody>
      </p:sp>
      <p:sp>
        <p:nvSpPr>
          <p:cNvPr id="3" name="Content Placeholder 2"/>
          <p:cNvSpPr>
            <a:spLocks noGrp="1"/>
          </p:cNvSpPr>
          <p:nvPr>
            <p:ph idx="1"/>
          </p:nvPr>
        </p:nvSpPr>
        <p:spPr>
          <a:xfrm>
            <a:off x="838200" y="1402672"/>
            <a:ext cx="10515600" cy="4774291"/>
          </a:xfrm>
        </p:spPr>
        <p:txBody>
          <a:bodyPr>
            <a:normAutofit fontScale="77500" lnSpcReduction="20000"/>
          </a:bodyPr>
          <a:lstStyle/>
          <a:p>
            <a:endParaRPr lang="fr-BE" sz="2600" u="sng" dirty="0" smtClean="0"/>
          </a:p>
          <a:p>
            <a:r>
              <a:rPr lang="fr-BE" u="sng" dirty="0" smtClean="0"/>
              <a:t>Acquis</a:t>
            </a:r>
            <a:r>
              <a:rPr lang="fr-BE" dirty="0" smtClean="0"/>
              <a:t>: Enracinement des communes dans le paysage politique et institutionnel: assurant </a:t>
            </a:r>
            <a:r>
              <a:rPr lang="fr-BE" dirty="0" smtClean="0"/>
              <a:t>dans la mesure du possible </a:t>
            </a:r>
            <a:r>
              <a:rPr lang="fr-BE" dirty="0" smtClean="0"/>
              <a:t>leurs missions administratives et développementales (Plans de Développement Economique, Social et Culturel) – en dépit de plusieurs handicaps:</a:t>
            </a:r>
            <a:endParaRPr lang="fr-BE" cap="small" dirty="0" smtClean="0"/>
          </a:p>
          <a:p>
            <a:pPr marL="228600" lvl="1">
              <a:spcBef>
                <a:spcPts val="1000"/>
              </a:spcBef>
            </a:pPr>
            <a:r>
              <a:rPr lang="fr-BE" sz="2800" dirty="0" smtClean="0"/>
              <a:t>Faibles moyens mis en œuvre par l’Etat à travers </a:t>
            </a:r>
            <a:r>
              <a:rPr lang="fr-BE" sz="2800" dirty="0" smtClean="0"/>
              <a:t>ses services déconcentrés </a:t>
            </a:r>
            <a:r>
              <a:rPr lang="fr-BE" sz="2800" dirty="0" smtClean="0"/>
              <a:t>pour remplir les missions de contrôle et d’appui</a:t>
            </a:r>
            <a:r>
              <a:rPr lang="fr-BE" sz="2800" i="1" dirty="0"/>
              <a:t>:</a:t>
            </a:r>
            <a:endParaRPr lang="fr-BE" sz="2800" i="1" dirty="0" smtClean="0"/>
          </a:p>
          <a:p>
            <a:pPr marL="800100" lvl="2" indent="-342900">
              <a:spcBef>
                <a:spcPts val="1000"/>
              </a:spcBef>
              <a:buFont typeface="Courier New" panose="02070309020205020404" pitchFamily="49" charset="0"/>
              <a:buChar char="o"/>
            </a:pPr>
            <a:r>
              <a:rPr lang="fr-BE" sz="2500" dirty="0" smtClean="0"/>
              <a:t>Processus lent et irrégulier de déconcentration sectorielle</a:t>
            </a:r>
          </a:p>
          <a:p>
            <a:pPr marL="800100" lvl="2" indent="-342900">
              <a:spcBef>
                <a:spcPts val="1000"/>
              </a:spcBef>
              <a:buFont typeface="Courier New" panose="02070309020205020404" pitchFamily="49" charset="0"/>
              <a:buChar char="o"/>
            </a:pPr>
            <a:r>
              <a:rPr lang="fr-BE" sz="2500" dirty="0"/>
              <a:t>F</a:t>
            </a:r>
            <a:r>
              <a:rPr lang="fr-BE" sz="2500" dirty="0" smtClean="0"/>
              <a:t>aible niveau de qualification et absence d'obligation pour le personnel déconcentré de répondre aux sollicitations des </a:t>
            </a:r>
            <a:r>
              <a:rPr lang="fr-BE" sz="2500" cap="small" dirty="0" smtClean="0"/>
              <a:t>Ct.</a:t>
            </a:r>
          </a:p>
          <a:p>
            <a:r>
              <a:rPr lang="fr-BE" dirty="0" smtClean="0"/>
              <a:t>Cependant l’on constate un changement d'échelle - </a:t>
            </a:r>
            <a:r>
              <a:rPr lang="fr-BE" b="1" dirty="0" smtClean="0"/>
              <a:t>l'option régionale </a:t>
            </a:r>
            <a:r>
              <a:rPr lang="fr-BE" dirty="0" smtClean="0"/>
              <a:t>(2011-12): </a:t>
            </a:r>
          </a:p>
          <a:p>
            <a:pPr lvl="1">
              <a:buFont typeface="Courier New" panose="02070309020205020404" pitchFamily="49" charset="0"/>
              <a:buChar char="o"/>
            </a:pPr>
            <a:r>
              <a:rPr lang="fr-BE" dirty="0" smtClean="0"/>
              <a:t>La </a:t>
            </a:r>
            <a:r>
              <a:rPr lang="fr-BE" b="1" dirty="0" smtClean="0"/>
              <a:t>région est confirmée dans son rôle de catalyseur du développement territorial</a:t>
            </a:r>
          </a:p>
          <a:p>
            <a:pPr lvl="1">
              <a:buFont typeface="Courier New" panose="02070309020205020404" pitchFamily="49" charset="0"/>
              <a:buChar char="o"/>
            </a:pPr>
            <a:r>
              <a:rPr lang="fr-BE" dirty="0" smtClean="0"/>
              <a:t>La nouvelle orientation est inscrite dans le Plan d'Action Gouvernemental (P</a:t>
            </a:r>
            <a:r>
              <a:rPr lang="fr-BE" cap="small" dirty="0" smtClean="0"/>
              <a:t>ag)</a:t>
            </a:r>
            <a:r>
              <a:rPr lang="fr-BE" dirty="0" smtClean="0"/>
              <a:t> 2013-18, visant à</a:t>
            </a:r>
          </a:p>
          <a:p>
            <a:pPr lvl="1">
              <a:buFont typeface="Courier New" panose="02070309020205020404" pitchFamily="49" charset="0"/>
              <a:buChar char="o"/>
            </a:pPr>
            <a:r>
              <a:rPr lang="fr-BE" dirty="0" smtClean="0"/>
              <a:t>Donner un nouveau souffle au processus de décentralisation et faciliter la sortie de la crise politico-institutionnelle, tout en reconnaissant que</a:t>
            </a:r>
          </a:p>
          <a:p>
            <a:pPr lvl="1">
              <a:buFont typeface="Courier New" panose="02070309020205020404" pitchFamily="49" charset="0"/>
              <a:buChar char="o"/>
            </a:pPr>
            <a:r>
              <a:rPr lang="fr-BE" b="1" dirty="0" smtClean="0"/>
              <a:t>Communalisation et régionalisation participent d'un même système et sont à envisager en complémentarité.</a:t>
            </a:r>
            <a:endParaRPr lang="en-US" b="1" dirty="0" smtClean="0"/>
          </a:p>
          <a:p>
            <a:endParaRPr lang="fr-FR" dirty="0"/>
          </a:p>
        </p:txBody>
      </p:sp>
    </p:spTree>
    <p:extLst>
      <p:ext uri="{BB962C8B-B14F-4D97-AF65-F5344CB8AC3E}">
        <p14:creationId xmlns:p14="http://schemas.microsoft.com/office/powerpoint/2010/main" val="6137335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6727"/>
          </a:xfrm>
        </p:spPr>
        <p:txBody>
          <a:bodyPr>
            <a:normAutofit/>
          </a:bodyPr>
          <a:lstStyle/>
          <a:p>
            <a:pPr algn="ctr"/>
            <a:r>
              <a:rPr lang="fr-FR" sz="3200" b="1" dirty="0" smtClean="0"/>
              <a:t>Mali – </a:t>
            </a:r>
            <a:r>
              <a:rPr lang="fr-FR" sz="3200" b="1" dirty="0" smtClean="0"/>
              <a:t>Défis à la Mise en Œuvre de l’ATDL</a:t>
            </a:r>
            <a:endParaRPr lang="fr-FR" sz="3200" b="1" dirty="0"/>
          </a:p>
        </p:txBody>
      </p:sp>
      <p:sp>
        <p:nvSpPr>
          <p:cNvPr id="3" name="Content Placeholder 2"/>
          <p:cNvSpPr>
            <a:spLocks noGrp="1"/>
          </p:cNvSpPr>
          <p:nvPr>
            <p:ph idx="1"/>
          </p:nvPr>
        </p:nvSpPr>
        <p:spPr>
          <a:xfrm>
            <a:off x="838200" y="1411550"/>
            <a:ext cx="10515600" cy="4765413"/>
          </a:xfrm>
        </p:spPr>
        <p:txBody>
          <a:bodyPr>
            <a:normAutofit fontScale="92500" lnSpcReduction="20000"/>
          </a:bodyPr>
          <a:lstStyle/>
          <a:p>
            <a:r>
              <a:rPr lang="fr-BE" dirty="0" smtClean="0"/>
              <a:t>Insuffisance des moyens et capacités:</a:t>
            </a:r>
          </a:p>
          <a:p>
            <a:pPr lvl="1">
              <a:buFont typeface="Courier New" panose="02070309020205020404" pitchFamily="49" charset="0"/>
              <a:buChar char="o"/>
            </a:pPr>
            <a:r>
              <a:rPr lang="fr-BE" dirty="0" smtClean="0"/>
              <a:t>Du côté des CT: Faiblesse des ressources financières propres, qualité des élus et du personnel locaux</a:t>
            </a:r>
          </a:p>
          <a:p>
            <a:pPr lvl="1">
              <a:buFont typeface="Courier New" panose="02070309020205020404" pitchFamily="49" charset="0"/>
              <a:buChar char="o"/>
            </a:pPr>
            <a:r>
              <a:rPr lang="fr-BE" dirty="0" smtClean="0"/>
              <a:t>Faibles moyens mobilisés par l’Etat pour remplir ses missions de contrôle et d’appui aux CT (notamment, la réticence des ministères à déconcentrer leurs administrations pour appuyer l’action des CT)</a:t>
            </a:r>
          </a:p>
          <a:p>
            <a:r>
              <a:rPr lang="fr-BE" dirty="0" smtClean="0"/>
              <a:t>Prédominance des transferts ciblés, mettant en cause l’exercice de la maîtrise d’ouvrage propre par les CT</a:t>
            </a:r>
          </a:p>
          <a:p>
            <a:r>
              <a:rPr lang="fr-BE" dirty="0" smtClean="0"/>
              <a:t>Insuffisance de l'appropriation politique du processus de </a:t>
            </a:r>
            <a:r>
              <a:rPr lang="fr-BE" dirty="0" err="1" smtClean="0"/>
              <a:t>decentralisation</a:t>
            </a:r>
            <a:r>
              <a:rPr lang="fr-BE" dirty="0" smtClean="0"/>
              <a:t>: </a:t>
            </a:r>
          </a:p>
          <a:p>
            <a:pPr lvl="1">
              <a:buFont typeface="Courier New" panose="02070309020205020404" pitchFamily="49" charset="0"/>
              <a:buChar char="o"/>
            </a:pPr>
            <a:r>
              <a:rPr lang="fr-BE" dirty="0" smtClean="0"/>
              <a:t>Faible implication des citoyens dans la vie des </a:t>
            </a:r>
            <a:r>
              <a:rPr lang="fr-BE" cap="small" dirty="0" smtClean="0"/>
              <a:t>Ct</a:t>
            </a:r>
            <a:r>
              <a:rPr lang="fr-BE" dirty="0" smtClean="0"/>
              <a:t>, de pair avec la redevabilité lacunaire des élus,</a:t>
            </a:r>
          </a:p>
          <a:p>
            <a:pPr lvl="1">
              <a:buFont typeface="Courier New" panose="02070309020205020404" pitchFamily="49" charset="0"/>
              <a:buChar char="o"/>
            </a:pPr>
            <a:r>
              <a:rPr lang="fr-BE" dirty="0" smtClean="0"/>
              <a:t>Faible portage politique de la part de l’Etat: pilotage peu réactif, lenteurs dans les transferts de compétences et de ressources. </a:t>
            </a:r>
          </a:p>
          <a:p>
            <a:pPr lvl="1">
              <a:buFont typeface="Courier New" panose="02070309020205020404" pitchFamily="49" charset="0"/>
              <a:buChar char="o"/>
            </a:pPr>
            <a:r>
              <a:rPr lang="fr-BE" dirty="0" smtClean="0"/>
              <a:t>Atonie des dynamiques de développement local</a:t>
            </a:r>
            <a:r>
              <a:rPr lang="fr-BE" i="1" dirty="0" smtClean="0"/>
              <a:t>: </a:t>
            </a:r>
            <a:r>
              <a:rPr lang="fr-BE" dirty="0" smtClean="0"/>
              <a:t>leur mise en cohérence par les élus, les services techniques déconcentrés, la société civile et le secteur privé </a:t>
            </a:r>
            <a:r>
              <a:rPr lang="fr-FR" dirty="0" smtClean="0"/>
              <a:t>est déficiente.</a:t>
            </a:r>
          </a:p>
          <a:p>
            <a:endParaRPr lang="fr-BE" dirty="0" smtClean="0"/>
          </a:p>
          <a:p>
            <a:endParaRPr lang="fr-FR" dirty="0"/>
          </a:p>
        </p:txBody>
      </p:sp>
    </p:spTree>
    <p:extLst>
      <p:ext uri="{BB962C8B-B14F-4D97-AF65-F5344CB8AC3E}">
        <p14:creationId xmlns:p14="http://schemas.microsoft.com/office/powerpoint/2010/main" val="39789887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1217"/>
          </a:xfrm>
        </p:spPr>
        <p:txBody>
          <a:bodyPr>
            <a:noAutofit/>
          </a:bodyPr>
          <a:lstStyle/>
          <a:p>
            <a:pPr algn="ctr"/>
            <a:r>
              <a:rPr lang="fr-FR" sz="2800" b="1" dirty="0" smtClean="0"/>
              <a:t>Burkina Faso – Economie Politique du Processus de Décentralisation</a:t>
            </a:r>
            <a:endParaRPr lang="fr-FR" sz="2800" b="1" dirty="0"/>
          </a:p>
        </p:txBody>
      </p:sp>
      <p:sp>
        <p:nvSpPr>
          <p:cNvPr id="3" name="Content Placeholder 2"/>
          <p:cNvSpPr>
            <a:spLocks noGrp="1"/>
          </p:cNvSpPr>
          <p:nvPr>
            <p:ph idx="1"/>
          </p:nvPr>
        </p:nvSpPr>
        <p:spPr>
          <a:xfrm>
            <a:off x="838200" y="1447060"/>
            <a:ext cx="10515600" cy="4729903"/>
          </a:xfrm>
        </p:spPr>
        <p:txBody>
          <a:bodyPr>
            <a:normAutofit fontScale="92500" lnSpcReduction="20000"/>
          </a:bodyPr>
          <a:lstStyle/>
          <a:p>
            <a:r>
              <a:rPr lang="fr-FR" sz="2700" dirty="0" smtClean="0"/>
              <a:t>Processus continu, imbriquant décentralisation et déconcentration, qui traduit la volonté de l'Etat de maintenir son autorité, dont le fonctionnement reste fortement centralisé,</a:t>
            </a:r>
            <a:r>
              <a:rPr lang="fr-FR" sz="2700" i="1" cap="small" dirty="0" smtClean="0"/>
              <a:t> </a:t>
            </a:r>
          </a:p>
          <a:p>
            <a:r>
              <a:rPr lang="fr-FR" sz="2700" dirty="0" smtClean="0"/>
              <a:t>Cadre Stratégique de Mise en Œuvre de la Décentralisation (</a:t>
            </a:r>
            <a:r>
              <a:rPr lang="fr-FR" sz="2700" cap="small" dirty="0" smtClean="0"/>
              <a:t>Csmod) 2006-15:</a:t>
            </a:r>
          </a:p>
          <a:p>
            <a:pPr lvl="1">
              <a:buFont typeface="Courier New" panose="02070309020205020404" pitchFamily="49" charset="0"/>
              <a:buChar char="o"/>
            </a:pPr>
            <a:r>
              <a:rPr lang="fr-FR" dirty="0" smtClean="0"/>
              <a:t>Référentiel unique pour l'intervention des acteurs dans le processus </a:t>
            </a:r>
          </a:p>
          <a:p>
            <a:pPr lvl="1">
              <a:buFont typeface="Courier New" panose="02070309020205020404" pitchFamily="49" charset="0"/>
              <a:buChar char="o"/>
            </a:pPr>
            <a:r>
              <a:rPr lang="fr-FR" dirty="0" smtClean="0"/>
              <a:t>Opérationnalisation s'effectue sous forme de plans d'action triennaux glissants, 2008-10,  2010-12, 2012-14.</a:t>
            </a:r>
            <a:endParaRPr lang="en-US" dirty="0" smtClean="0"/>
          </a:p>
          <a:p>
            <a:r>
              <a:rPr lang="fr-FR" sz="2700" dirty="0" smtClean="0"/>
              <a:t>Stratégie Nationale de Renforcement des Capacités des Acteurs de la Décentralisation </a:t>
            </a:r>
            <a:r>
              <a:rPr lang="fr-FR" sz="2700" b="1" dirty="0" smtClean="0"/>
              <a:t>(</a:t>
            </a:r>
            <a:r>
              <a:rPr lang="fr-FR" sz="2700" cap="small" dirty="0" smtClean="0"/>
              <a:t>2012): </a:t>
            </a:r>
            <a:r>
              <a:rPr lang="fr-FR" sz="2600" dirty="0" smtClean="0"/>
              <a:t>mise en œuvre du C</a:t>
            </a:r>
            <a:r>
              <a:rPr lang="fr-FR" sz="2600" cap="small" dirty="0" smtClean="0"/>
              <a:t>smod</a:t>
            </a:r>
            <a:r>
              <a:rPr lang="fr-FR" sz="2600" dirty="0" smtClean="0"/>
              <a:t> dans son volet renforcement des capa­cités</a:t>
            </a:r>
          </a:p>
          <a:p>
            <a:r>
              <a:rPr lang="fr-FR" sz="2700" dirty="0" smtClean="0"/>
              <a:t>Stratégie d'Appui à la Décentralisation (Ministère de l’Economie et des Finances, </a:t>
            </a:r>
            <a:r>
              <a:rPr lang="fr-FR" sz="2700" cap="small" dirty="0" smtClean="0"/>
              <a:t>2013-20</a:t>
            </a:r>
            <a:r>
              <a:rPr lang="fr-FR" sz="2700" dirty="0" smtClean="0"/>
              <a:t>)</a:t>
            </a:r>
          </a:p>
          <a:p>
            <a:r>
              <a:rPr lang="fr-FR" sz="2700" dirty="0" smtClean="0"/>
              <a:t>Processus de décentralisation encadré par une ‘prolifération’ institutionnelle: Ministères, Conférence Nationale de la Décentralisation (</a:t>
            </a:r>
            <a:r>
              <a:rPr lang="fr-FR" sz="2700" cap="small" dirty="0" smtClean="0"/>
              <a:t>Conad), </a:t>
            </a:r>
            <a:r>
              <a:rPr lang="fr-FR" sz="2700" dirty="0" smtClean="0"/>
              <a:t>Comité National des Finances Locales (</a:t>
            </a:r>
            <a:r>
              <a:rPr lang="fr-FR" sz="2700" cap="small" dirty="0" smtClean="0"/>
              <a:t>Conafil)</a:t>
            </a:r>
            <a:r>
              <a:rPr lang="fr-FR" sz="2700" dirty="0" smtClean="0"/>
              <a:t> </a:t>
            </a:r>
            <a:endParaRPr lang="fr-FR" sz="2700" b="1" dirty="0" smtClean="0"/>
          </a:p>
          <a:p>
            <a:endParaRPr lang="fr-FR" sz="2400" b="1" dirty="0" smtClean="0">
              <a:solidFill>
                <a:srgbClr val="0070C0"/>
              </a:solidFill>
            </a:endParaRPr>
          </a:p>
          <a:p>
            <a:endParaRPr lang="fr-FR" sz="2700" dirty="0" smtClean="0"/>
          </a:p>
          <a:p>
            <a:endParaRPr lang="fr-FR" dirty="0"/>
          </a:p>
        </p:txBody>
      </p:sp>
    </p:spTree>
    <p:extLst>
      <p:ext uri="{BB962C8B-B14F-4D97-AF65-F5344CB8AC3E}">
        <p14:creationId xmlns:p14="http://schemas.microsoft.com/office/powerpoint/2010/main" val="21053456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1217"/>
          </a:xfrm>
        </p:spPr>
        <p:txBody>
          <a:bodyPr>
            <a:noAutofit/>
          </a:bodyPr>
          <a:lstStyle/>
          <a:p>
            <a:pPr algn="ctr"/>
            <a:r>
              <a:rPr lang="fr-FR" sz="3200" b="1" dirty="0" smtClean="0"/>
              <a:t>Burkina Faso – Compétences et Marge d’Autonomie des CT</a:t>
            </a:r>
            <a:endParaRPr lang="fr-FR" sz="3200" b="1" dirty="0"/>
          </a:p>
        </p:txBody>
      </p:sp>
      <p:sp>
        <p:nvSpPr>
          <p:cNvPr id="3" name="Content Placeholder 2"/>
          <p:cNvSpPr>
            <a:spLocks noGrp="1"/>
          </p:cNvSpPr>
          <p:nvPr>
            <p:ph idx="1"/>
          </p:nvPr>
        </p:nvSpPr>
        <p:spPr>
          <a:xfrm>
            <a:off x="838200" y="1313895"/>
            <a:ext cx="10515600" cy="4863068"/>
          </a:xfrm>
        </p:spPr>
        <p:txBody>
          <a:bodyPr>
            <a:normAutofit fontScale="70000" lnSpcReduction="20000"/>
          </a:bodyPr>
          <a:lstStyle/>
          <a:p>
            <a:r>
              <a:rPr lang="fr-FR" dirty="0" smtClean="0"/>
              <a:t>La mise en œuvre de la décentralisation se fait selon la règle de la progressivité et le principe de la subsidiarité </a:t>
            </a:r>
          </a:p>
          <a:p>
            <a:r>
              <a:rPr lang="fr-FR" dirty="0" smtClean="0"/>
              <a:t>Encadrement ‘serré’ des CT par L’Etat – au moyen de:</a:t>
            </a:r>
          </a:p>
          <a:p>
            <a:pPr lvl="1">
              <a:buFont typeface="Courier New" panose="02070309020205020404" pitchFamily="49" charset="0"/>
              <a:buChar char="o"/>
            </a:pPr>
            <a:r>
              <a:rPr lang="fr-FR" sz="2600" dirty="0" smtClean="0"/>
              <a:t>La Tutelle (administrative et financière)</a:t>
            </a:r>
          </a:p>
          <a:p>
            <a:pPr lvl="1">
              <a:buFont typeface="Courier New" panose="02070309020205020404" pitchFamily="49" charset="0"/>
              <a:buChar char="o"/>
            </a:pPr>
            <a:r>
              <a:rPr lang="fr-FR" sz="2600" dirty="0" smtClean="0"/>
              <a:t>L’accompagnement: Appui-conseil (quoique pas de manière systématisée)</a:t>
            </a:r>
          </a:p>
          <a:p>
            <a:r>
              <a:rPr lang="fr-FR" dirty="0" smtClean="0"/>
              <a:t>Transfert pragmatique (progressif) des compétences aux CT selon le principe de la subsidiarité – mais:</a:t>
            </a:r>
          </a:p>
          <a:p>
            <a:pPr lvl="1">
              <a:buFont typeface="Courier New" panose="02070309020205020404" pitchFamily="49" charset="0"/>
              <a:buChar char="o"/>
            </a:pPr>
            <a:r>
              <a:rPr lang="fr-FR" sz="2600" dirty="0" smtClean="0"/>
              <a:t>critères objectifs pour satisfaire à la progressivité et à la subsidiarité ne sont pas définis. </a:t>
            </a:r>
          </a:p>
          <a:p>
            <a:pPr lvl="1">
              <a:buFont typeface="Courier New" panose="02070309020205020404" pitchFamily="49" charset="0"/>
              <a:buChar char="o"/>
            </a:pPr>
            <a:r>
              <a:rPr lang="fr-FR" sz="2600" dirty="0" smtClean="0"/>
              <a:t>nombre réduit de secteurs concernés, lenteur du processus de transfert des compétences</a:t>
            </a:r>
          </a:p>
          <a:p>
            <a:r>
              <a:rPr lang="fr-FR" dirty="0" smtClean="0"/>
              <a:t>Volonté d’accélérer le processus de transfert des compétences:</a:t>
            </a:r>
          </a:p>
          <a:p>
            <a:pPr lvl="1">
              <a:buFont typeface="Courier New" panose="02070309020205020404" pitchFamily="49" charset="0"/>
              <a:buChar char="o"/>
            </a:pPr>
            <a:r>
              <a:rPr lang="fr-FR" sz="2600" dirty="0" smtClean="0"/>
              <a:t>Juin 2012:  création d'une Commission interministérielle d’opérationnalisation et d’extension du transfert des compétences et des ressources</a:t>
            </a:r>
          </a:p>
          <a:p>
            <a:pPr lvl="1">
              <a:buFont typeface="Courier New" panose="02070309020205020404" pitchFamily="49" charset="0"/>
              <a:buChar char="o"/>
            </a:pPr>
            <a:r>
              <a:rPr lang="fr-BE" sz="2600" dirty="0" smtClean="0"/>
              <a:t>Juillet 2014:  21 décrets </a:t>
            </a:r>
            <a:r>
              <a:rPr lang="fr-FR" sz="2600" dirty="0" smtClean="0"/>
              <a:t>portant transferts</a:t>
            </a:r>
            <a:r>
              <a:rPr lang="fr-BE" sz="2600" dirty="0" smtClean="0"/>
              <a:t> des compétences restantes </a:t>
            </a:r>
            <a:r>
              <a:rPr lang="fr-FR" sz="2600" dirty="0" smtClean="0"/>
              <a:t>(11 pour les communes, 10 pour les régions)</a:t>
            </a:r>
            <a:r>
              <a:rPr lang="fr-BE" sz="2600" dirty="0" smtClean="0"/>
              <a:t> – pas encore  effectifs. </a:t>
            </a:r>
          </a:p>
          <a:p>
            <a:r>
              <a:rPr lang="fr-FR" dirty="0" smtClean="0"/>
              <a:t>Les différentes catégories de CT (CU, CR, Régions) ne sont pas au même stade de développement institutionnel </a:t>
            </a:r>
          </a:p>
          <a:p>
            <a:r>
              <a:rPr lang="fr-FR" dirty="0" smtClean="0"/>
              <a:t>Les CT assurent leurs missions dans la limite de moyens lacunaires et dans un contexte d'appropriation inaccomplie. </a:t>
            </a:r>
            <a:endParaRPr lang="en-US" sz="3000" dirty="0" smtClean="0"/>
          </a:p>
          <a:p>
            <a:endParaRPr lang="fr-FR" dirty="0"/>
          </a:p>
        </p:txBody>
      </p:sp>
    </p:spTree>
    <p:extLst>
      <p:ext uri="{BB962C8B-B14F-4D97-AF65-F5344CB8AC3E}">
        <p14:creationId xmlns:p14="http://schemas.microsoft.com/office/powerpoint/2010/main" val="1772665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1217"/>
          </a:xfrm>
        </p:spPr>
        <p:txBody>
          <a:bodyPr>
            <a:normAutofit/>
          </a:bodyPr>
          <a:lstStyle/>
          <a:p>
            <a:pPr algn="ctr"/>
            <a:r>
              <a:rPr lang="fr-FR" sz="3200" b="1" dirty="0" smtClean="0"/>
              <a:t>Burkina Faso – Financement des CT</a:t>
            </a:r>
            <a:endParaRPr lang="fr-FR" sz="3200" b="1" dirty="0"/>
          </a:p>
        </p:txBody>
      </p:sp>
      <p:sp>
        <p:nvSpPr>
          <p:cNvPr id="3" name="Content Placeholder 2"/>
          <p:cNvSpPr>
            <a:spLocks noGrp="1"/>
          </p:cNvSpPr>
          <p:nvPr>
            <p:ph idx="1"/>
          </p:nvPr>
        </p:nvSpPr>
        <p:spPr>
          <a:xfrm>
            <a:off x="838200" y="1216241"/>
            <a:ext cx="10515600" cy="5255580"/>
          </a:xfrm>
        </p:spPr>
        <p:txBody>
          <a:bodyPr>
            <a:noAutofit/>
          </a:bodyPr>
          <a:lstStyle/>
          <a:p>
            <a:pPr marL="0" indent="0">
              <a:buNone/>
            </a:pPr>
            <a:r>
              <a:rPr lang="fr-FR" sz="1600" b="1" dirty="0" smtClean="0">
                <a:solidFill>
                  <a:srgbClr val="0070C0"/>
                </a:solidFill>
              </a:rPr>
              <a:t>1.- Des Ressources propres insuffisantes:</a:t>
            </a:r>
          </a:p>
          <a:p>
            <a:pPr>
              <a:lnSpc>
                <a:spcPct val="100000"/>
              </a:lnSpc>
            </a:pPr>
            <a:r>
              <a:rPr lang="fr-FR" sz="1300" dirty="0" smtClean="0"/>
              <a:t>Impôts et taxes nombreux mais de faible rendement: assiette fiscale mal maîtrisée, rôles non à jour, incivisme fiscal</a:t>
            </a:r>
          </a:p>
          <a:p>
            <a:pPr>
              <a:lnSpc>
                <a:spcPct val="100000"/>
              </a:lnSpc>
            </a:pPr>
            <a:r>
              <a:rPr lang="fr-FR" sz="1300" dirty="0" smtClean="0"/>
              <a:t>pouvoir fiscal inexistant: impôts et taxes sont attribués par la loi, liquidés et recouvrés par des agents de l’État</a:t>
            </a:r>
          </a:p>
          <a:p>
            <a:pPr>
              <a:lnSpc>
                <a:spcPct val="100000"/>
              </a:lnSpc>
            </a:pPr>
            <a:r>
              <a:rPr lang="fr-FR" sz="1300" dirty="0" smtClean="0"/>
              <a:t>La marge de manœuvre fiscale des </a:t>
            </a:r>
            <a:r>
              <a:rPr lang="fr-FR" sz="1300" cap="small" dirty="0" smtClean="0"/>
              <a:t>Ct </a:t>
            </a:r>
            <a:r>
              <a:rPr lang="fr-FR" sz="1300" dirty="0" smtClean="0"/>
              <a:t>dépend donc du dynamisme de des agents de recouvrement, et du reversement (souvent irrégulier) des recettes recouvrées</a:t>
            </a:r>
          </a:p>
          <a:p>
            <a:pPr marL="0" indent="0">
              <a:buNone/>
            </a:pPr>
            <a:r>
              <a:rPr lang="fr-FR" sz="1600" b="1" dirty="0" smtClean="0">
                <a:solidFill>
                  <a:srgbClr val="0070C0"/>
                </a:solidFill>
              </a:rPr>
              <a:t>2.- Transferts Financiers en deçà des besoins:</a:t>
            </a:r>
          </a:p>
          <a:p>
            <a:r>
              <a:rPr lang="fr-FR" sz="1500" b="1" dirty="0" smtClean="0"/>
              <a:t>Transferts directs</a:t>
            </a:r>
            <a:r>
              <a:rPr lang="fr-FR" sz="1500" dirty="0" smtClean="0"/>
              <a:t> (dotations globales du budget national): Inégalité de traitement entre communes urbaines (surtout à statut particulier) et communes rurales, ainsi qu'entre communes et régions</a:t>
            </a:r>
          </a:p>
          <a:p>
            <a:r>
              <a:rPr lang="fr-FR" sz="1600" b="1" dirty="0" smtClean="0"/>
              <a:t>Transferts sectoriels</a:t>
            </a:r>
            <a:r>
              <a:rPr lang="fr-FR" sz="1600" dirty="0" smtClean="0"/>
              <a:t>:</a:t>
            </a:r>
          </a:p>
          <a:p>
            <a:pPr lvl="1">
              <a:buFont typeface="Wingdings" panose="05000000000000000000" pitchFamily="2" charset="2"/>
              <a:buChar char="v"/>
            </a:pPr>
            <a:r>
              <a:rPr lang="fr-FR" sz="1300" dirty="0" smtClean="0"/>
              <a:t>Inégal engagement des ministères concernés </a:t>
            </a:r>
          </a:p>
          <a:p>
            <a:pPr lvl="1">
              <a:buFont typeface="Wingdings" panose="05000000000000000000" pitchFamily="2" charset="2"/>
              <a:buChar char="v"/>
            </a:pPr>
            <a:r>
              <a:rPr lang="fr-FR" sz="1300" dirty="0" smtClean="0"/>
              <a:t>Inadéquation entre les ressources transférées, les besoins et les charges découlant de l’exécution des compétences transférées ;</a:t>
            </a:r>
          </a:p>
          <a:p>
            <a:pPr lvl="1">
              <a:buFont typeface="Wingdings" panose="05000000000000000000" pitchFamily="2" charset="2"/>
              <a:buChar char="v"/>
            </a:pPr>
            <a:r>
              <a:rPr lang="fr-FR" sz="1300" dirty="0" smtClean="0"/>
              <a:t>Rigidité de destination des ressources transférées (pré- affectation par les ministères) qui ne permet pas aux communes d’exercer leur marge d’autonomie</a:t>
            </a:r>
          </a:p>
          <a:p>
            <a:pPr lvl="1">
              <a:buFont typeface="Wingdings" panose="05000000000000000000" pitchFamily="2" charset="2"/>
              <a:buChar char="v"/>
            </a:pPr>
            <a:r>
              <a:rPr lang="fr-FR" sz="1300" dirty="0" smtClean="0"/>
              <a:t>Mise à disposition souvent tardive, donc peu prévisible, des ressources (implications sur l'élaboration des budgets). </a:t>
            </a:r>
          </a:p>
          <a:p>
            <a:pPr lvl="1">
              <a:buFont typeface="Wingdings" panose="05000000000000000000" pitchFamily="2" charset="2"/>
              <a:buChar char="v"/>
            </a:pPr>
            <a:r>
              <a:rPr lang="fr-FR" sz="1300" dirty="0" smtClean="0"/>
              <a:t>Donc: les transferts ne servent pas l'autonomie de décision des CT.</a:t>
            </a:r>
          </a:p>
          <a:p>
            <a:pPr marL="0" indent="0">
              <a:buNone/>
            </a:pPr>
            <a:r>
              <a:rPr lang="fr-FR" sz="1600" b="1" dirty="0" smtClean="0">
                <a:solidFill>
                  <a:srgbClr val="0070C0"/>
                </a:solidFill>
              </a:rPr>
              <a:t>3.- Fonds Permanent de Développement des Collectivités Territoriales (</a:t>
            </a:r>
            <a:r>
              <a:rPr lang="fr-FR" sz="1600" b="1" cap="small" dirty="0" err="1" smtClean="0">
                <a:solidFill>
                  <a:srgbClr val="0070C0"/>
                </a:solidFill>
              </a:rPr>
              <a:t>Fpdct</a:t>
            </a:r>
            <a:r>
              <a:rPr lang="fr-FR" sz="1600" b="1" cap="small" dirty="0" smtClean="0">
                <a:solidFill>
                  <a:srgbClr val="0070C0"/>
                </a:solidFill>
              </a:rPr>
              <a:t>):</a:t>
            </a:r>
          </a:p>
          <a:p>
            <a:r>
              <a:rPr lang="fr-FR" sz="1300" dirty="0" smtClean="0"/>
              <a:t>Financement des investissements des CT, en fédérant les diverses interven­tions (ministères sectoriels et </a:t>
            </a:r>
            <a:r>
              <a:rPr lang="fr-BE" sz="1300" cap="small" dirty="0" err="1" smtClean="0"/>
              <a:t>Ptf</a:t>
            </a:r>
            <a:r>
              <a:rPr lang="fr-BE" sz="1300" cap="small" dirty="0" smtClean="0"/>
              <a:t>) </a:t>
            </a:r>
          </a:p>
          <a:p>
            <a:r>
              <a:rPr lang="fr-FR" sz="1300" b="1" dirty="0" smtClean="0"/>
              <a:t>Résultats mitigés</a:t>
            </a:r>
            <a:r>
              <a:rPr lang="fr-FR" sz="1300" dirty="0" smtClean="0"/>
              <a:t>: Faiblesse des allocations aux </a:t>
            </a:r>
            <a:r>
              <a:rPr lang="fr-FR" sz="1300" cap="small" dirty="0" smtClean="0"/>
              <a:t>Ct</a:t>
            </a:r>
            <a:r>
              <a:rPr lang="fr-FR" sz="1300" dirty="0" smtClean="0"/>
              <a:t>;  Lourdeur dans les procédures de déblocage des fonds;  Faible taux de réalisation des investissements (en relation avec le faible taux d'absorption des ressources par les CT)</a:t>
            </a:r>
            <a:endParaRPr lang="fr-BE" sz="1300" cap="small" dirty="0" smtClean="0"/>
          </a:p>
          <a:p>
            <a:pPr marL="0" indent="0">
              <a:buNone/>
            </a:pPr>
            <a:r>
              <a:rPr lang="fr-FR" sz="1600" b="1" u="sng" dirty="0" smtClean="0">
                <a:solidFill>
                  <a:srgbClr val="0070C0"/>
                </a:solidFill>
              </a:rPr>
              <a:t/>
            </a:r>
            <a:br>
              <a:rPr lang="fr-FR" sz="1600" b="1" u="sng" dirty="0" smtClean="0">
                <a:solidFill>
                  <a:srgbClr val="0070C0"/>
                </a:solidFill>
              </a:rPr>
            </a:br>
            <a:endParaRPr lang="fr-FR" sz="1600" dirty="0"/>
          </a:p>
        </p:txBody>
      </p:sp>
    </p:spTree>
    <p:extLst>
      <p:ext uri="{BB962C8B-B14F-4D97-AF65-F5344CB8AC3E}">
        <p14:creationId xmlns:p14="http://schemas.microsoft.com/office/powerpoint/2010/main" val="5825511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2339"/>
          </a:xfrm>
        </p:spPr>
        <p:txBody>
          <a:bodyPr>
            <a:normAutofit/>
          </a:bodyPr>
          <a:lstStyle/>
          <a:p>
            <a:pPr algn="ctr"/>
            <a:r>
              <a:rPr lang="fr-FR" sz="3200" b="1" dirty="0" smtClean="0"/>
              <a:t>Burkina Faso – </a:t>
            </a:r>
            <a:r>
              <a:rPr lang="fr-FR" sz="3200" b="1" dirty="0" smtClean="0"/>
              <a:t>Défis à la Mise en Œuvre de l’ATDL</a:t>
            </a:r>
            <a:endParaRPr lang="fr-FR" sz="3200" b="1" dirty="0"/>
          </a:p>
        </p:txBody>
      </p:sp>
      <p:sp>
        <p:nvSpPr>
          <p:cNvPr id="3" name="Content Placeholder 2"/>
          <p:cNvSpPr>
            <a:spLocks noGrp="1"/>
          </p:cNvSpPr>
          <p:nvPr>
            <p:ph idx="1"/>
          </p:nvPr>
        </p:nvSpPr>
        <p:spPr>
          <a:xfrm>
            <a:off x="838200" y="1367161"/>
            <a:ext cx="10515600" cy="4809802"/>
          </a:xfrm>
        </p:spPr>
        <p:txBody>
          <a:bodyPr>
            <a:normAutofit fontScale="92500" lnSpcReduction="10000"/>
          </a:bodyPr>
          <a:lstStyle/>
          <a:p>
            <a:r>
              <a:rPr lang="fr-FR" sz="2600" b="1" dirty="0" smtClean="0"/>
              <a:t>Moyens et Capacités des CT:</a:t>
            </a:r>
          </a:p>
          <a:p>
            <a:pPr lvl="1">
              <a:buFont typeface="Courier New" panose="02070309020205020404" pitchFamily="49" charset="0"/>
              <a:buChar char="o"/>
            </a:pPr>
            <a:r>
              <a:rPr lang="fr-FR" sz="1700" dirty="0" smtClean="0"/>
              <a:t>Faible niveau des ressources humaines: Sous-qualification des agents; faible taux d’encadrement </a:t>
            </a:r>
          </a:p>
          <a:p>
            <a:pPr lvl="1">
              <a:buFont typeface="Courier New" panose="02070309020205020404" pitchFamily="49" charset="0"/>
              <a:buChar char="o"/>
            </a:pPr>
            <a:r>
              <a:rPr lang="fr-FR" sz="1700" dirty="0" smtClean="0"/>
              <a:t>Des lacunes dans la maîtrise d’ouvrage locale, notamment en matière de </a:t>
            </a:r>
            <a:r>
              <a:rPr lang="fr-FR" sz="1700" i="1" dirty="0" smtClean="0"/>
              <a:t>p</a:t>
            </a:r>
            <a:r>
              <a:rPr lang="fr-FR" sz="1700" i="1" dirty="0" smtClean="0"/>
              <a:t>rogrammation:</a:t>
            </a:r>
            <a:r>
              <a:rPr lang="fr-FR" sz="1700" dirty="0" smtClean="0"/>
              <a:t> f</a:t>
            </a:r>
            <a:r>
              <a:rPr lang="fr-FR" sz="1700" dirty="0" smtClean="0"/>
              <a:t>aiblesse des dispositifs d'élaboration des PCD et PRD (défaut de mise en cohérence des niveaux d'action, entre eux et avec les ressources disponibles), et d’</a:t>
            </a:r>
            <a:r>
              <a:rPr lang="fr-FR" sz="1700" i="1" dirty="0" smtClean="0"/>
              <a:t>ex</a:t>
            </a:r>
            <a:r>
              <a:rPr lang="fr-FR" sz="1700" dirty="0" smtClean="0"/>
              <a:t>é</a:t>
            </a:r>
            <a:r>
              <a:rPr lang="fr-FR" sz="1700" i="1" dirty="0" smtClean="0"/>
              <a:t>cution</a:t>
            </a:r>
            <a:r>
              <a:rPr lang="fr-FR" sz="1700" dirty="0" smtClean="0"/>
              <a:t>:</a:t>
            </a:r>
            <a:r>
              <a:rPr lang="fr-FR" sz="1700" dirty="0" smtClean="0">
                <a:solidFill>
                  <a:srgbClr val="000000"/>
                </a:solidFill>
                <a:ea typeface="Calibri" panose="020F0502020204030204" pitchFamily="34" charset="0"/>
                <a:cs typeface="ArialMT"/>
              </a:rPr>
              <a:t> </a:t>
            </a:r>
            <a:r>
              <a:rPr lang="fr-FR" sz="1700" dirty="0" smtClean="0"/>
              <a:t>non maîtrise des procédures, (notamment passation des marchés), faiblesses de la maîtrise d'ouvrage (pas de compétences techniques).</a:t>
            </a:r>
          </a:p>
          <a:p>
            <a:r>
              <a:rPr lang="fr-FR" sz="2600" b="1" dirty="0" smtClean="0"/>
              <a:t>Capacité des Services Techniques Déconcentrés (</a:t>
            </a:r>
            <a:r>
              <a:rPr lang="fr-FR" sz="2600" b="1" cap="small" dirty="0" err="1" smtClean="0"/>
              <a:t>Std</a:t>
            </a:r>
            <a:r>
              <a:rPr lang="fr-FR" sz="2600" b="1" cap="small" dirty="0" smtClean="0"/>
              <a:t>):</a:t>
            </a:r>
          </a:p>
          <a:p>
            <a:pPr lvl="1">
              <a:buFont typeface="Courier New" panose="02070309020205020404" pitchFamily="49" charset="0"/>
              <a:buChar char="o"/>
            </a:pPr>
            <a:r>
              <a:rPr lang="fr-FR" sz="1700" dirty="0" smtClean="0"/>
              <a:t>Insuffisance du personnel, peu formé aux missions d'accompagnement des </a:t>
            </a:r>
            <a:r>
              <a:rPr lang="fr-FR" sz="1700" cap="small" dirty="0" smtClean="0"/>
              <a:t>Ct</a:t>
            </a:r>
          </a:p>
          <a:p>
            <a:pPr lvl="1">
              <a:buFont typeface="Courier New" panose="02070309020205020404" pitchFamily="49" charset="0"/>
              <a:buChar char="o"/>
            </a:pPr>
            <a:r>
              <a:rPr lang="fr-FR" sz="1700" dirty="0" smtClean="0"/>
              <a:t>Personnel d'appui-conseil des </a:t>
            </a:r>
            <a:r>
              <a:rPr lang="fr-FR" sz="1700" cap="small" dirty="0" err="1" smtClean="0"/>
              <a:t>Std</a:t>
            </a:r>
            <a:r>
              <a:rPr lang="fr-FR" sz="1700" cap="small" dirty="0" smtClean="0"/>
              <a:t>,</a:t>
            </a:r>
            <a:r>
              <a:rPr lang="fr-FR" sz="1700" dirty="0" smtClean="0"/>
              <a:t> vieillissant et préoccupé surtout par les tâches de gestion et d'exécution</a:t>
            </a:r>
          </a:p>
          <a:p>
            <a:pPr lvl="1">
              <a:buFont typeface="Courier New" panose="02070309020205020404" pitchFamily="49" charset="0"/>
              <a:buChar char="o"/>
            </a:pPr>
            <a:r>
              <a:rPr lang="fr-FR" sz="1700" dirty="0" smtClean="0"/>
              <a:t>Défaut de logistique.</a:t>
            </a:r>
            <a:endParaRPr lang="fr-FR" sz="1700" b="1" dirty="0" smtClean="0"/>
          </a:p>
          <a:p>
            <a:r>
              <a:rPr lang="fr-FR" sz="2600" b="1" dirty="0" smtClean="0"/>
              <a:t>Appropriation inaccomplie du Processus de Décentralisation – L’intériorisation sociale et politique reste un défi, à tous les niveaux</a:t>
            </a:r>
            <a:r>
              <a:rPr lang="fr-FR" sz="2600" dirty="0" smtClean="0"/>
              <a:t>: </a:t>
            </a:r>
          </a:p>
          <a:p>
            <a:pPr lvl="1">
              <a:buFont typeface="Courier New" panose="02070309020205020404" pitchFamily="49" charset="0"/>
              <a:buChar char="o"/>
            </a:pPr>
            <a:r>
              <a:rPr lang="fr-FR" sz="1700" dirty="0" smtClean="0"/>
              <a:t>Faiblesse dans la synchronisation et la communication interministérielles relatives aux réformes, qui affecte le rythme des transferts aux </a:t>
            </a:r>
            <a:r>
              <a:rPr lang="fr-FR" sz="1700" cap="small" dirty="0" smtClean="0"/>
              <a:t>Ct</a:t>
            </a:r>
            <a:r>
              <a:rPr lang="fr-FR" sz="1700" dirty="0" smtClean="0"/>
              <a:t>. </a:t>
            </a:r>
          </a:p>
          <a:p>
            <a:pPr lvl="1">
              <a:buFont typeface="Courier New" panose="02070309020205020404" pitchFamily="49" charset="0"/>
              <a:buChar char="o"/>
            </a:pPr>
            <a:r>
              <a:rPr lang="fr-FR" sz="1700" dirty="0" smtClean="0"/>
              <a:t>Clarification à poursuivre des rôles et prérogatives entre élus locaux et agents déconcentrés. </a:t>
            </a:r>
          </a:p>
          <a:p>
            <a:pPr lvl="1">
              <a:buFont typeface="Courier New" panose="02070309020205020404" pitchFamily="49" charset="0"/>
              <a:buChar char="o"/>
            </a:pPr>
            <a:r>
              <a:rPr lang="fr-FR" sz="1700" dirty="0" smtClean="0"/>
              <a:t>Compréhension et appropriation des réformes pas encore évidentes chez les populations à la base qui ne participent pas assez à la gestion de leurs collectivités</a:t>
            </a:r>
          </a:p>
          <a:p>
            <a:endParaRPr lang="fr-FR" b="1" dirty="0" smtClean="0"/>
          </a:p>
          <a:p>
            <a:endParaRPr lang="fr-FR" dirty="0"/>
          </a:p>
        </p:txBody>
      </p:sp>
    </p:spTree>
    <p:extLst>
      <p:ext uri="{BB962C8B-B14F-4D97-AF65-F5344CB8AC3E}">
        <p14:creationId xmlns:p14="http://schemas.microsoft.com/office/powerpoint/2010/main" val="34124191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15605"/>
          </a:xfrm>
        </p:spPr>
        <p:txBody>
          <a:bodyPr>
            <a:normAutofit/>
          </a:bodyPr>
          <a:lstStyle/>
          <a:p>
            <a:pPr algn="ctr"/>
            <a:r>
              <a:rPr lang="fr-FR" sz="2800" b="1" dirty="0" smtClean="0"/>
              <a:t>Mauritanie – Economie Politique de la Décentralisation</a:t>
            </a:r>
            <a:endParaRPr lang="fr-FR" sz="2800" b="1" dirty="0"/>
          </a:p>
        </p:txBody>
      </p:sp>
      <p:sp>
        <p:nvSpPr>
          <p:cNvPr id="3" name="Content Placeholder 2"/>
          <p:cNvSpPr>
            <a:spLocks noGrp="1"/>
          </p:cNvSpPr>
          <p:nvPr>
            <p:ph idx="1"/>
          </p:nvPr>
        </p:nvSpPr>
        <p:spPr>
          <a:xfrm>
            <a:off x="838200" y="1287262"/>
            <a:ext cx="10515600" cy="4889701"/>
          </a:xfrm>
        </p:spPr>
        <p:txBody>
          <a:bodyPr>
            <a:normAutofit fontScale="92500" lnSpcReduction="20000"/>
          </a:bodyPr>
          <a:lstStyle/>
          <a:p>
            <a:r>
              <a:rPr lang="fr-BE" dirty="0" smtClean="0"/>
              <a:t>A l'origine, la décentralisation a été initiée en réponse à une </a:t>
            </a:r>
            <a:r>
              <a:rPr lang="fr-BE" b="1" dirty="0" smtClean="0"/>
              <a:t>préoccupation politico-administrative de maîtrise du territoire</a:t>
            </a:r>
            <a:r>
              <a:rPr lang="fr-BE" dirty="0" smtClean="0"/>
              <a:t>, en effet…</a:t>
            </a:r>
          </a:p>
          <a:p>
            <a:r>
              <a:rPr lang="fr-FR" b="1" dirty="0" smtClean="0"/>
              <a:t>Le pouvoir central a considéré le découpage administratif (dont la décentralisation) comme un instrument stratégique </a:t>
            </a:r>
            <a:r>
              <a:rPr lang="fr-FR" dirty="0" smtClean="0"/>
              <a:t>pour avoir la mainmise sur la totalité du territoire</a:t>
            </a:r>
            <a:r>
              <a:rPr lang="fr-FR" b="1" dirty="0" smtClean="0"/>
              <a:t>,</a:t>
            </a:r>
            <a:r>
              <a:rPr lang="fr-FR" dirty="0" smtClean="0"/>
              <a:t> via une administration de proximité</a:t>
            </a:r>
          </a:p>
          <a:p>
            <a:r>
              <a:rPr lang="fr-BE" dirty="0" smtClean="0"/>
              <a:t>Le découpage retenu souffre d'une </a:t>
            </a:r>
            <a:r>
              <a:rPr lang="fr-BE" b="1" dirty="0" smtClean="0"/>
              <a:t>distorsion territoire administratif-territoire réel: </a:t>
            </a:r>
            <a:r>
              <a:rPr lang="fr-BE" dirty="0" smtClean="0"/>
              <a:t>mettant en question la viabilité de certaines communes et leur appropriation comme telles par les populations</a:t>
            </a:r>
          </a:p>
          <a:p>
            <a:r>
              <a:rPr lang="fr-BE" dirty="0" smtClean="0"/>
              <a:t>Le processus a connu peu d'avancées (contrecoups des ruptures institutionnelles survenues entre 2005 et 2009)</a:t>
            </a:r>
          </a:p>
          <a:p>
            <a:r>
              <a:rPr lang="fr-BE" dirty="0"/>
              <a:t>C</a:t>
            </a:r>
            <a:r>
              <a:rPr lang="fr-BE" dirty="0" smtClean="0"/>
              <a:t>onfiguration inchangée: un </a:t>
            </a:r>
            <a:r>
              <a:rPr lang="fr-BE" b="1" dirty="0" smtClean="0"/>
              <a:t>seul niveau de collectivités</a:t>
            </a:r>
            <a:r>
              <a:rPr lang="fr-BE" dirty="0" smtClean="0"/>
              <a:t> (216 communes, dont 53 urbaines et 163 rurales) s'insérant dans …</a:t>
            </a:r>
          </a:p>
          <a:p>
            <a:r>
              <a:rPr lang="fr-BE" dirty="0" smtClean="0"/>
              <a:t>Une organisation administrative territoriale, structurée en trois échelons déconcentrés (wilaya, mouqataa et arrondissement)</a:t>
            </a:r>
          </a:p>
          <a:p>
            <a:endParaRPr lang="fr-FR" dirty="0"/>
          </a:p>
        </p:txBody>
      </p:sp>
    </p:spTree>
    <p:extLst>
      <p:ext uri="{BB962C8B-B14F-4D97-AF65-F5344CB8AC3E}">
        <p14:creationId xmlns:p14="http://schemas.microsoft.com/office/powerpoint/2010/main" val="39343530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4584"/>
          </a:xfrm>
          <a:solidFill>
            <a:srgbClr val="92D050"/>
          </a:solidFill>
        </p:spPr>
        <p:txBody>
          <a:bodyPr>
            <a:normAutofit/>
          </a:bodyPr>
          <a:lstStyle/>
          <a:p>
            <a:pPr algn="ctr"/>
            <a:r>
              <a:rPr lang="fr-FR" sz="3200" b="1" dirty="0" smtClean="0"/>
              <a:t>Objet de la Présentation</a:t>
            </a:r>
            <a:endParaRPr lang="fr-FR" sz="3200" b="1" dirty="0"/>
          </a:p>
        </p:txBody>
      </p:sp>
      <p:sp>
        <p:nvSpPr>
          <p:cNvPr id="3" name="Content Placeholder 2"/>
          <p:cNvSpPr>
            <a:spLocks noGrp="1"/>
          </p:cNvSpPr>
          <p:nvPr>
            <p:ph idx="1"/>
          </p:nvPr>
        </p:nvSpPr>
        <p:spPr>
          <a:xfrm>
            <a:off x="838200" y="1597981"/>
            <a:ext cx="10515600" cy="4578982"/>
          </a:xfrm>
          <a:solidFill>
            <a:schemeClr val="accent4">
              <a:lumMod val="60000"/>
              <a:lumOff val="40000"/>
            </a:schemeClr>
          </a:solidFill>
        </p:spPr>
        <p:txBody>
          <a:bodyPr>
            <a:normAutofit fontScale="70000" lnSpcReduction="20000"/>
          </a:bodyPr>
          <a:lstStyle/>
          <a:p>
            <a:pPr marL="0" indent="0">
              <a:buNone/>
            </a:pPr>
            <a:r>
              <a:rPr lang="fr-FR" sz="3200" b="1" dirty="0" smtClean="0">
                <a:latin typeface="+mj-lt"/>
              </a:rPr>
              <a:t>Examiner dans quelle mesure</a:t>
            </a:r>
            <a:r>
              <a:rPr lang="fr-FR" sz="3200" b="1" dirty="0">
                <a:latin typeface="+mj-lt"/>
              </a:rPr>
              <a:t> </a:t>
            </a:r>
            <a:r>
              <a:rPr lang="fr-FR" sz="3200" b="1" dirty="0" smtClean="0">
                <a:latin typeface="+mj-lt"/>
              </a:rPr>
              <a:t>les réformes de décentralisation en cours dans 4 pays </a:t>
            </a:r>
            <a:r>
              <a:rPr lang="fr-FR" sz="3200" b="1" dirty="0" smtClean="0">
                <a:latin typeface="+mj-lt"/>
              </a:rPr>
              <a:t>(Benin, Burkina Faso, Mali, Mauritanie) offrent une opportunité pour l’adoption et la conduite d’une approche territoriale du développement local</a:t>
            </a:r>
            <a:r>
              <a:rPr lang="fr-FR" sz="3200" dirty="0" smtClean="0">
                <a:latin typeface="+mj-lt"/>
              </a:rPr>
              <a:t>. </a:t>
            </a:r>
          </a:p>
          <a:p>
            <a:pPr marL="0" indent="0">
              <a:buNone/>
            </a:pPr>
            <a:r>
              <a:rPr lang="fr-FR" sz="3200" dirty="0" smtClean="0"/>
              <a:t>Nous nous poserons les questions suivantes:</a:t>
            </a:r>
          </a:p>
          <a:p>
            <a:pPr marL="514350" indent="-514350">
              <a:buFont typeface="+mj-lt"/>
              <a:buAutoNum type="arabicPeriod"/>
            </a:pPr>
            <a:r>
              <a:rPr lang="fr-FR" sz="3200" dirty="0" smtClean="0">
                <a:latin typeface="Cambria" panose="02040503050406030204" pitchFamily="18" charset="0"/>
              </a:rPr>
              <a:t>L’</a:t>
            </a:r>
            <a:r>
              <a:rPr lang="fr-FR" sz="3200" dirty="0" smtClean="0">
                <a:latin typeface="Cambria" panose="02040503050406030204" pitchFamily="18" charset="0"/>
              </a:rPr>
              <a:t>é</a:t>
            </a:r>
            <a:r>
              <a:rPr lang="fr-FR" sz="3200" dirty="0" smtClean="0">
                <a:latin typeface="Cambria" panose="02040503050406030204" pitchFamily="18" charset="0"/>
              </a:rPr>
              <a:t>conomie politique des reformes de décentralisation;</a:t>
            </a:r>
          </a:p>
          <a:p>
            <a:pPr marL="514350" indent="-514350">
              <a:buFont typeface="+mj-lt"/>
              <a:buAutoNum type="arabicPeriod"/>
            </a:pPr>
            <a:r>
              <a:rPr lang="fr-FR" sz="3200" dirty="0" smtClean="0">
                <a:latin typeface="Cambria" panose="02040503050406030204" pitchFamily="18" charset="0"/>
              </a:rPr>
              <a:t>Dans quelles mesure ces reformes reconnaissent le rôle des AL dans la promotion du développement local (clause de compétence générale) et leur accordent les pouvoirs et les moyens de le faire</a:t>
            </a:r>
          </a:p>
          <a:p>
            <a:pPr marL="514350" indent="-514350">
              <a:buFont typeface="+mj-lt"/>
              <a:buAutoNum type="arabicPeriod"/>
            </a:pPr>
            <a:r>
              <a:rPr lang="fr-FR" sz="3200" dirty="0" smtClean="0">
                <a:latin typeface="Cambria" panose="02040503050406030204" pitchFamily="18" charset="0"/>
              </a:rPr>
              <a:t>Dans quelle mesure les interventions des différents acteurs publics (AL, Services Déconcentrés de l’Etat, Trésor..) sont coordonnées, (synergie, harmonisation) sur le territoire local</a:t>
            </a:r>
          </a:p>
          <a:p>
            <a:pPr marL="514350" indent="-514350">
              <a:buFont typeface="+mj-lt"/>
              <a:buAutoNum type="arabicPeriod"/>
            </a:pPr>
            <a:r>
              <a:rPr lang="fr-FR" sz="3200" dirty="0" smtClean="0">
                <a:latin typeface="Cambria" panose="02040503050406030204" pitchFamily="18" charset="0"/>
              </a:rPr>
              <a:t>Dans quelle mesure les AL ont accès </a:t>
            </a:r>
            <a:r>
              <a:rPr lang="fr-FR" sz="3200" dirty="0" smtClean="0">
                <a:latin typeface="Cambria" panose="02040503050406030204" pitchFamily="18" charset="0"/>
              </a:rPr>
              <a:t>à</a:t>
            </a:r>
            <a:r>
              <a:rPr lang="fr-FR" sz="3200" dirty="0" smtClean="0">
                <a:latin typeface="Cambria" panose="02040503050406030204" pitchFamily="18" charset="0"/>
              </a:rPr>
              <a:t> un financement adéquat de leurs missions, dans le respect de leur autonomie de décision.</a:t>
            </a:r>
          </a:p>
          <a:p>
            <a:pPr marL="514350" indent="-514350">
              <a:buFont typeface="+mj-lt"/>
              <a:buAutoNum type="arabicPeriod"/>
            </a:pPr>
            <a:r>
              <a:rPr lang="fr-FR" sz="3200" dirty="0" smtClean="0">
                <a:latin typeface="Cambria" panose="02040503050406030204" pitchFamily="18" charset="0"/>
              </a:rPr>
              <a:t>Quels sont les défis </a:t>
            </a:r>
            <a:r>
              <a:rPr lang="fr-FR" sz="3200" dirty="0" smtClean="0"/>
              <a:t>à</a:t>
            </a:r>
            <a:r>
              <a:rPr lang="fr-FR" sz="3200" dirty="0" smtClean="0">
                <a:latin typeface="Cambria" panose="02040503050406030204" pitchFamily="18" charset="0"/>
              </a:rPr>
              <a:t> la promotion d’une démarche ‘approche territoriale du développement local’</a:t>
            </a:r>
          </a:p>
          <a:p>
            <a:pPr marL="514350" indent="-514350">
              <a:buFont typeface="+mj-lt"/>
              <a:buAutoNum type="arabicPeriod"/>
            </a:pPr>
            <a:endParaRPr lang="fr-FR" sz="3200" dirty="0" smtClean="0"/>
          </a:p>
          <a:p>
            <a:pPr marL="0" indent="0">
              <a:buNone/>
            </a:pPr>
            <a:endParaRPr lang="fr-FR" sz="3200" dirty="0"/>
          </a:p>
        </p:txBody>
      </p:sp>
    </p:spTree>
    <p:extLst>
      <p:ext uri="{BB962C8B-B14F-4D97-AF65-F5344CB8AC3E}">
        <p14:creationId xmlns:p14="http://schemas.microsoft.com/office/powerpoint/2010/main" val="37137531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77749"/>
          </a:xfrm>
        </p:spPr>
        <p:txBody>
          <a:bodyPr>
            <a:noAutofit/>
          </a:bodyPr>
          <a:lstStyle/>
          <a:p>
            <a:pPr algn="ctr"/>
            <a:r>
              <a:rPr lang="fr-FR" sz="3200" b="1" dirty="0" smtClean="0"/>
              <a:t>Mauritanie – Compétences et Autonomie des Communes</a:t>
            </a:r>
            <a:endParaRPr lang="fr-FR" sz="3200" b="1" dirty="0"/>
          </a:p>
        </p:txBody>
      </p:sp>
      <p:sp>
        <p:nvSpPr>
          <p:cNvPr id="3" name="Content Placeholder 2"/>
          <p:cNvSpPr>
            <a:spLocks noGrp="1"/>
          </p:cNvSpPr>
          <p:nvPr>
            <p:ph idx="1"/>
          </p:nvPr>
        </p:nvSpPr>
        <p:spPr>
          <a:xfrm>
            <a:off x="838200" y="1340528"/>
            <a:ext cx="10515600" cy="4836435"/>
          </a:xfrm>
        </p:spPr>
        <p:txBody>
          <a:bodyPr>
            <a:normAutofit/>
          </a:bodyPr>
          <a:lstStyle/>
          <a:p>
            <a:r>
              <a:rPr lang="fr-FR" sz="2600" dirty="0" smtClean="0"/>
              <a:t>La mission assignée `a la commune est d’assurer «les </a:t>
            </a:r>
            <a:r>
              <a:rPr lang="fr-FR" sz="2600" dirty="0"/>
              <a:t>services publics répondant aux besoins de la population locale et qui ne relèvent pas, par leur nature ou leur importance, de la compétence de l’Etat </a:t>
            </a:r>
            <a:r>
              <a:rPr lang="fr-FR" sz="2600" dirty="0" smtClean="0"/>
              <a:t>» (</a:t>
            </a:r>
            <a:r>
              <a:rPr lang="fr-BE" sz="2600" dirty="0" smtClean="0"/>
              <a:t>Ordonnance du 20 octobre 1987)</a:t>
            </a:r>
          </a:p>
          <a:p>
            <a:pPr marL="228600" lvl="1">
              <a:spcBef>
                <a:spcPts val="1000"/>
              </a:spcBef>
            </a:pPr>
            <a:r>
              <a:rPr lang="fr-BE" sz="2600" dirty="0" smtClean="0"/>
              <a:t>Le cadre juridique régissant les prérogatives et les compétences des communes est jugé incomplet et dépassé (un </a:t>
            </a:r>
            <a:r>
              <a:rPr lang="fr-BE" sz="2600" dirty="0"/>
              <a:t>a</a:t>
            </a:r>
            <a:r>
              <a:rPr lang="fr-BE" sz="2600" dirty="0" smtClean="0"/>
              <a:t>vant-projet de code des CT, prévoyant un second niveau décentralisé ‘wilaya/région</a:t>
            </a:r>
            <a:r>
              <a:rPr lang="fr-BE" sz="2600" dirty="0" smtClean="0"/>
              <a:t>’</a:t>
            </a:r>
            <a:r>
              <a:rPr lang="fr-BE" sz="2600" dirty="0" smtClean="0"/>
              <a:t>, étendant les compétences des CT pour jouer le rôle d'animateur du développement local est encore en gestation)</a:t>
            </a:r>
          </a:p>
          <a:p>
            <a:r>
              <a:rPr lang="fr-BE" sz="2600" dirty="0" smtClean="0"/>
              <a:t>En effet, le </a:t>
            </a:r>
            <a:r>
              <a:rPr lang="fr-BE" sz="2600" dirty="0"/>
              <a:t>c</a:t>
            </a:r>
            <a:r>
              <a:rPr lang="fr-BE" sz="2600" dirty="0" smtClean="0"/>
              <a:t>adre statutaire actuel (compétences et moyens) fait des communes des sortes d'auxiliaires locaux du pouvoir central, avec un rôle plus de gestion que de promotion du développement local.</a:t>
            </a:r>
          </a:p>
          <a:p>
            <a:endParaRPr lang="fr-FR" dirty="0"/>
          </a:p>
        </p:txBody>
      </p:sp>
    </p:spTree>
    <p:extLst>
      <p:ext uri="{BB962C8B-B14F-4D97-AF65-F5344CB8AC3E}">
        <p14:creationId xmlns:p14="http://schemas.microsoft.com/office/powerpoint/2010/main" val="33143061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6727"/>
          </a:xfrm>
        </p:spPr>
        <p:txBody>
          <a:bodyPr>
            <a:noAutofit/>
          </a:bodyPr>
          <a:lstStyle/>
          <a:p>
            <a:pPr algn="ctr"/>
            <a:r>
              <a:rPr lang="fr-FR" sz="2800" b="1" dirty="0" smtClean="0"/>
              <a:t>Mauritanie – Coordination des Interventions sur le Territoire Local</a:t>
            </a:r>
            <a:endParaRPr lang="fr-FR" sz="2800" b="1" dirty="0"/>
          </a:p>
        </p:txBody>
      </p:sp>
      <p:sp>
        <p:nvSpPr>
          <p:cNvPr id="3" name="Content Placeholder 2"/>
          <p:cNvSpPr>
            <a:spLocks noGrp="1"/>
          </p:cNvSpPr>
          <p:nvPr>
            <p:ph idx="1"/>
          </p:nvPr>
        </p:nvSpPr>
        <p:spPr>
          <a:xfrm>
            <a:off x="838200" y="1331652"/>
            <a:ext cx="10515600" cy="4863068"/>
          </a:xfrm>
        </p:spPr>
        <p:txBody>
          <a:bodyPr>
            <a:normAutofit fontScale="77500" lnSpcReduction="20000"/>
          </a:bodyPr>
          <a:lstStyle/>
          <a:p>
            <a:r>
              <a:rPr lang="fr-BE" sz="3100" dirty="0" smtClean="0"/>
              <a:t>Absence d’un cadre stratégique cohérent de développement local  </a:t>
            </a:r>
          </a:p>
          <a:p>
            <a:pPr lvl="1">
              <a:buFont typeface="Courier New" panose="02070309020205020404" pitchFamily="49" charset="0"/>
              <a:buChar char="o"/>
            </a:pPr>
            <a:r>
              <a:rPr lang="fr-BE" dirty="0" smtClean="0"/>
              <a:t>Succession de documents de stratégie (2006-10), dénotant l’incertitudes de la politique aussi bien en matière de décentralisation que de développement local</a:t>
            </a:r>
          </a:p>
          <a:p>
            <a:pPr lvl="1">
              <a:buFont typeface="Courier New" panose="02070309020205020404" pitchFamily="49" charset="0"/>
              <a:buChar char="o"/>
            </a:pPr>
            <a:r>
              <a:rPr lang="fr-BE" dirty="0" smtClean="0"/>
              <a:t>Le développement local reste dominé par les programmes sectoriels: logiques verticales ….</a:t>
            </a:r>
          </a:p>
          <a:p>
            <a:pPr lvl="1">
              <a:buFont typeface="Courier New" panose="02070309020205020404" pitchFamily="49" charset="0"/>
              <a:buChar char="o"/>
            </a:pPr>
            <a:r>
              <a:rPr lang="fr-BE" dirty="0" smtClean="0"/>
              <a:t>Ne respectant pas la maîtrise d'ouvrage communale</a:t>
            </a:r>
          </a:p>
          <a:p>
            <a:r>
              <a:rPr lang="fr-BE" sz="3100" dirty="0" smtClean="0"/>
              <a:t>L'élaboration d'une Stratégie globale de décentralisation et de développement local, annoncée par la Déclaration de politique de décentralisation et de développement local de 2010, est </a:t>
            </a:r>
            <a:r>
              <a:rPr lang="fr-FR" sz="3100" dirty="0" smtClean="0"/>
              <a:t>en souffrance</a:t>
            </a:r>
          </a:p>
          <a:p>
            <a:r>
              <a:rPr lang="fr-BE" sz="3100" dirty="0" smtClean="0"/>
              <a:t>Défaut de coordination intergouvernementale, nécessaire à une politique transversale: </a:t>
            </a:r>
          </a:p>
          <a:p>
            <a:pPr lvl="1">
              <a:buFont typeface="Courier New" panose="02070309020205020404" pitchFamily="49" charset="0"/>
              <a:buChar char="o"/>
            </a:pPr>
            <a:r>
              <a:rPr lang="fr-BE" sz="2200" dirty="0" smtClean="0"/>
              <a:t>Ineffectivité des organes interministériels de pilotage créés en 1996 </a:t>
            </a:r>
            <a:r>
              <a:rPr lang="fr-BE" sz="2000" dirty="0" smtClean="0"/>
              <a:t>(Comité Interministériel de la Décentralisation</a:t>
            </a:r>
            <a:r>
              <a:rPr lang="fr-BE" sz="2000" cap="small" dirty="0" smtClean="0"/>
              <a:t>,</a:t>
            </a:r>
            <a:r>
              <a:rPr lang="fr-BE" sz="2000" dirty="0" smtClean="0"/>
              <a:t> Comité Technique de Coordination de la Décentralisation) </a:t>
            </a:r>
            <a:endParaRPr lang="fr-BE" sz="2200" dirty="0" smtClean="0"/>
          </a:p>
          <a:p>
            <a:pPr lvl="1">
              <a:buFont typeface="Courier New" panose="02070309020205020404" pitchFamily="49" charset="0"/>
              <a:buChar char="o"/>
            </a:pPr>
            <a:r>
              <a:rPr lang="fr-BE" sz="2200" dirty="0" smtClean="0"/>
              <a:t>Conduite du processus de décentralisation se trouve confiée de facto à la Direction Générale des Collectivités Territoriales qui manque d’un positionnement et d'un appui institutionnel suffisants.</a:t>
            </a:r>
          </a:p>
          <a:p>
            <a:r>
              <a:rPr lang="fr-BE" b="1" dirty="0" smtClean="0"/>
              <a:t>Encadrement et accompagnement des communes mal assumés par les services déconcentrés: </a:t>
            </a:r>
          </a:p>
          <a:p>
            <a:pPr lvl="1">
              <a:buFont typeface="Courier New" panose="02070309020205020404" pitchFamily="49" charset="0"/>
              <a:buChar char="o"/>
            </a:pPr>
            <a:r>
              <a:rPr lang="fr-BE" dirty="0" smtClean="0"/>
              <a:t>pénurie en moyens matériels et humains; </a:t>
            </a:r>
          </a:p>
          <a:p>
            <a:pPr lvl="1">
              <a:buFont typeface="Courier New" panose="02070309020205020404" pitchFamily="49" charset="0"/>
              <a:buChar char="o"/>
            </a:pPr>
            <a:r>
              <a:rPr lang="fr-BE" dirty="0" smtClean="0"/>
              <a:t>absence d'une définition des modalités d'intervention.</a:t>
            </a:r>
            <a:endParaRPr lang="fr-FR" dirty="0" smtClean="0"/>
          </a:p>
          <a:p>
            <a:pPr lvl="1">
              <a:buFont typeface="Courier New" panose="02070309020205020404" pitchFamily="49" charset="0"/>
              <a:buChar char="o"/>
            </a:pPr>
            <a:endParaRPr lang="fr-BE" sz="2200" dirty="0" smtClean="0"/>
          </a:p>
          <a:p>
            <a:endParaRPr lang="en-US" sz="3100" dirty="0"/>
          </a:p>
        </p:txBody>
      </p:sp>
    </p:spTree>
    <p:extLst>
      <p:ext uri="{BB962C8B-B14F-4D97-AF65-F5344CB8AC3E}">
        <p14:creationId xmlns:p14="http://schemas.microsoft.com/office/powerpoint/2010/main" val="37671696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0094"/>
          </a:xfrm>
        </p:spPr>
        <p:txBody>
          <a:bodyPr>
            <a:normAutofit/>
          </a:bodyPr>
          <a:lstStyle/>
          <a:p>
            <a:pPr algn="ctr"/>
            <a:r>
              <a:rPr lang="fr-FR" sz="3200" b="1" dirty="0" smtClean="0"/>
              <a:t>Mauritanie – Dispositif de Financement des Communes</a:t>
            </a:r>
            <a:endParaRPr lang="fr-FR" sz="3200" b="1" dirty="0"/>
          </a:p>
        </p:txBody>
      </p:sp>
      <p:sp>
        <p:nvSpPr>
          <p:cNvPr id="3" name="Content Placeholder 2"/>
          <p:cNvSpPr>
            <a:spLocks noGrp="1"/>
          </p:cNvSpPr>
          <p:nvPr>
            <p:ph idx="1"/>
          </p:nvPr>
        </p:nvSpPr>
        <p:spPr>
          <a:xfrm>
            <a:off x="838200" y="1216242"/>
            <a:ext cx="10515600" cy="4960722"/>
          </a:xfrm>
        </p:spPr>
        <p:txBody>
          <a:bodyPr>
            <a:normAutofit fontScale="55000" lnSpcReduction="20000"/>
          </a:bodyPr>
          <a:lstStyle/>
          <a:p>
            <a:pPr marL="0" indent="0" algn="ctr">
              <a:buNone/>
            </a:pPr>
            <a:r>
              <a:rPr lang="fr-BE" sz="3600" b="1" dirty="0" smtClean="0">
                <a:solidFill>
                  <a:srgbClr val="00B0F0"/>
                </a:solidFill>
              </a:rPr>
              <a:t>Ressources financières insuffisantes au </a:t>
            </a:r>
            <a:r>
              <a:rPr lang="fr-FR" sz="3600" b="1" dirty="0" smtClean="0">
                <a:solidFill>
                  <a:srgbClr val="00B0F0"/>
                </a:solidFill>
              </a:rPr>
              <a:t>au regard des besoins </a:t>
            </a:r>
          </a:p>
          <a:p>
            <a:r>
              <a:rPr lang="fr-FR" sz="3300" b="1" dirty="0" smtClean="0"/>
              <a:t>Ressources propres peu développées: </a:t>
            </a:r>
          </a:p>
          <a:p>
            <a:pPr lvl="1"/>
            <a:r>
              <a:rPr lang="fr-FR" dirty="0" smtClean="0"/>
              <a:t>Faible taux de mobilisation: 15% du gisement fiscal)</a:t>
            </a:r>
          </a:p>
          <a:p>
            <a:pPr lvl="1"/>
            <a:r>
              <a:rPr lang="fr-FR" dirty="0"/>
              <a:t>R</a:t>
            </a:r>
            <a:r>
              <a:rPr lang="fr-FR" dirty="0" smtClean="0"/>
              <a:t>aisons techniques et incivisme fiscal; </a:t>
            </a:r>
          </a:p>
          <a:p>
            <a:r>
              <a:rPr lang="fr-FR" sz="3300" b="1" dirty="0" smtClean="0"/>
              <a:t>Interventions de l’Etat via deux mécanismes:</a:t>
            </a:r>
          </a:p>
          <a:p>
            <a:pPr lvl="1">
              <a:buFont typeface="Courier New" panose="02070309020205020404" pitchFamily="49" charset="0"/>
              <a:buChar char="o"/>
            </a:pPr>
            <a:r>
              <a:rPr lang="fr-FR" dirty="0" smtClean="0"/>
              <a:t>Fonds Régional de Developpement (FRD): abondement direct des budgets communaux; </a:t>
            </a:r>
            <a:r>
              <a:rPr lang="fr-BE" dirty="0" smtClean="0"/>
              <a:t>maîtrise d'ouvrage communale</a:t>
            </a:r>
          </a:p>
          <a:p>
            <a:pPr lvl="1">
              <a:buFont typeface="Courier New" panose="02070309020205020404" pitchFamily="49" charset="0"/>
              <a:buChar char="o"/>
            </a:pPr>
            <a:r>
              <a:rPr lang="fr-FR" dirty="0" smtClean="0"/>
              <a:t> </a:t>
            </a:r>
            <a:r>
              <a:rPr lang="fr-BE" b="1" dirty="0" smtClean="0"/>
              <a:t>Fonds d'investissements sectoriels</a:t>
            </a:r>
            <a:r>
              <a:rPr lang="fr-BE" dirty="0" smtClean="0"/>
              <a:t>: financement ne passant pas ni par le budget des communes, ni par leur maîtrise d'ouvrage.</a:t>
            </a:r>
          </a:p>
          <a:p>
            <a:r>
              <a:rPr lang="fr-BE" sz="3300" b="1" dirty="0" smtClean="0"/>
              <a:t>Contributions des PTF</a:t>
            </a:r>
            <a:r>
              <a:rPr lang="fr-BE" sz="3300" dirty="0" smtClean="0"/>
              <a:t>:</a:t>
            </a:r>
          </a:p>
          <a:p>
            <a:pPr lvl="1">
              <a:buFont typeface="Courier New" panose="02070309020205020404" pitchFamily="49" charset="0"/>
              <a:buChar char="o"/>
            </a:pPr>
            <a:r>
              <a:rPr lang="fr-BE" dirty="0" smtClean="0"/>
              <a:t>Directement via le budget communal (subventions respectant la maîtrise d'ouvrage par la commune), ou </a:t>
            </a:r>
          </a:p>
          <a:p>
            <a:pPr lvl="1">
              <a:buFont typeface="Courier New" panose="02070309020205020404" pitchFamily="49" charset="0"/>
              <a:buChar char="o"/>
            </a:pPr>
            <a:r>
              <a:rPr lang="fr-BE" dirty="0" smtClean="0"/>
              <a:t>En dehors du budget communal et sans maîtrise d'ouvrage par la commune.</a:t>
            </a:r>
            <a:endParaRPr lang="fr-FR" dirty="0"/>
          </a:p>
          <a:p>
            <a:r>
              <a:rPr lang="fr-BE" sz="3300" dirty="0" smtClean="0"/>
              <a:t>Les </a:t>
            </a:r>
            <a:r>
              <a:rPr lang="fr-BE" sz="3300" b="1" dirty="0" smtClean="0"/>
              <a:t>financements indirects </a:t>
            </a:r>
            <a:r>
              <a:rPr lang="fr-BE" sz="3300" dirty="0" smtClean="0"/>
              <a:t>sont de loin les plus importants: fonds sectoriels et financement par des </a:t>
            </a:r>
            <a:r>
              <a:rPr lang="fr-BE" sz="3300" cap="small" dirty="0" err="1" smtClean="0"/>
              <a:t>Ptf</a:t>
            </a:r>
            <a:r>
              <a:rPr lang="fr-BE" sz="3300" dirty="0" smtClean="0"/>
              <a:t> </a:t>
            </a:r>
            <a:r>
              <a:rPr lang="fr-BE" sz="2900" dirty="0" smtClean="0"/>
              <a:t>(programmes et projets), avec comme implications:</a:t>
            </a:r>
          </a:p>
          <a:p>
            <a:pPr lvl="1">
              <a:buFont typeface="Courier New" panose="02070309020205020404" pitchFamily="49" charset="0"/>
              <a:buChar char="o"/>
            </a:pPr>
            <a:r>
              <a:rPr lang="fr-BE" dirty="0" smtClean="0"/>
              <a:t>Dépendance des </a:t>
            </a:r>
            <a:r>
              <a:rPr lang="fr-BE" cap="small" dirty="0" smtClean="0"/>
              <a:t>Ct</a:t>
            </a:r>
            <a:r>
              <a:rPr lang="fr-BE" dirty="0" smtClean="0"/>
              <a:t> vis à vis de ces financements et de ses répercussions sur leur autonomie</a:t>
            </a:r>
          </a:p>
          <a:p>
            <a:pPr lvl="1">
              <a:buFont typeface="Courier New" panose="02070309020205020404" pitchFamily="49" charset="0"/>
              <a:buChar char="o"/>
            </a:pPr>
            <a:r>
              <a:rPr lang="fr-BE" dirty="0" smtClean="0"/>
              <a:t>Risque d'un effet démotivant pour leur fonction de mobilisation des ressources propres;</a:t>
            </a:r>
          </a:p>
          <a:p>
            <a:pPr lvl="1">
              <a:buFont typeface="Courier New" panose="02070309020205020404" pitchFamily="49" charset="0"/>
              <a:buChar char="o"/>
            </a:pPr>
            <a:r>
              <a:rPr lang="fr-BE" dirty="0" smtClean="0"/>
              <a:t>Non exercice de leur maîtrise d'ouvrage pour les investissements réalisés sur financements extérieurs à leur budget. </a:t>
            </a:r>
            <a:endParaRPr lang="en-US" dirty="0" smtClean="0"/>
          </a:p>
          <a:p>
            <a:r>
              <a:rPr lang="fr-BE" sz="3300" dirty="0" smtClean="0"/>
              <a:t>De tels </a:t>
            </a:r>
            <a:r>
              <a:rPr lang="fr-BE" sz="3300" b="1" dirty="0" smtClean="0"/>
              <a:t>financements ne sont pas harmonisés entre eux et avec les financement nationaux </a:t>
            </a:r>
            <a:r>
              <a:rPr lang="fr-BE" sz="3300" dirty="0" smtClean="0"/>
              <a:t>ni quant à leurs procédures respectives, ni quant à leurs objets. </a:t>
            </a:r>
          </a:p>
          <a:p>
            <a:r>
              <a:rPr lang="fr-BE" sz="3300" dirty="0" smtClean="0"/>
              <a:t>La diversité de ces interventions se révèle contre-productive par inadaptation des dotations au contexte, difficultés de lisibilité et déficit de cohérence dans les stratégies sectorielles. </a:t>
            </a:r>
          </a:p>
          <a:p>
            <a:pPr lvl="1"/>
            <a:endParaRPr lang="fr-FR" dirty="0" smtClean="0"/>
          </a:p>
          <a:p>
            <a:pPr lvl="1"/>
            <a:endParaRPr lang="fr-FR" dirty="0"/>
          </a:p>
          <a:p>
            <a:pPr lvl="1"/>
            <a:endParaRPr lang="fr-FR" dirty="0" smtClean="0"/>
          </a:p>
          <a:p>
            <a:pPr lvl="1">
              <a:buFont typeface="Courier New" panose="02070309020205020404" pitchFamily="49" charset="0"/>
              <a:buChar char="o"/>
            </a:pPr>
            <a:endParaRPr lang="fr-FR" dirty="0" smtClean="0"/>
          </a:p>
        </p:txBody>
      </p:sp>
    </p:spTree>
    <p:extLst>
      <p:ext uri="{BB962C8B-B14F-4D97-AF65-F5344CB8AC3E}">
        <p14:creationId xmlns:p14="http://schemas.microsoft.com/office/powerpoint/2010/main" val="12749579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5706"/>
          </a:xfrm>
        </p:spPr>
        <p:txBody>
          <a:bodyPr>
            <a:normAutofit/>
          </a:bodyPr>
          <a:lstStyle/>
          <a:p>
            <a:pPr algn="ctr"/>
            <a:r>
              <a:rPr lang="fr-FR" sz="3200" b="1" dirty="0" smtClean="0"/>
              <a:t>Mauritanie -</a:t>
            </a:r>
            <a:r>
              <a:rPr lang="fr-FR" sz="3200" b="1" dirty="0" smtClean="0"/>
              <a:t> Défis à la Mise en Œuvre de l’ATDL</a:t>
            </a:r>
            <a:r>
              <a:rPr lang="fr-FR" sz="3200" b="1" dirty="0" smtClean="0"/>
              <a:t> </a:t>
            </a:r>
            <a:endParaRPr lang="fr-FR" sz="3200" b="1" dirty="0"/>
          </a:p>
        </p:txBody>
      </p:sp>
      <p:sp>
        <p:nvSpPr>
          <p:cNvPr id="3" name="Content Placeholder 2"/>
          <p:cNvSpPr>
            <a:spLocks noGrp="1"/>
          </p:cNvSpPr>
          <p:nvPr>
            <p:ph idx="1"/>
          </p:nvPr>
        </p:nvSpPr>
        <p:spPr>
          <a:xfrm>
            <a:off x="838200" y="1340528"/>
            <a:ext cx="10515600" cy="4836435"/>
          </a:xfrm>
        </p:spPr>
        <p:txBody>
          <a:bodyPr>
            <a:normAutofit fontScale="85000" lnSpcReduction="20000"/>
          </a:bodyPr>
          <a:lstStyle/>
          <a:p>
            <a:pPr marL="0" indent="0">
              <a:buNone/>
            </a:pPr>
            <a:r>
              <a:rPr lang="fr-FR" dirty="0" smtClean="0"/>
              <a:t>1.- Rénovation du cadre juridique et stratégique du processus de décentralisation</a:t>
            </a:r>
          </a:p>
          <a:p>
            <a:pPr marL="0" indent="0">
              <a:buNone/>
            </a:pPr>
            <a:r>
              <a:rPr lang="fr-FR" dirty="0" smtClean="0"/>
              <a:t>2.- Améliorer le dispositif de pilotage du processus: les </a:t>
            </a:r>
            <a:r>
              <a:rPr lang="fr-BE" sz="2600" dirty="0"/>
              <a:t>a</a:t>
            </a:r>
            <a:r>
              <a:rPr lang="fr-BE" sz="2600" dirty="0" smtClean="0"/>
              <a:t>ttributions de responsabilités sont actuellement difficilement lisibles </a:t>
            </a:r>
            <a:r>
              <a:rPr lang="fr-BE" sz="1900" b="1" dirty="0" smtClean="0"/>
              <a:t>(r</a:t>
            </a:r>
            <a:r>
              <a:rPr lang="fr-BE" sz="1900" dirty="0" smtClean="0"/>
              <a:t>attachements successifs de la décentralisation à des Ministères différents, donnant lieu à un </a:t>
            </a:r>
            <a:r>
              <a:rPr lang="fr-BE" sz="1900" i="1" dirty="0" smtClean="0"/>
              <a:t>nomadisme institutionnel </a:t>
            </a:r>
            <a:r>
              <a:rPr lang="fr-BE" sz="1900" dirty="0" smtClean="0"/>
              <a:t>de certains services).</a:t>
            </a:r>
          </a:p>
          <a:p>
            <a:pPr marL="0" indent="0">
              <a:buNone/>
            </a:pPr>
            <a:r>
              <a:rPr lang="fr-FR" dirty="0" smtClean="0"/>
              <a:t>3.- Déficit des </a:t>
            </a:r>
            <a:r>
              <a:rPr lang="fr-FR" dirty="0" smtClean="0"/>
              <a:t>moyens et d’autonomie des communes:</a:t>
            </a:r>
          </a:p>
          <a:p>
            <a:r>
              <a:rPr lang="fr-BE" dirty="0" smtClean="0"/>
              <a:t>Manque de capacités humaines : personnel insuffisant en nombre et en qualité; </a:t>
            </a:r>
          </a:p>
          <a:p>
            <a:r>
              <a:rPr lang="fr-BE" dirty="0" smtClean="0"/>
              <a:t>Ressources financières insuffisantes au </a:t>
            </a:r>
            <a:r>
              <a:rPr lang="fr-FR" dirty="0" smtClean="0"/>
              <a:t>au regard des besoins: </a:t>
            </a:r>
          </a:p>
          <a:p>
            <a:pPr lvl="1">
              <a:buFont typeface="Wingdings" panose="05000000000000000000" pitchFamily="2" charset="2"/>
              <a:buChar char="v"/>
            </a:pPr>
            <a:r>
              <a:rPr lang="fr-FR" dirty="0" smtClean="0"/>
              <a:t>Budgets faibles et stagnants, caractérisés par la prédominance des dépenses de fonctionnement sur les dépenses d'investissement; </a:t>
            </a:r>
          </a:p>
          <a:p>
            <a:pPr lvl="1">
              <a:buFont typeface="Wingdings" panose="05000000000000000000" pitchFamily="2" charset="2"/>
              <a:buChar char="v"/>
            </a:pPr>
            <a:r>
              <a:rPr lang="fr-FR" dirty="0" smtClean="0"/>
              <a:t>Forte dépendance des ressources d'origine extérieure, notamment pour les investissements.</a:t>
            </a:r>
          </a:p>
          <a:p>
            <a:r>
              <a:rPr lang="fr-FR" dirty="0" smtClean="0"/>
              <a:t>Capacités techniques défaillantes: </a:t>
            </a:r>
          </a:p>
          <a:p>
            <a:pPr lvl="1">
              <a:buFont typeface="Wingdings" panose="05000000000000000000" pitchFamily="2" charset="2"/>
              <a:buChar char="v"/>
            </a:pPr>
            <a:r>
              <a:rPr lang="fr-FR" dirty="0" smtClean="0"/>
              <a:t>Budgets </a:t>
            </a:r>
            <a:r>
              <a:rPr lang="fr-BE" dirty="0" smtClean="0"/>
              <a:t>peu probants (sincérité, respect des règles de la comptabilité publique);</a:t>
            </a:r>
          </a:p>
          <a:p>
            <a:pPr lvl="1">
              <a:buFont typeface="Wingdings" panose="05000000000000000000" pitchFamily="2" charset="2"/>
              <a:buChar char="v"/>
            </a:pPr>
            <a:r>
              <a:rPr lang="fr-BE" dirty="0" smtClean="0"/>
              <a:t>Plans de Développement Communaux</a:t>
            </a:r>
            <a:r>
              <a:rPr lang="fr-BE" cap="small" dirty="0" smtClean="0"/>
              <a:t> </a:t>
            </a:r>
            <a:r>
              <a:rPr lang="fr-BE" dirty="0" smtClean="0"/>
              <a:t>peu réalistes (lorsqu'ils existent) dans leurs prévisions et leur chiffrage au regard des besoins et ressources et d'exécution très limitée</a:t>
            </a:r>
          </a:p>
          <a:p>
            <a:pPr lvl="1">
              <a:buFont typeface="Wingdings" panose="05000000000000000000" pitchFamily="2" charset="2"/>
              <a:buChar char="v"/>
            </a:pPr>
            <a:r>
              <a:rPr lang="fr-BE" dirty="0" smtClean="0"/>
              <a:t>Maîtrise d'ouvrage peu exercée par rareté des activités communales et défaut de capacités</a:t>
            </a:r>
          </a:p>
          <a:p>
            <a:endParaRPr lang="fr-FR" dirty="0"/>
          </a:p>
        </p:txBody>
      </p:sp>
    </p:spTree>
    <p:extLst>
      <p:ext uri="{BB962C8B-B14F-4D97-AF65-F5344CB8AC3E}">
        <p14:creationId xmlns:p14="http://schemas.microsoft.com/office/powerpoint/2010/main" val="22166140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24483"/>
          </a:xfrm>
        </p:spPr>
        <p:txBody>
          <a:bodyPr>
            <a:noAutofit/>
          </a:bodyPr>
          <a:lstStyle/>
          <a:p>
            <a:pPr algn="ctr"/>
            <a:r>
              <a:rPr lang="fr-FR" sz="3200" b="1" dirty="0" smtClean="0"/>
              <a:t>Données</a:t>
            </a:r>
            <a:r>
              <a:rPr lang="en-US" sz="3200" b="1" dirty="0" smtClean="0"/>
              <a:t> </a:t>
            </a:r>
            <a:r>
              <a:rPr lang="fr-FR" sz="3200" b="1" dirty="0" smtClean="0"/>
              <a:t>Générales</a:t>
            </a:r>
            <a:r>
              <a:rPr lang="en-US" sz="3200" b="1" dirty="0"/>
              <a:t> </a:t>
            </a:r>
            <a:r>
              <a:rPr lang="en-US" sz="3200" b="1" dirty="0" smtClean="0"/>
              <a:t>sur les 4 pays</a:t>
            </a:r>
            <a:endParaRPr lang="fr-FR" sz="3200" b="1" dirty="0"/>
          </a:p>
        </p:txBody>
      </p:sp>
      <p:pic>
        <p:nvPicPr>
          <p:cNvPr id="12" name="Content Placeholder 11"/>
          <p:cNvPicPr>
            <a:picLocks noGrp="1" noChangeAspect="1"/>
          </p:cNvPicPr>
          <p:nvPr>
            <p:ph idx="1"/>
          </p:nvPr>
        </p:nvPicPr>
        <p:blipFill>
          <a:blip r:embed="rId2"/>
          <a:stretch>
            <a:fillRect/>
          </a:stretch>
        </p:blipFill>
        <p:spPr>
          <a:xfrm>
            <a:off x="1456633" y="2139203"/>
            <a:ext cx="8834851" cy="2286000"/>
          </a:xfrm>
          <a:prstGeom prst="rect">
            <a:avLst/>
          </a:prstGeom>
        </p:spPr>
      </p:pic>
    </p:spTree>
    <p:extLst>
      <p:ext uri="{BB962C8B-B14F-4D97-AF65-F5344CB8AC3E}">
        <p14:creationId xmlns:p14="http://schemas.microsoft.com/office/powerpoint/2010/main" val="25489911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0195"/>
          </a:xfrm>
        </p:spPr>
        <p:txBody>
          <a:bodyPr>
            <a:noAutofit/>
          </a:bodyPr>
          <a:lstStyle/>
          <a:p>
            <a:r>
              <a:rPr lang="fr-FR" sz="2800" b="1" dirty="0" smtClean="0"/>
              <a:t>Cadre Logique de l’Approche Territoriale du Developpement Local (ATDL)</a:t>
            </a:r>
            <a:endParaRPr lang="fr-FR" sz="2800" b="1" dirty="0"/>
          </a:p>
        </p:txBody>
      </p:sp>
      <p:pic>
        <p:nvPicPr>
          <p:cNvPr id="7" name="Content Placeholder 6"/>
          <p:cNvPicPr>
            <a:picLocks noGrp="1"/>
          </p:cNvPicPr>
          <p:nvPr>
            <p:ph idx="1"/>
          </p:nvPr>
        </p:nvPicPr>
        <p:blipFill>
          <a:blip r:embed="rId2"/>
          <a:stretch>
            <a:fillRect/>
          </a:stretch>
        </p:blipFill>
        <p:spPr>
          <a:xfrm>
            <a:off x="2812330" y="1171852"/>
            <a:ext cx="6567340" cy="5377974"/>
          </a:xfrm>
          <a:prstGeom prst="rect">
            <a:avLst/>
          </a:prstGeom>
        </p:spPr>
      </p:pic>
    </p:spTree>
    <p:extLst>
      <p:ext uri="{BB962C8B-B14F-4D97-AF65-F5344CB8AC3E}">
        <p14:creationId xmlns:p14="http://schemas.microsoft.com/office/powerpoint/2010/main" val="20314507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3561"/>
          </a:xfrm>
        </p:spPr>
        <p:txBody>
          <a:bodyPr>
            <a:normAutofit/>
          </a:bodyPr>
          <a:lstStyle/>
          <a:p>
            <a:pPr algn="ctr"/>
            <a:r>
              <a:rPr lang="fr-FR" sz="3200" b="1" dirty="0" smtClean="0"/>
              <a:t>B</a:t>
            </a:r>
            <a:r>
              <a:rPr lang="fr-FR" sz="3200" dirty="0" smtClean="0"/>
              <a:t>é</a:t>
            </a:r>
            <a:r>
              <a:rPr lang="fr-FR" sz="3200" b="1" dirty="0" smtClean="0"/>
              <a:t>nin - Economie Politique de la Décentralisation</a:t>
            </a:r>
            <a:endParaRPr lang="fr-FR" sz="3200" b="1" dirty="0"/>
          </a:p>
        </p:txBody>
      </p:sp>
      <p:sp>
        <p:nvSpPr>
          <p:cNvPr id="3" name="Content Placeholder 2"/>
          <p:cNvSpPr>
            <a:spLocks noGrp="1"/>
          </p:cNvSpPr>
          <p:nvPr>
            <p:ph idx="1"/>
          </p:nvPr>
        </p:nvSpPr>
        <p:spPr>
          <a:xfrm>
            <a:off x="838200" y="1216241"/>
            <a:ext cx="10515600" cy="4960722"/>
          </a:xfrm>
        </p:spPr>
        <p:txBody>
          <a:bodyPr>
            <a:normAutofit fontScale="92500" lnSpcReduction="20000"/>
          </a:bodyPr>
          <a:lstStyle/>
          <a:p>
            <a:r>
              <a:rPr lang="fr-FR" sz="2700" dirty="0" smtClean="0"/>
              <a:t>Les préoccupations de réforme administrative ont dominé la question de la décentralisation qui est essentiellement abordée sous l'angle de l'administration territorial</a:t>
            </a:r>
            <a:r>
              <a:rPr lang="en-US" sz="2700" dirty="0" smtClean="0"/>
              <a:t>e: c.</a:t>
            </a:r>
            <a:r>
              <a:rPr lang="fr-FR" sz="2700" dirty="0" smtClean="0"/>
              <a:t>à</a:t>
            </a:r>
            <a:r>
              <a:rPr lang="en-US" sz="2700" dirty="0" smtClean="0"/>
              <a:t>.d, </a:t>
            </a:r>
            <a:r>
              <a:rPr lang="fr-FR" sz="2700" dirty="0" smtClean="0"/>
              <a:t>mener de pair affermissement de l'Etat (via la déconcentration) et décentralisation. </a:t>
            </a:r>
          </a:p>
          <a:p>
            <a:r>
              <a:rPr lang="fr-FR" sz="2700" dirty="0" smtClean="0"/>
              <a:t>2007: Dynamisation du </a:t>
            </a:r>
            <a:r>
              <a:rPr lang="fr-FR" sz="2700" dirty="0" smtClean="0"/>
              <a:t>processus de décentralisation-déconcentration (Politique nationale de Décentralisation et de Déconcentration; création du Fonds d'Appui au Développement des Communes), induisant:</a:t>
            </a:r>
          </a:p>
          <a:p>
            <a:r>
              <a:rPr lang="fr-FR" sz="2700" dirty="0" smtClean="0"/>
              <a:t>Changement de paradigme: vision plus large (au-delà des préoccupations purement administratives de maitrise du territoire), centrée sur le développement proprement dit du territoire (territorialisation des politiques publiques de développement) – notamment:</a:t>
            </a:r>
          </a:p>
          <a:p>
            <a:pPr lvl="1">
              <a:buFont typeface="Courier New" panose="02070309020205020404" pitchFamily="49" charset="0"/>
              <a:buChar char="o"/>
            </a:pPr>
            <a:r>
              <a:rPr lang="fr-FR" dirty="0" smtClean="0"/>
              <a:t>Créer les conditions institutionnelles et organisationnelles d’un </a:t>
            </a:r>
            <a:r>
              <a:rPr lang="fr-FR" dirty="0" smtClean="0">
                <a:solidFill>
                  <a:srgbClr val="0070C0"/>
                </a:solidFill>
              </a:rPr>
              <a:t>développement territorial durable et équilibré</a:t>
            </a:r>
            <a:r>
              <a:rPr lang="fr-FR" dirty="0" smtClean="0"/>
              <a:t> reposant sur une </a:t>
            </a:r>
            <a:r>
              <a:rPr lang="fr-FR" dirty="0" smtClean="0">
                <a:solidFill>
                  <a:srgbClr val="0070C0"/>
                </a:solidFill>
              </a:rPr>
              <a:t>gouvernance locale concertée </a:t>
            </a:r>
            <a:r>
              <a:rPr lang="fr-FR" dirty="0" smtClean="0"/>
              <a:t>et sur la </a:t>
            </a:r>
            <a:r>
              <a:rPr lang="fr-FR" dirty="0" smtClean="0">
                <a:solidFill>
                  <a:srgbClr val="0070C0"/>
                </a:solidFill>
              </a:rPr>
              <a:t>valorisation des potentialités des collectivités territoriales </a:t>
            </a:r>
            <a:r>
              <a:rPr lang="fr-FR" dirty="0" smtClean="0"/>
              <a:t>afin de dynamiser le développement à la base</a:t>
            </a:r>
          </a:p>
          <a:p>
            <a:pPr marL="800100" lvl="2" indent="-342900">
              <a:spcBef>
                <a:spcPts val="1000"/>
              </a:spcBef>
              <a:buFont typeface="Courier New" panose="02070309020205020404" pitchFamily="49" charset="0"/>
              <a:buChar char="o"/>
            </a:pPr>
            <a:r>
              <a:rPr lang="fr-FR" dirty="0" smtClean="0"/>
              <a:t>Le rôle, les </a:t>
            </a:r>
            <a:r>
              <a:rPr lang="fr-FR" dirty="0" smtClean="0">
                <a:solidFill>
                  <a:srgbClr val="0070C0"/>
                </a:solidFill>
              </a:rPr>
              <a:t>compétences et les prérogatives des communes </a:t>
            </a:r>
            <a:r>
              <a:rPr lang="fr-FR" dirty="0" smtClean="0"/>
              <a:t>sont </a:t>
            </a:r>
            <a:r>
              <a:rPr lang="fr-FR" dirty="0" smtClean="0">
                <a:solidFill>
                  <a:srgbClr val="0070C0"/>
                </a:solidFill>
              </a:rPr>
              <a:t>reconnues et respectées</a:t>
            </a:r>
            <a:r>
              <a:rPr lang="fr-FR" dirty="0" smtClean="0"/>
              <a:t>.</a:t>
            </a:r>
          </a:p>
          <a:p>
            <a:endParaRPr lang="fr-FR" dirty="0" smtClean="0"/>
          </a:p>
          <a:p>
            <a:endParaRPr lang="en-US" dirty="0" smtClean="0"/>
          </a:p>
          <a:p>
            <a:pPr marL="0" indent="0">
              <a:buNone/>
            </a:pPr>
            <a:endParaRPr lang="fr-FR" dirty="0" smtClean="0"/>
          </a:p>
          <a:p>
            <a:endParaRPr lang="fr-FR" dirty="0"/>
          </a:p>
        </p:txBody>
      </p:sp>
    </p:spTree>
    <p:extLst>
      <p:ext uri="{BB962C8B-B14F-4D97-AF65-F5344CB8AC3E}">
        <p14:creationId xmlns:p14="http://schemas.microsoft.com/office/powerpoint/2010/main" val="10654709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3461"/>
          </a:xfrm>
        </p:spPr>
        <p:txBody>
          <a:bodyPr>
            <a:normAutofit/>
          </a:bodyPr>
          <a:lstStyle/>
          <a:p>
            <a:pPr algn="ctr"/>
            <a:r>
              <a:rPr lang="fr-FR" sz="3200" b="1" dirty="0" smtClean="0"/>
              <a:t>B</a:t>
            </a:r>
            <a:r>
              <a:rPr lang="fr-FR" sz="3200" dirty="0" smtClean="0"/>
              <a:t>é</a:t>
            </a:r>
            <a:r>
              <a:rPr lang="fr-FR" sz="3200" b="1" dirty="0" smtClean="0"/>
              <a:t>nin – Compétences Effectives Accordées aux AL</a:t>
            </a:r>
            <a:endParaRPr lang="fr-FR" sz="3200" b="1" dirty="0"/>
          </a:p>
        </p:txBody>
      </p:sp>
      <p:sp>
        <p:nvSpPr>
          <p:cNvPr id="3" name="Content Placeholder 2"/>
          <p:cNvSpPr>
            <a:spLocks noGrp="1"/>
          </p:cNvSpPr>
          <p:nvPr>
            <p:ph idx="1"/>
          </p:nvPr>
        </p:nvSpPr>
        <p:spPr>
          <a:xfrm>
            <a:off x="838200" y="1367161"/>
            <a:ext cx="10515600" cy="4809802"/>
          </a:xfrm>
        </p:spPr>
        <p:txBody>
          <a:bodyPr>
            <a:normAutofit lnSpcReduction="10000"/>
          </a:bodyPr>
          <a:lstStyle/>
          <a:p>
            <a:pPr marL="0" indent="0" algn="ctr">
              <a:buNone/>
            </a:pPr>
            <a:r>
              <a:rPr lang="fr-FR" sz="2400" dirty="0" smtClean="0">
                <a:solidFill>
                  <a:srgbClr val="00B0F0"/>
                </a:solidFill>
              </a:rPr>
              <a:t>Comment les intentions exprimées par la politique nationale de décentralisation se sont traduites sur le terrain – s’agissant des prérogatives des AL:</a:t>
            </a:r>
          </a:p>
          <a:p>
            <a:pPr marL="0" indent="0" algn="ctr">
              <a:buNone/>
            </a:pPr>
            <a:r>
              <a:rPr lang="fr-FR" sz="2400" u="sng" dirty="0" smtClean="0"/>
              <a:t>Autonomie encadrée</a:t>
            </a:r>
            <a:r>
              <a:rPr lang="fr-FR" sz="2400" dirty="0" smtClean="0"/>
              <a:t>:</a:t>
            </a:r>
          </a:p>
          <a:p>
            <a:r>
              <a:rPr lang="fr-FR" dirty="0" smtClean="0"/>
              <a:t>Pas de clause générale de compétences, mais</a:t>
            </a:r>
          </a:p>
          <a:p>
            <a:r>
              <a:rPr lang="fr-FR" dirty="0" smtClean="0"/>
              <a:t>Des compétences limitativement énumérées et qui ne sont tous d'exercice plénier:</a:t>
            </a:r>
          </a:p>
          <a:p>
            <a:pPr lvl="1"/>
            <a:r>
              <a:rPr lang="fr-FR" dirty="0"/>
              <a:t>d</a:t>
            </a:r>
            <a:r>
              <a:rPr lang="fr-FR" dirty="0" smtClean="0"/>
              <a:t>es compétences transférées, soit propres, c.à.d. entièrement exercées par les communes, soit partagées entre l'Etat et les communes</a:t>
            </a:r>
          </a:p>
          <a:p>
            <a:pPr lvl="1"/>
            <a:r>
              <a:rPr lang="fr-FR" dirty="0"/>
              <a:t>d</a:t>
            </a:r>
            <a:r>
              <a:rPr lang="fr-FR" dirty="0" smtClean="0"/>
              <a:t>es compétences déléguées, c.à.d. exercées par le maire pour le compte de l'Etat et sous son contrôle. </a:t>
            </a:r>
          </a:p>
          <a:p>
            <a:r>
              <a:rPr lang="fr-FR" dirty="0" smtClean="0"/>
              <a:t>Contrôle de légalité a priori pour les actes les plus importants, (budgets, documents de planification,..).</a:t>
            </a:r>
          </a:p>
          <a:p>
            <a:pPr marL="0" indent="0">
              <a:buNone/>
            </a:pPr>
            <a:endParaRPr lang="fr-FR" sz="2400" dirty="0"/>
          </a:p>
        </p:txBody>
      </p:sp>
    </p:spTree>
    <p:extLst>
      <p:ext uri="{BB962C8B-B14F-4D97-AF65-F5344CB8AC3E}">
        <p14:creationId xmlns:p14="http://schemas.microsoft.com/office/powerpoint/2010/main" val="37758113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0094"/>
          </a:xfrm>
        </p:spPr>
        <p:txBody>
          <a:bodyPr>
            <a:normAutofit/>
          </a:bodyPr>
          <a:lstStyle/>
          <a:p>
            <a:pPr algn="ctr"/>
            <a:r>
              <a:rPr lang="fr-FR" sz="3200" b="1" dirty="0" smtClean="0"/>
              <a:t>B</a:t>
            </a:r>
            <a:r>
              <a:rPr lang="fr-FR" sz="3200" dirty="0" smtClean="0"/>
              <a:t>é</a:t>
            </a:r>
            <a:r>
              <a:rPr lang="fr-FR" sz="3200" b="1" dirty="0" smtClean="0"/>
              <a:t>nin – Financement des AL</a:t>
            </a:r>
            <a:endParaRPr lang="fr-FR" sz="3200" b="1" dirty="0"/>
          </a:p>
        </p:txBody>
      </p:sp>
      <p:sp>
        <p:nvSpPr>
          <p:cNvPr id="3" name="Content Placeholder 2"/>
          <p:cNvSpPr>
            <a:spLocks noGrp="1"/>
          </p:cNvSpPr>
          <p:nvPr>
            <p:ph idx="1"/>
          </p:nvPr>
        </p:nvSpPr>
        <p:spPr>
          <a:xfrm>
            <a:off x="838200" y="1305017"/>
            <a:ext cx="10515600" cy="4871946"/>
          </a:xfrm>
        </p:spPr>
        <p:txBody>
          <a:bodyPr>
            <a:normAutofit fontScale="77500" lnSpcReduction="20000"/>
          </a:bodyPr>
          <a:lstStyle/>
          <a:p>
            <a:r>
              <a:rPr lang="fr-FR" dirty="0"/>
              <a:t>R</a:t>
            </a:r>
            <a:r>
              <a:rPr lang="fr-FR" dirty="0" smtClean="0"/>
              <a:t>essources propres:</a:t>
            </a:r>
          </a:p>
          <a:p>
            <a:pPr lvl="1">
              <a:buFont typeface="Courier New" panose="02070309020205020404" pitchFamily="49" charset="0"/>
              <a:buChar char="o"/>
            </a:pPr>
            <a:r>
              <a:rPr lang="fr-FR" sz="2300" dirty="0" smtClean="0"/>
              <a:t>Rendement limité (</a:t>
            </a:r>
            <a:r>
              <a:rPr lang="fr-FR" sz="2300" dirty="0" smtClean="0"/>
              <a:t>en-deçà des potentialités); ne permettant pas </a:t>
            </a:r>
            <a:r>
              <a:rPr lang="fr-BE" sz="2300" dirty="0" smtClean="0"/>
              <a:t>de financer l'intégralité du fonctionnement des communes, encore moins leurs investissements.</a:t>
            </a:r>
            <a:endParaRPr lang="fr-FR" sz="2300" dirty="0" smtClean="0"/>
          </a:p>
          <a:p>
            <a:pPr lvl="1">
              <a:buFont typeface="Courier New" panose="02070309020205020404" pitchFamily="49" charset="0"/>
              <a:buChar char="o"/>
            </a:pPr>
            <a:r>
              <a:rPr lang="fr-FR" sz="2300" dirty="0" smtClean="0"/>
              <a:t>Recouvrée par les services de l'Etat, servie aux communes selon le mécanisme de l'unicité de caisse (avec les aléas pour la trésorerie communale).</a:t>
            </a:r>
          </a:p>
          <a:p>
            <a:pPr lvl="1">
              <a:buFont typeface="Courier New" panose="02070309020205020404" pitchFamily="49" charset="0"/>
              <a:buChar char="o"/>
            </a:pPr>
            <a:r>
              <a:rPr lang="fr-FR" sz="2300" dirty="0" smtClean="0"/>
              <a:t>Dépendance vis-à-vis des transferts de l’Etat qui, toutefois, restent en deçà des besoins des communes et du niveau nécessaire à l’exercice correct de l’ensemble des compétences transférées, et également limités au regard du budget général de l'Etat (3.35% en 2013).</a:t>
            </a:r>
          </a:p>
          <a:p>
            <a:r>
              <a:rPr lang="fr-FR" dirty="0" smtClean="0"/>
              <a:t>Transferts Budgétaires - </a:t>
            </a:r>
            <a:r>
              <a:rPr lang="fr-FR" dirty="0" smtClean="0">
                <a:solidFill>
                  <a:srgbClr val="0070C0"/>
                </a:solidFill>
              </a:rPr>
              <a:t>Fonds d'Appui au Développement des Communes (</a:t>
            </a:r>
            <a:r>
              <a:rPr lang="fr-FR" cap="small" dirty="0" smtClean="0">
                <a:solidFill>
                  <a:srgbClr val="0070C0"/>
                </a:solidFill>
              </a:rPr>
              <a:t>Fad</a:t>
            </a:r>
            <a:r>
              <a:rPr lang="fr-FR" dirty="0" smtClean="0">
                <a:solidFill>
                  <a:srgbClr val="0070C0"/>
                </a:solidFill>
              </a:rPr>
              <a:t>e</a:t>
            </a:r>
            <a:r>
              <a:rPr lang="fr-FR" cap="small" dirty="0" smtClean="0">
                <a:solidFill>
                  <a:srgbClr val="0070C0"/>
                </a:solidFill>
              </a:rPr>
              <a:t>c)</a:t>
            </a:r>
            <a:r>
              <a:rPr lang="fr-FR" dirty="0" smtClean="0">
                <a:solidFill>
                  <a:srgbClr val="0070C0"/>
                </a:solidFill>
              </a:rPr>
              <a:t>, destiné </a:t>
            </a:r>
            <a:r>
              <a:rPr lang="fr-FR" dirty="0" smtClean="0"/>
              <a:t>à</a:t>
            </a:r>
            <a:r>
              <a:rPr lang="fr-FR" dirty="0" smtClean="0">
                <a:solidFill>
                  <a:srgbClr val="0070C0"/>
                </a:solidFill>
              </a:rPr>
              <a:t> </a:t>
            </a:r>
            <a:r>
              <a:rPr lang="fr-FR" dirty="0" smtClean="0"/>
              <a:t>rationaliser les engagements de l'Etat et des </a:t>
            </a:r>
            <a:r>
              <a:rPr lang="fr-FR" cap="small" dirty="0" err="1" smtClean="0"/>
              <a:t>Ptf</a:t>
            </a:r>
            <a:r>
              <a:rPr lang="fr-FR" cap="small" dirty="0" smtClean="0"/>
              <a:t>:</a:t>
            </a:r>
          </a:p>
          <a:p>
            <a:pPr marL="800100" lvl="2" indent="-342900">
              <a:spcBef>
                <a:spcPts val="1000"/>
              </a:spcBef>
              <a:buFont typeface="Courier New" panose="02070309020205020404" pitchFamily="49" charset="0"/>
              <a:buChar char="o"/>
            </a:pPr>
            <a:r>
              <a:rPr lang="fr-FR" sz="2300" dirty="0"/>
              <a:t>A</a:t>
            </a:r>
            <a:r>
              <a:rPr lang="fr-FR" sz="2300" dirty="0" smtClean="0"/>
              <a:t>bondé par l’Etat (ligne budgétaire) à concurrence de 56% (le reste étant assuré par les PTF).</a:t>
            </a:r>
            <a:endParaRPr lang="fr-FR" sz="2300" dirty="0"/>
          </a:p>
          <a:p>
            <a:pPr lvl="1">
              <a:buFont typeface="Courier New" panose="02070309020205020404" pitchFamily="49" charset="0"/>
              <a:buChar char="o"/>
            </a:pPr>
            <a:r>
              <a:rPr lang="fr-FR" sz="2300" b="1" cap="small" dirty="0" smtClean="0"/>
              <a:t>Guichet </a:t>
            </a:r>
            <a:r>
              <a:rPr lang="fr-FR" sz="2300" b="1" dirty="0" smtClean="0"/>
              <a:t>non affecté </a:t>
            </a:r>
            <a:r>
              <a:rPr lang="fr-FR" sz="2300" dirty="0" smtClean="0"/>
              <a:t>(80%): transferts utilisés à la discrétion des communes </a:t>
            </a:r>
          </a:p>
          <a:p>
            <a:pPr lvl="1">
              <a:buFont typeface="Courier New" panose="02070309020205020404" pitchFamily="49" charset="0"/>
              <a:buChar char="o"/>
            </a:pPr>
            <a:r>
              <a:rPr lang="fr-FR" sz="2300" b="1" cap="small" dirty="0" smtClean="0"/>
              <a:t>Guichet</a:t>
            </a:r>
            <a:r>
              <a:rPr lang="fr-FR" sz="2300" b="1" dirty="0" smtClean="0"/>
              <a:t> affecté </a:t>
            </a:r>
            <a:r>
              <a:rPr lang="fr-FR" sz="2300" dirty="0" smtClean="0"/>
              <a:t>(20%): transferts pour la mise en œuvre des politiques nationales via les budgets des ministères sectoriels inscrites au budget – contribuant conjointement au financement des dépenses communales de fonctionnement et d'investissement (</a:t>
            </a:r>
            <a:r>
              <a:rPr lang="fr-FR" sz="2300" i="1" dirty="0" smtClean="0"/>
              <a:t>en principe dans le respect de leur maîtrise d'ouvrage</a:t>
            </a:r>
            <a:r>
              <a:rPr lang="fr-FR" sz="2300" dirty="0" smtClean="0"/>
              <a:t>).</a:t>
            </a:r>
          </a:p>
          <a:p>
            <a:pPr lvl="1">
              <a:buFont typeface="Courier New" panose="02070309020205020404" pitchFamily="49" charset="0"/>
              <a:buChar char="o"/>
            </a:pPr>
            <a:r>
              <a:rPr lang="fr-BE" sz="2300" dirty="0" smtClean="0"/>
              <a:t>Le bon fonctionnement du système FADeC est confronté </a:t>
            </a:r>
            <a:r>
              <a:rPr lang="fr-FR" sz="2300" dirty="0" smtClean="0"/>
              <a:t>à</a:t>
            </a:r>
            <a:r>
              <a:rPr lang="fr-BE" sz="2300" dirty="0" smtClean="0"/>
              <a:t> certains problèmes, imputables tant aux communes qu'aux services de l'Eta: (i) déficits du circuit des finances publiques, </a:t>
            </a:r>
            <a:r>
              <a:rPr lang="fr-BE" sz="2300" dirty="0"/>
              <a:t>(</a:t>
            </a:r>
            <a:r>
              <a:rPr lang="fr-BE" sz="2300" dirty="0" smtClean="0"/>
              <a:t>retards dans le transfert des dotations); (ii) d'où un faible niveau de consommation des ressources d'investissement.  </a:t>
            </a:r>
          </a:p>
          <a:p>
            <a:pPr lvl="1">
              <a:buFont typeface="Courier New" panose="02070309020205020404" pitchFamily="49" charset="0"/>
              <a:buChar char="o"/>
            </a:pPr>
            <a:endParaRPr lang="fr-FR" dirty="0" smtClean="0"/>
          </a:p>
        </p:txBody>
      </p:sp>
    </p:spTree>
    <p:extLst>
      <p:ext uri="{BB962C8B-B14F-4D97-AF65-F5344CB8AC3E}">
        <p14:creationId xmlns:p14="http://schemas.microsoft.com/office/powerpoint/2010/main" val="3666140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6727"/>
          </a:xfrm>
        </p:spPr>
        <p:txBody>
          <a:bodyPr>
            <a:noAutofit/>
          </a:bodyPr>
          <a:lstStyle/>
          <a:p>
            <a:pPr algn="ctr"/>
            <a:r>
              <a:rPr lang="fr-FR" sz="2800" b="1" dirty="0" smtClean="0"/>
              <a:t>B</a:t>
            </a:r>
            <a:r>
              <a:rPr lang="fr-FR" sz="2800" b="1" dirty="0" smtClean="0"/>
              <a:t>é</a:t>
            </a:r>
            <a:r>
              <a:rPr lang="fr-FR" sz="2800" b="1" dirty="0" smtClean="0"/>
              <a:t>nin – Coordination/Synergie des Interventions sur le Territoire Local </a:t>
            </a:r>
            <a:endParaRPr lang="fr-FR" sz="2800" b="1" dirty="0"/>
          </a:p>
        </p:txBody>
      </p:sp>
      <p:sp>
        <p:nvSpPr>
          <p:cNvPr id="3" name="Content Placeholder 2"/>
          <p:cNvSpPr>
            <a:spLocks noGrp="1"/>
          </p:cNvSpPr>
          <p:nvPr>
            <p:ph idx="1"/>
          </p:nvPr>
        </p:nvSpPr>
        <p:spPr>
          <a:xfrm>
            <a:off x="838200" y="1358283"/>
            <a:ext cx="10515600" cy="4818680"/>
          </a:xfrm>
        </p:spPr>
        <p:txBody>
          <a:bodyPr>
            <a:normAutofit fontScale="85000" lnSpcReduction="10000"/>
          </a:bodyPr>
          <a:lstStyle/>
          <a:p>
            <a:pPr marL="0" indent="0">
              <a:buNone/>
            </a:pPr>
            <a:r>
              <a:rPr lang="fr-FR" dirty="0" smtClean="0"/>
              <a:t>Il ne semble pas qu’ il y est une coordination ou une coopération assumées par les différents acteurs publics agissant sur le territoire local:</a:t>
            </a:r>
            <a:endParaRPr lang="fr-FR" dirty="0" smtClean="0"/>
          </a:p>
          <a:p>
            <a:r>
              <a:rPr lang="fr-FR" i="1" dirty="0" smtClean="0"/>
              <a:t>Au niveau de la tutelle de l’Etat: </a:t>
            </a:r>
            <a:r>
              <a:rPr lang="fr-FR" dirty="0" smtClean="0"/>
              <a:t>Les fonctions de tutelle (contrôle et appui) ne sont pas exercées de manière adéquate pour diverses raisons: </a:t>
            </a:r>
          </a:p>
          <a:p>
            <a:pPr lvl="2">
              <a:buFont typeface="Wingdings" panose="05000000000000000000" pitchFamily="2" charset="2"/>
              <a:buChar char="Ø"/>
            </a:pPr>
            <a:r>
              <a:rPr lang="fr-FR" dirty="0"/>
              <a:t>P</a:t>
            </a:r>
            <a:r>
              <a:rPr lang="fr-FR" dirty="0" smtClean="0"/>
              <a:t>énurie de moyens et problème de l’effectivité de la déconcentration budgétaire (2% du budget des ministères sectoriels est délégué à leurs services déconcentrés); </a:t>
            </a:r>
          </a:p>
          <a:p>
            <a:pPr lvl="2">
              <a:buFont typeface="Wingdings" panose="05000000000000000000" pitchFamily="2" charset="2"/>
              <a:buChar char="Ø"/>
            </a:pPr>
            <a:r>
              <a:rPr lang="fr-FR" dirty="0"/>
              <a:t>P</a:t>
            </a:r>
            <a:r>
              <a:rPr lang="fr-FR" dirty="0" smtClean="0"/>
              <a:t>résence physique et organisation insuffisantes des services déconcentrés; </a:t>
            </a:r>
          </a:p>
          <a:p>
            <a:pPr lvl="2">
              <a:buFont typeface="Wingdings" panose="05000000000000000000" pitchFamily="2" charset="2"/>
              <a:buChar char="Ø"/>
            </a:pPr>
            <a:r>
              <a:rPr lang="fr-FR" dirty="0" smtClean="0"/>
              <a:t>Personnels des services déconcentrés pas suffisamment préparés (formation et d'information</a:t>
            </a:r>
            <a:r>
              <a:rPr lang="en-US" dirty="0" smtClean="0"/>
              <a:t> sur </a:t>
            </a:r>
            <a:r>
              <a:rPr lang="fr-FR" dirty="0" smtClean="0"/>
              <a:t>leurs</a:t>
            </a:r>
            <a:r>
              <a:rPr lang="en-US" dirty="0" smtClean="0"/>
              <a:t> missions)</a:t>
            </a:r>
            <a:endParaRPr lang="fr-FR" dirty="0" smtClean="0"/>
          </a:p>
          <a:p>
            <a:r>
              <a:rPr lang="fr-FR" i="1" dirty="0" smtClean="0"/>
              <a:t>Au niveau des ministères sectoriels:</a:t>
            </a:r>
            <a:endParaRPr lang="fr-FR" dirty="0" smtClean="0"/>
          </a:p>
          <a:p>
            <a:pPr lvl="1">
              <a:buFont typeface="Courier New" panose="02070309020205020404" pitchFamily="49" charset="0"/>
              <a:buChar char="o"/>
            </a:pPr>
            <a:r>
              <a:rPr lang="fr-BE" dirty="0" smtClean="0"/>
              <a:t>Les transferts du </a:t>
            </a:r>
            <a:r>
              <a:rPr lang="fr-FR" cap="small" dirty="0" smtClean="0"/>
              <a:t>Fad</a:t>
            </a:r>
            <a:r>
              <a:rPr lang="fr-FR" dirty="0" smtClean="0"/>
              <a:t>e</a:t>
            </a:r>
            <a:r>
              <a:rPr lang="fr-FR" cap="small" dirty="0" smtClean="0"/>
              <a:t>c</a:t>
            </a:r>
            <a:r>
              <a:rPr lang="fr-BE" dirty="0" smtClean="0"/>
              <a:t> affecté (Ministère sectoriels) ont plus de mal à se mettre en place.</a:t>
            </a:r>
          </a:p>
          <a:p>
            <a:pPr lvl="1">
              <a:buFont typeface="Courier New" panose="02070309020205020404" pitchFamily="49" charset="0"/>
              <a:buChar char="o"/>
            </a:pPr>
            <a:r>
              <a:rPr lang="fr-BE" dirty="0" smtClean="0"/>
              <a:t>Ceci s’explique par l'insuffisante appropriation </a:t>
            </a:r>
            <a:r>
              <a:rPr lang="fr-FR" dirty="0" smtClean="0"/>
              <a:t>par les ministères sectoriels des enjeux de la décentralisation, </a:t>
            </a:r>
            <a:r>
              <a:rPr lang="fr-FR" sz="2000" dirty="0" smtClean="0"/>
              <a:t>d'où </a:t>
            </a:r>
            <a:r>
              <a:rPr lang="fr-FR" dirty="0" smtClean="0"/>
              <a:t>leur propension à la rétention des opérations d'investissements au niveau local, et la collaboration réticente de leurs services déconcentrés avec les communes</a:t>
            </a:r>
          </a:p>
          <a:p>
            <a:pPr lvl="1">
              <a:buFont typeface="Courier New" panose="02070309020205020404" pitchFamily="49" charset="0"/>
              <a:buChar char="o"/>
            </a:pPr>
            <a:r>
              <a:rPr lang="fr-FR" dirty="0" smtClean="0"/>
              <a:t>Résultat: des limitations à l'exercice par les communes de leur maîtrise d'ouvrage et qualité insatisfaisante des infrastructures réalisées. </a:t>
            </a:r>
            <a:endParaRPr lang="en-US" dirty="0" smtClean="0"/>
          </a:p>
          <a:p>
            <a:endParaRPr lang="fr-FR" dirty="0"/>
          </a:p>
        </p:txBody>
      </p:sp>
    </p:spTree>
    <p:extLst>
      <p:ext uri="{BB962C8B-B14F-4D97-AF65-F5344CB8AC3E}">
        <p14:creationId xmlns:p14="http://schemas.microsoft.com/office/powerpoint/2010/main" val="1308126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0737"/>
            <a:ext cx="10515600" cy="717951"/>
          </a:xfrm>
        </p:spPr>
        <p:txBody>
          <a:bodyPr>
            <a:normAutofit/>
          </a:bodyPr>
          <a:lstStyle/>
          <a:p>
            <a:pPr algn="ctr"/>
            <a:r>
              <a:rPr lang="fr-FR" sz="3200" b="1" dirty="0" smtClean="0"/>
              <a:t>Bénin –</a:t>
            </a:r>
            <a:r>
              <a:rPr lang="fr-FR" sz="3200" dirty="0" smtClean="0"/>
              <a:t> </a:t>
            </a:r>
            <a:r>
              <a:rPr lang="fr-FR" sz="3200" b="1" dirty="0" smtClean="0"/>
              <a:t>Défis à l’application de l’ATDL</a:t>
            </a:r>
            <a:endParaRPr lang="fr-FR" sz="3200" b="1" dirty="0"/>
          </a:p>
        </p:txBody>
      </p:sp>
      <p:sp>
        <p:nvSpPr>
          <p:cNvPr id="3" name="Content Placeholder 2"/>
          <p:cNvSpPr>
            <a:spLocks noGrp="1"/>
          </p:cNvSpPr>
          <p:nvPr>
            <p:ph idx="1"/>
          </p:nvPr>
        </p:nvSpPr>
        <p:spPr>
          <a:xfrm>
            <a:off x="838200" y="1340528"/>
            <a:ext cx="10515600" cy="4836435"/>
          </a:xfrm>
        </p:spPr>
        <p:txBody>
          <a:bodyPr>
            <a:normAutofit fontScale="55000" lnSpcReduction="20000"/>
          </a:bodyPr>
          <a:lstStyle/>
          <a:p>
            <a:pPr marL="0" indent="0">
              <a:buNone/>
            </a:pPr>
            <a:r>
              <a:rPr lang="fr-FR" sz="4400" b="1" dirty="0" smtClean="0">
                <a:solidFill>
                  <a:srgbClr val="00B0F0"/>
                </a:solidFill>
              </a:rPr>
              <a:t>1. - La </a:t>
            </a:r>
            <a:r>
              <a:rPr lang="fr-FR" sz="4400" b="1" dirty="0">
                <a:solidFill>
                  <a:srgbClr val="00B0F0"/>
                </a:solidFill>
              </a:rPr>
              <a:t>question récurrente des moyens et </a:t>
            </a:r>
            <a:r>
              <a:rPr lang="fr-FR" sz="4400" b="1" dirty="0" smtClean="0">
                <a:solidFill>
                  <a:srgbClr val="00B0F0"/>
                </a:solidFill>
              </a:rPr>
              <a:t>capacités:</a:t>
            </a:r>
          </a:p>
          <a:p>
            <a:r>
              <a:rPr lang="fr-FR" sz="3300" i="1" dirty="0" smtClean="0"/>
              <a:t>Au niveau des communes: </a:t>
            </a:r>
          </a:p>
          <a:p>
            <a:pPr lvl="1">
              <a:buFont typeface="Courier New" panose="02070309020205020404" pitchFamily="49" charset="0"/>
              <a:buChar char="o"/>
            </a:pPr>
            <a:r>
              <a:rPr lang="fr-BE" sz="2900" dirty="0" smtClean="0"/>
              <a:t>Insuffisance des ressources humaines (en qualité et en quantité)</a:t>
            </a:r>
          </a:p>
          <a:p>
            <a:pPr lvl="1">
              <a:buFont typeface="Courier New" panose="02070309020205020404" pitchFamily="49" charset="0"/>
              <a:buChar char="o"/>
            </a:pPr>
            <a:r>
              <a:rPr lang="fr-BE" sz="2900" dirty="0" smtClean="0"/>
              <a:t>Insuffisante mobilisation </a:t>
            </a:r>
            <a:r>
              <a:rPr lang="fr-FR" sz="2900" dirty="0" smtClean="0"/>
              <a:t>des ressources et faiblisse de la gestion budgétaire</a:t>
            </a:r>
          </a:p>
          <a:p>
            <a:pPr lvl="1">
              <a:buFont typeface="Courier New" panose="02070309020205020404" pitchFamily="49" charset="0"/>
              <a:buChar char="o"/>
            </a:pPr>
            <a:r>
              <a:rPr lang="fr-FR" sz="2900" dirty="0" smtClean="0"/>
              <a:t>Rigidités des procédures de compatibilité publique (unicité de caisse,..)</a:t>
            </a:r>
          </a:p>
          <a:p>
            <a:pPr lvl="1"/>
            <a:endParaRPr lang="fr-FR" dirty="0" smtClean="0"/>
          </a:p>
          <a:p>
            <a:r>
              <a:rPr lang="fr-FR" sz="3300" i="1" dirty="0" smtClean="0"/>
              <a:t>Au niveau de l’Etat et de ses Services</a:t>
            </a:r>
            <a:r>
              <a:rPr lang="fr-FR" sz="3300" dirty="0" smtClean="0"/>
              <a:t>: </a:t>
            </a:r>
          </a:p>
          <a:p>
            <a:pPr lvl="1">
              <a:buFont typeface="Courier New" panose="02070309020205020404" pitchFamily="49" charset="0"/>
              <a:buChar char="o"/>
            </a:pPr>
            <a:r>
              <a:rPr lang="fr-FR" sz="2900" dirty="0" smtClean="0"/>
              <a:t>les fonctions de tutelle et d’appui ne sont pas exercées de manière adéquate pour les raisons évoquées plus haut (précèdent slide) </a:t>
            </a:r>
          </a:p>
          <a:p>
            <a:pPr lvl="1">
              <a:buFont typeface="Courier New" panose="02070309020205020404" pitchFamily="49" charset="0"/>
              <a:buChar char="o"/>
            </a:pPr>
            <a:r>
              <a:rPr lang="fr-FR" sz="2900" dirty="0" smtClean="0"/>
              <a:t>Les services déconcentrés partagent les mêmes difficultés que les communes: leurs déficiences aggravent d'autant les insuffisances communales d’autant plus que la Réforme de l'Administration Territoriale associe étroitement décentralisation et déconcentration.</a:t>
            </a:r>
          </a:p>
          <a:p>
            <a:pPr marL="0" indent="0">
              <a:buNone/>
            </a:pPr>
            <a:r>
              <a:rPr lang="fr-FR" sz="4400" b="1" dirty="0" smtClean="0">
                <a:solidFill>
                  <a:srgbClr val="00B0F0"/>
                </a:solidFill>
              </a:rPr>
              <a:t>2. - La question de l’Appropriation Politique des reformes:</a:t>
            </a:r>
          </a:p>
          <a:p>
            <a:pPr lvl="1">
              <a:buFont typeface="Courier New" panose="02070309020205020404" pitchFamily="49" charset="0"/>
              <a:buChar char="o"/>
            </a:pPr>
            <a:r>
              <a:rPr lang="fr-FR" sz="2900" dirty="0" smtClean="0"/>
              <a:t>En l’</a:t>
            </a:r>
            <a:r>
              <a:rPr lang="fr-BE" sz="2900" dirty="0" smtClean="0"/>
              <a:t>é</a:t>
            </a:r>
            <a:r>
              <a:rPr lang="fr-FR" sz="2900" dirty="0" smtClean="0"/>
              <a:t>tat actuel, les pouvoirs publics semblent privilégier l’</a:t>
            </a:r>
            <a:r>
              <a:rPr lang="fr-FR" sz="2900" dirty="0" err="1" smtClean="0"/>
              <a:t>imp</a:t>
            </a:r>
            <a:r>
              <a:rPr lang="fr-BE" sz="2900" dirty="0" smtClean="0"/>
              <a:t>ératif</a:t>
            </a:r>
            <a:r>
              <a:rPr lang="fr-FR" sz="2900" dirty="0" smtClean="0"/>
              <a:t> de l’unité de commandement de l'Etat dans la mise en œuvre de la Reforme de l’Administration Territoriale.</a:t>
            </a:r>
          </a:p>
          <a:p>
            <a:pPr lvl="1">
              <a:buFont typeface="Courier New" panose="02070309020205020404" pitchFamily="49" charset="0"/>
              <a:buChar char="o"/>
            </a:pPr>
            <a:r>
              <a:rPr lang="fr-FR" sz="2900" dirty="0" smtClean="0"/>
              <a:t>Politisation excessive des élus, assortie de leur manque de redevabilité et de transparence dans la gestion, se conjuguant avec </a:t>
            </a:r>
          </a:p>
          <a:p>
            <a:pPr lvl="1">
              <a:buFont typeface="Courier New" panose="02070309020205020404" pitchFamily="49" charset="0"/>
              <a:buChar char="o"/>
            </a:pPr>
            <a:r>
              <a:rPr lang="fr-FR" sz="2900" dirty="0" smtClean="0"/>
              <a:t>Attentisme et insuffisance de la participation des populations  </a:t>
            </a:r>
          </a:p>
          <a:p>
            <a:pPr marL="0" indent="0">
              <a:buNone/>
            </a:pPr>
            <a:r>
              <a:rPr lang="en-US" sz="2900" b="1" dirty="0" smtClean="0"/>
              <a:t/>
            </a:r>
            <a:br>
              <a:rPr lang="en-US" sz="2900" b="1" dirty="0" smtClean="0"/>
            </a:br>
            <a:endParaRPr lang="en-US" sz="2900" dirty="0" smtClean="0"/>
          </a:p>
          <a:p>
            <a:endParaRPr lang="fr-FR" dirty="0" smtClean="0"/>
          </a:p>
          <a:p>
            <a:endParaRPr lang="fr-FR" dirty="0"/>
          </a:p>
        </p:txBody>
      </p:sp>
    </p:spTree>
    <p:extLst>
      <p:ext uri="{BB962C8B-B14F-4D97-AF65-F5344CB8AC3E}">
        <p14:creationId xmlns:p14="http://schemas.microsoft.com/office/powerpoint/2010/main" val="39609327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370</TotalTime>
  <Words>3463</Words>
  <Application>Microsoft Office PowerPoint</Application>
  <PresentationFormat>Widescreen</PresentationFormat>
  <Paragraphs>217</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ArialMT</vt:lpstr>
      <vt:lpstr>Calibri</vt:lpstr>
      <vt:lpstr>Calibri Light</vt:lpstr>
      <vt:lpstr>Cambria</vt:lpstr>
      <vt:lpstr>Courier New</vt:lpstr>
      <vt:lpstr>Wingdings</vt:lpstr>
      <vt:lpstr>Office Theme</vt:lpstr>
      <vt:lpstr>     Atelier Approche Territoriale du Développement Local Bénin, 24-26 Novembre 2015  Organisé par la DG DEVCO – Unité B2 Société Civile, Autorités Locales   </vt:lpstr>
      <vt:lpstr>Objet de la Présentation</vt:lpstr>
      <vt:lpstr>Données Générales sur les 4 pays</vt:lpstr>
      <vt:lpstr>Cadre Logique de l’Approche Territoriale du Developpement Local (ATDL)</vt:lpstr>
      <vt:lpstr>Bénin - Economie Politique de la Décentralisation</vt:lpstr>
      <vt:lpstr>Bénin – Compétences Effectives Accordées aux AL</vt:lpstr>
      <vt:lpstr>Bénin – Financement des AL</vt:lpstr>
      <vt:lpstr>Bénin – Coordination/Synergie des Interventions sur le Territoire Local </vt:lpstr>
      <vt:lpstr>Bénin – Défis à l’application de l’ATDL</vt:lpstr>
      <vt:lpstr>Mali - Economie Politique de la Décentralisation</vt:lpstr>
      <vt:lpstr>Mali – Compétences des CT et Autonomie de Décision</vt:lpstr>
      <vt:lpstr>Mali – Financement des CT</vt:lpstr>
      <vt:lpstr>Mali - Coordination/Synergie des Interventions sur le Territoire Local </vt:lpstr>
      <vt:lpstr>Mali – Défis à la Mise en Œuvre de l’ATDL</vt:lpstr>
      <vt:lpstr>Burkina Faso – Economie Politique du Processus de Décentralisation</vt:lpstr>
      <vt:lpstr>Burkina Faso – Compétences et Marge d’Autonomie des CT</vt:lpstr>
      <vt:lpstr>Burkina Faso – Financement des CT</vt:lpstr>
      <vt:lpstr>Burkina Faso – Défis à la Mise en Œuvre de l’ATDL</vt:lpstr>
      <vt:lpstr>Mauritanie – Economie Politique de la Décentralisation</vt:lpstr>
      <vt:lpstr>Mauritanie – Compétences et Autonomie des Communes</vt:lpstr>
      <vt:lpstr>Mauritanie – Coordination des Interventions sur le Territoire Local</vt:lpstr>
      <vt:lpstr>Mauritanie – Dispositif de Financement des Communes</vt:lpstr>
      <vt:lpstr>Mauritanie - Défis à la Mise en Œuvre de l’ATDL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Mohamed El-Mensi</dc:creator>
  <cp:lastModifiedBy>Mohamed El-Mensi</cp:lastModifiedBy>
  <cp:revision>50</cp:revision>
  <dcterms:created xsi:type="dcterms:W3CDTF">2015-11-23T12:52:28Z</dcterms:created>
  <dcterms:modified xsi:type="dcterms:W3CDTF">2015-11-23T19:03:14Z</dcterms:modified>
</cp:coreProperties>
</file>