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4" r:id="rId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992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3B7FA47-9B9E-4810-A053-EAA94927A6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834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CBE87EB-D7B1-47E2-B70C-F0496099A9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28421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hape 48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17575" y="746125"/>
            <a:ext cx="4962525" cy="3722688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>
            <a:round/>
            <a:headEnd type="none" w="med" len="med"/>
            <a:tailEnd type="none" w="med" len="med"/>
          </a:ln>
        </p:spPr>
      </p:sp>
      <p:sp>
        <p:nvSpPr>
          <p:cNvPr id="39939" name="Shape 48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46" tIns="92246" rIns="92246" bIns="92246"/>
          <a:lstStyle/>
          <a:p>
            <a:pPr>
              <a:spcBef>
                <a:spcPct val="0"/>
              </a:spcBef>
            </a:pPr>
            <a:endParaRPr lang="en-US" altLang="en-US" smtClean="0">
              <a:latin typeface="Arial" pitchFamily="34" charset="0"/>
            </a:endParaRPr>
          </a:p>
        </p:txBody>
      </p:sp>
      <p:sp>
        <p:nvSpPr>
          <p:cNvPr id="39940" name="Shape 48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3" tIns="45707" rIns="91413" bIns="45707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1687" indent="-2852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1057" indent="-2282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597480" indent="-2282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3902" indent="-2282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0325" indent="-2282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66748" indent="-2282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3171" indent="-2282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79593" indent="-2282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ct val="25000"/>
            </a:pPr>
            <a:fld id="{CD936BAB-80F6-4206-B61E-95443CCE39CE}" type="slidenum">
              <a:rPr lang="en-GB" altLang="en-US" smtClean="0"/>
              <a:pPr eaLnBrk="1" hangingPunct="1">
                <a:spcBef>
                  <a:spcPct val="0"/>
                </a:spcBef>
                <a:buClr>
                  <a:srgbClr val="000000"/>
                </a:buClr>
                <a:buSzPct val="25000"/>
              </a:pPr>
              <a:t>1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1E26FD80-4BA5-4CFC-8FBA-B90B63F2325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243A9-9BB2-4628-808B-90EFC1F31C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914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1A08A-CA59-488F-BFA7-67E1EBBEA30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948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B90D3-6845-4EB8-8912-C7C2434F8B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3419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498D5-E0FA-417D-A146-DAF08BD8DF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874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8FF49-B972-4FA0-A7FE-C9DA75514D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596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6C65AE-D006-4BF0-9CFA-E63BB2368A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694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58979-E8C7-4F63-AEC3-B4FC300BC8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995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79F55D-7436-4826-AC5F-6F488555298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727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7F371-ED66-4042-A845-9996946CFE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349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9FF610-F971-41BE-8398-73450F965E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045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C6336C38-6B21-4EEB-96EE-256E74937E80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hape 465"/>
          <p:cNvSpPr>
            <a:spLocks noChangeArrowheads="1"/>
          </p:cNvSpPr>
          <p:nvPr/>
        </p:nvSpPr>
        <p:spPr bwMode="auto">
          <a:xfrm>
            <a:off x="673100" y="1701800"/>
            <a:ext cx="7632700" cy="628650"/>
          </a:xfrm>
          <a:prstGeom prst="rect">
            <a:avLst/>
          </a:prstGeom>
          <a:solidFill>
            <a:srgbClr val="F3F3F3"/>
          </a:solidFill>
          <a:ln w="38100">
            <a:solidFill>
              <a:srgbClr val="1155CC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marL="914400" indent="4572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b="1" i="0" dirty="0" smtClean="0">
                <a:sym typeface="Verdana" pitchFamily="34" charset="0"/>
              </a:rPr>
              <a:t>Développement Local/Territorial </a:t>
            </a:r>
            <a:endParaRPr lang="fr-BE" altLang="en-US" b="1" i="0" dirty="0">
              <a:sym typeface="Verdana" pitchFamily="34" charset="0"/>
            </a:endParaRPr>
          </a:p>
        </p:txBody>
      </p:sp>
      <p:sp>
        <p:nvSpPr>
          <p:cNvPr id="19463" name="Shape 468"/>
          <p:cNvSpPr>
            <a:spLocks noChangeArrowheads="1"/>
          </p:cNvSpPr>
          <p:nvPr/>
        </p:nvSpPr>
        <p:spPr bwMode="auto">
          <a:xfrm>
            <a:off x="5924550" y="2644775"/>
            <a:ext cx="2381250" cy="2425700"/>
          </a:xfrm>
          <a:prstGeom prst="rect">
            <a:avLst/>
          </a:prstGeom>
          <a:solidFill>
            <a:srgbClr val="F3F3F3"/>
          </a:solidFill>
          <a:ln w="38100">
            <a:solidFill>
              <a:srgbClr val="1155CC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9462" name="Shape 467"/>
          <p:cNvSpPr>
            <a:spLocks noChangeArrowheads="1"/>
          </p:cNvSpPr>
          <p:nvPr/>
        </p:nvSpPr>
        <p:spPr bwMode="auto">
          <a:xfrm>
            <a:off x="3327400" y="2644775"/>
            <a:ext cx="2381250" cy="2425700"/>
          </a:xfrm>
          <a:prstGeom prst="rect">
            <a:avLst/>
          </a:prstGeom>
          <a:solidFill>
            <a:srgbClr val="F3F3F3"/>
          </a:solidFill>
          <a:ln w="38100">
            <a:solidFill>
              <a:srgbClr val="1155CC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9461" name="Shape 466"/>
          <p:cNvSpPr>
            <a:spLocks noChangeArrowheads="1"/>
          </p:cNvSpPr>
          <p:nvPr/>
        </p:nvSpPr>
        <p:spPr bwMode="auto">
          <a:xfrm>
            <a:off x="730250" y="2644775"/>
            <a:ext cx="2381250" cy="2425700"/>
          </a:xfrm>
          <a:prstGeom prst="rect">
            <a:avLst/>
          </a:prstGeom>
          <a:solidFill>
            <a:srgbClr val="F3F3F3"/>
          </a:solidFill>
          <a:ln w="38100">
            <a:solidFill>
              <a:srgbClr val="1155CC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9465" name="Shape 470"/>
          <p:cNvSpPr txBox="1">
            <a:spLocks noChangeArrowheads="1"/>
          </p:cNvSpPr>
          <p:nvPr/>
        </p:nvSpPr>
        <p:spPr bwMode="auto">
          <a:xfrm>
            <a:off x="761206" y="2754313"/>
            <a:ext cx="2319338" cy="218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1200" b="1" i="0" dirty="0">
                <a:sym typeface="Verdana" pitchFamily="34" charset="0"/>
              </a:rPr>
              <a:t>Résultats politiques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fr-BE" altLang="en-US" sz="1200" b="1" i="0" dirty="0">
              <a:sym typeface="Verdana" pitchFamily="34" charset="0"/>
            </a:endParaRPr>
          </a:p>
          <a:p>
            <a:pPr marL="171450" indent="-171450" eaLnBrk="1" hangingPunct="1">
              <a:spcBef>
                <a:spcPct val="0"/>
              </a:spcBef>
              <a:buClrTx/>
            </a:pPr>
            <a:r>
              <a:rPr lang="fr-BE" altLang="en-US" sz="1200" i="0" dirty="0" smtClean="0">
                <a:solidFill>
                  <a:schemeClr val="tx1"/>
                </a:solidFill>
                <a:sym typeface="Verdana" pitchFamily="34" charset="0"/>
              </a:rPr>
              <a:t>Décentralisation </a:t>
            </a:r>
            <a:r>
              <a:rPr lang="fr-BE" altLang="en-US" sz="1200" i="0" dirty="0">
                <a:solidFill>
                  <a:schemeClr val="tx1"/>
                </a:solidFill>
                <a:sym typeface="Verdana" pitchFamily="34" charset="0"/>
              </a:rPr>
              <a:t>&amp; politiques de développement territorial</a:t>
            </a:r>
          </a:p>
          <a:p>
            <a:pPr marL="171450" indent="-171450" eaLnBrk="1" hangingPunct="1">
              <a:spcBef>
                <a:spcPct val="0"/>
              </a:spcBef>
              <a:buClrTx/>
            </a:pPr>
            <a:r>
              <a:rPr lang="fr-BE" altLang="en-US" sz="1200" i="0" dirty="0" smtClean="0">
                <a:solidFill>
                  <a:srgbClr val="000000"/>
                </a:solidFill>
                <a:sym typeface="Verdana" pitchFamily="34" charset="0"/>
              </a:rPr>
              <a:t>Programmes </a:t>
            </a:r>
            <a:r>
              <a:rPr lang="fr-BE" altLang="en-US" sz="1200" i="0" dirty="0">
                <a:solidFill>
                  <a:srgbClr val="000000"/>
                </a:solidFill>
                <a:sym typeface="Verdana" pitchFamily="34" charset="0"/>
              </a:rPr>
              <a:t>et stratégies de mise en œuvre des réformes</a:t>
            </a:r>
          </a:p>
          <a:p>
            <a:pPr marL="171450" indent="-171450" eaLnBrk="1" hangingPunct="1">
              <a:spcBef>
                <a:spcPct val="0"/>
              </a:spcBef>
              <a:buClr>
                <a:srgbClr val="000000"/>
              </a:buClr>
              <a:buSzPct val="92000"/>
            </a:pPr>
            <a:r>
              <a:rPr lang="fr-BE" altLang="en-US" sz="1200" i="0" dirty="0" smtClean="0">
                <a:solidFill>
                  <a:srgbClr val="000000"/>
                </a:solidFill>
                <a:sym typeface="Verdana" pitchFamily="34" charset="0"/>
              </a:rPr>
              <a:t>Cadres </a:t>
            </a:r>
            <a:r>
              <a:rPr lang="fr-BE" altLang="en-US" sz="1200" i="0" dirty="0">
                <a:solidFill>
                  <a:srgbClr val="000000"/>
                </a:solidFill>
                <a:sym typeface="Verdana" pitchFamily="34" charset="0"/>
              </a:rPr>
              <a:t>constitutionnel, législatif et réglementaire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 dirty="0"/>
          </a:p>
        </p:txBody>
      </p:sp>
      <p:sp>
        <p:nvSpPr>
          <p:cNvPr id="19466" name="Shape 471"/>
          <p:cNvSpPr txBox="1">
            <a:spLocks noChangeArrowheads="1"/>
          </p:cNvSpPr>
          <p:nvPr/>
        </p:nvSpPr>
        <p:spPr bwMode="auto">
          <a:xfrm>
            <a:off x="3446463" y="2754313"/>
            <a:ext cx="2143125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1200" b="1" i="0" dirty="0" smtClean="0">
                <a:sym typeface="Verdana" pitchFamily="34" charset="0"/>
              </a:rPr>
              <a:t>Résultats sectoriels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fr-BE" altLang="en-US" sz="1200" i="0" dirty="0" smtClean="0">
              <a:sym typeface="Verdana" pitchFamily="34" charset="0"/>
            </a:endParaRPr>
          </a:p>
          <a:p>
            <a:pPr marL="171450" indent="-171450" eaLnBrk="1" hangingPunct="1">
              <a:spcBef>
                <a:spcPct val="0"/>
              </a:spcBef>
              <a:buClrTx/>
            </a:pPr>
            <a:r>
              <a:rPr lang="fr-BE" altLang="en-US" sz="1200" i="0" dirty="0" smtClean="0">
                <a:solidFill>
                  <a:srgbClr val="000000"/>
                </a:solidFill>
                <a:sym typeface="Verdana" pitchFamily="34" charset="0"/>
              </a:rPr>
              <a:t>Provision de services publics</a:t>
            </a:r>
          </a:p>
          <a:p>
            <a:pPr marL="171450" indent="-171450" eaLnBrk="1" hangingPunct="1">
              <a:spcBef>
                <a:spcPct val="0"/>
              </a:spcBef>
              <a:buClrTx/>
            </a:pPr>
            <a:r>
              <a:rPr lang="fr-BE" altLang="en-US" sz="1200" i="0" dirty="0" smtClean="0">
                <a:solidFill>
                  <a:srgbClr val="000000"/>
                </a:solidFill>
                <a:sym typeface="Verdana" pitchFamily="34" charset="0"/>
              </a:rPr>
              <a:t>Protection et gestion  l’environnement</a:t>
            </a:r>
          </a:p>
          <a:p>
            <a:pPr marL="171450" indent="-171450" eaLnBrk="1" hangingPunct="1">
              <a:spcBef>
                <a:spcPct val="0"/>
              </a:spcBef>
              <a:buClr>
                <a:srgbClr val="000000"/>
              </a:buClr>
              <a:buSzPct val="92000"/>
            </a:pPr>
            <a:r>
              <a:rPr lang="fr-BE" altLang="en-US" sz="1200" i="0" dirty="0" smtClean="0">
                <a:solidFill>
                  <a:srgbClr val="000000"/>
                </a:solidFill>
                <a:sym typeface="Verdana" pitchFamily="34" charset="0"/>
              </a:rPr>
              <a:t>Développement économique et promotion de l’emploi</a:t>
            </a:r>
            <a:endParaRPr lang="fr-BE" altLang="en-US" sz="1200" i="0" dirty="0">
              <a:solidFill>
                <a:srgbClr val="000000"/>
              </a:solidFill>
              <a:sym typeface="Verdana" pitchFamily="34" charset="0"/>
            </a:endParaRPr>
          </a:p>
        </p:txBody>
      </p:sp>
      <p:sp>
        <p:nvSpPr>
          <p:cNvPr id="19467" name="Shape 472"/>
          <p:cNvSpPr txBox="1">
            <a:spLocks noChangeArrowheads="1"/>
          </p:cNvSpPr>
          <p:nvPr/>
        </p:nvSpPr>
        <p:spPr bwMode="auto">
          <a:xfrm>
            <a:off x="5924550" y="2598738"/>
            <a:ext cx="2438400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b="1" i="0" dirty="0">
              <a:sym typeface="Verdan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1200" b="1" i="0" dirty="0" smtClean="0">
                <a:sym typeface="Verdana" pitchFamily="34" charset="0"/>
              </a:rPr>
              <a:t>Résultats institutionnels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en-US" sz="1200" i="0" dirty="0" smtClean="0">
              <a:sym typeface="Verdana" pitchFamily="34" charset="0"/>
            </a:endParaRPr>
          </a:p>
          <a:p>
            <a:pPr marL="171450" indent="-171450" eaLnBrk="1" hangingPunct="1">
              <a:spcBef>
                <a:spcPct val="0"/>
              </a:spcBef>
              <a:buClrTx/>
            </a:pPr>
            <a:r>
              <a:rPr lang="fr-BE" altLang="en-US" sz="1200" i="0" dirty="0" smtClean="0">
                <a:solidFill>
                  <a:srgbClr val="000000"/>
                </a:solidFill>
                <a:sym typeface="Verdana" pitchFamily="34" charset="0"/>
              </a:rPr>
              <a:t>Institutions de gouvernance multi-acteurs et multi-niveau (2D): Institutions favorisant le leadership et capacités administratives des AL</a:t>
            </a:r>
          </a:p>
          <a:p>
            <a:pPr marL="171450" indent="-171450" eaLnBrk="1" hangingPunct="1">
              <a:spcBef>
                <a:spcPct val="0"/>
              </a:spcBef>
              <a:buClrTx/>
            </a:pPr>
            <a:r>
              <a:rPr lang="fr-BE" altLang="en-US" sz="1200" i="0" dirty="0" smtClean="0">
                <a:solidFill>
                  <a:srgbClr val="000000"/>
                </a:solidFill>
                <a:sym typeface="Verdana" pitchFamily="34" charset="0"/>
              </a:rPr>
              <a:t>Institutions facilitant la citoyenneté active, et les partenariats public-privée</a:t>
            </a:r>
          </a:p>
        </p:txBody>
      </p:sp>
      <p:sp>
        <p:nvSpPr>
          <p:cNvPr id="19469" name="Shape 474"/>
          <p:cNvSpPr>
            <a:spLocks noChangeArrowheads="1"/>
          </p:cNvSpPr>
          <p:nvPr/>
        </p:nvSpPr>
        <p:spPr bwMode="auto">
          <a:xfrm>
            <a:off x="4378325" y="2376488"/>
            <a:ext cx="222250" cy="222250"/>
          </a:xfrm>
          <a:prstGeom prst="upArrow">
            <a:avLst>
              <a:gd name="adj1" fmla="val 50000"/>
              <a:gd name="adj2" fmla="val 49866"/>
            </a:avLst>
          </a:prstGeom>
          <a:solidFill>
            <a:srgbClr val="0B5394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9470" name="Shape 475"/>
          <p:cNvSpPr>
            <a:spLocks noChangeArrowheads="1"/>
          </p:cNvSpPr>
          <p:nvPr/>
        </p:nvSpPr>
        <p:spPr bwMode="auto">
          <a:xfrm>
            <a:off x="1758950" y="2376488"/>
            <a:ext cx="222250" cy="222250"/>
          </a:xfrm>
          <a:prstGeom prst="upArrow">
            <a:avLst>
              <a:gd name="adj1" fmla="val 50000"/>
              <a:gd name="adj2" fmla="val 49866"/>
            </a:avLst>
          </a:prstGeom>
          <a:solidFill>
            <a:srgbClr val="0B5394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9471" name="Shape 476"/>
          <p:cNvSpPr>
            <a:spLocks noChangeArrowheads="1"/>
          </p:cNvSpPr>
          <p:nvPr/>
        </p:nvSpPr>
        <p:spPr bwMode="auto">
          <a:xfrm>
            <a:off x="6921500" y="2376488"/>
            <a:ext cx="222250" cy="222250"/>
          </a:xfrm>
          <a:prstGeom prst="upArrow">
            <a:avLst>
              <a:gd name="adj1" fmla="val 50000"/>
              <a:gd name="adj2" fmla="val 49866"/>
            </a:avLst>
          </a:prstGeom>
          <a:solidFill>
            <a:srgbClr val="0B5394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9464" name="Shape 469"/>
          <p:cNvSpPr>
            <a:spLocks noChangeArrowheads="1"/>
          </p:cNvSpPr>
          <p:nvPr/>
        </p:nvSpPr>
        <p:spPr bwMode="auto">
          <a:xfrm>
            <a:off x="730250" y="5426075"/>
            <a:ext cx="7632700" cy="628650"/>
          </a:xfrm>
          <a:prstGeom prst="rect">
            <a:avLst/>
          </a:prstGeom>
          <a:solidFill>
            <a:srgbClr val="F3F3F3"/>
          </a:solidFill>
          <a:ln w="38100">
            <a:solidFill>
              <a:srgbClr val="1155CC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b="1" i="0" dirty="0">
                <a:sym typeface="Verdana" pitchFamily="34" charset="0"/>
              </a:rPr>
              <a:t>   </a:t>
            </a:r>
            <a:r>
              <a:rPr lang="fr-BE" altLang="en-US" sz="2200" b="1" i="0" dirty="0" smtClean="0">
                <a:sym typeface="Verdana" pitchFamily="34" charset="0"/>
              </a:rPr>
              <a:t>Contributions financières et non-financières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2200" b="1" i="0" dirty="0" smtClean="0">
                <a:sym typeface="Verdana" pitchFamily="34" charset="0"/>
              </a:rPr>
              <a:t>         (</a:t>
            </a:r>
            <a:r>
              <a:rPr lang="fr-BE" altLang="en-US" sz="1400" b="1" dirty="0" smtClean="0">
                <a:sym typeface="Verdana" pitchFamily="34" charset="0"/>
              </a:rPr>
              <a:t>AT, dialogue politique, renforcement de capacités…)</a:t>
            </a:r>
            <a:endParaRPr lang="en-GB" altLang="en-US" sz="1400" b="1" dirty="0">
              <a:sym typeface="Verdana" pitchFamily="34" charset="0"/>
            </a:endParaRPr>
          </a:p>
        </p:txBody>
      </p:sp>
      <p:sp>
        <p:nvSpPr>
          <p:cNvPr id="19472" name="Shape 477"/>
          <p:cNvSpPr>
            <a:spLocks noChangeArrowheads="1"/>
          </p:cNvSpPr>
          <p:nvPr/>
        </p:nvSpPr>
        <p:spPr bwMode="auto">
          <a:xfrm>
            <a:off x="1809750" y="5146675"/>
            <a:ext cx="222250" cy="222250"/>
          </a:xfrm>
          <a:prstGeom prst="upArrow">
            <a:avLst>
              <a:gd name="adj1" fmla="val 50000"/>
              <a:gd name="adj2" fmla="val 49866"/>
            </a:avLst>
          </a:prstGeom>
          <a:solidFill>
            <a:srgbClr val="0B5394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9473" name="Shape 478"/>
          <p:cNvSpPr>
            <a:spLocks noChangeArrowheads="1"/>
          </p:cNvSpPr>
          <p:nvPr/>
        </p:nvSpPr>
        <p:spPr bwMode="auto">
          <a:xfrm>
            <a:off x="4435475" y="5137150"/>
            <a:ext cx="222250" cy="222250"/>
          </a:xfrm>
          <a:prstGeom prst="upArrow">
            <a:avLst>
              <a:gd name="adj1" fmla="val 50000"/>
              <a:gd name="adj2" fmla="val 49866"/>
            </a:avLst>
          </a:prstGeom>
          <a:solidFill>
            <a:srgbClr val="0B5394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9474" name="Shape 479"/>
          <p:cNvSpPr>
            <a:spLocks noChangeArrowheads="1"/>
          </p:cNvSpPr>
          <p:nvPr/>
        </p:nvSpPr>
        <p:spPr bwMode="auto">
          <a:xfrm>
            <a:off x="7004050" y="5137150"/>
            <a:ext cx="222250" cy="222250"/>
          </a:xfrm>
          <a:prstGeom prst="upArrow">
            <a:avLst>
              <a:gd name="adj1" fmla="val 50000"/>
              <a:gd name="adj2" fmla="val 49866"/>
            </a:avLst>
          </a:prstGeom>
          <a:solidFill>
            <a:srgbClr val="0B5394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6" name="Oval 19"/>
          <p:cNvSpPr>
            <a:spLocks noChangeArrowheads="1"/>
          </p:cNvSpPr>
          <p:nvPr/>
        </p:nvSpPr>
        <p:spPr bwMode="auto">
          <a:xfrm rot="10800000">
            <a:off x="3274267" y="2121354"/>
            <a:ext cx="2487513" cy="3315831"/>
          </a:xfrm>
          <a:prstGeom prst="ellips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 rot="10800000">
            <a:off x="848795" y="2121355"/>
            <a:ext cx="2297085" cy="3448727"/>
          </a:xfrm>
          <a:prstGeom prst="ellips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18" name="Oval 19"/>
          <p:cNvSpPr>
            <a:spLocks noChangeArrowheads="1"/>
          </p:cNvSpPr>
          <p:nvPr/>
        </p:nvSpPr>
        <p:spPr bwMode="auto">
          <a:xfrm rot="10800000">
            <a:off x="5970686" y="2121355"/>
            <a:ext cx="2335113" cy="3365044"/>
          </a:xfrm>
          <a:prstGeom prst="ellips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</p:spTree>
    <p:extLst>
      <p:ext uri="{BB962C8B-B14F-4D97-AF65-F5344CB8AC3E}">
        <p14:creationId xmlns:p14="http://schemas.microsoft.com/office/powerpoint/2010/main" val="2086762098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/>
      <p:bldP spid="19462" grpId="0" animBg="1"/>
      <p:bldP spid="19461" grpId="0" animBg="1"/>
      <p:bldP spid="19465" grpId="0"/>
      <p:bldP spid="19466" grpId="0"/>
      <p:bldP spid="19467" grpId="0"/>
      <p:bldP spid="19469" grpId="0" animBg="1"/>
      <p:bldP spid="19470" grpId="0" animBg="1"/>
      <p:bldP spid="19471" grpId="0" animBg="1"/>
      <p:bldP spid="19464" grpId="0" animBg="1"/>
      <p:bldP spid="19472" grpId="0" animBg="1"/>
      <p:bldP spid="19473" grpId="0" animBg="1"/>
      <p:bldP spid="19474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2133600"/>
            <a:ext cx="8208962" cy="2952750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indent="0" algn="ctr" eaLnBrk="1" hangingPunct="1">
              <a:spcAft>
                <a:spcPts val="1000"/>
              </a:spcAft>
            </a:pPr>
            <a:r>
              <a:rPr lang="fr-BE" altLang="en-US" sz="4000" smtClean="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fr-BE" altLang="en-US" sz="4000" smtClean="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fr-BE" altLang="en-US" sz="4000" smtClean="0">
                <a:solidFill>
                  <a:srgbClr val="FF99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4000" smtClean="0">
                <a:solidFill>
                  <a:srgbClr val="FF9900"/>
                </a:solidFill>
                <a:latin typeface="Arial" charset="0"/>
                <a:cs typeface="Arial" charset="0"/>
              </a:rPr>
              <a:t>MERCI</a:t>
            </a:r>
            <a:br>
              <a:rPr lang="en-US" altLang="en-US" sz="4000" smtClean="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en-US" altLang="en-US" sz="4000" smtClean="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4000" smtClean="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en-US" altLang="en-US" sz="4000" smtClean="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4000" smtClean="0">
                <a:solidFill>
                  <a:srgbClr val="FF9900"/>
                </a:solidFill>
                <a:latin typeface="Arial" charset="0"/>
                <a:cs typeface="Arial" charset="0"/>
              </a:rPr>
            </a:br>
            <a:endParaRPr lang="en-GB" altLang="en-US" sz="400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4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59</TotalTime>
  <Words>88</Words>
  <Application>Microsoft Office PowerPoint</Application>
  <PresentationFormat>On-screen Show (4:3)</PresentationFormat>
  <Paragraphs>20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blank</vt:lpstr>
      <vt:lpstr>PowerPoint Presentation</vt:lpstr>
      <vt:lpstr>  MERCI 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RODRIGUEZ BILBAO Jorge (DEVCO)</dc:creator>
  <cp:lastModifiedBy>RODRIGUEZ BILBAO Jorge (DEVCO)</cp:lastModifiedBy>
  <cp:revision>9</cp:revision>
  <dcterms:created xsi:type="dcterms:W3CDTF">2015-11-12T14:42:08Z</dcterms:created>
  <dcterms:modified xsi:type="dcterms:W3CDTF">2015-11-19T09:06:42Z</dcterms:modified>
</cp:coreProperties>
</file>