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70" r:id="rId3"/>
    <p:sldId id="259" r:id="rId4"/>
    <p:sldId id="260" r:id="rId5"/>
    <p:sldId id="273" r:id="rId6"/>
    <p:sldId id="274" r:id="rId7"/>
    <p:sldId id="279" r:id="rId8"/>
    <p:sldId id="278" r:id="rId9"/>
    <p:sldId id="280" r:id="rId10"/>
    <p:sldId id="281" r:id="rId11"/>
    <p:sldId id="267" r:id="rId12"/>
    <p:sldId id="282" r:id="rId13"/>
    <p:sldId id="283" r:id="rId14"/>
    <p:sldId id="275" r:id="rId15"/>
    <p:sldId id="284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4660"/>
  </p:normalViewPr>
  <p:slideViewPr>
    <p:cSldViewPr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19999" cy="719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on\AppData\Local\Microsoft\Windows\INetCache\Content.Outlook\AWW1K360\Trends%20in%20maize%20production%20(2002%20to%20202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Yield growth for</a:t>
            </a:r>
            <a:r>
              <a:rPr lang="en-GB" sz="11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major crops in Nigeria (2008-2020)</a:t>
            </a: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Sheet1!$A$10</c:f>
              <c:strCache>
                <c:ptCount val="1"/>
                <c:pt idx="0">
                  <c:v>Rice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Sheet1!$B$9:$N$9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Sheet1!$B$10:$N$10</c:f>
              <c:numCache>
                <c:formatCode>General</c:formatCode>
                <c:ptCount val="13"/>
                <c:pt idx="0">
                  <c:v>1.7</c:v>
                </c:pt>
                <c:pt idx="1">
                  <c:v>1.756</c:v>
                </c:pt>
                <c:pt idx="2">
                  <c:v>1.78</c:v>
                </c:pt>
                <c:pt idx="3">
                  <c:v>1.77</c:v>
                </c:pt>
                <c:pt idx="4">
                  <c:v>2.0099999999999998</c:v>
                </c:pt>
                <c:pt idx="5">
                  <c:v>2</c:v>
                </c:pt>
                <c:pt idx="6">
                  <c:v>2.1869999999999998</c:v>
                </c:pt>
                <c:pt idx="7">
                  <c:v>2.88</c:v>
                </c:pt>
                <c:pt idx="8">
                  <c:v>1.89</c:v>
                </c:pt>
                <c:pt idx="9">
                  <c:v>2.0099999999999998</c:v>
                </c:pt>
                <c:pt idx="10">
                  <c:v>2.0699999999999998</c:v>
                </c:pt>
                <c:pt idx="11">
                  <c:v>2.04</c:v>
                </c:pt>
                <c:pt idx="12">
                  <c:v>1.95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1A-4456-8878-D6854A9B6972}"/>
            </c:ext>
          </c:extLst>
        </c:ser>
        <c:ser>
          <c:idx val="1"/>
          <c:order val="1"/>
          <c:tx>
            <c:strRef>
              <c:f>Sheet1!$A$11</c:f>
              <c:strCache>
                <c:ptCount val="1"/>
                <c:pt idx="0">
                  <c:v>Millet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Sheet1!$B$9:$N$9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Sheet1!$B$11:$N$11</c:f>
              <c:numCache>
                <c:formatCode>General</c:formatCode>
                <c:ptCount val="13"/>
                <c:pt idx="0">
                  <c:v>1.1000000000000001</c:v>
                </c:pt>
                <c:pt idx="1">
                  <c:v>0.95</c:v>
                </c:pt>
                <c:pt idx="2">
                  <c:v>0.48</c:v>
                </c:pt>
                <c:pt idx="3">
                  <c:v>0.44</c:v>
                </c:pt>
                <c:pt idx="4">
                  <c:v>0.44</c:v>
                </c:pt>
                <c:pt idx="5">
                  <c:v>1.1000000000000001</c:v>
                </c:pt>
                <c:pt idx="6">
                  <c:v>0.879</c:v>
                </c:pt>
                <c:pt idx="7">
                  <c:v>0.81</c:v>
                </c:pt>
                <c:pt idx="8">
                  <c:v>0.86</c:v>
                </c:pt>
                <c:pt idx="9">
                  <c:v>1.1200000000000001</c:v>
                </c:pt>
                <c:pt idx="10">
                  <c:v>1.08</c:v>
                </c:pt>
                <c:pt idx="11">
                  <c:v>1.1000000000000001</c:v>
                </c:pt>
                <c:pt idx="12">
                  <c:v>1.08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1A-4456-8878-D6854A9B6972}"/>
            </c:ext>
          </c:extLst>
        </c:ser>
        <c:ser>
          <c:idx val="2"/>
          <c:order val="2"/>
          <c:tx>
            <c:strRef>
              <c:f>Sheet1!$A$12</c:f>
              <c:strCache>
                <c:ptCount val="1"/>
                <c:pt idx="0">
                  <c:v>Maize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Sheet1!$B$9:$N$9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Sheet1!$B$12:$N$12</c:f>
              <c:numCache>
                <c:formatCode>General</c:formatCode>
                <c:ptCount val="13"/>
                <c:pt idx="0">
                  <c:v>1.58</c:v>
                </c:pt>
                <c:pt idx="1">
                  <c:v>1.6</c:v>
                </c:pt>
                <c:pt idx="2">
                  <c:v>1.78</c:v>
                </c:pt>
                <c:pt idx="3">
                  <c:v>1.78</c:v>
                </c:pt>
                <c:pt idx="4">
                  <c:v>1.85</c:v>
                </c:pt>
                <c:pt idx="5">
                  <c:v>1.7</c:v>
                </c:pt>
                <c:pt idx="6">
                  <c:v>1.879</c:v>
                </c:pt>
                <c:pt idx="7">
                  <c:v>1.72</c:v>
                </c:pt>
                <c:pt idx="8">
                  <c:v>1.97</c:v>
                </c:pt>
                <c:pt idx="9">
                  <c:v>2.0299999999999998</c:v>
                </c:pt>
                <c:pt idx="10">
                  <c:v>2.12</c:v>
                </c:pt>
                <c:pt idx="11">
                  <c:v>2.09</c:v>
                </c:pt>
                <c:pt idx="12">
                  <c:v>2.0499999999999998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A1A-4456-8878-D6854A9B6972}"/>
            </c:ext>
          </c:extLst>
        </c:ser>
        <c:ser>
          <c:idx val="3"/>
          <c:order val="3"/>
          <c:tx>
            <c:strRef>
              <c:f>Sheet1!$A$13</c:f>
              <c:strCache>
                <c:ptCount val="1"/>
                <c:pt idx="0">
                  <c:v>Yam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Sheet1!$B$9:$N$9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Sheet1!$B$13:$N$13</c:f>
              <c:numCache>
                <c:formatCode>General</c:formatCode>
                <c:ptCount val="13"/>
                <c:pt idx="0">
                  <c:v>9.65</c:v>
                </c:pt>
                <c:pt idx="1">
                  <c:v>9.65</c:v>
                </c:pt>
                <c:pt idx="2">
                  <c:v>8.6999999999999993</c:v>
                </c:pt>
                <c:pt idx="3">
                  <c:v>8.6999999999999993</c:v>
                </c:pt>
                <c:pt idx="4">
                  <c:v>8.57</c:v>
                </c:pt>
                <c:pt idx="5">
                  <c:v>8</c:v>
                </c:pt>
                <c:pt idx="6">
                  <c:v>8.6080000000000005</c:v>
                </c:pt>
                <c:pt idx="7">
                  <c:v>8.18</c:v>
                </c:pt>
                <c:pt idx="8">
                  <c:v>8.4499999999999993</c:v>
                </c:pt>
                <c:pt idx="9">
                  <c:v>8.4499999999999993</c:v>
                </c:pt>
                <c:pt idx="10">
                  <c:v>8.43</c:v>
                </c:pt>
                <c:pt idx="11">
                  <c:v>7.81</c:v>
                </c:pt>
                <c:pt idx="12">
                  <c:v>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A1A-4456-8878-D6854A9B6972}"/>
            </c:ext>
          </c:extLst>
        </c:ser>
        <c:ser>
          <c:idx val="4"/>
          <c:order val="4"/>
          <c:tx>
            <c:strRef>
              <c:f>Sheet1!$A$14</c:f>
              <c:strCache>
                <c:ptCount val="1"/>
                <c:pt idx="0">
                  <c:v>Cassava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Sheet1!$B$9:$N$9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Sheet1!$B$14:$N$14</c:f>
              <c:numCache>
                <c:formatCode>General</c:formatCode>
                <c:ptCount val="13"/>
                <c:pt idx="0">
                  <c:v>12.9</c:v>
                </c:pt>
                <c:pt idx="1">
                  <c:v>13.06</c:v>
                </c:pt>
                <c:pt idx="2">
                  <c:v>13.42</c:v>
                </c:pt>
                <c:pt idx="3">
                  <c:v>13.38</c:v>
                </c:pt>
                <c:pt idx="4">
                  <c:v>13.36</c:v>
                </c:pt>
                <c:pt idx="5">
                  <c:v>8.6</c:v>
                </c:pt>
                <c:pt idx="6">
                  <c:v>7.8639999999999999</c:v>
                </c:pt>
                <c:pt idx="7">
                  <c:v>7.25</c:v>
                </c:pt>
                <c:pt idx="8">
                  <c:v>6.27</c:v>
                </c:pt>
                <c:pt idx="9">
                  <c:v>6.17</c:v>
                </c:pt>
                <c:pt idx="10">
                  <c:v>5.87</c:v>
                </c:pt>
                <c:pt idx="11">
                  <c:v>5.83</c:v>
                </c:pt>
                <c:pt idx="12">
                  <c:v>5.78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A1A-4456-8878-D6854A9B69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7748880"/>
        <c:axId val="257745928"/>
      </c:lineChart>
      <c:catAx>
        <c:axId val="25774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745928"/>
        <c:crosses val="autoZero"/>
        <c:auto val="1"/>
        <c:lblAlgn val="ctr"/>
        <c:lblOffset val="100"/>
        <c:noMultiLvlLbl val="0"/>
      </c:catAx>
      <c:valAx>
        <c:axId val="257745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748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'[Trends in maize production (2002 to 2022).xlsx]Sheet1'!$C$2</c:f>
              <c:strCache>
                <c:ptCount val="1"/>
                <c:pt idx="0">
                  <c:v>Production (Mt)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'[Trends in maize production (2002 to 2022).xlsx]Sheet1'!$A$3:$A$22</c:f>
              <c:strCache>
                <c:ptCount val="20"/>
                <c:pt idx="0">
                  <c:v>2002/03</c:v>
                </c:pt>
                <c:pt idx="1">
                  <c:v>2003/04</c:v>
                </c:pt>
                <c:pt idx="2">
                  <c:v>2004/05</c:v>
                </c:pt>
                <c:pt idx="3">
                  <c:v>2005/06</c:v>
                </c:pt>
                <c:pt idx="4">
                  <c:v>2006/07</c:v>
                </c:pt>
                <c:pt idx="5">
                  <c:v>2007/08</c:v>
                </c:pt>
                <c:pt idx="6">
                  <c:v>2008/09</c:v>
                </c:pt>
                <c:pt idx="7">
                  <c:v>2009/10</c:v>
                </c:pt>
                <c:pt idx="8">
                  <c:v>2010/11</c:v>
                </c:pt>
                <c:pt idx="9">
                  <c:v>2011/12</c:v>
                </c:pt>
                <c:pt idx="10">
                  <c:v>2012/13</c:v>
                </c:pt>
                <c:pt idx="11">
                  <c:v>2013/14</c:v>
                </c:pt>
                <c:pt idx="12">
                  <c:v>2014/15</c:v>
                </c:pt>
                <c:pt idx="13">
                  <c:v>2015/16</c:v>
                </c:pt>
                <c:pt idx="14">
                  <c:v>2016/17</c:v>
                </c:pt>
                <c:pt idx="15">
                  <c:v>2017/18</c:v>
                </c:pt>
                <c:pt idx="16">
                  <c:v>2018/19</c:v>
                </c:pt>
                <c:pt idx="17">
                  <c:v>2019/20</c:v>
                </c:pt>
                <c:pt idx="18">
                  <c:v>2020/21</c:v>
                </c:pt>
                <c:pt idx="19">
                  <c:v>2021/22</c:v>
                </c:pt>
              </c:strCache>
            </c:strRef>
          </c:cat>
          <c:val>
            <c:numRef>
              <c:f>'[Trends in maize production (2002 to 2022).xlsx]Sheet1'!$C$3:$C$22</c:f>
              <c:numCache>
                <c:formatCode>#,##0</c:formatCode>
                <c:ptCount val="20"/>
                <c:pt idx="0">
                  <c:v>664662</c:v>
                </c:pt>
                <c:pt idx="1">
                  <c:v>824453</c:v>
                </c:pt>
                <c:pt idx="2">
                  <c:v>503711</c:v>
                </c:pt>
                <c:pt idx="3">
                  <c:v>892454</c:v>
                </c:pt>
                <c:pt idx="4">
                  <c:v>847395</c:v>
                </c:pt>
                <c:pt idx="5">
                  <c:v>815911</c:v>
                </c:pt>
                <c:pt idx="6">
                  <c:v>1657117</c:v>
                </c:pt>
                <c:pt idx="7">
                  <c:v>2795483</c:v>
                </c:pt>
                <c:pt idx="8">
                  <c:v>2786896</c:v>
                </c:pt>
                <c:pt idx="9">
                  <c:v>2852687</c:v>
                </c:pt>
                <c:pt idx="10">
                  <c:v>2532800</c:v>
                </c:pt>
                <c:pt idx="11">
                  <c:v>3350671</c:v>
                </c:pt>
                <c:pt idx="12">
                  <c:v>2618221</c:v>
                </c:pt>
                <c:pt idx="13">
                  <c:v>2873052</c:v>
                </c:pt>
                <c:pt idx="14">
                  <c:v>3606549</c:v>
                </c:pt>
                <c:pt idx="15">
                  <c:v>2394907</c:v>
                </c:pt>
                <c:pt idx="16">
                  <c:v>2004389</c:v>
                </c:pt>
                <c:pt idx="17">
                  <c:v>3387469</c:v>
                </c:pt>
                <c:pt idx="18">
                  <c:v>3620244</c:v>
                </c:pt>
                <c:pt idx="19">
                  <c:v>2706243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2E-45E0-8823-2E9FB62A38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03217680"/>
        <c:axId val="1003214960"/>
      </c:barChart>
      <c:lineChart>
        <c:grouping val="standard"/>
        <c:varyColors val="0"/>
        <c:ser>
          <c:idx val="1"/>
          <c:order val="1"/>
          <c:tx>
            <c:strRef>
              <c:f>'[Trends in maize production (2002 to 2022).xlsx]Sheet1'!$D$2</c:f>
              <c:strCache>
                <c:ptCount val="1"/>
                <c:pt idx="0">
                  <c:v>Maize yields (MT/ha)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'[Trends in maize production (2002 to 2022).xlsx]Sheet1'!$A$3:$A$22</c:f>
              <c:strCache>
                <c:ptCount val="20"/>
                <c:pt idx="0">
                  <c:v>2002/03</c:v>
                </c:pt>
                <c:pt idx="1">
                  <c:v>2003/04</c:v>
                </c:pt>
                <c:pt idx="2">
                  <c:v>2004/05</c:v>
                </c:pt>
                <c:pt idx="3">
                  <c:v>2005/06</c:v>
                </c:pt>
                <c:pt idx="4">
                  <c:v>2006/07</c:v>
                </c:pt>
                <c:pt idx="5">
                  <c:v>2007/08</c:v>
                </c:pt>
                <c:pt idx="6">
                  <c:v>2008/09</c:v>
                </c:pt>
                <c:pt idx="7">
                  <c:v>2009/10</c:v>
                </c:pt>
                <c:pt idx="8">
                  <c:v>2010/11</c:v>
                </c:pt>
                <c:pt idx="9">
                  <c:v>2011/12</c:v>
                </c:pt>
                <c:pt idx="10">
                  <c:v>2012/13</c:v>
                </c:pt>
                <c:pt idx="11">
                  <c:v>2013/14</c:v>
                </c:pt>
                <c:pt idx="12">
                  <c:v>2014/15</c:v>
                </c:pt>
                <c:pt idx="13">
                  <c:v>2015/16</c:v>
                </c:pt>
                <c:pt idx="14">
                  <c:v>2016/17</c:v>
                </c:pt>
                <c:pt idx="15">
                  <c:v>2017/18</c:v>
                </c:pt>
                <c:pt idx="16">
                  <c:v>2018/19</c:v>
                </c:pt>
                <c:pt idx="17">
                  <c:v>2019/20</c:v>
                </c:pt>
                <c:pt idx="18">
                  <c:v>2020/21</c:v>
                </c:pt>
                <c:pt idx="19">
                  <c:v>2021/22</c:v>
                </c:pt>
              </c:strCache>
            </c:strRef>
          </c:cat>
          <c:val>
            <c:numRef>
              <c:f>'[Trends in maize production (2002 to 2022).xlsx]Sheet1'!$D$3:$D$22</c:f>
              <c:numCache>
                <c:formatCode>General</c:formatCode>
                <c:ptCount val="20"/>
                <c:pt idx="0">
                  <c:v>1.66</c:v>
                </c:pt>
                <c:pt idx="1">
                  <c:v>1.93</c:v>
                </c:pt>
                <c:pt idx="2">
                  <c:v>1.04</c:v>
                </c:pt>
                <c:pt idx="3">
                  <c:v>1.82</c:v>
                </c:pt>
                <c:pt idx="4">
                  <c:v>1.57</c:v>
                </c:pt>
                <c:pt idx="5">
                  <c:v>1.31</c:v>
                </c:pt>
                <c:pt idx="6">
                  <c:v>1.68</c:v>
                </c:pt>
                <c:pt idx="7">
                  <c:v>2.25</c:v>
                </c:pt>
                <c:pt idx="8">
                  <c:v>2.73</c:v>
                </c:pt>
                <c:pt idx="9">
                  <c:v>2.2400000000000002</c:v>
                </c:pt>
                <c:pt idx="10">
                  <c:v>1.93</c:v>
                </c:pt>
                <c:pt idx="11">
                  <c:v>2.36</c:v>
                </c:pt>
                <c:pt idx="12">
                  <c:v>1.75</c:v>
                </c:pt>
                <c:pt idx="13">
                  <c:v>2.1</c:v>
                </c:pt>
                <c:pt idx="14">
                  <c:v>2.19</c:v>
                </c:pt>
                <c:pt idx="15">
                  <c:v>1.72</c:v>
                </c:pt>
                <c:pt idx="16">
                  <c:v>1.29</c:v>
                </c:pt>
                <c:pt idx="17">
                  <c:v>2.0699999999999998</c:v>
                </c:pt>
                <c:pt idx="18">
                  <c:v>2.14</c:v>
                </c:pt>
                <c:pt idx="19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2E-45E0-8823-2E9FB62A38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3220400"/>
        <c:axId val="1003216048"/>
      </c:lineChart>
      <c:catAx>
        <c:axId val="100321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214960"/>
        <c:crosses val="autoZero"/>
        <c:auto val="1"/>
        <c:lblAlgn val="ctr"/>
        <c:lblOffset val="100"/>
        <c:noMultiLvlLbl val="0"/>
      </c:catAx>
      <c:valAx>
        <c:axId val="1003214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Maize output (tonnes)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"/>
              <c:y val="0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217680"/>
        <c:crosses val="autoZero"/>
        <c:crossBetween val="between"/>
      </c:valAx>
      <c:valAx>
        <c:axId val="100321604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Maize yield (MT/Ha)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220400"/>
        <c:crosses val="max"/>
        <c:crossBetween val="between"/>
      </c:valAx>
      <c:catAx>
        <c:axId val="1003220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032160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BC92F7-15CE-4869-9FFB-CACAD7F6390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8CEF27-EBC0-4867-8B8C-D202F03C6809}">
      <dgm:prSet/>
      <dgm:spPr/>
      <dgm:t>
        <a:bodyPr/>
        <a:lstStyle/>
        <a:p>
          <a:r>
            <a:rPr lang="en-GB" b="1" dirty="0">
              <a:solidFill>
                <a:srgbClr val="FFFF00"/>
              </a:solidFill>
              <a:highlight>
                <a:srgbClr val="00008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Liquidity for access to inputs &amp; services </a:t>
          </a:r>
          <a:endParaRPr lang="en-US" dirty="0">
            <a:solidFill>
              <a:srgbClr val="FFFF00"/>
            </a:solidFill>
            <a:highlight>
              <a:srgbClr val="000080"/>
            </a:highlight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4D33BE8-3062-48FC-960A-8133FF553E50}" type="parTrans" cxnId="{7F49EA1C-A641-4F9A-865F-419BDF146586}">
      <dgm:prSet/>
      <dgm:spPr/>
      <dgm:t>
        <a:bodyPr/>
        <a:lstStyle/>
        <a:p>
          <a:endParaRPr lang="en-US"/>
        </a:p>
      </dgm:t>
    </dgm:pt>
    <dgm:pt modelId="{2B8A5D6B-1517-49E5-8F0C-42B7C8317B36}" type="sibTrans" cxnId="{7F49EA1C-A641-4F9A-865F-419BDF146586}">
      <dgm:prSet/>
      <dgm:spPr/>
      <dgm:t>
        <a:bodyPr/>
        <a:lstStyle/>
        <a:p>
          <a:endParaRPr lang="en-US"/>
        </a:p>
      </dgm:t>
    </dgm:pt>
    <dgm:pt modelId="{A3F27234-A3BD-4CBC-9798-079D663B5EE4}">
      <dgm:prSet/>
      <dgm:spPr/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Business to Farmers model 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DBD976F-4A7C-4E42-8054-E1F358742938}" type="parTrans" cxnId="{676B00C3-E0D9-4206-A9A9-EEB8E784ADE5}">
      <dgm:prSet/>
      <dgm:spPr/>
      <dgm:t>
        <a:bodyPr/>
        <a:lstStyle/>
        <a:p>
          <a:endParaRPr lang="en-US"/>
        </a:p>
      </dgm:t>
    </dgm:pt>
    <dgm:pt modelId="{13025170-581B-45A8-B3E1-0E9086B05C97}" type="sibTrans" cxnId="{676B00C3-E0D9-4206-A9A9-EEB8E784ADE5}">
      <dgm:prSet/>
      <dgm:spPr/>
      <dgm:t>
        <a:bodyPr/>
        <a:lstStyle/>
        <a:p>
          <a:endParaRPr lang="en-US"/>
        </a:p>
      </dgm:t>
    </dgm:pt>
    <dgm:pt modelId="{8A2826F2-0494-4B94-886D-ECF46D5F9BC3}">
      <dgm:prSet/>
      <dgm:spPr/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Linking smallholders to structured trading systems: 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51C99D6-87F8-4BA1-9A24-773F206BC60A}" type="parTrans" cxnId="{6958E6FC-57CC-440E-A641-AE27A8B3637E}">
      <dgm:prSet/>
      <dgm:spPr/>
      <dgm:t>
        <a:bodyPr/>
        <a:lstStyle/>
        <a:p>
          <a:endParaRPr lang="en-US"/>
        </a:p>
      </dgm:t>
    </dgm:pt>
    <dgm:pt modelId="{02DEA27C-6FD5-4039-9820-5EC0DCC0383F}" type="sibTrans" cxnId="{6958E6FC-57CC-440E-A641-AE27A8B3637E}">
      <dgm:prSet/>
      <dgm:spPr/>
      <dgm:t>
        <a:bodyPr/>
        <a:lstStyle/>
        <a:p>
          <a:endParaRPr lang="en-US"/>
        </a:p>
      </dgm:t>
    </dgm:pt>
    <dgm:pt modelId="{52CC61F5-5770-46C8-98D1-0EE29AC495B4}">
      <dgm:prSet/>
      <dgm:spPr/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Inventory finance for timely inputs access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9964C6B-B032-4342-868D-33E970ED1A16}" type="parTrans" cxnId="{274416A7-DDB3-4BAD-AFC8-79C7163AE008}">
      <dgm:prSet/>
      <dgm:spPr/>
      <dgm:t>
        <a:bodyPr/>
        <a:lstStyle/>
        <a:p>
          <a:endParaRPr lang="en-US"/>
        </a:p>
      </dgm:t>
    </dgm:pt>
    <dgm:pt modelId="{3306F7E2-E794-453F-9878-218EC9C4E0DB}" type="sibTrans" cxnId="{274416A7-DDB3-4BAD-AFC8-79C7163AE008}">
      <dgm:prSet/>
      <dgm:spPr/>
      <dgm:t>
        <a:bodyPr/>
        <a:lstStyle/>
        <a:p>
          <a:endParaRPr lang="en-US"/>
        </a:p>
      </dgm:t>
    </dgm:pt>
    <dgm:pt modelId="{D7FC3BD8-140B-4CDA-83FF-1C81AF1501B7}">
      <dgm:prSet/>
      <dgm:spPr/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Integrate into public food procurement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0CCBF1A-F6DD-401E-9302-D61B37B3BA0C}" type="parTrans" cxnId="{9D92CC9A-E301-4B0E-8738-AC03C50AC828}">
      <dgm:prSet/>
      <dgm:spPr/>
      <dgm:t>
        <a:bodyPr/>
        <a:lstStyle/>
        <a:p>
          <a:endParaRPr lang="en-US"/>
        </a:p>
      </dgm:t>
    </dgm:pt>
    <dgm:pt modelId="{73857910-C722-4C7A-8871-7B58F62610B8}" type="sibTrans" cxnId="{9D92CC9A-E301-4B0E-8738-AC03C50AC828}">
      <dgm:prSet/>
      <dgm:spPr/>
      <dgm:t>
        <a:bodyPr/>
        <a:lstStyle/>
        <a:p>
          <a:endParaRPr lang="en-US"/>
        </a:p>
      </dgm:t>
    </dgm:pt>
    <dgm:pt modelId="{0A3C4F6D-263E-4711-9AE3-82B76FD32AD4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De-risking inputs finance </a:t>
          </a:r>
        </a:p>
      </dgm:t>
    </dgm:pt>
    <dgm:pt modelId="{8281DF79-2884-4F75-8CFA-0C2F44A44CFF}" type="parTrans" cxnId="{23E101FA-8BF4-4FF7-818A-D94B3CFB61D9}">
      <dgm:prSet/>
      <dgm:spPr/>
      <dgm:t>
        <a:bodyPr/>
        <a:lstStyle/>
        <a:p>
          <a:endParaRPr lang="en-GB"/>
        </a:p>
      </dgm:t>
    </dgm:pt>
    <dgm:pt modelId="{C006C8CE-3D17-4AA8-96EB-B415B7D3967D}" type="sibTrans" cxnId="{23E101FA-8BF4-4FF7-818A-D94B3CFB61D9}">
      <dgm:prSet/>
      <dgm:spPr/>
      <dgm:t>
        <a:bodyPr/>
        <a:lstStyle/>
        <a:p>
          <a:endParaRPr lang="en-GB"/>
        </a:p>
      </dgm:t>
    </dgm:pt>
    <dgm:pt modelId="{15A728EC-E111-4496-B3A0-AFA3A464D92E}">
      <dgm:prSet/>
      <dgm:spPr/>
      <dgm:t>
        <a:bodyPr/>
        <a:lstStyle/>
        <a:p>
          <a:r>
            <a:rPr lang="en-GB" b="1" dirty="0">
              <a:solidFill>
                <a:srgbClr val="FFFF00"/>
              </a:solidFill>
              <a:highlight>
                <a:srgbClr val="00008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Farming systems for the environment</a:t>
          </a:r>
          <a:endParaRPr lang="en-US" dirty="0">
            <a:solidFill>
              <a:srgbClr val="FFFF00"/>
            </a:solidFill>
            <a:highlight>
              <a:srgbClr val="000080"/>
            </a:highlight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F4BA478-EF33-46F6-BB90-A5B869418BBB}" type="parTrans" cxnId="{8DF115A8-5EC2-4F84-8BAD-466F8B93B85C}">
      <dgm:prSet/>
      <dgm:spPr/>
      <dgm:t>
        <a:bodyPr/>
        <a:lstStyle/>
        <a:p>
          <a:endParaRPr lang="en-GB"/>
        </a:p>
      </dgm:t>
    </dgm:pt>
    <dgm:pt modelId="{2B12B239-A7BF-425B-96A7-E4F2FF74811F}" type="sibTrans" cxnId="{8DF115A8-5EC2-4F84-8BAD-466F8B93B85C}">
      <dgm:prSet/>
      <dgm:spPr/>
      <dgm:t>
        <a:bodyPr/>
        <a:lstStyle/>
        <a:p>
          <a:endParaRPr lang="en-GB"/>
        </a:p>
      </dgm:t>
    </dgm:pt>
    <dgm:pt modelId="{D3FF3591-9524-4C7A-93FC-B70F408F7FFE}">
      <dgm:prSet/>
      <dgm:spPr/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Environmental sustainability and “waste” as a resource</a:t>
          </a:r>
          <a:endParaRPr lang="en-GB" dirty="0"/>
        </a:p>
      </dgm:t>
    </dgm:pt>
    <dgm:pt modelId="{EB2D78D7-11F4-4819-941F-AB7D659394CC}" type="parTrans" cxnId="{BB5C3597-4835-4D2E-98D1-F3E6D5B2E7FA}">
      <dgm:prSet/>
      <dgm:spPr/>
      <dgm:t>
        <a:bodyPr/>
        <a:lstStyle/>
        <a:p>
          <a:endParaRPr lang="en-GB"/>
        </a:p>
      </dgm:t>
    </dgm:pt>
    <dgm:pt modelId="{33519247-5F7A-46F1-B999-0E8A26F1C407}" type="sibTrans" cxnId="{BB5C3597-4835-4D2E-98D1-F3E6D5B2E7FA}">
      <dgm:prSet/>
      <dgm:spPr/>
      <dgm:t>
        <a:bodyPr/>
        <a:lstStyle/>
        <a:p>
          <a:endParaRPr lang="en-GB"/>
        </a:p>
      </dgm:t>
    </dgm:pt>
    <dgm:pt modelId="{9D2ABE89-CA10-4E6B-9A74-F27CA167FB04}">
      <dgm:prSet/>
      <dgm:spPr/>
      <dgm:t>
        <a:bodyPr/>
        <a:lstStyle/>
        <a:p>
          <a:r>
            <a:rPr lang="en-GB" b="1" dirty="0">
              <a:solidFill>
                <a:srgbClr val="FFFF00"/>
              </a:solidFill>
              <a:highlight>
                <a:srgbClr val="00008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Supportive actions</a:t>
          </a:r>
          <a:endParaRPr lang="en-US" dirty="0">
            <a:solidFill>
              <a:srgbClr val="FFFF00"/>
            </a:solidFill>
            <a:highlight>
              <a:srgbClr val="000080"/>
            </a:highlight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7BE86CA-F4BE-42C4-91A7-F49D703DBDA1}" type="parTrans" cxnId="{D930DCA1-8FD0-4D09-BD37-A1915CDA1C82}">
      <dgm:prSet/>
      <dgm:spPr/>
      <dgm:t>
        <a:bodyPr/>
        <a:lstStyle/>
        <a:p>
          <a:endParaRPr lang="en-GB"/>
        </a:p>
      </dgm:t>
    </dgm:pt>
    <dgm:pt modelId="{FE7AA865-40A0-4FDB-8D6E-BBB2079C4361}" type="sibTrans" cxnId="{D930DCA1-8FD0-4D09-BD37-A1915CDA1C82}">
      <dgm:prSet/>
      <dgm:spPr/>
      <dgm:t>
        <a:bodyPr/>
        <a:lstStyle/>
        <a:p>
          <a:endParaRPr lang="en-GB"/>
        </a:p>
      </dgm:t>
    </dgm:pt>
    <dgm:pt modelId="{6AF421C1-D5D3-4B8D-9198-F463613CE0AA}">
      <dgm:prSet/>
      <dgm:spPr/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Extension reforms: climate change, soil health and financial sustainability</a:t>
          </a:r>
        </a:p>
      </dgm:t>
    </dgm:pt>
    <dgm:pt modelId="{D0AFF75D-2869-435D-B8EE-3984D83F6166}" type="parTrans" cxnId="{C2E95A83-580B-4D7E-9C28-7068530ED0E5}">
      <dgm:prSet/>
      <dgm:spPr/>
      <dgm:t>
        <a:bodyPr/>
        <a:lstStyle/>
        <a:p>
          <a:endParaRPr lang="en-GB"/>
        </a:p>
      </dgm:t>
    </dgm:pt>
    <dgm:pt modelId="{C52C742C-80B6-4700-A995-937D21C6EB92}" type="sibTrans" cxnId="{C2E95A83-580B-4D7E-9C28-7068530ED0E5}">
      <dgm:prSet/>
      <dgm:spPr/>
      <dgm:t>
        <a:bodyPr/>
        <a:lstStyle/>
        <a:p>
          <a:endParaRPr lang="en-GB"/>
        </a:p>
      </dgm:t>
    </dgm:pt>
    <dgm:pt modelId="{3BAA99E8-F525-4652-A76B-CBCDB34CDF92}">
      <dgm:prSet/>
      <dgm:spPr/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Prioritise postharvest loss reduction</a:t>
          </a:r>
        </a:p>
      </dgm:t>
    </dgm:pt>
    <dgm:pt modelId="{9953FDA9-BB67-42A1-9671-A9828CB01D93}" type="parTrans" cxnId="{7CAE9DC6-DAF3-4F03-8B56-84164EB048D4}">
      <dgm:prSet/>
      <dgm:spPr/>
      <dgm:t>
        <a:bodyPr/>
        <a:lstStyle/>
        <a:p>
          <a:endParaRPr lang="en-GB"/>
        </a:p>
      </dgm:t>
    </dgm:pt>
    <dgm:pt modelId="{06CB17FB-D70D-486D-AD12-FBE0DC366947}" type="sibTrans" cxnId="{7CAE9DC6-DAF3-4F03-8B56-84164EB048D4}">
      <dgm:prSet/>
      <dgm:spPr/>
      <dgm:t>
        <a:bodyPr/>
        <a:lstStyle/>
        <a:p>
          <a:endParaRPr lang="en-GB"/>
        </a:p>
      </dgm:t>
    </dgm:pt>
    <dgm:pt modelId="{857624A2-4871-457E-8080-43B8BD9A16B0}">
      <dgm:prSet/>
      <dgm:spPr/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Conservation agriculture and agroecology</a:t>
          </a:r>
          <a:endParaRPr lang="en-GB" dirty="0"/>
        </a:p>
      </dgm:t>
    </dgm:pt>
    <dgm:pt modelId="{6CD0B8F2-25CD-4888-82F1-20F936E38B7F}" type="parTrans" cxnId="{A7F661F2-4E7B-4D88-B958-306422097E66}">
      <dgm:prSet/>
      <dgm:spPr/>
      <dgm:t>
        <a:bodyPr/>
        <a:lstStyle/>
        <a:p>
          <a:endParaRPr lang="en-GB"/>
        </a:p>
      </dgm:t>
    </dgm:pt>
    <dgm:pt modelId="{801E1302-B7B5-45F5-93F9-CFDA17FD7E53}" type="sibTrans" cxnId="{A7F661F2-4E7B-4D88-B958-306422097E66}">
      <dgm:prSet/>
      <dgm:spPr/>
      <dgm:t>
        <a:bodyPr/>
        <a:lstStyle/>
        <a:p>
          <a:endParaRPr lang="en-GB"/>
        </a:p>
      </dgm:t>
    </dgm:pt>
    <dgm:pt modelId="{9582949E-3088-45D0-AB12-8AC68C204D25}">
      <dgm:prSet/>
      <dgm:spPr/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Integrated (zero waste) farming systems </a:t>
          </a:r>
          <a:endParaRPr lang="en-GB" dirty="0"/>
        </a:p>
      </dgm:t>
    </dgm:pt>
    <dgm:pt modelId="{C671D1E0-6C9A-4E01-9797-8CF53D0A7334}" type="parTrans" cxnId="{2E39101F-7AEA-4124-B512-3E3FB3F250FF}">
      <dgm:prSet/>
      <dgm:spPr/>
      <dgm:t>
        <a:bodyPr/>
        <a:lstStyle/>
        <a:p>
          <a:endParaRPr lang="en-GB"/>
        </a:p>
      </dgm:t>
    </dgm:pt>
    <dgm:pt modelId="{9D7A5D87-8A6E-47B3-99F0-A3AF3B8A9CA2}" type="sibTrans" cxnId="{2E39101F-7AEA-4124-B512-3E3FB3F250FF}">
      <dgm:prSet/>
      <dgm:spPr/>
      <dgm:t>
        <a:bodyPr/>
        <a:lstStyle/>
        <a:p>
          <a:endParaRPr lang="en-GB"/>
        </a:p>
      </dgm:t>
    </dgm:pt>
    <dgm:pt modelId="{B22A69A7-8F20-4343-B152-607BC4790540}">
      <dgm:prSet/>
      <dgm:spPr/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Strengthen linkage between researchers and smallholders.</a:t>
          </a:r>
        </a:p>
      </dgm:t>
    </dgm:pt>
    <dgm:pt modelId="{5C06662A-7C8B-42CB-A01C-42C02F870B45}" type="parTrans" cxnId="{54441E5F-A95E-4CD0-A4AF-07C81B0A3A01}">
      <dgm:prSet/>
      <dgm:spPr/>
      <dgm:t>
        <a:bodyPr/>
        <a:lstStyle/>
        <a:p>
          <a:endParaRPr lang="en-GB"/>
        </a:p>
      </dgm:t>
    </dgm:pt>
    <dgm:pt modelId="{9F2477EC-1025-4D62-B15F-CA0A77C25517}" type="sibTrans" cxnId="{54441E5F-A95E-4CD0-A4AF-07C81B0A3A01}">
      <dgm:prSet/>
      <dgm:spPr/>
      <dgm:t>
        <a:bodyPr/>
        <a:lstStyle/>
        <a:p>
          <a:endParaRPr lang="en-GB"/>
        </a:p>
      </dgm:t>
    </dgm:pt>
    <dgm:pt modelId="{4D88A718-902A-42E2-8236-0639AAB82D67}">
      <dgm:prSet/>
      <dgm:spPr/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Ensure supportive policy and regulatory framework</a:t>
          </a:r>
        </a:p>
      </dgm:t>
    </dgm:pt>
    <dgm:pt modelId="{DAF209ED-D3F2-42EE-9DBF-39A60636BD78}" type="parTrans" cxnId="{C75473FF-391D-4C8B-89F5-154A950CBBEC}">
      <dgm:prSet/>
      <dgm:spPr/>
      <dgm:t>
        <a:bodyPr/>
        <a:lstStyle/>
        <a:p>
          <a:endParaRPr lang="en-GB"/>
        </a:p>
      </dgm:t>
    </dgm:pt>
    <dgm:pt modelId="{CEB56EB2-E77B-4FA2-94DA-04F765FDCE2A}" type="sibTrans" cxnId="{C75473FF-391D-4C8B-89F5-154A950CBBEC}">
      <dgm:prSet/>
      <dgm:spPr/>
      <dgm:t>
        <a:bodyPr/>
        <a:lstStyle/>
        <a:p>
          <a:endParaRPr lang="en-GB"/>
        </a:p>
      </dgm:t>
    </dgm:pt>
    <dgm:pt modelId="{95962EF9-9C6F-432A-BE1E-6A22FAEB6480}" type="pres">
      <dgm:prSet presAssocID="{3FBC92F7-15CE-4869-9FFB-CACAD7F6390E}" presName="Name0" presStyleCnt="0">
        <dgm:presLayoutVars>
          <dgm:dir/>
          <dgm:animLvl val="lvl"/>
          <dgm:resizeHandles val="exact"/>
        </dgm:presLayoutVars>
      </dgm:prSet>
      <dgm:spPr/>
    </dgm:pt>
    <dgm:pt modelId="{FC4F43B2-2570-4B0D-AA2E-B96922A04A1C}" type="pres">
      <dgm:prSet presAssocID="{9F8CEF27-EBC0-4867-8B8C-D202F03C6809}" presName="composite" presStyleCnt="0"/>
      <dgm:spPr/>
    </dgm:pt>
    <dgm:pt modelId="{13629C16-1BC3-4FE5-AECC-2CF23D3B1881}" type="pres">
      <dgm:prSet presAssocID="{9F8CEF27-EBC0-4867-8B8C-D202F03C680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BB947B6-F9F8-427D-8679-C31E98E8DAF4}" type="pres">
      <dgm:prSet presAssocID="{9F8CEF27-EBC0-4867-8B8C-D202F03C6809}" presName="desTx" presStyleLbl="alignAccFollowNode1" presStyleIdx="0" presStyleCnt="3">
        <dgm:presLayoutVars>
          <dgm:bulletEnabled val="1"/>
        </dgm:presLayoutVars>
      </dgm:prSet>
      <dgm:spPr/>
    </dgm:pt>
    <dgm:pt modelId="{AC9B9268-46D6-467B-BD3E-89F3963B66CD}" type="pres">
      <dgm:prSet presAssocID="{2B8A5D6B-1517-49E5-8F0C-42B7C8317B36}" presName="space" presStyleCnt="0"/>
      <dgm:spPr/>
    </dgm:pt>
    <dgm:pt modelId="{13C8ED45-65F8-4E94-BF70-B2357BBCA750}" type="pres">
      <dgm:prSet presAssocID="{15A728EC-E111-4496-B3A0-AFA3A464D92E}" presName="composite" presStyleCnt="0"/>
      <dgm:spPr/>
    </dgm:pt>
    <dgm:pt modelId="{8C21F655-A6A8-4A2B-B6D3-266BD62A0624}" type="pres">
      <dgm:prSet presAssocID="{15A728EC-E111-4496-B3A0-AFA3A464D92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35B7FEC-202C-4351-A4E7-77D8E2A1C321}" type="pres">
      <dgm:prSet presAssocID="{15A728EC-E111-4496-B3A0-AFA3A464D92E}" presName="desTx" presStyleLbl="alignAccFollowNode1" presStyleIdx="1" presStyleCnt="3">
        <dgm:presLayoutVars>
          <dgm:bulletEnabled val="1"/>
        </dgm:presLayoutVars>
      </dgm:prSet>
      <dgm:spPr/>
    </dgm:pt>
    <dgm:pt modelId="{9D42C67C-465B-49E8-B4E9-CF24DB8E14FC}" type="pres">
      <dgm:prSet presAssocID="{2B12B239-A7BF-425B-96A7-E4F2FF74811F}" presName="space" presStyleCnt="0"/>
      <dgm:spPr/>
    </dgm:pt>
    <dgm:pt modelId="{BDCAFF33-01D0-4771-853A-AFBE5FCE51A6}" type="pres">
      <dgm:prSet presAssocID="{9D2ABE89-CA10-4E6B-9A74-F27CA167FB04}" presName="composite" presStyleCnt="0"/>
      <dgm:spPr/>
    </dgm:pt>
    <dgm:pt modelId="{72153C33-3331-4524-B2FE-CBCAD8A9115C}" type="pres">
      <dgm:prSet presAssocID="{9D2ABE89-CA10-4E6B-9A74-F27CA167FB0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1C55552-D3D3-43E9-97E7-DE874E5C8EA1}" type="pres">
      <dgm:prSet presAssocID="{9D2ABE89-CA10-4E6B-9A74-F27CA167FB0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F49EA1C-A641-4F9A-865F-419BDF146586}" srcId="{3FBC92F7-15CE-4869-9FFB-CACAD7F6390E}" destId="{9F8CEF27-EBC0-4867-8B8C-D202F03C6809}" srcOrd="0" destOrd="0" parTransId="{F4D33BE8-3062-48FC-960A-8133FF553E50}" sibTransId="{2B8A5D6B-1517-49E5-8F0C-42B7C8317B36}"/>
    <dgm:cxn modelId="{2E39101F-7AEA-4124-B512-3E3FB3F250FF}" srcId="{15A728EC-E111-4496-B3A0-AFA3A464D92E}" destId="{9582949E-3088-45D0-AB12-8AC68C204D25}" srcOrd="2" destOrd="0" parTransId="{C671D1E0-6C9A-4E01-9797-8CF53D0A7334}" sibTransId="{9D7A5D87-8A6E-47B3-99F0-A3AF3B8A9CA2}"/>
    <dgm:cxn modelId="{998C0826-6774-4E81-8F9C-CA3B99CE35B4}" type="presOf" srcId="{D3FF3591-9524-4C7A-93FC-B70F408F7FFE}" destId="{535B7FEC-202C-4351-A4E7-77D8E2A1C321}" srcOrd="0" destOrd="0" presId="urn:microsoft.com/office/officeart/2005/8/layout/hList1"/>
    <dgm:cxn modelId="{B7438126-5405-4F9E-9D04-7F9E9B61CEFC}" type="presOf" srcId="{3FBC92F7-15CE-4869-9FFB-CACAD7F6390E}" destId="{95962EF9-9C6F-432A-BE1E-6A22FAEB6480}" srcOrd="0" destOrd="0" presId="urn:microsoft.com/office/officeart/2005/8/layout/hList1"/>
    <dgm:cxn modelId="{D44DD426-8867-4D6D-8DF2-2C58C9B8603D}" type="presOf" srcId="{3BAA99E8-F525-4652-A76B-CBCDB34CDF92}" destId="{71C55552-D3D3-43E9-97E7-DE874E5C8EA1}" srcOrd="0" destOrd="1" presId="urn:microsoft.com/office/officeart/2005/8/layout/hList1"/>
    <dgm:cxn modelId="{B6A66034-6B3B-467D-B347-D11829ABE822}" type="presOf" srcId="{52CC61F5-5770-46C8-98D1-0EE29AC495B4}" destId="{DBB947B6-F9F8-427D-8679-C31E98E8DAF4}" srcOrd="0" destOrd="2" presId="urn:microsoft.com/office/officeart/2005/8/layout/hList1"/>
    <dgm:cxn modelId="{54441E5F-A95E-4CD0-A4AF-07C81B0A3A01}" srcId="{9D2ABE89-CA10-4E6B-9A74-F27CA167FB04}" destId="{B22A69A7-8F20-4343-B152-607BC4790540}" srcOrd="2" destOrd="0" parTransId="{5C06662A-7C8B-42CB-A01C-42C02F870B45}" sibTransId="{9F2477EC-1025-4D62-B15F-CA0A77C25517}"/>
    <dgm:cxn modelId="{4BC18564-CEFA-46BB-B432-EF02D125078F}" type="presOf" srcId="{D7FC3BD8-140B-4CDA-83FF-1C81AF1501B7}" destId="{DBB947B6-F9F8-427D-8679-C31E98E8DAF4}" srcOrd="0" destOrd="3" presId="urn:microsoft.com/office/officeart/2005/8/layout/hList1"/>
    <dgm:cxn modelId="{75089F65-139C-4C46-972D-BE3BB0369538}" type="presOf" srcId="{9F8CEF27-EBC0-4867-8B8C-D202F03C6809}" destId="{13629C16-1BC3-4FE5-AECC-2CF23D3B1881}" srcOrd="0" destOrd="0" presId="urn:microsoft.com/office/officeart/2005/8/layout/hList1"/>
    <dgm:cxn modelId="{B3174270-A9BD-449B-BF7B-BEDE6AE919B6}" type="presOf" srcId="{15A728EC-E111-4496-B3A0-AFA3A464D92E}" destId="{8C21F655-A6A8-4A2B-B6D3-266BD62A0624}" srcOrd="0" destOrd="0" presId="urn:microsoft.com/office/officeart/2005/8/layout/hList1"/>
    <dgm:cxn modelId="{9992BD81-9752-4EB9-AB0D-0DB09A24AFAF}" type="presOf" srcId="{9582949E-3088-45D0-AB12-8AC68C204D25}" destId="{535B7FEC-202C-4351-A4E7-77D8E2A1C321}" srcOrd="0" destOrd="2" presId="urn:microsoft.com/office/officeart/2005/8/layout/hList1"/>
    <dgm:cxn modelId="{C2E95A83-580B-4D7E-9C28-7068530ED0E5}" srcId="{9D2ABE89-CA10-4E6B-9A74-F27CA167FB04}" destId="{6AF421C1-D5D3-4B8D-9198-F463613CE0AA}" srcOrd="0" destOrd="0" parTransId="{D0AFF75D-2869-435D-B8EE-3984D83F6166}" sibTransId="{C52C742C-80B6-4700-A995-937D21C6EB92}"/>
    <dgm:cxn modelId="{F6BA228A-FB0A-42AB-AE5D-0340A92F9E56}" type="presOf" srcId="{9D2ABE89-CA10-4E6B-9A74-F27CA167FB04}" destId="{72153C33-3331-4524-B2FE-CBCAD8A9115C}" srcOrd="0" destOrd="0" presId="urn:microsoft.com/office/officeart/2005/8/layout/hList1"/>
    <dgm:cxn modelId="{8EE0BF8A-86A8-4650-8DEA-F347393AEF6E}" type="presOf" srcId="{857624A2-4871-457E-8080-43B8BD9A16B0}" destId="{535B7FEC-202C-4351-A4E7-77D8E2A1C321}" srcOrd="0" destOrd="1" presId="urn:microsoft.com/office/officeart/2005/8/layout/hList1"/>
    <dgm:cxn modelId="{BB5C3597-4835-4D2E-98D1-F3E6D5B2E7FA}" srcId="{15A728EC-E111-4496-B3A0-AFA3A464D92E}" destId="{D3FF3591-9524-4C7A-93FC-B70F408F7FFE}" srcOrd="0" destOrd="0" parTransId="{EB2D78D7-11F4-4819-941F-AB7D659394CC}" sibTransId="{33519247-5F7A-46F1-B999-0E8A26F1C407}"/>
    <dgm:cxn modelId="{6DA87F98-D1B0-40CD-9B44-3731654F9794}" type="presOf" srcId="{0A3C4F6D-263E-4711-9AE3-82B76FD32AD4}" destId="{DBB947B6-F9F8-427D-8679-C31E98E8DAF4}" srcOrd="0" destOrd="4" presId="urn:microsoft.com/office/officeart/2005/8/layout/hList1"/>
    <dgm:cxn modelId="{9D92CC9A-E301-4B0E-8738-AC03C50AC828}" srcId="{8A2826F2-0494-4B94-886D-ECF46D5F9BC3}" destId="{D7FC3BD8-140B-4CDA-83FF-1C81AF1501B7}" srcOrd="1" destOrd="0" parTransId="{B0CCBF1A-F6DD-401E-9302-D61B37B3BA0C}" sibTransId="{73857910-C722-4C7A-8871-7B58F62610B8}"/>
    <dgm:cxn modelId="{D930DCA1-8FD0-4D09-BD37-A1915CDA1C82}" srcId="{3FBC92F7-15CE-4869-9FFB-CACAD7F6390E}" destId="{9D2ABE89-CA10-4E6B-9A74-F27CA167FB04}" srcOrd="2" destOrd="0" parTransId="{67BE86CA-F4BE-42C4-91A7-F49D703DBDA1}" sibTransId="{FE7AA865-40A0-4FDB-8D6E-BBB2079C4361}"/>
    <dgm:cxn modelId="{0953D8A2-5861-43B3-A599-6B7F97F9EE40}" type="presOf" srcId="{6AF421C1-D5D3-4B8D-9198-F463613CE0AA}" destId="{71C55552-D3D3-43E9-97E7-DE874E5C8EA1}" srcOrd="0" destOrd="0" presId="urn:microsoft.com/office/officeart/2005/8/layout/hList1"/>
    <dgm:cxn modelId="{5B307AA6-7571-498A-A2B8-CA9917E15A6E}" type="presOf" srcId="{B22A69A7-8F20-4343-B152-607BC4790540}" destId="{71C55552-D3D3-43E9-97E7-DE874E5C8EA1}" srcOrd="0" destOrd="2" presId="urn:microsoft.com/office/officeart/2005/8/layout/hList1"/>
    <dgm:cxn modelId="{274416A7-DDB3-4BAD-AFC8-79C7163AE008}" srcId="{8A2826F2-0494-4B94-886D-ECF46D5F9BC3}" destId="{52CC61F5-5770-46C8-98D1-0EE29AC495B4}" srcOrd="0" destOrd="0" parTransId="{09964C6B-B032-4342-868D-33E970ED1A16}" sibTransId="{3306F7E2-E794-453F-9878-218EC9C4E0DB}"/>
    <dgm:cxn modelId="{8DF115A8-5EC2-4F84-8BAD-466F8B93B85C}" srcId="{3FBC92F7-15CE-4869-9FFB-CACAD7F6390E}" destId="{15A728EC-E111-4496-B3A0-AFA3A464D92E}" srcOrd="1" destOrd="0" parTransId="{9F4BA478-EF33-46F6-BB90-A5B869418BBB}" sibTransId="{2B12B239-A7BF-425B-96A7-E4F2FF74811F}"/>
    <dgm:cxn modelId="{F2616DAE-AEF2-4728-AA97-17CC939A13FF}" type="presOf" srcId="{4D88A718-902A-42E2-8236-0639AAB82D67}" destId="{71C55552-D3D3-43E9-97E7-DE874E5C8EA1}" srcOrd="0" destOrd="3" presId="urn:microsoft.com/office/officeart/2005/8/layout/hList1"/>
    <dgm:cxn modelId="{D7E4A4B5-ACA7-4A18-ADE3-201B3058CF5A}" type="presOf" srcId="{A3F27234-A3BD-4CBC-9798-079D663B5EE4}" destId="{DBB947B6-F9F8-427D-8679-C31E98E8DAF4}" srcOrd="0" destOrd="0" presId="urn:microsoft.com/office/officeart/2005/8/layout/hList1"/>
    <dgm:cxn modelId="{33D6F9C1-65AB-4337-9520-2C06740FD258}" type="presOf" srcId="{8A2826F2-0494-4B94-886D-ECF46D5F9BC3}" destId="{DBB947B6-F9F8-427D-8679-C31E98E8DAF4}" srcOrd="0" destOrd="1" presId="urn:microsoft.com/office/officeart/2005/8/layout/hList1"/>
    <dgm:cxn modelId="{676B00C3-E0D9-4206-A9A9-EEB8E784ADE5}" srcId="{9F8CEF27-EBC0-4867-8B8C-D202F03C6809}" destId="{A3F27234-A3BD-4CBC-9798-079D663B5EE4}" srcOrd="0" destOrd="0" parTransId="{CDBD976F-4A7C-4E42-8054-E1F358742938}" sibTransId="{13025170-581B-45A8-B3E1-0E9086B05C97}"/>
    <dgm:cxn modelId="{7CAE9DC6-DAF3-4F03-8B56-84164EB048D4}" srcId="{9D2ABE89-CA10-4E6B-9A74-F27CA167FB04}" destId="{3BAA99E8-F525-4652-A76B-CBCDB34CDF92}" srcOrd="1" destOrd="0" parTransId="{9953FDA9-BB67-42A1-9671-A9828CB01D93}" sibTransId="{06CB17FB-D70D-486D-AD12-FBE0DC366947}"/>
    <dgm:cxn modelId="{A7F661F2-4E7B-4D88-B958-306422097E66}" srcId="{15A728EC-E111-4496-B3A0-AFA3A464D92E}" destId="{857624A2-4871-457E-8080-43B8BD9A16B0}" srcOrd="1" destOrd="0" parTransId="{6CD0B8F2-25CD-4888-82F1-20F936E38B7F}" sibTransId="{801E1302-B7B5-45F5-93F9-CFDA17FD7E53}"/>
    <dgm:cxn modelId="{23E101FA-8BF4-4FF7-818A-D94B3CFB61D9}" srcId="{8A2826F2-0494-4B94-886D-ECF46D5F9BC3}" destId="{0A3C4F6D-263E-4711-9AE3-82B76FD32AD4}" srcOrd="2" destOrd="0" parTransId="{8281DF79-2884-4F75-8CFA-0C2F44A44CFF}" sibTransId="{C006C8CE-3D17-4AA8-96EB-B415B7D3967D}"/>
    <dgm:cxn modelId="{6958E6FC-57CC-440E-A641-AE27A8B3637E}" srcId="{9F8CEF27-EBC0-4867-8B8C-D202F03C6809}" destId="{8A2826F2-0494-4B94-886D-ECF46D5F9BC3}" srcOrd="1" destOrd="0" parTransId="{151C99D6-87F8-4BA1-9A24-773F206BC60A}" sibTransId="{02DEA27C-6FD5-4039-9820-5EC0DCC0383F}"/>
    <dgm:cxn modelId="{C75473FF-391D-4C8B-89F5-154A950CBBEC}" srcId="{9D2ABE89-CA10-4E6B-9A74-F27CA167FB04}" destId="{4D88A718-902A-42E2-8236-0639AAB82D67}" srcOrd="3" destOrd="0" parTransId="{DAF209ED-D3F2-42EE-9DBF-39A60636BD78}" sibTransId="{CEB56EB2-E77B-4FA2-94DA-04F765FDCE2A}"/>
    <dgm:cxn modelId="{35F39152-F906-4F0E-8EAD-F718E3E98CDA}" type="presParOf" srcId="{95962EF9-9C6F-432A-BE1E-6A22FAEB6480}" destId="{FC4F43B2-2570-4B0D-AA2E-B96922A04A1C}" srcOrd="0" destOrd="0" presId="urn:microsoft.com/office/officeart/2005/8/layout/hList1"/>
    <dgm:cxn modelId="{B33FF269-EE19-4011-8AA5-E8986BFBAEE0}" type="presParOf" srcId="{FC4F43B2-2570-4B0D-AA2E-B96922A04A1C}" destId="{13629C16-1BC3-4FE5-AECC-2CF23D3B1881}" srcOrd="0" destOrd="0" presId="urn:microsoft.com/office/officeart/2005/8/layout/hList1"/>
    <dgm:cxn modelId="{9FEB88C2-BA69-41A3-81E4-89913F9DF0A8}" type="presParOf" srcId="{FC4F43B2-2570-4B0D-AA2E-B96922A04A1C}" destId="{DBB947B6-F9F8-427D-8679-C31E98E8DAF4}" srcOrd="1" destOrd="0" presId="urn:microsoft.com/office/officeart/2005/8/layout/hList1"/>
    <dgm:cxn modelId="{6387EADD-EBD8-47D2-886A-1B2544133E62}" type="presParOf" srcId="{95962EF9-9C6F-432A-BE1E-6A22FAEB6480}" destId="{AC9B9268-46D6-467B-BD3E-89F3963B66CD}" srcOrd="1" destOrd="0" presId="urn:microsoft.com/office/officeart/2005/8/layout/hList1"/>
    <dgm:cxn modelId="{F88DB123-9444-48AF-8544-A9AB060A6611}" type="presParOf" srcId="{95962EF9-9C6F-432A-BE1E-6A22FAEB6480}" destId="{13C8ED45-65F8-4E94-BF70-B2357BBCA750}" srcOrd="2" destOrd="0" presId="urn:microsoft.com/office/officeart/2005/8/layout/hList1"/>
    <dgm:cxn modelId="{81B73322-53B2-4EB0-8ABA-D668D94C0C72}" type="presParOf" srcId="{13C8ED45-65F8-4E94-BF70-B2357BBCA750}" destId="{8C21F655-A6A8-4A2B-B6D3-266BD62A0624}" srcOrd="0" destOrd="0" presId="urn:microsoft.com/office/officeart/2005/8/layout/hList1"/>
    <dgm:cxn modelId="{FAC35211-D12D-4FCB-948E-54FF6826F2FE}" type="presParOf" srcId="{13C8ED45-65F8-4E94-BF70-B2357BBCA750}" destId="{535B7FEC-202C-4351-A4E7-77D8E2A1C321}" srcOrd="1" destOrd="0" presId="urn:microsoft.com/office/officeart/2005/8/layout/hList1"/>
    <dgm:cxn modelId="{9FAEA5CD-50B8-453A-B0B5-D88A53167783}" type="presParOf" srcId="{95962EF9-9C6F-432A-BE1E-6A22FAEB6480}" destId="{9D42C67C-465B-49E8-B4E9-CF24DB8E14FC}" srcOrd="3" destOrd="0" presId="urn:microsoft.com/office/officeart/2005/8/layout/hList1"/>
    <dgm:cxn modelId="{1AF98F11-6748-42B4-B84B-CF67ADC13032}" type="presParOf" srcId="{95962EF9-9C6F-432A-BE1E-6A22FAEB6480}" destId="{BDCAFF33-01D0-4771-853A-AFBE5FCE51A6}" srcOrd="4" destOrd="0" presId="urn:microsoft.com/office/officeart/2005/8/layout/hList1"/>
    <dgm:cxn modelId="{BC9A3F9B-4DA3-4C63-BB3B-65BA4290CE71}" type="presParOf" srcId="{BDCAFF33-01D0-4771-853A-AFBE5FCE51A6}" destId="{72153C33-3331-4524-B2FE-CBCAD8A9115C}" srcOrd="0" destOrd="0" presId="urn:microsoft.com/office/officeart/2005/8/layout/hList1"/>
    <dgm:cxn modelId="{6C4921DD-7224-483C-A1D1-7A358D4E4D43}" type="presParOf" srcId="{BDCAFF33-01D0-4771-853A-AFBE5FCE51A6}" destId="{71C55552-D3D3-43E9-97E7-DE874E5C8EA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629C16-1BC3-4FE5-AECC-2CF23D3B1881}">
      <dsp:nvSpPr>
        <dsp:cNvPr id="0" name=""/>
        <dsp:cNvSpPr/>
      </dsp:nvSpPr>
      <dsp:spPr>
        <a:xfrm>
          <a:off x="3442" y="139323"/>
          <a:ext cx="3356173" cy="877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rgbClr val="FFFF00"/>
              </a:solidFill>
              <a:highlight>
                <a:srgbClr val="00008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Liquidity for access to inputs &amp; services </a:t>
          </a:r>
          <a:endParaRPr lang="en-US" sz="2200" kern="1200" dirty="0">
            <a:solidFill>
              <a:srgbClr val="FFFF00"/>
            </a:solidFill>
            <a:highlight>
              <a:srgbClr val="000080"/>
            </a:highlight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442" y="139323"/>
        <a:ext cx="3356173" cy="877273"/>
      </dsp:txXfrm>
    </dsp:sp>
    <dsp:sp modelId="{DBB947B6-F9F8-427D-8679-C31E98E8DAF4}">
      <dsp:nvSpPr>
        <dsp:cNvPr id="0" name=""/>
        <dsp:cNvSpPr/>
      </dsp:nvSpPr>
      <dsp:spPr>
        <a:xfrm>
          <a:off x="3442" y="1016596"/>
          <a:ext cx="3356173" cy="47104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Business to Farmers model </a:t>
          </a:r>
          <a:endParaRPr lang="en-US" sz="2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Linking smallholders to structured trading systems: </a:t>
          </a:r>
          <a:endParaRPr lang="en-US" sz="2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Inventory finance for timely inputs access</a:t>
          </a:r>
          <a:endParaRPr lang="en-US" sz="2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Integrate into public food procurement</a:t>
          </a:r>
          <a:endParaRPr lang="en-US" sz="2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De-risking inputs finance </a:t>
          </a:r>
        </a:p>
      </dsp:txBody>
      <dsp:txXfrm>
        <a:off x="3442" y="1016596"/>
        <a:ext cx="3356173" cy="4710419"/>
      </dsp:txXfrm>
    </dsp:sp>
    <dsp:sp modelId="{8C21F655-A6A8-4A2B-B6D3-266BD62A0624}">
      <dsp:nvSpPr>
        <dsp:cNvPr id="0" name=""/>
        <dsp:cNvSpPr/>
      </dsp:nvSpPr>
      <dsp:spPr>
        <a:xfrm>
          <a:off x="3829479" y="139323"/>
          <a:ext cx="3356173" cy="877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rgbClr val="FFFF00"/>
              </a:solidFill>
              <a:highlight>
                <a:srgbClr val="00008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Farming systems for the environment</a:t>
          </a:r>
          <a:endParaRPr lang="en-US" sz="2200" kern="1200" dirty="0">
            <a:solidFill>
              <a:srgbClr val="FFFF00"/>
            </a:solidFill>
            <a:highlight>
              <a:srgbClr val="000080"/>
            </a:highlight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829479" y="139323"/>
        <a:ext cx="3356173" cy="877273"/>
      </dsp:txXfrm>
    </dsp:sp>
    <dsp:sp modelId="{535B7FEC-202C-4351-A4E7-77D8E2A1C321}">
      <dsp:nvSpPr>
        <dsp:cNvPr id="0" name=""/>
        <dsp:cNvSpPr/>
      </dsp:nvSpPr>
      <dsp:spPr>
        <a:xfrm>
          <a:off x="3829479" y="1016596"/>
          <a:ext cx="3356173" cy="47104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Environmental sustainability and “waste” as a resource</a:t>
          </a:r>
          <a:endParaRPr lang="en-GB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Conservation agriculture and agroecology</a:t>
          </a:r>
          <a:endParaRPr lang="en-GB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Integrated (zero waste) farming systems </a:t>
          </a:r>
          <a:endParaRPr lang="en-GB" sz="2200" kern="1200" dirty="0"/>
        </a:p>
      </dsp:txBody>
      <dsp:txXfrm>
        <a:off x="3829479" y="1016596"/>
        <a:ext cx="3356173" cy="4710419"/>
      </dsp:txXfrm>
    </dsp:sp>
    <dsp:sp modelId="{72153C33-3331-4524-B2FE-CBCAD8A9115C}">
      <dsp:nvSpPr>
        <dsp:cNvPr id="0" name=""/>
        <dsp:cNvSpPr/>
      </dsp:nvSpPr>
      <dsp:spPr>
        <a:xfrm>
          <a:off x="7655517" y="139323"/>
          <a:ext cx="3356173" cy="877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rgbClr val="FFFF00"/>
              </a:solidFill>
              <a:highlight>
                <a:srgbClr val="00008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Supportive actions</a:t>
          </a:r>
          <a:endParaRPr lang="en-US" sz="2200" kern="1200" dirty="0">
            <a:solidFill>
              <a:srgbClr val="FFFF00"/>
            </a:solidFill>
            <a:highlight>
              <a:srgbClr val="000080"/>
            </a:highlight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7655517" y="139323"/>
        <a:ext cx="3356173" cy="877273"/>
      </dsp:txXfrm>
    </dsp:sp>
    <dsp:sp modelId="{71C55552-D3D3-43E9-97E7-DE874E5C8EA1}">
      <dsp:nvSpPr>
        <dsp:cNvPr id="0" name=""/>
        <dsp:cNvSpPr/>
      </dsp:nvSpPr>
      <dsp:spPr>
        <a:xfrm>
          <a:off x="7655517" y="1016596"/>
          <a:ext cx="3356173" cy="47104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Extension reforms: climate change, soil health and financial sustainability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Prioritise postharvest loss reduction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Strengthen linkage between researchers and smallholders.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Ensure supportive policy and regulatory framework</a:t>
          </a:r>
        </a:p>
      </dsp:txBody>
      <dsp:txXfrm>
        <a:off x="7655517" y="1016596"/>
        <a:ext cx="3356173" cy="4710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28D6E-C299-4B98-B014-628BDDA99B94}" type="datetimeFigureOut">
              <a:rPr lang="fr-FR" smtClean="0"/>
              <a:t>26/01/2026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A505E-C9D7-4696-A1A3-73DD62DBAA32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3321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2538"/>
            <a:ext cx="6011863" cy="33813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3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FEFCD-49E2-44C2-A03F-2016A70D3EB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3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384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8F3705DC-26A0-FD4E-CC5D-E36FB84879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44488FEF-BEE1-8274-4EC1-92483EACA2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E279B487-99DA-AEFB-E1AF-B537B4DC16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5C30EB-7DBD-4D12-8646-3D021416B078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A505E-C9D7-4696-A1A3-73DD62DBAA32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2889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336666"/>
                </a:solidFill>
                <a:latin typeface="Open Sans"/>
              </a:defRPr>
            </a:lvl1pPr>
          </a:lstStyle>
          <a:p>
            <a:r>
              <a:rPr lang="en-GB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Clr>
                <a:srgbClr val="336666"/>
              </a:buClr>
              <a:buSzPct val="120000"/>
              <a:buFont typeface="Arial" panose="020B0604020202020204" pitchFamily="34" charset="0"/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Open Sans"/>
              </a:defRPr>
            </a:lvl1pPr>
            <a:lvl2pPr marL="800100" indent="-342900">
              <a:buSzPct val="70000"/>
              <a:buFont typeface="Courier New" panose="02070309020205020404" pitchFamily="49" charset="0"/>
              <a:buChar char="o"/>
              <a:defRPr sz="2000">
                <a:latin typeface="Open Sans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latin typeface="Open Sans"/>
              </a:defRPr>
            </a:lvl3pPr>
            <a:lvl4pPr marL="1600200" indent="-228600">
              <a:buFont typeface="Calibri" panose="020F0502020204030204" pitchFamily="34" charset="0"/>
              <a:buChar char="-"/>
              <a:defRPr sz="1600">
                <a:latin typeface="Open Sans"/>
              </a:defRPr>
            </a:lvl4pPr>
            <a:lvl5pPr>
              <a:defRPr sz="1600">
                <a:latin typeface="Open Sans"/>
              </a:defRPr>
            </a:lvl5pPr>
          </a:lstStyle>
          <a:p>
            <a:pPr lvl="0"/>
            <a:r>
              <a:rPr lang="en-GB" noProof="0"/>
              <a:t>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D7B2-AB7E-442B-88AC-68649BAF87D8}" type="datetimeFigureOut">
              <a:rPr lang="fr-FR" smtClean="0"/>
              <a:pPr/>
              <a:t>26/01/2026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FCEB-5F17-4042-ACF5-DFC216C4F89F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005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618C8A-3329-4585-A5F9-86ECFEB39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2195CEF-C5D0-4DAB-A10B-1BD1B9778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D7B2-AB7E-442B-88AC-68649BAF87D8}" type="datetimeFigureOut">
              <a:rPr lang="fr-FR" smtClean="0"/>
              <a:pPr/>
              <a:t>26/01/2026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4996445-B59A-421B-8F53-1CD0DF6C3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CF1FD8B-AA0F-4CE4-99BE-AC321765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FCEB-5F17-4042-ACF5-DFC216C4F89F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798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fig ou 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B1F9AE-D083-4B3F-935B-5B9E3E046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638BE72-00C9-458D-95D2-6E7DFD1A6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D7B2-AB7E-442B-88AC-68649BAF87D8}" type="datetimeFigureOut">
              <a:rPr lang="fr-FR" smtClean="0"/>
              <a:pPr/>
              <a:t>26/01/2026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0FF7587-9D57-4A75-AC56-BEE257EE3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8CE68E-D160-4A80-A40E-083F9714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FCEB-5F17-4042-ACF5-DFC216C4F89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1B528B18-B980-4563-AE15-D9CA97C22E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3388" y="1219200"/>
            <a:ext cx="5514975" cy="4719638"/>
          </a:xfrm>
        </p:spPr>
        <p:txBody>
          <a:bodyPr/>
          <a:lstStyle/>
          <a:p>
            <a:pPr lvl="0"/>
            <a:r>
              <a:rPr lang="en-GB" noProof="0"/>
              <a:t>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8" name="Espace réservé du contenu 6">
            <a:extLst>
              <a:ext uri="{FF2B5EF4-FFF2-40B4-BE49-F238E27FC236}">
                <a16:creationId xmlns:a16="http://schemas.microsoft.com/office/drawing/2014/main" id="{FB583022-D309-4993-8F3C-961628012B0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52595" y="1219200"/>
            <a:ext cx="5514975" cy="4719638"/>
          </a:xfrm>
        </p:spPr>
        <p:txBody>
          <a:bodyPr/>
          <a:lstStyle/>
          <a:p>
            <a:pPr lvl="0"/>
            <a:r>
              <a:rPr lang="en-GB" noProof="0"/>
              <a:t>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1777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9C110A3-0086-4097-9F00-57ED9050183E}" type="datetimeFigureOut">
              <a:rPr lang="fr-FR" smtClean="0"/>
              <a:pPr/>
              <a:t>26/01/2026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599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FC43FC8-1882-41FC-BAD0-C72EB9DDBFF0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2941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oc id">
            <a:extLst>
              <a:ext uri="{FF2B5EF4-FFF2-40B4-BE49-F238E27FC236}">
                <a16:creationId xmlns:a16="http://schemas.microsoft.com/office/drawing/2014/main" id="{921FF708-C418-F508-1321-A90B37495AD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84398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F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38667" y="136526"/>
            <a:ext cx="11015133" cy="718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38667" y="1061156"/>
            <a:ext cx="11015133" cy="5115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4422" y="6543497"/>
            <a:ext cx="855134" cy="177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2D7B2-AB7E-442B-88AC-68649BAF87D8}" type="datetimeFigureOut">
              <a:rPr lang="fr-FR" smtClean="0"/>
              <a:pPr/>
              <a:t>26/01/2026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114776" y="6570660"/>
            <a:ext cx="5308601" cy="177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232444" y="6543497"/>
            <a:ext cx="855134" cy="1938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2FCEB-5F17-4042-ACF5-DFC216C4F89F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24DFDA8-2A1B-44FC-9715-61DF4476161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410" y="-21466"/>
            <a:ext cx="716590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3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36666"/>
          </a:solidFill>
          <a:latin typeface="Open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36666"/>
        </a:buClr>
        <a:buSzPct val="120000"/>
        <a:buFont typeface="Arial" panose="020B0604020202020204" pitchFamily="34" charset="0"/>
        <a:buChar char="•"/>
        <a:defRPr sz="2800" b="1" kern="1200">
          <a:solidFill>
            <a:schemeClr val="accent1">
              <a:lumMod val="75000"/>
            </a:schemeClr>
          </a:solidFill>
          <a:latin typeface="Open Sans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Open Sans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000" kern="1200">
          <a:solidFill>
            <a:schemeClr val="tx1"/>
          </a:solidFill>
          <a:latin typeface="Open Sans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8762" y="2451005"/>
            <a:ext cx="8477234" cy="220497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7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BEYOND INPUTS SUBSIDIES: EXPLORING ALTERNATIVE STRATEGIES TO BOOST </a:t>
            </a:r>
            <a:r>
              <a:rPr lang="en-GB" sz="27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PRODUCTIVITY OF SMALLHOLDER FARMERS IN AFRICA</a:t>
            </a:r>
            <a:br>
              <a:rPr lang="en-GB" sz="27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7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B9C2D4-8C27-449B-89A2-3C71B5E57A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73" y="-130493"/>
            <a:ext cx="2098313" cy="1110749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C93FA5DE-6628-4446-9EB8-57B203B8E45C}"/>
              </a:ext>
            </a:extLst>
          </p:cNvPr>
          <p:cNvGrpSpPr/>
          <p:nvPr/>
        </p:nvGrpSpPr>
        <p:grpSpPr>
          <a:xfrm>
            <a:off x="8975996" y="86701"/>
            <a:ext cx="3043604" cy="893555"/>
            <a:chOff x="620725" y="1430690"/>
            <a:chExt cx="3192324" cy="97852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5784162-12A0-4A09-9BB7-1C085A22E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1653" y="1430690"/>
              <a:ext cx="1291396" cy="89368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B6F51B2-1AA4-4F4C-ACA3-ADE512BD6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725" y="1458910"/>
              <a:ext cx="1230967" cy="95030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3ADB343-A8BD-4F79-8B98-D7529A72FA12}"/>
                </a:ext>
              </a:extLst>
            </p:cNvPr>
            <p:cNvSpPr txBox="1"/>
            <p:nvPr/>
          </p:nvSpPr>
          <p:spPr>
            <a:xfrm>
              <a:off x="1851692" y="1734127"/>
              <a:ext cx="669961" cy="449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radley Hand ITC"/>
                  <a:ea typeface="Calibri"/>
                  <a:cs typeface="Times New Roman"/>
                </a:rPr>
                <a:t>for</a:t>
              </a:r>
            </a:p>
          </p:txBody>
        </p:sp>
      </p:grpSp>
      <p:pic>
        <p:nvPicPr>
          <p:cNvPr id="17" name="Image 16">
            <a:extLst>
              <a:ext uri="{FF2B5EF4-FFF2-40B4-BE49-F238E27FC236}">
                <a16:creationId xmlns:a16="http://schemas.microsoft.com/office/drawing/2014/main" id="{1956B601-528F-4349-A7A8-2274F8283C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7481" y="1809977"/>
            <a:ext cx="3043604" cy="323804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2E54AFD-18D1-4182-959A-5BDDA55E21CE}"/>
              </a:ext>
            </a:extLst>
          </p:cNvPr>
          <p:cNvSpPr txBox="1"/>
          <p:nvPr/>
        </p:nvSpPr>
        <p:spPr>
          <a:xfrm>
            <a:off x="363276" y="5272156"/>
            <a:ext cx="978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chemeClr val="accent5">
                    <a:lumMod val="75000"/>
                  </a:schemeClr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Gideon Onumah</a:t>
            </a:r>
            <a:r>
              <a:rPr lang="en-GB" sz="1200" b="1" dirty="0">
                <a:solidFill>
                  <a:schemeClr val="accent5">
                    <a:lumMod val="75000"/>
                  </a:schemeClr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200" dirty="0">
              <a:solidFill>
                <a:schemeClr val="accent5">
                  <a:lumMod val="75000"/>
                </a:schemeClr>
              </a:solidFill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624EBE1-D25C-4FAC-AEFC-DD6427178B2F}"/>
              </a:ext>
            </a:extLst>
          </p:cNvPr>
          <p:cNvSpPr txBox="1"/>
          <p:nvPr/>
        </p:nvSpPr>
        <p:spPr>
          <a:xfrm>
            <a:off x="305769" y="1140226"/>
            <a:ext cx="861271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Value chain knowledge sharing for action</a:t>
            </a:r>
          </a:p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29</a:t>
            </a:r>
            <a:r>
              <a:rPr lang="en-US" b="1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January 2026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7" name="Content Placeholder 4" descr="A logo for a university&#10;&#10;Description automatically generated">
            <a:extLst>
              <a:ext uri="{FF2B5EF4-FFF2-40B4-BE49-F238E27FC236}">
                <a16:creationId xmlns:a16="http://schemas.microsoft.com/office/drawing/2014/main" id="{328B9AB1-6A95-DAD9-E391-42463ECEEE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1499" y="2455460"/>
            <a:ext cx="2068165" cy="116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52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312DEC63-0B0B-0070-6460-DB6293F73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8" y="40482"/>
            <a:ext cx="11519983" cy="861219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400" dirty="0">
                <a:solidFill>
                  <a:srgbClr val="1F993D"/>
                </a:solidFill>
              </a:rPr>
              <a:t>De-risking inputs finance: Zambia case</a:t>
            </a:r>
          </a:p>
        </p:txBody>
      </p:sp>
      <p:sp>
        <p:nvSpPr>
          <p:cNvPr id="4" name="Rounded Rectangle 22">
            <a:extLst>
              <a:ext uri="{FF2B5EF4-FFF2-40B4-BE49-F238E27FC236}">
                <a16:creationId xmlns:a16="http://schemas.microsoft.com/office/drawing/2014/main" id="{0B8546B6-CE4B-BA66-0998-4FEDC67DA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007" y="886849"/>
            <a:ext cx="11519984" cy="5039993"/>
          </a:xfrm>
          <a:prstGeom prst="roundRect">
            <a:avLst>
              <a:gd name="adj" fmla="val 2561"/>
            </a:avLst>
          </a:prstGeom>
          <a:solidFill>
            <a:srgbClr val="D8C7A0"/>
          </a:solidFill>
          <a:ln w="12700" algn="ctr">
            <a:noFill/>
            <a:round/>
            <a:headEnd/>
            <a:tailEnd/>
          </a:ln>
        </p:spPr>
        <p:txBody>
          <a:bodyPr anchor="ctr"/>
          <a:lstStyle/>
          <a:p>
            <a:pPr marL="342900" indent="-342900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Weather and other risks discourage agricultural lending</a:t>
            </a:r>
          </a:p>
          <a:p>
            <a:pPr marL="800100" lvl="1" indent="-342900"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Unsubsidised insurance (multi-peril and index-linked)</a:t>
            </a:r>
          </a:p>
          <a:p>
            <a:pPr marL="800100" lvl="1" indent="-342900"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Commercial inputs finance (cashless: direct to suppliers)</a:t>
            </a:r>
          </a:p>
          <a:p>
            <a:pPr marL="800100" lvl="1" indent="-342900"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Forward contracting for grain sales subsequently added  </a:t>
            </a:r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Piloted from 2008/09 to 2014/15 (involving ZNFU/EU-funded FARMAF)</a:t>
            </a:r>
          </a:p>
          <a:p>
            <a:pPr marL="800100" lvl="1" indent="-342900"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Participating farmers from: 200 in 2008 to 18690 in 2014/15</a:t>
            </a:r>
          </a:p>
          <a:p>
            <a:pPr marL="800100" lvl="1" indent="-342900"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Average cultivated area financed = 2.03 hectares</a:t>
            </a:r>
          </a:p>
          <a:p>
            <a:pPr marL="800100" lvl="1" indent="-342900"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Financing: US$120,000 in total in 2008 to US$4.4 million in 2014/15</a:t>
            </a:r>
          </a:p>
          <a:p>
            <a:pPr marL="800100" lvl="1" indent="-342900"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Insurance premium: 5% and subsequently reduced to 4.0%/4.5%</a:t>
            </a:r>
          </a:p>
          <a:p>
            <a:pPr marL="800100" lvl="1" indent="-342900"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Average claims to premium earned ratio = about 45%</a:t>
            </a:r>
          </a:p>
          <a:p>
            <a:pPr marL="800100" lvl="1" indent="-342900"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Interest rate in 2014/15 = 14% (vs prime of 15.5%)    </a:t>
            </a:r>
          </a:p>
          <a:p>
            <a:pPr>
              <a:defRPr/>
            </a:pP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100% loan recovery in first 4 years; dropping to 93.7% in 2014 and 90.9% in 2015</a:t>
            </a:r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Biggest challenge has been sustainability of insurance scheme during years of catastrophic scale drought (often linked to El Nino)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7BE59A-CC0E-7B44-EEF9-B956B48265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994" y="1080472"/>
            <a:ext cx="2159997" cy="1447152"/>
          </a:xfrm>
          <a:prstGeom prst="rect">
            <a:avLst/>
          </a:prstGeom>
        </p:spPr>
      </p:pic>
      <p:pic>
        <p:nvPicPr>
          <p:cNvPr id="3" name="Picture 2" descr="flood 2">
            <a:extLst>
              <a:ext uri="{FF2B5EF4-FFF2-40B4-BE49-F238E27FC236}">
                <a16:creationId xmlns:a16="http://schemas.microsoft.com/office/drawing/2014/main" id="{2583228C-D729-F438-680C-53B5005C4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994" y="2468622"/>
            <a:ext cx="2159997" cy="1698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3F7AB07-79D3-4CC5-8B4E-8AF7E0D2F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Working with the environment:</a:t>
            </a:r>
            <a:endParaRPr lang="en-GB" dirty="0">
              <a:latin typeface="+mn-lt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32F35BA-E5E0-474B-8D25-8BA2A83AD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667" y="1061156"/>
            <a:ext cx="11015133" cy="566031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Exponential growth in adoption of conservation agriculture (CA):</a:t>
            </a:r>
          </a:p>
          <a:p>
            <a:pPr lvl="1"/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Number of countries in Africa: 2008/09 = 9; 2013/14 = 14; and 2018/19 = 25</a:t>
            </a:r>
          </a:p>
          <a:p>
            <a:pPr lvl="1"/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 land area under CA in Africa</a:t>
            </a:r>
          </a:p>
          <a:p>
            <a:pPr lvl="2"/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2008/09 = 485,000 ha</a:t>
            </a:r>
          </a:p>
          <a:p>
            <a:pPr lvl="2"/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2013/14 = 903,000 ha</a:t>
            </a:r>
          </a:p>
          <a:p>
            <a:pPr lvl="2"/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2018/19 = 2,710,000 ha</a:t>
            </a:r>
          </a:p>
          <a:p>
            <a:pPr lvl="1"/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South Africa leads: 50% cropped land</a:t>
            </a:r>
          </a:p>
          <a:p>
            <a:pPr lvl="2"/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Followed by: Zambia = 17.6%; </a:t>
            </a:r>
          </a:p>
          <a:p>
            <a:pPr lvl="2"/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Mozambique = 9.7%; Ghana = 7.6%</a:t>
            </a:r>
          </a:p>
          <a:p>
            <a:pPr lvl="2"/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Malawi = 6.7%</a:t>
            </a:r>
          </a:p>
          <a:p>
            <a:pPr lvl="1"/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Commercial farmers lead CA in Africa</a:t>
            </a:r>
          </a:p>
          <a:p>
            <a:pPr lvl="1"/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3441ED2C-8E54-0882-2FDB-97E98112BC29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8" t="14167" r="13382" b="31099"/>
          <a:stretch/>
        </p:blipFill>
        <p:spPr bwMode="auto">
          <a:xfrm>
            <a:off x="6815999" y="1989002"/>
            <a:ext cx="5037334" cy="43199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952C24-D303-12EE-723D-58F97C86C091}"/>
              </a:ext>
            </a:extLst>
          </p:cNvPr>
          <p:cNvSpPr/>
          <p:nvPr/>
        </p:nvSpPr>
        <p:spPr>
          <a:xfrm>
            <a:off x="336008" y="6155107"/>
            <a:ext cx="3713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Mkomwa &amp; Kassam, 2022. </a:t>
            </a:r>
          </a:p>
        </p:txBody>
      </p:sp>
    </p:spTree>
    <p:extLst>
      <p:ext uri="{BB962C8B-B14F-4D97-AF65-F5344CB8AC3E}">
        <p14:creationId xmlns:p14="http://schemas.microsoft.com/office/powerpoint/2010/main" val="4264211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1E659-A679-874F-2F25-087558467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9E2FCBF-6F3C-CACA-9813-89314C070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67" y="136526"/>
            <a:ext cx="11015133" cy="718608"/>
          </a:xfrm>
        </p:spPr>
        <p:txBody>
          <a:bodyPr anchor="ctr">
            <a:normAutofit/>
          </a:bodyPr>
          <a:lstStyle/>
          <a:p>
            <a:r>
              <a:rPr lang="en-GB" sz="3300"/>
              <a:t>Integrated farming systems – waste is a resource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3B7D300-4091-7C7D-65B5-A20D70B920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3388" y="1219200"/>
            <a:ext cx="5514975" cy="550227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chemeClr val="tx1"/>
                </a:solidFill>
              </a:rPr>
              <a:t>Poultry/crop farming </a:t>
            </a:r>
          </a:p>
          <a:p>
            <a:pPr lvl="1"/>
            <a:r>
              <a:rPr lang="en-GB" sz="2000" dirty="0"/>
              <a:t>Poultry manure – soil fertilisation</a:t>
            </a:r>
          </a:p>
          <a:p>
            <a:pPr lvl="1"/>
            <a:r>
              <a:rPr lang="en-GB" sz="2000" dirty="0"/>
              <a:t>Grains for feed, food and market </a:t>
            </a:r>
          </a:p>
          <a:p>
            <a:pPr lvl="1"/>
            <a:r>
              <a:rPr lang="en-GB" sz="2000" dirty="0"/>
              <a:t>Eggs and meat – consumption/sale</a:t>
            </a:r>
          </a:p>
          <a:p>
            <a:pPr marL="457200" lvl="1" indent="0">
              <a:buNone/>
            </a:pPr>
            <a:r>
              <a:rPr lang="en-GB" sz="2000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chemeClr val="tx1"/>
                </a:solidFill>
              </a:rPr>
              <a:t>Cases in Zambia</a:t>
            </a:r>
          </a:p>
          <a:p>
            <a:pPr lvl="1"/>
            <a:r>
              <a:rPr lang="en-GB" sz="2000" dirty="0"/>
              <a:t>Medium-scale egg producers:</a:t>
            </a:r>
          </a:p>
          <a:p>
            <a:pPr lvl="2"/>
            <a:r>
              <a:rPr lang="en-GB" dirty="0"/>
              <a:t>Integrated with commercial vegetable production</a:t>
            </a:r>
          </a:p>
          <a:p>
            <a:pPr lvl="1"/>
            <a:r>
              <a:rPr lang="en-GB" sz="2000" dirty="0"/>
              <a:t>Large-scale egg producer:</a:t>
            </a:r>
          </a:p>
          <a:p>
            <a:pPr lvl="2"/>
            <a:r>
              <a:rPr lang="en-GB" dirty="0"/>
              <a:t>Manure dried and packaged for sale, especially to medium-scale vegetables producers</a:t>
            </a:r>
          </a:p>
          <a:p>
            <a:pPr lvl="2"/>
            <a:r>
              <a:rPr lang="en-GB" dirty="0"/>
              <a:t>Result of collaborative research with University of Zambia</a:t>
            </a:r>
          </a:p>
          <a:p>
            <a:pPr marL="914400" lvl="2" indent="0">
              <a:buNone/>
            </a:pPr>
            <a:endParaRPr lang="en-GB" dirty="0"/>
          </a:p>
        </p:txBody>
      </p:sp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4E86F58D-70EB-80D0-9A45-280D63312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04"/>
          <a:stretch>
            <a:fillRect/>
          </a:stretch>
        </p:blipFill>
        <p:spPr bwMode="auto">
          <a:xfrm>
            <a:off x="5998620" y="1219200"/>
            <a:ext cx="5759992" cy="364979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9CFDD6-1763-2C73-7D4C-B8F2A0AF30FD}"/>
              </a:ext>
            </a:extLst>
          </p:cNvPr>
          <p:cNvSpPr/>
          <p:nvPr/>
        </p:nvSpPr>
        <p:spPr>
          <a:xfrm>
            <a:off x="572638" y="6308996"/>
            <a:ext cx="3713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Mkomwa &amp; Kassam, 2022.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BBB4A0-8C24-B983-B7E5-259890038CFC}"/>
              </a:ext>
            </a:extLst>
          </p:cNvPr>
          <p:cNvSpPr/>
          <p:nvPr/>
        </p:nvSpPr>
        <p:spPr>
          <a:xfrm>
            <a:off x="6337315" y="4863732"/>
            <a:ext cx="2690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ChixxVille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2025. </a:t>
            </a:r>
          </a:p>
        </p:txBody>
      </p:sp>
    </p:spTree>
    <p:extLst>
      <p:ext uri="{BB962C8B-B14F-4D97-AF65-F5344CB8AC3E}">
        <p14:creationId xmlns:p14="http://schemas.microsoft.com/office/powerpoint/2010/main" val="2049548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0D692-89F1-78FB-CB1A-EF9422625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CC9719C-AE03-1C3C-6202-E15F5AA95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67" y="136526"/>
            <a:ext cx="11015133" cy="718608"/>
          </a:xfrm>
        </p:spPr>
        <p:txBody>
          <a:bodyPr anchor="ctr">
            <a:normAutofit/>
          </a:bodyPr>
          <a:lstStyle/>
          <a:p>
            <a:r>
              <a:rPr lang="en-GB" sz="3300" dirty="0"/>
              <a:t>Integrated aquaponic farming systems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8A71A3C-0C87-5C4A-2A0C-D00778BCD2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3388" y="855134"/>
            <a:ext cx="6382611" cy="586634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chemeClr val="tx1"/>
                </a:solidFill>
              </a:rPr>
              <a:t>Fish with rice:</a:t>
            </a:r>
          </a:p>
          <a:p>
            <a:pPr lvl="1"/>
            <a:r>
              <a:rPr lang="en-GB" sz="2000" dirty="0"/>
              <a:t>Potential being explored for public irrigation facilities in Northern Ghana</a:t>
            </a:r>
          </a:p>
          <a:p>
            <a:pPr lvl="1"/>
            <a:r>
              <a:rPr lang="en-GB" sz="2000" dirty="0"/>
              <a:t>Can produce fish (tilapia and catfish popular) and crustaceans (shrimp)</a:t>
            </a:r>
          </a:p>
          <a:p>
            <a:pPr lvl="1"/>
            <a:r>
              <a:rPr lang="en-GB" sz="2000" dirty="0"/>
              <a:t>Reduce inorganic fertiliser use in paddy production</a:t>
            </a:r>
          </a:p>
          <a:p>
            <a:pPr marL="457200" lvl="1" indent="0">
              <a:buNone/>
            </a:pPr>
            <a:r>
              <a:rPr lang="en-GB" sz="2000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chemeClr val="tx1"/>
                </a:solidFill>
              </a:rPr>
              <a:t>Fish with vegetables </a:t>
            </a:r>
            <a:r>
              <a:rPr lang="en-GB" sz="2000" b="0" dirty="0">
                <a:solidFill>
                  <a:schemeClr val="tx1"/>
                </a:solidFill>
              </a:rPr>
              <a:t>(in Ghana)</a:t>
            </a:r>
          </a:p>
          <a:p>
            <a:pPr lvl="1"/>
            <a:r>
              <a:rPr lang="en-GB" sz="2000" dirty="0"/>
              <a:t>Growth in adoption by medium-scale farmers and women’s groups:</a:t>
            </a:r>
          </a:p>
          <a:p>
            <a:pPr lvl="2"/>
            <a:r>
              <a:rPr lang="en-GB" dirty="0"/>
              <a:t>Vegetable farms irrigated with effluent from fishponds (rich in organic nutrients &amp; safer) </a:t>
            </a:r>
          </a:p>
          <a:p>
            <a:pPr lvl="2"/>
            <a:r>
              <a:rPr lang="en-GB" dirty="0"/>
              <a:t>Dual source of income from fish (mainly catfish) and vegetables (all types)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35B6BC7-CDA6-A3A3-00C0-80750EE53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043" y="895326"/>
            <a:ext cx="4375569" cy="291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ond aquaculture in China ...">
            <a:extLst>
              <a:ext uri="{FF2B5EF4-FFF2-40B4-BE49-F238E27FC236}">
                <a16:creationId xmlns:a16="http://schemas.microsoft.com/office/drawing/2014/main" id="{7DC9109D-F861-CE70-4B82-543EE9AB43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1" t="30572"/>
          <a:stretch>
            <a:fillRect/>
          </a:stretch>
        </p:blipFill>
        <p:spPr bwMode="auto">
          <a:xfrm>
            <a:off x="7383043" y="3849715"/>
            <a:ext cx="4375568" cy="238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875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3F7AB07-79D3-4CC5-8B4E-8AF7E0D2F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Supportive actions (1)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32F35BA-E5E0-474B-8D25-8BA2A83AD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667" y="1061156"/>
            <a:ext cx="11517325" cy="566031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Extension reforms </a:t>
            </a:r>
            <a:r>
              <a:rPr lang="en-GB" sz="1900" b="0" dirty="0">
                <a:solidFill>
                  <a:schemeClr val="tx1"/>
                </a:solidFill>
              </a:rPr>
              <a:t> (PARM 2018 - Ethiopia; and 2019 - Liberia)</a:t>
            </a:r>
          </a:p>
          <a:p>
            <a:pPr lvl="1"/>
            <a:r>
              <a:rPr lang="en-GB" dirty="0"/>
              <a:t>Climate change and profitability of adopting new technologies and practices often marginalised in public extension systems, except in specific projects. </a:t>
            </a:r>
          </a:p>
          <a:p>
            <a:pPr lvl="1"/>
            <a:r>
              <a:rPr lang="en-GB" dirty="0"/>
              <a:t>Limited engagement of smallholders in research and innovation which underpin extension advisories in agrifood systems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Postharvest loss (PHL) reduction</a:t>
            </a:r>
            <a:r>
              <a:rPr lang="en-GB" sz="1800" b="0" dirty="0">
                <a:solidFill>
                  <a:schemeClr val="tx1"/>
                </a:solidFill>
              </a:rPr>
              <a:t> (Stathers, Onumah and Lamboll 2024)</a:t>
            </a:r>
          </a:p>
          <a:p>
            <a:pPr lvl="1"/>
            <a:r>
              <a:rPr lang="en-GB" dirty="0"/>
              <a:t>Reduce PHL to improve food availability &amp; profitability of adopting yield-enhancing inputs </a:t>
            </a:r>
          </a:p>
          <a:p>
            <a:pPr lvl="1"/>
            <a:r>
              <a:rPr lang="en-GB" dirty="0"/>
              <a:t>Focus not only on food grains but also perishables e.g. vegetables and fruits</a:t>
            </a:r>
          </a:p>
          <a:p>
            <a:pPr lvl="1"/>
            <a:r>
              <a:rPr lang="en-GB" dirty="0"/>
              <a:t>Interesting emerging cases of SME-led innovations in PHL-reduction</a:t>
            </a:r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F44180-2CB0-674F-219F-7D0EC02531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609" b="20420"/>
          <a:stretch>
            <a:fillRect/>
          </a:stretch>
        </p:blipFill>
        <p:spPr>
          <a:xfrm>
            <a:off x="2603470" y="4149000"/>
            <a:ext cx="8015180" cy="215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7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45E5C-9AD2-4A87-B489-579FF29FF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B93F63B-2E0C-8273-B6C0-DC3CEE3C5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Supportive actions (2)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244B9F1-AF7E-E69A-3A82-DEE4FFD1F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667" y="1061156"/>
            <a:ext cx="11517325" cy="51158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Enabling policy framework  </a:t>
            </a:r>
          </a:p>
          <a:p>
            <a:pPr lvl="1"/>
            <a:r>
              <a:rPr lang="en-GB" dirty="0"/>
              <a:t>Avoid disabling interventions in inputs/output markets </a:t>
            </a:r>
          </a:p>
          <a:p>
            <a:pPr lvl="1"/>
            <a:r>
              <a:rPr lang="en-GB" dirty="0"/>
              <a:t>Strengthen links between smallholders and researchers/innovators </a:t>
            </a:r>
          </a:p>
          <a:p>
            <a:pPr lvl="1"/>
            <a:r>
              <a:rPr lang="en-GB" dirty="0"/>
              <a:t>Sustained start-up funding is critical in promoting innovations that improve soil health whilst enhancing climate resilience and farm productivity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1026" name="Picture 2" descr="No alternative text description for this image">
            <a:extLst>
              <a:ext uri="{FF2B5EF4-FFF2-40B4-BE49-F238E27FC236}">
                <a16:creationId xmlns:a16="http://schemas.microsoft.com/office/drawing/2014/main" id="{BDCA5281-55C9-2979-B6E7-920DBBCCC3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5" t="46051" r="12205" b="11403"/>
          <a:stretch>
            <a:fillRect/>
          </a:stretch>
        </p:blipFill>
        <p:spPr bwMode="auto">
          <a:xfrm>
            <a:off x="1776006" y="3285036"/>
            <a:ext cx="5759992" cy="215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2AEDD3-2151-3E6B-E246-1F2993794AFC}"/>
              </a:ext>
            </a:extLst>
          </p:cNvPr>
          <p:cNvSpPr/>
          <p:nvPr/>
        </p:nvSpPr>
        <p:spPr>
          <a:xfrm>
            <a:off x="6096000" y="5651056"/>
            <a:ext cx="576632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4259967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C42ED-1FEA-9DA6-5A2B-A359C0AA2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E6BBD23-955D-2219-4896-86E39886E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67" y="136526"/>
            <a:ext cx="11015133" cy="718608"/>
          </a:xfrm>
        </p:spPr>
        <p:txBody>
          <a:bodyPr anchor="ctr">
            <a:normAutofit/>
          </a:bodyPr>
          <a:lstStyle/>
          <a:p>
            <a:r>
              <a:rPr lang="en-GB" dirty="0"/>
              <a:t>Introduction/context (1):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7A39DAA-A469-FDBA-3576-B58A049466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6009" y="1219200"/>
            <a:ext cx="5994758" cy="50897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000" dirty="0"/>
              <a:t>Increasing farm output/productivity remains high on African agenda:</a:t>
            </a:r>
          </a:p>
          <a:p>
            <a:pPr lvl="1"/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A key commitment in the Kampala Declaration 2026-2035 (AUDA-NEPAD, 2025) – implementation from Jan 2026. </a:t>
            </a:r>
          </a:p>
          <a:p>
            <a:pPr lvl="1"/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Acknowledges bridging productivity gap, highlighted by FAO (2025); but also </a:t>
            </a:r>
          </a:p>
          <a:p>
            <a:pPr lvl="1"/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Stresses goals beyond objectives of Inputs Subsidy Programmes (ISPs), which are: </a:t>
            </a:r>
          </a:p>
          <a:p>
            <a:pPr lvl="2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Increase yields through subsidising mainly inorganic fertiliser; </a:t>
            </a:r>
          </a:p>
          <a:p>
            <a:pPr lvl="2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Agrochemicals and “improved” seed/planting materials 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4331BFA-7A63-5BF9-65B1-54C9C65F4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1499923-B847-70BB-4A4D-372EA970D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5998" y="5647918"/>
            <a:ext cx="503999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Cereals gap 1961-2023 (FAO 2025)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DBCA5C-739C-413B-9285-665FBA360C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3" t="35631" r="52581" b="20050"/>
          <a:stretch>
            <a:fillRect/>
          </a:stretch>
        </p:blipFill>
        <p:spPr bwMode="auto">
          <a:xfrm>
            <a:off x="6330767" y="1219199"/>
            <a:ext cx="5730333" cy="43697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0689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32F35BA-E5E0-474B-8D25-8BA2A83AD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667" y="855134"/>
            <a:ext cx="11517325" cy="58663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Commitments in the Kampala Declaration (2025) emphasise:</a:t>
            </a:r>
          </a:p>
          <a:p>
            <a:pPr lvl="1"/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Food and </a:t>
            </a:r>
            <a:r>
              <a:rPr lang="en-GB" sz="22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Nutrition </a:t>
            </a:r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Security: implying focusing beyond increasing grain output; but also boost output of</a:t>
            </a:r>
          </a:p>
          <a:p>
            <a:pPr lvl="1"/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Nutrient-rich foods including “neglected and underutilised species”. </a:t>
            </a:r>
          </a:p>
          <a:p>
            <a:pPr lvl="1"/>
            <a:r>
              <a:rPr lang="en-GB" sz="2200" dirty="0"/>
              <a:t>Systems perspective in sustainable development of agrifood systems:</a:t>
            </a:r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/>
            <a:r>
              <a:rPr lang="en-GB" sz="2200" dirty="0"/>
              <a:t>Economically sustainable – p</a:t>
            </a:r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rofitable/financially sustainable for producers; &amp;</a:t>
            </a:r>
          </a:p>
          <a:p>
            <a:pPr lvl="3"/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Fiscally sustainable for governments.  </a:t>
            </a:r>
          </a:p>
          <a:p>
            <a:pPr lvl="2"/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Environmentally sustainable – e.g. enhance climate-resilience; and</a:t>
            </a:r>
          </a:p>
          <a:p>
            <a:pPr lvl="2"/>
            <a:r>
              <a:rPr lang="en-GB" sz="2200" dirty="0"/>
              <a:t>Socially and culturally sustainable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2200" dirty="0">
              <a:solidFill>
                <a:schemeClr val="accent5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Hence, need for alternative options to boost smallholder productivity:</a:t>
            </a:r>
          </a:p>
          <a:p>
            <a:pPr lvl="1"/>
            <a:r>
              <a:rPr lang="en-GB" sz="2200" dirty="0"/>
              <a:t>Aligned to the objectives of the Kampala Declaration (2025); whilst helping to </a:t>
            </a:r>
          </a:p>
          <a:p>
            <a:pPr lvl="1"/>
            <a:r>
              <a:rPr lang="en-GB" sz="2200" dirty="0"/>
              <a:t>Break smallholders’ </a:t>
            </a: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</a:rPr>
              <a:t>low-inputs and low productivity equilibrium </a:t>
            </a: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</a:rPr>
              <a:t>(Dorward et al. 2008)</a:t>
            </a:r>
            <a:endParaRPr lang="en-GB" sz="15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3F7AB07-79D3-4CC5-8B4E-8AF7E0D2F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Introduction/context (2):</a:t>
            </a:r>
            <a:endParaRPr lang="en-GB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4084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3F7AB07-79D3-4CC5-8B4E-8AF7E0D2F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67" y="77533"/>
            <a:ext cx="11015133" cy="718608"/>
          </a:xfrm>
        </p:spPr>
        <p:txBody>
          <a:bodyPr/>
          <a:lstStyle/>
          <a:p>
            <a:r>
              <a:rPr lang="en-GB" dirty="0"/>
              <a:t>Framework for analysis of ISPs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32F35BA-E5E0-474B-8D25-8BA2A83AD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915" y="1106070"/>
            <a:ext cx="11015133" cy="5115807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7" name="Graphic 13">
            <a:extLst>
              <a:ext uri="{FF2B5EF4-FFF2-40B4-BE49-F238E27FC236}">
                <a16:creationId xmlns:a16="http://schemas.microsoft.com/office/drawing/2014/main" id="{A972EC60-F599-8906-EAE2-3F6519E1B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7707" y="796142"/>
            <a:ext cx="9723767" cy="517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27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3F7AB07-79D3-4CC5-8B4E-8AF7E0D2F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ISP in Nigeria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32F35BA-E5E0-474B-8D25-8BA2A83AD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666" y="871096"/>
            <a:ext cx="11015133" cy="51158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200" b="0" dirty="0">
                <a:solidFill>
                  <a:schemeClr val="tx1"/>
                </a:solidFill>
              </a:rPr>
              <a:t>Initiated in 1980-90s; modified several times; by 2021/22 subsidies accounted for about 7.2% of federal agriculture budget, excluding 25% subsidy from states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200" b="0" dirty="0">
                <a:solidFill>
                  <a:schemeClr val="tx1"/>
                </a:solidFill>
              </a:rPr>
              <a:t>Additional public investment in form of multiple unsustainable credit schemes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200" b="0" dirty="0">
                <a:solidFill>
                  <a:schemeClr val="tx1"/>
                </a:solidFill>
              </a:rPr>
              <a:t>Despite this crop yields stagnated or declined between 2013 and 2020.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67D06CA-7F76-9C37-4AFA-D4ED829AE2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2412513"/>
              </p:ext>
            </p:extLst>
          </p:nvPr>
        </p:nvGraphicFramePr>
        <p:xfrm>
          <a:off x="1056007" y="2709001"/>
          <a:ext cx="8639988" cy="3673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9525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3F7AB07-79D3-4CC5-8B4E-8AF7E0D2F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ISP in Zambia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32F35BA-E5E0-474B-8D25-8BA2A83AD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813" y="855134"/>
            <a:ext cx="11015133" cy="57968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000" b="0" dirty="0">
                <a:solidFill>
                  <a:schemeClr val="tx1"/>
                </a:solidFill>
              </a:rPr>
              <a:t>Launched </a:t>
            </a:r>
            <a:r>
              <a:rPr lang="en-GB" sz="20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2002 to cushion smallholders against severe drought in 2000/2001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Target ballooned from 120,000 (2002) to over 1 million in 2022; subsidy rising from 50% to over 80%; taking up over 30% of sector budget; </a:t>
            </a:r>
            <a:endParaRPr lang="en-GB" sz="2000" b="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2000" b="0" dirty="0">
                <a:solidFill>
                  <a:schemeClr val="tx1"/>
                </a:solidFill>
              </a:rPr>
              <a:t>Average yield for maize (main national staple and target): low and variable; and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b="0" dirty="0">
                <a:solidFill>
                  <a:schemeClr val="tx1"/>
                </a:solidFill>
              </a:rPr>
              <a:t>Marginal impact on poverty reduction; poor smallholders account for only 27% of subsidised inputs distributed (</a:t>
            </a:r>
            <a:r>
              <a:rPr lang="en-GB" sz="1200" b="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Fusillier</a:t>
            </a:r>
            <a:r>
              <a:rPr lang="en-GB" sz="12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al. (2021)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</a:p>
          <a:p>
            <a:pPr marL="914400" lvl="2" indent="0">
              <a:buNone/>
            </a:pPr>
            <a:endParaRPr lang="en-GB" dirty="0"/>
          </a:p>
          <a:p>
            <a:pPr marL="914400" lvl="2" indent="0">
              <a:buNone/>
            </a:pPr>
            <a:endParaRPr lang="en-GB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7322BB7-FDE0-B3E8-D7A1-4DBCB5B38A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6080378"/>
              </p:ext>
            </p:extLst>
          </p:nvPr>
        </p:nvGraphicFramePr>
        <p:xfrm>
          <a:off x="1776006" y="3122870"/>
          <a:ext cx="7199991" cy="2879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5600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3F7AB07-79D3-4CC5-8B4E-8AF7E0D2F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67" y="136526"/>
            <a:ext cx="11015133" cy="718608"/>
          </a:xfrm>
        </p:spPr>
        <p:txBody>
          <a:bodyPr anchor="ctr">
            <a:normAutofit/>
          </a:bodyPr>
          <a:lstStyle/>
          <a:p>
            <a:r>
              <a:rPr lang="en-GB" dirty="0"/>
              <a:t>Alternative strategies &amp; options:</a:t>
            </a:r>
          </a:p>
        </p:txBody>
      </p:sp>
      <p:graphicFrame>
        <p:nvGraphicFramePr>
          <p:cNvPr id="6" name="Espace réservé du contenu 3">
            <a:extLst>
              <a:ext uri="{FF2B5EF4-FFF2-40B4-BE49-F238E27FC236}">
                <a16:creationId xmlns:a16="http://schemas.microsoft.com/office/drawing/2014/main" id="{FCC0D551-1678-5BFA-649B-CBDF40D283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1209320"/>
              </p:ext>
            </p:extLst>
          </p:nvPr>
        </p:nvGraphicFramePr>
        <p:xfrm>
          <a:off x="338667" y="855134"/>
          <a:ext cx="11015133" cy="5866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1825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3F7AB07-79D3-4CC5-8B4E-8AF7E0D2F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67" y="77533"/>
            <a:ext cx="11015133" cy="718608"/>
          </a:xfrm>
        </p:spPr>
        <p:txBody>
          <a:bodyPr>
            <a:normAutofit fontScale="90000"/>
          </a:bodyPr>
          <a:lstStyle/>
          <a:p>
            <a:r>
              <a:rPr lang="en-GB" dirty="0"/>
              <a:t>Business to farmer (B2F): Ghana sorghum value chain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32F35BA-E5E0-474B-8D25-8BA2A83AD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285" y="952562"/>
            <a:ext cx="11582077" cy="535643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actors’ interests/benefits and role: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1200" dirty="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rgbClr val="2021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Major industrial brewery: </a:t>
            </a:r>
          </a:p>
          <a:p>
            <a:pPr lvl="1"/>
            <a:r>
              <a:rPr lang="en-GB" sz="2200" dirty="0">
                <a:solidFill>
                  <a:srgbClr val="2021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Consistent supply of quality sorghum </a:t>
            </a:r>
          </a:p>
          <a:p>
            <a:pPr lvl="1"/>
            <a:r>
              <a:rPr lang="en-GB" sz="2200" dirty="0">
                <a:solidFill>
                  <a:srgbClr val="2021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Lead in pre-season negotiation of prices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rgbClr val="2021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Commodity aggregators:</a:t>
            </a:r>
          </a:p>
          <a:p>
            <a:pPr lvl="1"/>
            <a:r>
              <a:rPr lang="en-GB" sz="2200" dirty="0">
                <a:solidFill>
                  <a:srgbClr val="2021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Assured offtake market; secures trade finance</a:t>
            </a:r>
          </a:p>
          <a:p>
            <a:pPr lvl="1"/>
            <a:r>
              <a:rPr lang="en-GB" sz="2200" dirty="0">
                <a:solidFill>
                  <a:srgbClr val="2021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Funds inputs credit and tarpaulin for drying grains</a:t>
            </a:r>
          </a:p>
          <a:p>
            <a:pPr lvl="1"/>
            <a:r>
              <a:rPr lang="en-GB" sz="2200" dirty="0">
                <a:solidFill>
                  <a:srgbClr val="2021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Field staff provide extension and monitoring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rgbClr val="2021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Smallholder farmers:</a:t>
            </a:r>
          </a:p>
          <a:p>
            <a:pPr lvl="1"/>
            <a:r>
              <a:rPr lang="en-GB" sz="2200" dirty="0">
                <a:solidFill>
                  <a:srgbClr val="2021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Assured market at pre-determined floor price</a:t>
            </a:r>
          </a:p>
          <a:p>
            <a:pPr lvl="1"/>
            <a:r>
              <a:rPr lang="en-GB" sz="2200" dirty="0">
                <a:solidFill>
                  <a:srgbClr val="2021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 to inputs credit, extension advice and improved postharvest grain handling </a:t>
            </a:r>
          </a:p>
          <a:p>
            <a:pPr lvl="1"/>
            <a:r>
              <a:rPr lang="en-GB" sz="2200" dirty="0">
                <a:solidFill>
                  <a:srgbClr val="2021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Evidence of productivity gains impacting household income and food availability</a:t>
            </a:r>
          </a:p>
          <a:p>
            <a:pPr lvl="1"/>
            <a:r>
              <a:rPr lang="en-GB" sz="2200" dirty="0">
                <a:solidFill>
                  <a:srgbClr val="2021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Anecdotal evidence indicates option attractive to youth (“safer than illegal mining”)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2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Issues: limited farmers’ involvement in price bargaining; buyer non-performance a risk (not side-selling (occurred during COVID); need to align extension advice to climate change</a:t>
            </a:r>
            <a:endParaRPr lang="en-GB" sz="2200" b="0" dirty="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2000" dirty="0">
              <a:solidFill>
                <a:schemeClr val="accent5">
                  <a:lumMod val="75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09840C1-135C-E4A4-E130-4AAEE7392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41529" y="796141"/>
            <a:ext cx="4822186" cy="361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25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DA3E1-5AC8-8EE3-5234-FC5395FC1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BD6CBED-2B6C-C0A4-3D6C-F4F087D8D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67" y="136526"/>
            <a:ext cx="11015133" cy="718608"/>
          </a:xfrm>
        </p:spPr>
        <p:txBody>
          <a:bodyPr anchor="ctr">
            <a:normAutofit fontScale="90000"/>
          </a:bodyPr>
          <a:lstStyle/>
          <a:p>
            <a:r>
              <a:rPr lang="en-GB" dirty="0"/>
              <a:t>Inventory collateralisation for timely inputs access: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1A41FC3-E857-9654-A7FA-FE75D15024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5667" y="855134"/>
            <a:ext cx="6300332" cy="514060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chemeClr val="tx1"/>
                </a:solidFill>
              </a:rPr>
              <a:t>Collateralising durable commodities:</a:t>
            </a:r>
          </a:p>
          <a:p>
            <a:pPr lvl="1"/>
            <a:r>
              <a:rPr lang="en-GB" sz="2000" dirty="0"/>
              <a:t>Grains deposited in certified/licensed facilities (e.g. by ZAMACE, Zambia) </a:t>
            </a:r>
          </a:p>
          <a:p>
            <a:pPr lvl="1"/>
            <a:r>
              <a:rPr lang="en-GB" sz="2000" dirty="0"/>
              <a:t>Receipts issued and transferred to inputs distributors as collateral for inputs on credit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chemeClr val="tx1"/>
                </a:solidFill>
              </a:rPr>
              <a:t>Commercial farmers:</a:t>
            </a:r>
          </a:p>
          <a:p>
            <a:pPr lvl="1"/>
            <a:r>
              <a:rPr lang="en-GB" sz="2000" dirty="0"/>
              <a:t>Over 10,000 tonnes of maize deposited</a:t>
            </a:r>
          </a:p>
          <a:p>
            <a:pPr lvl="1"/>
            <a:r>
              <a:rPr lang="en-GB" sz="2000" dirty="0"/>
              <a:t>US$2.35 million inputs credit at total carrying cost of 5.7% (vs 15.5% interest rate)</a:t>
            </a:r>
          </a:p>
          <a:p>
            <a:pPr lvl="1"/>
            <a:r>
              <a:rPr lang="en-GB" sz="2000" dirty="0"/>
              <a:t>Extra income from delayed sale close to 7%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chemeClr val="tx1"/>
                </a:solidFill>
              </a:rPr>
              <a:t>Smallholders:</a:t>
            </a:r>
          </a:p>
          <a:p>
            <a:pPr lvl="1"/>
            <a:r>
              <a:rPr lang="en-GB" sz="2000" dirty="0"/>
              <a:t>Two cases: 1.0 and 1.2 tonnes </a:t>
            </a:r>
          </a:p>
          <a:p>
            <a:pPr lvl="1"/>
            <a:r>
              <a:rPr lang="en-GB" sz="2000" dirty="0"/>
              <a:t>Inputs credit US$305 and US$345 respectively; incremental income from delayed sale about 18%</a:t>
            </a:r>
          </a:p>
          <a:p>
            <a:pPr marL="457200" lvl="1" indent="0">
              <a:buNone/>
            </a:pP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4B6A32-2D10-F30D-B03E-53EE8F559C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800"/>
          <a:stretch>
            <a:fillRect/>
          </a:stretch>
        </p:blipFill>
        <p:spPr>
          <a:xfrm>
            <a:off x="6815999" y="862265"/>
            <a:ext cx="5161262" cy="4467084"/>
          </a:xfrm>
          <a:prstGeom prst="rect">
            <a:avLst/>
          </a:prstGeom>
          <a:noFill/>
        </p:spPr>
      </p:pic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58C689F9-DBE0-2173-7696-71E5AF9FD80E}"/>
              </a:ext>
            </a:extLst>
          </p:cNvPr>
          <p:cNvSpPr txBox="1">
            <a:spLocks/>
          </p:cNvSpPr>
          <p:nvPr/>
        </p:nvSpPr>
        <p:spPr>
          <a:xfrm>
            <a:off x="338667" y="5793628"/>
            <a:ext cx="11517325" cy="92784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6666"/>
              </a:buClr>
              <a:buSzPct val="120000"/>
              <a:buFont typeface="Arial" panose="020B0604020202020204" pitchFamily="34" charset="0"/>
              <a:buChar char="•"/>
              <a:defRPr sz="2800" b="1" kern="1200">
                <a:solidFill>
                  <a:schemeClr val="accent1">
                    <a:lumMod val="75000"/>
                  </a:schemeClr>
                </a:solidFill>
                <a:latin typeface="Open Sans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 grain procurement via warehouse receipt system can:</a:t>
            </a:r>
          </a:p>
          <a:p>
            <a:pPr lvl="1"/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Upscale this form of inputs financing, especially, where agencies delay payments by 3-6 months</a:t>
            </a:r>
          </a:p>
        </p:txBody>
      </p:sp>
    </p:spTree>
    <p:extLst>
      <p:ext uri="{BB962C8B-B14F-4D97-AF65-F5344CB8AC3E}">
        <p14:creationId xmlns:p14="http://schemas.microsoft.com/office/powerpoint/2010/main" val="4108322191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CA4D Template EN(Uk).potx" id="{B801299F-4830-40E0-B4BB-79328261D46B}" vid="{D9F4A1E7-B68D-4D18-AAC6-DBB5A292A7A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12038</TotalTime>
  <Words>1337</Words>
  <Application>Microsoft Office PowerPoint</Application>
  <PresentationFormat>Widescreen</PresentationFormat>
  <Paragraphs>164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Aptos</vt:lpstr>
      <vt:lpstr>Arial</vt:lpstr>
      <vt:lpstr>Bradley Hand ITC</vt:lpstr>
      <vt:lpstr>Calibri</vt:lpstr>
      <vt:lpstr>Courier New</vt:lpstr>
      <vt:lpstr>Open Sans</vt:lpstr>
      <vt:lpstr>Wingdings</vt:lpstr>
      <vt:lpstr>1_Thème Office</vt:lpstr>
      <vt:lpstr>BEYOND INPUTS SUBSIDIES: EXPLORING ALTERNATIVE STRATEGIES TO BOOST PRODUCTIVITY OF SMALLHOLDER FARMERS IN AFRICA </vt:lpstr>
      <vt:lpstr>Introduction/context (1):</vt:lpstr>
      <vt:lpstr>Introduction/context (2):</vt:lpstr>
      <vt:lpstr>Framework for analysis of ISPs</vt:lpstr>
      <vt:lpstr>ISP in Nigeria</vt:lpstr>
      <vt:lpstr>ISP in Zambia</vt:lpstr>
      <vt:lpstr>Alternative strategies &amp; options:</vt:lpstr>
      <vt:lpstr>Business to farmer (B2F): Ghana sorghum value chain</vt:lpstr>
      <vt:lpstr>Inventory collateralisation for timely inputs access:</vt:lpstr>
      <vt:lpstr>De-risking inputs finance: Zambia case</vt:lpstr>
      <vt:lpstr>Working with the environment:</vt:lpstr>
      <vt:lpstr>Integrated farming systems – waste is a resource</vt:lpstr>
      <vt:lpstr>Integrated aquaponic farming systems</vt:lpstr>
      <vt:lpstr>Supportive actions (1)</vt:lpstr>
      <vt:lpstr>Supportive actions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Etude VCA4D:  Analyse de la Chaine du lait au Burundi Royale Palace, 5 décembre 2022</dc:title>
  <dc:creator>FLançon</dc:creator>
  <cp:lastModifiedBy>Laura Felisatti</cp:lastModifiedBy>
  <cp:revision>53</cp:revision>
  <dcterms:created xsi:type="dcterms:W3CDTF">2022-12-20T16:17:30Z</dcterms:created>
  <dcterms:modified xsi:type="dcterms:W3CDTF">2026-01-26T15:17:55Z</dcterms:modified>
</cp:coreProperties>
</file>