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194" r:id="rId1"/>
  </p:sldMasterIdLst>
  <p:notesMasterIdLst>
    <p:notesMasterId r:id="rId13"/>
  </p:notesMasterIdLst>
  <p:handoutMasterIdLst>
    <p:handoutMasterId r:id="rId14"/>
  </p:handoutMasterIdLst>
  <p:sldIdLst>
    <p:sldId id="1132" r:id="rId2"/>
    <p:sldId id="1163" r:id="rId3"/>
    <p:sldId id="1172" r:id="rId4"/>
    <p:sldId id="1183" r:id="rId5"/>
    <p:sldId id="1184" r:id="rId6"/>
    <p:sldId id="1173" r:id="rId7"/>
    <p:sldId id="1182" r:id="rId8"/>
    <p:sldId id="1168" r:id="rId9"/>
    <p:sldId id="1187" r:id="rId10"/>
    <p:sldId id="1178" r:id="rId11"/>
    <p:sldId id="1180" r:id="rId1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BRANDIJ Alex (EEAS)" initials="GA(" lastIdx="0" clrIdx="0"/>
  <p:cmAuthor id="1" name="KADEL Jost (DEVCO)" initials="KJ(" lastIdx="0" clrIdx="1"/>
  <p:cmAuthor id="2" name="GOSSELINK Paulus (EEAS)" initials="GP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C197A"/>
    <a:srgbClr val="103C72"/>
    <a:srgbClr val="FF6600"/>
    <a:srgbClr val="00FF00"/>
    <a:srgbClr val="33CC33"/>
    <a:srgbClr val="003366"/>
    <a:srgbClr val="FF0000"/>
    <a:srgbClr val="003399"/>
    <a:srgbClr val="B8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79771" autoAdjust="0"/>
  </p:normalViewPr>
  <p:slideViewPr>
    <p:cSldViewPr>
      <p:cViewPr varScale="1">
        <p:scale>
          <a:sx n="86" d="100"/>
          <a:sy n="86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446" y="-84"/>
      </p:cViewPr>
      <p:guideLst>
        <p:guide orient="horz" pos="313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\DEVCO\A\A2\Aid%20Effectiveness\Joint%20Programming\State%20of%20play\JP%20Tracker%20-%20with%20country%20notes-update%2006-11-2015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1\DEVCO\A\A2\Aid%20Effectiveness\Joint%20Programming\State%20of%20play\JP%20Tracker%20-%20with%20country%20notes-update%2006-11-201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572076155938308E-2"/>
          <c:y val="5.6250000000000008E-2"/>
          <c:w val="0.70212434234478616"/>
          <c:h val="0.91875000000000007"/>
        </c:manualLayout>
      </c:layout>
      <c:pie3DChart>
        <c:varyColors val="1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xplosion val="25"/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cat>
            <c:strRef>
              <c:f>Dashboard!$B$18:$B$28</c:f>
              <c:strCache>
                <c:ptCount val="11"/>
                <c:pt idx="0">
                  <c:v>Africa - Western</c:v>
                </c:pt>
                <c:pt idx="1">
                  <c:v>Asia</c:v>
                </c:pt>
                <c:pt idx="2">
                  <c:v>Africa - Eastern</c:v>
                </c:pt>
                <c:pt idx="3">
                  <c:v>Neighbourhood - Southern </c:v>
                </c:pt>
                <c:pt idx="4">
                  <c:v>Latin America</c:v>
                </c:pt>
                <c:pt idx="5">
                  <c:v>Africa - Southern </c:v>
                </c:pt>
                <c:pt idx="6">
                  <c:v>Neighbourhood - Eastern</c:v>
                </c:pt>
                <c:pt idx="7">
                  <c:v>Africa - Central</c:v>
                </c:pt>
                <c:pt idx="8">
                  <c:v>Caribbean</c:v>
                </c:pt>
                <c:pt idx="9">
                  <c:v>Middle East</c:v>
                </c:pt>
                <c:pt idx="10">
                  <c:v>Pacific</c:v>
                </c:pt>
              </c:strCache>
            </c:strRef>
          </c:cat>
          <c:val>
            <c:numRef>
              <c:f>Dashboard!$C$18:$C$28</c:f>
              <c:numCache>
                <c:formatCode>General</c:formatCode>
                <c:ptCount val="11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445276093497919"/>
          <c:y val="0.15993588428881098"/>
          <c:w val="0.17069710172282454"/>
          <c:h val="0.6736693307922644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JP strategies approved or draft </a:t>
            </a:r>
            <a:endParaRPr lang="en-GB" dirty="0" smtClean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52642963471431E-2"/>
          <c:y val="0.15512464167785478"/>
          <c:w val="0.84396262935455424"/>
          <c:h val="0.516400154975961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Sheet1!$F$2:$F$8</c:f>
              <c:strCache>
                <c:ptCount val="7"/>
                <c:pt idx="0">
                  <c:v>Africa - Central</c:v>
                </c:pt>
                <c:pt idx="1">
                  <c:v>Africa - Eastern</c:v>
                </c:pt>
                <c:pt idx="2">
                  <c:v>Africa - Southern</c:v>
                </c:pt>
                <c:pt idx="3">
                  <c:v>Africa - Western</c:v>
                </c:pt>
                <c:pt idx="4">
                  <c:v>Asia</c:v>
                </c:pt>
                <c:pt idx="5">
                  <c:v>Latin America</c:v>
                </c:pt>
                <c:pt idx="6">
                  <c:v>Neighbourhood - Southern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draft</c:v>
                </c:pt>
              </c:strCache>
            </c:strRef>
          </c:tx>
          <c:invertIfNegative val="0"/>
          <c:cat>
            <c:strRef>
              <c:f>Sheet1!$F$2:$F$8</c:f>
              <c:strCache>
                <c:ptCount val="7"/>
                <c:pt idx="0">
                  <c:v>Africa - Central</c:v>
                </c:pt>
                <c:pt idx="1">
                  <c:v>Africa - Eastern</c:v>
                </c:pt>
                <c:pt idx="2">
                  <c:v>Africa - Southern</c:v>
                </c:pt>
                <c:pt idx="3">
                  <c:v>Africa - Western</c:v>
                </c:pt>
                <c:pt idx="4">
                  <c:v>Asia</c:v>
                </c:pt>
                <c:pt idx="5">
                  <c:v>Latin America</c:v>
                </c:pt>
                <c:pt idx="6">
                  <c:v>Neighbourhood - Southern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Sheet1!$F$2:$F$8</c:f>
              <c:strCache>
                <c:ptCount val="7"/>
                <c:pt idx="0">
                  <c:v>Africa - Central</c:v>
                </c:pt>
                <c:pt idx="1">
                  <c:v>Africa - Eastern</c:v>
                </c:pt>
                <c:pt idx="2">
                  <c:v>Africa - Southern</c:v>
                </c:pt>
                <c:pt idx="3">
                  <c:v>Africa - Western</c:v>
                </c:pt>
                <c:pt idx="4">
                  <c:v>Asia</c:v>
                </c:pt>
                <c:pt idx="5">
                  <c:v>Latin America</c:v>
                </c:pt>
                <c:pt idx="6">
                  <c:v>Neighbourhood - Southern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884352"/>
        <c:axId val="92894336"/>
        <c:axId val="0"/>
      </c:bar3DChart>
      <c:catAx>
        <c:axId val="92884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2894336"/>
        <c:crosses val="autoZero"/>
        <c:auto val="1"/>
        <c:lblAlgn val="ctr"/>
        <c:lblOffset val="100"/>
        <c:noMultiLvlLbl val="0"/>
      </c:catAx>
      <c:valAx>
        <c:axId val="92894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884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8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E662CF-40CA-430A-A6C6-663A8A89D23C}" type="datetimeFigureOut">
              <a:rPr lang="en-GB"/>
              <a:pPr>
                <a:defRPr/>
              </a:pPr>
              <a:t>30/11/2015</a:t>
            </a:fld>
            <a:endParaRPr lang="en-GB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8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4ED9E24-2FDE-49CA-892E-71374D08C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22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8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BE359B-E25D-41EF-8601-E34841D40912}" type="datetimeFigureOut">
              <a:rPr lang="en-GB"/>
              <a:pPr>
                <a:defRPr/>
              </a:pPr>
              <a:t>30/11/2015</a:t>
            </a:fld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3637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3" y="4724090"/>
            <a:ext cx="5446394" cy="44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8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0E974D-605E-4010-A178-5C78633C7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1" y="9446582"/>
            <a:ext cx="294814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1" rIns="92200" bIns="46101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b="0"/>
              <a:t>DEVCO- Bernard San Emeterio</a:t>
            </a: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55881" y="9446582"/>
            <a:ext cx="294814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1" rIns="92200" bIns="46101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631D11-4A32-4073-8B0D-4A90EAC13C37}" type="slidenum">
              <a:rPr lang="en-GB" altLang="en-US" b="0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b="0"/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855881" y="9446582"/>
            <a:ext cx="294814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1" rIns="92200" bIns="46101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200FBD-0C21-4154-AE13-BFBBD3959233}" type="slidenum">
              <a:rPr lang="en-GB" altLang="en-US" b="0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b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2050" cy="373062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5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5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5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5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55 countries consulted are a group of EU Delegations that in 2012 and 2013 signalled some interest of potential to develop Joint Programming. The </a:t>
            </a:r>
            <a:r>
              <a:rPr lang="en-GB" dirty="0" err="1" smtClean="0"/>
              <a:t>HoMs</a:t>
            </a:r>
            <a:r>
              <a:rPr lang="en-GB" dirty="0" smtClean="0"/>
              <a:t> were asked to focus on monitoring of JP implementation, steps to be taken towards the "next generation of Joint Programming" / assessment of benefits, next steps and timelines towards Joint Programming, possibly including a roadmap, re-assessment of the feasibility of Joint Programming. </a:t>
            </a:r>
          </a:p>
          <a:p>
            <a:endParaRPr lang="en-GB" dirty="0"/>
          </a:p>
          <a:p>
            <a:r>
              <a:rPr lang="en-GB" dirty="0" smtClean="0"/>
              <a:t>No reports received from (inter alia)</a:t>
            </a:r>
          </a:p>
          <a:p>
            <a:r>
              <a:rPr lang="en-GB" dirty="0" smtClean="0"/>
              <a:t>Bangladesh, Benin, Honduras, Guatemala Chad, Liberia, Cote d'Ivoire, Rwanda, Pakistan, Sierra Leone, South Sudan, Togo, Nepal, Tunisia, Uganda, Vietnam</a:t>
            </a:r>
          </a:p>
          <a:p>
            <a:endParaRPr lang="en-GB" dirty="0"/>
          </a:p>
          <a:p>
            <a:r>
              <a:rPr lang="en-GB" dirty="0" smtClean="0"/>
              <a:t>Not mentioned these countries like Libya, Yemen, were we cannot expect response at this stage for different good reasons.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5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Kenya's joint</a:t>
            </a:r>
            <a:r>
              <a:rPr lang="en-GB" baseline="0" dirty="0" smtClean="0"/>
              <a:t> strategy </a:t>
            </a:r>
            <a:r>
              <a:rPr lang="en-GB" baseline="0" dirty="0" smtClean="0"/>
              <a:t>includes </a:t>
            </a:r>
            <a:r>
              <a:rPr lang="en-GB" baseline="0" dirty="0" smtClean="0"/>
              <a:t>an annex on communication and visibility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68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5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2" y="9448178"/>
            <a:ext cx="2948148" cy="4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5" tIns="46253" rIns="92505" bIns="46253" anchor="b"/>
          <a:lstStyle>
            <a:lvl1pPr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0">
                <a:solidFill>
                  <a:schemeClr val="tx1"/>
                </a:solidFill>
                <a:latin typeface="Arial" charset="0"/>
              </a:rPr>
              <a:t>DEVCO- Bernard San Emeterio</a:t>
            </a: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5884" y="9448178"/>
            <a:ext cx="2948148" cy="4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5" tIns="46253" rIns="92505" bIns="46253" anchor="b"/>
          <a:lstStyle>
            <a:lvl1pPr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2011C1A-6186-4CD9-93BB-E7521999CC94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11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855884" y="9448178"/>
            <a:ext cx="2948148" cy="4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5" tIns="46253" rIns="92505" bIns="46253" anchor="b"/>
          <a:lstStyle>
            <a:lvl1pPr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A199AD0-5CED-4914-BE93-83981E158952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11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3638" cy="3730625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0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794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310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840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721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747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880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216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211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44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955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087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F356-97DA-4B35-80E4-9CD66AD96CC2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98DD-4DD6-4A24-A9AF-F89D86475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5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>
    <p:cover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pacity4dev.ec.europa.eu/joint-programm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Macro-Enabled_Worksheet1.xlsm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Macro-Enabled_Worksheet2.xlsm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1457053"/>
            <a:ext cx="9144000" cy="540094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altLang="en-US" sz="3600" b="0" dirty="0">
              <a:solidFill>
                <a:srgbClr val="ECFE06"/>
              </a:solidFill>
            </a:endParaRPr>
          </a:p>
          <a:p>
            <a:pPr algn="ctr" eaLnBrk="1" hangingPunct="1"/>
            <a:endParaRPr lang="en-GB" altLang="en-US" sz="3600" dirty="0" smtClean="0">
              <a:solidFill>
                <a:srgbClr val="ECFE06"/>
              </a:solidFill>
            </a:endParaRPr>
          </a:p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</a:rPr>
              <a:t>Joint Programming </a:t>
            </a:r>
          </a:p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</a:rPr>
              <a:t>Technical Seminar</a:t>
            </a:r>
            <a:endParaRPr lang="en-GB" altLang="en-US" sz="3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</a:rPr>
              <a:t>Brussels, 12 November 2015</a:t>
            </a:r>
          </a:p>
          <a:p>
            <a:pPr algn="ctr" eaLnBrk="1" hangingPunct="1"/>
            <a:endParaRPr lang="en-GB" altLang="en-US" sz="3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3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Moving at different speeds</a:t>
            </a:r>
          </a:p>
          <a:p>
            <a:pPr algn="ctr" eaLnBrk="1" hangingPunct="1"/>
            <a:endParaRPr lang="en-GB" altLang="en-US" sz="1800" b="0" dirty="0" smtClean="0">
              <a:solidFill>
                <a:srgbClr val="ECFE06"/>
              </a:solidFill>
            </a:endParaRPr>
          </a:p>
          <a:p>
            <a:pPr algn="ctr" eaLnBrk="1" hangingPunct="1"/>
            <a:r>
              <a:rPr lang="en-GB" altLang="en-US" sz="2000" b="0" dirty="0" smtClean="0">
                <a:solidFill>
                  <a:schemeClr val="bg1"/>
                </a:solidFill>
              </a:rPr>
              <a:t>DEVCO/A2 </a:t>
            </a:r>
            <a:r>
              <a:rPr lang="en-GB" altLang="en-US" sz="2000" b="0" dirty="0">
                <a:solidFill>
                  <a:schemeClr val="bg1"/>
                </a:solidFill>
              </a:rPr>
              <a:t>Aid and Development Effectiveness and </a:t>
            </a:r>
            <a:r>
              <a:rPr lang="en-GB" altLang="en-US" sz="2000" b="0" dirty="0" smtClean="0">
                <a:solidFill>
                  <a:schemeClr val="bg1"/>
                </a:solidFill>
              </a:rPr>
              <a:t>Financing</a:t>
            </a:r>
          </a:p>
          <a:p>
            <a:pPr algn="ctr" eaLnBrk="1" hangingPunct="1"/>
            <a:r>
              <a:rPr lang="en-GB" altLang="en-US" sz="2000" b="0" dirty="0" smtClean="0">
                <a:solidFill>
                  <a:schemeClr val="bg1"/>
                </a:solidFill>
              </a:rPr>
              <a:t>EEAS/GLOBAL 5 Development </a:t>
            </a:r>
            <a:r>
              <a:rPr lang="en-GB" altLang="en-US" sz="2000" b="0" dirty="0">
                <a:solidFill>
                  <a:schemeClr val="bg1"/>
                </a:solidFill>
              </a:rPr>
              <a:t>Cooperation Coordination Division</a:t>
            </a:r>
          </a:p>
          <a:p>
            <a:pPr algn="ctr" eaLnBrk="1" hangingPunct="1"/>
            <a:endParaRPr lang="en-GB" altLang="en-US" sz="2000" b="0" dirty="0">
              <a:solidFill>
                <a:schemeClr val="bg1"/>
              </a:solidFill>
            </a:endParaRPr>
          </a:p>
          <a:p>
            <a:pPr eaLnBrk="1" hangingPunct="1"/>
            <a:endParaRPr lang="en-GB" altLang="en-US" sz="2000" b="0" dirty="0">
              <a:solidFill>
                <a:srgbClr val="ECFE06"/>
              </a:solidFill>
            </a:endParaRPr>
          </a:p>
          <a:p>
            <a:pPr eaLnBrk="1" hangingPunct="1"/>
            <a:endParaRPr lang="en-GB" altLang="en-US" sz="2800" b="0" dirty="0">
              <a:solidFill>
                <a:srgbClr val="ECFE06"/>
              </a:solidFill>
            </a:endParaRPr>
          </a:p>
        </p:txBody>
      </p:sp>
      <p:pic>
        <p:nvPicPr>
          <p:cNvPr id="3" name="Picture 2" descr="logo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9" y="188640"/>
            <a:ext cx="17224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EAS_P_TXT_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81" y="188640"/>
            <a:ext cx="18415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403648"/>
            <a:ext cx="8425184" cy="5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Request for political and operational support from HQ, including clarity on the procedural aspects and technical assistance from long-term consultants</a:t>
            </a:r>
          </a:p>
          <a:p>
            <a:pPr lvl="0" algn="just">
              <a:spcAft>
                <a:spcPts val="600"/>
              </a:spcAft>
            </a:pPr>
            <a:endParaRPr lang="en-GB" altLang="en-US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Facilitation </a:t>
            </a:r>
            <a:r>
              <a:rPr lang="en-GB" altLang="en-U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follow-up of JP </a:t>
            </a: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GB" altLang="en-U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undertaken pro-actively with </a:t>
            </a: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 offices to </a:t>
            </a:r>
            <a:r>
              <a:rPr lang="en-GB" altLang="en-U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encourage </a:t>
            </a: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drafting/updating </a:t>
            </a:r>
            <a:r>
              <a:rPr lang="en-GB" altLang="en-U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roadmaps</a:t>
            </a:r>
          </a:p>
          <a:p>
            <a:pPr lvl="0" algn="just">
              <a:spcAft>
                <a:spcPts val="600"/>
              </a:spcAft>
            </a:pPr>
            <a:endParaRPr lang="en-GB" altLang="en-US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co-existence of JP and bilateral documents is a</a:t>
            </a:r>
            <a:r>
              <a:rPr lang="en-GB" altLang="en-US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duplication</a:t>
            </a:r>
            <a:r>
              <a:rPr lang="en-GB" altLang="en-US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Prospects of replacing bilateral country strategies by JP documents</a:t>
            </a:r>
          </a:p>
          <a:p>
            <a:pPr marL="0" indent="0" algn="just">
              <a:buNone/>
            </a:pPr>
            <a:endParaRPr lang="fr-BE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n-GB" altLang="en-US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GB" altLang="en-US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eaningful </a:t>
            </a:r>
            <a:r>
              <a:rPr lang="en-GB" altLang="en-U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inter-linkages </a:t>
            </a: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possible review of </a:t>
            </a:r>
            <a:r>
              <a:rPr lang="en-GB" altLang="en-U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&amp; MS programmes </a:t>
            </a: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GB" altLang="en-US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generally not yet seen. So far these two processes are "thought separately" </a:t>
            </a:r>
          </a:p>
          <a:p>
            <a:endParaRPr lang="en-GB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spcAft>
                <a:spcPts val="600"/>
              </a:spcAft>
            </a:pPr>
            <a:endParaRPr lang="en-GB" altLang="en-US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spcAft>
                <a:spcPts val="600"/>
              </a:spcAft>
            </a:pPr>
            <a:endParaRPr lang="en-GB" altLang="en-US" sz="1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000" dirty="0" smtClean="0">
                <a:solidFill>
                  <a:srgbClr val="00206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forward</a:t>
            </a:r>
            <a:endParaRPr lang="en-GB" sz="2200" b="1" dirty="0" smtClean="0">
              <a:solidFill>
                <a:srgbClr val="00206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1350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-33280" y="1393980"/>
            <a:ext cx="9144000" cy="547211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ctr">
              <a:defRPr/>
            </a:pPr>
            <a:endParaRPr lang="en-GB" sz="3600" b="0" dirty="0">
              <a:solidFill>
                <a:srgbClr val="ECFE06"/>
              </a:solidFill>
            </a:endParaRPr>
          </a:p>
          <a:p>
            <a:pPr marL="3175" algn="ctr">
              <a:defRPr/>
            </a:pPr>
            <a:endParaRPr lang="en-GB" sz="2000" b="0" dirty="0">
              <a:solidFill>
                <a:schemeClr val="accent6"/>
              </a:solidFill>
            </a:endParaRPr>
          </a:p>
          <a:p>
            <a:pPr marL="3175" algn="ctr">
              <a:defRPr/>
            </a:pPr>
            <a:endParaRPr lang="en-GB" sz="3600" dirty="0">
              <a:solidFill>
                <a:srgbClr val="FFFF00"/>
              </a:solidFill>
            </a:endParaRPr>
          </a:p>
          <a:p>
            <a:pPr marL="3175" algn="ctr">
              <a:defRPr/>
            </a:pP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b="0" dirty="0">
              <a:solidFill>
                <a:srgbClr val="ECFE0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16358" r="20420" b="5076"/>
          <a:stretch/>
        </p:blipFill>
        <p:spPr bwMode="auto">
          <a:xfrm>
            <a:off x="323528" y="1705813"/>
            <a:ext cx="4698125" cy="34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17412" name="AutoShape 15" descr="Z"/>
          <p:cNvSpPr>
            <a:spLocks noChangeAspect="1" noChangeArrowheads="1"/>
          </p:cNvSpPr>
          <p:nvPr/>
        </p:nvSpPr>
        <p:spPr bwMode="auto">
          <a:xfrm>
            <a:off x="3657600" y="3138488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2699792" y="4509120"/>
            <a:ext cx="5904656" cy="17281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algn="ctr">
              <a:defRPr/>
            </a:pPr>
            <a:endParaRPr lang="en-GB" sz="3200" dirty="0" smtClean="0">
              <a:solidFill>
                <a:srgbClr val="0070C0"/>
              </a:solidFill>
            </a:endParaRPr>
          </a:p>
          <a:p>
            <a:pPr marL="3175" algn="ctr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Roadmaps, analyses strategies, debate:</a:t>
            </a:r>
            <a:endParaRPr lang="en-GB" sz="3200" dirty="0">
              <a:solidFill>
                <a:srgbClr val="FF0000"/>
              </a:solidFill>
            </a:endParaRPr>
          </a:p>
          <a:p>
            <a:pPr marL="3175" algn="ctr">
              <a:defRPr/>
            </a:pPr>
            <a:r>
              <a:rPr lang="en-GB" sz="2000" dirty="0">
                <a:solidFill>
                  <a:srgbClr val="FF0000"/>
                </a:solidFill>
                <a:hlinkClick r:id="rId4"/>
              </a:rPr>
              <a:t>http</a:t>
            </a:r>
            <a:r>
              <a:rPr lang="en-GB" sz="2000" dirty="0">
                <a:solidFill>
                  <a:schemeClr val="accent6"/>
                </a:solidFill>
                <a:hlinkClick r:id="rId4"/>
              </a:rPr>
              <a:t>://</a:t>
            </a:r>
            <a:r>
              <a:rPr lang="en-GB" sz="2000" dirty="0" smtClean="0">
                <a:solidFill>
                  <a:schemeClr val="accent6"/>
                </a:solidFill>
                <a:hlinkClick r:id="rId4"/>
              </a:rPr>
              <a:t>capacity4dev.ec.europa.eu/joint-programming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</a:p>
          <a:p>
            <a:pPr marL="3175" algn="ctr">
              <a:defRPr/>
            </a:pPr>
            <a:endParaRPr lang="en-GB" sz="2000" dirty="0">
              <a:solidFill>
                <a:srgbClr val="FFFF00"/>
              </a:solidFill>
            </a:endParaRPr>
          </a:p>
          <a:p>
            <a:pPr algn="ctr"/>
            <a:endParaRPr lang="en-GB" sz="2000" dirty="0"/>
          </a:p>
        </p:txBody>
      </p:sp>
      <p:sp>
        <p:nvSpPr>
          <p:cNvPr id="17413" name="AutoShape 17" descr="Z"/>
          <p:cNvSpPr>
            <a:spLocks noChangeAspect="1" noChangeArrowheads="1"/>
          </p:cNvSpPr>
          <p:nvPr/>
        </p:nvSpPr>
        <p:spPr bwMode="auto">
          <a:xfrm>
            <a:off x="3795713" y="3181350"/>
            <a:ext cx="1552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23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167"/>
            <a:ext cx="8229600" cy="936625"/>
          </a:xfrm>
        </p:spPr>
        <p:txBody>
          <a:bodyPr/>
          <a:lstStyle/>
          <a:p>
            <a:r>
              <a:rPr lang="en-GB" sz="2400" b="1" dirty="0" smtClean="0">
                <a:solidFill>
                  <a:srgbClr val="1F497D"/>
                </a:solidFill>
              </a:rPr>
              <a:t/>
            </a:r>
            <a:br>
              <a:rPr lang="en-GB" sz="2400" b="1" dirty="0" smtClean="0">
                <a:solidFill>
                  <a:srgbClr val="1F497D"/>
                </a:solidFill>
              </a:rPr>
            </a:br>
            <a:r>
              <a:rPr lang="en-GB" sz="2400" b="1" dirty="0" smtClean="0">
                <a:solidFill>
                  <a:srgbClr val="0000FF"/>
                </a:solidFill>
              </a:rPr>
              <a:t>Update the state of play on JP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/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Request sent by SG EEAS, DG DEVCO &amp; NEAR to 55 EU Delegations in "Joint Programming" countries, 21 May 2015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Objective was:</a:t>
            </a:r>
          </a:p>
          <a:p>
            <a:pPr lvl="1" algn="just"/>
            <a:r>
              <a:rPr lang="en-GB" sz="2000" dirty="0" smtClean="0">
                <a:solidFill>
                  <a:srgbClr val="0000FF"/>
                </a:solidFill>
              </a:rPr>
              <a:t>to find out </a:t>
            </a:r>
            <a:r>
              <a:rPr lang="en-GB" sz="2000" b="1" dirty="0" smtClean="0">
                <a:solidFill>
                  <a:srgbClr val="0000FF"/>
                </a:solidFill>
              </a:rPr>
              <a:t>where we currently stand with JP </a:t>
            </a:r>
            <a:r>
              <a:rPr lang="en-GB" sz="2000" dirty="0" smtClean="0">
                <a:solidFill>
                  <a:srgbClr val="0000FF"/>
                </a:solidFill>
              </a:rPr>
              <a:t>and </a:t>
            </a:r>
            <a:r>
              <a:rPr lang="en-GB" sz="2000" b="1" dirty="0" smtClean="0">
                <a:solidFill>
                  <a:srgbClr val="0000FF"/>
                </a:solidFill>
              </a:rPr>
              <a:t>what needs to be done </a:t>
            </a:r>
            <a:r>
              <a:rPr lang="en-GB" sz="2000" dirty="0" smtClean="0">
                <a:solidFill>
                  <a:srgbClr val="0000FF"/>
                </a:solidFill>
              </a:rPr>
              <a:t>to further pursue JP</a:t>
            </a:r>
          </a:p>
          <a:p>
            <a:pPr lvl="1" algn="just"/>
            <a:r>
              <a:rPr lang="en-GB" sz="2000" dirty="0" smtClean="0">
                <a:solidFill>
                  <a:srgbClr val="0000FF"/>
                </a:solidFill>
              </a:rPr>
              <a:t>to </a:t>
            </a:r>
            <a:r>
              <a:rPr lang="en-GB" sz="2000" b="1" dirty="0">
                <a:solidFill>
                  <a:srgbClr val="0000FF"/>
                </a:solidFill>
              </a:rPr>
              <a:t>disseminate the JP Guidance Pack;</a:t>
            </a:r>
          </a:p>
          <a:p>
            <a:pPr marL="457200" lvl="1" indent="0" algn="just">
              <a:buNone/>
            </a:pPr>
            <a:endParaRPr lang="en-GB" sz="2000" dirty="0" smtClean="0">
              <a:solidFill>
                <a:srgbClr val="0000FF"/>
              </a:solidFill>
            </a:endParaRPr>
          </a:p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Feedbacks preferably in </a:t>
            </a:r>
            <a:r>
              <a:rPr lang="en-GB" sz="2000" b="1" dirty="0" smtClean="0">
                <a:solidFill>
                  <a:srgbClr val="0000FF"/>
                </a:solidFill>
              </a:rPr>
              <a:t>"Heads of Missions" format, </a:t>
            </a:r>
            <a:r>
              <a:rPr lang="en-GB" sz="2000" b="1" dirty="0" err="1" smtClean="0">
                <a:solidFill>
                  <a:srgbClr val="0000FF"/>
                </a:solidFill>
              </a:rPr>
              <a:t>ie</a:t>
            </a:r>
            <a:r>
              <a:rPr lang="en-GB" sz="2000" b="1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to be signed by EU Head of Delegation and EU MS Ambassadors =&gt; </a:t>
            </a:r>
            <a:r>
              <a:rPr lang="en-GB" sz="2000" b="1" dirty="0" smtClean="0">
                <a:solidFill>
                  <a:srgbClr val="0000FF"/>
                </a:solidFill>
              </a:rPr>
              <a:t>Joint EU reporting</a:t>
            </a:r>
          </a:p>
          <a:p>
            <a:pPr marL="0" indent="0">
              <a:buNone/>
            </a:pP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9078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229600" cy="576065"/>
          </a:xfrm>
        </p:spPr>
        <p:txBody>
          <a:bodyPr/>
          <a:lstStyle/>
          <a:p>
            <a:r>
              <a:rPr lang="en-GB" sz="2400" b="1" dirty="0" err="1" smtClean="0">
                <a:solidFill>
                  <a:schemeClr val="tx2"/>
                </a:solidFill>
              </a:rPr>
              <a:t>HoM</a:t>
            </a:r>
            <a:r>
              <a:rPr lang="en-GB" sz="2400" b="1" dirty="0" smtClean="0">
                <a:solidFill>
                  <a:schemeClr val="tx2"/>
                </a:solidFill>
              </a:rPr>
              <a:t> reports and other feedbacks from the field</a:t>
            </a:r>
            <a:endParaRPr lang="en-GB" sz="2400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1412776"/>
            <a:ext cx="8208912" cy="4896543"/>
            <a:chOff x="39758" y="116579"/>
            <a:chExt cx="6416823" cy="3391971"/>
          </a:xfrm>
        </p:grpSpPr>
        <p:grpSp>
          <p:nvGrpSpPr>
            <p:cNvPr id="5" name="Group 4"/>
            <p:cNvGrpSpPr/>
            <p:nvPr/>
          </p:nvGrpSpPr>
          <p:grpSpPr>
            <a:xfrm>
              <a:off x="47501" y="1578475"/>
              <a:ext cx="6409080" cy="1930075"/>
              <a:chOff x="-1" y="192870"/>
              <a:chExt cx="6409164" cy="378034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-1" y="192943"/>
                <a:ext cx="1544955" cy="3779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 dirty="0">
                    <a:solidFill>
                      <a:srgbClr val="262626"/>
                    </a:solidFill>
                    <a:ea typeface="Calibri"/>
                    <a:cs typeface="Times New Roman"/>
                  </a:rPr>
                  <a:t> </a:t>
                </a:r>
                <a:r>
                  <a:rPr lang="it-I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Armenia, Bolivia, </a:t>
                </a:r>
                <a:r>
                  <a:rPr lang="it-I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Burma</a:t>
                </a:r>
                <a:r>
                  <a:rPr lang="it-I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/Myanmar, Comoros, </a:t>
                </a:r>
                <a:r>
                  <a:rPr lang="it-I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Ethiopia</a:t>
                </a:r>
                <a:r>
                  <a:rPr lang="it-I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Ghana, Haiti, Laos, Liberia, Mali, Morocco, </a:t>
                </a:r>
                <a:r>
                  <a:rPr lang="it-I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Mozambique</a:t>
                </a:r>
                <a:r>
                  <a:rPr lang="it-I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Palestine, Philippines, </a:t>
                </a:r>
                <a:r>
                  <a:rPr lang="en-GB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Rwanda, Senegal, Zambia</a:t>
                </a:r>
                <a:endParaRPr lang="en-GB" sz="11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614008" y="192943"/>
                <a:ext cx="1590617" cy="3779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Afghanistan, Algeria, Bangladesh, Benin, Burkina Faso,  C</a:t>
                </a:r>
                <a:r>
                  <a:rPr lang="es-ES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ambodia</a:t>
                </a:r>
                <a:r>
                  <a:rPr lang="es-ES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Chad, El Salvador, Georgia, </a:t>
                </a:r>
                <a:r>
                  <a:rPr lang="es-ES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Jordan</a:t>
                </a:r>
                <a:r>
                  <a:rPr lang="es-ES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</a:t>
                </a:r>
                <a:r>
                  <a:rPr lang="es-ES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Libya</a:t>
                </a:r>
                <a:r>
                  <a:rPr lang="es-ES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Malawi, </a:t>
                </a:r>
                <a:r>
                  <a:rPr lang="pt-P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Mauritania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Moldova, </a:t>
                </a:r>
                <a:r>
                  <a:rPr lang="pt-P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Nicaragua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</a:t>
                </a:r>
                <a:r>
                  <a:rPr lang="pt-P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Pakistan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</a:t>
                </a:r>
                <a:r>
                  <a:rPr lang="pt-P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Paraguay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</a:t>
                </a:r>
                <a:r>
                  <a:rPr lang="pt-P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Somalia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</a:t>
                </a:r>
                <a:r>
                  <a:rPr lang="en-GB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Tanzania, 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Timor Leste, </a:t>
                </a:r>
                <a:r>
                  <a:rPr lang="pt-P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Ukraine</a:t>
                </a:r>
                <a:r>
                  <a:rPr lang="pt-P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</a:t>
                </a:r>
                <a:r>
                  <a:rPr lang="en-GB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Vietnam</a:t>
                </a:r>
                <a:endParaRPr lang="en-GB" sz="11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212117" y="192943"/>
                <a:ext cx="1590439" cy="3779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Burundi, Guatemala, Honduras, Ivory Coast, Nepal, Sierra Leone, South Sudan, Togo, Tunisia, Yemen, Zimbabwe</a:t>
                </a:r>
                <a:endParaRPr lang="en-GB" sz="11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802556" y="192870"/>
                <a:ext cx="1606607" cy="37796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100" dirty="0">
                    <a:solidFill>
                      <a:srgbClr val="262626"/>
                    </a:solidFill>
                    <a:ea typeface="Calibri"/>
                    <a:cs typeface="Times New Roman"/>
                  </a:rPr>
                  <a:t> </a:t>
                </a:r>
                <a:r>
                  <a:rPr lang="en-GB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Bangladesh, Burma/Myanmar, Laos, Nepal, Pakistan, </a:t>
                </a:r>
                <a:r>
                  <a:rPr lang="it-I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Bolivia, Guatemala, Tunisia, Burundi, Chad, </a:t>
                </a:r>
                <a:r>
                  <a:rPr lang="it-IT" sz="1100" dirty="0" err="1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Rwanda</a:t>
                </a:r>
                <a:r>
                  <a:rPr lang="it-IT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, Malawi, Ghana, Mali, Senegal, Sierra Leone, </a:t>
                </a:r>
                <a:r>
                  <a:rPr lang="en-GB" sz="1100" dirty="0" smtClean="0">
                    <a:solidFill>
                      <a:srgbClr val="404040"/>
                    </a:solidFill>
                    <a:ea typeface="Calibri"/>
                    <a:cs typeface="Times New Roman"/>
                  </a:rPr>
                  <a:t>Togo</a:t>
                </a:r>
                <a:endParaRPr lang="en-GB" sz="11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9758" y="116579"/>
              <a:ext cx="6371677" cy="1462268"/>
              <a:chOff x="0" y="116579"/>
              <a:chExt cx="6371677" cy="146226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0" y="116579"/>
                <a:ext cx="1544955" cy="1461896"/>
              </a:xfrm>
              <a:prstGeom prst="roundRect">
                <a:avLst/>
              </a:prstGeom>
              <a:solidFill>
                <a:srgbClr val="E46C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HoMs</a:t>
                </a: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reports received 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July-September </a:t>
                </a:r>
                <a:r>
                  <a:rPr lang="en-GB" sz="14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2015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en-GB" sz="12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6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(</a:t>
                </a:r>
                <a:r>
                  <a:rPr lang="en-GB" sz="16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17)</a:t>
                </a:r>
                <a:endParaRPr lang="en-GB" sz="12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614114" y="116579"/>
                <a:ext cx="1544955" cy="146189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HoC</a:t>
                </a: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/ </a:t>
                </a:r>
                <a:r>
                  <a:rPr lang="en-GB" sz="1400" dirty="0" err="1">
                    <a:solidFill>
                      <a:prstClr val="white"/>
                    </a:solidFill>
                    <a:ea typeface="Calibri"/>
                    <a:cs typeface="Times New Roman"/>
                  </a:rPr>
                  <a:t>HoD</a:t>
                </a: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 feedback received 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July-September </a:t>
                </a:r>
                <a:r>
                  <a:rPr lang="en-GB" sz="14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2015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en-GB" sz="14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(22)</a:t>
                </a:r>
                <a:endParaRPr lang="en-GB" sz="14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212327" y="116579"/>
                <a:ext cx="1544955" cy="146189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No feedback or insufficient information </a:t>
                </a:r>
                <a:r>
                  <a:rPr lang="en-GB" sz="14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received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en-GB" sz="14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(</a:t>
                </a:r>
                <a:r>
                  <a:rPr lang="en-GB" sz="14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11)</a:t>
                </a:r>
                <a:endParaRPr lang="en-GB" sz="14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826722" y="116952"/>
                <a:ext cx="1544955" cy="146189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Countries selected for Phone Interviews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October/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 smtClean="0">
                    <a:solidFill>
                      <a:prstClr val="white"/>
                    </a:solidFill>
                    <a:ea typeface="Calibri"/>
                    <a:cs typeface="Times New Roman"/>
                  </a:rPr>
                  <a:t>November 2015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en-GB" sz="1400" dirty="0">
                  <a:solidFill>
                    <a:prstClr val="white"/>
                  </a:solidFill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400" dirty="0">
                    <a:solidFill>
                      <a:prstClr val="white"/>
                    </a:solidFill>
                    <a:ea typeface="Calibri"/>
                    <a:cs typeface="Times New Roman"/>
                  </a:rPr>
                  <a:t>(17)</a:t>
                </a:r>
              </a:p>
            </p:txBody>
          </p:sp>
        </p:grpSp>
      </p:grpSp>
      <p:sp>
        <p:nvSpPr>
          <p:cNvPr id="15" name="Text Box 18"/>
          <p:cNvSpPr txBox="1"/>
          <p:nvPr/>
        </p:nvSpPr>
        <p:spPr>
          <a:xfrm>
            <a:off x="549456" y="6309320"/>
            <a:ext cx="8594544" cy="4572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Note: </a:t>
            </a:r>
            <a:r>
              <a:rPr lang="en-GB" sz="1100" b="0" dirty="0">
                <a:solidFill>
                  <a:prstClr val="black"/>
                </a:solidFill>
                <a:ea typeface="Calibri"/>
                <a:cs typeface="Times New Roman"/>
              </a:rPr>
              <a:t>Kenya, Uganda, Namibia and Niger have not </a:t>
            </a:r>
            <a:r>
              <a:rPr lang="en-GB" sz="1100" b="0" dirty="0" smtClean="0">
                <a:solidFill>
                  <a:prstClr val="black"/>
                </a:solidFill>
                <a:ea typeface="Calibri"/>
                <a:cs typeface="Times New Roman"/>
              </a:rPr>
              <a:t>sent </a:t>
            </a:r>
            <a:r>
              <a:rPr lang="en-GB" sz="1100" b="0" dirty="0" err="1">
                <a:solidFill>
                  <a:prstClr val="black"/>
                </a:solidFill>
                <a:ea typeface="Calibri"/>
                <a:cs typeface="Times New Roman"/>
              </a:rPr>
              <a:t>HoMs</a:t>
            </a:r>
            <a:r>
              <a:rPr lang="en-GB" sz="1100" b="0" dirty="0">
                <a:solidFill>
                  <a:prstClr val="black"/>
                </a:solidFill>
                <a:ea typeface="Calibri"/>
                <a:cs typeface="Times New Roman"/>
              </a:rPr>
              <a:t> reports, but </a:t>
            </a:r>
            <a:r>
              <a:rPr lang="en-GB" sz="1100" b="0" dirty="0" smtClean="0">
                <a:solidFill>
                  <a:prstClr val="black"/>
                </a:solidFill>
                <a:ea typeface="Calibri"/>
                <a:cs typeface="Times New Roman"/>
              </a:rPr>
              <a:t>their JP strategies have </a:t>
            </a:r>
            <a:r>
              <a:rPr lang="en-GB" sz="1100" b="0" dirty="0">
                <a:solidFill>
                  <a:prstClr val="black"/>
                </a:solidFill>
                <a:ea typeface="Calibri"/>
                <a:cs typeface="Times New Roman"/>
              </a:rPr>
              <a:t>been recently approved.</a:t>
            </a:r>
          </a:p>
        </p:txBody>
      </p:sp>
    </p:spTree>
    <p:extLst>
      <p:ext uri="{BB962C8B-B14F-4D97-AF65-F5344CB8AC3E}">
        <p14:creationId xmlns:p14="http://schemas.microsoft.com/office/powerpoint/2010/main" val="100649220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80" y="375047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Initial pool of countries/ breakdown by region</a:t>
            </a:r>
            <a:endParaRPr lang="en-GB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366768"/>
              </p:ext>
            </p:extLst>
          </p:nvPr>
        </p:nvGraphicFramePr>
        <p:xfrm>
          <a:off x="5257800" y="8093075"/>
          <a:ext cx="8921750" cy="39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57296"/>
              </p:ext>
            </p:extLst>
          </p:nvPr>
        </p:nvGraphicFramePr>
        <p:xfrm>
          <a:off x="227856" y="1495361"/>
          <a:ext cx="8664624" cy="452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Macro-Enabled Worksheet" r:id="rId5" imgW="11804629" imgH="4064040" progId="Excel.SheetMacroEnabled.12">
                  <p:embed/>
                </p:oleObj>
              </mc:Choice>
              <mc:Fallback>
                <p:oleObj name="Macro-Enabled Worksheet" r:id="rId5" imgW="11804629" imgH="406404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856" y="1495361"/>
                        <a:ext cx="8664624" cy="4525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81096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80" y="37504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 EU MS Participating in JP </a:t>
            </a:r>
          </a:p>
          <a:p>
            <a:pPr algn="ctr"/>
            <a:r>
              <a:rPr lang="en-GB" sz="1600" b="0" i="1" dirty="0">
                <a:solidFill>
                  <a:srgbClr val="002060"/>
                </a:solidFill>
              </a:rPr>
              <a:t>(Number of Partner </a:t>
            </a:r>
            <a:r>
              <a:rPr lang="en-GB" sz="1600" b="0" i="1" dirty="0" smtClean="0">
                <a:solidFill>
                  <a:srgbClr val="002060"/>
                </a:solidFill>
              </a:rPr>
              <a:t>Countries)</a:t>
            </a:r>
            <a:endParaRPr lang="en-GB" sz="1600" b="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91785"/>
              </p:ext>
            </p:extLst>
          </p:nvPr>
        </p:nvGraphicFramePr>
        <p:xfrm>
          <a:off x="395536" y="1246046"/>
          <a:ext cx="8401371" cy="5279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Macro-Enabled Worksheet" r:id="rId5" imgW="12985831" imgH="8159760" progId="Excel.SheetMacroEnabled.12">
                  <p:embed/>
                </p:oleObj>
              </mc:Choice>
              <mc:Fallback>
                <p:oleObj name="Macro-Enabled Worksheet" r:id="rId5" imgW="12985831" imgH="815976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1246046"/>
                        <a:ext cx="8401371" cy="5279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47293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80" y="375047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Joint </a:t>
            </a:r>
            <a:r>
              <a:rPr lang="en-GB" sz="2000" dirty="0">
                <a:solidFill>
                  <a:srgbClr val="002060"/>
                </a:solidFill>
              </a:rPr>
              <a:t>Programming - State of Play by country</a:t>
            </a:r>
          </a:p>
        </p:txBody>
      </p:sp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0" y="980728"/>
            <a:ext cx="882015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1993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80" y="375047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Joint </a:t>
            </a:r>
            <a:r>
              <a:rPr lang="en-GB" sz="2000" dirty="0">
                <a:solidFill>
                  <a:srgbClr val="002060"/>
                </a:solidFill>
              </a:rPr>
              <a:t>Programming - State of Play by </a:t>
            </a:r>
            <a:r>
              <a:rPr lang="en-GB" sz="2000" dirty="0" smtClean="0">
                <a:solidFill>
                  <a:srgbClr val="002060"/>
                </a:solidFill>
              </a:rPr>
              <a:t>region</a:t>
            </a:r>
            <a:endParaRPr lang="en-GB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09760"/>
              </p:ext>
            </p:extLst>
          </p:nvPr>
        </p:nvGraphicFramePr>
        <p:xfrm>
          <a:off x="683568" y="1168400"/>
          <a:ext cx="8064896" cy="499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57167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403648"/>
            <a:ext cx="8425184" cy="54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Clr>
                <a:srgbClr val="FF6600"/>
              </a:buClr>
            </a:pP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JP has expanded well, </a:t>
            </a: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 new JP Strategies over the last 12 months</a:t>
            </a:r>
          </a:p>
          <a:p>
            <a:pPr algn="just">
              <a:spcAft>
                <a:spcPts val="1200"/>
              </a:spcAft>
              <a:buClr>
                <a:srgbClr val="FF6600"/>
              </a:buClr>
            </a:pP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JP </a:t>
            </a:r>
            <a:r>
              <a:rPr lang="en-GB" altLang="en-US" sz="2000" dirty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lost traction in some of the early JP </a:t>
            </a: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frontrunners</a:t>
            </a:r>
          </a:p>
          <a:p>
            <a:pPr algn="just">
              <a:spcAft>
                <a:spcPts val="1200"/>
              </a:spcAft>
              <a:buClr>
                <a:srgbClr val="FF6600"/>
              </a:buClr>
            </a:pP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Evidence of value added,  at technical/aid </a:t>
            </a:r>
            <a:r>
              <a:rPr lang="en-GB" altLang="en-US" sz="2000" dirty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effectiveness </a:t>
            </a: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level and also </a:t>
            </a:r>
            <a:r>
              <a:rPr lang="en-GB" altLang="en-US" sz="2000" dirty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EU </a:t>
            </a: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leverage</a:t>
            </a:r>
          </a:p>
          <a:p>
            <a:pPr algn="just">
              <a:spcAft>
                <a:spcPts val="1200"/>
              </a:spcAft>
              <a:buClr>
                <a:srgbClr val="FF6600"/>
              </a:buClr>
            </a:pPr>
            <a:r>
              <a:rPr lang="en-GB" altLang="en-US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Good results in intra-EU cooperation, more trust and knowledge/burden sharing</a:t>
            </a:r>
          </a:p>
          <a:p>
            <a:pPr algn="just">
              <a:spcAft>
                <a:spcPts val="1200"/>
              </a:spcAft>
              <a:buClr>
                <a:srgbClr val="FF6600"/>
              </a:buClr>
            </a:pPr>
            <a:r>
              <a:rPr lang="en-GB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 based management increasingly incorporated in the joint strategies </a:t>
            </a:r>
          </a:p>
          <a:p>
            <a:pPr algn="just">
              <a:spcAft>
                <a:spcPts val="1200"/>
              </a:spcAft>
              <a:buClr>
                <a:srgbClr val="FF6600"/>
              </a:buClr>
            </a:pPr>
            <a:r>
              <a:rPr lang="en-GB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Increasing consultation with CSOs</a:t>
            </a:r>
          </a:p>
          <a:p>
            <a:pPr algn="just">
              <a:spcAft>
                <a:spcPts val="1200"/>
              </a:spcAft>
              <a:buClr>
                <a:srgbClr val="FF6600"/>
              </a:buClr>
            </a:pPr>
            <a:r>
              <a:rPr lang="en-GB" sz="2000" dirty="0" smtClean="0">
                <a:solidFill>
                  <a:srgbClr val="103C7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generation of joint strategies progressively approximating to the requirements of a MIP/NIP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000" dirty="0" smtClean="0">
                <a:solidFill>
                  <a:srgbClr val="00206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Trends and benefits </a:t>
            </a:r>
            <a:endParaRPr lang="en-GB" sz="2200" b="1" dirty="0" smtClean="0">
              <a:solidFill>
                <a:srgbClr val="00206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227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Autofit/>
          </a:bodyPr>
          <a:lstStyle/>
          <a:p>
            <a:pPr algn="just">
              <a:buClr>
                <a:srgbClr val="FF6600"/>
              </a:buClr>
            </a:pPr>
            <a:r>
              <a:rPr lang="en-GB" alt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Mixed picture in involving partner country governments</a:t>
            </a:r>
          </a:p>
          <a:p>
            <a:pPr algn="just">
              <a:buClr>
                <a:srgbClr val="FF6600"/>
              </a:buClr>
            </a:pPr>
            <a:endParaRPr lang="en-GB" altLang="en-US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Transaction </a:t>
            </a:r>
            <a:r>
              <a:rPr lang="en-GB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costs still </a:t>
            </a: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</a:t>
            </a:r>
          </a:p>
          <a:p>
            <a:pPr algn="just">
              <a:buClr>
                <a:srgbClr val="FF6600"/>
              </a:buClr>
            </a:pPr>
            <a:endParaRPr lang="en-GB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JP </a:t>
            </a:r>
            <a:r>
              <a:rPr lang="en-GB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still not seen as "core work" </a:t>
            </a: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JP </a:t>
            </a:r>
            <a:r>
              <a:rPr lang="en-GB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fatigue and the "personality factor</a:t>
            </a: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 </a:t>
            </a:r>
          </a:p>
          <a:p>
            <a:pPr algn="just">
              <a:buClr>
                <a:srgbClr val="FF6600"/>
              </a:buClr>
            </a:pPr>
            <a:endParaRPr lang="en-GB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 fear of </a:t>
            </a:r>
            <a:r>
              <a:rPr lang="en-GB" sz="20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losing </a:t>
            </a: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visibility</a:t>
            </a:r>
          </a:p>
          <a:p>
            <a:pPr algn="just">
              <a:buClr>
                <a:srgbClr val="FF6600"/>
              </a:buClr>
            </a:pPr>
            <a:endParaRPr lang="en-GB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n-GB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Alignment/ synchronisation with programming cycle remains a challenge</a:t>
            </a:r>
            <a:endParaRPr lang="fr-BE" sz="20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FF6600"/>
              </a:buClr>
            </a:pPr>
            <a:endParaRPr lang="en-GB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sz="2000" b="1" dirty="0" smtClean="0">
                <a:solidFill>
                  <a:srgbClr val="00206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</a:t>
            </a:r>
            <a:endParaRPr lang="en-GB" sz="2200" b="1" dirty="0" smtClean="0">
              <a:solidFill>
                <a:srgbClr val="00206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32592</TotalTime>
  <Words>671</Words>
  <Application>Microsoft Office PowerPoint</Application>
  <PresentationFormat>On-screen Show (4:3)</PresentationFormat>
  <Paragraphs>95</Paragraphs>
  <Slides>11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Microsoft Excel Macro-Enabled Worksheet</vt:lpstr>
      <vt:lpstr>Macro-Enabled Worksheet</vt:lpstr>
      <vt:lpstr>PowerPoint Presentation</vt:lpstr>
      <vt:lpstr> Update the state of play on JP</vt:lpstr>
      <vt:lpstr>HoM reports and other feedbacks from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MOLTENI Lino (DEVCO)</dc:creator>
  <cp:lastModifiedBy>MOLTENI Lino (DEVCO)</cp:lastModifiedBy>
  <cp:revision>1582</cp:revision>
  <cp:lastPrinted>2015-11-10T14:40:28Z</cp:lastPrinted>
  <dcterms:created xsi:type="dcterms:W3CDTF">2005-12-20T11:19:53Z</dcterms:created>
  <dcterms:modified xsi:type="dcterms:W3CDTF">2015-11-30T20:44:40Z</dcterms:modified>
</cp:coreProperties>
</file>