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xlsm" ContentType="application/vnd.ms-excel.sheet.macroEnabled.12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4194" r:id="rId1"/>
  </p:sldMasterIdLst>
  <p:notesMasterIdLst>
    <p:notesMasterId r:id="rId13"/>
  </p:notesMasterIdLst>
  <p:handoutMasterIdLst>
    <p:handoutMasterId r:id="rId14"/>
  </p:handoutMasterIdLst>
  <p:sldIdLst>
    <p:sldId id="1132" r:id="rId2"/>
    <p:sldId id="1163" r:id="rId3"/>
    <p:sldId id="1172" r:id="rId4"/>
    <p:sldId id="1183" r:id="rId5"/>
    <p:sldId id="1184" r:id="rId6"/>
    <p:sldId id="1173" r:id="rId7"/>
    <p:sldId id="1182" r:id="rId8"/>
    <p:sldId id="1168" r:id="rId9"/>
    <p:sldId id="1187" r:id="rId10"/>
    <p:sldId id="1178" r:id="rId11"/>
    <p:sldId id="1180" r:id="rId12"/>
  </p:sldIdLst>
  <p:sldSz cx="9144000" cy="6858000" type="screen4x3"/>
  <p:notesSz cx="6805613" cy="99441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ＭＳ Ｐゴシック" pitchFamily="34" charset="-128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ERBRANDIJ Alex (EEAS)" initials="GA(" lastIdx="0" clrIdx="0"/>
  <p:cmAuthor id="1" name="KADEL Jost (DEVCO)" initials="KJ(" lastIdx="0" clrIdx="1"/>
  <p:cmAuthor id="2" name="GOSSELINK Paulus (EEAS)" initials="GP" lastIdx="6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FF"/>
    <a:srgbClr val="0C197A"/>
    <a:srgbClr val="103C72"/>
    <a:srgbClr val="FF6600"/>
    <a:srgbClr val="00FF00"/>
    <a:srgbClr val="33CC33"/>
    <a:srgbClr val="003366"/>
    <a:srgbClr val="FF0000"/>
    <a:srgbClr val="003399"/>
    <a:srgbClr val="B85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747" autoAdjust="0"/>
    <p:restoredTop sz="79771" autoAdjust="0"/>
  </p:normalViewPr>
  <p:slideViewPr>
    <p:cSldViewPr>
      <p:cViewPr varScale="1">
        <p:scale>
          <a:sx n="86" d="100"/>
          <a:sy n="86" d="100"/>
        </p:scale>
        <p:origin x="-1068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0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5" d="100"/>
          <a:sy n="75" d="100"/>
        </p:scale>
        <p:origin x="-1446" y="-84"/>
      </p:cViewPr>
      <p:guideLst>
        <p:guide orient="horz" pos="3134"/>
        <p:guide pos="214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NET1\DEVCO\A\A2\Aid%20Effectiveness\Joint%20Programming\State%20of%20play\JP%20Tracker%20-%20with%20country%20notes-update%2006-11-2015.xlsm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NET1\DEVCO\A\A2\Aid%20Effectiveness\Joint%20Programming\State%20of%20play\JP%20Tracker%20-%20with%20country%20notes-update%2006-11-2015.xlsm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3572076155938308E-2"/>
          <c:y val="5.6250000000000008E-2"/>
          <c:w val="0.70212434234478616"/>
          <c:h val="0.91875000000000007"/>
        </c:manualLayout>
      </c:layout>
      <c:pie3DChart>
        <c:varyColors val="1"/>
        <c:ser>
          <c:idx val="0"/>
          <c:order val="0"/>
          <c:spPr>
            <a:gradFill rotWithShape="0">
              <a:gsLst>
                <a:gs pos="0">
                  <a:srgbClr val="9BC1FF"/>
                </a:gs>
                <a:gs pos="100000">
                  <a:srgbClr val="3F80CD"/>
                </a:gs>
              </a:gsLst>
              <a:lin ang="5400000"/>
            </a:gradFill>
            <a:ln w="25400">
              <a:noFill/>
            </a:ln>
            <a:effectLst>
              <a:outerShdw dist="35921" dir="2700000" algn="br">
                <a:srgbClr val="000000"/>
              </a:outerShdw>
            </a:effectLst>
          </c:spPr>
          <c:explosion val="25"/>
          <c:dPt>
            <c:idx val="0"/>
            <c:bubble3D val="0"/>
            <c:spPr>
              <a:gradFill rotWithShape="0">
                <a:gsLst>
                  <a:gs pos="0">
                    <a:srgbClr val="A2BFF8"/>
                  </a:gs>
                  <a:gs pos="100000">
                    <a:srgbClr val="3670B6"/>
                  </a:gs>
                </a:gsLst>
                <a:lin ang="5400000"/>
              </a:gradFill>
              <a:ln w="25400">
                <a:noFill/>
              </a:ln>
              <a:effectLst>
                <a:outerShdw dist="35921" dir="2700000" algn="br">
                  <a:srgbClr val="000000"/>
                </a:outerShdw>
              </a:effectLst>
            </c:spPr>
          </c:dPt>
          <c:dPt>
            <c:idx val="1"/>
            <c:bubble3D val="0"/>
            <c:spPr>
              <a:gradFill rotWithShape="0">
                <a:gsLst>
                  <a:gs pos="0">
                    <a:srgbClr val="FAA1A0"/>
                  </a:gs>
                  <a:gs pos="100000">
                    <a:srgbClr val="B93734"/>
                  </a:gs>
                </a:gsLst>
                <a:lin ang="5400000"/>
              </a:gradFill>
              <a:ln w="25400">
                <a:noFill/>
              </a:ln>
              <a:effectLst>
                <a:outerShdw dist="35921" dir="2700000" algn="br">
                  <a:srgbClr val="000000"/>
                </a:outerShdw>
              </a:effectLst>
            </c:spPr>
          </c:dPt>
          <c:dPt>
            <c:idx val="2"/>
            <c:bubble3D val="0"/>
            <c:spPr>
              <a:gradFill rotWithShape="0">
                <a:gsLst>
                  <a:gs pos="0">
                    <a:srgbClr val="D4F4A6"/>
                  </a:gs>
                  <a:gs pos="100000">
                    <a:srgbClr val="8DB241"/>
                  </a:gs>
                </a:gsLst>
                <a:lin ang="5400000"/>
              </a:gradFill>
              <a:ln w="25400">
                <a:noFill/>
              </a:ln>
              <a:effectLst>
                <a:outerShdw dist="35921" dir="2700000" algn="br">
                  <a:srgbClr val="000000"/>
                </a:outerShdw>
              </a:effectLst>
            </c:spPr>
          </c:dPt>
          <c:dPt>
            <c:idx val="3"/>
            <c:bubble3D val="0"/>
            <c:spPr>
              <a:gradFill rotWithShape="0">
                <a:gsLst>
                  <a:gs pos="0">
                    <a:srgbClr val="C5B3E2"/>
                  </a:gs>
                  <a:gs pos="100000">
                    <a:srgbClr val="704F97"/>
                  </a:gs>
                </a:gsLst>
                <a:lin ang="5400000"/>
              </a:gradFill>
              <a:ln w="25400">
                <a:noFill/>
              </a:ln>
              <a:effectLst>
                <a:outerShdw dist="35921" dir="2700000" algn="br">
                  <a:srgbClr val="000000"/>
                </a:outerShdw>
              </a:effectLst>
            </c:spPr>
          </c:dPt>
          <c:dPt>
            <c:idx val="4"/>
            <c:bubble3D val="0"/>
            <c:spPr>
              <a:gradFill rotWithShape="0">
                <a:gsLst>
                  <a:gs pos="0">
                    <a:srgbClr val="9DE2FF"/>
                  </a:gs>
                  <a:gs pos="100000">
                    <a:srgbClr val="31A1C0"/>
                  </a:gs>
                </a:gsLst>
                <a:lin ang="5400000"/>
              </a:gradFill>
              <a:ln w="25400">
                <a:noFill/>
              </a:ln>
              <a:effectLst>
                <a:outerShdw dist="35921" dir="2700000" algn="br">
                  <a:srgbClr val="000000"/>
                </a:outerShdw>
              </a:effectLst>
            </c:spPr>
          </c:dPt>
          <c:dPt>
            <c:idx val="5"/>
            <c:bubble3D val="0"/>
            <c:spPr>
              <a:gradFill rotWithShape="0">
                <a:gsLst>
                  <a:gs pos="0">
                    <a:srgbClr val="FFB885"/>
                  </a:gs>
                  <a:gs pos="100000">
                    <a:srgbClr val="F28225"/>
                  </a:gs>
                </a:gsLst>
                <a:lin ang="5400000"/>
              </a:gradFill>
              <a:ln w="25400">
                <a:noFill/>
              </a:ln>
              <a:effectLst>
                <a:outerShdw dist="35921" dir="2700000" algn="br">
                  <a:srgbClr val="000000"/>
                </a:outerShdw>
              </a:effectLst>
            </c:spPr>
          </c:dPt>
          <c:dPt>
            <c:idx val="6"/>
            <c:bubble3D val="0"/>
            <c:spPr>
              <a:gradFill rotWithShape="0">
                <a:gsLst>
                  <a:gs pos="0">
                    <a:srgbClr val="B6D1FF"/>
                  </a:gs>
                  <a:gs pos="100000">
                    <a:srgbClr val="8AA7D8"/>
                  </a:gs>
                </a:gsLst>
                <a:lin ang="5400000"/>
              </a:gradFill>
              <a:ln w="25400">
                <a:noFill/>
              </a:ln>
              <a:effectLst>
                <a:outerShdw dist="35921" dir="2700000" algn="br">
                  <a:srgbClr val="000000"/>
                </a:outerShdw>
              </a:effectLst>
            </c:spPr>
          </c:dPt>
          <c:dPt>
            <c:idx val="7"/>
            <c:bubble3D val="0"/>
            <c:spPr>
              <a:gradFill rotWithShape="0">
                <a:gsLst>
                  <a:gs pos="0">
                    <a:srgbClr val="FFB6B4"/>
                  </a:gs>
                  <a:gs pos="100000">
                    <a:srgbClr val="DA8A89"/>
                  </a:gs>
                </a:gsLst>
                <a:lin ang="5400000"/>
              </a:gradFill>
              <a:ln w="25400">
                <a:noFill/>
              </a:ln>
              <a:effectLst>
                <a:outerShdw dist="35921" dir="2700000" algn="br">
                  <a:srgbClr val="000000"/>
                </a:outerShdw>
              </a:effectLst>
            </c:spPr>
          </c:dPt>
          <c:dPt>
            <c:idx val="8"/>
            <c:bubble3D val="0"/>
            <c:spPr>
              <a:gradFill rotWithShape="0">
                <a:gsLst>
                  <a:gs pos="0">
                    <a:srgbClr val="E4FFBA"/>
                  </a:gs>
                  <a:gs pos="100000">
                    <a:srgbClr val="BBD68E"/>
                  </a:gs>
                </a:gsLst>
                <a:lin ang="5400000"/>
              </a:gradFill>
              <a:ln w="25400">
                <a:noFill/>
              </a:ln>
              <a:effectLst>
                <a:outerShdw dist="35921" dir="2700000" algn="br">
                  <a:srgbClr val="000000"/>
                </a:outerShdw>
              </a:effectLst>
            </c:spPr>
          </c:dPt>
          <c:dPt>
            <c:idx val="9"/>
            <c:bubble3D val="0"/>
            <c:spPr>
              <a:gradFill rotWithShape="0">
                <a:gsLst>
                  <a:gs pos="0">
                    <a:srgbClr val="D6C5F1"/>
                  </a:gs>
                  <a:gs pos="100000">
                    <a:srgbClr val="A896C2"/>
                  </a:gs>
                </a:gsLst>
                <a:lin ang="5400000"/>
              </a:gradFill>
              <a:ln w="25400">
                <a:noFill/>
              </a:ln>
              <a:effectLst>
                <a:outerShdw dist="35921" dir="2700000" algn="br">
                  <a:srgbClr val="000000"/>
                </a:outerShdw>
              </a:effectLst>
            </c:spPr>
          </c:dPt>
          <c:dPt>
            <c:idx val="10"/>
            <c:bubble3D val="0"/>
            <c:spPr>
              <a:gradFill rotWithShape="0">
                <a:gsLst>
                  <a:gs pos="0">
                    <a:srgbClr val="B2F1FF"/>
                  </a:gs>
                  <a:gs pos="100000">
                    <a:srgbClr val="87C8DF"/>
                  </a:gs>
                </a:gsLst>
                <a:lin ang="5400000"/>
              </a:gradFill>
              <a:ln w="25400">
                <a:noFill/>
              </a:ln>
              <a:effectLst>
                <a:outerShdw dist="35921" dir="2700000" algn="br">
                  <a:srgbClr val="000000"/>
                </a:outerShdw>
              </a:effectLst>
            </c:spPr>
          </c:dPt>
          <c:cat>
            <c:strRef>
              <c:f>Dashboard!$B$18:$B$28</c:f>
              <c:strCache>
                <c:ptCount val="11"/>
                <c:pt idx="0">
                  <c:v>Africa - Western</c:v>
                </c:pt>
                <c:pt idx="1">
                  <c:v>Asia</c:v>
                </c:pt>
                <c:pt idx="2">
                  <c:v>Africa - Eastern</c:v>
                </c:pt>
                <c:pt idx="3">
                  <c:v>Neighbourhood - Southern </c:v>
                </c:pt>
                <c:pt idx="4">
                  <c:v>Latin America</c:v>
                </c:pt>
                <c:pt idx="5">
                  <c:v>Africa - Southern </c:v>
                </c:pt>
                <c:pt idx="6">
                  <c:v>Neighbourhood - Eastern</c:v>
                </c:pt>
                <c:pt idx="7">
                  <c:v>Africa - Central</c:v>
                </c:pt>
                <c:pt idx="8">
                  <c:v>Caribbean</c:v>
                </c:pt>
                <c:pt idx="9">
                  <c:v>Middle East</c:v>
                </c:pt>
                <c:pt idx="10">
                  <c:v>Pacific</c:v>
                </c:pt>
              </c:strCache>
            </c:strRef>
          </c:cat>
          <c:val>
            <c:numRef>
              <c:f>Dashboard!$C$18:$C$28</c:f>
              <c:numCache>
                <c:formatCode>General</c:formatCode>
                <c:ptCount val="11"/>
                <c:pt idx="0">
                  <c:v>11</c:v>
                </c:pt>
                <c:pt idx="1">
                  <c:v>9</c:v>
                </c:pt>
                <c:pt idx="2">
                  <c:v>7</c:v>
                </c:pt>
                <c:pt idx="3">
                  <c:v>8</c:v>
                </c:pt>
                <c:pt idx="4">
                  <c:v>6</c:v>
                </c:pt>
                <c:pt idx="5">
                  <c:v>5</c:v>
                </c:pt>
                <c:pt idx="6">
                  <c:v>4</c:v>
                </c:pt>
                <c:pt idx="7">
                  <c:v>3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79445276093497919"/>
          <c:y val="0.15993588428881098"/>
          <c:w val="0.17069710172282454"/>
          <c:h val="0.67366933079226443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920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GB" dirty="0"/>
              <a:t>JP strategies approved or draft </a:t>
            </a:r>
            <a:endParaRPr lang="en-GB" dirty="0" smtClean="0"/>
          </a:p>
        </c:rich>
      </c:tx>
      <c:layout/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5252642963471431E-2"/>
          <c:y val="0.15512464167785478"/>
          <c:w val="0.84396262935455424"/>
          <c:h val="0.5164001549759611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Sheet1!$G$1</c:f>
              <c:strCache>
                <c:ptCount val="1"/>
                <c:pt idx="0">
                  <c:v>yes</c:v>
                </c:pt>
              </c:strCache>
            </c:strRef>
          </c:tx>
          <c:invertIfNegative val="0"/>
          <c:cat>
            <c:strRef>
              <c:f>Sheet1!$F$2:$F$8</c:f>
              <c:strCache>
                <c:ptCount val="7"/>
                <c:pt idx="0">
                  <c:v>Africa - Central</c:v>
                </c:pt>
                <c:pt idx="1">
                  <c:v>Africa - Eastern</c:v>
                </c:pt>
                <c:pt idx="2">
                  <c:v>Africa - Southern</c:v>
                </c:pt>
                <c:pt idx="3">
                  <c:v>Africa - Western</c:v>
                </c:pt>
                <c:pt idx="4">
                  <c:v>Asia</c:v>
                </c:pt>
                <c:pt idx="5">
                  <c:v>Latin America</c:v>
                </c:pt>
                <c:pt idx="6">
                  <c:v>Neighbourhood - Southern</c:v>
                </c:pt>
              </c:strCache>
            </c:strRef>
          </c:cat>
          <c:val>
            <c:numRef>
              <c:f>Sheet1!$G$2:$G$8</c:f>
              <c:numCache>
                <c:formatCode>General</c:formatCode>
                <c:ptCount val="7"/>
                <c:pt idx="0">
                  <c:v>3</c:v>
                </c:pt>
                <c:pt idx="1">
                  <c:v>5</c:v>
                </c:pt>
                <c:pt idx="2">
                  <c:v>1</c:v>
                </c:pt>
                <c:pt idx="3">
                  <c:v>3</c:v>
                </c:pt>
                <c:pt idx="4">
                  <c:v>2</c:v>
                </c:pt>
                <c:pt idx="5">
                  <c:v>1</c:v>
                </c:pt>
                <c:pt idx="6">
                  <c:v>0</c:v>
                </c:pt>
              </c:numCache>
            </c:numRef>
          </c:val>
        </c:ser>
        <c:ser>
          <c:idx val="1"/>
          <c:order val="1"/>
          <c:tx>
            <c:strRef>
              <c:f>Sheet1!$H$1</c:f>
              <c:strCache>
                <c:ptCount val="1"/>
                <c:pt idx="0">
                  <c:v>draft</c:v>
                </c:pt>
              </c:strCache>
            </c:strRef>
          </c:tx>
          <c:invertIfNegative val="0"/>
          <c:cat>
            <c:strRef>
              <c:f>Sheet1!$F$2:$F$8</c:f>
              <c:strCache>
                <c:ptCount val="7"/>
                <c:pt idx="0">
                  <c:v>Africa - Central</c:v>
                </c:pt>
                <c:pt idx="1">
                  <c:v>Africa - Eastern</c:v>
                </c:pt>
                <c:pt idx="2">
                  <c:v>Africa - Southern</c:v>
                </c:pt>
                <c:pt idx="3">
                  <c:v>Africa - Western</c:v>
                </c:pt>
                <c:pt idx="4">
                  <c:v>Asia</c:v>
                </c:pt>
                <c:pt idx="5">
                  <c:v>Latin America</c:v>
                </c:pt>
                <c:pt idx="6">
                  <c:v>Neighbourhood - Southern</c:v>
                </c:pt>
              </c:strCache>
            </c:strRef>
          </c:cat>
          <c:val>
            <c:numRef>
              <c:f>Sheet1!$H$2:$H$8</c:f>
              <c:numCache>
                <c:formatCode>General</c:formatCode>
                <c:ptCount val="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5</c:v>
                </c:pt>
                <c:pt idx="4">
                  <c:v>1</c:v>
                </c:pt>
                <c:pt idx="5">
                  <c:v>2</c:v>
                </c:pt>
                <c:pt idx="6">
                  <c:v>2</c:v>
                </c:pt>
              </c:numCache>
            </c:numRef>
          </c:val>
        </c:ser>
        <c:ser>
          <c:idx val="2"/>
          <c:order val="2"/>
          <c:tx>
            <c:strRef>
              <c:f>Sheet1!$I$1</c:f>
              <c:strCache>
                <c:ptCount val="1"/>
                <c:pt idx="0">
                  <c:v>total</c:v>
                </c:pt>
              </c:strCache>
            </c:strRef>
          </c:tx>
          <c:invertIfNegative val="0"/>
          <c:cat>
            <c:strRef>
              <c:f>Sheet1!$F$2:$F$8</c:f>
              <c:strCache>
                <c:ptCount val="7"/>
                <c:pt idx="0">
                  <c:v>Africa - Central</c:v>
                </c:pt>
                <c:pt idx="1">
                  <c:v>Africa - Eastern</c:v>
                </c:pt>
                <c:pt idx="2">
                  <c:v>Africa - Southern</c:v>
                </c:pt>
                <c:pt idx="3">
                  <c:v>Africa - Western</c:v>
                </c:pt>
                <c:pt idx="4">
                  <c:v>Asia</c:v>
                </c:pt>
                <c:pt idx="5">
                  <c:v>Latin America</c:v>
                </c:pt>
                <c:pt idx="6">
                  <c:v>Neighbourhood - Southern</c:v>
                </c:pt>
              </c:strCache>
            </c:strRef>
          </c:cat>
          <c:val>
            <c:numRef>
              <c:f>Sheet1!$I$2:$I$8</c:f>
              <c:numCache>
                <c:formatCode>General</c:formatCode>
                <c:ptCount val="7"/>
                <c:pt idx="0">
                  <c:v>3</c:v>
                </c:pt>
                <c:pt idx="1">
                  <c:v>5</c:v>
                </c:pt>
                <c:pt idx="2">
                  <c:v>1</c:v>
                </c:pt>
                <c:pt idx="3">
                  <c:v>8</c:v>
                </c:pt>
                <c:pt idx="4">
                  <c:v>3</c:v>
                </c:pt>
                <c:pt idx="5">
                  <c:v>3</c:v>
                </c:pt>
                <c:pt idx="6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92884352"/>
        <c:axId val="92894336"/>
        <c:axId val="0"/>
      </c:bar3DChart>
      <c:catAx>
        <c:axId val="92884352"/>
        <c:scaling>
          <c:orientation val="minMax"/>
        </c:scaling>
        <c:delete val="0"/>
        <c:axPos val="b"/>
        <c:majorTickMark val="none"/>
        <c:minorTickMark val="none"/>
        <c:tickLblPos val="nextTo"/>
        <c:crossAx val="92894336"/>
        <c:crosses val="autoZero"/>
        <c:auto val="1"/>
        <c:lblAlgn val="ctr"/>
        <c:lblOffset val="100"/>
        <c:noMultiLvlLbl val="0"/>
      </c:catAx>
      <c:valAx>
        <c:axId val="92894336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GB"/>
                  <a:t>Number 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9288435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3"/>
            <a:ext cx="2948149" cy="495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12" tIns="46457" rIns="92912" bIns="46457" numCol="1" anchor="t" anchorCtr="0" compatLnSpc="1">
            <a:prstTxWarp prst="textNoShape">
              <a:avLst/>
            </a:prstTxWarp>
          </a:bodyPr>
          <a:lstStyle>
            <a:lvl1pPr defTabSz="930110">
              <a:defRPr sz="1200" b="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259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5883" y="3"/>
            <a:ext cx="2948149" cy="495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12" tIns="46457" rIns="92912" bIns="46457" numCol="1" anchor="t" anchorCtr="0" compatLnSpc="1">
            <a:prstTxWarp prst="textNoShape">
              <a:avLst/>
            </a:prstTxWarp>
          </a:bodyPr>
          <a:lstStyle>
            <a:lvl1pPr algn="r" defTabSz="930110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5FE662CF-40CA-430A-A6C6-663A8A89D23C}" type="datetimeFigureOut">
              <a:rPr lang="en-GB"/>
              <a:pPr>
                <a:defRPr/>
              </a:pPr>
              <a:t>30/11/2015</a:t>
            </a:fld>
            <a:endParaRPr lang="en-GB"/>
          </a:p>
        </p:txBody>
      </p:sp>
      <p:sp>
        <p:nvSpPr>
          <p:cNvPr id="1259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" y="9446581"/>
            <a:ext cx="2948149" cy="495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12" tIns="46457" rIns="92912" bIns="46457" numCol="1" anchor="b" anchorCtr="0" compatLnSpc="1">
            <a:prstTxWarp prst="textNoShape">
              <a:avLst/>
            </a:prstTxWarp>
          </a:bodyPr>
          <a:lstStyle>
            <a:lvl1pPr defTabSz="930110">
              <a:defRPr sz="1200" b="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259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5883" y="9446581"/>
            <a:ext cx="2948149" cy="495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12" tIns="46457" rIns="92912" bIns="46457" numCol="1" anchor="b" anchorCtr="0" compatLnSpc="1">
            <a:prstTxWarp prst="textNoShape">
              <a:avLst/>
            </a:prstTxWarp>
          </a:bodyPr>
          <a:lstStyle>
            <a:lvl1pPr algn="r" defTabSz="930110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F4ED9E24-2FDE-49CA-892E-71374D08C91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692274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3"/>
            <a:ext cx="2948149" cy="495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12" tIns="46457" rIns="92912" bIns="46457" numCol="1" anchor="t" anchorCtr="0" compatLnSpc="1">
            <a:prstTxWarp prst="textNoShape">
              <a:avLst/>
            </a:prstTxWarp>
          </a:bodyPr>
          <a:lstStyle>
            <a:lvl1pPr defTabSz="930110">
              <a:defRPr sz="1200" b="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5883" y="3"/>
            <a:ext cx="2948149" cy="495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12" tIns="46457" rIns="92912" bIns="46457" numCol="1" anchor="t" anchorCtr="0" compatLnSpc="1">
            <a:prstTxWarp prst="textNoShape">
              <a:avLst/>
            </a:prstTxWarp>
          </a:bodyPr>
          <a:lstStyle>
            <a:lvl1pPr algn="r" defTabSz="930110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7EBE359B-E25D-41EF-8601-E34841D40912}" type="datetimeFigureOut">
              <a:rPr lang="en-GB"/>
              <a:pPr>
                <a:defRPr/>
              </a:pPr>
              <a:t>30/11/2015</a:t>
            </a:fld>
            <a:endParaRPr lang="en-GB"/>
          </a:p>
        </p:txBody>
      </p:sp>
      <p:sp>
        <p:nvSpPr>
          <p:cNvPr id="204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2338" y="744538"/>
            <a:ext cx="4973637" cy="37322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58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613" y="4724090"/>
            <a:ext cx="5446394" cy="447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12" tIns="46457" rIns="92912" bIns="4645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1658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" y="9446581"/>
            <a:ext cx="2948149" cy="495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12" tIns="46457" rIns="92912" bIns="46457" numCol="1" anchor="b" anchorCtr="0" compatLnSpc="1">
            <a:prstTxWarp prst="textNoShape">
              <a:avLst/>
            </a:prstTxWarp>
          </a:bodyPr>
          <a:lstStyle>
            <a:lvl1pPr defTabSz="930110">
              <a:defRPr sz="1200" b="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658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5883" y="9446581"/>
            <a:ext cx="2948149" cy="495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12" tIns="46457" rIns="92912" bIns="46457" numCol="1" anchor="b" anchorCtr="0" compatLnSpc="1">
            <a:prstTxWarp prst="textNoShape">
              <a:avLst/>
            </a:prstTxWarp>
          </a:bodyPr>
          <a:lstStyle>
            <a:lvl1pPr algn="r" defTabSz="930110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350E974D-605E-4010-A178-5C78633C799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7440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6"/>
          <p:cNvSpPr txBox="1">
            <a:spLocks noGrp="1" noChangeArrowheads="1"/>
          </p:cNvSpPr>
          <p:nvPr/>
        </p:nvSpPr>
        <p:spPr bwMode="auto">
          <a:xfrm>
            <a:off x="1" y="9446582"/>
            <a:ext cx="2948149" cy="495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200" tIns="46101" rIns="92200" bIns="46101" anchor="b"/>
          <a:lstStyle>
            <a:lvl1pPr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GB" altLang="en-US" b="0"/>
              <a:t>DEVCO- Bernard San Emeterio</a:t>
            </a:r>
          </a:p>
        </p:txBody>
      </p:sp>
      <p:sp>
        <p:nvSpPr>
          <p:cNvPr id="41987" name="Rectangle 7"/>
          <p:cNvSpPr txBox="1">
            <a:spLocks noGrp="1" noChangeArrowheads="1"/>
          </p:cNvSpPr>
          <p:nvPr/>
        </p:nvSpPr>
        <p:spPr bwMode="auto">
          <a:xfrm>
            <a:off x="3855881" y="9446582"/>
            <a:ext cx="2948149" cy="495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200" tIns="46101" rIns="92200" bIns="46101" anchor="b"/>
          <a:lstStyle>
            <a:lvl1pPr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4C631D11-4A32-4073-8B0D-4A90EAC13C37}" type="slidenum">
              <a:rPr lang="en-GB" altLang="en-US" b="0"/>
              <a:pPr algn="r" eaLnBrk="1" hangingPunct="1">
                <a:spcBef>
                  <a:spcPct val="0"/>
                </a:spcBef>
              </a:pPr>
              <a:t>1</a:t>
            </a:fld>
            <a:endParaRPr lang="en-GB" altLang="en-US" b="0"/>
          </a:p>
        </p:txBody>
      </p:sp>
      <p:sp>
        <p:nvSpPr>
          <p:cNvPr id="41988" name="Rectangle 7"/>
          <p:cNvSpPr txBox="1">
            <a:spLocks noGrp="1" noChangeArrowheads="1"/>
          </p:cNvSpPr>
          <p:nvPr/>
        </p:nvSpPr>
        <p:spPr bwMode="auto">
          <a:xfrm>
            <a:off x="3855881" y="9446582"/>
            <a:ext cx="2948149" cy="495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200" tIns="46101" rIns="92200" bIns="46101" anchor="b"/>
          <a:lstStyle>
            <a:lvl1pPr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3F200FBD-0C21-4154-AE13-BFBBD3959233}" type="slidenum">
              <a:rPr lang="en-GB" altLang="en-US" b="0"/>
              <a:pPr algn="r" eaLnBrk="1" hangingPunct="1">
                <a:spcBef>
                  <a:spcPct val="0"/>
                </a:spcBef>
              </a:pPr>
              <a:t>1</a:t>
            </a:fld>
            <a:endParaRPr lang="en-GB" altLang="en-US" b="0"/>
          </a:p>
        </p:txBody>
      </p:sp>
      <p:sp>
        <p:nvSpPr>
          <p:cNvPr id="4198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6125"/>
            <a:ext cx="4972050" cy="3730625"/>
          </a:xfrm>
          <a:ln/>
        </p:spPr>
      </p:sp>
      <p:sp>
        <p:nvSpPr>
          <p:cNvPr id="4199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191579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191579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191579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191579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The 55 countries consulted are a group of EU Delegations that in 2012 and 2013 signalled some interest of potential to develop Joint Programming. The </a:t>
            </a:r>
            <a:r>
              <a:rPr lang="en-GB" dirty="0" err="1" smtClean="0"/>
              <a:t>HoMs</a:t>
            </a:r>
            <a:r>
              <a:rPr lang="en-GB" dirty="0" smtClean="0"/>
              <a:t> were asked to focus on monitoring of JP implementation, steps to be taken towards the "next generation of Joint Programming" / assessment of benefits, next steps and timelines towards Joint Programming, possibly including a roadmap, re-assessment of the feasibility of Joint Programming. </a:t>
            </a:r>
          </a:p>
          <a:p>
            <a:endParaRPr lang="en-GB" dirty="0"/>
          </a:p>
          <a:p>
            <a:r>
              <a:rPr lang="en-GB" dirty="0" smtClean="0"/>
              <a:t>No reports received from (inter alia)</a:t>
            </a:r>
          </a:p>
          <a:p>
            <a:r>
              <a:rPr lang="en-GB" dirty="0" smtClean="0"/>
              <a:t>Bangladesh, Benin, Honduras, Guatemala Chad, Liberia, Cote d'Ivoire, Rwanda, Pakistan, Sierra Leone, South Sudan, Togo, Nepal, Tunisia, Uganda, Vietnam</a:t>
            </a:r>
          </a:p>
          <a:p>
            <a:endParaRPr lang="en-GB" dirty="0"/>
          </a:p>
          <a:p>
            <a:r>
              <a:rPr lang="en-GB" dirty="0" smtClean="0"/>
              <a:t>Not mentioned these countries like Libya, Yemen, were we cannot expect response at this stage for different good reasons.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191579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Kenya's joint</a:t>
            </a:r>
            <a:r>
              <a:rPr lang="en-GB" baseline="0" dirty="0" smtClean="0"/>
              <a:t> strategy </a:t>
            </a:r>
            <a:r>
              <a:rPr lang="en-GB" baseline="0" dirty="0" smtClean="0"/>
              <a:t>includes </a:t>
            </a:r>
            <a:r>
              <a:rPr lang="en-GB" baseline="0" dirty="0" smtClean="0"/>
              <a:t>an annex on communication and visibility strategy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156894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191579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6"/>
          <p:cNvSpPr txBox="1">
            <a:spLocks noGrp="1" noChangeArrowheads="1"/>
          </p:cNvSpPr>
          <p:nvPr/>
        </p:nvSpPr>
        <p:spPr bwMode="auto">
          <a:xfrm>
            <a:off x="2" y="9448178"/>
            <a:ext cx="2948148" cy="494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505" tIns="46253" rIns="92505" bIns="46253" anchor="b"/>
          <a:lstStyle>
            <a:lvl1pPr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1pPr>
            <a:lvl2pPr marL="742950" indent="-285750"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2pPr>
            <a:lvl3pPr marL="1143000" indent="-228600"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3pPr>
            <a:lvl4pPr marL="1600200" indent="-228600"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4pPr>
            <a:lvl5pPr marL="2057400" indent="-228600"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25146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29718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34290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38862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GB" sz="1200" b="0">
                <a:solidFill>
                  <a:schemeClr val="tx1"/>
                </a:solidFill>
                <a:latin typeface="Arial" charset="0"/>
              </a:rPr>
              <a:t>DEVCO- Bernard San Emeterio</a:t>
            </a:r>
          </a:p>
        </p:txBody>
      </p:sp>
      <p:sp>
        <p:nvSpPr>
          <p:cNvPr id="22531" name="Rectangle 7"/>
          <p:cNvSpPr txBox="1">
            <a:spLocks noGrp="1" noChangeArrowheads="1"/>
          </p:cNvSpPr>
          <p:nvPr/>
        </p:nvSpPr>
        <p:spPr bwMode="auto">
          <a:xfrm>
            <a:off x="3855884" y="9448178"/>
            <a:ext cx="2948148" cy="494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505" tIns="46253" rIns="92505" bIns="46253" anchor="b"/>
          <a:lstStyle>
            <a:lvl1pPr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1pPr>
            <a:lvl2pPr marL="742950" indent="-285750"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2pPr>
            <a:lvl3pPr marL="1143000" indent="-228600"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3pPr>
            <a:lvl4pPr marL="1600200" indent="-228600"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4pPr>
            <a:lvl5pPr marL="2057400" indent="-228600"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25146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29718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34290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38862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82011C1A-6186-4CD9-93BB-E7521999CC94}" type="slidenum">
              <a:rPr lang="en-GB" sz="1200" b="0">
                <a:solidFill>
                  <a:schemeClr val="tx1"/>
                </a:solidFill>
                <a:latin typeface="Arial" charset="0"/>
              </a:rPr>
              <a:pPr algn="r" eaLnBrk="1" hangingPunct="1"/>
              <a:t>11</a:t>
            </a:fld>
            <a:endParaRPr lang="en-GB" sz="1200" b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2532" name="Rectangle 7"/>
          <p:cNvSpPr txBox="1">
            <a:spLocks noGrp="1" noChangeArrowheads="1"/>
          </p:cNvSpPr>
          <p:nvPr/>
        </p:nvSpPr>
        <p:spPr bwMode="auto">
          <a:xfrm>
            <a:off x="3855884" y="9448178"/>
            <a:ext cx="2948148" cy="494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505" tIns="46253" rIns="92505" bIns="46253" anchor="b"/>
          <a:lstStyle>
            <a:lvl1pPr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1pPr>
            <a:lvl2pPr marL="742950" indent="-285750"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2pPr>
            <a:lvl3pPr marL="1143000" indent="-228600"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3pPr>
            <a:lvl4pPr marL="1600200" indent="-228600"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4pPr>
            <a:lvl5pPr marL="2057400" indent="-228600"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25146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29718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34290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38862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9A199AD0-5CED-4914-BE93-83981E158952}" type="slidenum">
              <a:rPr lang="en-GB" sz="1200" b="0">
                <a:solidFill>
                  <a:schemeClr val="tx1"/>
                </a:solidFill>
                <a:latin typeface="Arial" charset="0"/>
              </a:rPr>
              <a:pPr algn="r" eaLnBrk="1" hangingPunct="1"/>
              <a:t>11</a:t>
            </a:fld>
            <a:endParaRPr lang="en-GB" sz="1200" b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253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6125"/>
            <a:ext cx="4973638" cy="3730625"/>
          </a:xfrm>
          <a:ln/>
        </p:spPr>
      </p:sp>
      <p:sp>
        <p:nvSpPr>
          <p:cNvPr id="2253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580632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CF356-97DA-4B35-80E4-9CD66AD96CC2}" type="datetimeFigureOut">
              <a:rPr lang="en-GB" smtClean="0"/>
              <a:t>30/11/2015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F98DD-4DD6-4A24-A9AF-F89D864751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8379478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CF356-97DA-4B35-80E4-9CD66AD96CC2}" type="datetimeFigureOut">
              <a:rPr lang="en-GB" smtClean="0"/>
              <a:t>30/11/2015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F98DD-4DD6-4A24-A9AF-F89D864751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4631092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CF356-97DA-4B35-80E4-9CD66AD96CC2}" type="datetimeFigureOut">
              <a:rPr lang="en-GB" smtClean="0"/>
              <a:t>30/11/2015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F98DD-4DD6-4A24-A9AF-F89D864751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848406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CF356-97DA-4B35-80E4-9CD66AD96CC2}" type="datetimeFigureOut">
              <a:rPr lang="en-GB" smtClean="0"/>
              <a:t>30/11/2015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F98DD-4DD6-4A24-A9AF-F89D864751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5472195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CF356-97DA-4B35-80E4-9CD66AD96CC2}" type="datetimeFigureOut">
              <a:rPr lang="en-GB" smtClean="0"/>
              <a:t>30/11/2015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F98DD-4DD6-4A24-A9AF-F89D864751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8074767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CF356-97DA-4B35-80E4-9CD66AD96CC2}" type="datetimeFigureOut">
              <a:rPr lang="en-GB" smtClean="0"/>
              <a:t>30/11/2015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F98DD-4DD6-4A24-A9AF-F89D864751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7588070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CF356-97DA-4B35-80E4-9CD66AD96CC2}" type="datetimeFigureOut">
              <a:rPr lang="en-GB" smtClean="0"/>
              <a:t>30/11/2015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F98DD-4DD6-4A24-A9AF-F89D864751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2821678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CF356-97DA-4B35-80E4-9CD66AD96CC2}" type="datetimeFigureOut">
              <a:rPr lang="en-GB" smtClean="0"/>
              <a:t>30/11/2015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F98DD-4DD6-4A24-A9AF-F89D864751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3321151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CF356-97DA-4B35-80E4-9CD66AD96CC2}" type="datetimeFigureOut">
              <a:rPr lang="en-GB" smtClean="0"/>
              <a:t>30/11/2015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F98DD-4DD6-4A24-A9AF-F89D864751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0344229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CF356-97DA-4B35-80E4-9CD66AD96CC2}" type="datetimeFigureOut">
              <a:rPr lang="en-GB" smtClean="0"/>
              <a:t>30/11/2015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F98DD-4DD6-4A24-A9AF-F89D864751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0995543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CF356-97DA-4B35-80E4-9CD66AD96CC2}" type="datetimeFigureOut">
              <a:rPr lang="en-GB" smtClean="0"/>
              <a:t>30/11/2015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F98DD-4DD6-4A24-A9AF-F89D864751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5608756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1CF356-97DA-4B35-80E4-9CD66AD96CC2}" type="datetimeFigureOut">
              <a:rPr lang="en-GB" smtClean="0"/>
              <a:t>30/11/2015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7F98DD-4DD6-4A24-A9AF-F89D864751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1555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5" r:id="rId1"/>
    <p:sldLayoutId id="2147484196" r:id="rId2"/>
    <p:sldLayoutId id="2147484197" r:id="rId3"/>
    <p:sldLayoutId id="2147484198" r:id="rId4"/>
    <p:sldLayoutId id="2147484199" r:id="rId5"/>
    <p:sldLayoutId id="2147484200" r:id="rId6"/>
    <p:sldLayoutId id="2147484201" r:id="rId7"/>
    <p:sldLayoutId id="2147484202" r:id="rId8"/>
    <p:sldLayoutId id="2147484203" r:id="rId9"/>
    <p:sldLayoutId id="2147484204" r:id="rId10"/>
    <p:sldLayoutId id="2147484205" r:id="rId11"/>
  </p:sldLayoutIdLst>
  <p:transition>
    <p:cover dir="r"/>
  </p:transition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capacity4dev.ec.europa.eu/joint-programming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5" Type="http://schemas.openxmlformats.org/officeDocument/2006/relationships/package" Target="../embeddings/Microsoft_Excel_Macro-Enabled_Worksheet1.xlsm"/><Relationship Id="rId4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emf"/><Relationship Id="rId5" Type="http://schemas.openxmlformats.org/officeDocument/2006/relationships/package" Target="../embeddings/Microsoft_Excel_Macro-Enabled_Worksheet2.xlsm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5"/>
          <p:cNvSpPr>
            <a:spLocks noChangeArrowheads="1"/>
          </p:cNvSpPr>
          <p:nvPr/>
        </p:nvSpPr>
        <p:spPr bwMode="auto">
          <a:xfrm>
            <a:off x="0" y="1457053"/>
            <a:ext cx="9144000" cy="5400947"/>
          </a:xfrm>
          <a:prstGeom prst="rect">
            <a:avLst/>
          </a:prstGeom>
          <a:solidFill>
            <a:srgbClr val="C00000"/>
          </a:solidFill>
          <a:ln>
            <a:noFill/>
          </a:ln>
          <a:extLst/>
        </p:spPr>
        <p:txBody>
          <a:bodyPr anchor="ctr"/>
          <a:lstStyle>
            <a:lvl1pPr marL="3175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endParaRPr lang="en-GB" altLang="en-US" sz="3600" b="0" dirty="0">
              <a:solidFill>
                <a:srgbClr val="ECFE06"/>
              </a:solidFill>
            </a:endParaRPr>
          </a:p>
          <a:p>
            <a:pPr algn="ctr" eaLnBrk="1" hangingPunct="1"/>
            <a:endParaRPr lang="en-GB" altLang="en-US" sz="3600" dirty="0" smtClean="0">
              <a:solidFill>
                <a:srgbClr val="ECFE06"/>
              </a:solidFill>
            </a:endParaRPr>
          </a:p>
          <a:p>
            <a:pPr algn="ctr" eaLnBrk="1" hangingPunct="1"/>
            <a:r>
              <a:rPr lang="en-GB" altLang="en-US" sz="3600" dirty="0" smtClean="0">
                <a:solidFill>
                  <a:schemeClr val="bg1"/>
                </a:solidFill>
              </a:rPr>
              <a:t>Joint Programming </a:t>
            </a:r>
          </a:p>
          <a:p>
            <a:pPr algn="ctr" eaLnBrk="1" hangingPunct="1"/>
            <a:r>
              <a:rPr lang="en-GB" altLang="en-US" sz="3600" dirty="0" smtClean="0">
                <a:solidFill>
                  <a:schemeClr val="bg1"/>
                </a:solidFill>
              </a:rPr>
              <a:t>Technical Seminar</a:t>
            </a:r>
            <a:endParaRPr lang="en-GB" altLang="en-US" sz="3600" dirty="0">
              <a:solidFill>
                <a:schemeClr val="bg1"/>
              </a:solidFill>
            </a:endParaRPr>
          </a:p>
          <a:p>
            <a:pPr algn="ctr" eaLnBrk="1" hangingPunct="1"/>
            <a:r>
              <a:rPr lang="en-GB" altLang="en-US" sz="3600" dirty="0" smtClean="0">
                <a:solidFill>
                  <a:schemeClr val="bg1"/>
                </a:solidFill>
              </a:rPr>
              <a:t>Brussels, 12 November 2015</a:t>
            </a:r>
          </a:p>
          <a:p>
            <a:pPr algn="ctr" eaLnBrk="1" hangingPunct="1"/>
            <a:endParaRPr lang="en-GB" altLang="en-US" sz="3600" dirty="0">
              <a:solidFill>
                <a:schemeClr val="bg1"/>
              </a:solidFill>
            </a:endParaRPr>
          </a:p>
          <a:p>
            <a:pPr algn="ctr" eaLnBrk="1" hangingPunct="1"/>
            <a:r>
              <a:rPr lang="en-GB" sz="3600" dirty="0" smtClean="0">
                <a:solidFill>
                  <a:schemeClr val="bg1"/>
                </a:solidFill>
                <a:latin typeface="Calibri"/>
                <a:ea typeface="Calibri"/>
                <a:cs typeface="Times New Roman"/>
              </a:rPr>
              <a:t>Moving at different speeds</a:t>
            </a:r>
          </a:p>
          <a:p>
            <a:pPr algn="ctr" eaLnBrk="1" hangingPunct="1"/>
            <a:endParaRPr lang="en-GB" altLang="en-US" sz="1800" b="0" dirty="0" smtClean="0">
              <a:solidFill>
                <a:srgbClr val="ECFE06"/>
              </a:solidFill>
            </a:endParaRPr>
          </a:p>
          <a:p>
            <a:pPr algn="ctr" eaLnBrk="1" hangingPunct="1"/>
            <a:r>
              <a:rPr lang="en-GB" altLang="en-US" sz="2000" b="0" dirty="0" smtClean="0">
                <a:solidFill>
                  <a:schemeClr val="bg1"/>
                </a:solidFill>
              </a:rPr>
              <a:t>DEVCO/A2 </a:t>
            </a:r>
            <a:r>
              <a:rPr lang="en-GB" altLang="en-US" sz="2000" b="0" dirty="0">
                <a:solidFill>
                  <a:schemeClr val="bg1"/>
                </a:solidFill>
              </a:rPr>
              <a:t>Aid and Development Effectiveness and </a:t>
            </a:r>
            <a:r>
              <a:rPr lang="en-GB" altLang="en-US" sz="2000" b="0" dirty="0" smtClean="0">
                <a:solidFill>
                  <a:schemeClr val="bg1"/>
                </a:solidFill>
              </a:rPr>
              <a:t>Financing</a:t>
            </a:r>
          </a:p>
          <a:p>
            <a:pPr algn="ctr" eaLnBrk="1" hangingPunct="1"/>
            <a:r>
              <a:rPr lang="en-GB" altLang="en-US" sz="2000" b="0" dirty="0" smtClean="0">
                <a:solidFill>
                  <a:schemeClr val="bg1"/>
                </a:solidFill>
              </a:rPr>
              <a:t>EEAS/GLOBAL 5 Development </a:t>
            </a:r>
            <a:r>
              <a:rPr lang="en-GB" altLang="en-US" sz="2000" b="0" dirty="0">
                <a:solidFill>
                  <a:schemeClr val="bg1"/>
                </a:solidFill>
              </a:rPr>
              <a:t>Cooperation Coordination Division</a:t>
            </a:r>
          </a:p>
          <a:p>
            <a:pPr algn="ctr" eaLnBrk="1" hangingPunct="1"/>
            <a:endParaRPr lang="en-GB" altLang="en-US" sz="2000" b="0" dirty="0">
              <a:solidFill>
                <a:schemeClr val="bg1"/>
              </a:solidFill>
            </a:endParaRPr>
          </a:p>
          <a:p>
            <a:pPr eaLnBrk="1" hangingPunct="1"/>
            <a:endParaRPr lang="en-GB" altLang="en-US" sz="2000" b="0" dirty="0">
              <a:solidFill>
                <a:srgbClr val="ECFE06"/>
              </a:solidFill>
            </a:endParaRPr>
          </a:p>
          <a:p>
            <a:pPr eaLnBrk="1" hangingPunct="1"/>
            <a:endParaRPr lang="en-GB" altLang="en-US" sz="2800" b="0" dirty="0">
              <a:solidFill>
                <a:srgbClr val="ECFE06"/>
              </a:solidFill>
            </a:endParaRPr>
          </a:p>
        </p:txBody>
      </p:sp>
      <p:pic>
        <p:nvPicPr>
          <p:cNvPr id="3" name="Picture 2" descr="logoEC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5419" y="188640"/>
            <a:ext cx="1722437" cy="126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EEAS_P_TXT_S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081" y="188640"/>
            <a:ext cx="1841500" cy="126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79404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95536" y="1403648"/>
            <a:ext cx="8425184" cy="5121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noAutofit/>
          </a:bodyPr>
          <a:lstStyle/>
          <a:p>
            <a:pPr algn="just">
              <a:spcAft>
                <a:spcPts val="600"/>
              </a:spcAft>
            </a:pPr>
            <a:r>
              <a:rPr lang="en-GB" sz="2000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Request for political and operational support from HQ, including clarity on the procedural aspects and technical assistance from long-term consultants</a:t>
            </a:r>
          </a:p>
          <a:p>
            <a:pPr lvl="0" algn="just">
              <a:spcAft>
                <a:spcPts val="600"/>
              </a:spcAft>
            </a:pPr>
            <a:endParaRPr lang="en-GB" altLang="en-US" sz="2000" dirty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0" algn="just">
              <a:spcAft>
                <a:spcPts val="600"/>
              </a:spcAft>
            </a:pPr>
            <a:r>
              <a:rPr lang="en-GB" altLang="en-US" sz="2000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Facilitation </a:t>
            </a:r>
            <a:r>
              <a:rPr lang="en-GB" altLang="en-US" sz="2000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and follow-up of JP </a:t>
            </a:r>
            <a:r>
              <a:rPr lang="en-GB" altLang="en-US" sz="2000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to </a:t>
            </a:r>
            <a:r>
              <a:rPr lang="en-GB" altLang="en-US" sz="2000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be undertaken pro-actively with </a:t>
            </a:r>
            <a:r>
              <a:rPr lang="en-GB" altLang="en-US" sz="2000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field offices to </a:t>
            </a:r>
            <a:r>
              <a:rPr lang="en-GB" altLang="en-US" sz="2000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encourage </a:t>
            </a:r>
            <a:r>
              <a:rPr lang="en-GB" altLang="en-US" sz="2000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drafting/updating </a:t>
            </a:r>
            <a:r>
              <a:rPr lang="en-GB" altLang="en-US" sz="2000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of </a:t>
            </a:r>
            <a:r>
              <a:rPr lang="en-GB" altLang="en-US" sz="2000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roadmaps</a:t>
            </a:r>
          </a:p>
          <a:p>
            <a:pPr lvl="0" algn="just">
              <a:spcAft>
                <a:spcPts val="600"/>
              </a:spcAft>
            </a:pPr>
            <a:endParaRPr lang="en-GB" altLang="en-US" sz="2000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0" algn="just">
              <a:spcAft>
                <a:spcPts val="600"/>
              </a:spcAft>
            </a:pPr>
            <a:r>
              <a:rPr lang="en-GB" altLang="en-US" sz="2000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The co-existence of JP and bilateral documents is a</a:t>
            </a: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altLang="en-US" sz="2000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duplication</a:t>
            </a: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  <a:sym typeface="Wingdings" panose="05000000000000000000" pitchFamily="2" charset="2"/>
              </a:rPr>
              <a:t> </a:t>
            </a:r>
            <a:r>
              <a:rPr lang="en-GB" sz="2000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Prospects of replacing bilateral country strategies by JP documents</a:t>
            </a:r>
          </a:p>
          <a:p>
            <a:pPr marL="0" indent="0" algn="just">
              <a:buNone/>
            </a:pPr>
            <a:endParaRPr lang="fr-BE" sz="2000" dirty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0" algn="just"/>
            <a:r>
              <a:rPr lang="en-GB" altLang="en-US" sz="20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</a:t>
            </a:r>
            <a:r>
              <a:rPr lang="en-GB" altLang="en-US" sz="20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eaningful </a:t>
            </a:r>
            <a:r>
              <a:rPr lang="en-GB" altLang="en-US" sz="2000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inter-linkages </a:t>
            </a:r>
            <a:r>
              <a:rPr lang="en-GB" altLang="en-US" sz="2000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with possible review of </a:t>
            </a:r>
            <a:r>
              <a:rPr lang="en-GB" altLang="en-US" sz="2000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EU &amp; MS programmes </a:t>
            </a:r>
            <a:r>
              <a:rPr lang="en-GB" altLang="en-US" sz="2000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are </a:t>
            </a:r>
            <a:r>
              <a:rPr lang="en-GB" altLang="en-US" sz="2000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generally not yet seen. So far these two processes are "thought separately" </a:t>
            </a:r>
          </a:p>
          <a:p>
            <a:endParaRPr lang="en-GB" sz="2000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0" algn="just">
              <a:spcAft>
                <a:spcPts val="600"/>
              </a:spcAft>
            </a:pPr>
            <a:endParaRPr lang="en-GB" altLang="en-US" sz="2000" dirty="0" smtClean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0" algn="just">
              <a:spcAft>
                <a:spcPts val="600"/>
              </a:spcAft>
            </a:pPr>
            <a:endParaRPr lang="en-GB" altLang="en-US" sz="1800" dirty="0" smtClean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606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GB" altLang="en-US" sz="2000" dirty="0" smtClean="0">
                <a:solidFill>
                  <a:srgbClr val="002060"/>
                </a:solidFill>
                <a:latin typeface="Verdana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Looking forward</a:t>
            </a:r>
            <a:endParaRPr lang="en-GB" sz="2200" b="1" dirty="0" smtClean="0">
              <a:solidFill>
                <a:srgbClr val="002060"/>
              </a:solidFill>
              <a:latin typeface="Verdana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9713503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5"/>
          <p:cNvSpPr>
            <a:spLocks noChangeArrowheads="1"/>
          </p:cNvSpPr>
          <p:nvPr/>
        </p:nvSpPr>
        <p:spPr bwMode="auto">
          <a:xfrm>
            <a:off x="-33280" y="1393980"/>
            <a:ext cx="9144000" cy="5472112"/>
          </a:xfrm>
          <a:prstGeom prst="rect">
            <a:avLst/>
          </a:prstGeom>
          <a:solidFill>
            <a:srgbClr val="0033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175" algn="ctr">
              <a:defRPr/>
            </a:pPr>
            <a:endParaRPr lang="en-GB" sz="3600" b="0" dirty="0">
              <a:solidFill>
                <a:srgbClr val="ECFE06"/>
              </a:solidFill>
            </a:endParaRPr>
          </a:p>
          <a:p>
            <a:pPr marL="3175" algn="ctr">
              <a:defRPr/>
            </a:pPr>
            <a:endParaRPr lang="en-GB" sz="2000" b="0" dirty="0">
              <a:solidFill>
                <a:schemeClr val="accent6"/>
              </a:solidFill>
            </a:endParaRPr>
          </a:p>
          <a:p>
            <a:pPr marL="3175" algn="ctr">
              <a:defRPr/>
            </a:pPr>
            <a:endParaRPr lang="en-GB" sz="3600" dirty="0">
              <a:solidFill>
                <a:srgbClr val="FFFF00"/>
              </a:solidFill>
            </a:endParaRPr>
          </a:p>
          <a:p>
            <a:pPr marL="3175" algn="ctr">
              <a:defRPr/>
            </a:pPr>
            <a:r>
              <a:rPr lang="en-GB" sz="3600" dirty="0"/>
              <a:t/>
            </a:r>
            <a:br>
              <a:rPr lang="en-GB" sz="3600" dirty="0"/>
            </a:br>
            <a:r>
              <a:rPr lang="en-GB" sz="3600" dirty="0"/>
              <a:t/>
            </a:r>
            <a:br>
              <a:rPr lang="en-GB" sz="3600" dirty="0"/>
            </a:br>
            <a:endParaRPr lang="en-GB" sz="3600" b="0" dirty="0">
              <a:solidFill>
                <a:srgbClr val="ECFE06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17" t="16358" r="20420" b="5076"/>
          <a:stretch/>
        </p:blipFill>
        <p:spPr bwMode="auto">
          <a:xfrm>
            <a:off x="323528" y="1705813"/>
            <a:ext cx="4698125" cy="3497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0" name="Rectangle 8"/>
          <p:cNvSpPr txBox="1">
            <a:spLocks noGrp="1" noChangeArrowheads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pPr eaLnBrk="1" hangingPunct="1"/>
            <a:endParaRPr lang="en-US">
              <a:solidFill>
                <a:schemeClr val="bg1"/>
              </a:solidFill>
            </a:endParaRPr>
          </a:p>
        </p:txBody>
      </p:sp>
      <p:sp>
        <p:nvSpPr>
          <p:cNvPr id="17412" name="AutoShape 15" descr="Z"/>
          <p:cNvSpPr>
            <a:spLocks noChangeAspect="1" noChangeArrowheads="1"/>
          </p:cNvSpPr>
          <p:nvPr/>
        </p:nvSpPr>
        <p:spPr bwMode="auto">
          <a:xfrm>
            <a:off x="3657600" y="3138488"/>
            <a:ext cx="18288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BE"/>
          </a:p>
        </p:txBody>
      </p:sp>
      <p:sp>
        <p:nvSpPr>
          <p:cNvPr id="2" name="Rectangle 1"/>
          <p:cNvSpPr/>
          <p:nvPr/>
        </p:nvSpPr>
        <p:spPr>
          <a:xfrm>
            <a:off x="2699792" y="4509120"/>
            <a:ext cx="5904656" cy="172819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175" algn="ctr">
              <a:defRPr/>
            </a:pPr>
            <a:endParaRPr lang="en-GB" sz="3200" dirty="0" smtClean="0">
              <a:solidFill>
                <a:srgbClr val="0070C0"/>
              </a:solidFill>
            </a:endParaRPr>
          </a:p>
          <a:p>
            <a:pPr marL="3175" algn="ctr">
              <a:defRPr/>
            </a:pPr>
            <a:r>
              <a:rPr lang="en-GB" sz="3200" dirty="0" smtClean="0">
                <a:solidFill>
                  <a:srgbClr val="FF0000"/>
                </a:solidFill>
              </a:rPr>
              <a:t>Roadmaps, analyses strategies, debate:</a:t>
            </a:r>
            <a:endParaRPr lang="en-GB" sz="3200" dirty="0">
              <a:solidFill>
                <a:srgbClr val="FF0000"/>
              </a:solidFill>
            </a:endParaRPr>
          </a:p>
          <a:p>
            <a:pPr marL="3175" algn="ctr">
              <a:defRPr/>
            </a:pPr>
            <a:r>
              <a:rPr lang="en-GB" sz="2000" dirty="0">
                <a:solidFill>
                  <a:srgbClr val="FF0000"/>
                </a:solidFill>
                <a:hlinkClick r:id="rId4"/>
              </a:rPr>
              <a:t>http</a:t>
            </a:r>
            <a:r>
              <a:rPr lang="en-GB" sz="2000" dirty="0">
                <a:solidFill>
                  <a:schemeClr val="accent6"/>
                </a:solidFill>
                <a:hlinkClick r:id="rId4"/>
              </a:rPr>
              <a:t>://</a:t>
            </a:r>
            <a:r>
              <a:rPr lang="en-GB" sz="2000" dirty="0" smtClean="0">
                <a:solidFill>
                  <a:schemeClr val="accent6"/>
                </a:solidFill>
                <a:hlinkClick r:id="rId4"/>
              </a:rPr>
              <a:t>capacity4dev.ec.europa.eu/joint-programming</a:t>
            </a:r>
            <a:r>
              <a:rPr lang="en-GB" sz="2000" dirty="0" smtClean="0">
                <a:solidFill>
                  <a:schemeClr val="accent6"/>
                </a:solidFill>
              </a:rPr>
              <a:t> </a:t>
            </a:r>
            <a:r>
              <a:rPr lang="en-GB" sz="2000" dirty="0" smtClean="0">
                <a:solidFill>
                  <a:srgbClr val="FFFF00"/>
                </a:solidFill>
              </a:rPr>
              <a:t> </a:t>
            </a:r>
          </a:p>
          <a:p>
            <a:pPr marL="3175" algn="ctr">
              <a:defRPr/>
            </a:pPr>
            <a:endParaRPr lang="en-GB" sz="2000" dirty="0">
              <a:solidFill>
                <a:srgbClr val="FFFF00"/>
              </a:solidFill>
            </a:endParaRPr>
          </a:p>
          <a:p>
            <a:pPr algn="ctr"/>
            <a:endParaRPr lang="en-GB" sz="2000" dirty="0"/>
          </a:p>
        </p:txBody>
      </p:sp>
      <p:sp>
        <p:nvSpPr>
          <p:cNvPr id="17413" name="AutoShape 17" descr="Z"/>
          <p:cNvSpPr>
            <a:spLocks noChangeAspect="1" noChangeArrowheads="1"/>
          </p:cNvSpPr>
          <p:nvPr/>
        </p:nvSpPr>
        <p:spPr bwMode="auto">
          <a:xfrm>
            <a:off x="3795713" y="3181350"/>
            <a:ext cx="155257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9923224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620167"/>
            <a:ext cx="8229600" cy="936625"/>
          </a:xfrm>
        </p:spPr>
        <p:txBody>
          <a:bodyPr/>
          <a:lstStyle/>
          <a:p>
            <a:r>
              <a:rPr lang="en-GB" sz="2400" b="1" dirty="0" smtClean="0">
                <a:solidFill>
                  <a:srgbClr val="1F497D"/>
                </a:solidFill>
              </a:rPr>
              <a:t/>
            </a:r>
            <a:br>
              <a:rPr lang="en-GB" sz="2400" b="1" dirty="0" smtClean="0">
                <a:solidFill>
                  <a:srgbClr val="1F497D"/>
                </a:solidFill>
              </a:rPr>
            </a:br>
            <a:r>
              <a:rPr lang="en-GB" sz="2400" b="1" dirty="0" smtClean="0">
                <a:solidFill>
                  <a:srgbClr val="0000FF"/>
                </a:solidFill>
              </a:rPr>
              <a:t>Update the state of play on JP</a:t>
            </a:r>
            <a:endParaRPr lang="en-GB" sz="2400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4320480"/>
          </a:xfrm>
        </p:spPr>
        <p:txBody>
          <a:bodyPr/>
          <a:lstStyle/>
          <a:p>
            <a:pPr algn="just"/>
            <a:r>
              <a:rPr lang="en-GB" sz="2000" dirty="0" smtClean="0">
                <a:solidFill>
                  <a:srgbClr val="0000FF"/>
                </a:solidFill>
              </a:rPr>
              <a:t>Request sent by SG EEAS, DG DEVCO &amp; NEAR to 55 EU Delegations in "Joint Programming" countries, 21 May 2015</a:t>
            </a:r>
          </a:p>
          <a:p>
            <a:pPr algn="just"/>
            <a:endParaRPr lang="en-GB" sz="2000" dirty="0" smtClean="0">
              <a:solidFill>
                <a:srgbClr val="0000FF"/>
              </a:solidFill>
            </a:endParaRPr>
          </a:p>
          <a:p>
            <a:pPr algn="just"/>
            <a:r>
              <a:rPr lang="en-GB" sz="2000" dirty="0" smtClean="0">
                <a:solidFill>
                  <a:srgbClr val="0000FF"/>
                </a:solidFill>
              </a:rPr>
              <a:t>Objective was:</a:t>
            </a:r>
          </a:p>
          <a:p>
            <a:pPr lvl="1" algn="just"/>
            <a:r>
              <a:rPr lang="en-GB" sz="2000" dirty="0" smtClean="0">
                <a:solidFill>
                  <a:srgbClr val="0000FF"/>
                </a:solidFill>
              </a:rPr>
              <a:t>to find out </a:t>
            </a:r>
            <a:r>
              <a:rPr lang="en-GB" sz="2000" b="1" dirty="0" smtClean="0">
                <a:solidFill>
                  <a:srgbClr val="0000FF"/>
                </a:solidFill>
              </a:rPr>
              <a:t>where we currently stand with JP </a:t>
            </a:r>
            <a:r>
              <a:rPr lang="en-GB" sz="2000" dirty="0" smtClean="0">
                <a:solidFill>
                  <a:srgbClr val="0000FF"/>
                </a:solidFill>
              </a:rPr>
              <a:t>and </a:t>
            </a:r>
            <a:r>
              <a:rPr lang="en-GB" sz="2000" b="1" dirty="0" smtClean="0">
                <a:solidFill>
                  <a:srgbClr val="0000FF"/>
                </a:solidFill>
              </a:rPr>
              <a:t>what needs to be done </a:t>
            </a:r>
            <a:r>
              <a:rPr lang="en-GB" sz="2000" dirty="0" smtClean="0">
                <a:solidFill>
                  <a:srgbClr val="0000FF"/>
                </a:solidFill>
              </a:rPr>
              <a:t>to further pursue JP</a:t>
            </a:r>
          </a:p>
          <a:p>
            <a:pPr lvl="1" algn="just"/>
            <a:r>
              <a:rPr lang="en-GB" sz="2000" dirty="0" smtClean="0">
                <a:solidFill>
                  <a:srgbClr val="0000FF"/>
                </a:solidFill>
              </a:rPr>
              <a:t>to </a:t>
            </a:r>
            <a:r>
              <a:rPr lang="en-GB" sz="2000" b="1" dirty="0">
                <a:solidFill>
                  <a:srgbClr val="0000FF"/>
                </a:solidFill>
              </a:rPr>
              <a:t>disseminate the JP Guidance Pack;</a:t>
            </a:r>
          </a:p>
          <a:p>
            <a:pPr marL="457200" lvl="1" indent="0" algn="just">
              <a:buNone/>
            </a:pPr>
            <a:endParaRPr lang="en-GB" sz="2000" dirty="0" smtClean="0">
              <a:solidFill>
                <a:srgbClr val="0000FF"/>
              </a:solidFill>
            </a:endParaRPr>
          </a:p>
          <a:p>
            <a:pPr algn="just"/>
            <a:r>
              <a:rPr lang="en-GB" sz="2000" dirty="0" smtClean="0">
                <a:solidFill>
                  <a:srgbClr val="0000FF"/>
                </a:solidFill>
              </a:rPr>
              <a:t>Feedbacks preferably in </a:t>
            </a:r>
            <a:r>
              <a:rPr lang="en-GB" sz="2000" b="1" dirty="0" smtClean="0">
                <a:solidFill>
                  <a:srgbClr val="0000FF"/>
                </a:solidFill>
              </a:rPr>
              <a:t>"Heads of Missions" format, </a:t>
            </a:r>
            <a:r>
              <a:rPr lang="en-GB" sz="2000" b="1" dirty="0" err="1" smtClean="0">
                <a:solidFill>
                  <a:srgbClr val="0000FF"/>
                </a:solidFill>
              </a:rPr>
              <a:t>ie</a:t>
            </a:r>
            <a:r>
              <a:rPr lang="en-GB" sz="2000" b="1" dirty="0" smtClean="0">
                <a:solidFill>
                  <a:srgbClr val="0000FF"/>
                </a:solidFill>
              </a:rPr>
              <a:t> </a:t>
            </a:r>
            <a:r>
              <a:rPr lang="en-GB" sz="2000" dirty="0" smtClean="0">
                <a:solidFill>
                  <a:srgbClr val="0000FF"/>
                </a:solidFill>
              </a:rPr>
              <a:t>to be signed by EU Head of Delegation and EU MS Ambassadors =&gt; </a:t>
            </a:r>
            <a:r>
              <a:rPr lang="en-GB" sz="2000" b="1" dirty="0" smtClean="0">
                <a:solidFill>
                  <a:srgbClr val="0000FF"/>
                </a:solidFill>
              </a:rPr>
              <a:t>Joint EU reporting</a:t>
            </a:r>
          </a:p>
          <a:p>
            <a:pPr marL="0" indent="0">
              <a:buNone/>
            </a:pPr>
            <a:endParaRPr lang="en-GB" sz="24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3690782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692696"/>
            <a:ext cx="8229600" cy="576065"/>
          </a:xfrm>
        </p:spPr>
        <p:txBody>
          <a:bodyPr/>
          <a:lstStyle/>
          <a:p>
            <a:r>
              <a:rPr lang="en-GB" sz="2400" b="1" dirty="0" err="1" smtClean="0">
                <a:solidFill>
                  <a:schemeClr val="tx2"/>
                </a:solidFill>
              </a:rPr>
              <a:t>HoM</a:t>
            </a:r>
            <a:r>
              <a:rPr lang="en-GB" sz="2400" b="1" dirty="0" smtClean="0">
                <a:solidFill>
                  <a:schemeClr val="tx2"/>
                </a:solidFill>
              </a:rPr>
              <a:t> reports and other feedbacks from the field</a:t>
            </a:r>
            <a:endParaRPr lang="en-GB" sz="2400" dirty="0">
              <a:solidFill>
                <a:schemeClr val="tx2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539552" y="1412776"/>
            <a:ext cx="8208912" cy="4896543"/>
            <a:chOff x="39758" y="116579"/>
            <a:chExt cx="6416823" cy="3391971"/>
          </a:xfrm>
        </p:grpSpPr>
        <p:grpSp>
          <p:nvGrpSpPr>
            <p:cNvPr id="5" name="Group 4"/>
            <p:cNvGrpSpPr/>
            <p:nvPr/>
          </p:nvGrpSpPr>
          <p:grpSpPr>
            <a:xfrm>
              <a:off x="47501" y="1578475"/>
              <a:ext cx="6409080" cy="1930075"/>
              <a:chOff x="-1" y="192870"/>
              <a:chExt cx="6409164" cy="378034"/>
            </a:xfrm>
            <a:solidFill>
              <a:schemeClr val="bg1">
                <a:lumMod val="95000"/>
              </a:schemeClr>
            </a:solidFill>
          </p:grpSpPr>
          <p:sp>
            <p:nvSpPr>
              <p:cNvPr id="11" name="Rounded Rectangle 10"/>
              <p:cNvSpPr/>
              <p:nvPr/>
            </p:nvSpPr>
            <p:spPr>
              <a:xfrm>
                <a:off x="-1" y="192943"/>
                <a:ext cx="1544955" cy="377961"/>
              </a:xfrm>
              <a:prstGeom prst="round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0"/>
                  </a:spcAft>
                </a:pPr>
                <a:r>
                  <a:rPr lang="it-IT" sz="1100" dirty="0">
                    <a:solidFill>
                      <a:srgbClr val="262626"/>
                    </a:solidFill>
                    <a:ea typeface="Calibri"/>
                    <a:cs typeface="Times New Roman"/>
                  </a:rPr>
                  <a:t> </a:t>
                </a:r>
                <a:r>
                  <a:rPr lang="it-IT" sz="1100" dirty="0" smtClean="0">
                    <a:solidFill>
                      <a:srgbClr val="404040"/>
                    </a:solidFill>
                    <a:ea typeface="Calibri"/>
                    <a:cs typeface="Times New Roman"/>
                  </a:rPr>
                  <a:t>Armenia, Bolivia, </a:t>
                </a:r>
                <a:r>
                  <a:rPr lang="it-IT" sz="1100" dirty="0" err="1" smtClean="0">
                    <a:solidFill>
                      <a:srgbClr val="404040"/>
                    </a:solidFill>
                    <a:ea typeface="Calibri"/>
                    <a:cs typeface="Times New Roman"/>
                  </a:rPr>
                  <a:t>Burma</a:t>
                </a:r>
                <a:r>
                  <a:rPr lang="it-IT" sz="1100" dirty="0" smtClean="0">
                    <a:solidFill>
                      <a:srgbClr val="404040"/>
                    </a:solidFill>
                    <a:ea typeface="Calibri"/>
                    <a:cs typeface="Times New Roman"/>
                  </a:rPr>
                  <a:t>/Myanmar, Comoros, </a:t>
                </a:r>
                <a:r>
                  <a:rPr lang="it-IT" sz="1100" dirty="0" err="1" smtClean="0">
                    <a:solidFill>
                      <a:srgbClr val="404040"/>
                    </a:solidFill>
                    <a:ea typeface="Calibri"/>
                    <a:cs typeface="Times New Roman"/>
                  </a:rPr>
                  <a:t>Ethiopia</a:t>
                </a:r>
                <a:r>
                  <a:rPr lang="it-IT" sz="1100" dirty="0" smtClean="0">
                    <a:solidFill>
                      <a:srgbClr val="404040"/>
                    </a:solidFill>
                    <a:ea typeface="Calibri"/>
                    <a:cs typeface="Times New Roman"/>
                  </a:rPr>
                  <a:t>, Ghana, Haiti, Laos, Liberia, Mali, Morocco, </a:t>
                </a:r>
                <a:r>
                  <a:rPr lang="it-IT" sz="1100" dirty="0" err="1" smtClean="0">
                    <a:solidFill>
                      <a:srgbClr val="404040"/>
                    </a:solidFill>
                    <a:ea typeface="Calibri"/>
                    <a:cs typeface="Times New Roman"/>
                  </a:rPr>
                  <a:t>Mozambique</a:t>
                </a:r>
                <a:r>
                  <a:rPr lang="it-IT" sz="1100" dirty="0" smtClean="0">
                    <a:solidFill>
                      <a:srgbClr val="404040"/>
                    </a:solidFill>
                    <a:ea typeface="Calibri"/>
                    <a:cs typeface="Times New Roman"/>
                  </a:rPr>
                  <a:t>, Palestine, Philippines, </a:t>
                </a:r>
                <a:r>
                  <a:rPr lang="en-GB" sz="1100" dirty="0" smtClean="0">
                    <a:solidFill>
                      <a:srgbClr val="404040"/>
                    </a:solidFill>
                    <a:ea typeface="Calibri"/>
                    <a:cs typeface="Times New Roman"/>
                  </a:rPr>
                  <a:t>Rwanda, Senegal, Zambia</a:t>
                </a:r>
                <a:endParaRPr lang="en-GB" sz="1100" dirty="0">
                  <a:solidFill>
                    <a:prstClr val="white"/>
                  </a:solidFill>
                  <a:ea typeface="Calibri"/>
                  <a:cs typeface="Times New Roman"/>
                </a:endParaRPr>
              </a:p>
            </p:txBody>
          </p:sp>
          <p:sp>
            <p:nvSpPr>
              <p:cNvPr id="12" name="Rounded Rectangle 11"/>
              <p:cNvSpPr/>
              <p:nvPr/>
            </p:nvSpPr>
            <p:spPr>
              <a:xfrm>
                <a:off x="1614008" y="192943"/>
                <a:ext cx="1590617" cy="377961"/>
              </a:xfrm>
              <a:prstGeom prst="round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0"/>
                  </a:spcAft>
                </a:pPr>
                <a:r>
                  <a:rPr lang="en-GB" sz="1100" dirty="0" smtClean="0">
                    <a:solidFill>
                      <a:srgbClr val="404040"/>
                    </a:solidFill>
                    <a:ea typeface="Calibri"/>
                    <a:cs typeface="Times New Roman"/>
                  </a:rPr>
                  <a:t>Afghanistan, Algeria, Bangladesh, Benin, Burkina Faso,  C</a:t>
                </a:r>
                <a:r>
                  <a:rPr lang="es-ES" sz="1100" dirty="0" err="1" smtClean="0">
                    <a:solidFill>
                      <a:srgbClr val="404040"/>
                    </a:solidFill>
                    <a:ea typeface="Calibri"/>
                    <a:cs typeface="Times New Roman"/>
                  </a:rPr>
                  <a:t>ambodia</a:t>
                </a:r>
                <a:r>
                  <a:rPr lang="es-ES" sz="1100" dirty="0" smtClean="0">
                    <a:solidFill>
                      <a:srgbClr val="404040"/>
                    </a:solidFill>
                    <a:ea typeface="Calibri"/>
                    <a:cs typeface="Times New Roman"/>
                  </a:rPr>
                  <a:t>, Chad, El Salvador, Georgia, </a:t>
                </a:r>
                <a:r>
                  <a:rPr lang="es-ES" sz="1100" dirty="0" err="1" smtClean="0">
                    <a:solidFill>
                      <a:srgbClr val="404040"/>
                    </a:solidFill>
                    <a:ea typeface="Calibri"/>
                    <a:cs typeface="Times New Roman"/>
                  </a:rPr>
                  <a:t>Jordan</a:t>
                </a:r>
                <a:r>
                  <a:rPr lang="es-ES" sz="1100" dirty="0" smtClean="0">
                    <a:solidFill>
                      <a:srgbClr val="404040"/>
                    </a:solidFill>
                    <a:ea typeface="Calibri"/>
                    <a:cs typeface="Times New Roman"/>
                  </a:rPr>
                  <a:t>, </a:t>
                </a:r>
                <a:r>
                  <a:rPr lang="es-ES" sz="1100" dirty="0" err="1" smtClean="0">
                    <a:solidFill>
                      <a:srgbClr val="404040"/>
                    </a:solidFill>
                    <a:ea typeface="Calibri"/>
                    <a:cs typeface="Times New Roman"/>
                  </a:rPr>
                  <a:t>Libya</a:t>
                </a:r>
                <a:r>
                  <a:rPr lang="es-ES" sz="1100" dirty="0" smtClean="0">
                    <a:solidFill>
                      <a:srgbClr val="404040"/>
                    </a:solidFill>
                    <a:ea typeface="Calibri"/>
                    <a:cs typeface="Times New Roman"/>
                  </a:rPr>
                  <a:t>, </a:t>
                </a:r>
                <a:r>
                  <a:rPr lang="pt-PT" sz="1100" dirty="0" smtClean="0">
                    <a:solidFill>
                      <a:srgbClr val="404040"/>
                    </a:solidFill>
                    <a:ea typeface="Calibri"/>
                    <a:cs typeface="Times New Roman"/>
                  </a:rPr>
                  <a:t>Malawi, </a:t>
                </a:r>
                <a:r>
                  <a:rPr lang="pt-PT" sz="1100" dirty="0" err="1" smtClean="0">
                    <a:solidFill>
                      <a:srgbClr val="404040"/>
                    </a:solidFill>
                    <a:ea typeface="Calibri"/>
                    <a:cs typeface="Times New Roman"/>
                  </a:rPr>
                  <a:t>Mauritania</a:t>
                </a:r>
                <a:r>
                  <a:rPr lang="pt-PT" sz="1100" dirty="0" smtClean="0">
                    <a:solidFill>
                      <a:srgbClr val="404040"/>
                    </a:solidFill>
                    <a:ea typeface="Calibri"/>
                    <a:cs typeface="Times New Roman"/>
                  </a:rPr>
                  <a:t>, Moldova, </a:t>
                </a:r>
                <a:r>
                  <a:rPr lang="pt-PT" sz="1100" dirty="0" err="1" smtClean="0">
                    <a:solidFill>
                      <a:srgbClr val="404040"/>
                    </a:solidFill>
                    <a:ea typeface="Calibri"/>
                    <a:cs typeface="Times New Roman"/>
                  </a:rPr>
                  <a:t>Nicaragua</a:t>
                </a:r>
                <a:r>
                  <a:rPr lang="pt-PT" sz="1100" dirty="0" smtClean="0">
                    <a:solidFill>
                      <a:srgbClr val="404040"/>
                    </a:solidFill>
                    <a:ea typeface="Calibri"/>
                    <a:cs typeface="Times New Roman"/>
                  </a:rPr>
                  <a:t>, </a:t>
                </a:r>
                <a:r>
                  <a:rPr lang="pt-PT" sz="1100" dirty="0" err="1" smtClean="0">
                    <a:solidFill>
                      <a:srgbClr val="404040"/>
                    </a:solidFill>
                    <a:ea typeface="Calibri"/>
                    <a:cs typeface="Times New Roman"/>
                  </a:rPr>
                  <a:t>Pakistan</a:t>
                </a:r>
                <a:r>
                  <a:rPr lang="pt-PT" sz="1100" dirty="0" smtClean="0">
                    <a:solidFill>
                      <a:srgbClr val="404040"/>
                    </a:solidFill>
                    <a:ea typeface="Calibri"/>
                    <a:cs typeface="Times New Roman"/>
                  </a:rPr>
                  <a:t>, </a:t>
                </a:r>
                <a:r>
                  <a:rPr lang="pt-PT" sz="1100" dirty="0" err="1" smtClean="0">
                    <a:solidFill>
                      <a:srgbClr val="404040"/>
                    </a:solidFill>
                    <a:ea typeface="Calibri"/>
                    <a:cs typeface="Times New Roman"/>
                  </a:rPr>
                  <a:t>Paraguay</a:t>
                </a:r>
                <a:r>
                  <a:rPr lang="pt-PT" sz="1100" dirty="0" smtClean="0">
                    <a:solidFill>
                      <a:srgbClr val="404040"/>
                    </a:solidFill>
                    <a:ea typeface="Calibri"/>
                    <a:cs typeface="Times New Roman"/>
                  </a:rPr>
                  <a:t>, </a:t>
                </a:r>
                <a:r>
                  <a:rPr lang="pt-PT" sz="1100" dirty="0" err="1" smtClean="0">
                    <a:solidFill>
                      <a:srgbClr val="404040"/>
                    </a:solidFill>
                    <a:ea typeface="Calibri"/>
                    <a:cs typeface="Times New Roman"/>
                  </a:rPr>
                  <a:t>Somalia</a:t>
                </a:r>
                <a:r>
                  <a:rPr lang="pt-PT" sz="1100" dirty="0" smtClean="0">
                    <a:solidFill>
                      <a:srgbClr val="404040"/>
                    </a:solidFill>
                    <a:ea typeface="Calibri"/>
                    <a:cs typeface="Times New Roman"/>
                  </a:rPr>
                  <a:t>, </a:t>
                </a:r>
                <a:r>
                  <a:rPr lang="en-GB" sz="1100" dirty="0" smtClean="0">
                    <a:solidFill>
                      <a:srgbClr val="404040"/>
                    </a:solidFill>
                    <a:ea typeface="Calibri"/>
                    <a:cs typeface="Times New Roman"/>
                  </a:rPr>
                  <a:t>Tanzania, </a:t>
                </a:r>
                <a:r>
                  <a:rPr lang="pt-PT" sz="1100" dirty="0" smtClean="0">
                    <a:solidFill>
                      <a:srgbClr val="404040"/>
                    </a:solidFill>
                    <a:ea typeface="Calibri"/>
                    <a:cs typeface="Times New Roman"/>
                  </a:rPr>
                  <a:t>Timor Leste, </a:t>
                </a:r>
                <a:r>
                  <a:rPr lang="pt-PT" sz="1100" dirty="0" err="1" smtClean="0">
                    <a:solidFill>
                      <a:srgbClr val="404040"/>
                    </a:solidFill>
                    <a:ea typeface="Calibri"/>
                    <a:cs typeface="Times New Roman"/>
                  </a:rPr>
                  <a:t>Ukraine</a:t>
                </a:r>
                <a:r>
                  <a:rPr lang="pt-PT" sz="1100" dirty="0" smtClean="0">
                    <a:solidFill>
                      <a:srgbClr val="404040"/>
                    </a:solidFill>
                    <a:ea typeface="Calibri"/>
                    <a:cs typeface="Times New Roman"/>
                  </a:rPr>
                  <a:t>, </a:t>
                </a:r>
                <a:r>
                  <a:rPr lang="en-GB" sz="1100" dirty="0" smtClean="0">
                    <a:solidFill>
                      <a:srgbClr val="404040"/>
                    </a:solidFill>
                    <a:ea typeface="Calibri"/>
                    <a:cs typeface="Times New Roman"/>
                  </a:rPr>
                  <a:t>Vietnam</a:t>
                </a:r>
                <a:endParaRPr lang="en-GB" sz="1100" dirty="0">
                  <a:solidFill>
                    <a:prstClr val="white"/>
                  </a:solidFill>
                  <a:ea typeface="Calibri"/>
                  <a:cs typeface="Times New Roman"/>
                </a:endParaRPr>
              </a:p>
            </p:txBody>
          </p:sp>
          <p:sp>
            <p:nvSpPr>
              <p:cNvPr id="13" name="Rounded Rectangle 12"/>
              <p:cNvSpPr/>
              <p:nvPr/>
            </p:nvSpPr>
            <p:spPr>
              <a:xfrm>
                <a:off x="3212117" y="192943"/>
                <a:ext cx="1590439" cy="377961"/>
              </a:xfrm>
              <a:prstGeom prst="round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0"/>
                  </a:spcAft>
                </a:pPr>
                <a:r>
                  <a:rPr lang="en-GB" sz="1100" dirty="0" smtClean="0">
                    <a:solidFill>
                      <a:srgbClr val="404040"/>
                    </a:solidFill>
                    <a:ea typeface="Calibri"/>
                    <a:cs typeface="Times New Roman"/>
                  </a:rPr>
                  <a:t>Burundi, Guatemala, Honduras, Ivory Coast, Nepal, Sierra Leone, South Sudan, Togo, Tunisia, Yemen, Zimbabwe</a:t>
                </a:r>
                <a:endParaRPr lang="en-GB" sz="1100" dirty="0">
                  <a:solidFill>
                    <a:prstClr val="white"/>
                  </a:solidFill>
                  <a:ea typeface="Calibri"/>
                  <a:cs typeface="Times New Roman"/>
                </a:endParaRPr>
              </a:p>
            </p:txBody>
          </p:sp>
          <p:sp>
            <p:nvSpPr>
              <p:cNvPr id="14" name="Rounded Rectangle 13"/>
              <p:cNvSpPr/>
              <p:nvPr/>
            </p:nvSpPr>
            <p:spPr>
              <a:xfrm>
                <a:off x="4802556" y="192870"/>
                <a:ext cx="1606607" cy="377964"/>
              </a:xfrm>
              <a:prstGeom prst="round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0"/>
                  </a:spcAft>
                </a:pPr>
                <a:r>
                  <a:rPr lang="en-GB" sz="1100" dirty="0">
                    <a:solidFill>
                      <a:srgbClr val="262626"/>
                    </a:solidFill>
                    <a:ea typeface="Calibri"/>
                    <a:cs typeface="Times New Roman"/>
                  </a:rPr>
                  <a:t> </a:t>
                </a:r>
                <a:r>
                  <a:rPr lang="en-GB" sz="1100" dirty="0" smtClean="0">
                    <a:solidFill>
                      <a:srgbClr val="404040"/>
                    </a:solidFill>
                    <a:ea typeface="Calibri"/>
                    <a:cs typeface="Times New Roman"/>
                  </a:rPr>
                  <a:t>Bangladesh, Burma/Myanmar, Laos, Nepal, Pakistan, </a:t>
                </a:r>
                <a:r>
                  <a:rPr lang="it-IT" sz="1100" dirty="0" smtClean="0">
                    <a:solidFill>
                      <a:srgbClr val="404040"/>
                    </a:solidFill>
                    <a:ea typeface="Calibri"/>
                    <a:cs typeface="Times New Roman"/>
                  </a:rPr>
                  <a:t>Bolivia, Guatemala, Tunisia, Burundi, Chad, </a:t>
                </a:r>
                <a:r>
                  <a:rPr lang="it-IT" sz="1100" dirty="0" err="1" smtClean="0">
                    <a:solidFill>
                      <a:srgbClr val="404040"/>
                    </a:solidFill>
                    <a:ea typeface="Calibri"/>
                    <a:cs typeface="Times New Roman"/>
                  </a:rPr>
                  <a:t>Rwanda</a:t>
                </a:r>
                <a:r>
                  <a:rPr lang="it-IT" sz="1100" dirty="0" smtClean="0">
                    <a:solidFill>
                      <a:srgbClr val="404040"/>
                    </a:solidFill>
                    <a:ea typeface="Calibri"/>
                    <a:cs typeface="Times New Roman"/>
                  </a:rPr>
                  <a:t>, Malawi, Ghana, Mali, Senegal, Sierra Leone, </a:t>
                </a:r>
                <a:r>
                  <a:rPr lang="en-GB" sz="1100" dirty="0" smtClean="0">
                    <a:solidFill>
                      <a:srgbClr val="404040"/>
                    </a:solidFill>
                    <a:ea typeface="Calibri"/>
                    <a:cs typeface="Times New Roman"/>
                  </a:rPr>
                  <a:t>Togo</a:t>
                </a:r>
                <a:endParaRPr lang="en-GB" sz="1100" dirty="0">
                  <a:solidFill>
                    <a:prstClr val="white"/>
                  </a:solidFill>
                  <a:ea typeface="Calibri"/>
                  <a:cs typeface="Times New Roman"/>
                </a:endParaRPr>
              </a:p>
            </p:txBody>
          </p:sp>
        </p:grpSp>
        <p:grpSp>
          <p:nvGrpSpPr>
            <p:cNvPr id="6" name="Group 5"/>
            <p:cNvGrpSpPr/>
            <p:nvPr/>
          </p:nvGrpSpPr>
          <p:grpSpPr>
            <a:xfrm>
              <a:off x="39758" y="116579"/>
              <a:ext cx="6371677" cy="1462268"/>
              <a:chOff x="0" y="116579"/>
              <a:chExt cx="6371677" cy="1462268"/>
            </a:xfrm>
          </p:grpSpPr>
          <p:sp>
            <p:nvSpPr>
              <p:cNvPr id="7" name="Rounded Rectangle 6"/>
              <p:cNvSpPr/>
              <p:nvPr/>
            </p:nvSpPr>
            <p:spPr>
              <a:xfrm>
                <a:off x="0" y="116579"/>
                <a:ext cx="1544955" cy="1461896"/>
              </a:xfrm>
              <a:prstGeom prst="roundRect">
                <a:avLst/>
              </a:prstGeom>
              <a:solidFill>
                <a:srgbClr val="E46C0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0"/>
                  </a:spcAft>
                </a:pPr>
                <a:r>
                  <a:rPr lang="en-GB" sz="1400" dirty="0" err="1">
                    <a:solidFill>
                      <a:prstClr val="white"/>
                    </a:solidFill>
                    <a:ea typeface="Calibri"/>
                    <a:cs typeface="Times New Roman"/>
                  </a:rPr>
                  <a:t>HoMs</a:t>
                </a:r>
                <a:r>
                  <a:rPr lang="en-GB" sz="1400" dirty="0">
                    <a:solidFill>
                      <a:prstClr val="white"/>
                    </a:solidFill>
                    <a:ea typeface="Calibri"/>
                    <a:cs typeface="Times New Roman"/>
                  </a:rPr>
                  <a:t> reports received </a:t>
                </a:r>
              </a:p>
              <a:p>
                <a:pPr algn="ctr">
                  <a:lnSpc>
                    <a:spcPct val="115000"/>
                  </a:lnSpc>
                  <a:spcAft>
                    <a:spcPts val="0"/>
                  </a:spcAft>
                </a:pPr>
                <a:r>
                  <a:rPr lang="en-GB" sz="1400" dirty="0">
                    <a:solidFill>
                      <a:prstClr val="white"/>
                    </a:solidFill>
                    <a:ea typeface="Calibri"/>
                    <a:cs typeface="Times New Roman"/>
                  </a:rPr>
                  <a:t>July-September </a:t>
                </a:r>
                <a:r>
                  <a:rPr lang="en-GB" sz="1400" dirty="0" smtClean="0">
                    <a:solidFill>
                      <a:prstClr val="white"/>
                    </a:solidFill>
                    <a:ea typeface="Calibri"/>
                    <a:cs typeface="Times New Roman"/>
                  </a:rPr>
                  <a:t>2015</a:t>
                </a:r>
              </a:p>
              <a:p>
                <a:pPr algn="ctr">
                  <a:lnSpc>
                    <a:spcPct val="115000"/>
                  </a:lnSpc>
                  <a:spcAft>
                    <a:spcPts val="0"/>
                  </a:spcAft>
                </a:pPr>
                <a:endParaRPr lang="en-GB" sz="1200" dirty="0">
                  <a:solidFill>
                    <a:prstClr val="white"/>
                  </a:solidFill>
                  <a:ea typeface="Calibri"/>
                  <a:cs typeface="Times New Roman"/>
                </a:endParaRPr>
              </a:p>
              <a:p>
                <a:pPr algn="ctr">
                  <a:lnSpc>
                    <a:spcPct val="115000"/>
                  </a:lnSpc>
                  <a:spcAft>
                    <a:spcPts val="0"/>
                  </a:spcAft>
                </a:pPr>
                <a:r>
                  <a:rPr lang="en-GB" sz="1600" dirty="0">
                    <a:solidFill>
                      <a:prstClr val="white"/>
                    </a:solidFill>
                    <a:ea typeface="Calibri"/>
                    <a:cs typeface="Times New Roman"/>
                  </a:rPr>
                  <a:t>(</a:t>
                </a:r>
                <a:r>
                  <a:rPr lang="en-GB" sz="1600" dirty="0" smtClean="0">
                    <a:solidFill>
                      <a:prstClr val="white"/>
                    </a:solidFill>
                    <a:ea typeface="Calibri"/>
                    <a:cs typeface="Times New Roman"/>
                  </a:rPr>
                  <a:t>17)</a:t>
                </a:r>
                <a:endParaRPr lang="en-GB" sz="1200" dirty="0">
                  <a:solidFill>
                    <a:prstClr val="white"/>
                  </a:solidFill>
                  <a:ea typeface="Calibri"/>
                  <a:cs typeface="Times New Roman"/>
                </a:endParaRPr>
              </a:p>
            </p:txBody>
          </p:sp>
          <p:sp>
            <p:nvSpPr>
              <p:cNvPr id="8" name="Rounded Rectangle 7"/>
              <p:cNvSpPr/>
              <p:nvPr/>
            </p:nvSpPr>
            <p:spPr>
              <a:xfrm>
                <a:off x="1614114" y="116579"/>
                <a:ext cx="1544955" cy="1461896"/>
              </a:xfrm>
              <a:prstGeom prst="roundRect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0"/>
                  </a:spcAft>
                </a:pPr>
                <a:r>
                  <a:rPr lang="en-GB" sz="1400" dirty="0" err="1">
                    <a:solidFill>
                      <a:prstClr val="white"/>
                    </a:solidFill>
                    <a:ea typeface="Calibri"/>
                    <a:cs typeface="Times New Roman"/>
                  </a:rPr>
                  <a:t>HoC</a:t>
                </a:r>
                <a:r>
                  <a:rPr lang="en-GB" sz="1400" dirty="0">
                    <a:solidFill>
                      <a:prstClr val="white"/>
                    </a:solidFill>
                    <a:ea typeface="Calibri"/>
                    <a:cs typeface="Times New Roman"/>
                  </a:rPr>
                  <a:t>/ </a:t>
                </a:r>
                <a:r>
                  <a:rPr lang="en-GB" sz="1400" dirty="0" err="1">
                    <a:solidFill>
                      <a:prstClr val="white"/>
                    </a:solidFill>
                    <a:ea typeface="Calibri"/>
                    <a:cs typeface="Times New Roman"/>
                  </a:rPr>
                  <a:t>HoD</a:t>
                </a:r>
                <a:r>
                  <a:rPr lang="en-GB" sz="1400" dirty="0">
                    <a:solidFill>
                      <a:prstClr val="white"/>
                    </a:solidFill>
                    <a:ea typeface="Calibri"/>
                    <a:cs typeface="Times New Roman"/>
                  </a:rPr>
                  <a:t> feedback received </a:t>
                </a:r>
              </a:p>
              <a:p>
                <a:pPr algn="ctr">
                  <a:lnSpc>
                    <a:spcPct val="115000"/>
                  </a:lnSpc>
                  <a:spcAft>
                    <a:spcPts val="0"/>
                  </a:spcAft>
                </a:pPr>
                <a:r>
                  <a:rPr lang="en-GB" sz="1400" dirty="0">
                    <a:solidFill>
                      <a:prstClr val="white"/>
                    </a:solidFill>
                    <a:ea typeface="Calibri"/>
                    <a:cs typeface="Times New Roman"/>
                  </a:rPr>
                  <a:t>July-September </a:t>
                </a:r>
                <a:r>
                  <a:rPr lang="en-GB" sz="1400" dirty="0" smtClean="0">
                    <a:solidFill>
                      <a:prstClr val="white"/>
                    </a:solidFill>
                    <a:ea typeface="Calibri"/>
                    <a:cs typeface="Times New Roman"/>
                  </a:rPr>
                  <a:t>2015</a:t>
                </a:r>
              </a:p>
              <a:p>
                <a:pPr algn="ctr">
                  <a:lnSpc>
                    <a:spcPct val="115000"/>
                  </a:lnSpc>
                  <a:spcAft>
                    <a:spcPts val="0"/>
                  </a:spcAft>
                </a:pPr>
                <a:endParaRPr lang="en-GB" sz="1400" dirty="0">
                  <a:solidFill>
                    <a:prstClr val="white"/>
                  </a:solidFill>
                  <a:ea typeface="Calibri"/>
                  <a:cs typeface="Times New Roman"/>
                </a:endParaRPr>
              </a:p>
              <a:p>
                <a:pPr algn="ctr">
                  <a:lnSpc>
                    <a:spcPct val="115000"/>
                  </a:lnSpc>
                  <a:spcAft>
                    <a:spcPts val="0"/>
                  </a:spcAft>
                </a:pPr>
                <a:r>
                  <a:rPr lang="en-GB" sz="1400" dirty="0" smtClean="0">
                    <a:solidFill>
                      <a:prstClr val="white"/>
                    </a:solidFill>
                    <a:ea typeface="Calibri"/>
                    <a:cs typeface="Times New Roman"/>
                  </a:rPr>
                  <a:t>(22)</a:t>
                </a:r>
                <a:endParaRPr lang="en-GB" sz="1400" dirty="0">
                  <a:solidFill>
                    <a:prstClr val="white"/>
                  </a:solidFill>
                  <a:ea typeface="Calibri"/>
                  <a:cs typeface="Times New Roman"/>
                </a:endParaRPr>
              </a:p>
            </p:txBody>
          </p:sp>
          <p:sp>
            <p:nvSpPr>
              <p:cNvPr id="9" name="Rounded Rectangle 8"/>
              <p:cNvSpPr/>
              <p:nvPr/>
            </p:nvSpPr>
            <p:spPr>
              <a:xfrm>
                <a:off x="3212327" y="116579"/>
                <a:ext cx="1544955" cy="1461896"/>
              </a:xfrm>
              <a:prstGeom prst="roundRect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0"/>
                  </a:spcAft>
                </a:pPr>
                <a:r>
                  <a:rPr lang="en-GB" sz="1400" dirty="0">
                    <a:solidFill>
                      <a:prstClr val="white"/>
                    </a:solidFill>
                    <a:ea typeface="Calibri"/>
                    <a:cs typeface="Times New Roman"/>
                  </a:rPr>
                  <a:t>No feedback or insufficient information </a:t>
                </a:r>
                <a:r>
                  <a:rPr lang="en-GB" sz="1400" dirty="0" smtClean="0">
                    <a:solidFill>
                      <a:prstClr val="white"/>
                    </a:solidFill>
                    <a:ea typeface="Calibri"/>
                    <a:cs typeface="Times New Roman"/>
                  </a:rPr>
                  <a:t>received</a:t>
                </a:r>
              </a:p>
              <a:p>
                <a:pPr algn="ctr">
                  <a:lnSpc>
                    <a:spcPct val="115000"/>
                  </a:lnSpc>
                  <a:spcAft>
                    <a:spcPts val="0"/>
                  </a:spcAft>
                </a:pPr>
                <a:endParaRPr lang="en-GB" sz="1400" dirty="0">
                  <a:solidFill>
                    <a:prstClr val="white"/>
                  </a:solidFill>
                  <a:ea typeface="Calibri"/>
                  <a:cs typeface="Times New Roman"/>
                </a:endParaRPr>
              </a:p>
              <a:p>
                <a:pPr algn="ctr">
                  <a:lnSpc>
                    <a:spcPct val="115000"/>
                  </a:lnSpc>
                  <a:spcAft>
                    <a:spcPts val="0"/>
                  </a:spcAft>
                </a:pPr>
                <a:r>
                  <a:rPr lang="en-GB" sz="1400" dirty="0">
                    <a:solidFill>
                      <a:prstClr val="white"/>
                    </a:solidFill>
                    <a:ea typeface="Calibri"/>
                    <a:cs typeface="Times New Roman"/>
                  </a:rPr>
                  <a:t>(</a:t>
                </a:r>
                <a:r>
                  <a:rPr lang="en-GB" sz="1400" dirty="0" smtClean="0">
                    <a:solidFill>
                      <a:prstClr val="white"/>
                    </a:solidFill>
                    <a:ea typeface="Calibri"/>
                    <a:cs typeface="Times New Roman"/>
                  </a:rPr>
                  <a:t>11)</a:t>
                </a:r>
                <a:endParaRPr lang="en-GB" sz="1400" dirty="0">
                  <a:solidFill>
                    <a:prstClr val="white"/>
                  </a:solidFill>
                  <a:ea typeface="Calibri"/>
                  <a:cs typeface="Times New Roman"/>
                </a:endParaRPr>
              </a:p>
            </p:txBody>
          </p:sp>
          <p:sp>
            <p:nvSpPr>
              <p:cNvPr id="10" name="Rounded Rectangle 9"/>
              <p:cNvSpPr/>
              <p:nvPr/>
            </p:nvSpPr>
            <p:spPr>
              <a:xfrm>
                <a:off x="4826722" y="116952"/>
                <a:ext cx="1544955" cy="1461895"/>
              </a:xfrm>
              <a:prstGeom prst="round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0"/>
                  </a:spcAft>
                </a:pPr>
                <a:r>
                  <a:rPr lang="en-GB" sz="1400" dirty="0">
                    <a:solidFill>
                      <a:prstClr val="white"/>
                    </a:solidFill>
                    <a:ea typeface="Calibri"/>
                    <a:cs typeface="Times New Roman"/>
                  </a:rPr>
                  <a:t>Countries selected for Phone Interviews</a:t>
                </a:r>
              </a:p>
              <a:p>
                <a:pPr algn="ctr">
                  <a:lnSpc>
                    <a:spcPct val="115000"/>
                  </a:lnSpc>
                  <a:spcAft>
                    <a:spcPts val="0"/>
                  </a:spcAft>
                </a:pPr>
                <a:r>
                  <a:rPr lang="en-GB" sz="1400" dirty="0" smtClean="0">
                    <a:solidFill>
                      <a:prstClr val="white"/>
                    </a:solidFill>
                    <a:ea typeface="Calibri"/>
                    <a:cs typeface="Times New Roman"/>
                  </a:rPr>
                  <a:t>October/</a:t>
                </a:r>
              </a:p>
              <a:p>
                <a:pPr algn="ctr">
                  <a:lnSpc>
                    <a:spcPct val="115000"/>
                  </a:lnSpc>
                  <a:spcAft>
                    <a:spcPts val="0"/>
                  </a:spcAft>
                </a:pPr>
                <a:r>
                  <a:rPr lang="en-GB" sz="1400" dirty="0" smtClean="0">
                    <a:solidFill>
                      <a:prstClr val="white"/>
                    </a:solidFill>
                    <a:ea typeface="Calibri"/>
                    <a:cs typeface="Times New Roman"/>
                  </a:rPr>
                  <a:t>November 2015</a:t>
                </a:r>
              </a:p>
              <a:p>
                <a:pPr algn="ctr">
                  <a:lnSpc>
                    <a:spcPct val="115000"/>
                  </a:lnSpc>
                  <a:spcAft>
                    <a:spcPts val="0"/>
                  </a:spcAft>
                </a:pPr>
                <a:endParaRPr lang="en-GB" sz="1400" dirty="0">
                  <a:solidFill>
                    <a:prstClr val="white"/>
                  </a:solidFill>
                  <a:ea typeface="Calibri"/>
                  <a:cs typeface="Times New Roman"/>
                </a:endParaRPr>
              </a:p>
              <a:p>
                <a:pPr algn="ctr">
                  <a:lnSpc>
                    <a:spcPct val="115000"/>
                  </a:lnSpc>
                  <a:spcAft>
                    <a:spcPts val="0"/>
                  </a:spcAft>
                </a:pPr>
                <a:r>
                  <a:rPr lang="en-GB" sz="1400" dirty="0">
                    <a:solidFill>
                      <a:prstClr val="white"/>
                    </a:solidFill>
                    <a:ea typeface="Calibri"/>
                    <a:cs typeface="Times New Roman"/>
                  </a:rPr>
                  <a:t>(17)</a:t>
                </a:r>
              </a:p>
            </p:txBody>
          </p:sp>
        </p:grpSp>
      </p:grpSp>
      <p:sp>
        <p:nvSpPr>
          <p:cNvPr id="15" name="Text Box 18"/>
          <p:cNvSpPr txBox="1"/>
          <p:nvPr/>
        </p:nvSpPr>
        <p:spPr>
          <a:xfrm>
            <a:off x="549456" y="6309320"/>
            <a:ext cx="8594544" cy="457200"/>
          </a:xfrm>
          <a:prstGeom prst="rect">
            <a:avLst/>
          </a:prstGeom>
          <a:solidFill>
            <a:schemeClr val="lt1"/>
          </a:solidFill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100" dirty="0">
                <a:solidFill>
                  <a:prstClr val="black"/>
                </a:solidFill>
                <a:ea typeface="Calibri"/>
                <a:cs typeface="Times New Roman"/>
              </a:rPr>
              <a:t>Note: </a:t>
            </a:r>
            <a:r>
              <a:rPr lang="en-GB" sz="1100" b="0" dirty="0">
                <a:solidFill>
                  <a:prstClr val="black"/>
                </a:solidFill>
                <a:ea typeface="Calibri"/>
                <a:cs typeface="Times New Roman"/>
              </a:rPr>
              <a:t>Kenya, Uganda, Namibia and Niger have not </a:t>
            </a:r>
            <a:r>
              <a:rPr lang="en-GB" sz="1100" b="0" dirty="0" smtClean="0">
                <a:solidFill>
                  <a:prstClr val="black"/>
                </a:solidFill>
                <a:ea typeface="Calibri"/>
                <a:cs typeface="Times New Roman"/>
              </a:rPr>
              <a:t>sent </a:t>
            </a:r>
            <a:r>
              <a:rPr lang="en-GB" sz="1100" b="0" dirty="0" err="1">
                <a:solidFill>
                  <a:prstClr val="black"/>
                </a:solidFill>
                <a:ea typeface="Calibri"/>
                <a:cs typeface="Times New Roman"/>
              </a:rPr>
              <a:t>HoMs</a:t>
            </a:r>
            <a:r>
              <a:rPr lang="en-GB" sz="1100" b="0" dirty="0">
                <a:solidFill>
                  <a:prstClr val="black"/>
                </a:solidFill>
                <a:ea typeface="Calibri"/>
                <a:cs typeface="Times New Roman"/>
              </a:rPr>
              <a:t> reports, but </a:t>
            </a:r>
            <a:r>
              <a:rPr lang="en-GB" sz="1100" b="0" dirty="0" smtClean="0">
                <a:solidFill>
                  <a:prstClr val="black"/>
                </a:solidFill>
                <a:ea typeface="Calibri"/>
                <a:cs typeface="Times New Roman"/>
              </a:rPr>
              <a:t>their JP strategies have </a:t>
            </a:r>
            <a:r>
              <a:rPr lang="en-GB" sz="1100" b="0" dirty="0">
                <a:solidFill>
                  <a:prstClr val="black"/>
                </a:solidFill>
                <a:ea typeface="Calibri"/>
                <a:cs typeface="Times New Roman"/>
              </a:rPr>
              <a:t>been recently approved.</a:t>
            </a:r>
          </a:p>
        </p:txBody>
      </p:sp>
    </p:spTree>
    <p:extLst>
      <p:ext uri="{BB962C8B-B14F-4D97-AF65-F5344CB8AC3E}">
        <p14:creationId xmlns:p14="http://schemas.microsoft.com/office/powerpoint/2010/main" val="1006492206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1480" y="375047"/>
            <a:ext cx="87129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000" dirty="0" smtClean="0">
                <a:solidFill>
                  <a:srgbClr val="002060"/>
                </a:solidFill>
              </a:rPr>
              <a:t>Initial pool of countries/ breakdown by region</a:t>
            </a:r>
            <a:endParaRPr lang="en-GB" sz="2000" dirty="0">
              <a:solidFill>
                <a:srgbClr val="002060"/>
              </a:solidFill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09366768"/>
              </p:ext>
            </p:extLst>
          </p:nvPr>
        </p:nvGraphicFramePr>
        <p:xfrm>
          <a:off x="5257800" y="8093075"/>
          <a:ext cx="8921750" cy="3930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7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01957296"/>
              </p:ext>
            </p:extLst>
          </p:nvPr>
        </p:nvGraphicFramePr>
        <p:xfrm>
          <a:off x="227856" y="1495361"/>
          <a:ext cx="8664624" cy="45259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5" name="Macro-Enabled Worksheet" r:id="rId5" imgW="11804629" imgH="4064040" progId="Excel.SheetMacroEnabled.12">
                  <p:embed/>
                </p:oleObj>
              </mc:Choice>
              <mc:Fallback>
                <p:oleObj name="Macro-Enabled Worksheet" r:id="rId5" imgW="11804629" imgH="4064040" progId="Excel.SheetMacroEnabled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27856" y="1495361"/>
                        <a:ext cx="8664624" cy="452592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08810968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1480" y="375047"/>
            <a:ext cx="87129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000" dirty="0">
                <a:solidFill>
                  <a:srgbClr val="002060"/>
                </a:solidFill>
              </a:rPr>
              <a:t> EU MS Participating in JP </a:t>
            </a:r>
          </a:p>
          <a:p>
            <a:pPr algn="ctr"/>
            <a:r>
              <a:rPr lang="en-GB" sz="1600" b="0" i="1" dirty="0">
                <a:solidFill>
                  <a:srgbClr val="002060"/>
                </a:solidFill>
              </a:rPr>
              <a:t>(Number of Partner </a:t>
            </a:r>
            <a:r>
              <a:rPr lang="en-GB" sz="1600" b="0" i="1" dirty="0" smtClean="0">
                <a:solidFill>
                  <a:srgbClr val="002060"/>
                </a:solidFill>
              </a:rPr>
              <a:t>Countries)</a:t>
            </a:r>
            <a:endParaRPr lang="en-GB" sz="1600" b="0" i="1" dirty="0"/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8891785"/>
              </p:ext>
            </p:extLst>
          </p:nvPr>
        </p:nvGraphicFramePr>
        <p:xfrm>
          <a:off x="395536" y="1246046"/>
          <a:ext cx="8401371" cy="52792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8" name="Macro-Enabled Worksheet" r:id="rId5" imgW="12985831" imgH="8159760" progId="Excel.SheetMacroEnabled.12">
                  <p:embed/>
                </p:oleObj>
              </mc:Choice>
              <mc:Fallback>
                <p:oleObj name="Macro-Enabled Worksheet" r:id="rId5" imgW="12985831" imgH="8159760" progId="Excel.SheetMacroEnabled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95536" y="1246046"/>
                        <a:ext cx="8401371" cy="527929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14472937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1480" y="375047"/>
            <a:ext cx="87129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000" dirty="0" smtClean="0">
                <a:solidFill>
                  <a:srgbClr val="002060"/>
                </a:solidFill>
              </a:rPr>
              <a:t>Joint </a:t>
            </a:r>
            <a:r>
              <a:rPr lang="en-GB" sz="2000" dirty="0">
                <a:solidFill>
                  <a:srgbClr val="002060"/>
                </a:solidFill>
              </a:rPr>
              <a:t>Programming - State of Play by country</a:t>
            </a:r>
          </a:p>
        </p:txBody>
      </p:sp>
      <p:pic>
        <p:nvPicPr>
          <p:cNvPr id="1075" name="Picture 5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480" y="980728"/>
            <a:ext cx="8820150" cy="5688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9719933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1480" y="375047"/>
            <a:ext cx="87129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000" dirty="0" smtClean="0">
                <a:solidFill>
                  <a:srgbClr val="002060"/>
                </a:solidFill>
              </a:rPr>
              <a:t>Joint </a:t>
            </a:r>
            <a:r>
              <a:rPr lang="en-GB" sz="2000" dirty="0">
                <a:solidFill>
                  <a:srgbClr val="002060"/>
                </a:solidFill>
              </a:rPr>
              <a:t>Programming - State of Play by </a:t>
            </a:r>
            <a:r>
              <a:rPr lang="en-GB" sz="2000" dirty="0" smtClean="0">
                <a:solidFill>
                  <a:srgbClr val="002060"/>
                </a:solidFill>
              </a:rPr>
              <a:t>region</a:t>
            </a:r>
            <a:endParaRPr lang="en-GB" sz="2000" dirty="0">
              <a:solidFill>
                <a:srgbClr val="002060"/>
              </a:solidFill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20609760"/>
              </p:ext>
            </p:extLst>
          </p:nvPr>
        </p:nvGraphicFramePr>
        <p:xfrm>
          <a:off x="683568" y="1168400"/>
          <a:ext cx="8064896" cy="49969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50571672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95536" y="1403648"/>
            <a:ext cx="8425184" cy="5409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noAutofit/>
          </a:bodyPr>
          <a:lstStyle/>
          <a:p>
            <a:pPr algn="just">
              <a:spcAft>
                <a:spcPts val="1200"/>
              </a:spcAft>
              <a:buClr>
                <a:srgbClr val="FF6600"/>
              </a:buClr>
            </a:pPr>
            <a:r>
              <a:rPr lang="en-GB" altLang="en-US" sz="2000" dirty="0" smtClean="0">
                <a:solidFill>
                  <a:srgbClr val="103C7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JP has expanded well, </a:t>
            </a:r>
            <a:r>
              <a:rPr lang="en-GB" altLang="en-US" sz="2000" dirty="0" smtClean="0">
                <a:solidFill>
                  <a:srgbClr val="103C7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with </a:t>
            </a:r>
            <a:r>
              <a:rPr lang="en-GB" altLang="en-US" sz="2000" dirty="0" smtClean="0">
                <a:solidFill>
                  <a:srgbClr val="103C7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14 new JP Strategies over the last 12 months</a:t>
            </a:r>
          </a:p>
          <a:p>
            <a:pPr algn="just">
              <a:spcAft>
                <a:spcPts val="1200"/>
              </a:spcAft>
              <a:buClr>
                <a:srgbClr val="FF6600"/>
              </a:buClr>
            </a:pPr>
            <a:r>
              <a:rPr lang="en-GB" altLang="en-US" sz="2000" dirty="0" smtClean="0">
                <a:solidFill>
                  <a:srgbClr val="103C7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JP </a:t>
            </a:r>
            <a:r>
              <a:rPr lang="en-GB" altLang="en-US" sz="2000" dirty="0">
                <a:solidFill>
                  <a:srgbClr val="103C7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lost traction in some of the early JP </a:t>
            </a:r>
            <a:r>
              <a:rPr lang="en-GB" altLang="en-US" sz="2000" dirty="0" smtClean="0">
                <a:solidFill>
                  <a:srgbClr val="103C7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frontrunners</a:t>
            </a:r>
          </a:p>
          <a:p>
            <a:pPr algn="just">
              <a:spcAft>
                <a:spcPts val="1200"/>
              </a:spcAft>
              <a:buClr>
                <a:srgbClr val="FF6600"/>
              </a:buClr>
            </a:pPr>
            <a:r>
              <a:rPr lang="en-GB" altLang="en-US" sz="2000" dirty="0" smtClean="0">
                <a:solidFill>
                  <a:srgbClr val="103C7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Evidence of value added,  at technical/aid </a:t>
            </a:r>
            <a:r>
              <a:rPr lang="en-GB" altLang="en-US" sz="2000" dirty="0">
                <a:solidFill>
                  <a:srgbClr val="103C7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effectiveness </a:t>
            </a:r>
            <a:r>
              <a:rPr lang="en-GB" altLang="en-US" sz="2000" dirty="0" smtClean="0">
                <a:solidFill>
                  <a:srgbClr val="103C7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level and also </a:t>
            </a:r>
            <a:r>
              <a:rPr lang="en-GB" altLang="en-US" sz="2000" dirty="0">
                <a:solidFill>
                  <a:srgbClr val="103C7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more EU </a:t>
            </a:r>
            <a:r>
              <a:rPr lang="en-GB" altLang="en-US" sz="2000" dirty="0" smtClean="0">
                <a:solidFill>
                  <a:srgbClr val="103C7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leverage</a:t>
            </a:r>
          </a:p>
          <a:p>
            <a:pPr algn="just">
              <a:spcAft>
                <a:spcPts val="1200"/>
              </a:spcAft>
              <a:buClr>
                <a:srgbClr val="FF6600"/>
              </a:buClr>
            </a:pPr>
            <a:r>
              <a:rPr lang="en-GB" altLang="en-US" sz="2000" dirty="0" smtClean="0">
                <a:solidFill>
                  <a:srgbClr val="103C7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Good results in intra-EU cooperation, more trust and knowledge/burden sharing</a:t>
            </a:r>
          </a:p>
          <a:p>
            <a:pPr algn="just">
              <a:spcAft>
                <a:spcPts val="1200"/>
              </a:spcAft>
              <a:buClr>
                <a:srgbClr val="FF6600"/>
              </a:buClr>
            </a:pPr>
            <a:r>
              <a:rPr lang="en-GB" sz="2000" dirty="0" smtClean="0">
                <a:solidFill>
                  <a:srgbClr val="103C7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Results based management increasingly incorporated in the joint strategies </a:t>
            </a:r>
          </a:p>
          <a:p>
            <a:pPr algn="just">
              <a:spcAft>
                <a:spcPts val="1200"/>
              </a:spcAft>
              <a:buClr>
                <a:srgbClr val="FF6600"/>
              </a:buClr>
            </a:pPr>
            <a:r>
              <a:rPr lang="en-GB" sz="2000" dirty="0" smtClean="0">
                <a:solidFill>
                  <a:srgbClr val="103C7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Increasing consultation with CSOs</a:t>
            </a:r>
          </a:p>
          <a:p>
            <a:pPr algn="just">
              <a:spcAft>
                <a:spcPts val="1200"/>
              </a:spcAft>
              <a:buClr>
                <a:srgbClr val="FF6600"/>
              </a:buClr>
            </a:pPr>
            <a:r>
              <a:rPr lang="en-GB" sz="2000" dirty="0" smtClean="0">
                <a:solidFill>
                  <a:srgbClr val="103C7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New generation of joint strategies progressively approximating to the requirements of a MIP/NIP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606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GB" altLang="en-US" sz="2000" dirty="0" smtClean="0">
                <a:solidFill>
                  <a:srgbClr val="002060"/>
                </a:solidFill>
                <a:latin typeface="Verdana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Trends and benefits </a:t>
            </a:r>
            <a:endParaRPr lang="en-GB" sz="2200" b="1" dirty="0" smtClean="0">
              <a:solidFill>
                <a:srgbClr val="002060"/>
              </a:solidFill>
              <a:latin typeface="Verdana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912273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701008"/>
          </a:xfrm>
        </p:spPr>
        <p:txBody>
          <a:bodyPr>
            <a:noAutofit/>
          </a:bodyPr>
          <a:lstStyle/>
          <a:p>
            <a:pPr algn="just">
              <a:buClr>
                <a:srgbClr val="FF6600"/>
              </a:buClr>
            </a:pPr>
            <a:r>
              <a:rPr lang="en-GB" altLang="en-US" sz="2000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Mixed picture in involving partner country governments</a:t>
            </a:r>
          </a:p>
          <a:p>
            <a:pPr algn="just">
              <a:buClr>
                <a:srgbClr val="FF6600"/>
              </a:buClr>
            </a:pPr>
            <a:endParaRPr lang="en-GB" altLang="en-US" sz="1000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Clr>
                <a:srgbClr val="FF6600"/>
              </a:buClr>
            </a:pPr>
            <a:r>
              <a:rPr lang="en-GB" sz="2000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Transaction </a:t>
            </a:r>
            <a:r>
              <a:rPr lang="en-GB" sz="2000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costs still </a:t>
            </a:r>
            <a:r>
              <a:rPr lang="en-GB" sz="2000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high</a:t>
            </a:r>
          </a:p>
          <a:p>
            <a:pPr algn="just">
              <a:buClr>
                <a:srgbClr val="FF6600"/>
              </a:buClr>
            </a:pPr>
            <a:endParaRPr lang="en-GB" sz="1000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Clr>
                <a:srgbClr val="FF6600"/>
              </a:buClr>
            </a:pPr>
            <a:r>
              <a:rPr lang="en-GB" sz="2000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JP </a:t>
            </a:r>
            <a:r>
              <a:rPr lang="en-GB" sz="2000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still not seen as "core work" </a:t>
            </a:r>
            <a:r>
              <a:rPr lang="en-GB" sz="2000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  <a:sym typeface="Wingdings" panose="05000000000000000000" pitchFamily="2" charset="2"/>
              </a:rPr>
              <a:t> </a:t>
            </a:r>
            <a:r>
              <a:rPr lang="en-GB" sz="2000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JP </a:t>
            </a:r>
            <a:r>
              <a:rPr lang="en-GB" sz="2000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fatigue and the "personality factor</a:t>
            </a:r>
            <a:r>
              <a:rPr lang="en-GB" sz="2000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" </a:t>
            </a:r>
          </a:p>
          <a:p>
            <a:pPr algn="just">
              <a:buClr>
                <a:srgbClr val="FF6600"/>
              </a:buClr>
            </a:pPr>
            <a:endParaRPr lang="en-GB" sz="1000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Clr>
                <a:srgbClr val="FF6600"/>
              </a:buClr>
            </a:pPr>
            <a:r>
              <a:rPr lang="en-GB" sz="2000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Some fear of </a:t>
            </a:r>
            <a:r>
              <a:rPr lang="en-GB" sz="2000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losing </a:t>
            </a:r>
            <a:r>
              <a:rPr lang="en-GB" sz="2000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visibility</a:t>
            </a:r>
          </a:p>
          <a:p>
            <a:pPr algn="just">
              <a:buClr>
                <a:srgbClr val="FF6600"/>
              </a:buClr>
            </a:pPr>
            <a:endParaRPr lang="en-GB" sz="1000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Clr>
                <a:srgbClr val="FF6600"/>
              </a:buClr>
            </a:pPr>
            <a:r>
              <a:rPr lang="en-GB" sz="2000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Alignment/ synchronisation with programming cycle remains a challenge</a:t>
            </a:r>
            <a:endParaRPr lang="fr-BE" sz="2000" dirty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Clr>
                <a:srgbClr val="FF6600"/>
              </a:buClr>
            </a:pPr>
            <a:endParaRPr lang="en-GB" sz="2000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GB" altLang="en-US" sz="2000" b="1" dirty="0" smtClean="0">
                <a:solidFill>
                  <a:srgbClr val="002060"/>
                </a:solidFill>
                <a:latin typeface="Verdana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Challenges </a:t>
            </a:r>
            <a:endParaRPr lang="en-GB" sz="2200" b="1" dirty="0" smtClean="0">
              <a:solidFill>
                <a:srgbClr val="002060"/>
              </a:solidFill>
              <a:latin typeface="Verdana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3085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32592</TotalTime>
  <Words>671</Words>
  <Application>Microsoft Office PowerPoint</Application>
  <PresentationFormat>On-screen Show (4:3)</PresentationFormat>
  <Paragraphs>95</Paragraphs>
  <Slides>11</Slides>
  <Notes>9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Office Theme</vt:lpstr>
      <vt:lpstr>Microsoft Excel Macro-Enabled Worksheet</vt:lpstr>
      <vt:lpstr>Macro-Enabled Worksheet</vt:lpstr>
      <vt:lpstr>PowerPoint Presentation</vt:lpstr>
      <vt:lpstr> Update the state of play on JP</vt:lpstr>
      <vt:lpstr>HoM reports and other feedbacks from the field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Challenges </vt:lpstr>
      <vt:lpstr>PowerPoint Presentation</vt:lpstr>
      <vt:lpstr>PowerPoint Presentation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MOLTENI Lino (DEVCO)</dc:creator>
  <cp:lastModifiedBy>MOLTENI Lino (DEVCO)</cp:lastModifiedBy>
  <cp:revision>1582</cp:revision>
  <cp:lastPrinted>2015-11-10T14:40:28Z</cp:lastPrinted>
  <dcterms:created xsi:type="dcterms:W3CDTF">2005-12-20T11:19:53Z</dcterms:created>
  <dcterms:modified xsi:type="dcterms:W3CDTF">2015-11-30T20:44:40Z</dcterms:modified>
</cp:coreProperties>
</file>