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63" r:id="rId3"/>
    <p:sldId id="264" r:id="rId4"/>
    <p:sldId id="265" r:id="rId5"/>
    <p:sldId id="266" r:id="rId6"/>
    <p:sldId id="268" r:id="rId7"/>
    <p:sldId id="269" r:id="rId8"/>
    <p:sldId id="270" r:id="rId9"/>
    <p:sldId id="271" r:id="rId10"/>
    <p:sldId id="267"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RIJNISSEN Chantal (DEVCO)" initials="MC"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618"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38E8A8-D858-4D3D-9101-108B53778B1A}" type="datetimeFigureOut">
              <a:rPr lang="fr-BE" smtClean="0"/>
              <a:t>12/11/2015</a:t>
            </a:fld>
            <a:endParaRPr lang="fr-B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42FAF3-87E8-4076-9AF9-8D19D9F7D97F}" type="slidenum">
              <a:rPr lang="fr-BE" smtClean="0"/>
              <a:t>‹#›</a:t>
            </a:fld>
            <a:endParaRPr lang="fr-BE"/>
          </a:p>
        </p:txBody>
      </p:sp>
    </p:spTree>
    <p:extLst>
      <p:ext uri="{BB962C8B-B14F-4D97-AF65-F5344CB8AC3E}">
        <p14:creationId xmlns:p14="http://schemas.microsoft.com/office/powerpoint/2010/main" val="3770346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6"/>
          <p:cNvSpPr txBox="1">
            <a:spLocks noGrp="1" noChangeArrowheads="1"/>
          </p:cNvSpPr>
          <p:nvPr/>
        </p:nvSpPr>
        <p:spPr bwMode="auto">
          <a:xfrm>
            <a:off x="0" y="9202274"/>
            <a:ext cx="2970842" cy="483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778" tIns="45890" rIns="91778" bIns="45890" anchor="b"/>
          <a:lstStyle>
            <a:lvl1pPr defTabSz="915988" eaLnBrk="0" hangingPunct="0">
              <a:spcBef>
                <a:spcPct val="30000"/>
              </a:spcBef>
              <a:defRPr sz="1200">
                <a:solidFill>
                  <a:schemeClr val="tx1"/>
                </a:solidFill>
                <a:latin typeface="Arial" charset="0"/>
                <a:ea typeface="ＭＳ Ｐゴシック" pitchFamily="34" charset="-128"/>
              </a:defRPr>
            </a:lvl1pPr>
            <a:lvl2pPr marL="742950" indent="-285750" defTabSz="915988" eaLnBrk="0" hangingPunct="0">
              <a:spcBef>
                <a:spcPct val="30000"/>
              </a:spcBef>
              <a:defRPr sz="1200">
                <a:solidFill>
                  <a:schemeClr val="tx1"/>
                </a:solidFill>
                <a:latin typeface="Arial" charset="0"/>
                <a:ea typeface="ＭＳ Ｐゴシック" pitchFamily="34" charset="-128"/>
              </a:defRPr>
            </a:lvl2pPr>
            <a:lvl3pPr marL="1143000" indent="-228600" defTabSz="915988" eaLnBrk="0" hangingPunct="0">
              <a:spcBef>
                <a:spcPct val="30000"/>
              </a:spcBef>
              <a:defRPr sz="1200">
                <a:solidFill>
                  <a:schemeClr val="tx1"/>
                </a:solidFill>
                <a:latin typeface="Arial" charset="0"/>
                <a:ea typeface="ＭＳ Ｐゴシック" pitchFamily="34" charset="-128"/>
              </a:defRPr>
            </a:lvl3pPr>
            <a:lvl4pPr marL="1600200" indent="-228600" defTabSz="915988" eaLnBrk="0" hangingPunct="0">
              <a:spcBef>
                <a:spcPct val="30000"/>
              </a:spcBef>
              <a:defRPr sz="1200">
                <a:solidFill>
                  <a:schemeClr val="tx1"/>
                </a:solidFill>
                <a:latin typeface="Arial" charset="0"/>
                <a:ea typeface="ＭＳ Ｐゴシック" pitchFamily="34" charset="-128"/>
              </a:defRPr>
            </a:lvl4pPr>
            <a:lvl5pPr marL="2057400" indent="-228600" defTabSz="915988" eaLnBrk="0" hangingPunct="0">
              <a:spcBef>
                <a:spcPct val="30000"/>
              </a:spcBef>
              <a:defRPr sz="1200">
                <a:solidFill>
                  <a:schemeClr val="tx1"/>
                </a:solidFill>
                <a:latin typeface="Arial" charset="0"/>
                <a:ea typeface="ＭＳ Ｐゴシック" pitchFamily="34" charset="-128"/>
              </a:defRPr>
            </a:lvl5pPr>
            <a:lvl6pPr marL="25146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r>
              <a:rPr lang="en-GB" altLang="en-US" b="0"/>
              <a:t>DEVCO- Bernard San </a:t>
            </a:r>
            <a:r>
              <a:rPr lang="en-GB" altLang="en-US" b="0" err="1"/>
              <a:t>Emeterio</a:t>
            </a:r>
            <a:endParaRPr lang="en-GB" altLang="en-US" b="0"/>
          </a:p>
        </p:txBody>
      </p:sp>
      <p:sp>
        <p:nvSpPr>
          <p:cNvPr id="41987" name="Rectangle 7"/>
          <p:cNvSpPr txBox="1">
            <a:spLocks noGrp="1" noChangeArrowheads="1"/>
          </p:cNvSpPr>
          <p:nvPr/>
        </p:nvSpPr>
        <p:spPr bwMode="auto">
          <a:xfrm>
            <a:off x="3885562" y="9202274"/>
            <a:ext cx="2970842" cy="483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778" tIns="45890" rIns="91778" bIns="45890" anchor="b"/>
          <a:lstStyle>
            <a:lvl1pPr defTabSz="915988" eaLnBrk="0" hangingPunct="0">
              <a:spcBef>
                <a:spcPct val="30000"/>
              </a:spcBef>
              <a:defRPr sz="1200">
                <a:solidFill>
                  <a:schemeClr val="tx1"/>
                </a:solidFill>
                <a:latin typeface="Arial" charset="0"/>
                <a:ea typeface="ＭＳ Ｐゴシック" pitchFamily="34" charset="-128"/>
              </a:defRPr>
            </a:lvl1pPr>
            <a:lvl2pPr marL="742950" indent="-285750" defTabSz="915988" eaLnBrk="0" hangingPunct="0">
              <a:spcBef>
                <a:spcPct val="30000"/>
              </a:spcBef>
              <a:defRPr sz="1200">
                <a:solidFill>
                  <a:schemeClr val="tx1"/>
                </a:solidFill>
                <a:latin typeface="Arial" charset="0"/>
                <a:ea typeface="ＭＳ Ｐゴシック" pitchFamily="34" charset="-128"/>
              </a:defRPr>
            </a:lvl2pPr>
            <a:lvl3pPr marL="1143000" indent="-228600" defTabSz="915988" eaLnBrk="0" hangingPunct="0">
              <a:spcBef>
                <a:spcPct val="30000"/>
              </a:spcBef>
              <a:defRPr sz="1200">
                <a:solidFill>
                  <a:schemeClr val="tx1"/>
                </a:solidFill>
                <a:latin typeface="Arial" charset="0"/>
                <a:ea typeface="ＭＳ Ｐゴシック" pitchFamily="34" charset="-128"/>
              </a:defRPr>
            </a:lvl3pPr>
            <a:lvl4pPr marL="1600200" indent="-228600" defTabSz="915988" eaLnBrk="0" hangingPunct="0">
              <a:spcBef>
                <a:spcPct val="30000"/>
              </a:spcBef>
              <a:defRPr sz="1200">
                <a:solidFill>
                  <a:schemeClr val="tx1"/>
                </a:solidFill>
                <a:latin typeface="Arial" charset="0"/>
                <a:ea typeface="ＭＳ Ｐゴシック" pitchFamily="34" charset="-128"/>
              </a:defRPr>
            </a:lvl4pPr>
            <a:lvl5pPr marL="2057400" indent="-228600" defTabSz="915988" eaLnBrk="0" hangingPunct="0">
              <a:spcBef>
                <a:spcPct val="30000"/>
              </a:spcBef>
              <a:defRPr sz="1200">
                <a:solidFill>
                  <a:schemeClr val="tx1"/>
                </a:solidFill>
                <a:latin typeface="Arial" charset="0"/>
                <a:ea typeface="ＭＳ Ｐゴシック" pitchFamily="34" charset="-128"/>
              </a:defRPr>
            </a:lvl5pPr>
            <a:lvl6pPr marL="25146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4C631D11-4A32-4073-8B0D-4A90EAC13C37}" type="slidenum">
              <a:rPr lang="en-GB" altLang="en-US" b="0"/>
              <a:pPr algn="r" eaLnBrk="1" hangingPunct="1">
                <a:spcBef>
                  <a:spcPct val="0"/>
                </a:spcBef>
              </a:pPr>
              <a:t>1</a:t>
            </a:fld>
            <a:endParaRPr lang="en-GB" altLang="en-US" b="0"/>
          </a:p>
        </p:txBody>
      </p:sp>
      <p:sp>
        <p:nvSpPr>
          <p:cNvPr id="41988" name="Rectangle 7"/>
          <p:cNvSpPr txBox="1">
            <a:spLocks noGrp="1" noChangeArrowheads="1"/>
          </p:cNvSpPr>
          <p:nvPr/>
        </p:nvSpPr>
        <p:spPr bwMode="auto">
          <a:xfrm>
            <a:off x="3885562" y="9202274"/>
            <a:ext cx="2970842" cy="483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778" tIns="45890" rIns="91778" bIns="45890" anchor="b"/>
          <a:lstStyle>
            <a:lvl1pPr defTabSz="915988" eaLnBrk="0" hangingPunct="0">
              <a:spcBef>
                <a:spcPct val="30000"/>
              </a:spcBef>
              <a:defRPr sz="1200">
                <a:solidFill>
                  <a:schemeClr val="tx1"/>
                </a:solidFill>
                <a:latin typeface="Arial" charset="0"/>
                <a:ea typeface="ＭＳ Ｐゴシック" pitchFamily="34" charset="-128"/>
              </a:defRPr>
            </a:lvl1pPr>
            <a:lvl2pPr marL="742950" indent="-285750" defTabSz="915988" eaLnBrk="0" hangingPunct="0">
              <a:spcBef>
                <a:spcPct val="30000"/>
              </a:spcBef>
              <a:defRPr sz="1200">
                <a:solidFill>
                  <a:schemeClr val="tx1"/>
                </a:solidFill>
                <a:latin typeface="Arial" charset="0"/>
                <a:ea typeface="ＭＳ Ｐゴシック" pitchFamily="34" charset="-128"/>
              </a:defRPr>
            </a:lvl2pPr>
            <a:lvl3pPr marL="1143000" indent="-228600" defTabSz="915988" eaLnBrk="0" hangingPunct="0">
              <a:spcBef>
                <a:spcPct val="30000"/>
              </a:spcBef>
              <a:defRPr sz="1200">
                <a:solidFill>
                  <a:schemeClr val="tx1"/>
                </a:solidFill>
                <a:latin typeface="Arial" charset="0"/>
                <a:ea typeface="ＭＳ Ｐゴシック" pitchFamily="34" charset="-128"/>
              </a:defRPr>
            </a:lvl3pPr>
            <a:lvl4pPr marL="1600200" indent="-228600" defTabSz="915988" eaLnBrk="0" hangingPunct="0">
              <a:spcBef>
                <a:spcPct val="30000"/>
              </a:spcBef>
              <a:defRPr sz="1200">
                <a:solidFill>
                  <a:schemeClr val="tx1"/>
                </a:solidFill>
                <a:latin typeface="Arial" charset="0"/>
                <a:ea typeface="ＭＳ Ｐゴシック" pitchFamily="34" charset="-128"/>
              </a:defRPr>
            </a:lvl4pPr>
            <a:lvl5pPr marL="2057400" indent="-228600" defTabSz="915988" eaLnBrk="0" hangingPunct="0">
              <a:spcBef>
                <a:spcPct val="30000"/>
              </a:spcBef>
              <a:defRPr sz="1200">
                <a:solidFill>
                  <a:schemeClr val="tx1"/>
                </a:solidFill>
                <a:latin typeface="Arial" charset="0"/>
                <a:ea typeface="ＭＳ Ｐゴシック" pitchFamily="34" charset="-128"/>
              </a:defRPr>
            </a:lvl5pPr>
            <a:lvl6pPr marL="25146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3F200FBD-0C21-4154-AE13-BFBBD3959233}" type="slidenum">
              <a:rPr lang="en-GB" altLang="en-US" b="0"/>
              <a:pPr algn="r" eaLnBrk="1" hangingPunct="1">
                <a:spcBef>
                  <a:spcPct val="0"/>
                </a:spcBef>
              </a:pPr>
              <a:t>1</a:t>
            </a:fld>
            <a:endParaRPr lang="en-GB" altLang="en-US" b="0"/>
          </a:p>
        </p:txBody>
      </p:sp>
      <p:sp>
        <p:nvSpPr>
          <p:cNvPr id="41989" name="Rectangle 2"/>
          <p:cNvSpPr>
            <a:spLocks noGrp="1" noRot="1" noChangeAspect="1" noChangeArrowheads="1" noTextEdit="1"/>
          </p:cNvSpPr>
          <p:nvPr>
            <p:ph type="sldImg"/>
          </p:nvPr>
        </p:nvSpPr>
        <p:spPr>
          <a:xfrm>
            <a:off x="204788" y="728663"/>
            <a:ext cx="6456362" cy="3632200"/>
          </a:xfrm>
          <a:ln/>
        </p:spPr>
      </p:sp>
      <p:sp>
        <p:nvSpPr>
          <p:cNvPr id="4199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ea typeface="ＭＳ Ｐゴシック" pitchFamily="34" charset="-128"/>
            </a:endParaRPr>
          </a:p>
        </p:txBody>
      </p:sp>
    </p:spTree>
    <p:extLst>
      <p:ext uri="{BB962C8B-B14F-4D97-AF65-F5344CB8AC3E}">
        <p14:creationId xmlns:p14="http://schemas.microsoft.com/office/powerpoint/2010/main" val="18879750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r-BE"/>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r-BE"/>
          </a:p>
        </p:txBody>
      </p:sp>
      <p:sp>
        <p:nvSpPr>
          <p:cNvPr id="4" name="Date Placeholder 3"/>
          <p:cNvSpPr>
            <a:spLocks noGrp="1"/>
          </p:cNvSpPr>
          <p:nvPr>
            <p:ph type="dt" sz="half" idx="10"/>
          </p:nvPr>
        </p:nvSpPr>
        <p:spPr/>
        <p:txBody>
          <a:bodyPr/>
          <a:lstStyle/>
          <a:p>
            <a:fld id="{DD432EC4-4FF6-4E2D-ACAB-302EA42851A2}" type="datetimeFigureOut">
              <a:rPr lang="fr-BE" smtClean="0"/>
              <a:t>12/11/2015</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B253527B-B337-48CE-9080-D732F79F0304}" type="slidenum">
              <a:rPr lang="fr-BE" smtClean="0"/>
              <a:t>‹#›</a:t>
            </a:fld>
            <a:endParaRPr lang="fr-BE"/>
          </a:p>
        </p:txBody>
      </p:sp>
    </p:spTree>
    <p:extLst>
      <p:ext uri="{BB962C8B-B14F-4D97-AF65-F5344CB8AC3E}">
        <p14:creationId xmlns:p14="http://schemas.microsoft.com/office/powerpoint/2010/main" val="1071115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B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4" name="Date Placeholder 3"/>
          <p:cNvSpPr>
            <a:spLocks noGrp="1"/>
          </p:cNvSpPr>
          <p:nvPr>
            <p:ph type="dt" sz="half" idx="10"/>
          </p:nvPr>
        </p:nvSpPr>
        <p:spPr/>
        <p:txBody>
          <a:bodyPr/>
          <a:lstStyle/>
          <a:p>
            <a:fld id="{DD432EC4-4FF6-4E2D-ACAB-302EA42851A2}" type="datetimeFigureOut">
              <a:rPr lang="fr-BE" smtClean="0"/>
              <a:t>12/11/2015</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B253527B-B337-48CE-9080-D732F79F0304}" type="slidenum">
              <a:rPr lang="fr-BE" smtClean="0"/>
              <a:t>‹#›</a:t>
            </a:fld>
            <a:endParaRPr lang="fr-BE"/>
          </a:p>
        </p:txBody>
      </p:sp>
    </p:spTree>
    <p:extLst>
      <p:ext uri="{BB962C8B-B14F-4D97-AF65-F5344CB8AC3E}">
        <p14:creationId xmlns:p14="http://schemas.microsoft.com/office/powerpoint/2010/main" val="3506871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r-BE"/>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4" name="Date Placeholder 3"/>
          <p:cNvSpPr>
            <a:spLocks noGrp="1"/>
          </p:cNvSpPr>
          <p:nvPr>
            <p:ph type="dt" sz="half" idx="10"/>
          </p:nvPr>
        </p:nvSpPr>
        <p:spPr/>
        <p:txBody>
          <a:bodyPr/>
          <a:lstStyle/>
          <a:p>
            <a:fld id="{DD432EC4-4FF6-4E2D-ACAB-302EA42851A2}" type="datetimeFigureOut">
              <a:rPr lang="fr-BE" smtClean="0"/>
              <a:t>12/11/2015</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B253527B-B337-48CE-9080-D732F79F0304}" type="slidenum">
              <a:rPr lang="fr-BE" smtClean="0"/>
              <a:t>‹#›</a:t>
            </a:fld>
            <a:endParaRPr lang="fr-BE"/>
          </a:p>
        </p:txBody>
      </p:sp>
    </p:spTree>
    <p:extLst>
      <p:ext uri="{BB962C8B-B14F-4D97-AF65-F5344CB8AC3E}">
        <p14:creationId xmlns:p14="http://schemas.microsoft.com/office/powerpoint/2010/main" val="3027501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B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4" name="Date Placeholder 3"/>
          <p:cNvSpPr>
            <a:spLocks noGrp="1"/>
          </p:cNvSpPr>
          <p:nvPr>
            <p:ph type="dt" sz="half" idx="10"/>
          </p:nvPr>
        </p:nvSpPr>
        <p:spPr/>
        <p:txBody>
          <a:bodyPr/>
          <a:lstStyle/>
          <a:p>
            <a:fld id="{DD432EC4-4FF6-4E2D-ACAB-302EA42851A2}" type="datetimeFigureOut">
              <a:rPr lang="fr-BE" smtClean="0"/>
              <a:t>12/11/2015</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B253527B-B337-48CE-9080-D732F79F0304}" type="slidenum">
              <a:rPr lang="fr-BE" smtClean="0"/>
              <a:t>‹#›</a:t>
            </a:fld>
            <a:endParaRPr lang="fr-BE"/>
          </a:p>
        </p:txBody>
      </p:sp>
    </p:spTree>
    <p:extLst>
      <p:ext uri="{BB962C8B-B14F-4D97-AF65-F5344CB8AC3E}">
        <p14:creationId xmlns:p14="http://schemas.microsoft.com/office/powerpoint/2010/main" val="29060909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r-BE"/>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432EC4-4FF6-4E2D-ACAB-302EA42851A2}" type="datetimeFigureOut">
              <a:rPr lang="fr-BE" smtClean="0"/>
              <a:t>12/11/2015</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B253527B-B337-48CE-9080-D732F79F0304}" type="slidenum">
              <a:rPr lang="fr-BE" smtClean="0"/>
              <a:t>‹#›</a:t>
            </a:fld>
            <a:endParaRPr lang="fr-BE"/>
          </a:p>
        </p:txBody>
      </p:sp>
    </p:spTree>
    <p:extLst>
      <p:ext uri="{BB962C8B-B14F-4D97-AF65-F5344CB8AC3E}">
        <p14:creationId xmlns:p14="http://schemas.microsoft.com/office/powerpoint/2010/main" val="2543290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BE"/>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5" name="Date Placeholder 4"/>
          <p:cNvSpPr>
            <a:spLocks noGrp="1"/>
          </p:cNvSpPr>
          <p:nvPr>
            <p:ph type="dt" sz="half" idx="10"/>
          </p:nvPr>
        </p:nvSpPr>
        <p:spPr/>
        <p:txBody>
          <a:bodyPr/>
          <a:lstStyle/>
          <a:p>
            <a:fld id="{DD432EC4-4FF6-4E2D-ACAB-302EA42851A2}" type="datetimeFigureOut">
              <a:rPr lang="fr-BE" smtClean="0"/>
              <a:t>12/11/2015</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B253527B-B337-48CE-9080-D732F79F0304}" type="slidenum">
              <a:rPr lang="fr-BE" smtClean="0"/>
              <a:t>‹#›</a:t>
            </a:fld>
            <a:endParaRPr lang="fr-BE"/>
          </a:p>
        </p:txBody>
      </p:sp>
    </p:spTree>
    <p:extLst>
      <p:ext uri="{BB962C8B-B14F-4D97-AF65-F5344CB8AC3E}">
        <p14:creationId xmlns:p14="http://schemas.microsoft.com/office/powerpoint/2010/main" val="2453534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r-BE"/>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7" name="Date Placeholder 6"/>
          <p:cNvSpPr>
            <a:spLocks noGrp="1"/>
          </p:cNvSpPr>
          <p:nvPr>
            <p:ph type="dt" sz="half" idx="10"/>
          </p:nvPr>
        </p:nvSpPr>
        <p:spPr/>
        <p:txBody>
          <a:bodyPr/>
          <a:lstStyle/>
          <a:p>
            <a:fld id="{DD432EC4-4FF6-4E2D-ACAB-302EA42851A2}" type="datetimeFigureOut">
              <a:rPr lang="fr-BE" smtClean="0"/>
              <a:t>12/11/2015</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B253527B-B337-48CE-9080-D732F79F0304}" type="slidenum">
              <a:rPr lang="fr-BE" smtClean="0"/>
              <a:t>‹#›</a:t>
            </a:fld>
            <a:endParaRPr lang="fr-BE"/>
          </a:p>
        </p:txBody>
      </p:sp>
    </p:spTree>
    <p:extLst>
      <p:ext uri="{BB962C8B-B14F-4D97-AF65-F5344CB8AC3E}">
        <p14:creationId xmlns:p14="http://schemas.microsoft.com/office/powerpoint/2010/main" val="2012528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BE"/>
          </a:p>
        </p:txBody>
      </p:sp>
      <p:sp>
        <p:nvSpPr>
          <p:cNvPr id="3" name="Date Placeholder 2"/>
          <p:cNvSpPr>
            <a:spLocks noGrp="1"/>
          </p:cNvSpPr>
          <p:nvPr>
            <p:ph type="dt" sz="half" idx="10"/>
          </p:nvPr>
        </p:nvSpPr>
        <p:spPr/>
        <p:txBody>
          <a:bodyPr/>
          <a:lstStyle/>
          <a:p>
            <a:fld id="{DD432EC4-4FF6-4E2D-ACAB-302EA42851A2}" type="datetimeFigureOut">
              <a:rPr lang="fr-BE" smtClean="0"/>
              <a:t>12/11/2015</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B253527B-B337-48CE-9080-D732F79F0304}" type="slidenum">
              <a:rPr lang="fr-BE" smtClean="0"/>
              <a:t>‹#›</a:t>
            </a:fld>
            <a:endParaRPr lang="fr-BE"/>
          </a:p>
        </p:txBody>
      </p:sp>
    </p:spTree>
    <p:extLst>
      <p:ext uri="{BB962C8B-B14F-4D97-AF65-F5344CB8AC3E}">
        <p14:creationId xmlns:p14="http://schemas.microsoft.com/office/powerpoint/2010/main" val="3706374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432EC4-4FF6-4E2D-ACAB-302EA42851A2}" type="datetimeFigureOut">
              <a:rPr lang="fr-BE" smtClean="0"/>
              <a:t>12/11/2015</a:t>
            </a:fld>
            <a:endParaRPr lang="fr-BE"/>
          </a:p>
        </p:txBody>
      </p:sp>
      <p:sp>
        <p:nvSpPr>
          <p:cNvPr id="3" name="Footer Placeholder 2"/>
          <p:cNvSpPr>
            <a:spLocks noGrp="1"/>
          </p:cNvSpPr>
          <p:nvPr>
            <p:ph type="ftr" sz="quarter" idx="11"/>
          </p:nvPr>
        </p:nvSpPr>
        <p:spPr/>
        <p:txBody>
          <a:bodyPr/>
          <a:lstStyle/>
          <a:p>
            <a:endParaRPr lang="fr-BE"/>
          </a:p>
        </p:txBody>
      </p:sp>
      <p:sp>
        <p:nvSpPr>
          <p:cNvPr id="4" name="Slide Number Placeholder 3"/>
          <p:cNvSpPr>
            <a:spLocks noGrp="1"/>
          </p:cNvSpPr>
          <p:nvPr>
            <p:ph type="sldNum" sz="quarter" idx="12"/>
          </p:nvPr>
        </p:nvSpPr>
        <p:spPr/>
        <p:txBody>
          <a:bodyPr/>
          <a:lstStyle/>
          <a:p>
            <a:fld id="{B253527B-B337-48CE-9080-D732F79F0304}" type="slidenum">
              <a:rPr lang="fr-BE" smtClean="0"/>
              <a:t>‹#›</a:t>
            </a:fld>
            <a:endParaRPr lang="fr-BE"/>
          </a:p>
        </p:txBody>
      </p:sp>
    </p:spTree>
    <p:extLst>
      <p:ext uri="{BB962C8B-B14F-4D97-AF65-F5344CB8AC3E}">
        <p14:creationId xmlns:p14="http://schemas.microsoft.com/office/powerpoint/2010/main" val="2360507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r-BE"/>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432EC4-4FF6-4E2D-ACAB-302EA42851A2}" type="datetimeFigureOut">
              <a:rPr lang="fr-BE" smtClean="0"/>
              <a:t>12/11/2015</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B253527B-B337-48CE-9080-D732F79F0304}" type="slidenum">
              <a:rPr lang="fr-BE" smtClean="0"/>
              <a:t>‹#›</a:t>
            </a:fld>
            <a:endParaRPr lang="fr-BE"/>
          </a:p>
        </p:txBody>
      </p:sp>
    </p:spTree>
    <p:extLst>
      <p:ext uri="{BB962C8B-B14F-4D97-AF65-F5344CB8AC3E}">
        <p14:creationId xmlns:p14="http://schemas.microsoft.com/office/powerpoint/2010/main" val="833668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r-BE"/>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432EC4-4FF6-4E2D-ACAB-302EA42851A2}" type="datetimeFigureOut">
              <a:rPr lang="fr-BE" smtClean="0"/>
              <a:t>12/11/2015</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B253527B-B337-48CE-9080-D732F79F0304}" type="slidenum">
              <a:rPr lang="fr-BE" smtClean="0"/>
              <a:t>‹#›</a:t>
            </a:fld>
            <a:endParaRPr lang="fr-BE"/>
          </a:p>
        </p:txBody>
      </p:sp>
    </p:spTree>
    <p:extLst>
      <p:ext uri="{BB962C8B-B14F-4D97-AF65-F5344CB8AC3E}">
        <p14:creationId xmlns:p14="http://schemas.microsoft.com/office/powerpoint/2010/main" val="3214166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fr-BE"/>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432EC4-4FF6-4E2D-ACAB-302EA42851A2}" type="datetimeFigureOut">
              <a:rPr lang="fr-BE" smtClean="0"/>
              <a:t>12/11/2015</a:t>
            </a:fld>
            <a:endParaRPr lang="fr-B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53527B-B337-48CE-9080-D732F79F0304}" type="slidenum">
              <a:rPr lang="fr-BE" smtClean="0"/>
              <a:t>‹#›</a:t>
            </a:fld>
            <a:endParaRPr lang="fr-BE"/>
          </a:p>
        </p:txBody>
      </p:sp>
    </p:spTree>
    <p:extLst>
      <p:ext uri="{BB962C8B-B14F-4D97-AF65-F5344CB8AC3E}">
        <p14:creationId xmlns:p14="http://schemas.microsoft.com/office/powerpoint/2010/main" val="41901069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ChangeArrowheads="1"/>
          </p:cNvSpPr>
          <p:nvPr/>
        </p:nvSpPr>
        <p:spPr bwMode="auto">
          <a:xfrm>
            <a:off x="1440873" y="741941"/>
            <a:ext cx="9144000" cy="5589587"/>
          </a:xfrm>
          <a:prstGeom prst="rect">
            <a:avLst/>
          </a:prstGeom>
          <a:solidFill>
            <a:srgbClr val="00B050"/>
          </a:solidFill>
          <a:ln>
            <a:noFill/>
          </a:ln>
          <a:extLst/>
        </p:spPr>
        <p:txBody>
          <a:bodyPr anchor="ctr"/>
          <a:lstStyle>
            <a:lvl1pPr marL="3175" eaLnBrk="0" hangingPunct="0">
              <a:defRPr sz="7600" b="1">
                <a:solidFill>
                  <a:srgbClr val="FFD624"/>
                </a:solidFill>
                <a:latin typeface="Verdana" pitchFamily="34" charset="0"/>
                <a:ea typeface="ＭＳ Ｐゴシック" pitchFamily="34" charset="-128"/>
              </a:defRPr>
            </a:lvl1pPr>
            <a:lvl2pPr marL="742950" indent="-285750" eaLnBrk="0" hangingPunct="0">
              <a:defRPr sz="7600" b="1">
                <a:solidFill>
                  <a:srgbClr val="FFD624"/>
                </a:solidFill>
                <a:latin typeface="Verdana" pitchFamily="34" charset="0"/>
                <a:ea typeface="ＭＳ Ｐゴシック" pitchFamily="34" charset="-128"/>
              </a:defRPr>
            </a:lvl2pPr>
            <a:lvl3pPr marL="1143000" indent="-228600" eaLnBrk="0" hangingPunct="0">
              <a:defRPr sz="7600" b="1">
                <a:solidFill>
                  <a:srgbClr val="FFD624"/>
                </a:solidFill>
                <a:latin typeface="Verdana" pitchFamily="34" charset="0"/>
                <a:ea typeface="ＭＳ Ｐゴシック" pitchFamily="34" charset="-128"/>
              </a:defRPr>
            </a:lvl3pPr>
            <a:lvl4pPr marL="1600200" indent="-228600" eaLnBrk="0" hangingPunct="0">
              <a:defRPr sz="7600" b="1">
                <a:solidFill>
                  <a:srgbClr val="FFD624"/>
                </a:solidFill>
                <a:latin typeface="Verdana" pitchFamily="34" charset="0"/>
                <a:ea typeface="ＭＳ Ｐゴシック" pitchFamily="34" charset="-128"/>
              </a:defRPr>
            </a:lvl4pPr>
            <a:lvl5pPr marL="2057400" indent="-228600" eaLnBrk="0" hangingPunct="0">
              <a:defRPr sz="7600" b="1">
                <a:solidFill>
                  <a:srgbClr val="FFD624"/>
                </a:solidFill>
                <a:latin typeface="Verdana" pitchFamily="34" charset="0"/>
                <a:ea typeface="ＭＳ Ｐゴシック" pitchFamily="34" charset="-128"/>
              </a:defRPr>
            </a:lvl5pPr>
            <a:lvl6pPr marL="2514600" indent="-228600" eaLnBrk="0" fontAlgn="base" hangingPunct="0">
              <a:spcBef>
                <a:spcPct val="0"/>
              </a:spcBef>
              <a:spcAft>
                <a:spcPct val="0"/>
              </a:spcAft>
              <a:defRPr sz="7600" b="1">
                <a:solidFill>
                  <a:srgbClr val="FFD624"/>
                </a:solidFill>
                <a:latin typeface="Verdana" pitchFamily="34" charset="0"/>
                <a:ea typeface="ＭＳ Ｐゴシック" pitchFamily="34" charset="-128"/>
              </a:defRPr>
            </a:lvl6pPr>
            <a:lvl7pPr marL="2971800" indent="-228600" eaLnBrk="0" fontAlgn="base" hangingPunct="0">
              <a:spcBef>
                <a:spcPct val="0"/>
              </a:spcBef>
              <a:spcAft>
                <a:spcPct val="0"/>
              </a:spcAft>
              <a:defRPr sz="7600" b="1">
                <a:solidFill>
                  <a:srgbClr val="FFD624"/>
                </a:solidFill>
                <a:latin typeface="Verdana" pitchFamily="34" charset="0"/>
                <a:ea typeface="ＭＳ Ｐゴシック" pitchFamily="34" charset="-128"/>
              </a:defRPr>
            </a:lvl7pPr>
            <a:lvl8pPr marL="3429000" indent="-228600" eaLnBrk="0" fontAlgn="base" hangingPunct="0">
              <a:spcBef>
                <a:spcPct val="0"/>
              </a:spcBef>
              <a:spcAft>
                <a:spcPct val="0"/>
              </a:spcAft>
              <a:defRPr sz="7600" b="1">
                <a:solidFill>
                  <a:srgbClr val="FFD624"/>
                </a:solidFill>
                <a:latin typeface="Verdana" pitchFamily="34" charset="0"/>
                <a:ea typeface="ＭＳ Ｐゴシック" pitchFamily="34" charset="-128"/>
              </a:defRPr>
            </a:lvl8pPr>
            <a:lvl9pPr marL="3886200" indent="-228600" eaLnBrk="0" fontAlgn="base" hangingPunct="0">
              <a:spcBef>
                <a:spcPct val="0"/>
              </a:spcBef>
              <a:spcAft>
                <a:spcPct val="0"/>
              </a:spcAft>
              <a:defRPr sz="7600" b="1">
                <a:solidFill>
                  <a:srgbClr val="FFD624"/>
                </a:solidFill>
                <a:latin typeface="Verdana" pitchFamily="34" charset="0"/>
                <a:ea typeface="ＭＳ Ｐゴシック" pitchFamily="34" charset="-128"/>
              </a:defRPr>
            </a:lvl9pPr>
          </a:lstStyle>
          <a:p>
            <a:pPr algn="ctr" eaLnBrk="1" hangingPunct="1"/>
            <a:endParaRPr lang="en-GB" altLang="en-US" sz="3600" b="0">
              <a:solidFill>
                <a:srgbClr val="ECFE06"/>
              </a:solidFill>
            </a:endParaRPr>
          </a:p>
          <a:p>
            <a:pPr algn="ctr" eaLnBrk="1" hangingPunct="1"/>
            <a:endParaRPr lang="en-GB" altLang="en-US" sz="3600">
              <a:solidFill>
                <a:schemeClr val="accent6">
                  <a:lumMod val="75000"/>
                </a:schemeClr>
              </a:solidFill>
            </a:endParaRPr>
          </a:p>
          <a:p>
            <a:pPr defTabSz="822325" eaLnBrk="1" hangingPunct="1"/>
            <a:endParaRPr lang="en-GB" altLang="en-US" sz="2000" b="0">
              <a:solidFill>
                <a:srgbClr val="ECFE06"/>
              </a:solidFill>
            </a:endParaRPr>
          </a:p>
          <a:p>
            <a:pPr eaLnBrk="1" hangingPunct="1"/>
            <a:endParaRPr lang="en-GB" altLang="en-US" sz="2800" b="0">
              <a:solidFill>
                <a:srgbClr val="ECFE06"/>
              </a:solidFill>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40872" y="689520"/>
            <a:ext cx="9268691" cy="5694427"/>
          </a:xfrm>
          <a:prstGeom prst="rect">
            <a:avLst/>
          </a:prstGeom>
        </p:spPr>
      </p:pic>
      <p:sp>
        <p:nvSpPr>
          <p:cNvPr id="3" name="Rectangle 2"/>
          <p:cNvSpPr/>
          <p:nvPr/>
        </p:nvSpPr>
        <p:spPr>
          <a:xfrm>
            <a:off x="1814947" y="980516"/>
            <a:ext cx="8756072" cy="5509200"/>
          </a:xfrm>
          <a:prstGeom prst="rect">
            <a:avLst/>
          </a:prstGeom>
        </p:spPr>
        <p:txBody>
          <a:bodyPr wrap="square">
            <a:spAutoFit/>
          </a:bodyPr>
          <a:lstStyle/>
          <a:p>
            <a:pPr algn="ctr"/>
            <a:r>
              <a:rPr lang="en-GB" altLang="en-US" sz="4000" b="1">
                <a:solidFill>
                  <a:schemeClr val="accent4"/>
                </a:solidFill>
                <a:effectLst>
                  <a:outerShdw blurRad="38100" dist="38100" dir="2700000" algn="tl">
                    <a:srgbClr val="000000">
                      <a:alpha val="43137"/>
                    </a:srgbClr>
                  </a:outerShdw>
                </a:effectLst>
              </a:rPr>
              <a:t>EU Working </a:t>
            </a:r>
            <a:r>
              <a:rPr lang="en-GB" altLang="en-US" sz="4000" b="1" smtClean="0">
                <a:solidFill>
                  <a:schemeClr val="accent4"/>
                </a:solidFill>
                <a:effectLst>
                  <a:outerShdw blurRad="38100" dist="38100" dir="2700000" algn="tl">
                    <a:srgbClr val="000000">
                      <a:alpha val="43137"/>
                    </a:srgbClr>
                  </a:outerShdw>
                </a:effectLst>
              </a:rPr>
              <a:t>together</a:t>
            </a:r>
          </a:p>
          <a:p>
            <a:pPr algn="ctr"/>
            <a:endParaRPr lang="en-GB" altLang="en-US" sz="3600" b="1">
              <a:solidFill>
                <a:schemeClr val="bg1"/>
              </a:solidFill>
            </a:endParaRPr>
          </a:p>
          <a:p>
            <a:pPr algn="ctr"/>
            <a:r>
              <a:rPr lang="en-GB" altLang="en-US" sz="3600">
                <a:solidFill>
                  <a:schemeClr val="bg1"/>
                </a:solidFill>
              </a:rPr>
              <a:t> </a:t>
            </a:r>
          </a:p>
          <a:p>
            <a:pPr algn="ctr"/>
            <a:r>
              <a:rPr lang="en-GB" altLang="en-US" sz="3600">
                <a:solidFill>
                  <a:schemeClr val="bg1"/>
                </a:solidFill>
                <a:effectLst>
                  <a:outerShdw blurRad="38100" dist="38100" dir="2700000" algn="tl">
                    <a:srgbClr val="000000">
                      <a:alpha val="43137"/>
                    </a:srgbClr>
                  </a:outerShdw>
                </a:effectLst>
              </a:rPr>
              <a:t>Joint</a:t>
            </a:r>
            <a:r>
              <a:rPr lang="en-GB" altLang="en-US" sz="3600" i="1">
                <a:solidFill>
                  <a:schemeClr val="bg1"/>
                </a:solidFill>
                <a:effectLst>
                  <a:outerShdw blurRad="38100" dist="38100" dir="2700000" algn="tl">
                    <a:srgbClr val="000000">
                      <a:alpha val="43137"/>
                    </a:srgbClr>
                  </a:outerShdw>
                </a:effectLst>
              </a:rPr>
              <a:t> </a:t>
            </a:r>
            <a:r>
              <a:rPr lang="en-GB" altLang="en-US" sz="3600">
                <a:solidFill>
                  <a:schemeClr val="bg1"/>
                </a:solidFill>
                <a:effectLst>
                  <a:outerShdw blurRad="38100" dist="38100" dir="2700000" algn="tl">
                    <a:srgbClr val="000000">
                      <a:alpha val="43137"/>
                    </a:srgbClr>
                  </a:outerShdw>
                </a:effectLst>
              </a:rPr>
              <a:t>Programming Technical Seminar, 12 November 2015</a:t>
            </a:r>
          </a:p>
          <a:p>
            <a:pPr algn="ctr"/>
            <a:r>
              <a:rPr lang="en-GB" altLang="en-US" sz="3600">
                <a:solidFill>
                  <a:schemeClr val="bg1"/>
                </a:solidFill>
                <a:effectLst>
                  <a:outerShdw blurRad="38100" dist="38100" dir="2700000" algn="tl">
                    <a:srgbClr val="000000">
                      <a:alpha val="43137"/>
                    </a:srgbClr>
                  </a:outerShdw>
                </a:effectLst>
              </a:rPr>
              <a:t>Brussels</a:t>
            </a:r>
          </a:p>
          <a:p>
            <a:pPr algn="ctr"/>
            <a:endParaRPr lang="en-GB" altLang="en-US">
              <a:solidFill>
                <a:schemeClr val="bg1"/>
              </a:solidFill>
            </a:endParaRPr>
          </a:p>
          <a:p>
            <a:pPr algn="ctr"/>
            <a:endParaRPr lang="en-GB" altLang="en-US">
              <a:solidFill>
                <a:schemeClr val="bg1"/>
              </a:solidFill>
            </a:endParaRPr>
          </a:p>
          <a:p>
            <a:pPr marL="4745038" algn="ctr" defTabSz="822325"/>
            <a:endParaRPr lang="en-GB" altLang="en-US" smtClean="0">
              <a:solidFill>
                <a:schemeClr val="bg1"/>
              </a:solidFill>
            </a:endParaRPr>
          </a:p>
          <a:p>
            <a:pPr marL="4745038" algn="ctr" defTabSz="822325"/>
            <a:endParaRPr lang="en-GB" altLang="en-US">
              <a:solidFill>
                <a:schemeClr val="bg1"/>
              </a:solidFill>
            </a:endParaRPr>
          </a:p>
          <a:p>
            <a:pPr marL="4745038" algn="ctr" defTabSz="822325"/>
            <a:endParaRPr lang="en-GB" altLang="en-US" smtClean="0">
              <a:solidFill>
                <a:schemeClr val="bg1"/>
              </a:solidFill>
            </a:endParaRPr>
          </a:p>
          <a:p>
            <a:pPr marL="4745038" algn="ctr" defTabSz="822325"/>
            <a:endParaRPr lang="en-GB" altLang="en-US">
              <a:solidFill>
                <a:schemeClr val="bg1"/>
              </a:solidFill>
            </a:endParaRPr>
          </a:p>
          <a:p>
            <a:pPr marL="4745038" algn="ctr" defTabSz="822325"/>
            <a:r>
              <a:rPr lang="en-GB" altLang="en-US" sz="2400" smtClean="0"/>
              <a:t>JP </a:t>
            </a:r>
            <a:r>
              <a:rPr lang="en-GB" altLang="en-US" sz="2400"/>
              <a:t>Consultant: Veronica White    </a:t>
            </a:r>
          </a:p>
        </p:txBody>
      </p:sp>
    </p:spTree>
    <p:extLst>
      <p:ext uri="{BB962C8B-B14F-4D97-AF65-F5344CB8AC3E}">
        <p14:creationId xmlns:p14="http://schemas.microsoft.com/office/powerpoint/2010/main" val="528213552"/>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435225"/>
            <a:ext cx="10515600" cy="3092739"/>
          </a:xfrm>
        </p:spPr>
        <p:txBody>
          <a:bodyPr>
            <a:normAutofit/>
          </a:bodyPr>
          <a:lstStyle/>
          <a:p>
            <a:r>
              <a:rPr lang="en-US" sz="2400" smtClean="0"/>
              <a:t> it's already happening/on the move ….. </a:t>
            </a:r>
          </a:p>
          <a:p>
            <a:endParaRPr lang="en-US" sz="1100" smtClean="0"/>
          </a:p>
          <a:p>
            <a:r>
              <a:rPr lang="en-US" sz="2400" smtClean="0"/>
              <a:t>How to make the most of existing opportunities? </a:t>
            </a:r>
          </a:p>
          <a:p>
            <a:pPr marL="0" indent="0">
              <a:buNone/>
            </a:pPr>
            <a:endParaRPr lang="en-US" sz="1100" smtClean="0"/>
          </a:p>
          <a:p>
            <a:r>
              <a:rPr lang="en-US" sz="2400" smtClean="0"/>
              <a:t>Next steps? Take stock, understand, share, assess different experiences.</a:t>
            </a:r>
          </a:p>
          <a:p>
            <a:endParaRPr lang="en-US" sz="2400"/>
          </a:p>
          <a:p>
            <a:endParaRPr lang="en-US" sz="2400" smtClean="0"/>
          </a:p>
          <a:p>
            <a:pPr marL="0" indent="0">
              <a:buNone/>
            </a:pPr>
            <a:endParaRPr lang="en-US" smtClean="0"/>
          </a:p>
          <a:p>
            <a:endParaRPr lang="en-US" smtClean="0"/>
          </a:p>
          <a:p>
            <a:endParaRPr lang="en-US" smtClean="0"/>
          </a:p>
          <a:p>
            <a:endParaRPr lang="en-US"/>
          </a:p>
        </p:txBody>
      </p:sp>
      <p:sp>
        <p:nvSpPr>
          <p:cNvPr id="4" name="Title 1"/>
          <p:cNvSpPr>
            <a:spLocks noGrp="1"/>
          </p:cNvSpPr>
          <p:nvPr>
            <p:ph type="title"/>
          </p:nvPr>
        </p:nvSpPr>
        <p:spPr>
          <a:solidFill>
            <a:schemeClr val="accent1">
              <a:lumMod val="40000"/>
              <a:lumOff val="60000"/>
            </a:schemeClr>
          </a:solidFill>
        </p:spPr>
        <p:txBody>
          <a:bodyPr/>
          <a:lstStyle/>
          <a:p>
            <a:pPr algn="ctr"/>
            <a:r>
              <a:rPr lang="fr-BE" b="1" cap="small" smtClean="0">
                <a:solidFill>
                  <a:srgbClr val="0070C0"/>
                </a:solidFill>
              </a:rPr>
              <a:t>How to move JI forward? </a:t>
            </a:r>
            <a:endParaRPr lang="fr-BE" b="1" cap="small">
              <a:solidFill>
                <a:srgbClr val="0070C0"/>
              </a:solidFill>
            </a:endParaRPr>
          </a:p>
        </p:txBody>
      </p:sp>
    </p:spTree>
    <p:extLst>
      <p:ext uri="{BB962C8B-B14F-4D97-AF65-F5344CB8AC3E}">
        <p14:creationId xmlns:p14="http://schemas.microsoft.com/office/powerpoint/2010/main" val="2640539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40000"/>
              <a:lumOff val="60000"/>
            </a:schemeClr>
          </a:solidFill>
        </p:spPr>
        <p:txBody>
          <a:bodyPr/>
          <a:lstStyle/>
          <a:p>
            <a:pPr algn="ctr"/>
            <a:r>
              <a:rPr lang="fr-BE" b="1" cap="small" smtClean="0">
                <a:solidFill>
                  <a:srgbClr val="0070C0"/>
                </a:solidFill>
              </a:rPr>
              <a:t>EU </a:t>
            </a:r>
            <a:r>
              <a:rPr lang="fr-BE" b="1" cap="small" err="1" smtClean="0">
                <a:solidFill>
                  <a:srgbClr val="0070C0"/>
                </a:solidFill>
              </a:rPr>
              <a:t>Working</a:t>
            </a:r>
            <a:r>
              <a:rPr lang="fr-BE" b="1" cap="small" smtClean="0">
                <a:solidFill>
                  <a:srgbClr val="0070C0"/>
                </a:solidFill>
              </a:rPr>
              <a:t> </a:t>
            </a:r>
            <a:r>
              <a:rPr lang="fr-BE" b="1" cap="small" err="1" smtClean="0">
                <a:solidFill>
                  <a:srgbClr val="0070C0"/>
                </a:solidFill>
              </a:rPr>
              <a:t>together</a:t>
            </a:r>
            <a:r>
              <a:rPr lang="fr-BE" b="1" cap="small" smtClean="0">
                <a:solidFill>
                  <a:srgbClr val="0070C0"/>
                </a:solidFill>
              </a:rPr>
              <a:t>: scope and </a:t>
            </a:r>
            <a:r>
              <a:rPr lang="fr-BE" b="1" cap="small" err="1" smtClean="0">
                <a:solidFill>
                  <a:srgbClr val="0070C0"/>
                </a:solidFill>
              </a:rPr>
              <a:t>definition</a:t>
            </a:r>
            <a:endParaRPr lang="fr-BE" b="1" cap="small">
              <a:solidFill>
                <a:srgbClr val="0070C0"/>
              </a:solidFill>
            </a:endParaRPr>
          </a:p>
        </p:txBody>
      </p:sp>
      <p:sp>
        <p:nvSpPr>
          <p:cNvPr id="3" name="Content Placeholder 2"/>
          <p:cNvSpPr>
            <a:spLocks noGrp="1"/>
          </p:cNvSpPr>
          <p:nvPr>
            <p:ph idx="1"/>
          </p:nvPr>
        </p:nvSpPr>
        <p:spPr>
          <a:xfrm>
            <a:off x="838200" y="1886858"/>
            <a:ext cx="10515600" cy="4513942"/>
          </a:xfrm>
        </p:spPr>
        <p:txBody>
          <a:bodyPr>
            <a:normAutofit fontScale="85000" lnSpcReduction="10000"/>
          </a:bodyPr>
          <a:lstStyle/>
          <a:p>
            <a:pPr>
              <a:defRPr/>
            </a:pPr>
            <a:r>
              <a:rPr lang="en-GB" sz="2400" smtClean="0"/>
              <a:t>Article </a:t>
            </a:r>
            <a:r>
              <a:rPr lang="en-GB" sz="2400"/>
              <a:t>208 of the </a:t>
            </a:r>
            <a:r>
              <a:rPr lang="en-GB" sz="2400" b="1"/>
              <a:t>Lisbon Treaty </a:t>
            </a:r>
            <a:r>
              <a:rPr lang="en-GB" sz="2400"/>
              <a:t>states that:</a:t>
            </a:r>
            <a:endParaRPr lang="fr-BE" sz="2400"/>
          </a:p>
          <a:p>
            <a:pPr marL="363538" indent="0" algn="ctr">
              <a:buNone/>
              <a:tabLst>
                <a:tab pos="9231313" algn="l"/>
              </a:tabLst>
              <a:defRPr/>
            </a:pPr>
            <a:r>
              <a:rPr lang="en-GB" sz="2400">
                <a:solidFill>
                  <a:schemeClr val="tx2"/>
                </a:solidFill>
                <a:effectLst>
                  <a:outerShdw blurRad="38100" dist="38100" dir="2700000" algn="tl">
                    <a:srgbClr val="000000">
                      <a:alpha val="43137"/>
                    </a:srgbClr>
                  </a:outerShdw>
                </a:effectLst>
              </a:rPr>
              <a:t>“</a:t>
            </a:r>
            <a:r>
              <a:rPr lang="en-GB" sz="2400">
                <a:solidFill>
                  <a:schemeClr val="accent2"/>
                </a:solidFill>
                <a:effectLst>
                  <a:outerShdw blurRad="38100" dist="38100" dir="2700000" algn="tl">
                    <a:srgbClr val="000000">
                      <a:alpha val="43137"/>
                    </a:srgbClr>
                  </a:outerShdw>
                </a:effectLst>
              </a:rPr>
              <a:t>The Union's development cooperation policy and that of the Member States complement and reinforce each other</a:t>
            </a:r>
            <a:r>
              <a:rPr lang="en-GB" sz="2400">
                <a:solidFill>
                  <a:schemeClr val="tx2"/>
                </a:solidFill>
                <a:effectLst>
                  <a:outerShdw blurRad="38100" dist="38100" dir="2700000" algn="tl">
                    <a:srgbClr val="000000">
                      <a:alpha val="43137"/>
                    </a:srgbClr>
                  </a:outerShdw>
                </a:effectLst>
              </a:rPr>
              <a:t>.” </a:t>
            </a:r>
          </a:p>
          <a:p>
            <a:pPr marL="0" indent="0">
              <a:buNone/>
            </a:pPr>
            <a:endParaRPr lang="fr-BE" sz="1200" smtClean="0"/>
          </a:p>
          <a:p>
            <a:r>
              <a:rPr lang="fr-BE" sz="2400" b="1" smtClean="0"/>
              <a:t>It can</a:t>
            </a:r>
            <a:r>
              <a:rPr lang="fr-BE" sz="2400" b="1"/>
              <a:t> </a:t>
            </a:r>
            <a:r>
              <a:rPr lang="fr-BE" sz="2400" b="1" err="1" smtClean="0"/>
              <a:t>either</a:t>
            </a:r>
            <a:r>
              <a:rPr lang="fr-BE" sz="2400" b="1" smtClean="0"/>
              <a:t> lead to or </a:t>
            </a:r>
            <a:r>
              <a:rPr lang="fr-BE" sz="2400" b="1" err="1" smtClean="0"/>
              <a:t>derive</a:t>
            </a:r>
            <a:r>
              <a:rPr lang="fr-BE" sz="2400" b="1" smtClean="0"/>
              <a:t> </a:t>
            </a:r>
            <a:r>
              <a:rPr lang="fr-BE" sz="2400" b="1" err="1" smtClean="0"/>
              <a:t>from</a:t>
            </a:r>
            <a:r>
              <a:rPr lang="fr-BE" sz="2400" b="1" smtClean="0"/>
              <a:t> joint programming:</a:t>
            </a:r>
          </a:p>
          <a:p>
            <a:pPr lvl="1"/>
            <a:r>
              <a:rPr lang="fr-BE" sz="2000" smtClean="0"/>
              <a:t>From </a:t>
            </a:r>
            <a:r>
              <a:rPr lang="fr-BE" sz="2000" err="1" smtClean="0"/>
              <a:t>strategic</a:t>
            </a:r>
            <a:r>
              <a:rPr lang="fr-BE" sz="2000" smtClean="0"/>
              <a:t> planning (</a:t>
            </a:r>
            <a:r>
              <a:rPr lang="fr-BE" sz="2000" err="1" smtClean="0"/>
              <a:t>analysis</a:t>
            </a:r>
            <a:r>
              <a:rPr lang="fr-BE" sz="2000" smtClean="0"/>
              <a:t>, </a:t>
            </a:r>
            <a:r>
              <a:rPr lang="fr-BE" sz="2000" err="1" smtClean="0"/>
              <a:t>sector</a:t>
            </a:r>
            <a:r>
              <a:rPr lang="fr-BE" sz="2000" smtClean="0"/>
              <a:t> </a:t>
            </a:r>
            <a:r>
              <a:rPr lang="fr-BE" sz="2000" err="1" smtClean="0"/>
              <a:t>prioritisation</a:t>
            </a:r>
            <a:r>
              <a:rPr lang="fr-BE" sz="2000" smtClean="0"/>
              <a:t> </a:t>
            </a:r>
            <a:r>
              <a:rPr lang="fr-BE" sz="2000" err="1" smtClean="0"/>
              <a:t>etc</a:t>
            </a:r>
            <a:r>
              <a:rPr lang="fr-BE" sz="2000" smtClean="0"/>
              <a:t>) to joint actions (identification, formulation, </a:t>
            </a:r>
            <a:r>
              <a:rPr lang="fr-BE" sz="2000" err="1" smtClean="0"/>
              <a:t>execution</a:t>
            </a:r>
            <a:r>
              <a:rPr lang="fr-BE" sz="2000" smtClean="0"/>
              <a:t>, monitoring, </a:t>
            </a:r>
            <a:r>
              <a:rPr lang="fr-BE" sz="2000" err="1" smtClean="0"/>
              <a:t>evaluation</a:t>
            </a:r>
            <a:r>
              <a:rPr lang="fr-BE" sz="2000" smtClean="0"/>
              <a:t>).  </a:t>
            </a:r>
          </a:p>
          <a:p>
            <a:pPr lvl="1"/>
            <a:r>
              <a:rPr lang="fr-BE" sz="2000" smtClean="0"/>
              <a:t>Working together can </a:t>
            </a:r>
            <a:r>
              <a:rPr lang="fr-BE" sz="2000" err="1" smtClean="0"/>
              <a:t>also</a:t>
            </a:r>
            <a:r>
              <a:rPr lang="fr-BE" sz="2000" smtClean="0"/>
              <a:t> lead to JP </a:t>
            </a:r>
            <a:r>
              <a:rPr lang="fr-BE" sz="2000" err="1" smtClean="0"/>
              <a:t>through</a:t>
            </a:r>
            <a:r>
              <a:rPr lang="fr-BE" sz="2000" smtClean="0"/>
              <a:t> </a:t>
            </a:r>
            <a:r>
              <a:rPr lang="fr-BE" sz="2000" err="1" smtClean="0"/>
              <a:t>sector</a:t>
            </a:r>
            <a:r>
              <a:rPr lang="fr-BE" sz="2000" smtClean="0"/>
              <a:t> approches and </a:t>
            </a:r>
            <a:r>
              <a:rPr lang="fr-BE" sz="2000" err="1" smtClean="0"/>
              <a:t>policy</a:t>
            </a:r>
            <a:r>
              <a:rPr lang="fr-BE" sz="2000" smtClean="0"/>
              <a:t>/</a:t>
            </a:r>
            <a:r>
              <a:rPr lang="fr-BE" sz="2000" err="1" smtClean="0"/>
              <a:t>political</a:t>
            </a:r>
            <a:r>
              <a:rPr lang="fr-BE" sz="2000" smtClean="0"/>
              <a:t> dialogue.</a:t>
            </a:r>
          </a:p>
          <a:p>
            <a:endParaRPr lang="fr-BE" sz="1200"/>
          </a:p>
          <a:p>
            <a:r>
              <a:rPr lang="fr-BE" sz="2400" smtClean="0"/>
              <a:t>No official </a:t>
            </a:r>
            <a:r>
              <a:rPr lang="fr-BE" sz="2400" err="1" smtClean="0"/>
              <a:t>definition</a:t>
            </a:r>
            <a:r>
              <a:rPr lang="fr-BE" sz="2400" smtClean="0"/>
              <a:t> but </a:t>
            </a:r>
            <a:r>
              <a:rPr lang="fr-BE" sz="2400" err="1" smtClean="0"/>
              <a:t>broadly</a:t>
            </a:r>
            <a:r>
              <a:rPr lang="fr-BE" sz="2400" smtClean="0"/>
              <a:t> </a:t>
            </a:r>
            <a:r>
              <a:rPr lang="fr-BE" sz="2400" err="1" smtClean="0"/>
              <a:t>understood</a:t>
            </a:r>
            <a:r>
              <a:rPr lang="fr-BE" sz="2400" smtClean="0"/>
              <a:t> as the </a:t>
            </a:r>
            <a:r>
              <a:rPr lang="fr-BE" sz="2400" b="1" err="1" smtClean="0"/>
              <a:t>act</a:t>
            </a:r>
            <a:r>
              <a:rPr lang="fr-BE" sz="2400" b="1" smtClean="0"/>
              <a:t> of </a:t>
            </a:r>
            <a:r>
              <a:rPr lang="fr-BE" sz="2400" b="1" err="1" smtClean="0"/>
              <a:t>working</a:t>
            </a:r>
            <a:r>
              <a:rPr lang="fr-BE" sz="2400" b="1" smtClean="0"/>
              <a:t> in </a:t>
            </a:r>
            <a:r>
              <a:rPr lang="fr-BE" sz="2400" b="1" err="1" smtClean="0"/>
              <a:t>partnership</a:t>
            </a:r>
            <a:r>
              <a:rPr lang="fr-BE" sz="2400" b="1" smtClean="0"/>
              <a:t> </a:t>
            </a:r>
            <a:r>
              <a:rPr lang="fr-BE" sz="2400" b="1" err="1" smtClean="0"/>
              <a:t>with</a:t>
            </a:r>
            <a:r>
              <a:rPr lang="fr-BE" sz="2400" b="1" smtClean="0"/>
              <a:t> one or more EU </a:t>
            </a:r>
            <a:r>
              <a:rPr lang="en-US" sz="2400" b="1" smtClean="0"/>
              <a:t>Development</a:t>
            </a:r>
            <a:r>
              <a:rPr lang="fr-BE" sz="2400" b="1" smtClean="0"/>
              <a:t> </a:t>
            </a:r>
            <a:r>
              <a:rPr lang="fr-BE" sz="2400" b="1" err="1" smtClean="0"/>
              <a:t>partner</a:t>
            </a:r>
            <a:r>
              <a:rPr lang="fr-BE" sz="2400" b="1" smtClean="0"/>
              <a:t> on a </a:t>
            </a:r>
            <a:r>
              <a:rPr lang="fr-BE" sz="2400" b="1" err="1" smtClean="0"/>
              <a:t>specific</a:t>
            </a:r>
            <a:r>
              <a:rPr lang="fr-BE" sz="2400" b="1" smtClean="0"/>
              <a:t> action/</a:t>
            </a:r>
            <a:r>
              <a:rPr lang="fr-BE" sz="2400" b="1" err="1" smtClean="0"/>
              <a:t>sector</a:t>
            </a:r>
            <a:r>
              <a:rPr lang="fr-BE" sz="2400" b="1" smtClean="0"/>
              <a:t>, </a:t>
            </a:r>
            <a:r>
              <a:rPr lang="fr-BE" sz="2400" b="1" err="1" smtClean="0"/>
              <a:t>pooling</a:t>
            </a:r>
            <a:r>
              <a:rPr lang="fr-BE" sz="2400" b="1" smtClean="0"/>
              <a:t> or </a:t>
            </a:r>
            <a:r>
              <a:rPr lang="fr-BE" sz="2400" b="1" err="1" smtClean="0"/>
              <a:t>otherwise</a:t>
            </a:r>
            <a:r>
              <a:rPr lang="fr-BE" sz="2400" b="1" smtClean="0"/>
              <a:t> </a:t>
            </a:r>
            <a:r>
              <a:rPr lang="fr-BE" sz="2400" b="1" err="1" smtClean="0"/>
              <a:t>bringing</a:t>
            </a:r>
            <a:r>
              <a:rPr lang="fr-BE" sz="2400" b="1" smtClean="0"/>
              <a:t> </a:t>
            </a:r>
            <a:r>
              <a:rPr lang="fr-BE" sz="2400" b="1" err="1" smtClean="0"/>
              <a:t>together</a:t>
            </a:r>
            <a:r>
              <a:rPr lang="fr-BE" sz="2400" b="1" smtClean="0"/>
              <a:t> the </a:t>
            </a:r>
            <a:r>
              <a:rPr lang="fr-BE" sz="2400" b="1" err="1" smtClean="0"/>
              <a:t>resources</a:t>
            </a:r>
            <a:r>
              <a:rPr lang="fr-BE" sz="2400" b="1" smtClean="0"/>
              <a:t> of </a:t>
            </a:r>
            <a:r>
              <a:rPr lang="fr-BE" sz="2400" b="1" err="1" smtClean="0"/>
              <a:t>several</a:t>
            </a:r>
            <a:r>
              <a:rPr lang="fr-BE" sz="2400" b="1" smtClean="0"/>
              <a:t> </a:t>
            </a:r>
            <a:r>
              <a:rPr lang="fr-BE" sz="2400" b="1" err="1" smtClean="0"/>
              <a:t>donors</a:t>
            </a:r>
            <a:r>
              <a:rPr lang="fr-BE" sz="2400" b="1" smtClean="0"/>
              <a:t>. </a:t>
            </a:r>
          </a:p>
          <a:p>
            <a:r>
              <a:rPr lang="fr-BE" sz="2400" smtClean="0"/>
              <a:t>Understanding varies </a:t>
            </a:r>
            <a:r>
              <a:rPr lang="fr-BE" sz="2400" err="1" smtClean="0"/>
              <a:t>among</a:t>
            </a:r>
            <a:r>
              <a:rPr lang="fr-BE" sz="2400" smtClean="0"/>
              <a:t> </a:t>
            </a:r>
            <a:r>
              <a:rPr lang="fr-BE" sz="2400" err="1" smtClean="0"/>
              <a:t>EUDPs</a:t>
            </a:r>
            <a:r>
              <a:rPr lang="fr-BE" sz="2400" smtClean="0"/>
              <a:t>: </a:t>
            </a:r>
            <a:r>
              <a:rPr lang="fr-BE" sz="2400" err="1" smtClean="0"/>
              <a:t>from</a:t>
            </a:r>
            <a:r>
              <a:rPr lang="fr-BE" sz="2400" smtClean="0"/>
              <a:t> </a:t>
            </a:r>
            <a:r>
              <a:rPr lang="fr-BE" sz="2400" err="1" smtClean="0"/>
              <a:t>small</a:t>
            </a:r>
            <a:r>
              <a:rPr lang="fr-BE" sz="2400" smtClean="0"/>
              <a:t> </a:t>
            </a:r>
            <a:r>
              <a:rPr lang="fr-BE" sz="2400" err="1" smtClean="0"/>
              <a:t>scale</a:t>
            </a:r>
            <a:r>
              <a:rPr lang="fr-BE" sz="2400" smtClean="0"/>
              <a:t> to </a:t>
            </a:r>
            <a:r>
              <a:rPr lang="fr-BE" sz="2400" err="1" smtClean="0"/>
              <a:t>larger</a:t>
            </a:r>
            <a:r>
              <a:rPr lang="fr-BE" sz="2400" smtClean="0"/>
              <a:t> initiatives </a:t>
            </a:r>
            <a:r>
              <a:rPr lang="fr-BE" sz="2400" err="1" smtClean="0"/>
              <a:t>with</a:t>
            </a:r>
            <a:r>
              <a:rPr lang="fr-BE" sz="2400" smtClean="0"/>
              <a:t> </a:t>
            </a:r>
            <a:r>
              <a:rPr lang="fr-BE" sz="2400" err="1" smtClean="0"/>
              <a:t>pooled</a:t>
            </a:r>
            <a:r>
              <a:rPr lang="fr-BE" sz="2400" smtClean="0"/>
              <a:t> </a:t>
            </a:r>
            <a:r>
              <a:rPr lang="fr-BE" sz="2400" err="1" smtClean="0"/>
              <a:t>funding</a:t>
            </a:r>
            <a:r>
              <a:rPr lang="fr-BE" sz="2400" smtClean="0"/>
              <a:t>. </a:t>
            </a:r>
          </a:p>
          <a:p>
            <a:pPr marL="0" indent="0">
              <a:buNone/>
            </a:pPr>
            <a:endParaRPr lang="fr-BE" sz="1200" smtClean="0"/>
          </a:p>
          <a:p>
            <a:r>
              <a:rPr lang="fr-BE" sz="2400" smtClean="0"/>
              <a:t>Suggested </a:t>
            </a:r>
            <a:r>
              <a:rPr lang="fr-BE" sz="2400" err="1" smtClean="0"/>
              <a:t>driving</a:t>
            </a:r>
            <a:r>
              <a:rPr lang="fr-BE" sz="2400" smtClean="0"/>
              <a:t> </a:t>
            </a:r>
            <a:r>
              <a:rPr lang="fr-BE" sz="2400" err="1" smtClean="0"/>
              <a:t>principles</a:t>
            </a:r>
            <a:r>
              <a:rPr lang="fr-BE" sz="2400" smtClean="0"/>
              <a:t>: </a:t>
            </a:r>
            <a:r>
              <a:rPr lang="fr-BE" sz="2400" b="1" smtClean="0"/>
              <a:t>joint contribution, joint </a:t>
            </a:r>
            <a:r>
              <a:rPr lang="fr-BE" sz="2400" b="1" err="1" smtClean="0"/>
              <a:t>responsibility</a:t>
            </a:r>
            <a:r>
              <a:rPr lang="fr-BE" sz="2400" b="1" smtClean="0"/>
              <a:t> </a:t>
            </a:r>
            <a:r>
              <a:rPr lang="fr-BE" sz="2400" b="1" err="1" smtClean="0"/>
              <a:t>including</a:t>
            </a:r>
            <a:r>
              <a:rPr lang="fr-BE" sz="2400" b="1" smtClean="0"/>
              <a:t> joint </a:t>
            </a:r>
            <a:r>
              <a:rPr lang="fr-BE" sz="2400" b="1" err="1" smtClean="0"/>
              <a:t>risk</a:t>
            </a:r>
            <a:r>
              <a:rPr lang="fr-BE" sz="2400" b="1" smtClean="0"/>
              <a:t> sharing. </a:t>
            </a:r>
          </a:p>
          <a:p>
            <a:endParaRPr lang="fr-BE" sz="2400"/>
          </a:p>
        </p:txBody>
      </p:sp>
    </p:spTree>
    <p:extLst>
      <p:ext uri="{BB962C8B-B14F-4D97-AF65-F5344CB8AC3E}">
        <p14:creationId xmlns:p14="http://schemas.microsoft.com/office/powerpoint/2010/main" val="601729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14944"/>
            <a:ext cx="10515600" cy="4738255"/>
          </a:xfrm>
        </p:spPr>
        <p:txBody>
          <a:bodyPr>
            <a:normAutofit fontScale="85000" lnSpcReduction="20000"/>
          </a:bodyPr>
          <a:lstStyle/>
          <a:p>
            <a:endParaRPr lang="en-US" sz="1100"/>
          </a:p>
          <a:p>
            <a:pPr marL="0" indent="0">
              <a:buNone/>
            </a:pPr>
            <a:r>
              <a:rPr lang="en-US" smtClean="0">
                <a:solidFill>
                  <a:schemeClr val="accent2"/>
                </a:solidFill>
              </a:rPr>
              <a:t>DEMAND</a:t>
            </a:r>
          </a:p>
          <a:p>
            <a:r>
              <a:rPr lang="en-US" smtClean="0"/>
              <a:t>Growing </a:t>
            </a:r>
            <a:r>
              <a:rPr lang="en-US"/>
              <a:t>demand from EU MS for jointly implemented actions. Opportunities arise from in-country DoL from which it derives. </a:t>
            </a:r>
            <a:r>
              <a:rPr lang="fr-BE"/>
              <a:t>It builds on the opportunities that Division of Labour presents</a:t>
            </a:r>
            <a:r>
              <a:rPr lang="fr-BE" smtClean="0"/>
              <a:t>.</a:t>
            </a:r>
          </a:p>
          <a:p>
            <a:endParaRPr lang="fr-BE" sz="1200"/>
          </a:p>
          <a:p>
            <a:r>
              <a:rPr lang="en-US" smtClean="0"/>
              <a:t>Working together leads </a:t>
            </a:r>
            <a:r>
              <a:rPr lang="en-US"/>
              <a:t>to </a:t>
            </a:r>
            <a:r>
              <a:rPr lang="en-US" smtClean="0"/>
              <a:t>(and can also derive from) a </a:t>
            </a:r>
            <a:r>
              <a:rPr lang="en-US"/>
              <a:t>change of mind-set towards more collaborative work among EU </a:t>
            </a:r>
            <a:r>
              <a:rPr lang="en-US" smtClean="0"/>
              <a:t>DPs with </a:t>
            </a:r>
            <a:r>
              <a:rPr lang="en-US"/>
              <a:t>shared and complementary objectives results</a:t>
            </a:r>
            <a:r>
              <a:rPr lang="en-US" smtClean="0"/>
              <a:t>.</a:t>
            </a:r>
          </a:p>
          <a:p>
            <a:endParaRPr lang="en-US" sz="1100" smtClean="0"/>
          </a:p>
          <a:p>
            <a:r>
              <a:rPr lang="en-US" smtClean="0"/>
              <a:t>JP </a:t>
            </a:r>
            <a:r>
              <a:rPr lang="en-US"/>
              <a:t>is about effectiveness: </a:t>
            </a:r>
            <a:r>
              <a:rPr lang="en-US" smtClean="0"/>
              <a:t>hence, underlying </a:t>
            </a:r>
            <a:r>
              <a:rPr lang="en-US"/>
              <a:t>expectation that joint implementation will lead to a better use of resources, stronger results and more impact</a:t>
            </a:r>
            <a:r>
              <a:rPr lang="en-US" smtClean="0"/>
              <a:t>.</a:t>
            </a:r>
          </a:p>
          <a:p>
            <a:r>
              <a:rPr lang="en-US"/>
              <a:t>Partner Governments look forward to the streamlining of procedures, reducing of double reporting, meetings, etc. Transactions costs on implementation reduced for DPs and Governments</a:t>
            </a:r>
            <a:r>
              <a:rPr lang="en-US" smtClean="0"/>
              <a:t>.</a:t>
            </a:r>
          </a:p>
        </p:txBody>
      </p:sp>
      <p:sp>
        <p:nvSpPr>
          <p:cNvPr id="4" name="Title 1"/>
          <p:cNvSpPr>
            <a:spLocks noGrp="1"/>
          </p:cNvSpPr>
          <p:nvPr>
            <p:ph type="title"/>
          </p:nvPr>
        </p:nvSpPr>
        <p:spPr>
          <a:solidFill>
            <a:schemeClr val="accent1">
              <a:lumMod val="40000"/>
              <a:lumOff val="60000"/>
            </a:schemeClr>
          </a:solidFill>
        </p:spPr>
        <p:txBody>
          <a:bodyPr/>
          <a:lstStyle/>
          <a:p>
            <a:pPr algn="ctr"/>
            <a:r>
              <a:rPr lang="fr-BE" b="1" cap="small" err="1" smtClean="0">
                <a:solidFill>
                  <a:srgbClr val="0070C0"/>
                </a:solidFill>
              </a:rPr>
              <a:t>Working</a:t>
            </a:r>
            <a:r>
              <a:rPr lang="fr-BE" b="1" cap="small" smtClean="0">
                <a:solidFill>
                  <a:srgbClr val="0070C0"/>
                </a:solidFill>
              </a:rPr>
              <a:t> together: </a:t>
            </a:r>
            <a:r>
              <a:rPr lang="fr-BE" b="1" cap="small" err="1" smtClean="0">
                <a:solidFill>
                  <a:srgbClr val="0070C0"/>
                </a:solidFill>
              </a:rPr>
              <a:t>demand</a:t>
            </a:r>
            <a:r>
              <a:rPr lang="fr-BE" b="1" cap="small" smtClean="0">
                <a:solidFill>
                  <a:srgbClr val="0070C0"/>
                </a:solidFill>
              </a:rPr>
              <a:t> and drivers - 1</a:t>
            </a:r>
            <a:endParaRPr lang="fr-BE" b="1" cap="small">
              <a:solidFill>
                <a:srgbClr val="0070C0"/>
              </a:solidFill>
            </a:endParaRPr>
          </a:p>
        </p:txBody>
      </p:sp>
    </p:spTree>
    <p:extLst>
      <p:ext uri="{BB962C8B-B14F-4D97-AF65-F5344CB8AC3E}">
        <p14:creationId xmlns:p14="http://schemas.microsoft.com/office/powerpoint/2010/main" val="2042002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991880"/>
            <a:ext cx="10515600" cy="4351338"/>
          </a:xfrm>
        </p:spPr>
        <p:txBody>
          <a:bodyPr>
            <a:normAutofit lnSpcReduction="10000"/>
          </a:bodyPr>
          <a:lstStyle/>
          <a:p>
            <a:pPr marL="0" indent="0">
              <a:buNone/>
            </a:pPr>
            <a:r>
              <a:rPr lang="en-US" smtClean="0">
                <a:solidFill>
                  <a:schemeClr val="accent2"/>
                </a:solidFill>
              </a:rPr>
              <a:t>DRIVERS </a:t>
            </a:r>
          </a:p>
          <a:p>
            <a:r>
              <a:rPr lang="fr-BE" smtClean="0"/>
              <a:t>Joint </a:t>
            </a:r>
            <a:r>
              <a:rPr lang="fr-BE" err="1" smtClean="0"/>
              <a:t>Programming</a:t>
            </a:r>
            <a:r>
              <a:rPr lang="fr-BE" smtClean="0"/>
              <a:t> </a:t>
            </a:r>
            <a:r>
              <a:rPr lang="fr-BE" err="1" smtClean="0"/>
              <a:t>provides</a:t>
            </a:r>
            <a:r>
              <a:rPr lang="fr-BE" smtClean="0"/>
              <a:t> a framework to capitalise on new opportunities for joint </a:t>
            </a:r>
            <a:r>
              <a:rPr lang="fr-BE" err="1" smtClean="0"/>
              <a:t>implementation</a:t>
            </a:r>
            <a:r>
              <a:rPr lang="fr-BE" smtClean="0"/>
              <a:t>. In </a:t>
            </a:r>
            <a:r>
              <a:rPr lang="fr-BE" err="1" smtClean="0"/>
              <a:t>turn</a:t>
            </a:r>
            <a:r>
              <a:rPr lang="fr-BE" smtClean="0"/>
              <a:t>, </a:t>
            </a:r>
            <a:r>
              <a:rPr lang="fr-BE" err="1" smtClean="0"/>
              <a:t>this</a:t>
            </a:r>
            <a:r>
              <a:rPr lang="fr-BE" smtClean="0"/>
              <a:t> </a:t>
            </a:r>
            <a:r>
              <a:rPr lang="fr-BE" err="1" smtClean="0"/>
              <a:t>makes</a:t>
            </a:r>
            <a:r>
              <a:rPr lang="fr-BE" smtClean="0"/>
              <a:t> JP </a:t>
            </a:r>
            <a:r>
              <a:rPr lang="fr-BE" err="1" smtClean="0"/>
              <a:t>concrete</a:t>
            </a:r>
            <a:r>
              <a:rPr lang="fr-BE" smtClean="0"/>
              <a:t>. How to </a:t>
            </a:r>
            <a:r>
              <a:rPr lang="fr-BE" err="1" smtClean="0"/>
              <a:t>work</a:t>
            </a:r>
            <a:r>
              <a:rPr lang="fr-BE" smtClean="0"/>
              <a:t> </a:t>
            </a:r>
            <a:r>
              <a:rPr lang="fr-BE" err="1" smtClean="0"/>
              <a:t>together</a:t>
            </a:r>
            <a:r>
              <a:rPr lang="fr-BE" smtClean="0"/>
              <a:t> at </a:t>
            </a:r>
            <a:r>
              <a:rPr lang="fr-BE" err="1" smtClean="0"/>
              <a:t>practical</a:t>
            </a:r>
            <a:r>
              <a:rPr lang="fr-BE" smtClean="0"/>
              <a:t> </a:t>
            </a:r>
            <a:r>
              <a:rPr lang="fr-BE" err="1" smtClean="0"/>
              <a:t>level</a:t>
            </a:r>
            <a:r>
              <a:rPr lang="fr-BE" smtClean="0"/>
              <a:t>?</a:t>
            </a:r>
          </a:p>
          <a:p>
            <a:pPr marL="0" indent="0">
              <a:buNone/>
            </a:pPr>
            <a:endParaRPr lang="fr-BE" sz="1200" smtClean="0"/>
          </a:p>
          <a:p>
            <a:r>
              <a:rPr lang="fr-BE" smtClean="0"/>
              <a:t>Programmes-</a:t>
            </a:r>
            <a:r>
              <a:rPr lang="fr-BE" err="1" smtClean="0"/>
              <a:t>based</a:t>
            </a:r>
            <a:r>
              <a:rPr lang="fr-BE" smtClean="0"/>
              <a:t> </a:t>
            </a:r>
            <a:r>
              <a:rPr lang="fr-BE" err="1" smtClean="0"/>
              <a:t>approaches</a:t>
            </a:r>
            <a:r>
              <a:rPr lang="fr-BE" smtClean="0"/>
              <a:t>, </a:t>
            </a:r>
            <a:r>
              <a:rPr lang="fr-BE" err="1" smtClean="0"/>
              <a:t>sector</a:t>
            </a:r>
            <a:r>
              <a:rPr lang="fr-BE" smtClean="0"/>
              <a:t> </a:t>
            </a:r>
            <a:r>
              <a:rPr lang="fr-BE" err="1" smtClean="0"/>
              <a:t>cooperation</a:t>
            </a:r>
            <a:r>
              <a:rPr lang="fr-BE" smtClean="0"/>
              <a:t> etc. </a:t>
            </a:r>
            <a:r>
              <a:rPr lang="fr-BE" err="1" smtClean="0"/>
              <a:t>also</a:t>
            </a:r>
            <a:r>
              <a:rPr lang="fr-BE" smtClean="0"/>
              <a:t> lead to joint implementation and as a consequence, working together increases coordinated dialogue with the Government.</a:t>
            </a:r>
          </a:p>
          <a:p>
            <a:endParaRPr lang="fr-BE" sz="1100" smtClean="0"/>
          </a:p>
          <a:p>
            <a:r>
              <a:rPr lang="fr-BE" smtClean="0"/>
              <a:t>Joint </a:t>
            </a:r>
            <a:r>
              <a:rPr lang="fr-BE" err="1" smtClean="0"/>
              <a:t>work</a:t>
            </a:r>
            <a:r>
              <a:rPr lang="fr-BE" smtClean="0"/>
              <a:t> leads to </a:t>
            </a:r>
            <a:r>
              <a:rPr lang="fr-BE" err="1" smtClean="0"/>
              <a:t>increased</a:t>
            </a:r>
            <a:r>
              <a:rPr lang="fr-BE" smtClean="0"/>
              <a:t> more coordination </a:t>
            </a:r>
            <a:r>
              <a:rPr lang="fr-BE" err="1" smtClean="0"/>
              <a:t>with</a:t>
            </a:r>
            <a:r>
              <a:rPr lang="fr-BE" smtClean="0"/>
              <a:t> EU </a:t>
            </a:r>
            <a:r>
              <a:rPr lang="fr-BE" err="1" smtClean="0"/>
              <a:t>DPs</a:t>
            </a:r>
            <a:r>
              <a:rPr lang="fr-BE" smtClean="0"/>
              <a:t> at country </a:t>
            </a:r>
            <a:r>
              <a:rPr lang="fr-BE" err="1" smtClean="0"/>
              <a:t>level</a:t>
            </a:r>
            <a:endParaRPr lang="fr-BE" smtClean="0"/>
          </a:p>
          <a:p>
            <a:endParaRPr lang="fr-BE"/>
          </a:p>
          <a:p>
            <a:endParaRPr lang="fr-BE" smtClean="0"/>
          </a:p>
          <a:p>
            <a:endParaRPr lang="fr-BE"/>
          </a:p>
          <a:p>
            <a:endParaRPr lang="fr-BE"/>
          </a:p>
        </p:txBody>
      </p:sp>
      <p:sp>
        <p:nvSpPr>
          <p:cNvPr id="4" name="Title 1"/>
          <p:cNvSpPr>
            <a:spLocks noGrp="1"/>
          </p:cNvSpPr>
          <p:nvPr>
            <p:ph type="title"/>
          </p:nvPr>
        </p:nvSpPr>
        <p:spPr>
          <a:solidFill>
            <a:schemeClr val="accent1">
              <a:lumMod val="40000"/>
              <a:lumOff val="60000"/>
            </a:schemeClr>
          </a:solidFill>
        </p:spPr>
        <p:txBody>
          <a:bodyPr/>
          <a:lstStyle/>
          <a:p>
            <a:pPr algn="ctr"/>
            <a:r>
              <a:rPr lang="fr-BE" b="1" cap="small" err="1" smtClean="0">
                <a:solidFill>
                  <a:srgbClr val="0070C0"/>
                </a:solidFill>
              </a:rPr>
              <a:t>Working</a:t>
            </a:r>
            <a:r>
              <a:rPr lang="fr-BE" b="1" cap="small" smtClean="0">
                <a:solidFill>
                  <a:srgbClr val="0070C0"/>
                </a:solidFill>
              </a:rPr>
              <a:t> </a:t>
            </a:r>
            <a:r>
              <a:rPr lang="fr-BE" b="1" cap="small" err="1" smtClean="0">
                <a:solidFill>
                  <a:srgbClr val="0070C0"/>
                </a:solidFill>
              </a:rPr>
              <a:t>together</a:t>
            </a:r>
            <a:r>
              <a:rPr lang="fr-BE" b="1" cap="small" smtClean="0">
                <a:solidFill>
                  <a:srgbClr val="0070C0"/>
                </a:solidFill>
              </a:rPr>
              <a:t>: </a:t>
            </a:r>
            <a:r>
              <a:rPr lang="fr-BE" b="1" cap="small" err="1" smtClean="0">
                <a:solidFill>
                  <a:srgbClr val="0070C0"/>
                </a:solidFill>
              </a:rPr>
              <a:t>demand</a:t>
            </a:r>
            <a:r>
              <a:rPr lang="fr-BE" b="1" cap="small" smtClean="0">
                <a:solidFill>
                  <a:srgbClr val="0070C0"/>
                </a:solidFill>
              </a:rPr>
              <a:t> and drivers - 2</a:t>
            </a:r>
            <a:endParaRPr lang="fr-BE" b="1" cap="small">
              <a:solidFill>
                <a:srgbClr val="0070C0"/>
              </a:solidFill>
            </a:endParaRPr>
          </a:p>
        </p:txBody>
      </p:sp>
    </p:spTree>
    <p:extLst>
      <p:ext uri="{BB962C8B-B14F-4D97-AF65-F5344CB8AC3E}">
        <p14:creationId xmlns:p14="http://schemas.microsoft.com/office/powerpoint/2010/main" val="301059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515600" cy="1325563"/>
          </a:xfrm>
          <a:solidFill>
            <a:schemeClr val="accent1">
              <a:lumMod val="40000"/>
              <a:lumOff val="60000"/>
            </a:schemeClr>
          </a:solidFill>
        </p:spPr>
        <p:txBody>
          <a:bodyPr/>
          <a:lstStyle/>
          <a:p>
            <a:r>
              <a:rPr lang="fr-BE" b="1" cap="small" smtClean="0">
                <a:solidFill>
                  <a:srgbClr val="0070C0"/>
                </a:solidFill>
              </a:rPr>
              <a:t>Working together in practice</a:t>
            </a:r>
            <a:br>
              <a:rPr lang="fr-BE" b="1" cap="small" smtClean="0">
                <a:solidFill>
                  <a:srgbClr val="0070C0"/>
                </a:solidFill>
              </a:rPr>
            </a:br>
            <a:r>
              <a:rPr lang="fr-BE" b="1" cap="small" smtClean="0">
                <a:solidFill>
                  <a:srgbClr val="0070C0"/>
                </a:solidFill>
              </a:rPr>
              <a:t>1: </a:t>
            </a:r>
            <a:r>
              <a:rPr lang="fr-BE" b="1" cap="small" err="1" smtClean="0">
                <a:solidFill>
                  <a:schemeClr val="accent6">
                    <a:lumMod val="75000"/>
                  </a:schemeClr>
                </a:solidFill>
                <a:effectLst>
                  <a:outerShdw blurRad="38100" dist="38100" dir="2700000" algn="tl">
                    <a:srgbClr val="000000">
                      <a:alpha val="43137"/>
                    </a:srgbClr>
                  </a:outerShdw>
                </a:effectLst>
              </a:rPr>
              <a:t>Ethiopia</a:t>
            </a:r>
            <a:r>
              <a:rPr lang="fr-BE" b="1" cap="small" smtClean="0">
                <a:solidFill>
                  <a:schemeClr val="accent6">
                    <a:lumMod val="75000"/>
                  </a:schemeClr>
                </a:solidFill>
                <a:effectLst>
                  <a:outerShdw blurRad="38100" dist="38100" dir="2700000" algn="tl">
                    <a:srgbClr val="000000">
                      <a:alpha val="43137"/>
                    </a:srgbClr>
                  </a:outerShdw>
                </a:effectLst>
              </a:rPr>
              <a:t>  </a:t>
            </a:r>
            <a:r>
              <a:rPr lang="fr-BE" b="1" cap="small" smtClean="0">
                <a:solidFill>
                  <a:srgbClr val="0070C0"/>
                </a:solidFill>
              </a:rPr>
              <a:t>   </a:t>
            </a:r>
            <a:endParaRPr lang="fr-BE" b="1" cap="small">
              <a:solidFill>
                <a:srgbClr val="0070C0"/>
              </a:solidFill>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93727" y="360651"/>
            <a:ext cx="2660073" cy="1330037"/>
          </a:xfrm>
          <a:prstGeom prst="rect">
            <a:avLst/>
          </a:prstGeom>
        </p:spPr>
      </p:pic>
      <p:pic>
        <p:nvPicPr>
          <p:cNvPr id="5" name="Content Placeholder 4"/>
          <p:cNvPicPr>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5557819" y="1690688"/>
            <a:ext cx="5795981" cy="4351338"/>
          </a:xfrm>
          <a:prstGeom prst="rect">
            <a:avLst/>
          </a:prstGeom>
          <a:noFill/>
          <a:ln>
            <a:noFill/>
          </a:ln>
        </p:spPr>
      </p:pic>
      <p:sp>
        <p:nvSpPr>
          <p:cNvPr id="7" name="TextBox 6"/>
          <p:cNvSpPr txBox="1"/>
          <p:nvPr/>
        </p:nvSpPr>
        <p:spPr>
          <a:xfrm>
            <a:off x="838200" y="1654992"/>
            <a:ext cx="10910455" cy="5355312"/>
          </a:xfrm>
          <a:prstGeom prst="rect">
            <a:avLst/>
          </a:prstGeom>
          <a:noFill/>
        </p:spPr>
        <p:txBody>
          <a:bodyPr wrap="square" rtlCol="0">
            <a:spAutoFit/>
          </a:bodyPr>
          <a:lstStyle/>
          <a:p>
            <a:r>
              <a:rPr lang="fr-BE" smtClean="0"/>
              <a:t>Joint EU+ Cooperation Strategy signed in January 2013. </a:t>
            </a:r>
            <a:r>
              <a:rPr lang="en-GB"/>
              <a:t>The JCS makes </a:t>
            </a:r>
            <a:endParaRPr lang="en-GB" smtClean="0"/>
          </a:p>
          <a:p>
            <a:r>
              <a:rPr lang="en-GB" smtClean="0"/>
              <a:t>commitments </a:t>
            </a:r>
            <a:r>
              <a:rPr lang="en-GB"/>
              <a:t>to joint implementation in </a:t>
            </a:r>
            <a:r>
              <a:rPr lang="en-GB" smtClean="0"/>
              <a:t>its </a:t>
            </a:r>
            <a:r>
              <a:rPr lang="en-GB"/>
              <a:t>action plan as well as </a:t>
            </a:r>
            <a:r>
              <a:rPr lang="en-GB" smtClean="0"/>
              <a:t>committing</a:t>
            </a:r>
          </a:p>
          <a:p>
            <a:r>
              <a:rPr lang="en-GB" smtClean="0"/>
              <a:t>to </a:t>
            </a:r>
            <a:r>
              <a:rPr lang="en-GB"/>
              <a:t>greater use of joint analysis, joint reviews and evaluation. </a:t>
            </a:r>
            <a:endParaRPr lang="en-GB" smtClean="0"/>
          </a:p>
          <a:p>
            <a:r>
              <a:rPr lang="en-GB" smtClean="0"/>
              <a:t>There </a:t>
            </a:r>
            <a:r>
              <a:rPr lang="en-GB"/>
              <a:t>is also an expressed willingness to investigate the possibility </a:t>
            </a:r>
            <a:endParaRPr lang="en-GB" smtClean="0"/>
          </a:p>
          <a:p>
            <a:r>
              <a:rPr lang="en-GB" smtClean="0"/>
              <a:t>of </a:t>
            </a:r>
            <a:r>
              <a:rPr lang="en-GB"/>
              <a:t>developing an EU+ common results framework.</a:t>
            </a:r>
            <a:endParaRPr lang="fr-BE" smtClean="0"/>
          </a:p>
          <a:p>
            <a:endParaRPr lang="fr-BE"/>
          </a:p>
          <a:p>
            <a:r>
              <a:rPr lang="fr-BE" smtClean="0"/>
              <a:t>Joint Implementation in 4 sectors:</a:t>
            </a:r>
          </a:p>
          <a:p>
            <a:pPr marL="342900" indent="-342900">
              <a:buFont typeface="+mj-lt"/>
              <a:buAutoNum type="arabicPeriod"/>
            </a:pPr>
            <a:r>
              <a:rPr lang="fr-BE" smtClean="0"/>
              <a:t>Nutrition (14 EU MS)</a:t>
            </a:r>
          </a:p>
          <a:p>
            <a:pPr marL="342900" indent="-342900">
              <a:buFont typeface="+mj-lt"/>
              <a:buAutoNum type="arabicPeriod"/>
            </a:pPr>
            <a:r>
              <a:rPr lang="fr-BE" smtClean="0"/>
              <a:t>Health</a:t>
            </a:r>
          </a:p>
          <a:p>
            <a:pPr marL="342900" indent="-342900">
              <a:buFont typeface="+mj-lt"/>
              <a:buAutoNum type="arabicPeriod"/>
            </a:pPr>
            <a:r>
              <a:rPr lang="fr-BE" smtClean="0"/>
              <a:t>Green sector</a:t>
            </a:r>
          </a:p>
          <a:p>
            <a:pPr marL="342900" indent="-342900">
              <a:buFont typeface="+mj-lt"/>
              <a:buAutoNum type="arabicPeriod"/>
            </a:pPr>
            <a:r>
              <a:rPr lang="fr-BE" smtClean="0"/>
              <a:t>Migration</a:t>
            </a:r>
          </a:p>
          <a:p>
            <a:pPr marL="285750" indent="-285750">
              <a:buFontTx/>
              <a:buChar char="-"/>
            </a:pPr>
            <a:endParaRPr lang="fr-BE"/>
          </a:p>
          <a:p>
            <a:r>
              <a:rPr lang="fr-BE" b="1" smtClean="0"/>
              <a:t>Result</a:t>
            </a:r>
            <a:r>
              <a:rPr lang="fr-BE" smtClean="0"/>
              <a:t>: the EU nutrition expertise is shared as </a:t>
            </a:r>
          </a:p>
          <a:p>
            <a:r>
              <a:rPr lang="fr-BE" smtClean="0"/>
              <a:t>a common resources for all EU+ (strateic advice </a:t>
            </a:r>
          </a:p>
          <a:p>
            <a:r>
              <a:rPr lang="fr-BE" smtClean="0"/>
              <a:t>for programmes/projects, trainings etc.</a:t>
            </a:r>
          </a:p>
          <a:p>
            <a:r>
              <a:rPr lang="fr-BE" b="1" smtClean="0"/>
              <a:t>Opportunity</a:t>
            </a:r>
            <a:r>
              <a:rPr lang="fr-BE" smtClean="0"/>
              <a:t>: working together in the health sector could increase sector policy dialogue towards targetted sustained results in the sector and enhanced EU visibility. </a:t>
            </a:r>
          </a:p>
          <a:p>
            <a:r>
              <a:rPr lang="fr-BE" smtClean="0"/>
              <a:t>Opportunity: working together in Green sector as an opportunity to initiate policy dialogue in an area where no formal coordination group is in place.</a:t>
            </a:r>
            <a:endParaRPr lang="fr-BE"/>
          </a:p>
        </p:txBody>
      </p:sp>
    </p:spTree>
    <p:extLst>
      <p:ext uri="{BB962C8B-B14F-4D97-AF65-F5344CB8AC3E}">
        <p14:creationId xmlns:p14="http://schemas.microsoft.com/office/powerpoint/2010/main" val="22069154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076450"/>
            <a:ext cx="10515600" cy="4629150"/>
          </a:xfrm>
        </p:spPr>
        <p:txBody>
          <a:bodyPr>
            <a:normAutofit fontScale="92500" lnSpcReduction="20000"/>
          </a:bodyPr>
          <a:lstStyle/>
          <a:p>
            <a:pPr marL="1885950" algn="just"/>
            <a:r>
              <a:rPr lang="fr-BE" smtClean="0"/>
              <a:t>The « </a:t>
            </a:r>
            <a:r>
              <a:rPr lang="fr-BE" smtClean="0">
                <a:solidFill>
                  <a:schemeClr val="accent2"/>
                </a:solidFill>
              </a:rPr>
              <a:t>EU Joint Cooperation Strategy in support of Kenya’s MTP II</a:t>
            </a:r>
            <a:r>
              <a:rPr lang="fr-BE" smtClean="0"/>
              <a:t> » was launched on 9 May 2015. Since then, </a:t>
            </a:r>
            <a:r>
              <a:rPr lang="fr-BE" b="1" smtClean="0"/>
              <a:t>joint implementation actions are already underway in 3 sectors</a:t>
            </a:r>
          </a:p>
          <a:p>
            <a:pPr marL="1885950" indent="-266700" algn="just"/>
            <a:r>
              <a:rPr lang="fr-BE" smtClean="0"/>
              <a:t>Joint implementation </a:t>
            </a:r>
            <a:r>
              <a:rPr lang="fr-BE" b="1" smtClean="0"/>
              <a:t>opportunities were identified as part of the JP process</a:t>
            </a:r>
            <a:r>
              <a:rPr lang="fr-BE" smtClean="0"/>
              <a:t>, as a result and building on the Division of Labour process. Ad-how working groups with technical experts from EU DPs were created to help identify JP sectors and potential joint actions within those sectors + Monitoring &amp; Evaluation results and indicators for those sectors.</a:t>
            </a:r>
          </a:p>
          <a:p>
            <a:pPr algn="just"/>
            <a:r>
              <a:rPr lang="fr-BE" smtClean="0"/>
              <a:t>Commitments to work together in the JP Strategy include a </a:t>
            </a:r>
            <a:r>
              <a:rPr lang="fr-BE" b="1" smtClean="0"/>
              <a:t>commitment to explore together existing and future opportunities for joint programme</a:t>
            </a:r>
            <a:r>
              <a:rPr lang="fr-BE" smtClean="0"/>
              <a:t>. EU HoCs share information on upcoming programmes and initiatives to explore potential for joint action within the group at each opportunity.</a:t>
            </a:r>
          </a:p>
          <a:p>
            <a:endParaRPr lang="fr-BE" smtClean="0"/>
          </a:p>
          <a:p>
            <a:endParaRPr lang="fr-BE"/>
          </a:p>
        </p:txBody>
      </p:sp>
      <p:sp>
        <p:nvSpPr>
          <p:cNvPr id="4" name="Title 1"/>
          <p:cNvSpPr>
            <a:spLocks noGrp="1"/>
          </p:cNvSpPr>
          <p:nvPr>
            <p:ph type="title"/>
          </p:nvPr>
        </p:nvSpPr>
        <p:spPr>
          <a:solidFill>
            <a:schemeClr val="accent1">
              <a:lumMod val="40000"/>
              <a:lumOff val="60000"/>
            </a:schemeClr>
          </a:solidFill>
        </p:spPr>
        <p:txBody>
          <a:bodyPr/>
          <a:lstStyle/>
          <a:p>
            <a:r>
              <a:rPr lang="fr-BE" b="1" cap="small">
                <a:solidFill>
                  <a:srgbClr val="0070C0"/>
                </a:solidFill>
              </a:rPr>
              <a:t>Working together in practice </a:t>
            </a:r>
            <a:r>
              <a:rPr lang="fr-BE" b="1" cap="small" smtClean="0">
                <a:solidFill>
                  <a:srgbClr val="0070C0"/>
                </a:solidFill>
              </a:rPr>
              <a:t/>
            </a:r>
            <a:br>
              <a:rPr lang="fr-BE" b="1" cap="small" smtClean="0">
                <a:solidFill>
                  <a:srgbClr val="0070C0"/>
                </a:solidFill>
              </a:rPr>
            </a:br>
            <a:r>
              <a:rPr lang="fr-BE" b="1" cap="small" smtClean="0">
                <a:solidFill>
                  <a:srgbClr val="0070C0"/>
                </a:solidFill>
              </a:rPr>
              <a:t>2</a:t>
            </a:r>
            <a:r>
              <a:rPr lang="fr-BE" b="1" cap="small">
                <a:solidFill>
                  <a:srgbClr val="0070C0"/>
                </a:solidFill>
              </a:rPr>
              <a:t>: </a:t>
            </a:r>
            <a:r>
              <a:rPr lang="fr-BE" b="1" cap="small" smtClean="0">
                <a:solidFill>
                  <a:schemeClr val="accent6">
                    <a:lumMod val="75000"/>
                  </a:schemeClr>
                </a:solidFill>
                <a:effectLst>
                  <a:outerShdw blurRad="38100" dist="38100" dir="2700000" algn="tl">
                    <a:srgbClr val="000000">
                      <a:alpha val="43137"/>
                    </a:srgbClr>
                  </a:outerShdw>
                </a:effectLst>
              </a:rPr>
              <a:t>Kenya</a:t>
            </a:r>
            <a:endParaRPr lang="fr-BE" b="1" cap="small">
              <a:solidFill>
                <a:schemeClr val="accent6">
                  <a:lumMod val="75000"/>
                </a:schemeClr>
              </a:solidFill>
              <a:effectLst>
                <a:outerShdw blurRad="38100" dist="38100" dir="2700000" algn="tl">
                  <a:srgbClr val="000000">
                    <a:alpha val="43137"/>
                  </a:srgbClr>
                </a:outerShdw>
              </a:effectLst>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65455" y="365124"/>
            <a:ext cx="1988345" cy="1325563"/>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8200" y="2076450"/>
            <a:ext cx="1837279" cy="2477799"/>
          </a:xfrm>
          <a:prstGeom prst="rect">
            <a:avLst/>
          </a:prstGeom>
        </p:spPr>
      </p:pic>
    </p:spTree>
    <p:extLst>
      <p:ext uri="{BB962C8B-B14F-4D97-AF65-F5344CB8AC3E}">
        <p14:creationId xmlns:p14="http://schemas.microsoft.com/office/powerpoint/2010/main" val="14619947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5"/>
            <a:ext cx="9207371" cy="4763434"/>
          </a:xfrm>
        </p:spPr>
        <p:txBody>
          <a:bodyPr>
            <a:normAutofit fontScale="92500" lnSpcReduction="20000"/>
          </a:bodyPr>
          <a:lstStyle/>
          <a:p>
            <a:pPr marL="0" indent="0">
              <a:buNone/>
            </a:pPr>
            <a:r>
              <a:rPr lang="fr-BE" cap="small" smtClean="0">
                <a:solidFill>
                  <a:srgbClr val="FF0000"/>
                </a:solidFill>
              </a:rPr>
              <a:t>The  </a:t>
            </a:r>
            <a:r>
              <a:rPr lang="fr-BE" cap="small" err="1" smtClean="0">
                <a:solidFill>
                  <a:srgbClr val="FF0000"/>
                </a:solidFill>
              </a:rPr>
              <a:t>Mutual</a:t>
            </a:r>
            <a:r>
              <a:rPr lang="fr-BE" cap="small" smtClean="0">
                <a:solidFill>
                  <a:srgbClr val="FF0000"/>
                </a:solidFill>
              </a:rPr>
              <a:t> </a:t>
            </a:r>
            <a:r>
              <a:rPr lang="fr-BE" cap="small" err="1" smtClean="0">
                <a:solidFill>
                  <a:srgbClr val="FF0000"/>
                </a:solidFill>
              </a:rPr>
              <a:t>Reliance</a:t>
            </a:r>
            <a:r>
              <a:rPr lang="fr-BE" cap="small" smtClean="0">
                <a:solidFill>
                  <a:srgbClr val="FF0000"/>
                </a:solidFill>
              </a:rPr>
              <a:t> Initiative</a:t>
            </a:r>
            <a:endParaRPr lang="fr-BE" cap="small">
              <a:solidFill>
                <a:srgbClr val="FF0000"/>
              </a:solidFill>
            </a:endParaRPr>
          </a:p>
          <a:p>
            <a:r>
              <a:rPr lang="en-GB"/>
              <a:t>Discussions on increasing aid </a:t>
            </a:r>
            <a:r>
              <a:rPr lang="en-GB" smtClean="0"/>
              <a:t>effectiveness, </a:t>
            </a:r>
            <a:r>
              <a:rPr lang="en-GB"/>
              <a:t>division of </a:t>
            </a:r>
            <a:r>
              <a:rPr lang="en-GB" smtClean="0"/>
              <a:t>labour and the  </a:t>
            </a:r>
            <a:r>
              <a:rPr lang="en-GB"/>
              <a:t>to the EU Code of Conduct - have led the European development </a:t>
            </a:r>
            <a:r>
              <a:rPr lang="en-GB" smtClean="0"/>
              <a:t>financing </a:t>
            </a:r>
            <a:r>
              <a:rPr lang="en-GB"/>
              <a:t>institutions to </a:t>
            </a:r>
            <a:r>
              <a:rPr lang="en-GB" smtClean="0"/>
              <a:t>adopt </a:t>
            </a:r>
            <a:r>
              <a:rPr lang="en-GB"/>
              <a:t>the Mutual Reliance Initiative (MRI) and </a:t>
            </a:r>
            <a:r>
              <a:rPr lang="en-GB" b="1"/>
              <a:t>agree on a strategy to facilitate concrete action at operational level amongst them</a:t>
            </a:r>
            <a:r>
              <a:rPr lang="en-GB"/>
              <a:t>.  </a:t>
            </a:r>
            <a:endParaRPr lang="en-GB" smtClean="0"/>
          </a:p>
          <a:p>
            <a:r>
              <a:rPr lang="en-GB" smtClean="0"/>
              <a:t>Jointly </a:t>
            </a:r>
            <a:r>
              <a:rPr lang="en-GB"/>
              <a:t>elaborated a model for better division of labour in the framework this Mutual Reliance Initiative (MRI). The objective of the MRI is to delegate central tasks in project preparation, implementation and monitoring to the maximum possible extent to the institution which is subsequently resuming the responsibility as Lead Financier. </a:t>
            </a:r>
            <a:endParaRPr lang="en-GB" smtClean="0"/>
          </a:p>
          <a:p>
            <a:r>
              <a:rPr lang="en-GB" smtClean="0"/>
              <a:t>As </a:t>
            </a:r>
            <a:r>
              <a:rPr lang="en-GB"/>
              <a:t>a principle, this delegation of tasks and responsibilities is </a:t>
            </a:r>
            <a:r>
              <a:rPr lang="en-GB" b="1"/>
              <a:t>based on mutual recognition</a:t>
            </a:r>
            <a:r>
              <a:rPr lang="en-GB"/>
              <a:t>, rather than the harmonization of procedures.</a:t>
            </a:r>
            <a:endParaRPr lang="fr-BE"/>
          </a:p>
        </p:txBody>
      </p:sp>
      <p:sp>
        <p:nvSpPr>
          <p:cNvPr id="4" name="Title 1"/>
          <p:cNvSpPr>
            <a:spLocks noGrp="1"/>
          </p:cNvSpPr>
          <p:nvPr>
            <p:ph type="title"/>
          </p:nvPr>
        </p:nvSpPr>
        <p:spPr>
          <a:solidFill>
            <a:schemeClr val="accent1">
              <a:lumMod val="40000"/>
              <a:lumOff val="60000"/>
            </a:schemeClr>
          </a:solidFill>
        </p:spPr>
        <p:txBody>
          <a:bodyPr/>
          <a:lstStyle/>
          <a:p>
            <a:r>
              <a:rPr lang="fr-BE" b="1" cap="small">
                <a:solidFill>
                  <a:srgbClr val="0070C0"/>
                </a:solidFill>
              </a:rPr>
              <a:t> Working together in practice </a:t>
            </a:r>
            <a:r>
              <a:rPr lang="fr-BE" b="1" cap="small" smtClean="0">
                <a:solidFill>
                  <a:srgbClr val="0070C0"/>
                </a:solidFill>
              </a:rPr>
              <a:t/>
            </a:r>
            <a:br>
              <a:rPr lang="fr-BE" b="1" cap="small" smtClean="0">
                <a:solidFill>
                  <a:srgbClr val="0070C0"/>
                </a:solidFill>
              </a:rPr>
            </a:br>
            <a:r>
              <a:rPr lang="fr-BE" b="1" cap="small" smtClean="0">
                <a:solidFill>
                  <a:srgbClr val="0070C0"/>
                </a:solidFill>
              </a:rPr>
              <a:t>3</a:t>
            </a:r>
            <a:r>
              <a:rPr lang="fr-BE" b="1" cap="small">
                <a:solidFill>
                  <a:srgbClr val="0070C0"/>
                </a:solidFill>
              </a:rPr>
              <a:t>: </a:t>
            </a:r>
            <a:r>
              <a:rPr lang="fr-BE" b="1" cap="small" err="1" smtClean="0">
                <a:solidFill>
                  <a:schemeClr val="accent6">
                    <a:lumMod val="75000"/>
                  </a:schemeClr>
                </a:solidFill>
                <a:effectLst>
                  <a:outerShdw blurRad="38100" dist="38100" dir="2700000" algn="tl">
                    <a:srgbClr val="000000">
                      <a:alpha val="43137"/>
                    </a:srgbClr>
                  </a:outerShdw>
                </a:effectLst>
              </a:rPr>
              <a:t>European</a:t>
            </a:r>
            <a:r>
              <a:rPr lang="fr-BE" b="1" cap="small" smtClean="0">
                <a:solidFill>
                  <a:schemeClr val="accent6">
                    <a:lumMod val="75000"/>
                  </a:schemeClr>
                </a:solidFill>
                <a:effectLst>
                  <a:outerShdw blurRad="38100" dist="38100" dir="2700000" algn="tl">
                    <a:srgbClr val="000000">
                      <a:alpha val="43137"/>
                    </a:srgbClr>
                  </a:outerShdw>
                </a:effectLst>
              </a:rPr>
              <a:t> </a:t>
            </a:r>
            <a:r>
              <a:rPr lang="fr-BE" b="1" cap="small" err="1" smtClean="0">
                <a:solidFill>
                  <a:schemeClr val="accent6">
                    <a:lumMod val="75000"/>
                  </a:schemeClr>
                </a:solidFill>
                <a:effectLst>
                  <a:outerShdw blurRad="38100" dist="38100" dir="2700000" algn="tl">
                    <a:srgbClr val="000000">
                      <a:alpha val="43137"/>
                    </a:srgbClr>
                  </a:outerShdw>
                </a:effectLst>
              </a:rPr>
              <a:t>Financing</a:t>
            </a:r>
            <a:r>
              <a:rPr lang="fr-BE" b="1" cap="small" smtClean="0">
                <a:solidFill>
                  <a:schemeClr val="accent6">
                    <a:lumMod val="75000"/>
                  </a:schemeClr>
                </a:solidFill>
                <a:effectLst>
                  <a:outerShdw blurRad="38100" dist="38100" dir="2700000" algn="tl">
                    <a:srgbClr val="000000">
                      <a:alpha val="43137"/>
                    </a:srgbClr>
                  </a:outerShdw>
                </a:effectLst>
              </a:rPr>
              <a:t> Institutions</a:t>
            </a:r>
            <a:r>
              <a:rPr lang="fr-BE" b="1" cap="small" smtClean="0">
                <a:solidFill>
                  <a:srgbClr val="0070C0"/>
                </a:solidFill>
              </a:rPr>
              <a:t> </a:t>
            </a:r>
            <a:endParaRPr lang="fr-BE" b="1" cap="small">
              <a:solidFill>
                <a:srgbClr val="0070C0"/>
              </a:solidFill>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2246" y="4610742"/>
            <a:ext cx="1533525" cy="1314450"/>
          </a:xfrm>
          <a:prstGeom prst="rect">
            <a:avLst/>
          </a:prstGeo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45571" y="1752183"/>
            <a:ext cx="1666876" cy="1666876"/>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13145" y="3433237"/>
            <a:ext cx="1464845" cy="774105"/>
          </a:xfrm>
          <a:prstGeom prst="rect">
            <a:avLst/>
          </a:prstGeom>
        </p:spPr>
      </p:pic>
    </p:spTree>
    <p:extLst>
      <p:ext uri="{BB962C8B-B14F-4D97-AF65-F5344CB8AC3E}">
        <p14:creationId xmlns:p14="http://schemas.microsoft.com/office/powerpoint/2010/main" val="15381422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215588"/>
            <a:ext cx="10515600" cy="3364941"/>
          </a:xfrm>
        </p:spPr>
        <p:txBody>
          <a:bodyPr>
            <a:noAutofit/>
          </a:bodyPr>
          <a:lstStyle/>
          <a:p>
            <a:pPr marL="0" lvl="0" indent="0" algn="just">
              <a:buNone/>
            </a:pPr>
            <a:r>
              <a:rPr lang="en-GB" sz="1800" b="1" smtClean="0"/>
              <a:t>Decision of EU DPs to strengthened the Use </a:t>
            </a:r>
            <a:r>
              <a:rPr lang="en-GB" sz="1800" b="1"/>
              <a:t>of Joint Implementing Modalities </a:t>
            </a:r>
            <a:r>
              <a:rPr lang="en-GB" sz="1800"/>
              <a:t>for joint or more complementary implementation and policy dialogue with a focus on:</a:t>
            </a:r>
            <a:endParaRPr lang="fr-BE" sz="1800"/>
          </a:p>
          <a:p>
            <a:pPr algn="just"/>
            <a:r>
              <a:rPr lang="en-GB" sz="1800" b="1"/>
              <a:t>Joint implementation whenever feasible</a:t>
            </a:r>
            <a:r>
              <a:rPr lang="en-GB" sz="1800"/>
              <a:t>,  reducing transaction costs and providing a basis for more effective policy engagement and ultimately more impact (see below).</a:t>
            </a:r>
            <a:endParaRPr lang="fr-BE" sz="1800"/>
          </a:p>
          <a:p>
            <a:pPr lvl="0" algn="just"/>
            <a:r>
              <a:rPr lang="en-GB" sz="1800" b="1" smtClean="0"/>
              <a:t>Promoting </a:t>
            </a:r>
            <a:r>
              <a:rPr lang="en-GB" sz="1800" b="1"/>
              <a:t>the use of joint technical </a:t>
            </a:r>
            <a:r>
              <a:rPr lang="en-GB" sz="1800" b="1" smtClean="0"/>
              <a:t>studies such as joint </a:t>
            </a:r>
            <a:r>
              <a:rPr lang="en-GB" sz="1800" b="1"/>
              <a:t>identification, formulation, feasibility and other technical studies</a:t>
            </a:r>
            <a:r>
              <a:rPr lang="en-GB" sz="1800"/>
              <a:t> </a:t>
            </a:r>
            <a:r>
              <a:rPr lang="en-GB" sz="1800" smtClean="0"/>
              <a:t>which can help generate </a:t>
            </a:r>
            <a:r>
              <a:rPr lang="en-GB" sz="1800"/>
              <a:t>a shared understanding of the technical challenges at hand and provide the foundation for designing joint projects or programmes.</a:t>
            </a:r>
            <a:endParaRPr lang="fr-BE" sz="1800"/>
          </a:p>
          <a:p>
            <a:pPr lvl="0" algn="just"/>
            <a:r>
              <a:rPr lang="en-GB" sz="1800" b="1"/>
              <a:t>Joint monitoring and evaluation at sector level </a:t>
            </a:r>
            <a:r>
              <a:rPr lang="en-GB" sz="1800" smtClean="0"/>
              <a:t>to help promote a </a:t>
            </a:r>
            <a:r>
              <a:rPr lang="en-GB" sz="1800"/>
              <a:t>shared understanding of the sector </a:t>
            </a:r>
            <a:r>
              <a:rPr lang="en-GB" sz="1800" smtClean="0"/>
              <a:t>challenges and contribute to improved policy </a:t>
            </a:r>
            <a:r>
              <a:rPr lang="en-GB" sz="1800"/>
              <a:t>and technical dialogue. </a:t>
            </a:r>
            <a:endParaRPr lang="fr-BE" sz="1800"/>
          </a:p>
          <a:p>
            <a:pPr algn="just"/>
            <a:r>
              <a:rPr lang="en-US" sz="1800"/>
              <a:t>Germany, Ireland and the EU have already expressed interest in </a:t>
            </a:r>
            <a:r>
              <a:rPr lang="en-US" sz="1800" b="1"/>
              <a:t>merging evaluation committees</a:t>
            </a:r>
            <a:r>
              <a:rPr lang="en-US" sz="1800"/>
              <a:t>. </a:t>
            </a:r>
            <a:endParaRPr lang="fr-BE" sz="1800"/>
          </a:p>
        </p:txBody>
      </p:sp>
      <p:sp>
        <p:nvSpPr>
          <p:cNvPr id="4" name="Title 1"/>
          <p:cNvSpPr>
            <a:spLocks noGrp="1"/>
          </p:cNvSpPr>
          <p:nvPr>
            <p:ph type="title"/>
          </p:nvPr>
        </p:nvSpPr>
        <p:spPr>
          <a:solidFill>
            <a:schemeClr val="accent1">
              <a:lumMod val="40000"/>
              <a:lumOff val="60000"/>
            </a:schemeClr>
          </a:solidFill>
        </p:spPr>
        <p:txBody>
          <a:bodyPr/>
          <a:lstStyle/>
          <a:p>
            <a:r>
              <a:rPr lang="fr-BE" b="1" cap="small">
                <a:solidFill>
                  <a:srgbClr val="0070C0"/>
                </a:solidFill>
              </a:rPr>
              <a:t>Working together in practice </a:t>
            </a:r>
            <a:r>
              <a:rPr lang="fr-BE" b="1" cap="small" smtClean="0">
                <a:solidFill>
                  <a:srgbClr val="0070C0"/>
                </a:solidFill>
              </a:rPr>
              <a:t/>
            </a:r>
            <a:br>
              <a:rPr lang="fr-BE" b="1" cap="small" smtClean="0">
                <a:solidFill>
                  <a:srgbClr val="0070C0"/>
                </a:solidFill>
              </a:rPr>
            </a:br>
            <a:r>
              <a:rPr lang="fr-BE" b="1" cap="small" smtClean="0">
                <a:solidFill>
                  <a:srgbClr val="0070C0"/>
                </a:solidFill>
              </a:rPr>
              <a:t>4</a:t>
            </a:r>
            <a:r>
              <a:rPr lang="fr-BE" b="1" cap="small">
                <a:solidFill>
                  <a:srgbClr val="0070C0"/>
                </a:solidFill>
              </a:rPr>
              <a:t>: Malawi</a:t>
            </a:r>
          </a:p>
        </p:txBody>
      </p:sp>
      <p:pic>
        <p:nvPicPr>
          <p:cNvPr id="1026" name="Picture 2" descr="https://upload.wikimedia.org/wikipedia/commons/thumb/d/d1/Flag_of_Malawi.svg/900px-Flag_of_Malawi.svg.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269566" y="365125"/>
            <a:ext cx="2084234" cy="13255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76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922607"/>
            <a:ext cx="10515600" cy="4303381"/>
          </a:xfrm>
        </p:spPr>
        <p:txBody>
          <a:bodyPr>
            <a:normAutofit fontScale="92500" lnSpcReduction="20000"/>
          </a:bodyPr>
          <a:lstStyle/>
          <a:p>
            <a:r>
              <a:rPr lang="fr-BE" smtClean="0"/>
              <a:t>One of the fore-runners of Joint Programming – overall little process (lost traction)</a:t>
            </a:r>
          </a:p>
          <a:p>
            <a:endParaRPr lang="fr-BE" sz="1200" smtClean="0"/>
          </a:p>
          <a:p>
            <a:r>
              <a:rPr lang="fr-BE"/>
              <a:t>Lack of synchronisation has made joint initiatives difficult to set up</a:t>
            </a:r>
            <a:r>
              <a:rPr lang="fr-BE" smtClean="0"/>
              <a:t>.</a:t>
            </a:r>
          </a:p>
          <a:p>
            <a:endParaRPr lang="fr-BE" sz="1200"/>
          </a:p>
          <a:p>
            <a:r>
              <a:rPr lang="fr-BE"/>
              <a:t>A number of partners are phasing out so only DE, FR, DK and EU left to JP and </a:t>
            </a:r>
            <a:r>
              <a:rPr lang="fr-BE" smtClean="0"/>
              <a:t>JI</a:t>
            </a:r>
          </a:p>
          <a:p>
            <a:endParaRPr lang="fr-BE"/>
          </a:p>
          <a:p>
            <a:r>
              <a:rPr lang="fr-BE" smtClean="0"/>
              <a:t>One joint </a:t>
            </a:r>
            <a:r>
              <a:rPr lang="fr-BE" b="1" smtClean="0"/>
              <a:t>initiative in the area of decentralisation </a:t>
            </a:r>
            <a:r>
              <a:rPr lang="fr-BE" smtClean="0"/>
              <a:t>is under way</a:t>
            </a:r>
          </a:p>
          <a:p>
            <a:pPr marL="0" indent="0">
              <a:buNone/>
            </a:pPr>
            <a:endParaRPr lang="fr-BE" sz="1200" smtClean="0"/>
          </a:p>
          <a:p>
            <a:r>
              <a:rPr lang="fr-BE" smtClean="0"/>
              <a:t>Driver: Working together in decentralisation as a means of bringing joint programmic to a more strategic level in line with the Government’s plans to develop a new decentralisation policy.</a:t>
            </a:r>
          </a:p>
        </p:txBody>
      </p:sp>
      <p:sp>
        <p:nvSpPr>
          <p:cNvPr id="4" name="Title 1"/>
          <p:cNvSpPr>
            <a:spLocks noGrp="1"/>
          </p:cNvSpPr>
          <p:nvPr>
            <p:ph type="title"/>
          </p:nvPr>
        </p:nvSpPr>
        <p:spPr>
          <a:solidFill>
            <a:schemeClr val="accent1">
              <a:lumMod val="40000"/>
              <a:lumOff val="60000"/>
            </a:schemeClr>
          </a:solidFill>
        </p:spPr>
        <p:txBody>
          <a:bodyPr/>
          <a:lstStyle/>
          <a:p>
            <a:r>
              <a:rPr lang="fr-BE" b="1" cap="small">
                <a:solidFill>
                  <a:srgbClr val="0070C0"/>
                </a:solidFill>
              </a:rPr>
              <a:t>Working together in practice </a:t>
            </a:r>
            <a:r>
              <a:rPr lang="fr-BE" b="1" cap="small" smtClean="0">
                <a:solidFill>
                  <a:srgbClr val="0070C0"/>
                </a:solidFill>
              </a:rPr>
              <a:t/>
            </a:r>
            <a:br>
              <a:rPr lang="fr-BE" b="1" cap="small" smtClean="0">
                <a:solidFill>
                  <a:srgbClr val="0070C0"/>
                </a:solidFill>
              </a:rPr>
            </a:br>
            <a:r>
              <a:rPr lang="fr-BE" b="1" cap="small" smtClean="0">
                <a:solidFill>
                  <a:srgbClr val="0070C0"/>
                </a:solidFill>
              </a:rPr>
              <a:t>5</a:t>
            </a:r>
            <a:r>
              <a:rPr lang="fr-BE" b="1" cap="small">
                <a:solidFill>
                  <a:srgbClr val="0070C0"/>
                </a:solidFill>
              </a:rPr>
              <a:t>: Ghana</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60199" y="362140"/>
            <a:ext cx="1993601" cy="1328548"/>
          </a:xfrm>
          <a:prstGeom prst="rect">
            <a:avLst/>
          </a:prstGeom>
        </p:spPr>
      </p:pic>
    </p:spTree>
    <p:extLst>
      <p:ext uri="{BB962C8B-B14F-4D97-AF65-F5344CB8AC3E}">
        <p14:creationId xmlns:p14="http://schemas.microsoft.com/office/powerpoint/2010/main" val="1061235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1000</TotalTime>
  <Words>833</Words>
  <Application>Microsoft Office PowerPoint</Application>
  <PresentationFormat>Widescreen</PresentationFormat>
  <Paragraphs>100</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ＭＳ Ｐゴシック</vt:lpstr>
      <vt:lpstr>Arial</vt:lpstr>
      <vt:lpstr>Calibri</vt:lpstr>
      <vt:lpstr>Calibri Light</vt:lpstr>
      <vt:lpstr>Verdana</vt:lpstr>
      <vt:lpstr>Office Theme</vt:lpstr>
      <vt:lpstr>PowerPoint Presentation</vt:lpstr>
      <vt:lpstr>EU Working together: scope and definition</vt:lpstr>
      <vt:lpstr>Working together: demand and drivers - 1</vt:lpstr>
      <vt:lpstr>Working together: demand and drivers - 2</vt:lpstr>
      <vt:lpstr>Working together in practice 1: Ethiopia     </vt:lpstr>
      <vt:lpstr>Working together in practice  2: Kenya</vt:lpstr>
      <vt:lpstr> Working together in practice  3: European Financing Institutions </vt:lpstr>
      <vt:lpstr>Working together in practice  4: Malawi</vt:lpstr>
      <vt:lpstr>Working together in practice  5: Ghana</vt:lpstr>
      <vt:lpstr>How to move JI forward?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Veronica White</dc:creator>
  <cp:lastModifiedBy>Veronica White</cp:lastModifiedBy>
  <cp:revision>27</cp:revision>
  <dcterms:created xsi:type="dcterms:W3CDTF">2015-11-11T12:00:14Z</dcterms:created>
  <dcterms:modified xsi:type="dcterms:W3CDTF">2015-11-12T14:07:35Z</dcterms:modified>
</cp:coreProperties>
</file>