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99" r:id="rId1"/>
  </p:sldMasterIdLst>
  <p:notesMasterIdLst>
    <p:notesMasterId r:id="rId26"/>
  </p:notesMasterIdLst>
  <p:handoutMasterIdLst>
    <p:handoutMasterId r:id="rId27"/>
  </p:handoutMasterIdLst>
  <p:sldIdLst>
    <p:sldId id="1248" r:id="rId2"/>
    <p:sldId id="1278" r:id="rId3"/>
    <p:sldId id="1249" r:id="rId4"/>
    <p:sldId id="1251" r:id="rId5"/>
    <p:sldId id="1254" r:id="rId6"/>
    <p:sldId id="1252" r:id="rId7"/>
    <p:sldId id="1253" r:id="rId8"/>
    <p:sldId id="1257" r:id="rId9"/>
    <p:sldId id="1255" r:id="rId10"/>
    <p:sldId id="1256" r:id="rId11"/>
    <p:sldId id="1258" r:id="rId12"/>
    <p:sldId id="1260" r:id="rId13"/>
    <p:sldId id="1261" r:id="rId14"/>
    <p:sldId id="1273" r:id="rId15"/>
    <p:sldId id="1274" r:id="rId16"/>
    <p:sldId id="1275" r:id="rId17"/>
    <p:sldId id="1270" r:id="rId18"/>
    <p:sldId id="1271" r:id="rId19"/>
    <p:sldId id="1262" r:id="rId20"/>
    <p:sldId id="1276" r:id="rId21"/>
    <p:sldId id="1266" r:id="rId22"/>
    <p:sldId id="1264" r:id="rId23"/>
    <p:sldId id="1277" r:id="rId24"/>
    <p:sldId id="1272" r:id="rId25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BRANDIJ Alex (EEAS)" initials="GA(" lastIdx="0" clrIdx="0"/>
  <p:cmAuthor id="1" name="KADEL Jost (DEVCO)" initials="KJ(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6600"/>
    <a:srgbClr val="FFFF00"/>
    <a:srgbClr val="003399"/>
    <a:srgbClr val="0000FF"/>
    <a:srgbClr val="33CC33"/>
    <a:srgbClr val="003366"/>
    <a:srgbClr val="FF0000"/>
    <a:srgbClr val="0C197A"/>
    <a:srgbClr val="103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5829" autoAdjust="0"/>
  </p:normalViewPr>
  <p:slideViewPr>
    <p:cSldViewPr>
      <p:cViewPr varScale="1">
        <p:scale>
          <a:sx n="76" d="100"/>
          <a:sy n="76" d="100"/>
        </p:scale>
        <p:origin x="-18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446" y="-84"/>
      </p:cViewPr>
      <p:guideLst>
        <p:guide orient="horz" pos="313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94814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>
            <a:lvl1pPr defTabSz="921494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84" y="6"/>
            <a:ext cx="294814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>
            <a:lvl1pPr algn="r" defTabSz="921494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FE662CF-40CA-430A-A6C6-663A8A89D23C}" type="datetimeFigureOut">
              <a:rPr lang="en-GB"/>
              <a:pPr>
                <a:defRPr/>
              </a:pPr>
              <a:t>30/11/2015</a:t>
            </a:fld>
            <a:endParaRPr lang="en-GB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6583"/>
            <a:ext cx="294814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b" anchorCtr="0" compatLnSpc="1">
            <a:prstTxWarp prst="textNoShape">
              <a:avLst/>
            </a:prstTxWarp>
          </a:bodyPr>
          <a:lstStyle>
            <a:lvl1pPr defTabSz="921494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84" y="9446583"/>
            <a:ext cx="294814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b" anchorCtr="0" compatLnSpc="1">
            <a:prstTxWarp prst="textNoShape">
              <a:avLst/>
            </a:prstTxWarp>
          </a:bodyPr>
          <a:lstStyle>
            <a:lvl1pPr algn="r" defTabSz="921494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4ED9E24-2FDE-49CA-892E-71374D08C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22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94814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>
            <a:lvl1pPr defTabSz="921494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84" y="6"/>
            <a:ext cx="294814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>
            <a:lvl1pPr algn="r" defTabSz="921494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BE359B-E25D-41EF-8601-E34841D40912}" type="datetimeFigureOut">
              <a:rPr lang="en-GB"/>
              <a:pPr>
                <a:defRPr/>
              </a:pPr>
              <a:t>30/11/2015</a:t>
            </a:fld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6812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4" y="4724090"/>
            <a:ext cx="5446394" cy="44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6583"/>
            <a:ext cx="294814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b" anchorCtr="0" compatLnSpc="1">
            <a:prstTxWarp prst="textNoShape">
              <a:avLst/>
            </a:prstTxWarp>
          </a:bodyPr>
          <a:lstStyle>
            <a:lvl1pPr defTabSz="921494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84" y="9446583"/>
            <a:ext cx="294814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1" tIns="46026" rIns="92051" bIns="46026" numCol="1" anchor="b" anchorCtr="0" compatLnSpc="1">
            <a:prstTxWarp prst="textNoShape">
              <a:avLst/>
            </a:prstTxWarp>
          </a:bodyPr>
          <a:lstStyle>
            <a:lvl1pPr algn="r" defTabSz="921494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50E974D-605E-4010-A178-5C78633C7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0" y="9446582"/>
            <a:ext cx="2948148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7" tIns="45673" rIns="91347" bIns="45673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b="0" dirty="0">
                <a:solidFill>
                  <a:prstClr val="black"/>
                </a:solidFill>
              </a:rPr>
              <a:t>DEVCO- Bernard San </a:t>
            </a:r>
            <a:r>
              <a:rPr lang="en-GB" altLang="en-US" b="0" dirty="0" err="1">
                <a:solidFill>
                  <a:prstClr val="black"/>
                </a:solidFill>
              </a:rPr>
              <a:t>Emeterio</a:t>
            </a:r>
            <a:endParaRPr lang="en-GB" altLang="en-US" b="0">
              <a:solidFill>
                <a:prstClr val="black"/>
              </a:solidFill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55882" y="9446582"/>
            <a:ext cx="2948148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7" tIns="45673" rIns="91347" bIns="45673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631D11-4A32-4073-8B0D-4A90EAC13C37}" type="slidenum">
              <a:rPr lang="en-GB" altLang="en-US" b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b="0">
              <a:solidFill>
                <a:prstClr val="black"/>
              </a:solidFill>
            </a:endParaRP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855882" y="9446582"/>
            <a:ext cx="2948148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7" tIns="45673" rIns="91347" bIns="45673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200FBD-0C21-4154-AE13-BFBBD3959233}" type="slidenum">
              <a:rPr lang="en-GB" altLang="en-US" b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b="0">
              <a:solidFill>
                <a:prstClr val="black"/>
              </a:solidFill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5225" cy="373062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20" indent="-346020" defTabSz="922721">
              <a:spcBef>
                <a:spcPct val="20000"/>
              </a:spcBef>
              <a:buFont typeface="Arial" charset="0"/>
              <a:buChar char="•"/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2721">
              <a:spcBef>
                <a:spcPct val="20000"/>
              </a:spcBef>
              <a:buFont typeface="Arial" charset="0"/>
              <a:buNone/>
              <a:defRPr/>
            </a:pPr>
            <a:endParaRPr lang="en-GB" sz="1800" b="1" dirty="0">
              <a:solidFill>
                <a:srgbClr val="002060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42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1216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3013"/>
            <a:ext cx="9144000" cy="44450"/>
          </a:xfrm>
          <a:prstGeom prst="rect">
            <a:avLst/>
          </a:prstGeom>
          <a:solidFill>
            <a:schemeClr val="tx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3" name="Picture 10" descr="logo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4813"/>
            <a:ext cx="1112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EEAS_P_TXT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21240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/>
          <p:nvPr/>
        </p:nvSpPr>
        <p:spPr>
          <a:xfrm>
            <a:off x="4427538" y="6742113"/>
            <a:ext cx="649287" cy="115887"/>
          </a:xfrm>
          <a:prstGeom prst="rect">
            <a:avLst/>
          </a:prstGeom>
          <a:solidFill>
            <a:srgbClr val="2F527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53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2B9A-53A3-4C86-B7AA-530D684D4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05158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E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4813"/>
            <a:ext cx="1112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EEAS_P_TXT_X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21240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243013"/>
            <a:ext cx="9144000" cy="44450"/>
          </a:xfrm>
          <a:prstGeom prst="rect">
            <a:avLst/>
          </a:prstGeom>
          <a:solidFill>
            <a:schemeClr val="tx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4211960" y="6742113"/>
            <a:ext cx="649287" cy="115887"/>
          </a:xfrm>
          <a:prstGeom prst="rect">
            <a:avLst/>
          </a:prstGeom>
          <a:solidFill>
            <a:srgbClr val="2F527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</p:sldLayoutIdLst>
  <p:transition>
    <p:cover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GB" altLang="en-US" sz="3600" b="0" dirty="0">
              <a:solidFill>
                <a:srgbClr val="ECFE06"/>
              </a:solidFill>
            </a:endParaRPr>
          </a:p>
          <a:p>
            <a:pPr algn="ctr" eaLnBrk="1" hangingPunct="1"/>
            <a:r>
              <a:rPr lang="en-GB" altLang="en-US" sz="3600" dirty="0">
                <a:solidFill>
                  <a:srgbClr val="FFC000"/>
                </a:solidFill>
              </a:rPr>
              <a:t>Joint </a:t>
            </a:r>
            <a:r>
              <a:rPr lang="en-GB" altLang="en-US" sz="3600" dirty="0" smtClean="0">
                <a:solidFill>
                  <a:srgbClr val="FFC000"/>
                </a:solidFill>
              </a:rPr>
              <a:t>Programming</a:t>
            </a:r>
          </a:p>
          <a:p>
            <a:pPr algn="ctr" eaLnBrk="1" hangingPunct="1"/>
            <a:endParaRPr lang="en-GB" altLang="en-US" sz="3600" dirty="0">
              <a:solidFill>
                <a:srgbClr val="FFC000"/>
              </a:solidFill>
            </a:endParaRPr>
          </a:p>
          <a:p>
            <a:pPr algn="ctr" eaLnBrk="1" hangingPunct="1"/>
            <a:r>
              <a:rPr lang="en-GB" altLang="en-US" sz="3600" dirty="0" smtClean="0">
                <a:solidFill>
                  <a:srgbClr val="FFC000"/>
                </a:solidFill>
              </a:rPr>
              <a:t>Building on good practice cases – how to move forward</a:t>
            </a:r>
            <a:endParaRPr lang="en-GB" altLang="en-US" sz="3600" b="0" dirty="0" smtClean="0">
              <a:solidFill>
                <a:srgbClr val="FFC000"/>
              </a:solidFill>
            </a:endParaRPr>
          </a:p>
          <a:p>
            <a:pPr algn="ctr" eaLnBrk="1" hangingPunct="1"/>
            <a:r>
              <a:rPr lang="en-GB" altLang="en-US" sz="1800" b="0" i="1" dirty="0" smtClean="0">
                <a:solidFill>
                  <a:srgbClr val="FFC000"/>
                </a:solidFill>
              </a:rPr>
              <a:t>Joint Programming Technical Seminar, 12 November 2015, Brussels</a:t>
            </a:r>
            <a:endParaRPr lang="en-GB" altLang="en-US" sz="1800" b="0" i="1" dirty="0">
              <a:solidFill>
                <a:srgbClr val="FFC000"/>
              </a:solidFill>
            </a:endParaRPr>
          </a:p>
          <a:p>
            <a:pPr algn="ctr" eaLnBrk="1" hangingPunct="1"/>
            <a:endParaRPr lang="en-GB" altLang="en-US" sz="1800" b="0" dirty="0">
              <a:solidFill>
                <a:srgbClr val="FFC000"/>
              </a:solidFill>
            </a:endParaRPr>
          </a:p>
          <a:p>
            <a:pPr algn="ctr" eaLnBrk="1" hangingPunct="1"/>
            <a:endParaRPr lang="en-GB" altLang="en-US" sz="2000" b="0" dirty="0" smtClean="0">
              <a:solidFill>
                <a:srgbClr val="FFC000"/>
              </a:solidFill>
            </a:endParaRPr>
          </a:p>
          <a:p>
            <a:pPr algn="ctr" eaLnBrk="1" hangingPunct="1"/>
            <a:r>
              <a:rPr lang="en-GB" altLang="en-US" sz="2000" b="0" dirty="0" smtClean="0">
                <a:solidFill>
                  <a:srgbClr val="FFC000"/>
                </a:solidFill>
              </a:rPr>
              <a:t>DEVCO/A2 </a:t>
            </a:r>
            <a:r>
              <a:rPr lang="en-GB" altLang="en-US" sz="2000" b="0" dirty="0">
                <a:solidFill>
                  <a:srgbClr val="FFC000"/>
                </a:solidFill>
              </a:rPr>
              <a:t>Aid and Development Effectiveness and </a:t>
            </a:r>
            <a:r>
              <a:rPr lang="en-GB" altLang="en-US" sz="2000" b="0" dirty="0" smtClean="0">
                <a:solidFill>
                  <a:srgbClr val="FFC000"/>
                </a:solidFill>
              </a:rPr>
              <a:t>Financing</a:t>
            </a:r>
          </a:p>
          <a:p>
            <a:pPr marL="0" algn="ctr" eaLnBrk="1" hangingPunct="1"/>
            <a:r>
              <a:rPr lang="en-GB" altLang="en-US" sz="2000" b="0" dirty="0" smtClean="0">
                <a:solidFill>
                  <a:srgbClr val="FFC000"/>
                </a:solidFill>
              </a:rPr>
              <a:t>EEAS/Global 5 Development </a:t>
            </a:r>
            <a:r>
              <a:rPr lang="en-GB" altLang="en-US" sz="2000" b="0" dirty="0">
                <a:solidFill>
                  <a:srgbClr val="FFC000"/>
                </a:solidFill>
              </a:rPr>
              <a:t>Cooperation Coordination Division</a:t>
            </a:r>
          </a:p>
          <a:p>
            <a:pPr algn="ctr" eaLnBrk="1" hangingPunct="1"/>
            <a:endParaRPr lang="en-GB" altLang="en-US" sz="2000" b="0" dirty="0">
              <a:solidFill>
                <a:srgbClr val="ECFE06"/>
              </a:solidFill>
            </a:endParaRPr>
          </a:p>
          <a:p>
            <a:pPr eaLnBrk="1" hangingPunct="1"/>
            <a:endParaRPr lang="en-GB" altLang="en-US" sz="2000" b="0" dirty="0">
              <a:solidFill>
                <a:srgbClr val="ECFE06"/>
              </a:solidFill>
            </a:endParaRPr>
          </a:p>
          <a:p>
            <a:pPr eaLnBrk="1" hangingPunct="1"/>
            <a:endParaRPr lang="en-GB" altLang="en-US" sz="2800" b="0" dirty="0">
              <a:solidFill>
                <a:srgbClr val="ECFE06"/>
              </a:solidFill>
            </a:endParaRPr>
          </a:p>
        </p:txBody>
      </p:sp>
      <p:pic>
        <p:nvPicPr>
          <p:cNvPr id="4099" name="Picture 13" descr="logo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17224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EEAS_P_TXT_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18415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3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MALI (2)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2276872"/>
            <a:ext cx="8791897" cy="4032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1" t="9931" r="5366" b="4876"/>
          <a:stretch/>
        </p:blipFill>
        <p:spPr>
          <a:xfrm>
            <a:off x="1053296" y="2132856"/>
            <a:ext cx="7407136" cy="43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4786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CAMBODIA (1)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2564904"/>
            <a:ext cx="8359849" cy="3744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European Development Cooperation Strategy for Cambodia, 2014 – 2018: </a:t>
            </a:r>
          </a:p>
          <a:p>
            <a:pPr marL="457200" lvl="1" indent="0">
              <a:buNone/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Contains an "EU strategy results framework", aligned with the national processes for results management.</a:t>
            </a:r>
          </a:p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is a concise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framework</a:t>
            </a:r>
          </a:p>
          <a:p>
            <a:pPr lvl="1">
              <a:defRPr/>
            </a:pP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Framework will be adjusted, as necessary, to the national results framework</a:t>
            </a:r>
          </a:p>
          <a:p>
            <a:pPr marL="914400" lvl="2" indent="0">
              <a:buNone/>
              <a:defRPr/>
            </a:pPr>
            <a:endParaRPr lang="en-GB" sz="16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512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CAMBODIA (2)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2564904"/>
            <a:ext cx="8287841" cy="3744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Results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framework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a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"living document"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be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updated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during implementation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the joint strategy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>
              <a:defRPr/>
            </a:pP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First progress report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drafted and discussed during </a:t>
            </a:r>
            <a:r>
              <a:rPr lang="en-GB" sz="2000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HoC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retreat in October. Will be ready for </a:t>
            </a:r>
            <a:r>
              <a:rPr lang="en-GB" sz="200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HoMs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Dec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>
              <a:defRPr/>
            </a:pP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Progress report to be discussed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with Government, civil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society,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parliament, and other development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partners early 2016.</a:t>
            </a: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1220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CAMBODIA (3)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-36512" y="2276872"/>
            <a:ext cx="8791897" cy="4032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2" indent="0">
              <a:buNone/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8709" r="6439" b="8630"/>
          <a:stretch/>
        </p:blipFill>
        <p:spPr bwMode="auto">
          <a:xfrm>
            <a:off x="1222513" y="2315817"/>
            <a:ext cx="6679096" cy="378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3904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SYNCHRONISATION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2276872"/>
            <a:ext cx="8431857" cy="41764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algn="just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According to the guidance package the JP document should contain: </a:t>
            </a:r>
          </a:p>
          <a:p>
            <a:pPr lvl="2" algn="just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"main elements" on how EU &amp; EU MS will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synchronise</a:t>
            </a:r>
          </a:p>
          <a:p>
            <a:pPr lvl="2" algn="just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algn="just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table showing the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indicative financial allocations</a:t>
            </a:r>
          </a:p>
          <a:p>
            <a:pPr lvl="2" algn="just">
              <a:defRPr/>
            </a:pPr>
            <a:endParaRPr lang="en-GB" sz="2000" b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algn="just"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Development Partners may decide to review these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indications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every year</a:t>
            </a:r>
          </a:p>
          <a:p>
            <a:pPr lvl="3" algn="just">
              <a:buFont typeface="Symbol"/>
              <a:buChar char="Þ"/>
              <a:defRPr/>
            </a:pPr>
            <a:r>
              <a:rPr lang="en-GB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Synchronisation of </a:t>
            </a:r>
            <a:r>
              <a:rPr lang="en-GB" i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programming cycles</a:t>
            </a:r>
            <a:r>
              <a:rPr lang="en-GB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is not necessarily required, as good practice shows</a:t>
            </a:r>
          </a:p>
          <a:p>
            <a:pPr lvl="3" algn="just">
              <a:buFont typeface="Symbol"/>
              <a:buChar char="Þ"/>
              <a:defRPr/>
            </a:pPr>
            <a:r>
              <a:rPr lang="en-GB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EU can work under current programming cycle of 7 years (MFF 2014 – 2020)</a:t>
            </a:r>
          </a:p>
          <a:p>
            <a:pPr marL="1371600" lvl="3" indent="0">
              <a:buNone/>
              <a:defRPr/>
            </a:pPr>
            <a:endParaRPr lang="en-GB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endParaRPr lang="en-GB" sz="1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endParaRPr lang="en-GB" sz="1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1016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Synchronisation in KENYA (1)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-36512" y="2276872"/>
            <a:ext cx="8791897" cy="4032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71600" lvl="3" indent="0">
              <a:buNone/>
              <a:defRPr/>
            </a:pPr>
            <a:endParaRPr lang="en-GB" sz="14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endParaRPr lang="en-GB" sz="1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endParaRPr lang="en-GB" sz="1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76872"/>
            <a:ext cx="852963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92982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Synchronisation in KENYA (2)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-36512" y="2276872"/>
            <a:ext cx="8791897" cy="4032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Relatively good synchronisation with the Kenyan MTP2 cycle.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"The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 Delegation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will ensure synchronisation by carrying out a review to coincide with the adoption of the next MTP cycle. This will allow the EU to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re-orient priorities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as may needed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 that point of time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</a:p>
          <a:p>
            <a:pPr marL="1371600" lvl="3" indent="0">
              <a:buNone/>
              <a:defRPr/>
            </a:pPr>
            <a:endParaRPr lang="en-GB" sz="14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endParaRPr lang="en-GB" sz="1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endParaRPr lang="en-GB" sz="1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5307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Ensuring good practice – </a:t>
            </a:r>
            <a:b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</a:br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How did we work so far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2204864"/>
            <a:ext cx="8280920" cy="4248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Guiding Joint Programming processes recently:</a:t>
            </a: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Joint Programming Guidance package</a:t>
            </a: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Support of consultants, building on good practices</a:t>
            </a:r>
          </a:p>
          <a:p>
            <a:pPr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Level of ambition,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i.e. on results based frameworks,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defined locally. In most cases so far not driven by the consideration of replacing a bilateral document through a JP document.</a:t>
            </a:r>
          </a:p>
          <a:p>
            <a:pPr marL="0" indent="0">
              <a:buNone/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=&gt; No guidance from HQ on level of ambition</a:t>
            </a: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3666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How did we work so far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2204864"/>
            <a:ext cx="8791897" cy="4248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Great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advantage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this process with very cautious steer from HQ was its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flexibility and adaptability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the Joint Programming process to local conditions</a:t>
            </a:r>
          </a:p>
          <a:p>
            <a:pPr>
              <a:defRPr/>
            </a:pP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Disadvantage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is the diverse level of content and quality in the Joint Programming documents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=&gt; possible lost opportunities</a:t>
            </a:r>
          </a:p>
          <a:p>
            <a:pPr>
              <a:defRPr/>
            </a:pPr>
            <a:endParaRPr lang="en-GB" sz="2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2127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2564904"/>
            <a:ext cx="8791897" cy="38884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After initial phase of JP 2012 – 2015,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expectations on the rise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0" indent="0" algn="just">
              <a:buNone/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Joint Programming documents to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replace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bilateral programming documents in parts or in full</a:t>
            </a:r>
          </a:p>
          <a:p>
            <a:pPr lvl="1" algn="just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just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</a:p>
          <a:p>
            <a:pPr marL="457200" lvl="1" indent="0" algn="just">
              <a:buNone/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 serve as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umbrella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the bilateral programming and/or implementations documents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How to move forward</a:t>
            </a:r>
          </a:p>
        </p:txBody>
      </p:sp>
    </p:spTree>
    <p:extLst>
      <p:ext uri="{BB962C8B-B14F-4D97-AF65-F5344CB8AC3E}">
        <p14:creationId xmlns:p14="http://schemas.microsoft.com/office/powerpoint/2010/main" val="74337507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Structure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374451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BE" dirty="0" smtClean="0"/>
              <a:t>Good practices</a:t>
            </a:r>
          </a:p>
          <a:p>
            <a:pPr marL="514350" indent="-514350">
              <a:buAutoNum type="arabicPeriod"/>
            </a:pPr>
            <a:r>
              <a:rPr lang="fr-BE" dirty="0" err="1" smtClean="0"/>
              <a:t>Ensuring</a:t>
            </a:r>
            <a:r>
              <a:rPr lang="fr-BE" dirty="0" smtClean="0"/>
              <a:t> good practices in more countries</a:t>
            </a:r>
          </a:p>
          <a:p>
            <a:pPr marL="914400" lvl="1" indent="-514350">
              <a:buAutoNum type="arabicPeriod"/>
            </a:pPr>
            <a:r>
              <a:rPr lang="fr-BE" dirty="0" smtClean="0"/>
              <a:t>How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worked</a:t>
            </a:r>
            <a:r>
              <a:rPr lang="fr-BE" dirty="0" smtClean="0"/>
              <a:t> </a:t>
            </a:r>
            <a:r>
              <a:rPr lang="fr-BE" dirty="0" err="1" smtClean="0"/>
              <a:t>so</a:t>
            </a:r>
            <a:r>
              <a:rPr lang="fr-BE" dirty="0" smtClean="0"/>
              <a:t> far</a:t>
            </a:r>
          </a:p>
          <a:p>
            <a:pPr marL="914400" lvl="1" indent="-514350">
              <a:buAutoNum type="arabicPeriod"/>
            </a:pPr>
            <a:r>
              <a:rPr lang="fr-BE" dirty="0" smtClean="0"/>
              <a:t>How to move </a:t>
            </a:r>
            <a:r>
              <a:rPr lang="fr-BE" dirty="0" err="1" smtClean="0"/>
              <a:t>forward</a:t>
            </a:r>
            <a:endParaRPr lang="fr-BE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089736"/>
      </p:ext>
    </p:extLst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2204864"/>
            <a:ext cx="8791897" cy="4032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eave it entirely to the EU delegations and MS embassies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whether to replicate our best practice examples?</a:t>
            </a:r>
          </a:p>
          <a:p>
            <a:pPr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Move towards "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minimum standards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", in order to secure quality/content standard for JP documents?</a:t>
            </a:r>
          </a:p>
          <a:p>
            <a:pPr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the EU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for JP documents to replace MIPs/NIPs,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criteria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have to be met, as in Kenya/Mali/Cambodia examples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= clear objectives, results, indicators of progress</a:t>
            </a:r>
            <a:endParaRPr lang="en-GB" sz="20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b="1" dirty="0">
                <a:solidFill>
                  <a:srgbClr val="FF6600"/>
                </a:solidFill>
                <a:ea typeface="ＭＳ Ｐゴシック" pitchFamily="34" charset="-128"/>
              </a:rPr>
              <a:t>H</a:t>
            </a:r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ow to move forward (2) </a:t>
            </a:r>
          </a:p>
        </p:txBody>
      </p:sp>
    </p:spTree>
    <p:extLst>
      <p:ext uri="{BB962C8B-B14F-4D97-AF65-F5344CB8AC3E}">
        <p14:creationId xmlns:p14="http://schemas.microsoft.com/office/powerpoint/2010/main" val="418802972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How </a:t>
            </a:r>
            <a:r>
              <a:rPr lang="en-GB" altLang="en-US" sz="2800" b="1" dirty="0">
                <a:solidFill>
                  <a:srgbClr val="FF6600"/>
                </a:solidFill>
                <a:ea typeface="ＭＳ Ｐゴシック" pitchFamily="34" charset="-128"/>
              </a:rPr>
              <a:t>to move </a:t>
            </a:r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forward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79512" y="2276872"/>
            <a:ext cx="8791897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None/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Some EU Heads of Cooperation call for a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more binding framework for JP documents</a:t>
            </a:r>
          </a:p>
          <a:p>
            <a:pPr>
              <a:defRPr/>
            </a:pPr>
            <a:endParaRPr lang="en-GB" sz="2000" b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Should – for a selection of good-potential-joint programming countries – more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binding quality criteria be defined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that need to be fulfilled, based on our best practice cases criteria</a:t>
            </a:r>
            <a:r>
              <a:rPr lang="en-GB" sz="24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24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1155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108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FF6600"/>
                </a:solidFill>
                <a:ea typeface="ＭＳ Ｐゴシック" pitchFamily="34" charset="-128"/>
              </a:rPr>
              <a:t>Preliminary ideas on new countries  to bring on board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2204864"/>
            <a:ext cx="8791897" cy="4824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endParaRPr lang="en-GB" sz="1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indent="0">
              <a:buNone/>
              <a:defRPr/>
            </a:pPr>
            <a:r>
              <a:rPr lang="en-GB" sz="24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Similar approaches might inspire upcoming JP strategies: </a:t>
            </a:r>
          </a:p>
          <a:p>
            <a:pPr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Possible cases in 2016: 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Laos, Morocco, Palestine, Ethiopia</a:t>
            </a:r>
          </a:p>
          <a:p>
            <a:pPr lvl="1"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8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Possible cases in 2017: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Togo, Burma/Myanmar, Senegal, Tunisia, Egypt</a:t>
            </a:r>
          </a:p>
          <a:p>
            <a:pPr marL="457200" lvl="1" indent="0">
              <a:buNone/>
              <a:defRPr/>
            </a:pPr>
            <a:endParaRPr lang="en-GB" sz="16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fr-BE" sz="1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course to </a:t>
            </a:r>
            <a:r>
              <a:rPr lang="fr-BE" sz="1800" b="1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r-BE" sz="1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1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discussed</a:t>
            </a:r>
            <a:r>
              <a:rPr lang="fr-BE" sz="1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800" b="1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BE" sz="1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MS and EU country </a:t>
            </a:r>
            <a:r>
              <a:rPr lang="fr-BE" sz="1800" b="1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level</a:t>
            </a:r>
            <a:r>
              <a:rPr lang="fr-BE" sz="1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HQ </a:t>
            </a:r>
            <a:r>
              <a:rPr lang="fr-BE" sz="1800" b="1" dirty="0" err="1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colleagues</a:t>
            </a:r>
            <a:r>
              <a:rPr lang="fr-BE" sz="1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800" b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1814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solidFill>
                  <a:srgbClr val="FF0000"/>
                </a:solidFill>
              </a:rPr>
              <a:t>And </a:t>
            </a:r>
            <a:r>
              <a:rPr lang="fr-BE" sz="2800" dirty="0" err="1" smtClean="0">
                <a:solidFill>
                  <a:srgbClr val="FF0000"/>
                </a:solidFill>
              </a:rPr>
              <a:t>what</a:t>
            </a:r>
            <a:r>
              <a:rPr lang="fr-BE" sz="2800" dirty="0" smtClean="0">
                <a:solidFill>
                  <a:srgbClr val="FF0000"/>
                </a:solidFill>
              </a:rPr>
              <a:t> about </a:t>
            </a:r>
            <a:r>
              <a:rPr lang="fr-BE" sz="2800" dirty="0" err="1" smtClean="0">
                <a:solidFill>
                  <a:srgbClr val="FF0000"/>
                </a:solidFill>
              </a:rPr>
              <a:t>elsewhere</a:t>
            </a:r>
            <a:r>
              <a:rPr lang="fr-BE" sz="2800" dirty="0" smtClean="0">
                <a:solidFill>
                  <a:srgbClr val="FF0000"/>
                </a:solidFill>
              </a:rPr>
              <a:t> </a:t>
            </a:r>
            <a:r>
              <a:rPr lang="fr-BE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countries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not included in the selected group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wish to proceed based on the Guidance package and facilitation tools, as done so far in all cases?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246409"/>
      </p:ext>
    </p:extLst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b="1" dirty="0">
                <a:solidFill>
                  <a:srgbClr val="FF6600"/>
                </a:solidFill>
                <a:ea typeface="ＭＳ Ｐゴシック" pitchFamily="34" charset="-128"/>
              </a:rPr>
              <a:t/>
            </a:r>
            <a:br>
              <a:rPr lang="en-GB" altLang="en-US" sz="2800" b="1" dirty="0">
                <a:solidFill>
                  <a:srgbClr val="FF6600"/>
                </a:solidFill>
                <a:ea typeface="ＭＳ Ｐゴシック" pitchFamily="34" charset="-128"/>
              </a:rPr>
            </a:br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/>
            </a:r>
            <a:b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</a:b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1988840"/>
            <a:ext cx="8791897" cy="50406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Keeping the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balance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between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leaving full flexibility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as needs be locally, and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defining minimum standard requirements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defRPr/>
            </a:pP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 or even building a standard suggested format to facilitate work at country level</a:t>
            </a:r>
          </a:p>
          <a:p>
            <a:pPr algn="just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 typeface="Symbol"/>
              <a:buChar char="Þ"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Member States views? </a:t>
            </a:r>
          </a:p>
          <a:p>
            <a:pPr marL="0" indent="0">
              <a:buNone/>
              <a:defRPr/>
            </a:pPr>
            <a:endParaRPr lang="en-GB" sz="18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3496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JP documents </a:t>
            </a:r>
            <a:b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</a:br>
            <a:r>
              <a:rPr lang="en-GB" altLang="en-US" sz="2800" b="1" dirty="0" smtClean="0">
                <a:solidFill>
                  <a:srgbClr val="FF6600"/>
                </a:solidFill>
                <a:ea typeface="ＭＳ Ｐゴシック" pitchFamily="34" charset="-128"/>
              </a:rPr>
              <a:t>– where do we stand?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2636912"/>
            <a:ext cx="8791897" cy="3672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Currently </a:t>
            </a:r>
            <a:r>
              <a:rPr lang="en-GB" sz="24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25 Joint Programming Strategies</a:t>
            </a:r>
            <a:r>
              <a:rPr lang="en-GB" sz="24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endParaRPr lang="en-GB" sz="24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GB" sz="24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 good practice cases</a:t>
            </a: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=&gt; </a:t>
            </a:r>
            <a:r>
              <a:rPr lang="en-GB" sz="24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CAMBODIA, COMOROS, KENYA, SENEGAL, MALI, LAOS, BURUNDI</a:t>
            </a:r>
          </a:p>
          <a:p>
            <a:pPr>
              <a:defRPr/>
            </a:pPr>
            <a:endParaRPr lang="en-GB" sz="2000" b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GB" sz="20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GB" sz="18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8080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Good practice elements (1)</a:t>
            </a:r>
            <a:r>
              <a:rPr lang="en-GB" sz="2800" b="1" dirty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800" b="1" dirty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-23405" y="2204864"/>
            <a:ext cx="8791897" cy="4248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JP documents usually contain: </a:t>
            </a:r>
          </a:p>
          <a:p>
            <a:pPr marL="0" indent="0">
              <a:buNone/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Overall vision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EU support to the country, based on a joint analysis</a:t>
            </a:r>
          </a:p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Priority sectors/areas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as well as a justification</a:t>
            </a:r>
          </a:p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 sector: brief overview of the situation &amp; the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sector objectives</a:t>
            </a:r>
          </a:p>
          <a:p>
            <a:pPr marL="0" indent="0">
              <a:buNone/>
              <a:defRPr/>
            </a:pPr>
            <a:endParaRPr lang="en-GB" sz="20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en-GB" sz="18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0956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Good practice elements (2)</a:t>
            </a:r>
            <a:r>
              <a:rPr lang="en-GB" sz="2800" b="1" dirty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800" b="1" dirty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2204864"/>
            <a:ext cx="8228940" cy="3672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JP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documents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usually contain: </a:t>
            </a:r>
          </a:p>
          <a:p>
            <a:pPr marL="0" lvl="0" indent="0">
              <a:buNone/>
              <a:defRPr/>
            </a:pP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Common positions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GB" sz="20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issues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be taken forward, e.g. human rights and governance. </a:t>
            </a: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b="1" u="sng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Indicative</a:t>
            </a:r>
            <a:r>
              <a:rPr lang="en-GB" sz="20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financial allocations 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(overall, per sector and per 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2000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2000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Cross </a:t>
            </a:r>
            <a:r>
              <a:rPr lang="en-GB" sz="20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cutting issues</a:t>
            </a:r>
            <a:r>
              <a:rPr lang="en-GB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such as gender</a:t>
            </a:r>
          </a:p>
          <a:p>
            <a:pPr marL="0" indent="0">
              <a:buNone/>
              <a:defRPr/>
            </a:pPr>
            <a:endParaRPr lang="en-GB" sz="18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4790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Specific, less "wide spread" elements </a:t>
            </a:r>
            <a:b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good practice</a:t>
            </a:r>
            <a:r>
              <a:rPr lang="en-GB" sz="2800" b="1" dirty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800" b="1" dirty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2636912"/>
            <a:ext cx="8496944" cy="3672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Some JP documents contain a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complete results framework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i.e.</a:t>
            </a:r>
          </a:p>
          <a:p>
            <a:pPr lvl="1" algn="just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</a:p>
          <a:p>
            <a:pPr lvl="1" algn="just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Expected </a:t>
            </a: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defRPr/>
            </a:pPr>
            <a:r>
              <a:rPr lang="en-GB" sz="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Performance indicators</a:t>
            </a:r>
          </a:p>
          <a:p>
            <a:pPr marL="457200" lvl="1" indent="0" algn="just">
              <a:buNone/>
              <a:defRPr/>
            </a:pPr>
            <a:endParaRPr lang="en-GB" sz="2000" b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indent="0" algn="just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But with different shapes</a:t>
            </a:r>
            <a:r>
              <a:rPr lang="en-GB" sz="24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……. </a:t>
            </a:r>
            <a:endParaRPr lang="en-GB" sz="2400" dirty="0">
              <a:solidFill>
                <a:srgbClr val="00FF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1645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KENYA (1)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2636912"/>
            <a:ext cx="8208912" cy="3672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Kenya EU Joint Cooperation Strategy 2014 – 2017, pages 30 - 34: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Monitoring of the targeted results and intended outcomes</a:t>
            </a:r>
          </a:p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Monitoring of the JP process itself</a:t>
            </a:r>
          </a:p>
          <a:p>
            <a:pPr lvl="2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Indicators as far as possible based on the national development plan</a:t>
            </a:r>
          </a:p>
          <a:p>
            <a:pPr lvl="2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Rather concise set of objectives, results and indicators</a:t>
            </a:r>
          </a:p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933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KENYA (2)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2636912"/>
            <a:ext cx="8791897" cy="3672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84887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10777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268437"/>
            <a:ext cx="914400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GB" sz="2800" b="1" dirty="0" smtClean="0">
                <a:solidFill>
                  <a:srgbClr val="FF66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MALI (1)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" y="2276872"/>
            <a:ext cx="8791897" cy="40324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Programmation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Conjointe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l'UE</a:t>
            </a: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au Mali, 2014 - 2018, pages 37 - 78:</a:t>
            </a:r>
          </a:p>
          <a:p>
            <a:pPr marL="0" indent="0">
              <a:buNone/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Monitoring of the targeted results and intended outcomes</a:t>
            </a:r>
          </a:p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separate monitoring of the JP process itself </a:t>
            </a:r>
          </a:p>
          <a:p>
            <a:pPr lvl="1">
              <a:defRPr/>
            </a:pPr>
            <a:r>
              <a:rPr lang="en-GB" sz="20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each sub-sectors a general objective defined, then several "specific objectives", several results per objective, several indicators per result</a:t>
            </a:r>
          </a:p>
          <a:p>
            <a:pPr lvl="2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20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en-GB" sz="14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1736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EC-EE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34125</TotalTime>
  <Words>986</Words>
  <Application>Microsoft Office PowerPoint</Application>
  <PresentationFormat>On-screen Show (4:3)</PresentationFormat>
  <Paragraphs>159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presentation EC-EEAS</vt:lpstr>
      <vt:lpstr>PowerPoint Presentation</vt:lpstr>
      <vt:lpstr>Structure </vt:lpstr>
      <vt:lpstr>JP documents  – where do we stand?</vt:lpstr>
      <vt:lpstr>Good practice elements (1) </vt:lpstr>
      <vt:lpstr>Good practice elements (2) </vt:lpstr>
      <vt:lpstr>Specific, less "wide spread" elements  of good practice </vt:lpstr>
      <vt:lpstr>KENYA (1)</vt:lpstr>
      <vt:lpstr>KENYA (2)</vt:lpstr>
      <vt:lpstr>MALI (1)</vt:lpstr>
      <vt:lpstr>MALI (2)</vt:lpstr>
      <vt:lpstr>CAMBODIA (1)</vt:lpstr>
      <vt:lpstr>CAMBODIA (2)</vt:lpstr>
      <vt:lpstr>CAMBODIA (3)</vt:lpstr>
      <vt:lpstr>SYNCHRONISATION</vt:lpstr>
      <vt:lpstr>Synchronisation in KENYA (1)</vt:lpstr>
      <vt:lpstr>Synchronisation in KENYA (2)</vt:lpstr>
      <vt:lpstr>Ensuring good practice –  How did we work so far</vt:lpstr>
      <vt:lpstr>How did we work so far (2)</vt:lpstr>
      <vt:lpstr>How to move forward</vt:lpstr>
      <vt:lpstr>How to move forward (2) </vt:lpstr>
      <vt:lpstr>How to move forward (2)</vt:lpstr>
      <vt:lpstr>Preliminary ideas on new countries  to bring on board</vt:lpstr>
      <vt:lpstr>And what about elsewhere …</vt:lpstr>
      <vt:lpstr>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KADEL Jost (DEVCO)</dc:creator>
  <cp:lastModifiedBy>KADEL Jost (DEVCO)</cp:lastModifiedBy>
  <cp:revision>1661</cp:revision>
  <cp:lastPrinted>2015-11-11T17:31:34Z</cp:lastPrinted>
  <dcterms:created xsi:type="dcterms:W3CDTF">2005-12-20T11:19:53Z</dcterms:created>
  <dcterms:modified xsi:type="dcterms:W3CDTF">2015-11-30T18:01:52Z</dcterms:modified>
</cp:coreProperties>
</file>