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206" r:id="rId1"/>
  </p:sldMasterIdLst>
  <p:notesMasterIdLst>
    <p:notesMasterId r:id="rId10"/>
  </p:notesMasterIdLst>
  <p:handoutMasterIdLst>
    <p:handoutMasterId r:id="rId11"/>
  </p:handoutMasterIdLst>
  <p:sldIdLst>
    <p:sldId id="1132" r:id="rId2"/>
    <p:sldId id="1182" r:id="rId3"/>
    <p:sldId id="1183" r:id="rId4"/>
    <p:sldId id="1181" r:id="rId5"/>
    <p:sldId id="1185" r:id="rId6"/>
    <p:sldId id="1186" r:id="rId7"/>
    <p:sldId id="1187" r:id="rId8"/>
    <p:sldId id="1180" r:id="rId9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BRANDIJ Alex (EEAS)" initials="GA(" lastIdx="0" clrIdx="0"/>
  <p:cmAuthor id="1" name="KADEL Jost (DEVCO)" initials="KJ(" lastIdx="0" clrIdx="1"/>
  <p:cmAuthor id="2" name="GOSSELINK Paulus (EEAS)" initials="GP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0000FF"/>
    <a:srgbClr val="0C197A"/>
    <a:srgbClr val="103C72"/>
    <a:srgbClr val="FF6600"/>
    <a:srgbClr val="00FF00"/>
    <a:srgbClr val="003366"/>
    <a:srgbClr val="FF0000"/>
    <a:srgbClr val="003399"/>
    <a:srgbClr val="B8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30" autoAdjust="0"/>
    <p:restoredTop sz="79771" autoAdjust="0"/>
  </p:normalViewPr>
  <p:slideViewPr>
    <p:cSldViewPr>
      <p:cViewPr>
        <p:scale>
          <a:sx n="90" d="100"/>
          <a:sy n="90" d="100"/>
        </p:scale>
        <p:origin x="-61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84" y="-114"/>
      </p:cViewPr>
      <p:guideLst>
        <p:guide orient="horz" pos="3134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8149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7" rIns="92912" bIns="46457" numCol="1" anchor="t" anchorCtr="0" compatLnSpc="1">
            <a:prstTxWarp prst="textNoShape">
              <a:avLst/>
            </a:prstTxWarp>
          </a:bodyPr>
          <a:lstStyle>
            <a:lvl1pPr defTabSz="930110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83" y="3"/>
            <a:ext cx="2948149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7" rIns="92912" bIns="46457" numCol="1" anchor="t" anchorCtr="0" compatLnSpc="1">
            <a:prstTxWarp prst="textNoShape">
              <a:avLst/>
            </a:prstTxWarp>
          </a:bodyPr>
          <a:lstStyle>
            <a:lvl1pPr algn="r" defTabSz="93011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FE662CF-40CA-430A-A6C6-663A8A89D23C}" type="datetimeFigureOut">
              <a:rPr lang="en-GB"/>
              <a:pPr>
                <a:defRPr/>
              </a:pPr>
              <a:t>11/11/2015</a:t>
            </a:fld>
            <a:endParaRPr lang="en-GB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6581"/>
            <a:ext cx="2948149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7" rIns="92912" bIns="46457" numCol="1" anchor="b" anchorCtr="0" compatLnSpc="1">
            <a:prstTxWarp prst="textNoShape">
              <a:avLst/>
            </a:prstTxWarp>
          </a:bodyPr>
          <a:lstStyle>
            <a:lvl1pPr defTabSz="930110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83" y="9446581"/>
            <a:ext cx="2948149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7" rIns="92912" bIns="46457" numCol="1" anchor="b" anchorCtr="0" compatLnSpc="1">
            <a:prstTxWarp prst="textNoShape">
              <a:avLst/>
            </a:prstTxWarp>
          </a:bodyPr>
          <a:lstStyle>
            <a:lvl1pPr algn="r" defTabSz="93011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4ED9E24-2FDE-49CA-892E-71374D08C9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227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8149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7" rIns="92912" bIns="46457" numCol="1" anchor="t" anchorCtr="0" compatLnSpc="1">
            <a:prstTxWarp prst="textNoShape">
              <a:avLst/>
            </a:prstTxWarp>
          </a:bodyPr>
          <a:lstStyle>
            <a:lvl1pPr defTabSz="930110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83" y="3"/>
            <a:ext cx="2948149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7" rIns="92912" bIns="46457" numCol="1" anchor="t" anchorCtr="0" compatLnSpc="1">
            <a:prstTxWarp prst="textNoShape">
              <a:avLst/>
            </a:prstTxWarp>
          </a:bodyPr>
          <a:lstStyle>
            <a:lvl1pPr algn="r" defTabSz="93011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EBE359B-E25D-41EF-8601-E34841D40912}" type="datetimeFigureOut">
              <a:rPr lang="en-GB"/>
              <a:pPr>
                <a:defRPr/>
              </a:pPr>
              <a:t>11/11/2015</a:t>
            </a:fld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73637" cy="373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3" y="4724090"/>
            <a:ext cx="5446394" cy="447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7" rIns="92912" bIns="46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6581"/>
            <a:ext cx="2948149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7" rIns="92912" bIns="46457" numCol="1" anchor="b" anchorCtr="0" compatLnSpc="1">
            <a:prstTxWarp prst="textNoShape">
              <a:avLst/>
            </a:prstTxWarp>
          </a:bodyPr>
          <a:lstStyle>
            <a:lvl1pPr defTabSz="930110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83" y="9446581"/>
            <a:ext cx="2948149" cy="4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2" tIns="46457" rIns="92912" bIns="46457" numCol="1" anchor="b" anchorCtr="0" compatLnSpc="1">
            <a:prstTxWarp prst="textNoShape">
              <a:avLst/>
            </a:prstTxWarp>
          </a:bodyPr>
          <a:lstStyle>
            <a:lvl1pPr algn="r" defTabSz="93011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50E974D-605E-4010-A178-5C78633C79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44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 txBox="1">
            <a:spLocks noGrp="1" noChangeArrowheads="1"/>
          </p:cNvSpPr>
          <p:nvPr/>
        </p:nvSpPr>
        <p:spPr bwMode="auto">
          <a:xfrm>
            <a:off x="1" y="9446582"/>
            <a:ext cx="294814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0" tIns="46101" rIns="92200" bIns="46101" anchor="b"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b="0"/>
              <a:t>DEVCO- Bernard San Emeterio</a:t>
            </a:r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55881" y="9446582"/>
            <a:ext cx="294814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0" tIns="46101" rIns="92200" bIns="46101" anchor="b"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631D11-4A32-4073-8B0D-4A90EAC13C37}" type="slidenum">
              <a:rPr lang="en-GB" altLang="en-US" b="0"/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 b="0"/>
          </a:p>
        </p:txBody>
      </p:sp>
      <p:sp>
        <p:nvSpPr>
          <p:cNvPr id="41988" name="Rectangle 7"/>
          <p:cNvSpPr txBox="1">
            <a:spLocks noGrp="1" noChangeArrowheads="1"/>
          </p:cNvSpPr>
          <p:nvPr/>
        </p:nvSpPr>
        <p:spPr bwMode="auto">
          <a:xfrm>
            <a:off x="3855881" y="9446582"/>
            <a:ext cx="2948149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0" tIns="46101" rIns="92200" bIns="46101" anchor="b"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200FBD-0C21-4154-AE13-BFBBD3959233}" type="slidenum">
              <a:rPr lang="en-GB" altLang="en-US" b="0"/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 b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2050" cy="373062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31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319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dirty="0" smtClean="0"/>
              <a:t>Sensitising </a:t>
            </a:r>
            <a:r>
              <a:rPr lang="en-GB" dirty="0"/>
              <a:t>EU MS and Government to what joint programming means and involves, existing commitments, potential advantages, practical examples from other countries, etc. ;</a:t>
            </a:r>
          </a:p>
          <a:p>
            <a:pPr lvl="0"/>
            <a:r>
              <a:rPr lang="en-GB" dirty="0"/>
              <a:t>Establishing a local roadmap for the process;</a:t>
            </a:r>
          </a:p>
          <a:p>
            <a:pPr lvl="0"/>
            <a:r>
              <a:rPr lang="en-GB" dirty="0"/>
              <a:t>Mapping out local programming cycles and sector coverage;</a:t>
            </a:r>
          </a:p>
          <a:p>
            <a:pPr lvl="0"/>
            <a:r>
              <a:rPr lang="en-GB" dirty="0"/>
              <a:t>Establishing a synchronisation timetable;</a:t>
            </a:r>
          </a:p>
          <a:p>
            <a:pPr lvl="0"/>
            <a:r>
              <a:rPr lang="en-GB" dirty="0"/>
              <a:t>Making proposals for division of labour;</a:t>
            </a:r>
          </a:p>
          <a:p>
            <a:pPr lvl="0"/>
            <a:r>
              <a:rPr lang="en-GB" dirty="0"/>
              <a:t>Gathering ideas and making proposals for the structure of a joint programming document;</a:t>
            </a:r>
          </a:p>
          <a:p>
            <a:pPr lvl="0"/>
            <a:r>
              <a:rPr lang="en-GB" dirty="0"/>
              <a:t>Assisting in drafting a joint programming document;</a:t>
            </a:r>
          </a:p>
          <a:p>
            <a:pPr lvl="0"/>
            <a:r>
              <a:rPr lang="en-GB" dirty="0"/>
              <a:t>Sharing experiences with Joint Programming from other countries;</a:t>
            </a:r>
          </a:p>
          <a:p>
            <a:pPr lvl="0"/>
            <a:r>
              <a:rPr lang="en-GB" dirty="0"/>
              <a:t>Supporting planning towards common results frameworks;</a:t>
            </a:r>
          </a:p>
          <a:p>
            <a:pPr lvl="0"/>
            <a:r>
              <a:rPr lang="en-GB" dirty="0"/>
              <a:t>Analysing national development plans to advise on EU alignment and harmonisation;</a:t>
            </a:r>
          </a:p>
          <a:p>
            <a:pPr lvl="0"/>
            <a:r>
              <a:rPr lang="en-GB" dirty="0"/>
              <a:t>Facilitating EU/EU MS retreats/planning workshops on aid effectiveness, division of labour and EU joint programming;</a:t>
            </a:r>
          </a:p>
          <a:p>
            <a:pPr lvl="0"/>
            <a:r>
              <a:rPr lang="en-GB" dirty="0"/>
              <a:t>Providing technical and administrative back-stopping to EU Heads of Cooperation in developing JP.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319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319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319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319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 txBox="1">
            <a:spLocks noGrp="1" noChangeArrowheads="1"/>
          </p:cNvSpPr>
          <p:nvPr/>
        </p:nvSpPr>
        <p:spPr bwMode="auto">
          <a:xfrm>
            <a:off x="2" y="9448178"/>
            <a:ext cx="2948148" cy="49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5" tIns="46253" rIns="92505" bIns="46253" anchor="b"/>
          <a:lstStyle>
            <a:lvl1pPr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 b="0">
                <a:solidFill>
                  <a:schemeClr val="tx1"/>
                </a:solidFill>
                <a:latin typeface="Arial" charset="0"/>
              </a:rPr>
              <a:t>DEVCO- Bernard San Emeterio</a:t>
            </a: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55884" y="9448178"/>
            <a:ext cx="2948148" cy="49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5" tIns="46253" rIns="92505" bIns="46253" anchor="b"/>
          <a:lstStyle>
            <a:lvl1pPr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2011C1A-6186-4CD9-93BB-E7521999CC94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8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2" name="Rectangle 7"/>
          <p:cNvSpPr txBox="1">
            <a:spLocks noGrp="1" noChangeArrowheads="1"/>
          </p:cNvSpPr>
          <p:nvPr/>
        </p:nvSpPr>
        <p:spPr bwMode="auto">
          <a:xfrm>
            <a:off x="3855884" y="9448178"/>
            <a:ext cx="2948148" cy="49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5" tIns="46253" rIns="92505" bIns="46253" anchor="b"/>
          <a:lstStyle>
            <a:lvl1pPr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915988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A199AD0-5CED-4914-BE93-83981E158952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8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3638" cy="3730625"/>
          </a:xfrm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06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43013"/>
            <a:ext cx="9144000" cy="44450"/>
          </a:xfrm>
          <a:prstGeom prst="rect">
            <a:avLst/>
          </a:prstGeom>
          <a:solidFill>
            <a:schemeClr val="tx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prstClr val="white"/>
              </a:solidFill>
            </a:endParaRPr>
          </a:p>
        </p:txBody>
      </p:sp>
      <p:pic>
        <p:nvPicPr>
          <p:cNvPr id="3" name="Picture 10" descr="logo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4813"/>
            <a:ext cx="11128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EEAS_P_TXT_X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21240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/>
          <p:nvPr/>
        </p:nvSpPr>
        <p:spPr>
          <a:xfrm>
            <a:off x="4427538" y="6742113"/>
            <a:ext cx="649287" cy="115887"/>
          </a:xfrm>
          <a:prstGeom prst="rect">
            <a:avLst/>
          </a:prstGeom>
          <a:solidFill>
            <a:srgbClr val="2F527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4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352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2B9A-53A3-4C86-B7AA-530D684D4F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18273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ogoE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4813"/>
            <a:ext cx="11128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EEAS_P_TXT_X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21240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243013"/>
            <a:ext cx="9144000" cy="44450"/>
          </a:xfrm>
          <a:prstGeom prst="rect">
            <a:avLst/>
          </a:prstGeom>
          <a:solidFill>
            <a:schemeClr val="tx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1960" y="6742113"/>
            <a:ext cx="649287" cy="115887"/>
          </a:xfrm>
          <a:prstGeom prst="rect">
            <a:avLst/>
          </a:prstGeom>
          <a:solidFill>
            <a:srgbClr val="2F527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2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</p:sldLayoutIdLst>
  <p:transition>
    <p:cover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capacity4dev.ec.europa.eu/private-joint-programming/documents" TargetMode="External"/><Relationship Id="rId4" Type="http://schemas.openxmlformats.org/officeDocument/2006/relationships/hyperlink" Target="http://capacity4dev.ec.europa.eu/joint-programm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1457053"/>
            <a:ext cx="9144000" cy="5400947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GB" altLang="en-US" sz="3600" b="0" dirty="0">
              <a:solidFill>
                <a:srgbClr val="ECFE06"/>
              </a:solidFill>
            </a:endParaRPr>
          </a:p>
          <a:p>
            <a:pPr algn="ctr" eaLnBrk="1" hangingPunct="1"/>
            <a:endParaRPr lang="en-GB" altLang="en-US" sz="3600" dirty="0" smtClean="0">
              <a:solidFill>
                <a:srgbClr val="ECFE06"/>
              </a:solidFill>
            </a:endParaRPr>
          </a:p>
          <a:p>
            <a:pPr algn="ctr" eaLnBrk="1" hangingPunct="1"/>
            <a:r>
              <a:rPr lang="en-GB" altLang="en-US" sz="3600" dirty="0" smtClean="0">
                <a:solidFill>
                  <a:schemeClr val="bg1"/>
                </a:solidFill>
              </a:rPr>
              <a:t>Joint Programming </a:t>
            </a:r>
          </a:p>
          <a:p>
            <a:pPr algn="ctr" eaLnBrk="1" hangingPunct="1"/>
            <a:r>
              <a:rPr lang="en-GB" altLang="en-US" sz="3600" dirty="0" smtClean="0">
                <a:solidFill>
                  <a:schemeClr val="bg1"/>
                </a:solidFill>
              </a:rPr>
              <a:t>Technical Seminar</a:t>
            </a:r>
            <a:endParaRPr lang="en-GB" altLang="en-US" sz="3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altLang="en-US" sz="3600" dirty="0" smtClean="0">
                <a:solidFill>
                  <a:schemeClr val="bg1"/>
                </a:solidFill>
              </a:rPr>
              <a:t>Brussels, 12 November 2015</a:t>
            </a:r>
          </a:p>
          <a:p>
            <a:pPr algn="ctr" eaLnBrk="1" hangingPunct="1"/>
            <a:endParaRPr lang="en-GB" altLang="en-US" sz="36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sz="3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DEVCO support </a:t>
            </a:r>
            <a:r>
              <a:rPr lang="en-GB" sz="360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to JP and knowledge </a:t>
            </a:r>
            <a:r>
              <a:rPr lang="en-GB" sz="3600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sharing</a:t>
            </a:r>
          </a:p>
          <a:p>
            <a:pPr algn="ctr" eaLnBrk="1" hangingPunct="1"/>
            <a:endParaRPr lang="en-GB" altLang="en-US" sz="1800" b="0" dirty="0" smtClean="0">
              <a:solidFill>
                <a:srgbClr val="ECFE06"/>
              </a:solidFill>
            </a:endParaRPr>
          </a:p>
          <a:p>
            <a:pPr algn="ctr" eaLnBrk="1" hangingPunct="1"/>
            <a:r>
              <a:rPr lang="en-GB" altLang="en-US" sz="2000" b="0" dirty="0" smtClean="0">
                <a:solidFill>
                  <a:schemeClr val="bg1"/>
                </a:solidFill>
              </a:rPr>
              <a:t>DEVCO/A2 </a:t>
            </a:r>
            <a:r>
              <a:rPr lang="en-GB" altLang="en-US" sz="2000" b="0" dirty="0">
                <a:solidFill>
                  <a:schemeClr val="bg1"/>
                </a:solidFill>
              </a:rPr>
              <a:t>Aid and Development Effectiveness and </a:t>
            </a:r>
            <a:r>
              <a:rPr lang="en-GB" altLang="en-US" sz="2000" b="0" dirty="0" smtClean="0">
                <a:solidFill>
                  <a:schemeClr val="bg1"/>
                </a:solidFill>
              </a:rPr>
              <a:t>Financing</a:t>
            </a:r>
            <a:endParaRPr lang="en-GB" altLang="en-US" sz="2000" b="0" dirty="0">
              <a:solidFill>
                <a:schemeClr val="bg1"/>
              </a:solidFill>
            </a:endParaRPr>
          </a:p>
          <a:p>
            <a:pPr eaLnBrk="1" hangingPunct="1"/>
            <a:endParaRPr lang="en-GB" altLang="en-US" sz="2000" b="0" dirty="0">
              <a:solidFill>
                <a:srgbClr val="ECFE06"/>
              </a:solidFill>
            </a:endParaRPr>
          </a:p>
          <a:p>
            <a:pPr eaLnBrk="1" hangingPunct="1"/>
            <a:endParaRPr lang="en-GB" altLang="en-US" sz="2800" b="0" dirty="0">
              <a:solidFill>
                <a:srgbClr val="ECFE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800" b="1" dirty="0" smtClean="0">
                <a:solidFill>
                  <a:srgbClr val="0000FF"/>
                </a:solidFill>
                <a:ea typeface="ＭＳ Ｐゴシック" pitchFamily="34" charset="-128"/>
              </a:rPr>
              <a:t>Knowledge sharing</a:t>
            </a:r>
            <a:br>
              <a:rPr lang="en-GB" altLang="en-US" sz="2800" b="1" dirty="0" smtClean="0">
                <a:solidFill>
                  <a:srgbClr val="0000FF"/>
                </a:solidFill>
                <a:ea typeface="ＭＳ Ｐゴシック" pitchFamily="34" charset="-128"/>
              </a:rPr>
            </a:br>
            <a:r>
              <a:rPr lang="en-GB" altLang="en-US" sz="2800" b="1" dirty="0" smtClean="0">
                <a:solidFill>
                  <a:srgbClr val="0000FF"/>
                </a:solidFill>
                <a:ea typeface="ＭＳ Ｐゴシック" pitchFamily="34" charset="-128"/>
              </a:rPr>
              <a:t>Regional Joint Programming workshops</a:t>
            </a:r>
            <a:r>
              <a:rPr lang="en-GB" altLang="en-US" sz="2800" b="1" dirty="0" smtClean="0">
                <a:solidFill>
                  <a:srgbClr val="003399"/>
                </a:solidFill>
                <a:ea typeface="ＭＳ Ｐゴシック" pitchFamily="34" charset="-128"/>
              </a:rPr>
              <a:t/>
            </a:r>
            <a:br>
              <a:rPr lang="en-GB" altLang="en-US" sz="2800" b="1" dirty="0" smtClean="0">
                <a:solidFill>
                  <a:srgbClr val="003399"/>
                </a:solidFill>
                <a:ea typeface="ＭＳ Ｐゴシック" pitchFamily="34" charset="-128"/>
              </a:rPr>
            </a:b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204864"/>
            <a:ext cx="8229600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sz="18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 group: </a:t>
            </a:r>
            <a:r>
              <a:rPr lang="en-GB" alt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EU Delegations and MS embassies (Heads of </a:t>
            </a:r>
            <a:r>
              <a:rPr lang="en-GB" alt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Cooperation);</a:t>
            </a:r>
            <a:r>
              <a:rPr lang="en-GB" alt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Commission, EEAS and MS HQs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sz="1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Objectives reached I: </a:t>
            </a:r>
            <a:r>
              <a:rPr lang="en-GB" alt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exchange </a:t>
            </a:r>
            <a:r>
              <a:rPr lang="en-GB" alt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of experiences and good </a:t>
            </a:r>
            <a:r>
              <a:rPr lang="en-GB" alt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practice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sz="18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Objectives reached </a:t>
            </a:r>
            <a:r>
              <a:rPr lang="en-GB" altLang="en-US" sz="1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</a:t>
            </a:r>
            <a:r>
              <a:rPr lang="en-GB" altLang="en-US" sz="18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GB" alt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sound basis for JP Guidance </a:t>
            </a:r>
            <a:r>
              <a:rPr lang="en-GB" alt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Pack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sz="1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Recap 2014-2015 Regional Workshops : </a:t>
            </a:r>
          </a:p>
          <a:p>
            <a:pPr lvl="1">
              <a:buFont typeface="Wingdings" pitchFamily="2" charset="2"/>
              <a:buChar char="Ø"/>
            </a:pPr>
            <a:r>
              <a:rPr lang="en-GB" altLang="en-US" sz="12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Latin America</a:t>
            </a:r>
            <a:r>
              <a:rPr lang="en-GB" alt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, Guatemala, 20-21 January 2014 (support: Spain)</a:t>
            </a:r>
            <a:endParaRPr lang="en-GB" altLang="en-US" sz="12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 altLang="en-US" sz="12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Central, East &amp; Southern Africa</a:t>
            </a:r>
            <a:r>
              <a:rPr lang="en-GB" alt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, Ethiopia, 13-14 March 2014 (support: Belgium and the Netherlands)</a:t>
            </a:r>
            <a:endParaRPr lang="en-GB" altLang="en-US" sz="12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GB" altLang="en-US" sz="12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West Africa</a:t>
            </a:r>
            <a:r>
              <a:rPr lang="en-GB" alt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, Ivory Coast, 4-5 June 2014 (support: France</a:t>
            </a:r>
            <a:r>
              <a:rPr lang="en-GB" alt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GB" altLang="en-US" sz="12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Neighbourhood</a:t>
            </a:r>
            <a:r>
              <a:rPr lang="en-GB" alt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Brussels, 29-30 January 2015 (support: Austria and Italy)</a:t>
            </a:r>
          </a:p>
          <a:p>
            <a:pPr lvl="1">
              <a:buFont typeface="Wingdings" pitchFamily="2" charset="2"/>
              <a:buChar char="Ø"/>
            </a:pPr>
            <a:r>
              <a:rPr lang="en-GB" altLang="en-US" sz="12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Asia</a:t>
            </a:r>
            <a:r>
              <a:rPr lang="en-GB" alt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, Myanmar/Burma, </a:t>
            </a:r>
            <a:r>
              <a:rPr lang="en-GB" alt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28-29 April </a:t>
            </a:r>
            <a:r>
              <a:rPr lang="en-GB" alt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2015 (support: Germany)</a:t>
            </a:r>
            <a:endParaRPr lang="en-GB" altLang="en-US" sz="12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None/>
            </a:pPr>
            <a:endParaRPr lang="en-GB" alt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59632" y="2780928"/>
            <a:ext cx="6768752" cy="27363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altLang="en-US" sz="2000" dirty="0" smtClean="0">
                <a:solidFill>
                  <a:srgbClr val="33CC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Agreement on </a:t>
            </a:r>
            <a:r>
              <a:rPr lang="en-GB" altLang="en-US" sz="2000" dirty="0">
                <a:solidFill>
                  <a:srgbClr val="33CC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concrete next steps </a:t>
            </a:r>
            <a:r>
              <a:rPr lang="en-GB" altLang="en-US" sz="2000" dirty="0" smtClean="0">
                <a:solidFill>
                  <a:srgbClr val="33CC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country </a:t>
            </a:r>
            <a:r>
              <a:rPr lang="en-GB" altLang="en-US" sz="2000" dirty="0">
                <a:solidFill>
                  <a:srgbClr val="33CC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 </a:t>
            </a:r>
            <a:r>
              <a:rPr lang="en-GB" altLang="en-US" sz="2000" dirty="0" smtClean="0">
                <a:solidFill>
                  <a:srgbClr val="33CC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country</a:t>
            </a:r>
          </a:p>
          <a:p>
            <a:pPr algn="ctr">
              <a:spcAft>
                <a:spcPts val="600"/>
              </a:spcAft>
            </a:pPr>
            <a:r>
              <a:rPr lang="en-GB" altLang="en-US" sz="2000" dirty="0" smtClean="0">
                <a:solidFill>
                  <a:srgbClr val="33CC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Strong </a:t>
            </a:r>
            <a:r>
              <a:rPr lang="en-GB" altLang="en-US" sz="2000" dirty="0">
                <a:solidFill>
                  <a:srgbClr val="33CC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push in several countries</a:t>
            </a:r>
          </a:p>
        </p:txBody>
      </p:sp>
    </p:spTree>
    <p:extLst>
      <p:ext uri="{BB962C8B-B14F-4D97-AF65-F5344CB8AC3E}">
        <p14:creationId xmlns:p14="http://schemas.microsoft.com/office/powerpoint/2010/main" val="10201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800" b="1" dirty="0" smtClean="0">
                <a:solidFill>
                  <a:srgbClr val="0000FF"/>
                </a:solidFill>
                <a:ea typeface="ＭＳ Ｐゴシック" pitchFamily="34" charset="-128"/>
              </a:rPr>
              <a:t>Next Round 2016-2017</a:t>
            </a:r>
            <a:br>
              <a:rPr lang="en-GB" altLang="en-US" sz="2800" b="1" dirty="0" smtClean="0">
                <a:solidFill>
                  <a:srgbClr val="0000FF"/>
                </a:solidFill>
                <a:ea typeface="ＭＳ Ｐゴシック" pitchFamily="34" charset="-128"/>
              </a:rPr>
            </a:br>
            <a:r>
              <a:rPr lang="en-GB" altLang="en-US" sz="2800" b="1" dirty="0" smtClean="0">
                <a:solidFill>
                  <a:srgbClr val="0000FF"/>
                </a:solidFill>
                <a:ea typeface="ＭＳ Ｐゴシック" pitchFamily="34" charset="-128"/>
              </a:rPr>
              <a:t>Regional Joint Programming workshops</a:t>
            </a:r>
            <a:r>
              <a:rPr lang="en-GB" altLang="en-US" sz="2800" b="1" dirty="0" smtClean="0">
                <a:solidFill>
                  <a:srgbClr val="003399"/>
                </a:solidFill>
                <a:ea typeface="ＭＳ Ｐゴシック" pitchFamily="34" charset="-128"/>
              </a:rPr>
              <a:t/>
            </a:r>
            <a:br>
              <a:rPr lang="en-GB" altLang="en-US" sz="2800" b="1" dirty="0" smtClean="0">
                <a:solidFill>
                  <a:srgbClr val="003399"/>
                </a:solidFill>
                <a:ea typeface="ＭＳ Ｐゴシック" pitchFamily="34" charset="-128"/>
              </a:rPr>
            </a:b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altLang="en-US" sz="2000" dirty="0">
                <a:solidFill>
                  <a:srgbClr val="003399"/>
                </a:solidFill>
              </a:rPr>
              <a:t>Similar </a:t>
            </a:r>
            <a:r>
              <a:rPr lang="en-GB" altLang="en-US" sz="2000" dirty="0" smtClean="0">
                <a:solidFill>
                  <a:srgbClr val="003399"/>
                </a:solidFill>
              </a:rPr>
              <a:t>objectives… taking the pulse of new dynamics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z="2000" dirty="0">
                <a:solidFill>
                  <a:srgbClr val="003399"/>
                </a:solidFill>
              </a:rPr>
              <a:t>To facilitate JP processes and allow for an exchange of experience across countries, learning from best practices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z="2000" dirty="0">
                <a:solidFill>
                  <a:srgbClr val="003399"/>
                </a:solidFill>
              </a:rPr>
              <a:t>Co-organisation with MS crucial!</a:t>
            </a:r>
          </a:p>
          <a:p>
            <a:pPr>
              <a:buFont typeface="Wingdings" pitchFamily="2" charset="2"/>
              <a:buChar char="Ø"/>
            </a:pPr>
            <a:r>
              <a:rPr lang="en-GB" altLang="en-US" sz="2000" dirty="0">
                <a:solidFill>
                  <a:srgbClr val="003399"/>
                </a:solidFill>
              </a:rPr>
              <a:t>2 or 3  per year. 2016: E/S Africa, West and Central Africa, Neighbourhood. 2017: Asia, Latin America?</a:t>
            </a:r>
          </a:p>
          <a:p>
            <a:pPr algn="ctr"/>
            <a:endParaRPr lang="en-GB" altLang="en-US" sz="2000" dirty="0">
              <a:solidFill>
                <a:srgbClr val="003399"/>
              </a:solidFill>
            </a:endParaRPr>
          </a:p>
          <a:p>
            <a:pPr marL="0" indent="0" algn="ctr">
              <a:buNone/>
            </a:pPr>
            <a:r>
              <a:rPr lang="en-GB" altLang="en-US" sz="2000" dirty="0">
                <a:solidFill>
                  <a:schemeClr val="accent6">
                    <a:lumMod val="75000"/>
                  </a:schemeClr>
                </a:solidFill>
              </a:rPr>
              <a:t>Your </a:t>
            </a:r>
            <a:r>
              <a:rPr lang="en-GB" altLang="en-US" sz="2000" dirty="0" smtClean="0">
                <a:solidFill>
                  <a:schemeClr val="accent6">
                    <a:lumMod val="75000"/>
                  </a:schemeClr>
                </a:solidFill>
              </a:rPr>
              <a:t>ideas on timing /location / support welcome!</a:t>
            </a:r>
            <a:endParaRPr lang="en-GB" alt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9737670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2277120"/>
            <a:ext cx="8964613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 countries supported</a:t>
            </a:r>
            <a:endParaRPr lang="it-IT" altLang="en-US" sz="1800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altLang="en-US" sz="1800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Need-based</a:t>
            </a:r>
            <a:r>
              <a:rPr lang="it-IT" altLang="en-US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altLang="en-US" sz="1800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demand-based</a:t>
            </a:r>
            <a:endParaRPr lang="it-IT" altLang="en-US" sz="1800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Four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key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senior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experts</a:t>
            </a:r>
            <a:endParaRPr lang="it-IT" altLang="en-US" sz="1800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Repeated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short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missions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facilitate and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accompany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Flexible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en-US" sz="1800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assignment</a:t>
            </a:r>
            <a:r>
              <a:rPr lang="it-IT" altLang="en-US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TORs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adapted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local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progress,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validated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by EU HOC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Deliverables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shared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with EU and EU MS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HOCs</a:t>
            </a:r>
            <a:endParaRPr lang="it-IT" altLang="en-US" sz="1800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Horizontal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deliverables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JP "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tracker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",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Guidance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pack, country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fiches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etc. (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partially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shared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to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regional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seminars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or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</a:t>
            </a:r>
            <a:r>
              <a:rPr lang="it-IT" altLang="en-US" sz="1800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en-US" sz="1800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events</a:t>
            </a:r>
            <a:endParaRPr lang="it-IT" altLang="en-US" sz="1800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it-IT" altLang="en-US" sz="1800" b="1" dirty="0" smtClean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it-IT" altLang="en-US" sz="1800" b="1" dirty="0" smtClean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it-IT" altLang="en-US" sz="1800" b="1" dirty="0" smtClean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en-GB" altLang="en-US" sz="18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483693"/>
            <a:ext cx="914400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GB" altLang="en-US" sz="2800" b="1" dirty="0" smtClean="0">
                <a:solidFill>
                  <a:srgbClr val="0000FF"/>
                </a:solidFill>
                <a:ea typeface="ＭＳ Ｐゴシック" pitchFamily="34" charset="-128"/>
              </a:rPr>
              <a:t>Consultant Support: facts June 2014-Sept 2015</a:t>
            </a: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62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22368" y="1340768"/>
            <a:ext cx="9144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GB" altLang="en-US" sz="2400" b="1" dirty="0" smtClean="0">
                <a:solidFill>
                  <a:srgbClr val="0000FF"/>
                </a:solidFill>
                <a:ea typeface="ＭＳ Ｐゴシック" pitchFamily="34" charset="-128"/>
              </a:rPr>
              <a:t>Mission planning 2015-early 2016</a:t>
            </a:r>
            <a:endParaRPr lang="en-GB" altLang="en-US" sz="24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5821" t="27205" r="58201" b="11864"/>
          <a:stretch/>
        </p:blipFill>
        <p:spPr bwMode="auto">
          <a:xfrm>
            <a:off x="2123728" y="1844824"/>
            <a:ext cx="4958715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72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0" y="1989138"/>
            <a:ext cx="8964613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DEVCO-managed contract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Demand-based via EU DEL HOC, initiative of EU MS possible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to in-country processes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Methodological support: mapping, analyses, studies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Reinforced components: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Knowledge Sharing 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sz="1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Public Communication (Visibility)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Estimated number of missions: 30-35, including to NEAR countries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Demand is expected to grow!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altLang="en-US" sz="18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Possible use of experts with strong knowledge of the country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GB" altLang="en-US" sz="18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MS welcome to complete/complement / coordinate with this support!</a:t>
            </a:r>
            <a:endParaRPr lang="en-GB" altLang="en-US" sz="1600" b="1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buNone/>
            </a:pPr>
            <a:endParaRPr lang="en-GB" alt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413272"/>
            <a:ext cx="9144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GB" altLang="en-US" sz="2800" b="1" dirty="0" smtClean="0">
                <a:solidFill>
                  <a:srgbClr val="0000FF"/>
                </a:solidFill>
                <a:ea typeface="ＭＳ Ｐゴシック" pitchFamily="34" charset="-128"/>
              </a:rPr>
              <a:t>New Phase of Support -  March 2016-2018</a:t>
            </a: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755577" y="2277120"/>
            <a:ext cx="7632848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 dirty="0" smtClean="0"/>
              <a:t>Closer monitoring </a:t>
            </a:r>
            <a:r>
              <a:rPr lang="en-GB" sz="2000" dirty="0"/>
              <a:t>of country developments in Joint </a:t>
            </a:r>
            <a:r>
              <a:rPr lang="en-GB" sz="2000" dirty="0" smtClean="0"/>
              <a:t>Programming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 dirty="0" smtClean="0"/>
              <a:t>Better online </a:t>
            </a:r>
            <a:r>
              <a:rPr lang="en-GB" sz="2000" dirty="0"/>
              <a:t>data collection, processing and reporting on </a:t>
            </a:r>
            <a:r>
              <a:rPr lang="en-GB" sz="2000" dirty="0" smtClean="0"/>
              <a:t>JP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 dirty="0" smtClean="0"/>
              <a:t>Better graphical </a:t>
            </a:r>
            <a:r>
              <a:rPr lang="en-GB" sz="2000" dirty="0"/>
              <a:t>representation of JP activities, including dashboards, charts, graphs, maps </a:t>
            </a:r>
            <a:endParaRPr lang="en-GB" sz="2000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GB" sz="2000" dirty="0" smtClean="0"/>
              <a:t>User-friendly </a:t>
            </a:r>
            <a:r>
              <a:rPr lang="en-GB" sz="2000" dirty="0"/>
              <a:t>searchable </a:t>
            </a:r>
            <a:r>
              <a:rPr lang="en-GB" sz="2000" dirty="0" smtClean="0"/>
              <a:t>database with different access levels</a:t>
            </a:r>
            <a:endParaRPr lang="en-GB" sz="20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en-GB" sz="1800" dirty="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485280"/>
            <a:ext cx="9144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800" b="1" dirty="0">
                <a:solidFill>
                  <a:srgbClr val="0000FF"/>
                </a:solidFill>
                <a:ea typeface="ＭＳ Ｐゴシック" pitchFamily="34" charset="-128"/>
              </a:rPr>
              <a:t>New Phase of Support </a:t>
            </a:r>
            <a:r>
              <a:rPr lang="en-GB" altLang="en-US" sz="2800" b="1" dirty="0" smtClean="0">
                <a:solidFill>
                  <a:srgbClr val="0000FF"/>
                </a:solidFill>
                <a:ea typeface="ＭＳ Ｐゴシック" pitchFamily="34" charset="-128"/>
              </a:rPr>
              <a:t>- KNOWLEDGE SHARING</a:t>
            </a:r>
            <a:endParaRPr lang="en-GB" altLang="en-US" sz="28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-33280" y="0"/>
            <a:ext cx="9177280" cy="6866092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 algn="ctr">
              <a:defRPr/>
            </a:pPr>
            <a:endParaRPr lang="en-GB" sz="3600" b="0" dirty="0">
              <a:solidFill>
                <a:srgbClr val="ECFE06"/>
              </a:solidFill>
            </a:endParaRPr>
          </a:p>
          <a:p>
            <a:pPr marL="3175" algn="ctr">
              <a:defRPr/>
            </a:pPr>
            <a:endParaRPr lang="en-GB" sz="2000" b="0" dirty="0">
              <a:solidFill>
                <a:schemeClr val="accent6"/>
              </a:solidFill>
            </a:endParaRPr>
          </a:p>
          <a:p>
            <a:pPr marL="3175" algn="ctr">
              <a:defRPr/>
            </a:pPr>
            <a:endParaRPr lang="en-GB" sz="3600" dirty="0">
              <a:solidFill>
                <a:srgbClr val="FFFF00"/>
              </a:solidFill>
            </a:endParaRPr>
          </a:p>
          <a:p>
            <a:pPr marL="3175" algn="ctr">
              <a:defRPr/>
            </a:pP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b="0" dirty="0">
              <a:solidFill>
                <a:srgbClr val="ECFE0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t="18713" r="20421" b="5076"/>
          <a:stretch/>
        </p:blipFill>
        <p:spPr bwMode="auto">
          <a:xfrm>
            <a:off x="126610" y="197020"/>
            <a:ext cx="5869020" cy="409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</a:endParaRPr>
          </a:p>
        </p:txBody>
      </p:sp>
      <p:sp>
        <p:nvSpPr>
          <p:cNvPr id="17412" name="AutoShape 15" descr="Z"/>
          <p:cNvSpPr>
            <a:spLocks noChangeAspect="1" noChangeArrowheads="1"/>
          </p:cNvSpPr>
          <p:nvPr/>
        </p:nvSpPr>
        <p:spPr bwMode="auto">
          <a:xfrm>
            <a:off x="3657600" y="3138488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" name="Rectangle 1"/>
          <p:cNvSpPr/>
          <p:nvPr/>
        </p:nvSpPr>
        <p:spPr>
          <a:xfrm>
            <a:off x="1979712" y="4509120"/>
            <a:ext cx="5976664" cy="2348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 algn="ctr">
              <a:defRPr/>
            </a:pPr>
            <a:endParaRPr lang="en-GB" sz="3200" dirty="0" smtClean="0">
              <a:solidFill>
                <a:srgbClr val="0070C0"/>
              </a:solidFill>
            </a:endParaRPr>
          </a:p>
          <a:p>
            <a:pPr marL="3175" algn="ctr">
              <a:defRPr/>
            </a:pPr>
            <a:r>
              <a:rPr lang="en-GB" sz="2000" dirty="0" smtClean="0">
                <a:solidFill>
                  <a:srgbClr val="FFC000"/>
                </a:solidFill>
              </a:rPr>
              <a:t>Roadmaps, Joint Analyses, Joint Strategies:</a:t>
            </a:r>
            <a:endParaRPr lang="en-GB" sz="2000" dirty="0">
              <a:solidFill>
                <a:srgbClr val="FFC000"/>
              </a:solidFill>
            </a:endParaRPr>
          </a:p>
          <a:p>
            <a:pPr marL="3175" algn="ctr">
              <a:defRPr/>
            </a:pPr>
            <a:r>
              <a:rPr lang="en-GB" sz="1800" dirty="0">
                <a:solidFill>
                  <a:srgbClr val="FF0000"/>
                </a:solidFill>
                <a:hlinkClick r:id="rId4"/>
              </a:rPr>
              <a:t>http</a:t>
            </a:r>
            <a:r>
              <a:rPr lang="en-GB" sz="1800" dirty="0">
                <a:solidFill>
                  <a:schemeClr val="accent6"/>
                </a:solidFill>
                <a:hlinkClick r:id="rId4"/>
              </a:rPr>
              <a:t>://</a:t>
            </a:r>
            <a:r>
              <a:rPr lang="en-GB" sz="1800" dirty="0" smtClean="0">
                <a:solidFill>
                  <a:schemeClr val="accent6"/>
                </a:solidFill>
                <a:hlinkClick r:id="rId4"/>
              </a:rPr>
              <a:t>capacity4dev.ec.europa.eu/joint-programming</a:t>
            </a:r>
            <a:r>
              <a:rPr lang="en-GB" sz="1800" dirty="0" smtClean="0">
                <a:solidFill>
                  <a:schemeClr val="accent6"/>
                </a:solidFill>
              </a:rPr>
              <a:t> </a:t>
            </a:r>
            <a:r>
              <a:rPr lang="en-GB" sz="1800" dirty="0" smtClean="0">
                <a:solidFill>
                  <a:srgbClr val="FFFF00"/>
                </a:solidFill>
              </a:rPr>
              <a:t> </a:t>
            </a:r>
          </a:p>
          <a:p>
            <a:pPr marL="3175" algn="ctr">
              <a:defRPr/>
            </a:pPr>
            <a:r>
              <a:rPr lang="en-GB" sz="2000" dirty="0" err="1" smtClean="0">
                <a:solidFill>
                  <a:srgbClr val="FFC000"/>
                </a:solidFill>
              </a:rPr>
              <a:t>HOMs</a:t>
            </a:r>
            <a:r>
              <a:rPr lang="en-GB" sz="2000" dirty="0" smtClean="0">
                <a:solidFill>
                  <a:srgbClr val="FFC000"/>
                </a:solidFill>
              </a:rPr>
              <a:t> reports:</a:t>
            </a:r>
          </a:p>
          <a:p>
            <a:pPr marL="3175" algn="ctr">
              <a:defRPr/>
            </a:pPr>
            <a:r>
              <a:rPr lang="en-GB" sz="1800" dirty="0">
                <a:solidFill>
                  <a:srgbClr val="FFFF00"/>
                </a:solidFill>
                <a:hlinkClick r:id="rId5"/>
              </a:rPr>
              <a:t>http://</a:t>
            </a:r>
            <a:r>
              <a:rPr lang="en-GB" sz="1800" dirty="0" smtClean="0">
                <a:solidFill>
                  <a:srgbClr val="FFFF00"/>
                </a:solidFill>
                <a:hlinkClick r:id="rId5"/>
              </a:rPr>
              <a:t>capacity4dev.ec.europa.eu/private-joint-programming/documents</a:t>
            </a:r>
            <a:r>
              <a:rPr lang="en-GB" sz="1800" dirty="0" smtClean="0">
                <a:solidFill>
                  <a:srgbClr val="FFFF00"/>
                </a:solidFill>
              </a:rPr>
              <a:t> </a:t>
            </a:r>
          </a:p>
          <a:p>
            <a:pPr marL="3175" algn="ctr">
              <a:defRPr/>
            </a:pPr>
            <a:endParaRPr lang="en-GB" sz="2000" dirty="0">
              <a:solidFill>
                <a:srgbClr val="FFFF00"/>
              </a:solidFill>
            </a:endParaRPr>
          </a:p>
          <a:p>
            <a:pPr algn="ctr"/>
            <a:endParaRPr lang="en-GB" sz="2000" dirty="0"/>
          </a:p>
        </p:txBody>
      </p:sp>
      <p:sp>
        <p:nvSpPr>
          <p:cNvPr id="17413" name="AutoShape 17" descr="Z"/>
          <p:cNvSpPr>
            <a:spLocks noChangeAspect="1" noChangeArrowheads="1"/>
          </p:cNvSpPr>
          <p:nvPr/>
        </p:nvSpPr>
        <p:spPr bwMode="auto">
          <a:xfrm>
            <a:off x="3795713" y="3181350"/>
            <a:ext cx="1552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35137" r="16691" b="4853"/>
          <a:stretch/>
        </p:blipFill>
        <p:spPr bwMode="auto">
          <a:xfrm>
            <a:off x="3061120" y="1844824"/>
            <a:ext cx="5903368" cy="260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32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EC-EE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32611</TotalTime>
  <Words>478</Words>
  <Application>Microsoft Office PowerPoint</Application>
  <PresentationFormat>On-screen Show (4:3)</PresentationFormat>
  <Paragraphs>84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presentation EC-EEAS</vt:lpstr>
      <vt:lpstr>PowerPoint Presentation</vt:lpstr>
      <vt:lpstr>Knowledge sharing Regional Joint Programming workshops </vt:lpstr>
      <vt:lpstr>Next Round 2016-2017 Regional Joint Programming workshops </vt:lpstr>
      <vt:lpstr>Consultant Support: facts June 2014-Sept 2015</vt:lpstr>
      <vt:lpstr>Mission planning 2015-early 2016</vt:lpstr>
      <vt:lpstr>New Phase of Support -  March 2016-2018</vt:lpstr>
      <vt:lpstr>New Phase of Support - KNOWLEDGE SHARING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MOLTENI Lino (DEVCO)</dc:creator>
  <cp:lastModifiedBy>PIMENTA Isabel(DEVCO)</cp:lastModifiedBy>
  <cp:revision>1636</cp:revision>
  <cp:lastPrinted>2015-11-10T14:40:28Z</cp:lastPrinted>
  <dcterms:created xsi:type="dcterms:W3CDTF">2005-12-20T11:19:53Z</dcterms:created>
  <dcterms:modified xsi:type="dcterms:W3CDTF">2015-11-11T19:08:39Z</dcterms:modified>
</cp:coreProperties>
</file>