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7556500" cy="10693400"/>
  <p:notesSz cx="6858000" cy="9144000"/>
  <p:embeddedFontLst>
    <p:embeddedFont>
      <p:font typeface="Noto Sans Bold" charset="1" panose="020B0802040504020204"/>
      <p:regular r:id="rId8"/>
    </p:embeddedFont>
    <p:embeddedFont>
      <p:font typeface="Noto Sans" charset="1" panose="020B0502040504020204"/>
      <p:regular r:id="rId9"/>
    </p:embeddedFont>
    <p:embeddedFont>
      <p:font typeface="Noto Sans Bold Italics" charset="1" panose="020B0802040504090204"/>
      <p:regular r:id="rId10"/>
    </p:embeddedFont>
    <p:embeddedFont>
      <p:font typeface="Noto Sans Italics" charset="1" panose="020B0502040504090204"/>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ailto:heike.pratsch@giz.de" TargetMode="External" Type="http://schemas.openxmlformats.org/officeDocument/2006/relationships/hyperlink"/><Relationship Id="rId11" Target="mailto:heike.pratsch@giz.de" TargetMode="External" Type="http://schemas.openxmlformats.org/officeDocument/2006/relationships/hyperlink"/><Relationship Id="rId12" Target="mailto:heike.pratsch@giz.de" TargetMode="External" Type="http://schemas.openxmlformats.org/officeDocument/2006/relationships/hyperlink"/><Relationship Id="rId13" Target="mailto:heike.pratsch@giz.de" TargetMode="External" Type="http://schemas.openxmlformats.org/officeDocument/2006/relationships/hyperlink"/><Relationship Id="rId14" Target="mailto:heike.pratsch@giz.de" TargetMode="External" Type="http://schemas.openxmlformats.org/officeDocument/2006/relationships/hyperlink"/><Relationship Id="rId15" Target="mailto:esichiola@tevetamw.com" TargetMode="External" Type="http://schemas.openxmlformats.org/officeDocument/2006/relationships/hyperlink"/><Relationship Id="rId16" Target="mailto:clange@tevetamw.com" TargetMode="External" Type="http://schemas.openxmlformats.org/officeDocument/2006/relationships/hyperlink"/><Relationship Id="rId17" Target="mailto:clange@tevetamw.com" TargetMode="External" Type="http://schemas.openxmlformats.org/officeDocument/2006/relationships/hyperlink"/><Relationship Id="rId18" Target="mailto:clange@tevetamw.com" TargetMode="External" Type="http://schemas.openxmlformats.org/officeDocument/2006/relationships/hyperlink"/><Relationship Id="rId19" Target="mailto:clange@tevetamw.com" TargetMode="External" Type="http://schemas.openxmlformats.org/officeDocument/2006/relationships/hyperlink"/><Relationship Id="rId2" Target="../media/image1.png" Type="http://schemas.openxmlformats.org/officeDocument/2006/relationships/image"/><Relationship Id="rId20" Target="mailto:clange@tevetamw.com" TargetMode="External" Type="http://schemas.openxmlformats.org/officeDocument/2006/relationships/hyperlink"/><Relationship Id="rId21" Target="mailto:clange@tevetamw.com" TargetMode="External" Type="http://schemas.openxmlformats.org/officeDocument/2006/relationships/hyperlink"/><Relationship Id="rId22" Target="mailto:clange@tevetamw.com" TargetMode="External" Type="http://schemas.openxmlformats.org/officeDocument/2006/relationships/hyperlink"/><Relationship Id="rId23" Target="mailto:clange@tevetamw.com" TargetMode="External" Type="http://schemas.openxmlformats.org/officeDocument/2006/relationships/hyperlink"/><Relationship Id="rId24" Target="mailto:clange@tevetamw.com" TargetMode="External" Type="http://schemas.openxmlformats.org/officeDocument/2006/relationships/hyperlink"/><Relationship Id="rId25" Target="mailto:clange@tevetamw.com" TargetMode="External" Type="http://schemas.openxmlformats.org/officeDocument/2006/relationships/hyperlink"/><Relationship Id="rId26" Target="mailto:clange@tevetamw.com" TargetMode="External" Type="http://schemas.openxmlformats.org/officeDocument/2006/relationships/hyperlink"/><Relationship Id="rId27" Target="mailto:clange@tevetamw.com" TargetMode="External" Type="http://schemas.openxmlformats.org/officeDocument/2006/relationships/hyperlink"/><Relationship Id="rId28" Target="mailto:clange@tevetamw.com" TargetMode="External" Type="http://schemas.openxmlformats.org/officeDocument/2006/relationships/hyperlink"/><Relationship Id="rId29" Target="../media/image9.png" Type="http://schemas.openxmlformats.org/officeDocument/2006/relationships/image"/><Relationship Id="rId3" Target="../media/image6.jpeg" Type="http://schemas.openxmlformats.org/officeDocument/2006/relationships/image"/><Relationship Id="rId30" Target="../media/image10.png" Type="http://schemas.openxmlformats.org/officeDocument/2006/relationships/image"/><Relationship Id="rId31" Target="../media/image11.png" Type="http://schemas.openxmlformats.org/officeDocument/2006/relationships/image"/><Relationship Id="rId32" Target="../media/image12.png" Type="http://schemas.openxmlformats.org/officeDocument/2006/relationships/image"/><Relationship Id="rId33" Target="../media/image13.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 Id="rId6" Target="https://gizonline.sharepoint.com/sites/WE4DRegionalwithGuestswithguests-TEIOP-VET/Freigegebene%20Dokumente/TEI%20OP-VET/II.%20Communication%20DG%20INTPA,%20BMZ,%20HUB%20und%20GIZ/4.%20GIZ%20-%20Comms/Factsheets/sigrun.leffler@giz.de" TargetMode="External" Type="http://schemas.openxmlformats.org/officeDocument/2006/relationships/hyperlink"/><Relationship Id="rId7" Target="mailto:heike.pratsch@giz.de" TargetMode="External" Type="http://schemas.openxmlformats.org/officeDocument/2006/relationships/hyperlink"/><Relationship Id="rId8" Target="mailto:heike.pratsch@giz.de" TargetMode="External" Type="http://schemas.openxmlformats.org/officeDocument/2006/relationships/hyperlink"/><Relationship Id="rId9" Target="mailto:heike.pratsch@giz.de"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936000"/>
            <a:ext cx="7560000" cy="756000"/>
          </a:xfrm>
          <a:custGeom>
            <a:avLst/>
            <a:gdLst/>
            <a:ahLst/>
            <a:cxnLst/>
            <a:rect r="r" b="b" t="t" l="l"/>
            <a:pathLst>
              <a:path h="756000" w="7560000">
                <a:moveTo>
                  <a:pt x="0" y="0"/>
                </a:moveTo>
                <a:lnTo>
                  <a:pt x="7560000" y="0"/>
                </a:lnTo>
                <a:lnTo>
                  <a:pt x="7560000" y="756000"/>
                </a:lnTo>
                <a:lnTo>
                  <a:pt x="0" y="756000"/>
                </a:lnTo>
                <a:lnTo>
                  <a:pt x="0" y="0"/>
                </a:lnTo>
                <a:close/>
              </a:path>
            </a:pathLst>
          </a:custGeom>
          <a:blipFill>
            <a:blip r:embed="rId2"/>
            <a:stretch>
              <a:fillRect l="0" t="-122916" r="0" b="0"/>
            </a:stretch>
          </a:blipFill>
        </p:spPr>
      </p:sp>
      <p:grpSp>
        <p:nvGrpSpPr>
          <p:cNvPr name="Group 3" id="3"/>
          <p:cNvGrpSpPr/>
          <p:nvPr/>
        </p:nvGrpSpPr>
        <p:grpSpPr>
          <a:xfrm rot="0">
            <a:off x="3879105" y="4445131"/>
            <a:ext cx="3015893" cy="4935805"/>
            <a:chOff x="0" y="0"/>
            <a:chExt cx="1080828" cy="1768881"/>
          </a:xfrm>
        </p:grpSpPr>
        <p:sp>
          <p:nvSpPr>
            <p:cNvPr name="Freeform 4" id="4"/>
            <p:cNvSpPr/>
            <p:nvPr/>
          </p:nvSpPr>
          <p:spPr>
            <a:xfrm flipH="false" flipV="false" rot="0">
              <a:off x="0" y="0"/>
              <a:ext cx="1080828" cy="1768881"/>
            </a:xfrm>
            <a:custGeom>
              <a:avLst/>
              <a:gdLst/>
              <a:ahLst/>
              <a:cxnLst/>
              <a:rect r="r" b="b" t="t" l="l"/>
              <a:pathLst>
                <a:path h="1768881" w="1080828">
                  <a:moveTo>
                    <a:pt x="0" y="0"/>
                  </a:moveTo>
                  <a:lnTo>
                    <a:pt x="1080828" y="0"/>
                  </a:lnTo>
                  <a:lnTo>
                    <a:pt x="1080828" y="1768881"/>
                  </a:lnTo>
                  <a:lnTo>
                    <a:pt x="0" y="1768881"/>
                  </a:lnTo>
                  <a:close/>
                </a:path>
              </a:pathLst>
            </a:custGeom>
            <a:solidFill>
              <a:srgbClr val="18BAA8"/>
            </a:solidFill>
          </p:spPr>
        </p:sp>
        <p:sp>
          <p:nvSpPr>
            <p:cNvPr name="TextBox 5" id="5"/>
            <p:cNvSpPr txBox="true"/>
            <p:nvPr/>
          </p:nvSpPr>
          <p:spPr>
            <a:xfrm>
              <a:off x="0" y="-19050"/>
              <a:ext cx="1080828" cy="1787931"/>
            </a:xfrm>
            <a:prstGeom prst="rect">
              <a:avLst/>
            </a:prstGeom>
          </p:spPr>
          <p:txBody>
            <a:bodyPr anchor="ctr" rtlCol="false" tIns="50800" lIns="50800" bIns="50800" rIns="50800"/>
            <a:lstStyle/>
            <a:p>
              <a:pPr algn="ctr">
                <a:lnSpc>
                  <a:spcPts val="1539"/>
                </a:lnSpc>
              </a:pPr>
            </a:p>
          </p:txBody>
        </p:sp>
      </p:grpSp>
      <p:grpSp>
        <p:nvGrpSpPr>
          <p:cNvPr name="Group 6" id="6"/>
          <p:cNvGrpSpPr/>
          <p:nvPr/>
        </p:nvGrpSpPr>
        <p:grpSpPr>
          <a:xfrm rot="0">
            <a:off x="671069" y="7492992"/>
            <a:ext cx="3208036" cy="1887944"/>
            <a:chOff x="0" y="0"/>
            <a:chExt cx="561643" cy="330530"/>
          </a:xfrm>
        </p:grpSpPr>
        <p:sp>
          <p:nvSpPr>
            <p:cNvPr name="Freeform 7" id="7"/>
            <p:cNvSpPr/>
            <p:nvPr/>
          </p:nvSpPr>
          <p:spPr>
            <a:xfrm flipH="false" flipV="false" rot="0">
              <a:off x="0" y="0"/>
              <a:ext cx="561643" cy="330530"/>
            </a:xfrm>
            <a:custGeom>
              <a:avLst/>
              <a:gdLst/>
              <a:ahLst/>
              <a:cxnLst/>
              <a:rect r="r" b="b" t="t" l="l"/>
              <a:pathLst>
                <a:path h="330530" w="561643">
                  <a:moveTo>
                    <a:pt x="0" y="0"/>
                  </a:moveTo>
                  <a:lnTo>
                    <a:pt x="561643" y="0"/>
                  </a:lnTo>
                  <a:lnTo>
                    <a:pt x="561643" y="330530"/>
                  </a:lnTo>
                  <a:lnTo>
                    <a:pt x="0" y="330530"/>
                  </a:lnTo>
                  <a:close/>
                </a:path>
              </a:pathLst>
            </a:custGeom>
            <a:blipFill>
              <a:blip r:embed="rId3"/>
              <a:stretch>
                <a:fillRect l="0" t="-6537" r="0" b="-6537"/>
              </a:stretch>
            </a:blipFill>
          </p:spPr>
        </p:sp>
      </p:grpSp>
      <p:grpSp>
        <p:nvGrpSpPr>
          <p:cNvPr name="Group 8" id="8"/>
          <p:cNvGrpSpPr/>
          <p:nvPr/>
        </p:nvGrpSpPr>
        <p:grpSpPr>
          <a:xfrm rot="0">
            <a:off x="671069" y="4445131"/>
            <a:ext cx="3208036" cy="3047861"/>
            <a:chOff x="0" y="0"/>
            <a:chExt cx="1149688" cy="1092284"/>
          </a:xfrm>
        </p:grpSpPr>
        <p:sp>
          <p:nvSpPr>
            <p:cNvPr name="Freeform 9" id="9"/>
            <p:cNvSpPr/>
            <p:nvPr/>
          </p:nvSpPr>
          <p:spPr>
            <a:xfrm flipH="false" flipV="false" rot="0">
              <a:off x="0" y="0"/>
              <a:ext cx="1149688" cy="1092284"/>
            </a:xfrm>
            <a:custGeom>
              <a:avLst/>
              <a:gdLst/>
              <a:ahLst/>
              <a:cxnLst/>
              <a:rect r="r" b="b" t="t" l="l"/>
              <a:pathLst>
                <a:path h="1092284" w="1149688">
                  <a:moveTo>
                    <a:pt x="0" y="0"/>
                  </a:moveTo>
                  <a:lnTo>
                    <a:pt x="1149688" y="0"/>
                  </a:lnTo>
                  <a:lnTo>
                    <a:pt x="1149688" y="1092284"/>
                  </a:lnTo>
                  <a:lnTo>
                    <a:pt x="0" y="1092284"/>
                  </a:lnTo>
                  <a:close/>
                </a:path>
              </a:pathLst>
            </a:custGeom>
            <a:solidFill>
              <a:srgbClr val="D9D9D9">
                <a:alpha val="24706"/>
              </a:srgbClr>
            </a:solidFill>
          </p:spPr>
        </p:sp>
        <p:sp>
          <p:nvSpPr>
            <p:cNvPr name="TextBox 10" id="10"/>
            <p:cNvSpPr txBox="true"/>
            <p:nvPr/>
          </p:nvSpPr>
          <p:spPr>
            <a:xfrm>
              <a:off x="0" y="-19050"/>
              <a:ext cx="1149688" cy="1111334"/>
            </a:xfrm>
            <a:prstGeom prst="rect">
              <a:avLst/>
            </a:prstGeom>
          </p:spPr>
          <p:txBody>
            <a:bodyPr anchor="ctr" rtlCol="false" tIns="50800" lIns="50800" bIns="50800" rIns="50800"/>
            <a:lstStyle/>
            <a:p>
              <a:pPr algn="ctr">
                <a:lnSpc>
                  <a:spcPts val="1540"/>
                </a:lnSpc>
              </a:pPr>
            </a:p>
          </p:txBody>
        </p:sp>
      </p:grpSp>
      <p:sp>
        <p:nvSpPr>
          <p:cNvPr name="Freeform 11" id="11"/>
          <p:cNvSpPr/>
          <p:nvPr/>
        </p:nvSpPr>
        <p:spPr>
          <a:xfrm flipH="false" flipV="false" rot="0">
            <a:off x="0" y="0"/>
            <a:ext cx="7560000" cy="1685250"/>
          </a:xfrm>
          <a:custGeom>
            <a:avLst/>
            <a:gdLst/>
            <a:ahLst/>
            <a:cxnLst/>
            <a:rect r="r" b="b" t="t" l="l"/>
            <a:pathLst>
              <a:path h="1685250" w="7560000">
                <a:moveTo>
                  <a:pt x="0" y="0"/>
                </a:moveTo>
                <a:lnTo>
                  <a:pt x="7560000" y="0"/>
                </a:lnTo>
                <a:lnTo>
                  <a:pt x="7560000" y="1685250"/>
                </a:lnTo>
                <a:lnTo>
                  <a:pt x="0" y="1685250"/>
                </a:lnTo>
                <a:lnTo>
                  <a:pt x="0" y="0"/>
                </a:lnTo>
                <a:close/>
              </a:path>
            </a:pathLst>
          </a:custGeom>
          <a:blipFill>
            <a:blip r:embed="rId4"/>
            <a:stretch>
              <a:fillRect l="-247" t="0" r="-247" b="0"/>
            </a:stretch>
          </a:blipFill>
        </p:spPr>
      </p:sp>
      <p:sp>
        <p:nvSpPr>
          <p:cNvPr name="Freeform 12" id="12"/>
          <p:cNvSpPr/>
          <p:nvPr/>
        </p:nvSpPr>
        <p:spPr>
          <a:xfrm flipH="false" flipV="false" rot="0">
            <a:off x="865243" y="2010044"/>
            <a:ext cx="1089067" cy="533981"/>
          </a:xfrm>
          <a:custGeom>
            <a:avLst/>
            <a:gdLst/>
            <a:ahLst/>
            <a:cxnLst/>
            <a:rect r="r" b="b" t="t" l="l"/>
            <a:pathLst>
              <a:path h="533981" w="1089067">
                <a:moveTo>
                  <a:pt x="0" y="0"/>
                </a:moveTo>
                <a:lnTo>
                  <a:pt x="1089067" y="0"/>
                </a:lnTo>
                <a:lnTo>
                  <a:pt x="1089067" y="533981"/>
                </a:lnTo>
                <a:lnTo>
                  <a:pt x="0" y="533981"/>
                </a:lnTo>
                <a:lnTo>
                  <a:pt x="0" y="0"/>
                </a:lnTo>
                <a:close/>
              </a:path>
            </a:pathLst>
          </a:custGeom>
          <a:blipFill>
            <a:blip r:embed="rId5"/>
            <a:stretch>
              <a:fillRect l="-13567" t="0" r="-8821" b="-174"/>
            </a:stretch>
          </a:blipFill>
        </p:spPr>
      </p:sp>
      <p:sp>
        <p:nvSpPr>
          <p:cNvPr name="Freeform 13" id="13"/>
          <p:cNvSpPr/>
          <p:nvPr/>
        </p:nvSpPr>
        <p:spPr>
          <a:xfrm flipH="false" flipV="false" rot="0">
            <a:off x="5067275" y="2828950"/>
            <a:ext cx="1436565" cy="1434769"/>
          </a:xfrm>
          <a:custGeom>
            <a:avLst/>
            <a:gdLst/>
            <a:ahLst/>
            <a:cxnLst/>
            <a:rect r="r" b="b" t="t" l="l"/>
            <a:pathLst>
              <a:path h="1434769" w="1436565">
                <a:moveTo>
                  <a:pt x="0" y="0"/>
                </a:moveTo>
                <a:lnTo>
                  <a:pt x="1436564" y="0"/>
                </a:lnTo>
                <a:lnTo>
                  <a:pt x="1436564" y="1434769"/>
                </a:lnTo>
                <a:lnTo>
                  <a:pt x="0" y="1434769"/>
                </a:lnTo>
                <a:lnTo>
                  <a:pt x="0" y="0"/>
                </a:lnTo>
                <a:close/>
              </a:path>
            </a:pathLst>
          </a:custGeom>
          <a:blipFill>
            <a:blip r:embed="rId6"/>
            <a:stretch>
              <a:fillRect l="-28" t="0" r="-28" b="0"/>
            </a:stretch>
          </a:blipFill>
        </p:spPr>
      </p:sp>
      <p:sp>
        <p:nvSpPr>
          <p:cNvPr name="TextBox 14" id="14"/>
          <p:cNvSpPr txBox="true"/>
          <p:nvPr/>
        </p:nvSpPr>
        <p:spPr>
          <a:xfrm rot="0">
            <a:off x="2232309" y="10039781"/>
            <a:ext cx="3095382" cy="88900"/>
          </a:xfrm>
          <a:prstGeom prst="rect">
            <a:avLst/>
          </a:prstGeom>
        </p:spPr>
        <p:txBody>
          <a:bodyPr anchor="t" rtlCol="false" tIns="0" lIns="0" bIns="0" rIns="0">
            <a:spAutoFit/>
          </a:bodyPr>
          <a:lstStyle/>
          <a:p>
            <a:pPr algn="ctr">
              <a:lnSpc>
                <a:spcPts val="719"/>
              </a:lnSpc>
            </a:pPr>
            <a:r>
              <a:rPr lang="en-US" b="true" sz="599">
                <a:solidFill>
                  <a:srgbClr val="00125C"/>
                </a:solidFill>
                <a:latin typeface="Noto Sans Bold"/>
                <a:ea typeface="Noto Sans Bold"/>
                <a:cs typeface="Noto Sans Bold"/>
                <a:sym typeface="Noto Sans Bold"/>
              </a:rPr>
              <a:t>#TeamEurope Initiative “Opportunity-Driven Skills and VET in Africa” - TEI OP-VET </a:t>
            </a:r>
          </a:p>
        </p:txBody>
      </p:sp>
      <p:sp>
        <p:nvSpPr>
          <p:cNvPr name="TextBox 15" id="15"/>
          <p:cNvSpPr txBox="true"/>
          <p:nvPr/>
        </p:nvSpPr>
        <p:spPr>
          <a:xfrm rot="0">
            <a:off x="3988326" y="4818748"/>
            <a:ext cx="2815674" cy="4112999"/>
          </a:xfrm>
          <a:prstGeom prst="rect">
            <a:avLst/>
          </a:prstGeom>
        </p:spPr>
        <p:txBody>
          <a:bodyPr anchor="t" rtlCol="false" tIns="0" lIns="0" bIns="0" rIns="0">
            <a:spAutoFit/>
          </a:bodyPr>
          <a:lstStyle/>
          <a:p>
            <a:pPr algn="just" marL="194310" indent="-97155" lvl="1">
              <a:lnSpc>
                <a:spcPts val="1260"/>
              </a:lnSpc>
              <a:buFont typeface="Arial"/>
              <a:buChar char="•"/>
            </a:pPr>
            <a:r>
              <a:rPr lang="en-US" b="true" sz="900">
                <a:solidFill>
                  <a:srgbClr val="FFFFFF"/>
                </a:solidFill>
                <a:latin typeface="Noto Sans Bold"/>
                <a:ea typeface="Noto Sans Bold"/>
                <a:cs typeface="Noto Sans Bold"/>
                <a:sym typeface="Noto Sans Bold"/>
              </a:rPr>
              <a:t>Start</a:t>
            </a:r>
            <a:r>
              <a:rPr lang="en-US" b="true" sz="900">
                <a:solidFill>
                  <a:srgbClr val="FFFFFF"/>
                </a:solidFill>
                <a:latin typeface="Noto Sans Bold"/>
                <a:ea typeface="Noto Sans Bold"/>
                <a:cs typeface="Noto Sans Bold"/>
                <a:sym typeface="Noto Sans Bold"/>
              </a:rPr>
              <a:t>s from concrete job opportunities</a:t>
            </a:r>
            <a:r>
              <a:rPr lang="en-US" sz="900">
                <a:solidFill>
                  <a:srgbClr val="FFFFFF"/>
                </a:solidFill>
                <a:latin typeface="Noto Sans"/>
                <a:ea typeface="Noto Sans"/>
                <a:cs typeface="Noto Sans"/>
                <a:sym typeface="Noto Sans"/>
              </a:rPr>
              <a:t> identified with companies and employers, outlining the skills and qualifications needed for these positions.</a:t>
            </a:r>
          </a:p>
          <a:p>
            <a:pPr algn="just">
              <a:lnSpc>
                <a:spcPts val="1260"/>
              </a:lnSpc>
            </a:pPr>
          </a:p>
          <a:p>
            <a:pPr algn="just" marL="194310" indent="-97155" lvl="1">
              <a:lnSpc>
                <a:spcPts val="1260"/>
              </a:lnSpc>
              <a:buFont typeface="Arial"/>
              <a:buChar char="•"/>
            </a:pPr>
            <a:r>
              <a:rPr lang="en-US" b="true" sz="900">
                <a:solidFill>
                  <a:srgbClr val="FFFFFF"/>
                </a:solidFill>
                <a:latin typeface="Noto Sans Bold"/>
                <a:ea typeface="Noto Sans Bold"/>
                <a:cs typeface="Noto Sans Bold"/>
                <a:sym typeface="Noto Sans Bold"/>
              </a:rPr>
              <a:t>Co-designs and adapts curr</a:t>
            </a:r>
            <a:r>
              <a:rPr lang="en-US" b="true" sz="900">
                <a:solidFill>
                  <a:srgbClr val="FFFFFF"/>
                </a:solidFill>
                <a:latin typeface="Noto Sans Bold"/>
                <a:ea typeface="Noto Sans Bold"/>
                <a:cs typeface="Noto Sans Bold"/>
                <a:sym typeface="Noto Sans Bold"/>
              </a:rPr>
              <a:t>icula </a:t>
            </a:r>
            <a:r>
              <a:rPr lang="en-US" sz="900">
                <a:solidFill>
                  <a:srgbClr val="FFFFFF"/>
                </a:solidFill>
                <a:latin typeface="Noto Sans"/>
                <a:ea typeface="Noto Sans"/>
                <a:cs typeface="Noto Sans"/>
                <a:sym typeface="Noto Sans"/>
              </a:rPr>
              <a:t>with</a:t>
            </a:r>
            <a:r>
              <a:rPr lang="en-US" sz="900">
                <a:solidFill>
                  <a:srgbClr val="FFFFFF"/>
                </a:solidFill>
                <a:latin typeface="Noto Sans"/>
                <a:ea typeface="Noto Sans"/>
                <a:cs typeface="Noto Sans"/>
                <a:sym typeface="Noto Sans"/>
              </a:rPr>
              <a:t> the private sector and employers to align qualifications with labour market needs in solar energy and energy distribution.</a:t>
            </a:r>
          </a:p>
          <a:p>
            <a:pPr algn="just">
              <a:lnSpc>
                <a:spcPts val="1260"/>
              </a:lnSpc>
            </a:pPr>
          </a:p>
          <a:p>
            <a:pPr algn="just" marL="194310" indent="-97155" lvl="1">
              <a:lnSpc>
                <a:spcPts val="1260"/>
              </a:lnSpc>
              <a:buFont typeface="Arial"/>
              <a:buChar char="•"/>
            </a:pPr>
            <a:r>
              <a:rPr lang="en-US" b="true" sz="900">
                <a:solidFill>
                  <a:srgbClr val="FFFFFF"/>
                </a:solidFill>
                <a:latin typeface="Noto Sans Bold"/>
                <a:ea typeface="Noto Sans Bold"/>
                <a:cs typeface="Noto Sans Bold"/>
                <a:sym typeface="Noto Sans Bold"/>
              </a:rPr>
              <a:t>Promotes structured work-based learning</a:t>
            </a:r>
            <a:r>
              <a:rPr lang="en-US" sz="900">
                <a:solidFill>
                  <a:srgbClr val="FFFFFF"/>
                </a:solidFill>
                <a:latin typeface="Noto Sans"/>
                <a:ea typeface="Noto Sans"/>
                <a:cs typeface="Noto Sans"/>
                <a:sym typeface="Noto Sans"/>
              </a:rPr>
              <a:t>, encouraging industry attachments with solar companies and energy suppliers.</a:t>
            </a:r>
          </a:p>
          <a:p>
            <a:pPr algn="just">
              <a:lnSpc>
                <a:spcPts val="1260"/>
              </a:lnSpc>
            </a:pPr>
          </a:p>
          <a:p>
            <a:pPr algn="just" marL="194310" indent="-97155" lvl="1">
              <a:lnSpc>
                <a:spcPts val="1260"/>
              </a:lnSpc>
              <a:buFont typeface="Arial"/>
              <a:buChar char="•"/>
            </a:pPr>
            <a:r>
              <a:rPr lang="en-US" b="true" sz="900">
                <a:solidFill>
                  <a:srgbClr val="FFFFFF"/>
                </a:solidFill>
                <a:latin typeface="Noto Sans Bold"/>
                <a:ea typeface="Noto Sans Bold"/>
                <a:cs typeface="Noto Sans Bold"/>
                <a:sym typeface="Noto Sans Bold"/>
              </a:rPr>
              <a:t>Advances gender-responsive VET </a:t>
            </a:r>
            <a:r>
              <a:rPr lang="en-US" sz="900">
                <a:solidFill>
                  <a:srgbClr val="FFFFFF"/>
                </a:solidFill>
                <a:latin typeface="Noto Sans"/>
                <a:ea typeface="Noto Sans"/>
                <a:cs typeface="Noto Sans"/>
                <a:sym typeface="Noto Sans"/>
              </a:rPr>
              <a:t>by analysing the barriers young women face in accessing careers in the renewable energy sector, informing targeted training and job placement initiatives.</a:t>
            </a:r>
          </a:p>
          <a:p>
            <a:pPr algn="just">
              <a:lnSpc>
                <a:spcPts val="1260"/>
              </a:lnSpc>
            </a:pPr>
          </a:p>
          <a:p>
            <a:pPr algn="just" marL="194310" indent="-97155" lvl="1">
              <a:lnSpc>
                <a:spcPts val="1260"/>
              </a:lnSpc>
              <a:spcBef>
                <a:spcPct val="0"/>
              </a:spcBef>
              <a:buFont typeface="Arial"/>
              <a:buChar char="•"/>
            </a:pPr>
            <a:r>
              <a:rPr lang="en-US" b="true" sz="900">
                <a:solidFill>
                  <a:srgbClr val="FFFFFF"/>
                </a:solidFill>
                <a:latin typeface="Noto Sans Bold"/>
                <a:ea typeface="Noto Sans Bold"/>
                <a:cs typeface="Noto Sans Bold"/>
                <a:sym typeface="Noto Sans Bold"/>
              </a:rPr>
              <a:t>Connects TEVET providers, regulators and government with the private sector and employers </a:t>
            </a:r>
            <a:r>
              <a:rPr lang="en-US" sz="900">
                <a:solidFill>
                  <a:srgbClr val="FFFFFF"/>
                </a:solidFill>
                <a:latin typeface="Noto Sans"/>
                <a:ea typeface="Noto Sans"/>
                <a:cs typeface="Noto Sans"/>
                <a:sym typeface="Noto Sans"/>
              </a:rPr>
              <a:t>through a Renewable Energy Sector Skills Council, promoting skills development driven by job opportunities in the renewable energy industry.</a:t>
            </a:r>
          </a:p>
          <a:p>
            <a:pPr algn="just">
              <a:lnSpc>
                <a:spcPts val="1260"/>
              </a:lnSpc>
              <a:spcBef>
                <a:spcPct val="0"/>
              </a:spcBef>
            </a:pPr>
          </a:p>
        </p:txBody>
      </p:sp>
      <p:sp>
        <p:nvSpPr>
          <p:cNvPr name="TextBox 16" id="16"/>
          <p:cNvSpPr txBox="true"/>
          <p:nvPr/>
        </p:nvSpPr>
        <p:spPr>
          <a:xfrm rot="0">
            <a:off x="2213312" y="1935184"/>
            <a:ext cx="4662688" cy="714077"/>
          </a:xfrm>
          <a:prstGeom prst="rect">
            <a:avLst/>
          </a:prstGeom>
        </p:spPr>
        <p:txBody>
          <a:bodyPr anchor="t" rtlCol="false" tIns="0" lIns="0" bIns="0" rIns="0">
            <a:spAutoFit/>
          </a:bodyPr>
          <a:lstStyle/>
          <a:p>
            <a:pPr algn="l" marL="0" indent="0" lvl="0">
              <a:lnSpc>
                <a:spcPts val="1560"/>
              </a:lnSpc>
              <a:spcBef>
                <a:spcPct val="0"/>
              </a:spcBef>
            </a:pPr>
            <a:r>
              <a:rPr lang="en-US" b="true" sz="1300">
                <a:solidFill>
                  <a:srgbClr val="00125C"/>
                </a:solidFill>
                <a:latin typeface="Noto Sans Bold"/>
                <a:ea typeface="Noto Sans Bold"/>
                <a:cs typeface="Noto Sans Bold"/>
                <a:sym typeface="Noto Sans Bold"/>
              </a:rPr>
              <a:t>REWARDS – Renewable En</a:t>
            </a:r>
            <a:r>
              <a:rPr lang="en-US" b="true" sz="1300" strike="noStrike" u="none">
                <a:solidFill>
                  <a:srgbClr val="00125C"/>
                </a:solidFill>
                <a:latin typeface="Noto Sans Bold"/>
                <a:ea typeface="Noto Sans Bold"/>
                <a:cs typeface="Noto Sans Bold"/>
                <a:sym typeface="Noto Sans Bold"/>
              </a:rPr>
              <a:t>ergy Workforce A</a:t>
            </a:r>
            <a:r>
              <a:rPr lang="en-US" b="true" sz="1300" strike="noStrike" u="none">
                <a:solidFill>
                  <a:srgbClr val="00125C"/>
                </a:solidFill>
                <a:latin typeface="Noto Sans Bold"/>
                <a:ea typeface="Noto Sans Bold"/>
                <a:cs typeface="Noto Sans Bold"/>
                <a:sym typeface="Noto Sans Bold"/>
              </a:rPr>
              <a:t>dv</a:t>
            </a:r>
            <a:r>
              <a:rPr lang="en-US" b="true" sz="1300" strike="noStrike" u="none">
                <a:solidFill>
                  <a:srgbClr val="00125C"/>
                </a:solidFill>
                <a:latin typeface="Noto Sans Bold"/>
                <a:ea typeface="Noto Sans Bold"/>
                <a:cs typeface="Noto Sans Bold"/>
                <a:sym typeface="Noto Sans Bold"/>
              </a:rPr>
              <a:t>ance</a:t>
            </a:r>
            <a:r>
              <a:rPr lang="en-US" b="true" sz="1300" strike="noStrike" u="none">
                <a:solidFill>
                  <a:srgbClr val="00125C"/>
                </a:solidFill>
                <a:latin typeface="Noto Sans Bold"/>
                <a:ea typeface="Noto Sans Bold"/>
                <a:cs typeface="Noto Sans Bold"/>
                <a:sym typeface="Noto Sans Bold"/>
              </a:rPr>
              <a:t>m</a:t>
            </a:r>
            <a:r>
              <a:rPr lang="en-US" b="true" sz="1300" strike="noStrike" u="none">
                <a:solidFill>
                  <a:srgbClr val="00125C"/>
                </a:solidFill>
                <a:latin typeface="Noto Sans Bold"/>
                <a:ea typeface="Noto Sans Bold"/>
                <a:cs typeface="Noto Sans Bold"/>
                <a:sym typeface="Noto Sans Bold"/>
              </a:rPr>
              <a:t>ent And Recruitment through De</a:t>
            </a:r>
            <a:r>
              <a:rPr lang="en-US" b="true" sz="1300" strike="noStrike" u="none">
                <a:solidFill>
                  <a:srgbClr val="00125C"/>
                </a:solidFill>
                <a:latin typeface="Noto Sans Bold"/>
                <a:ea typeface="Noto Sans Bold"/>
                <a:cs typeface="Noto Sans Bold"/>
                <a:sym typeface="Noto Sans Bold"/>
              </a:rPr>
              <a:t>mand-d</a:t>
            </a:r>
            <a:r>
              <a:rPr lang="en-US" b="true" sz="1300" strike="noStrike" u="none">
                <a:solidFill>
                  <a:srgbClr val="00125C"/>
                </a:solidFill>
                <a:latin typeface="Noto Sans Bold"/>
                <a:ea typeface="Noto Sans Bold"/>
                <a:cs typeface="Noto Sans Bold"/>
                <a:sym typeface="Noto Sans Bold"/>
              </a:rPr>
              <a:t>riven </a:t>
            </a:r>
            <a:r>
              <a:rPr lang="en-US" b="true" sz="1300" strike="noStrike" u="none">
                <a:solidFill>
                  <a:srgbClr val="00125C"/>
                </a:solidFill>
                <a:latin typeface="Noto Sans Bold"/>
                <a:ea typeface="Noto Sans Bold"/>
                <a:cs typeface="Noto Sans Bold"/>
                <a:sym typeface="Noto Sans Bold"/>
              </a:rPr>
              <a:t>Ski</a:t>
            </a:r>
            <a:r>
              <a:rPr lang="en-US" b="true" sz="1300" strike="noStrike" u="none">
                <a:solidFill>
                  <a:srgbClr val="00125C"/>
                </a:solidFill>
                <a:latin typeface="Noto Sans Bold"/>
                <a:ea typeface="Noto Sans Bold"/>
                <a:cs typeface="Noto Sans Bold"/>
                <a:sym typeface="Noto Sans Bold"/>
              </a:rPr>
              <a:t>l</a:t>
            </a:r>
            <a:r>
              <a:rPr lang="en-US" b="true" sz="1300" strike="noStrike" u="none">
                <a:solidFill>
                  <a:srgbClr val="00125C"/>
                </a:solidFill>
                <a:latin typeface="Noto Sans Bold"/>
                <a:ea typeface="Noto Sans Bold"/>
                <a:cs typeface="Noto Sans Bold"/>
                <a:sym typeface="Noto Sans Bold"/>
              </a:rPr>
              <a:t>ls</a:t>
            </a:r>
            <a:r>
              <a:rPr lang="en-US" b="true" sz="1300" strike="noStrike" u="none">
                <a:solidFill>
                  <a:srgbClr val="00125C"/>
                </a:solidFill>
                <a:latin typeface="Noto Sans Bold"/>
                <a:ea typeface="Noto Sans Bold"/>
                <a:cs typeface="Noto Sans Bold"/>
                <a:sym typeface="Noto Sans Bold"/>
              </a:rPr>
              <a:t> </a:t>
            </a:r>
          </a:p>
          <a:p>
            <a:pPr algn="l" marL="0" indent="0" lvl="0">
              <a:lnSpc>
                <a:spcPts val="1320"/>
              </a:lnSpc>
              <a:spcBef>
                <a:spcPct val="0"/>
              </a:spcBef>
            </a:pPr>
            <a:r>
              <a:rPr lang="en-US" sz="1100" strike="noStrike" u="none">
                <a:solidFill>
                  <a:srgbClr val="00125C"/>
                </a:solidFill>
                <a:latin typeface="Noto Sans"/>
                <a:ea typeface="Noto Sans"/>
                <a:cs typeface="Noto Sans"/>
                <a:sym typeface="Noto Sans"/>
              </a:rPr>
              <a:t>Tech</a:t>
            </a:r>
            <a:r>
              <a:rPr lang="en-US" sz="1100" strike="noStrike" u="none">
                <a:solidFill>
                  <a:srgbClr val="00125C"/>
                </a:solidFill>
                <a:latin typeface="Noto Sans"/>
                <a:ea typeface="Noto Sans"/>
                <a:cs typeface="Noto Sans"/>
                <a:sym typeface="Noto Sans"/>
              </a:rPr>
              <a:t>ni</a:t>
            </a:r>
            <a:r>
              <a:rPr lang="en-US" sz="1100" strike="noStrike" u="none">
                <a:solidFill>
                  <a:srgbClr val="00125C"/>
                </a:solidFill>
                <a:latin typeface="Noto Sans"/>
                <a:ea typeface="Noto Sans"/>
                <a:cs typeface="Noto Sans"/>
                <a:sym typeface="Noto Sans"/>
              </a:rPr>
              <a:t>cal,</a:t>
            </a:r>
            <a:r>
              <a:rPr lang="en-US" sz="1100" strike="noStrike" u="none">
                <a:solidFill>
                  <a:srgbClr val="00125C"/>
                </a:solidFill>
                <a:latin typeface="Noto Sans"/>
                <a:ea typeface="Noto Sans"/>
                <a:cs typeface="Noto Sans"/>
                <a:sym typeface="Noto Sans"/>
              </a:rPr>
              <a:t> E</a:t>
            </a:r>
            <a:r>
              <a:rPr lang="en-US" sz="1100" strike="noStrike" u="none">
                <a:solidFill>
                  <a:srgbClr val="00125C"/>
                </a:solidFill>
                <a:latin typeface="Noto Sans"/>
                <a:ea typeface="Noto Sans"/>
                <a:cs typeface="Noto Sans"/>
                <a:sym typeface="Noto Sans"/>
              </a:rPr>
              <a:t>nt</a:t>
            </a:r>
            <a:r>
              <a:rPr lang="en-US" sz="1100" strike="noStrike" u="none">
                <a:solidFill>
                  <a:srgbClr val="00125C"/>
                </a:solidFill>
                <a:latin typeface="Noto Sans"/>
                <a:ea typeface="Noto Sans"/>
                <a:cs typeface="Noto Sans"/>
                <a:sym typeface="Noto Sans"/>
              </a:rPr>
              <a:t>r</a:t>
            </a:r>
            <a:r>
              <a:rPr lang="en-US" sz="1100" strike="noStrike" u="none">
                <a:solidFill>
                  <a:srgbClr val="00125C"/>
                </a:solidFill>
                <a:latin typeface="Noto Sans"/>
                <a:ea typeface="Noto Sans"/>
                <a:cs typeface="Noto Sans"/>
                <a:sym typeface="Noto Sans"/>
              </a:rPr>
              <a:t>e</a:t>
            </a:r>
            <a:r>
              <a:rPr lang="en-US" sz="1100" strike="noStrike" u="none">
                <a:solidFill>
                  <a:srgbClr val="00125C"/>
                </a:solidFill>
                <a:latin typeface="Noto Sans"/>
                <a:ea typeface="Noto Sans"/>
                <a:cs typeface="Noto Sans"/>
                <a:sym typeface="Noto Sans"/>
              </a:rPr>
              <a:t>p</a:t>
            </a:r>
            <a:r>
              <a:rPr lang="en-US" sz="1100" strike="noStrike" u="none">
                <a:solidFill>
                  <a:srgbClr val="00125C"/>
                </a:solidFill>
                <a:latin typeface="Noto Sans"/>
                <a:ea typeface="Noto Sans"/>
                <a:cs typeface="Noto Sans"/>
                <a:sym typeface="Noto Sans"/>
              </a:rPr>
              <a:t>r</a:t>
            </a:r>
            <a:r>
              <a:rPr lang="en-US" sz="1100" strike="noStrike" u="none">
                <a:solidFill>
                  <a:srgbClr val="00125C"/>
                </a:solidFill>
                <a:latin typeface="Noto Sans"/>
                <a:ea typeface="Noto Sans"/>
                <a:cs typeface="Noto Sans"/>
                <a:sym typeface="Noto Sans"/>
              </a:rPr>
              <a:t>eneurial and </a:t>
            </a:r>
            <a:r>
              <a:rPr lang="en-US" sz="1100" strike="noStrike" u="none">
                <a:solidFill>
                  <a:srgbClr val="00125C"/>
                </a:solidFill>
                <a:latin typeface="Noto Sans"/>
                <a:ea typeface="Noto Sans"/>
                <a:cs typeface="Noto Sans"/>
                <a:sym typeface="Noto Sans"/>
              </a:rPr>
              <a:t>V</a:t>
            </a:r>
            <a:r>
              <a:rPr lang="en-US" sz="1100" strike="noStrike" u="none">
                <a:solidFill>
                  <a:srgbClr val="00125C"/>
                </a:solidFill>
                <a:latin typeface="Noto Sans"/>
                <a:ea typeface="Noto Sans"/>
                <a:cs typeface="Noto Sans"/>
                <a:sym typeface="Noto Sans"/>
              </a:rPr>
              <a:t>ocational </a:t>
            </a:r>
            <a:r>
              <a:rPr lang="en-US" sz="1100" strike="noStrike" u="none">
                <a:solidFill>
                  <a:srgbClr val="00125C"/>
                </a:solidFill>
                <a:latin typeface="Noto Sans"/>
                <a:ea typeface="Noto Sans"/>
                <a:cs typeface="Noto Sans"/>
                <a:sym typeface="Noto Sans"/>
              </a:rPr>
              <a:t>Educa</a:t>
            </a:r>
            <a:r>
              <a:rPr lang="en-US" sz="1100" strike="noStrike" u="none">
                <a:solidFill>
                  <a:srgbClr val="00125C"/>
                </a:solidFill>
                <a:latin typeface="Noto Sans"/>
                <a:ea typeface="Noto Sans"/>
                <a:cs typeface="Noto Sans"/>
                <a:sym typeface="Noto Sans"/>
              </a:rPr>
              <a:t>t</a:t>
            </a:r>
            <a:r>
              <a:rPr lang="en-US" sz="1100" strike="noStrike" u="none">
                <a:solidFill>
                  <a:srgbClr val="00125C"/>
                </a:solidFill>
                <a:latin typeface="Noto Sans"/>
                <a:ea typeface="Noto Sans"/>
                <a:cs typeface="Noto Sans"/>
                <a:sym typeface="Noto Sans"/>
              </a:rPr>
              <a:t>ion</a:t>
            </a:r>
            <a:r>
              <a:rPr lang="en-US" sz="1100" strike="noStrike" u="none">
                <a:solidFill>
                  <a:srgbClr val="00125C"/>
                </a:solidFill>
                <a:latin typeface="Noto Sans"/>
                <a:ea typeface="Noto Sans"/>
                <a:cs typeface="Noto Sans"/>
                <a:sym typeface="Noto Sans"/>
              </a:rPr>
              <a:t> </a:t>
            </a:r>
            <a:r>
              <a:rPr lang="en-US" sz="1100" strike="noStrike" u="none">
                <a:solidFill>
                  <a:srgbClr val="00125C"/>
                </a:solidFill>
                <a:latin typeface="Noto Sans"/>
                <a:ea typeface="Noto Sans"/>
                <a:cs typeface="Noto Sans"/>
                <a:sym typeface="Noto Sans"/>
              </a:rPr>
              <a:t>an</a:t>
            </a:r>
            <a:r>
              <a:rPr lang="en-US" sz="1100" strike="noStrike" u="none">
                <a:solidFill>
                  <a:srgbClr val="00125C"/>
                </a:solidFill>
                <a:latin typeface="Noto Sans"/>
                <a:ea typeface="Noto Sans"/>
                <a:cs typeface="Noto Sans"/>
                <a:sym typeface="Noto Sans"/>
              </a:rPr>
              <a:t>d </a:t>
            </a:r>
            <a:r>
              <a:rPr lang="en-US" sz="1100" strike="noStrike" u="none">
                <a:solidFill>
                  <a:srgbClr val="00125C"/>
                </a:solidFill>
                <a:latin typeface="Noto Sans"/>
                <a:ea typeface="Noto Sans"/>
                <a:cs typeface="Noto Sans"/>
                <a:sym typeface="Noto Sans"/>
              </a:rPr>
              <a:t>Trai</a:t>
            </a:r>
            <a:r>
              <a:rPr lang="en-US" sz="1100" strike="noStrike" u="none">
                <a:solidFill>
                  <a:srgbClr val="00125C"/>
                </a:solidFill>
                <a:latin typeface="Noto Sans"/>
                <a:ea typeface="Noto Sans"/>
                <a:cs typeface="Noto Sans"/>
                <a:sym typeface="Noto Sans"/>
              </a:rPr>
              <a:t>n</a:t>
            </a:r>
            <a:r>
              <a:rPr lang="en-US" sz="1100" strike="noStrike" u="none">
                <a:solidFill>
                  <a:srgbClr val="00125C"/>
                </a:solidFill>
                <a:latin typeface="Noto Sans"/>
                <a:ea typeface="Noto Sans"/>
                <a:cs typeface="Noto Sans"/>
                <a:sym typeface="Noto Sans"/>
              </a:rPr>
              <a:t>ing</a:t>
            </a:r>
            <a:r>
              <a:rPr lang="en-US" sz="1100" strike="noStrike" u="none">
                <a:solidFill>
                  <a:srgbClr val="00125C"/>
                </a:solidFill>
                <a:latin typeface="Noto Sans"/>
                <a:ea typeface="Noto Sans"/>
                <a:cs typeface="Noto Sans"/>
                <a:sym typeface="Noto Sans"/>
              </a:rPr>
              <a:t> </a:t>
            </a:r>
            <a:r>
              <a:rPr lang="en-US" sz="1100" strike="noStrike" u="none">
                <a:solidFill>
                  <a:srgbClr val="00125C"/>
                </a:solidFill>
                <a:latin typeface="Noto Sans"/>
                <a:ea typeface="Noto Sans"/>
                <a:cs typeface="Noto Sans"/>
                <a:sym typeface="Noto Sans"/>
              </a:rPr>
              <a:t>Authority </a:t>
            </a:r>
            <a:r>
              <a:rPr lang="en-US" sz="1100" strike="noStrike" u="none">
                <a:solidFill>
                  <a:srgbClr val="00125C"/>
                </a:solidFill>
                <a:latin typeface="Noto Sans"/>
                <a:ea typeface="Noto Sans"/>
                <a:cs typeface="Noto Sans"/>
                <a:sym typeface="Noto Sans"/>
              </a:rPr>
              <a:t>(</a:t>
            </a:r>
            <a:r>
              <a:rPr lang="en-US" sz="1100" strike="noStrike" u="none">
                <a:solidFill>
                  <a:srgbClr val="00125C"/>
                </a:solidFill>
                <a:latin typeface="Noto Sans"/>
                <a:ea typeface="Noto Sans"/>
                <a:cs typeface="Noto Sans"/>
                <a:sym typeface="Noto Sans"/>
              </a:rPr>
              <a:t>TEV</a:t>
            </a:r>
            <a:r>
              <a:rPr lang="en-US" sz="1100" strike="noStrike" u="none">
                <a:solidFill>
                  <a:srgbClr val="00125C"/>
                </a:solidFill>
                <a:latin typeface="Noto Sans"/>
                <a:ea typeface="Noto Sans"/>
                <a:cs typeface="Noto Sans"/>
                <a:sym typeface="Noto Sans"/>
              </a:rPr>
              <a:t>E</a:t>
            </a:r>
            <a:r>
              <a:rPr lang="en-US" sz="1100" strike="noStrike" u="none">
                <a:solidFill>
                  <a:srgbClr val="00125C"/>
                </a:solidFill>
                <a:latin typeface="Noto Sans"/>
                <a:ea typeface="Noto Sans"/>
                <a:cs typeface="Noto Sans"/>
                <a:sym typeface="Noto Sans"/>
              </a:rPr>
              <a:t>TA</a:t>
            </a:r>
            <a:r>
              <a:rPr lang="en-US" sz="1100" strike="noStrike" u="none">
                <a:solidFill>
                  <a:srgbClr val="00125C"/>
                </a:solidFill>
                <a:latin typeface="Noto Sans"/>
                <a:ea typeface="Noto Sans"/>
                <a:cs typeface="Noto Sans"/>
                <a:sym typeface="Noto Sans"/>
              </a:rPr>
              <a:t>)</a:t>
            </a:r>
            <a:r>
              <a:rPr lang="en-US" sz="1100" strike="noStrike" u="none">
                <a:solidFill>
                  <a:srgbClr val="00125C"/>
                </a:solidFill>
                <a:latin typeface="Noto Sans"/>
                <a:ea typeface="Noto Sans"/>
                <a:cs typeface="Noto Sans"/>
                <a:sym typeface="Noto Sans"/>
              </a:rPr>
              <a:t> </a:t>
            </a:r>
          </a:p>
        </p:txBody>
      </p:sp>
      <p:sp>
        <p:nvSpPr>
          <p:cNvPr name="TextBox 17" id="17"/>
          <p:cNvSpPr txBox="true"/>
          <p:nvPr/>
        </p:nvSpPr>
        <p:spPr>
          <a:xfrm rot="0">
            <a:off x="756000" y="3597037"/>
            <a:ext cx="4235351" cy="428625"/>
          </a:xfrm>
          <a:prstGeom prst="rect">
            <a:avLst/>
          </a:prstGeom>
        </p:spPr>
        <p:txBody>
          <a:bodyPr anchor="t" rtlCol="false" tIns="0" lIns="0" bIns="0" rIns="0">
            <a:spAutoFit/>
          </a:bodyPr>
          <a:lstStyle/>
          <a:p>
            <a:pPr algn="ctr" marL="0" indent="0" lvl="0">
              <a:lnSpc>
                <a:spcPts val="1199"/>
              </a:lnSpc>
              <a:spcBef>
                <a:spcPct val="0"/>
              </a:spcBef>
            </a:pPr>
            <a:r>
              <a:rPr lang="en-US" sz="999">
                <a:solidFill>
                  <a:srgbClr val="00125C"/>
                </a:solidFill>
                <a:latin typeface="Noto Sans"/>
                <a:ea typeface="Noto Sans"/>
                <a:cs typeface="Noto Sans"/>
                <a:sym typeface="Noto Sans"/>
              </a:rPr>
              <a:t>R</a:t>
            </a:r>
            <a:r>
              <a:rPr lang="en-US" sz="999" strike="noStrike" u="none">
                <a:solidFill>
                  <a:srgbClr val="00125C"/>
                </a:solidFill>
                <a:latin typeface="Noto Sans"/>
                <a:ea typeface="Noto Sans"/>
                <a:cs typeface="Noto Sans"/>
                <a:sym typeface="Noto Sans"/>
              </a:rPr>
              <a:t>EWARDS equips young people with the </a:t>
            </a:r>
            <a:r>
              <a:rPr lang="en-US" sz="999" strike="noStrike" u="none">
                <a:solidFill>
                  <a:srgbClr val="00125C"/>
                </a:solidFill>
                <a:latin typeface="Noto Sans"/>
                <a:ea typeface="Noto Sans"/>
                <a:cs typeface="Noto Sans"/>
                <a:sym typeface="Noto Sans"/>
              </a:rPr>
              <a:t>ind</a:t>
            </a:r>
            <a:r>
              <a:rPr lang="en-US" sz="999" strike="noStrike" u="none">
                <a:solidFill>
                  <a:srgbClr val="00125C"/>
                </a:solidFill>
                <a:latin typeface="Noto Sans"/>
                <a:ea typeface="Noto Sans"/>
                <a:cs typeface="Noto Sans"/>
                <a:sym typeface="Noto Sans"/>
              </a:rPr>
              <a:t>us</a:t>
            </a:r>
            <a:r>
              <a:rPr lang="en-US" sz="999" strike="noStrike" u="none">
                <a:solidFill>
                  <a:srgbClr val="00125C"/>
                </a:solidFill>
                <a:latin typeface="Noto Sans"/>
                <a:ea typeface="Noto Sans"/>
                <a:cs typeface="Noto Sans"/>
                <a:sym typeface="Noto Sans"/>
              </a:rPr>
              <a:t>try-r</a:t>
            </a:r>
            <a:r>
              <a:rPr lang="en-US" sz="999" strike="noStrike" u="none">
                <a:solidFill>
                  <a:srgbClr val="00125C"/>
                </a:solidFill>
                <a:latin typeface="Noto Sans"/>
                <a:ea typeface="Noto Sans"/>
                <a:cs typeface="Noto Sans"/>
                <a:sym typeface="Noto Sans"/>
              </a:rPr>
              <a:t>elevant </a:t>
            </a:r>
            <a:r>
              <a:rPr lang="en-US" sz="999" strike="noStrike" u="none">
                <a:solidFill>
                  <a:srgbClr val="00125C"/>
                </a:solidFill>
                <a:latin typeface="Noto Sans"/>
                <a:ea typeface="Noto Sans"/>
                <a:cs typeface="Noto Sans"/>
                <a:sym typeface="Noto Sans"/>
              </a:rPr>
              <a:t>sk</a:t>
            </a:r>
            <a:r>
              <a:rPr lang="en-US" sz="999" strike="noStrike" u="none">
                <a:solidFill>
                  <a:srgbClr val="00125C"/>
                </a:solidFill>
                <a:latin typeface="Noto Sans"/>
                <a:ea typeface="Noto Sans"/>
                <a:cs typeface="Noto Sans"/>
                <a:sym typeface="Noto Sans"/>
              </a:rPr>
              <a:t>ills neede</a:t>
            </a:r>
            <a:r>
              <a:rPr lang="en-US" sz="999" strike="noStrike" u="none">
                <a:solidFill>
                  <a:srgbClr val="00125C"/>
                </a:solidFill>
                <a:latin typeface="Noto Sans"/>
                <a:ea typeface="Noto Sans"/>
                <a:cs typeface="Noto Sans"/>
                <a:sym typeface="Noto Sans"/>
              </a:rPr>
              <a:t>d</a:t>
            </a:r>
            <a:r>
              <a:rPr lang="en-US" sz="999" strike="noStrike" u="none">
                <a:solidFill>
                  <a:srgbClr val="00125C"/>
                </a:solidFill>
                <a:latin typeface="Noto Sans"/>
                <a:ea typeface="Noto Sans"/>
                <a:cs typeface="Noto Sans"/>
                <a:sym typeface="Noto Sans"/>
              </a:rPr>
              <a:t> to </a:t>
            </a:r>
            <a:r>
              <a:rPr lang="en-US" sz="999" strike="noStrike" u="none">
                <a:solidFill>
                  <a:srgbClr val="00125C"/>
                </a:solidFill>
                <a:latin typeface="Noto Sans"/>
                <a:ea typeface="Noto Sans"/>
                <a:cs typeface="Noto Sans"/>
                <a:sym typeface="Noto Sans"/>
              </a:rPr>
              <a:t>acc</a:t>
            </a:r>
            <a:r>
              <a:rPr lang="en-US" sz="999" strike="noStrike" u="none">
                <a:solidFill>
                  <a:srgbClr val="00125C"/>
                </a:solidFill>
                <a:latin typeface="Noto Sans"/>
                <a:ea typeface="Noto Sans"/>
                <a:cs typeface="Noto Sans"/>
                <a:sym typeface="Noto Sans"/>
              </a:rPr>
              <a:t>ess </a:t>
            </a:r>
            <a:r>
              <a:rPr lang="en-US" sz="999" strike="noStrike" u="none">
                <a:solidFill>
                  <a:srgbClr val="00125C"/>
                </a:solidFill>
                <a:latin typeface="Noto Sans"/>
                <a:ea typeface="Noto Sans"/>
                <a:cs typeface="Noto Sans"/>
                <a:sym typeface="Noto Sans"/>
              </a:rPr>
              <a:t>co</a:t>
            </a:r>
            <a:r>
              <a:rPr lang="en-US" sz="999" strike="noStrike" u="none">
                <a:solidFill>
                  <a:srgbClr val="00125C"/>
                </a:solidFill>
                <a:latin typeface="Noto Sans"/>
                <a:ea typeface="Noto Sans"/>
                <a:cs typeface="Noto Sans"/>
                <a:sym typeface="Noto Sans"/>
              </a:rPr>
              <a:t>ncrete employment opportunities in Mal</a:t>
            </a:r>
            <a:r>
              <a:rPr lang="en-US" sz="999" strike="noStrike" u="none">
                <a:solidFill>
                  <a:srgbClr val="00125C"/>
                </a:solidFill>
                <a:latin typeface="Noto Sans"/>
                <a:ea typeface="Noto Sans"/>
                <a:cs typeface="Noto Sans"/>
                <a:sym typeface="Noto Sans"/>
              </a:rPr>
              <a:t>awi'</a:t>
            </a:r>
            <a:r>
              <a:rPr lang="en-US" sz="999" strike="noStrike" u="none">
                <a:solidFill>
                  <a:srgbClr val="00125C"/>
                </a:solidFill>
                <a:latin typeface="Noto Sans"/>
                <a:ea typeface="Noto Sans"/>
                <a:cs typeface="Noto Sans"/>
                <a:sym typeface="Noto Sans"/>
              </a:rPr>
              <a:t>s growing re</a:t>
            </a:r>
            <a:r>
              <a:rPr lang="en-US" sz="999" strike="noStrike" u="none">
                <a:solidFill>
                  <a:srgbClr val="00125C"/>
                </a:solidFill>
                <a:latin typeface="Noto Sans"/>
                <a:ea typeface="Noto Sans"/>
                <a:cs typeface="Noto Sans"/>
                <a:sym typeface="Noto Sans"/>
              </a:rPr>
              <a:t>n</a:t>
            </a:r>
            <a:r>
              <a:rPr lang="en-US" sz="999" strike="noStrike" u="none">
                <a:solidFill>
                  <a:srgbClr val="00125C"/>
                </a:solidFill>
                <a:latin typeface="Noto Sans"/>
                <a:ea typeface="Noto Sans"/>
                <a:cs typeface="Noto Sans"/>
                <a:sym typeface="Noto Sans"/>
              </a:rPr>
              <a:t>ewable energ</a:t>
            </a:r>
            <a:r>
              <a:rPr lang="en-US" sz="999" strike="noStrike" u="none">
                <a:solidFill>
                  <a:srgbClr val="00125C"/>
                </a:solidFill>
                <a:latin typeface="Noto Sans"/>
                <a:ea typeface="Noto Sans"/>
                <a:cs typeface="Noto Sans"/>
                <a:sym typeface="Noto Sans"/>
              </a:rPr>
              <a:t>y</a:t>
            </a:r>
            <a:r>
              <a:rPr lang="en-US" sz="999" strike="noStrike" u="none">
                <a:solidFill>
                  <a:srgbClr val="00125C"/>
                </a:solidFill>
                <a:latin typeface="Noto Sans"/>
                <a:ea typeface="Noto Sans"/>
                <a:cs typeface="Noto Sans"/>
                <a:sym typeface="Noto Sans"/>
              </a:rPr>
              <a:t> sector</a:t>
            </a:r>
          </a:p>
        </p:txBody>
      </p:sp>
      <p:sp>
        <p:nvSpPr>
          <p:cNvPr name="TextBox 18" id="18"/>
          <p:cNvSpPr txBox="true"/>
          <p:nvPr/>
        </p:nvSpPr>
        <p:spPr>
          <a:xfrm rot="0">
            <a:off x="756000" y="4530856"/>
            <a:ext cx="3123105" cy="174625"/>
          </a:xfrm>
          <a:prstGeom prst="rect">
            <a:avLst/>
          </a:prstGeom>
        </p:spPr>
        <p:txBody>
          <a:bodyPr anchor="t" rtlCol="false" tIns="0" lIns="0" bIns="0" rIns="0">
            <a:spAutoFit/>
          </a:bodyPr>
          <a:lstStyle/>
          <a:p>
            <a:pPr algn="ctr">
              <a:lnSpc>
                <a:spcPts val="1400"/>
              </a:lnSpc>
              <a:spcBef>
                <a:spcPct val="0"/>
              </a:spcBef>
            </a:pPr>
            <a:r>
              <a:rPr lang="en-US" b="true" sz="1000">
                <a:solidFill>
                  <a:srgbClr val="00125C"/>
                </a:solidFill>
                <a:latin typeface="Noto Sans Bold"/>
                <a:ea typeface="Noto Sans Bold"/>
                <a:cs typeface="Noto Sans Bold"/>
                <a:sym typeface="Noto Sans Bold"/>
              </a:rPr>
              <a:t>Context </a:t>
            </a:r>
          </a:p>
        </p:txBody>
      </p:sp>
      <p:sp>
        <p:nvSpPr>
          <p:cNvPr name="TextBox 19" id="19"/>
          <p:cNvSpPr txBox="true"/>
          <p:nvPr/>
        </p:nvSpPr>
        <p:spPr>
          <a:xfrm rot="0">
            <a:off x="756000" y="4818748"/>
            <a:ext cx="3024000" cy="2586989"/>
          </a:xfrm>
          <a:prstGeom prst="rect">
            <a:avLst/>
          </a:prstGeom>
        </p:spPr>
        <p:txBody>
          <a:bodyPr anchor="t" rtlCol="false" tIns="0" lIns="0" bIns="0" rIns="0">
            <a:spAutoFit/>
          </a:bodyPr>
          <a:lstStyle/>
          <a:p>
            <a:pPr algn="just">
              <a:lnSpc>
                <a:spcPts val="1260"/>
              </a:lnSpc>
              <a:spcBef>
                <a:spcPct val="0"/>
              </a:spcBef>
            </a:pPr>
            <a:r>
              <a:rPr lang="en-US" sz="900">
                <a:solidFill>
                  <a:srgbClr val="00125C"/>
                </a:solidFill>
                <a:latin typeface="Noto Sans"/>
                <a:ea typeface="Noto Sans"/>
                <a:cs typeface="Noto Sans"/>
                <a:sym typeface="Noto Sans"/>
              </a:rPr>
              <a:t>Mal</a:t>
            </a:r>
            <a:r>
              <a:rPr lang="en-US" sz="900">
                <a:solidFill>
                  <a:srgbClr val="00125C"/>
                </a:solidFill>
                <a:latin typeface="Noto Sans"/>
                <a:ea typeface="Noto Sans"/>
                <a:cs typeface="Noto Sans"/>
                <a:sym typeface="Noto Sans"/>
              </a:rPr>
              <a:t>awi’s renewable energy sector is expanding rapidly, driven by investment from international partners, industry actors and supportive government policies. This development is creating jobs, especially in the solar energy and power distribution sectors. Malawi’s Technical, Entrepreneurial and Vocational Education and Training (TEVET) system must adapt to the rapidly evolving labour market demands. </a:t>
            </a:r>
          </a:p>
          <a:p>
            <a:pPr algn="just">
              <a:lnSpc>
                <a:spcPts val="1260"/>
              </a:lnSpc>
              <a:spcBef>
                <a:spcPct val="0"/>
              </a:spcBef>
            </a:pPr>
          </a:p>
          <a:p>
            <a:pPr algn="just">
              <a:lnSpc>
                <a:spcPts val="1260"/>
              </a:lnSpc>
              <a:spcBef>
                <a:spcPct val="0"/>
              </a:spcBef>
            </a:pPr>
            <a:r>
              <a:rPr lang="en-US" sz="900">
                <a:solidFill>
                  <a:srgbClr val="00125C"/>
                </a:solidFill>
                <a:latin typeface="Noto Sans"/>
                <a:ea typeface="Noto Sans"/>
                <a:cs typeface="Noto Sans"/>
                <a:sym typeface="Noto Sans"/>
              </a:rPr>
              <a:t>The REWARDS project responds to this challenge by equipping young Malawians with relevant, future-ready skills for employment and economic participation. The project partners with industry, develops and adapts tailored training approaches, and strengthens TEVET institutions to ensure skills development is closely aligned with real employment opportunities in the renewable energy sector.</a:t>
            </a:r>
          </a:p>
        </p:txBody>
      </p:sp>
      <p:sp>
        <p:nvSpPr>
          <p:cNvPr name="TextBox 20" id="20"/>
          <p:cNvSpPr txBox="true"/>
          <p:nvPr/>
        </p:nvSpPr>
        <p:spPr>
          <a:xfrm rot="0">
            <a:off x="3879105" y="4530856"/>
            <a:ext cx="2924895" cy="174625"/>
          </a:xfrm>
          <a:prstGeom prst="rect">
            <a:avLst/>
          </a:prstGeom>
        </p:spPr>
        <p:txBody>
          <a:bodyPr anchor="t" rtlCol="false" tIns="0" lIns="0" bIns="0" rIns="0">
            <a:spAutoFit/>
          </a:bodyPr>
          <a:lstStyle/>
          <a:p>
            <a:pPr algn="ctr">
              <a:lnSpc>
                <a:spcPts val="1400"/>
              </a:lnSpc>
              <a:spcBef>
                <a:spcPct val="0"/>
              </a:spcBef>
            </a:pPr>
            <a:r>
              <a:rPr lang="en-US" b="true" sz="1000">
                <a:solidFill>
                  <a:srgbClr val="FFFFFF"/>
                </a:solidFill>
                <a:latin typeface="Noto Sans Bold"/>
                <a:ea typeface="Noto Sans Bold"/>
                <a:cs typeface="Noto Sans Bold"/>
                <a:sym typeface="Noto Sans Bold"/>
              </a:rPr>
              <a:t>The project’s OP-VET approach </a:t>
            </a:r>
          </a:p>
        </p:txBody>
      </p:sp>
      <p:grpSp>
        <p:nvGrpSpPr>
          <p:cNvPr name="Group 21" id="21"/>
          <p:cNvGrpSpPr/>
          <p:nvPr/>
        </p:nvGrpSpPr>
        <p:grpSpPr>
          <a:xfrm rot="0">
            <a:off x="1225815" y="3196987"/>
            <a:ext cx="3589910" cy="142875"/>
            <a:chOff x="0" y="0"/>
            <a:chExt cx="4786546" cy="190500"/>
          </a:xfrm>
        </p:grpSpPr>
        <p:sp>
          <p:nvSpPr>
            <p:cNvPr name="TextBox 22" id="22"/>
            <p:cNvSpPr txBox="true"/>
            <p:nvPr/>
          </p:nvSpPr>
          <p:spPr>
            <a:xfrm rot="0">
              <a:off x="1074173" y="0"/>
              <a:ext cx="3712373" cy="190500"/>
            </a:xfrm>
            <a:prstGeom prst="rect">
              <a:avLst/>
            </a:prstGeom>
          </p:spPr>
          <p:txBody>
            <a:bodyPr anchor="t" rtlCol="false" tIns="0" lIns="0" bIns="0" rIns="0">
              <a:spAutoFit/>
            </a:bodyPr>
            <a:lstStyle/>
            <a:p>
              <a:pPr algn="just">
                <a:lnSpc>
                  <a:spcPts val="1199"/>
                </a:lnSpc>
              </a:pPr>
              <a:r>
                <a:rPr lang="en-US" b="true" sz="999">
                  <a:solidFill>
                    <a:srgbClr val="00125C"/>
                  </a:solidFill>
                  <a:latin typeface="Noto Sans Bold"/>
                  <a:ea typeface="Noto Sans Bold"/>
                  <a:cs typeface="Noto Sans Bold"/>
                  <a:sym typeface="Noto Sans Bold"/>
                </a:rPr>
                <a:t>01.01.2026 - 31.12.2027</a:t>
              </a:r>
            </a:p>
          </p:txBody>
        </p:sp>
        <p:sp>
          <p:nvSpPr>
            <p:cNvPr name="TextBox 23" id="23"/>
            <p:cNvSpPr txBox="true"/>
            <p:nvPr/>
          </p:nvSpPr>
          <p:spPr>
            <a:xfrm rot="0">
              <a:off x="0" y="0"/>
              <a:ext cx="882297" cy="190500"/>
            </a:xfrm>
            <a:prstGeom prst="rect">
              <a:avLst/>
            </a:prstGeom>
          </p:spPr>
          <p:txBody>
            <a:bodyPr anchor="t" rtlCol="false" tIns="0" lIns="0" bIns="0" rIns="0">
              <a:spAutoFit/>
            </a:bodyPr>
            <a:lstStyle/>
            <a:p>
              <a:pPr algn="just">
                <a:lnSpc>
                  <a:spcPts val="1199"/>
                </a:lnSpc>
              </a:pPr>
              <a:r>
                <a:rPr lang="en-US" b="true" sz="999">
                  <a:solidFill>
                    <a:srgbClr val="18BAA8"/>
                  </a:solidFill>
                  <a:latin typeface="Noto Sans Bold"/>
                  <a:ea typeface="Noto Sans Bold"/>
                  <a:cs typeface="Noto Sans Bold"/>
                  <a:sym typeface="Noto Sans Bold"/>
                </a:rPr>
                <a:t>Duration</a:t>
              </a:r>
            </a:p>
          </p:txBody>
        </p:sp>
      </p:grpSp>
      <p:grpSp>
        <p:nvGrpSpPr>
          <p:cNvPr name="Group 24" id="24"/>
          <p:cNvGrpSpPr/>
          <p:nvPr/>
        </p:nvGrpSpPr>
        <p:grpSpPr>
          <a:xfrm rot="0">
            <a:off x="1225815" y="3030744"/>
            <a:ext cx="3589910" cy="142875"/>
            <a:chOff x="0" y="0"/>
            <a:chExt cx="4786546" cy="190500"/>
          </a:xfrm>
        </p:grpSpPr>
        <p:sp>
          <p:nvSpPr>
            <p:cNvPr name="TextBox 25" id="25"/>
            <p:cNvSpPr txBox="true"/>
            <p:nvPr/>
          </p:nvSpPr>
          <p:spPr>
            <a:xfrm rot="0">
              <a:off x="1074173" y="0"/>
              <a:ext cx="3712373" cy="190500"/>
            </a:xfrm>
            <a:prstGeom prst="rect">
              <a:avLst/>
            </a:prstGeom>
          </p:spPr>
          <p:txBody>
            <a:bodyPr anchor="t" rtlCol="false" tIns="0" lIns="0" bIns="0" rIns="0">
              <a:spAutoFit/>
            </a:bodyPr>
            <a:lstStyle/>
            <a:p>
              <a:pPr algn="l">
                <a:lnSpc>
                  <a:spcPts val="1199"/>
                </a:lnSpc>
              </a:pPr>
              <a:r>
                <a:rPr lang="en-US" sz="999" spc="-41" b="true">
                  <a:solidFill>
                    <a:srgbClr val="00125C"/>
                  </a:solidFill>
                  <a:latin typeface="Noto Sans Bold"/>
                  <a:ea typeface="Noto Sans Bold"/>
                  <a:cs typeface="Noto Sans Bold"/>
                  <a:sym typeface="Noto Sans Bold"/>
                </a:rPr>
                <a:t>Access to Renewable Energy</a:t>
              </a:r>
            </a:p>
          </p:txBody>
        </p:sp>
        <p:sp>
          <p:nvSpPr>
            <p:cNvPr name="TextBox 26" id="26"/>
            <p:cNvSpPr txBox="true"/>
            <p:nvPr/>
          </p:nvSpPr>
          <p:spPr>
            <a:xfrm rot="0">
              <a:off x="0" y="0"/>
              <a:ext cx="882297" cy="190500"/>
            </a:xfrm>
            <a:prstGeom prst="rect">
              <a:avLst/>
            </a:prstGeom>
          </p:spPr>
          <p:txBody>
            <a:bodyPr anchor="t" rtlCol="false" tIns="0" lIns="0" bIns="0" rIns="0">
              <a:spAutoFit/>
            </a:bodyPr>
            <a:lstStyle/>
            <a:p>
              <a:pPr algn="l">
                <a:lnSpc>
                  <a:spcPts val="1199"/>
                </a:lnSpc>
              </a:pPr>
              <a:r>
                <a:rPr lang="en-US" sz="999" spc="-41" b="true">
                  <a:solidFill>
                    <a:srgbClr val="18BAA8"/>
                  </a:solidFill>
                  <a:latin typeface="Noto Sans Bold"/>
                  <a:ea typeface="Noto Sans Bold"/>
                  <a:cs typeface="Noto Sans Bold"/>
                  <a:sym typeface="Noto Sans Bold"/>
                </a:rPr>
                <a:t>Sector</a:t>
              </a:r>
            </a:p>
          </p:txBody>
        </p:sp>
      </p:grpSp>
      <p:grpSp>
        <p:nvGrpSpPr>
          <p:cNvPr name="Group 27" id="27"/>
          <p:cNvGrpSpPr/>
          <p:nvPr/>
        </p:nvGrpSpPr>
        <p:grpSpPr>
          <a:xfrm rot="0">
            <a:off x="1225815" y="2868819"/>
            <a:ext cx="3589910" cy="142875"/>
            <a:chOff x="0" y="0"/>
            <a:chExt cx="4786546" cy="190500"/>
          </a:xfrm>
        </p:grpSpPr>
        <p:sp>
          <p:nvSpPr>
            <p:cNvPr name="TextBox 28" id="28"/>
            <p:cNvSpPr txBox="true"/>
            <p:nvPr/>
          </p:nvSpPr>
          <p:spPr>
            <a:xfrm rot="0">
              <a:off x="1074173" y="0"/>
              <a:ext cx="3712373" cy="190500"/>
            </a:xfrm>
            <a:prstGeom prst="rect">
              <a:avLst/>
            </a:prstGeom>
          </p:spPr>
          <p:txBody>
            <a:bodyPr anchor="t" rtlCol="false" tIns="0" lIns="0" bIns="0" rIns="0">
              <a:spAutoFit/>
            </a:bodyPr>
            <a:lstStyle/>
            <a:p>
              <a:pPr algn="just">
                <a:lnSpc>
                  <a:spcPts val="1199"/>
                </a:lnSpc>
              </a:pPr>
              <a:r>
                <a:rPr lang="en-US" b="true" sz="999">
                  <a:solidFill>
                    <a:srgbClr val="00125C"/>
                  </a:solidFill>
                  <a:latin typeface="Noto Sans Bold"/>
                  <a:ea typeface="Noto Sans Bold"/>
                  <a:cs typeface="Noto Sans Bold"/>
                  <a:sym typeface="Noto Sans Bold"/>
                </a:rPr>
                <a:t>Malawi</a:t>
              </a:r>
            </a:p>
          </p:txBody>
        </p:sp>
        <p:sp>
          <p:nvSpPr>
            <p:cNvPr name="TextBox 29" id="29"/>
            <p:cNvSpPr txBox="true"/>
            <p:nvPr/>
          </p:nvSpPr>
          <p:spPr>
            <a:xfrm rot="0">
              <a:off x="0" y="0"/>
              <a:ext cx="882297" cy="190500"/>
            </a:xfrm>
            <a:prstGeom prst="rect">
              <a:avLst/>
            </a:prstGeom>
          </p:spPr>
          <p:txBody>
            <a:bodyPr anchor="t" rtlCol="false" tIns="0" lIns="0" bIns="0" rIns="0">
              <a:spAutoFit/>
            </a:bodyPr>
            <a:lstStyle/>
            <a:p>
              <a:pPr algn="just">
                <a:lnSpc>
                  <a:spcPts val="1199"/>
                </a:lnSpc>
              </a:pPr>
              <a:r>
                <a:rPr lang="en-US" b="true" sz="999">
                  <a:solidFill>
                    <a:srgbClr val="18BAA8"/>
                  </a:solidFill>
                  <a:latin typeface="Noto Sans Bold"/>
                  <a:ea typeface="Noto Sans Bold"/>
                  <a:cs typeface="Noto Sans Bold"/>
                  <a:sym typeface="Noto Sans Bold"/>
                </a:rPr>
                <a:t>Country</a:t>
              </a:r>
            </a:p>
          </p:txBody>
        </p:sp>
      </p:grpSp>
      <p:sp>
        <p:nvSpPr>
          <p:cNvPr name="TextBox 30" id="30"/>
          <p:cNvSpPr txBox="true"/>
          <p:nvPr/>
        </p:nvSpPr>
        <p:spPr>
          <a:xfrm rot="0">
            <a:off x="689564" y="9380936"/>
            <a:ext cx="1627989" cy="57573"/>
          </a:xfrm>
          <a:prstGeom prst="rect">
            <a:avLst/>
          </a:prstGeom>
        </p:spPr>
        <p:txBody>
          <a:bodyPr anchor="t" rtlCol="false" tIns="0" lIns="0" bIns="0" rIns="0">
            <a:spAutoFit/>
          </a:bodyPr>
          <a:lstStyle/>
          <a:p>
            <a:pPr algn="l">
              <a:lnSpc>
                <a:spcPts val="559"/>
              </a:lnSpc>
              <a:spcBef>
                <a:spcPct val="0"/>
              </a:spcBef>
            </a:pPr>
            <a:r>
              <a:rPr lang="en-US" sz="399">
                <a:solidFill>
                  <a:srgbClr val="00125C"/>
                </a:solidFill>
                <a:latin typeface="Noto Sans"/>
                <a:ea typeface="Noto Sans"/>
                <a:cs typeface="Noto Sans"/>
                <a:sym typeface="Noto Sans"/>
              </a:rPr>
              <a:t>© copyright REWARDS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9936000"/>
            <a:ext cx="7560000" cy="756000"/>
          </a:xfrm>
          <a:custGeom>
            <a:avLst/>
            <a:gdLst/>
            <a:ahLst/>
            <a:cxnLst/>
            <a:rect r="r" b="b" t="t" l="l"/>
            <a:pathLst>
              <a:path h="756000" w="7560000">
                <a:moveTo>
                  <a:pt x="0" y="0"/>
                </a:moveTo>
                <a:lnTo>
                  <a:pt x="7560000" y="0"/>
                </a:lnTo>
                <a:lnTo>
                  <a:pt x="7560000" y="756000"/>
                </a:lnTo>
                <a:lnTo>
                  <a:pt x="0" y="756000"/>
                </a:lnTo>
                <a:lnTo>
                  <a:pt x="0" y="0"/>
                </a:lnTo>
                <a:close/>
              </a:path>
            </a:pathLst>
          </a:custGeom>
          <a:blipFill>
            <a:blip r:embed="rId2"/>
            <a:stretch>
              <a:fillRect l="0" t="-122916" r="0" b="0"/>
            </a:stretch>
          </a:blipFill>
        </p:spPr>
      </p:sp>
      <p:grpSp>
        <p:nvGrpSpPr>
          <p:cNvPr name="Group 3" id="3"/>
          <p:cNvGrpSpPr/>
          <p:nvPr/>
        </p:nvGrpSpPr>
        <p:grpSpPr>
          <a:xfrm rot="0">
            <a:off x="688745" y="1683873"/>
            <a:ext cx="3173656" cy="2752930"/>
            <a:chOff x="0" y="0"/>
            <a:chExt cx="1137367" cy="986588"/>
          </a:xfrm>
        </p:grpSpPr>
        <p:sp>
          <p:nvSpPr>
            <p:cNvPr name="Freeform 4" id="4"/>
            <p:cNvSpPr/>
            <p:nvPr/>
          </p:nvSpPr>
          <p:spPr>
            <a:xfrm flipH="false" flipV="false" rot="0">
              <a:off x="0" y="0"/>
              <a:ext cx="1137367" cy="986588"/>
            </a:xfrm>
            <a:custGeom>
              <a:avLst/>
              <a:gdLst/>
              <a:ahLst/>
              <a:cxnLst/>
              <a:rect r="r" b="b" t="t" l="l"/>
              <a:pathLst>
                <a:path h="986588" w="1137367">
                  <a:moveTo>
                    <a:pt x="0" y="0"/>
                  </a:moveTo>
                  <a:lnTo>
                    <a:pt x="1137367" y="0"/>
                  </a:lnTo>
                  <a:lnTo>
                    <a:pt x="1137367" y="986588"/>
                  </a:lnTo>
                  <a:lnTo>
                    <a:pt x="0" y="986588"/>
                  </a:lnTo>
                  <a:close/>
                </a:path>
              </a:pathLst>
            </a:custGeom>
            <a:solidFill>
              <a:srgbClr val="D9D9D9">
                <a:alpha val="19608"/>
              </a:srgbClr>
            </a:solidFill>
            <a:ln cap="sq">
              <a:noFill/>
              <a:prstDash val="solid"/>
              <a:miter/>
            </a:ln>
          </p:spPr>
        </p:sp>
        <p:sp>
          <p:nvSpPr>
            <p:cNvPr name="TextBox 5" id="5"/>
            <p:cNvSpPr txBox="true"/>
            <p:nvPr/>
          </p:nvSpPr>
          <p:spPr>
            <a:xfrm>
              <a:off x="0" y="-19050"/>
              <a:ext cx="1137367" cy="1005638"/>
            </a:xfrm>
            <a:prstGeom prst="rect">
              <a:avLst/>
            </a:prstGeom>
          </p:spPr>
          <p:txBody>
            <a:bodyPr anchor="ctr" rtlCol="false" tIns="50800" lIns="50800" bIns="50800" rIns="50800"/>
            <a:lstStyle/>
            <a:p>
              <a:pPr algn="ctr">
                <a:lnSpc>
                  <a:spcPts val="1399"/>
                </a:lnSpc>
              </a:pPr>
            </a:p>
          </p:txBody>
        </p:sp>
      </p:grpSp>
      <p:sp>
        <p:nvSpPr>
          <p:cNvPr name="Freeform 6" id="6"/>
          <p:cNvSpPr/>
          <p:nvPr/>
        </p:nvSpPr>
        <p:spPr>
          <a:xfrm flipH="false" flipV="false" rot="0">
            <a:off x="4111925" y="5975639"/>
            <a:ext cx="2754397" cy="1970298"/>
          </a:xfrm>
          <a:custGeom>
            <a:avLst/>
            <a:gdLst/>
            <a:ahLst/>
            <a:cxnLst/>
            <a:rect r="r" b="b" t="t" l="l"/>
            <a:pathLst>
              <a:path h="1970298" w="2754397">
                <a:moveTo>
                  <a:pt x="0" y="0"/>
                </a:moveTo>
                <a:lnTo>
                  <a:pt x="2754397" y="0"/>
                </a:lnTo>
                <a:lnTo>
                  <a:pt x="2754397" y="1970298"/>
                </a:lnTo>
                <a:lnTo>
                  <a:pt x="0" y="1970298"/>
                </a:lnTo>
                <a:lnTo>
                  <a:pt x="0" y="0"/>
                </a:lnTo>
                <a:close/>
              </a:path>
            </a:pathLst>
          </a:custGeom>
          <a:blipFill>
            <a:blip r:embed="rId3"/>
            <a:stretch>
              <a:fillRect l="-383" t="-1518" r="-14507" b="-5362"/>
            </a:stretch>
          </a:blipFill>
        </p:spPr>
      </p:sp>
      <p:grpSp>
        <p:nvGrpSpPr>
          <p:cNvPr name="Group 7" id="7"/>
          <p:cNvGrpSpPr/>
          <p:nvPr/>
        </p:nvGrpSpPr>
        <p:grpSpPr>
          <a:xfrm rot="0">
            <a:off x="688745" y="5975639"/>
            <a:ext cx="3634769" cy="1970298"/>
            <a:chOff x="0" y="0"/>
            <a:chExt cx="1302619" cy="706110"/>
          </a:xfrm>
        </p:grpSpPr>
        <p:sp>
          <p:nvSpPr>
            <p:cNvPr name="Freeform 8" id="8"/>
            <p:cNvSpPr/>
            <p:nvPr/>
          </p:nvSpPr>
          <p:spPr>
            <a:xfrm flipH="false" flipV="false" rot="0">
              <a:off x="0" y="0"/>
              <a:ext cx="1302619" cy="706110"/>
            </a:xfrm>
            <a:custGeom>
              <a:avLst/>
              <a:gdLst/>
              <a:ahLst/>
              <a:cxnLst/>
              <a:rect r="r" b="b" t="t" l="l"/>
              <a:pathLst>
                <a:path h="706110" w="1302619">
                  <a:moveTo>
                    <a:pt x="0" y="0"/>
                  </a:moveTo>
                  <a:lnTo>
                    <a:pt x="1302619" y="0"/>
                  </a:lnTo>
                  <a:lnTo>
                    <a:pt x="1302619" y="706110"/>
                  </a:lnTo>
                  <a:lnTo>
                    <a:pt x="0" y="706110"/>
                  </a:lnTo>
                  <a:close/>
                </a:path>
              </a:pathLst>
            </a:custGeom>
            <a:solidFill>
              <a:srgbClr val="18BAA8"/>
            </a:solidFill>
            <a:ln cap="sq">
              <a:noFill/>
              <a:prstDash val="solid"/>
              <a:miter/>
            </a:ln>
          </p:spPr>
        </p:sp>
        <p:sp>
          <p:nvSpPr>
            <p:cNvPr name="TextBox 9" id="9"/>
            <p:cNvSpPr txBox="true"/>
            <p:nvPr/>
          </p:nvSpPr>
          <p:spPr>
            <a:xfrm>
              <a:off x="0" y="-19050"/>
              <a:ext cx="1302619" cy="725160"/>
            </a:xfrm>
            <a:prstGeom prst="rect">
              <a:avLst/>
            </a:prstGeom>
          </p:spPr>
          <p:txBody>
            <a:bodyPr anchor="ctr" rtlCol="false" tIns="50800" lIns="50800" bIns="50800" rIns="50800"/>
            <a:lstStyle/>
            <a:p>
              <a:pPr algn="ctr">
                <a:lnSpc>
                  <a:spcPts val="1399"/>
                </a:lnSpc>
              </a:pPr>
            </a:p>
          </p:txBody>
        </p:sp>
      </p:grpSp>
      <p:grpSp>
        <p:nvGrpSpPr>
          <p:cNvPr name="Group 10" id="10"/>
          <p:cNvGrpSpPr/>
          <p:nvPr/>
        </p:nvGrpSpPr>
        <p:grpSpPr>
          <a:xfrm rot="0">
            <a:off x="4289073" y="5975639"/>
            <a:ext cx="1398823" cy="1970298"/>
            <a:chOff x="0" y="0"/>
            <a:chExt cx="501306" cy="706110"/>
          </a:xfrm>
        </p:grpSpPr>
        <p:sp>
          <p:nvSpPr>
            <p:cNvPr name="Freeform 11" id="11"/>
            <p:cNvSpPr/>
            <p:nvPr/>
          </p:nvSpPr>
          <p:spPr>
            <a:xfrm flipH="false" flipV="false" rot="0">
              <a:off x="0" y="0"/>
              <a:ext cx="501306" cy="706110"/>
            </a:xfrm>
            <a:custGeom>
              <a:avLst/>
              <a:gdLst/>
              <a:ahLst/>
              <a:cxnLst/>
              <a:rect r="r" b="b" t="t" l="l"/>
              <a:pathLst>
                <a:path h="706110" w="501306">
                  <a:moveTo>
                    <a:pt x="0" y="0"/>
                  </a:moveTo>
                  <a:lnTo>
                    <a:pt x="501306" y="0"/>
                  </a:lnTo>
                  <a:lnTo>
                    <a:pt x="501306" y="706110"/>
                  </a:lnTo>
                  <a:lnTo>
                    <a:pt x="0" y="706110"/>
                  </a:lnTo>
                  <a:close/>
                </a:path>
              </a:pathLst>
            </a:custGeom>
            <a:gradFill rotWithShape="true">
              <a:gsLst>
                <a:gs pos="0">
                  <a:srgbClr val="18BAA8">
                    <a:alpha val="100000"/>
                  </a:srgbClr>
                </a:gs>
                <a:gs pos="100000">
                  <a:srgbClr val="FFFFFF">
                    <a:alpha val="0"/>
                  </a:srgbClr>
                </a:gs>
              </a:gsLst>
              <a:lin ang="0"/>
            </a:gradFill>
          </p:spPr>
        </p:sp>
        <p:sp>
          <p:nvSpPr>
            <p:cNvPr name="TextBox 12" id="12"/>
            <p:cNvSpPr txBox="true"/>
            <p:nvPr/>
          </p:nvSpPr>
          <p:spPr>
            <a:xfrm>
              <a:off x="0" y="-19050"/>
              <a:ext cx="501306" cy="725160"/>
            </a:xfrm>
            <a:prstGeom prst="rect">
              <a:avLst/>
            </a:prstGeom>
          </p:spPr>
          <p:txBody>
            <a:bodyPr anchor="ctr" rtlCol="false" tIns="50800" lIns="50800" bIns="50800" rIns="50800"/>
            <a:lstStyle/>
            <a:p>
              <a:pPr algn="ctr">
                <a:lnSpc>
                  <a:spcPts val="1399"/>
                </a:lnSpc>
              </a:pPr>
            </a:p>
          </p:txBody>
        </p:sp>
      </p:grpSp>
      <p:sp>
        <p:nvSpPr>
          <p:cNvPr name="Freeform 13" id="13"/>
          <p:cNvSpPr/>
          <p:nvPr/>
        </p:nvSpPr>
        <p:spPr>
          <a:xfrm flipH="false" flipV="false" rot="0">
            <a:off x="0" y="0"/>
            <a:ext cx="7560000" cy="1685250"/>
          </a:xfrm>
          <a:custGeom>
            <a:avLst/>
            <a:gdLst/>
            <a:ahLst/>
            <a:cxnLst/>
            <a:rect r="r" b="b" t="t" l="l"/>
            <a:pathLst>
              <a:path h="1685250" w="7560000">
                <a:moveTo>
                  <a:pt x="0" y="0"/>
                </a:moveTo>
                <a:lnTo>
                  <a:pt x="7560000" y="0"/>
                </a:lnTo>
                <a:lnTo>
                  <a:pt x="7560000" y="1685250"/>
                </a:lnTo>
                <a:lnTo>
                  <a:pt x="0" y="1685250"/>
                </a:lnTo>
                <a:lnTo>
                  <a:pt x="0" y="0"/>
                </a:lnTo>
                <a:close/>
              </a:path>
            </a:pathLst>
          </a:custGeom>
          <a:blipFill>
            <a:blip r:embed="rId4"/>
            <a:stretch>
              <a:fillRect l="-247" t="0" r="-247" b="0"/>
            </a:stretch>
          </a:blipFill>
        </p:spPr>
      </p:sp>
      <p:grpSp>
        <p:nvGrpSpPr>
          <p:cNvPr name="Group 14" id="14"/>
          <p:cNvGrpSpPr/>
          <p:nvPr/>
        </p:nvGrpSpPr>
        <p:grpSpPr>
          <a:xfrm rot="0">
            <a:off x="748106" y="9471007"/>
            <a:ext cx="6042427" cy="466511"/>
            <a:chOff x="0" y="0"/>
            <a:chExt cx="8056569" cy="622014"/>
          </a:xfrm>
        </p:grpSpPr>
        <p:sp>
          <p:nvSpPr>
            <p:cNvPr name="TextBox 15" id="15"/>
            <p:cNvSpPr txBox="true"/>
            <p:nvPr/>
          </p:nvSpPr>
          <p:spPr>
            <a:xfrm rot="0">
              <a:off x="0" y="97224"/>
              <a:ext cx="8056569" cy="213783"/>
            </a:xfrm>
            <a:prstGeom prst="rect">
              <a:avLst/>
            </a:prstGeom>
          </p:spPr>
          <p:txBody>
            <a:bodyPr anchor="t" rtlCol="false" tIns="0" lIns="0" bIns="0" rIns="0">
              <a:spAutoFit/>
            </a:bodyPr>
            <a:lstStyle/>
            <a:p>
              <a:pPr algn="ctr">
                <a:lnSpc>
                  <a:spcPts val="1399"/>
                </a:lnSpc>
                <a:spcBef>
                  <a:spcPct val="0"/>
                </a:spcBef>
              </a:pPr>
              <a:r>
                <a:rPr lang="en-US" b="true" sz="999" i="true">
                  <a:solidFill>
                    <a:srgbClr val="18BAA8"/>
                  </a:solidFill>
                  <a:latin typeface="Noto Sans Bold Italics"/>
                  <a:ea typeface="Noto Sans Bold Italics"/>
                  <a:cs typeface="Noto Sans Bold Italics"/>
                  <a:sym typeface="Noto Sans Bold Italics"/>
                </a:rPr>
                <a:t>Your Gateway to skills and jobs</a:t>
              </a:r>
            </a:p>
          </p:txBody>
        </p:sp>
        <p:sp>
          <p:nvSpPr>
            <p:cNvPr name="TextBox 16" id="16"/>
            <p:cNvSpPr txBox="true"/>
            <p:nvPr/>
          </p:nvSpPr>
          <p:spPr>
            <a:xfrm rot="0">
              <a:off x="0" y="291957"/>
              <a:ext cx="8056569" cy="191770"/>
            </a:xfrm>
            <a:prstGeom prst="rect">
              <a:avLst/>
            </a:prstGeom>
          </p:spPr>
          <p:txBody>
            <a:bodyPr anchor="t" rtlCol="false" tIns="0" lIns="0" bIns="0" rIns="0">
              <a:spAutoFit/>
            </a:bodyPr>
            <a:lstStyle/>
            <a:p>
              <a:pPr algn="ctr">
                <a:lnSpc>
                  <a:spcPts val="1259"/>
                </a:lnSpc>
                <a:spcBef>
                  <a:spcPct val="0"/>
                </a:spcBef>
              </a:pPr>
              <a:r>
                <a:rPr lang="en-US" b="true" sz="899" i="true">
                  <a:solidFill>
                    <a:srgbClr val="00125C"/>
                  </a:solidFill>
                  <a:latin typeface="Noto Sans Bold Italics"/>
                  <a:ea typeface="Noto Sans Bold Italics"/>
                  <a:cs typeface="Noto Sans Bold Italics"/>
                  <a:sym typeface="Noto Sans Bold Italics"/>
                </a:rPr>
                <a:t>Scan here for more info on TEI OP-VET</a:t>
              </a:r>
            </a:p>
          </p:txBody>
        </p:sp>
        <p:sp>
          <p:nvSpPr>
            <p:cNvPr name="Freeform 17" id="17"/>
            <p:cNvSpPr/>
            <p:nvPr/>
          </p:nvSpPr>
          <p:spPr>
            <a:xfrm flipH="false" flipV="false" rot="0">
              <a:off x="5518095" y="0"/>
              <a:ext cx="622014" cy="622014"/>
            </a:xfrm>
            <a:custGeom>
              <a:avLst/>
              <a:gdLst/>
              <a:ahLst/>
              <a:cxnLst/>
              <a:rect r="r" b="b" t="t" l="l"/>
              <a:pathLst>
                <a:path h="622014" w="622014">
                  <a:moveTo>
                    <a:pt x="0" y="0"/>
                  </a:moveTo>
                  <a:lnTo>
                    <a:pt x="622014" y="0"/>
                  </a:lnTo>
                  <a:lnTo>
                    <a:pt x="622014" y="622014"/>
                  </a:lnTo>
                  <a:lnTo>
                    <a:pt x="0" y="622014"/>
                  </a:lnTo>
                  <a:lnTo>
                    <a:pt x="0" y="0"/>
                  </a:lnTo>
                  <a:close/>
                </a:path>
              </a:pathLst>
            </a:custGeom>
            <a:blipFill>
              <a:blip r:embed="rId5"/>
              <a:stretch>
                <a:fillRect l="0" t="0" r="0" b="0"/>
              </a:stretch>
            </a:blipFill>
          </p:spPr>
        </p:sp>
      </p:grpSp>
      <p:sp>
        <p:nvSpPr>
          <p:cNvPr name="TextBox 18" id="18"/>
          <p:cNvSpPr txBox="true"/>
          <p:nvPr/>
        </p:nvSpPr>
        <p:spPr>
          <a:xfrm rot="0">
            <a:off x="2232309" y="10039781"/>
            <a:ext cx="3095382" cy="88900"/>
          </a:xfrm>
          <a:prstGeom prst="rect">
            <a:avLst/>
          </a:prstGeom>
        </p:spPr>
        <p:txBody>
          <a:bodyPr anchor="t" rtlCol="false" tIns="0" lIns="0" bIns="0" rIns="0">
            <a:spAutoFit/>
          </a:bodyPr>
          <a:lstStyle/>
          <a:p>
            <a:pPr algn="ctr">
              <a:lnSpc>
                <a:spcPts val="719"/>
              </a:lnSpc>
            </a:pPr>
            <a:r>
              <a:rPr lang="en-US" b="true" sz="599">
                <a:solidFill>
                  <a:srgbClr val="00125C"/>
                </a:solidFill>
                <a:latin typeface="Noto Sans Bold"/>
                <a:ea typeface="Noto Sans Bold"/>
                <a:cs typeface="Noto Sans Bold"/>
                <a:sym typeface="Noto Sans Bold"/>
              </a:rPr>
              <a:t>#TeamEurope Initiative “Opportunity-Driven Skills and VET in Africa” - TEI OP-VET </a:t>
            </a:r>
          </a:p>
        </p:txBody>
      </p:sp>
      <p:sp>
        <p:nvSpPr>
          <p:cNvPr name="TextBox 19" id="19"/>
          <p:cNvSpPr txBox="true"/>
          <p:nvPr/>
        </p:nvSpPr>
        <p:spPr>
          <a:xfrm rot="0">
            <a:off x="4069162" y="1824161"/>
            <a:ext cx="2721371" cy="142875"/>
          </a:xfrm>
          <a:prstGeom prst="rect">
            <a:avLst/>
          </a:prstGeom>
        </p:spPr>
        <p:txBody>
          <a:bodyPr anchor="t" rtlCol="false" tIns="0" lIns="0" bIns="0" rIns="0">
            <a:spAutoFit/>
          </a:bodyPr>
          <a:lstStyle/>
          <a:p>
            <a:pPr algn="ctr">
              <a:lnSpc>
                <a:spcPts val="1199"/>
              </a:lnSpc>
            </a:pPr>
            <a:r>
              <a:rPr lang="en-US" sz="999" b="true">
                <a:solidFill>
                  <a:srgbClr val="00125C"/>
                </a:solidFill>
                <a:latin typeface="Noto Sans Bold"/>
                <a:ea typeface="Noto Sans Bold"/>
                <a:cs typeface="Noto Sans Bold"/>
                <a:sym typeface="Noto Sans Bold"/>
              </a:rPr>
              <a:t>Partners</a:t>
            </a:r>
          </a:p>
        </p:txBody>
      </p:sp>
      <p:grpSp>
        <p:nvGrpSpPr>
          <p:cNvPr name="Group 20" id="20"/>
          <p:cNvGrpSpPr/>
          <p:nvPr/>
        </p:nvGrpSpPr>
        <p:grpSpPr>
          <a:xfrm rot="0">
            <a:off x="756000" y="4687035"/>
            <a:ext cx="6048000" cy="1038372"/>
            <a:chOff x="0" y="0"/>
            <a:chExt cx="8064000" cy="1384496"/>
          </a:xfrm>
        </p:grpSpPr>
        <p:sp>
          <p:nvSpPr>
            <p:cNvPr name="TextBox 21" id="21"/>
            <p:cNvSpPr txBox="true"/>
            <p:nvPr/>
          </p:nvSpPr>
          <p:spPr>
            <a:xfrm rot="0">
              <a:off x="0" y="318291"/>
              <a:ext cx="8064000" cy="1066205"/>
            </a:xfrm>
            <a:prstGeom prst="rect">
              <a:avLst/>
            </a:prstGeom>
          </p:spPr>
          <p:txBody>
            <a:bodyPr anchor="t" rtlCol="false" tIns="0" lIns="0" bIns="0" rIns="0">
              <a:spAutoFit/>
            </a:bodyPr>
            <a:lstStyle/>
            <a:p>
              <a:pPr algn="ctr">
                <a:lnSpc>
                  <a:spcPts val="1080"/>
                </a:lnSpc>
              </a:pPr>
              <a:r>
                <a:rPr lang="en-US" sz="900">
                  <a:solidFill>
                    <a:srgbClr val="00125C"/>
                  </a:solidFill>
                  <a:latin typeface="Noto Sans"/>
                  <a:ea typeface="Noto Sans"/>
                  <a:cs typeface="Noto Sans"/>
                  <a:sym typeface="Noto Sans"/>
                </a:rPr>
                <a:t>REWARDS enables young people and women in Malawi to access decent employment in the renewable energy sector. By strengthening TEVET providers’ capacity to deliver opportunity‑driven training, it helps build a skilled national workforce. The project links qualified graduates with employers, which allows renewable energy companies to expand their services, increasing access to clean energy for Malawians in both urban and rural areas. Through the establishment of a Renewable Energy Sector Skills Council, REWARDS fosters sustainable and strong public-private collaboration and contributes to an inclusive and market-oriented VET-system</a:t>
              </a:r>
            </a:p>
          </p:txBody>
        </p:sp>
        <p:sp>
          <p:nvSpPr>
            <p:cNvPr name="TextBox 22" id="22"/>
            <p:cNvSpPr txBox="true"/>
            <p:nvPr/>
          </p:nvSpPr>
          <p:spPr>
            <a:xfrm rot="0">
              <a:off x="0" y="-19050"/>
              <a:ext cx="8064000" cy="235797"/>
            </a:xfrm>
            <a:prstGeom prst="rect">
              <a:avLst/>
            </a:prstGeom>
          </p:spPr>
          <p:txBody>
            <a:bodyPr anchor="t" rtlCol="false" tIns="0" lIns="0" bIns="0" rIns="0">
              <a:spAutoFit/>
            </a:bodyPr>
            <a:lstStyle/>
            <a:p>
              <a:pPr algn="ctr">
                <a:lnSpc>
                  <a:spcPts val="1540"/>
                </a:lnSpc>
                <a:spcBef>
                  <a:spcPct val="0"/>
                </a:spcBef>
              </a:pPr>
              <a:r>
                <a:rPr lang="en-US" b="true" sz="1100">
                  <a:solidFill>
                    <a:srgbClr val="00125C"/>
                  </a:solidFill>
                  <a:latin typeface="Noto Sans Bold"/>
                  <a:ea typeface="Noto Sans Bold"/>
                  <a:cs typeface="Noto Sans Bold"/>
                  <a:sym typeface="Noto Sans Bold"/>
                </a:rPr>
                <a:t>Why it matters</a:t>
              </a:r>
            </a:p>
          </p:txBody>
        </p:sp>
      </p:grpSp>
      <p:sp>
        <p:nvSpPr>
          <p:cNvPr name="TextBox 23" id="23"/>
          <p:cNvSpPr txBox="true"/>
          <p:nvPr/>
        </p:nvSpPr>
        <p:spPr>
          <a:xfrm rot="0">
            <a:off x="749266" y="8101914"/>
            <a:ext cx="6145731" cy="181610"/>
          </a:xfrm>
          <a:prstGeom prst="rect">
            <a:avLst/>
          </a:prstGeom>
        </p:spPr>
        <p:txBody>
          <a:bodyPr anchor="t" rtlCol="false" tIns="0" lIns="0" bIns="0" rIns="0">
            <a:spAutoFit/>
          </a:bodyPr>
          <a:lstStyle/>
          <a:p>
            <a:pPr algn="ctr">
              <a:lnSpc>
                <a:spcPts val="1540"/>
              </a:lnSpc>
              <a:spcBef>
                <a:spcPct val="0"/>
              </a:spcBef>
            </a:pPr>
            <a:r>
              <a:rPr lang="en-US" b="true" sz="1100">
                <a:solidFill>
                  <a:srgbClr val="00125C"/>
                </a:solidFill>
                <a:latin typeface="Noto Sans Bold"/>
                <a:ea typeface="Noto Sans Bold"/>
                <a:cs typeface="Noto Sans Bold"/>
                <a:sym typeface="Noto Sans Bold"/>
              </a:rPr>
              <a:t>Contact</a:t>
            </a:r>
          </a:p>
        </p:txBody>
      </p:sp>
      <p:sp>
        <p:nvSpPr>
          <p:cNvPr name="TextBox 24" id="24"/>
          <p:cNvSpPr txBox="true"/>
          <p:nvPr/>
        </p:nvSpPr>
        <p:spPr>
          <a:xfrm rot="0">
            <a:off x="749266" y="8376267"/>
            <a:ext cx="3020053" cy="758190"/>
          </a:xfrm>
          <a:prstGeom prst="rect">
            <a:avLst/>
          </a:prstGeom>
        </p:spPr>
        <p:txBody>
          <a:bodyPr anchor="t" rtlCol="false" tIns="0" lIns="0" bIns="0" rIns="0">
            <a:spAutoFit/>
          </a:bodyPr>
          <a:lstStyle/>
          <a:p>
            <a:pPr algn="l">
              <a:lnSpc>
                <a:spcPts val="1260"/>
              </a:lnSpc>
              <a:spcBef>
                <a:spcPct val="0"/>
              </a:spcBef>
            </a:pPr>
            <a:r>
              <a:rPr lang="en-US" b="true" sz="900">
                <a:solidFill>
                  <a:srgbClr val="00125C"/>
                </a:solidFill>
                <a:latin typeface="Noto Sans Bold"/>
                <a:ea typeface="Noto Sans Bold"/>
                <a:cs typeface="Noto Sans Bold"/>
                <a:sym typeface="Noto Sans Bold"/>
              </a:rPr>
              <a:t>Deutsche Gesellschaft für Internationale Zusammenarbeit (GIZ) GmbH</a:t>
            </a:r>
          </a:p>
          <a:p>
            <a:pPr algn="l">
              <a:lnSpc>
                <a:spcPts val="1260"/>
              </a:lnSpc>
              <a:spcBef>
                <a:spcPct val="0"/>
              </a:spcBef>
            </a:pPr>
            <a:r>
              <a:rPr lang="en-US" b="true" sz="900">
                <a:solidFill>
                  <a:srgbClr val="00125C"/>
                </a:solidFill>
                <a:latin typeface="Noto Sans Bold"/>
                <a:ea typeface="Noto Sans Bold"/>
                <a:cs typeface="Noto Sans Bold"/>
                <a:sym typeface="Noto Sans Bold"/>
              </a:rPr>
              <a:t>TEI Opportunity-driven Skills and VET in Africa</a:t>
            </a:r>
          </a:p>
          <a:p>
            <a:pPr algn="l">
              <a:lnSpc>
                <a:spcPts val="1260"/>
              </a:lnSpc>
              <a:spcBef>
                <a:spcPct val="0"/>
              </a:spcBef>
            </a:pPr>
          </a:p>
          <a:p>
            <a:pPr algn="l" marL="194313" indent="-97157" lvl="1">
              <a:lnSpc>
                <a:spcPts val="1260"/>
              </a:lnSpc>
              <a:buFont typeface="Arial"/>
              <a:buChar char="•"/>
            </a:pPr>
            <a:r>
              <a:rPr lang="en-US" sz="900">
                <a:solidFill>
                  <a:srgbClr val="00125C"/>
                </a:solidFill>
                <a:latin typeface="Noto Sans"/>
                <a:ea typeface="Noto Sans"/>
                <a:cs typeface="Noto Sans"/>
                <a:sym typeface="Noto Sans"/>
              </a:rPr>
              <a:t>Heike P</a:t>
            </a:r>
            <a:r>
              <a:rPr lang="en-US" sz="900">
                <a:solidFill>
                  <a:srgbClr val="00125C"/>
                </a:solidFill>
                <a:latin typeface="Noto Sans"/>
                <a:ea typeface="Noto Sans"/>
                <a:cs typeface="Noto Sans"/>
                <a:sym typeface="Noto Sans"/>
              </a:rPr>
              <a:t>ratsch </a:t>
            </a:r>
            <a:r>
              <a:rPr lang="en-US" sz="900">
                <a:solidFill>
                  <a:srgbClr val="00125C"/>
                </a:solidFill>
                <a:latin typeface="Noto Sans"/>
                <a:ea typeface="Noto Sans"/>
                <a:cs typeface="Noto Sans"/>
                <a:sym typeface="Noto Sans"/>
                <a:hlinkClick r:id="rId6" tooltip="https://gizonline.sharepoint.com/sites/WE4DRegionalwithGuestswithguests-TEIOP-VET/Freigegebene%20Dokumente/TEI%20OP-VET/II.%20Communication%20DG%20INTPA,%20BMZ,%20HUB%20und%20GIZ/4.%20GIZ%20-%20Comms/Factsheets/sigrun.leffler@giz.de"/>
              </a:rPr>
              <a:t>–</a:t>
            </a:r>
            <a:r>
              <a:rPr lang="en-US" sz="900">
                <a:solidFill>
                  <a:srgbClr val="00125C"/>
                </a:solidFill>
                <a:latin typeface="Noto Sans"/>
                <a:ea typeface="Noto Sans"/>
                <a:cs typeface="Noto Sans"/>
                <a:sym typeface="Noto Sans"/>
              </a:rPr>
              <a:t> </a:t>
            </a:r>
            <a:r>
              <a:rPr lang="en-US" sz="900" u="sng">
                <a:solidFill>
                  <a:srgbClr val="00125C"/>
                </a:solidFill>
                <a:latin typeface="Noto Sans"/>
                <a:ea typeface="Noto Sans"/>
                <a:cs typeface="Noto Sans"/>
                <a:sym typeface="Noto Sans"/>
                <a:hlinkClick r:id="rId7" tooltip="mailto:heike.pratsch@giz.de"/>
              </a:rPr>
              <a:t>heike</a:t>
            </a:r>
            <a:r>
              <a:rPr lang="en-US" sz="900" u="sng">
                <a:solidFill>
                  <a:srgbClr val="00125C"/>
                </a:solidFill>
                <a:latin typeface="Noto Sans"/>
                <a:ea typeface="Noto Sans"/>
                <a:cs typeface="Noto Sans"/>
                <a:sym typeface="Noto Sans"/>
                <a:hlinkClick r:id="rId8" tooltip="mailto:heike.pratsch@giz.de"/>
              </a:rPr>
              <a:t>.p</a:t>
            </a:r>
            <a:r>
              <a:rPr lang="en-US" sz="900" u="sng">
                <a:solidFill>
                  <a:srgbClr val="00125C"/>
                </a:solidFill>
                <a:latin typeface="Noto Sans"/>
                <a:ea typeface="Noto Sans"/>
                <a:cs typeface="Noto Sans"/>
                <a:sym typeface="Noto Sans"/>
                <a:hlinkClick r:id="rId9" tooltip="mailto:heike.pratsch@giz.de"/>
              </a:rPr>
              <a:t>r</a:t>
            </a:r>
            <a:r>
              <a:rPr lang="en-US" sz="900" u="sng">
                <a:solidFill>
                  <a:srgbClr val="00125C"/>
                </a:solidFill>
                <a:latin typeface="Noto Sans"/>
                <a:ea typeface="Noto Sans"/>
                <a:cs typeface="Noto Sans"/>
                <a:sym typeface="Noto Sans"/>
                <a:hlinkClick r:id="rId10" tooltip="mailto:heike.pratsch@giz.de"/>
              </a:rPr>
              <a:t>a</a:t>
            </a:r>
            <a:r>
              <a:rPr lang="en-US" sz="900" u="sng">
                <a:solidFill>
                  <a:srgbClr val="00125C"/>
                </a:solidFill>
                <a:latin typeface="Noto Sans"/>
                <a:ea typeface="Noto Sans"/>
                <a:cs typeface="Noto Sans"/>
                <a:sym typeface="Noto Sans"/>
                <a:hlinkClick r:id="rId11" tooltip="mailto:heike.pratsch@giz.de"/>
              </a:rPr>
              <a:t>t</a:t>
            </a:r>
            <a:r>
              <a:rPr lang="en-US" sz="900" u="sng">
                <a:solidFill>
                  <a:srgbClr val="00125C"/>
                </a:solidFill>
                <a:latin typeface="Noto Sans"/>
                <a:ea typeface="Noto Sans"/>
                <a:cs typeface="Noto Sans"/>
                <a:sym typeface="Noto Sans"/>
                <a:hlinkClick r:id="rId12" tooltip="mailto:heike.pratsch@giz.de"/>
              </a:rPr>
              <a:t>s</a:t>
            </a:r>
            <a:r>
              <a:rPr lang="en-US" sz="900" u="sng">
                <a:solidFill>
                  <a:srgbClr val="00125C"/>
                </a:solidFill>
                <a:latin typeface="Noto Sans"/>
                <a:ea typeface="Noto Sans"/>
                <a:cs typeface="Noto Sans"/>
                <a:sym typeface="Noto Sans"/>
                <a:hlinkClick r:id="rId13" tooltip="mailto:heike.pratsch@giz.de"/>
              </a:rPr>
              <a:t>ch</a:t>
            </a:r>
            <a:r>
              <a:rPr lang="en-US" sz="900" u="sng">
                <a:solidFill>
                  <a:srgbClr val="00125C"/>
                </a:solidFill>
                <a:latin typeface="Noto Sans"/>
                <a:ea typeface="Noto Sans"/>
                <a:cs typeface="Noto Sans"/>
                <a:sym typeface="Noto Sans"/>
                <a:hlinkClick r:id="rId14" tooltip="mailto:heike.pratsch@giz.de"/>
              </a:rPr>
              <a:t>@giz.de</a:t>
            </a:r>
          </a:p>
        </p:txBody>
      </p:sp>
      <p:sp>
        <p:nvSpPr>
          <p:cNvPr name="TextBox 25" id="25"/>
          <p:cNvSpPr txBox="true"/>
          <p:nvPr/>
        </p:nvSpPr>
        <p:spPr>
          <a:xfrm rot="0">
            <a:off x="4113981" y="8376267"/>
            <a:ext cx="2690019" cy="910590"/>
          </a:xfrm>
          <a:prstGeom prst="rect">
            <a:avLst/>
          </a:prstGeom>
        </p:spPr>
        <p:txBody>
          <a:bodyPr anchor="t" rtlCol="false" tIns="0" lIns="0" bIns="0" rIns="0">
            <a:spAutoFit/>
          </a:bodyPr>
          <a:lstStyle/>
          <a:p>
            <a:pPr algn="l">
              <a:lnSpc>
                <a:spcPts val="1260"/>
              </a:lnSpc>
              <a:spcBef>
                <a:spcPct val="0"/>
              </a:spcBef>
            </a:pPr>
            <a:r>
              <a:rPr lang="en-US" b="true" sz="900">
                <a:solidFill>
                  <a:srgbClr val="00125C"/>
                </a:solidFill>
                <a:latin typeface="Noto Sans Bold"/>
                <a:ea typeface="Noto Sans Bold"/>
                <a:cs typeface="Noto Sans Bold"/>
                <a:sym typeface="Noto Sans Bold"/>
              </a:rPr>
              <a:t>Technical, Entrepreneurial and Vocational Education and Training Authority of Malawi – TEVETA</a:t>
            </a:r>
          </a:p>
          <a:p>
            <a:pPr algn="l">
              <a:lnSpc>
                <a:spcPts val="1260"/>
              </a:lnSpc>
              <a:spcBef>
                <a:spcPct val="0"/>
              </a:spcBef>
            </a:pPr>
          </a:p>
          <a:p>
            <a:pPr algn="l" marL="194313" indent="-97157" lvl="1">
              <a:lnSpc>
                <a:spcPts val="1260"/>
              </a:lnSpc>
              <a:buFont typeface="Arial"/>
              <a:buChar char="•"/>
            </a:pPr>
            <a:r>
              <a:rPr lang="en-US" sz="900">
                <a:solidFill>
                  <a:srgbClr val="00125C"/>
                </a:solidFill>
                <a:latin typeface="Noto Sans"/>
                <a:ea typeface="Noto Sans"/>
                <a:cs typeface="Noto Sans"/>
                <a:sym typeface="Noto Sans"/>
              </a:rPr>
              <a:t>E</a:t>
            </a:r>
            <a:r>
              <a:rPr lang="en-US" sz="900">
                <a:solidFill>
                  <a:srgbClr val="00125C"/>
                </a:solidFill>
                <a:latin typeface="Noto Sans"/>
                <a:ea typeface="Noto Sans"/>
                <a:cs typeface="Noto Sans"/>
                <a:sym typeface="Noto Sans"/>
              </a:rPr>
              <a:t>lwin Sichiola – </a:t>
            </a:r>
            <a:r>
              <a:rPr lang="en-US" sz="900" u="sng">
                <a:solidFill>
                  <a:srgbClr val="00125C"/>
                </a:solidFill>
                <a:latin typeface="Noto Sans"/>
                <a:ea typeface="Noto Sans"/>
                <a:cs typeface="Noto Sans"/>
                <a:sym typeface="Noto Sans"/>
                <a:hlinkClick r:id="rId15" tooltip="mailto:esichiola@tevetamw.com"/>
              </a:rPr>
              <a:t>esichiola@tevetamw.com</a:t>
            </a:r>
          </a:p>
          <a:p>
            <a:pPr algn="l" marL="194313" indent="-97157" lvl="1">
              <a:lnSpc>
                <a:spcPts val="1260"/>
              </a:lnSpc>
              <a:spcBef>
                <a:spcPct val="0"/>
              </a:spcBef>
              <a:buFont typeface="Arial"/>
              <a:buChar char="•"/>
            </a:pPr>
            <a:r>
              <a:rPr lang="en-US" sz="900">
                <a:solidFill>
                  <a:srgbClr val="00125C"/>
                </a:solidFill>
                <a:latin typeface="Noto Sans"/>
                <a:ea typeface="Noto Sans"/>
                <a:cs typeface="Noto Sans"/>
                <a:sym typeface="Noto Sans"/>
              </a:rPr>
              <a:t>C</a:t>
            </a:r>
            <a:r>
              <a:rPr lang="en-US" sz="900" u="none">
                <a:solidFill>
                  <a:srgbClr val="00125C"/>
                </a:solidFill>
                <a:latin typeface="Noto Sans"/>
                <a:ea typeface="Noto Sans"/>
                <a:cs typeface="Noto Sans"/>
                <a:sym typeface="Noto Sans"/>
              </a:rPr>
              <a:t>lau</a:t>
            </a:r>
            <a:r>
              <a:rPr lang="en-US" sz="900">
                <a:solidFill>
                  <a:srgbClr val="00125C"/>
                </a:solidFill>
                <a:latin typeface="Noto Sans"/>
                <a:ea typeface="Noto Sans"/>
                <a:cs typeface="Noto Sans"/>
                <a:sym typeface="Noto Sans"/>
              </a:rPr>
              <a:t>dia Lang</a:t>
            </a:r>
            <a:r>
              <a:rPr lang="en-US" sz="900" u="none">
                <a:solidFill>
                  <a:srgbClr val="00125C"/>
                </a:solidFill>
                <a:latin typeface="Noto Sans"/>
                <a:ea typeface="Noto Sans"/>
                <a:cs typeface="Noto Sans"/>
                <a:sym typeface="Noto Sans"/>
              </a:rPr>
              <a:t>e</a:t>
            </a:r>
            <a:r>
              <a:rPr lang="en-US" sz="900">
                <a:solidFill>
                  <a:srgbClr val="00125C"/>
                </a:solidFill>
                <a:latin typeface="Noto Sans"/>
                <a:ea typeface="Noto Sans"/>
                <a:cs typeface="Noto Sans"/>
                <a:sym typeface="Noto Sans"/>
              </a:rPr>
              <a:t> – </a:t>
            </a:r>
            <a:r>
              <a:rPr lang="en-US" sz="900" u="sng">
                <a:solidFill>
                  <a:srgbClr val="00125C"/>
                </a:solidFill>
                <a:latin typeface="Noto Sans"/>
                <a:ea typeface="Noto Sans"/>
                <a:cs typeface="Noto Sans"/>
                <a:sym typeface="Noto Sans"/>
                <a:hlinkClick r:id="rId16" tooltip="mailto:clange@tevetamw.com"/>
              </a:rPr>
              <a:t>c</a:t>
            </a:r>
            <a:r>
              <a:rPr lang="en-US" sz="900" u="sng">
                <a:solidFill>
                  <a:srgbClr val="00125C"/>
                </a:solidFill>
                <a:latin typeface="Noto Sans"/>
                <a:ea typeface="Noto Sans"/>
                <a:cs typeface="Noto Sans"/>
                <a:sym typeface="Noto Sans"/>
                <a:hlinkClick r:id="rId17" tooltip="mailto:clange@tevetamw.com"/>
              </a:rPr>
              <a:t>l</a:t>
            </a:r>
            <a:r>
              <a:rPr lang="en-US" sz="900" u="sng">
                <a:solidFill>
                  <a:srgbClr val="00125C"/>
                </a:solidFill>
                <a:latin typeface="Noto Sans"/>
                <a:ea typeface="Noto Sans"/>
                <a:cs typeface="Noto Sans"/>
                <a:sym typeface="Noto Sans"/>
                <a:hlinkClick r:id="rId18" tooltip="mailto:clange@tevetamw.com"/>
              </a:rPr>
              <a:t>a</a:t>
            </a:r>
            <a:r>
              <a:rPr lang="en-US" sz="900" u="sng">
                <a:solidFill>
                  <a:srgbClr val="00125C"/>
                </a:solidFill>
                <a:latin typeface="Noto Sans"/>
                <a:ea typeface="Noto Sans"/>
                <a:cs typeface="Noto Sans"/>
                <a:sym typeface="Noto Sans"/>
                <a:hlinkClick r:id="rId19" tooltip="mailto:clange@tevetamw.com"/>
              </a:rPr>
              <a:t>n</a:t>
            </a:r>
            <a:r>
              <a:rPr lang="en-US" sz="900" u="sng">
                <a:solidFill>
                  <a:srgbClr val="00125C"/>
                </a:solidFill>
                <a:latin typeface="Noto Sans"/>
                <a:ea typeface="Noto Sans"/>
                <a:cs typeface="Noto Sans"/>
                <a:sym typeface="Noto Sans"/>
                <a:hlinkClick r:id="rId20" tooltip="mailto:clange@tevetamw.com"/>
              </a:rPr>
              <a:t>g</a:t>
            </a:r>
            <a:r>
              <a:rPr lang="en-US" sz="900" u="sng">
                <a:solidFill>
                  <a:srgbClr val="00125C"/>
                </a:solidFill>
                <a:latin typeface="Noto Sans"/>
                <a:ea typeface="Noto Sans"/>
                <a:cs typeface="Noto Sans"/>
                <a:sym typeface="Noto Sans"/>
                <a:hlinkClick r:id="rId21" tooltip="mailto:clange@tevetamw.com"/>
              </a:rPr>
              <a:t>e</a:t>
            </a:r>
            <a:r>
              <a:rPr lang="en-US" sz="900" u="sng">
                <a:solidFill>
                  <a:srgbClr val="00125C"/>
                </a:solidFill>
                <a:latin typeface="Noto Sans"/>
                <a:ea typeface="Noto Sans"/>
                <a:cs typeface="Noto Sans"/>
                <a:sym typeface="Noto Sans"/>
                <a:hlinkClick r:id="rId22" tooltip="mailto:clange@tevetamw.com"/>
              </a:rPr>
              <a:t>@</a:t>
            </a:r>
            <a:r>
              <a:rPr lang="en-US" sz="900" u="sng">
                <a:solidFill>
                  <a:srgbClr val="00125C"/>
                </a:solidFill>
                <a:latin typeface="Noto Sans"/>
                <a:ea typeface="Noto Sans"/>
                <a:cs typeface="Noto Sans"/>
                <a:sym typeface="Noto Sans"/>
                <a:hlinkClick r:id="rId23" tooltip="mailto:clange@tevetamw.com"/>
              </a:rPr>
              <a:t>t</a:t>
            </a:r>
            <a:r>
              <a:rPr lang="en-US" sz="900" u="sng">
                <a:solidFill>
                  <a:srgbClr val="00125C"/>
                </a:solidFill>
                <a:latin typeface="Noto Sans"/>
                <a:ea typeface="Noto Sans"/>
                <a:cs typeface="Noto Sans"/>
                <a:sym typeface="Noto Sans"/>
                <a:hlinkClick r:id="rId24" tooltip="mailto:clange@tevetamw.com"/>
              </a:rPr>
              <a:t>eve</a:t>
            </a:r>
            <a:r>
              <a:rPr lang="en-US" sz="900" u="sng">
                <a:solidFill>
                  <a:srgbClr val="00125C"/>
                </a:solidFill>
                <a:latin typeface="Noto Sans"/>
                <a:ea typeface="Noto Sans"/>
                <a:cs typeface="Noto Sans"/>
                <a:sym typeface="Noto Sans"/>
                <a:hlinkClick r:id="rId25" tooltip="mailto:clange@tevetamw.com"/>
              </a:rPr>
              <a:t>t</a:t>
            </a:r>
            <a:r>
              <a:rPr lang="en-US" sz="900" u="sng">
                <a:solidFill>
                  <a:srgbClr val="00125C"/>
                </a:solidFill>
                <a:latin typeface="Noto Sans"/>
                <a:ea typeface="Noto Sans"/>
                <a:cs typeface="Noto Sans"/>
                <a:sym typeface="Noto Sans"/>
                <a:hlinkClick r:id="rId26" tooltip="mailto:clange@tevetamw.com"/>
              </a:rPr>
              <a:t>amw.</a:t>
            </a:r>
            <a:r>
              <a:rPr lang="en-US" sz="900" u="sng">
                <a:solidFill>
                  <a:srgbClr val="00125C"/>
                </a:solidFill>
                <a:latin typeface="Noto Sans"/>
                <a:ea typeface="Noto Sans"/>
                <a:cs typeface="Noto Sans"/>
                <a:sym typeface="Noto Sans"/>
                <a:hlinkClick r:id="rId27" tooltip="mailto:clange@tevetamw.com"/>
              </a:rPr>
              <a:t>co</a:t>
            </a:r>
            <a:r>
              <a:rPr lang="en-US" sz="900" u="sng">
                <a:solidFill>
                  <a:srgbClr val="00125C"/>
                </a:solidFill>
                <a:latin typeface="Noto Sans"/>
                <a:ea typeface="Noto Sans"/>
                <a:cs typeface="Noto Sans"/>
                <a:sym typeface="Noto Sans"/>
                <a:hlinkClick r:id="rId28" tooltip="mailto:clange@tevetamw.com"/>
              </a:rPr>
              <a:t>m</a:t>
            </a:r>
          </a:p>
        </p:txBody>
      </p:sp>
      <p:sp>
        <p:nvSpPr>
          <p:cNvPr name="TextBox 26" id="26"/>
          <p:cNvSpPr txBox="true"/>
          <p:nvPr/>
        </p:nvSpPr>
        <p:spPr>
          <a:xfrm rot="0">
            <a:off x="474886" y="6162361"/>
            <a:ext cx="2484154" cy="161925"/>
          </a:xfrm>
          <a:prstGeom prst="rect">
            <a:avLst/>
          </a:prstGeom>
        </p:spPr>
        <p:txBody>
          <a:bodyPr anchor="t" rtlCol="false" tIns="0" lIns="0" bIns="0" rIns="0">
            <a:spAutoFit/>
          </a:bodyPr>
          <a:lstStyle/>
          <a:p>
            <a:pPr algn="ctr">
              <a:lnSpc>
                <a:spcPts val="1319"/>
              </a:lnSpc>
            </a:pPr>
            <a:r>
              <a:rPr lang="en-US" sz="1099" b="true">
                <a:solidFill>
                  <a:srgbClr val="FFFFFF"/>
                </a:solidFill>
                <a:latin typeface="Noto Sans Bold"/>
                <a:ea typeface="Noto Sans Bold"/>
                <a:cs typeface="Noto Sans Bold"/>
                <a:sym typeface="Noto Sans Bold"/>
              </a:rPr>
              <a:t>Expected impact</a:t>
            </a:r>
          </a:p>
        </p:txBody>
      </p:sp>
      <p:sp>
        <p:nvSpPr>
          <p:cNvPr name="TextBox 27" id="27"/>
          <p:cNvSpPr txBox="true"/>
          <p:nvPr/>
        </p:nvSpPr>
        <p:spPr>
          <a:xfrm rot="0">
            <a:off x="5176011" y="7945937"/>
            <a:ext cx="1627989" cy="57573"/>
          </a:xfrm>
          <a:prstGeom prst="rect">
            <a:avLst/>
          </a:prstGeom>
        </p:spPr>
        <p:txBody>
          <a:bodyPr anchor="t" rtlCol="false" tIns="0" lIns="0" bIns="0" rIns="0">
            <a:spAutoFit/>
          </a:bodyPr>
          <a:lstStyle/>
          <a:p>
            <a:pPr algn="r">
              <a:lnSpc>
                <a:spcPts val="559"/>
              </a:lnSpc>
              <a:spcBef>
                <a:spcPct val="0"/>
              </a:spcBef>
            </a:pPr>
            <a:r>
              <a:rPr lang="en-US" sz="399">
                <a:solidFill>
                  <a:srgbClr val="00125C"/>
                </a:solidFill>
                <a:latin typeface="Noto Sans"/>
                <a:ea typeface="Noto Sans"/>
                <a:cs typeface="Noto Sans"/>
                <a:sym typeface="Noto Sans"/>
              </a:rPr>
              <a:t>© copyright REWARDS</a:t>
            </a:r>
          </a:p>
        </p:txBody>
      </p:sp>
      <p:sp>
        <p:nvSpPr>
          <p:cNvPr name="TextBox 28" id="28"/>
          <p:cNvSpPr txBox="true"/>
          <p:nvPr/>
        </p:nvSpPr>
        <p:spPr>
          <a:xfrm rot="0">
            <a:off x="756000" y="2023456"/>
            <a:ext cx="3054890" cy="2308353"/>
          </a:xfrm>
          <a:prstGeom prst="rect">
            <a:avLst/>
          </a:prstGeom>
        </p:spPr>
        <p:txBody>
          <a:bodyPr anchor="t" rtlCol="false" tIns="0" lIns="0" bIns="0" rIns="0">
            <a:spAutoFit/>
          </a:bodyPr>
          <a:lstStyle/>
          <a:p>
            <a:pPr algn="l" marL="194310" indent="-97155" lvl="1">
              <a:lnSpc>
                <a:spcPts val="1259"/>
              </a:lnSpc>
              <a:spcBef>
                <a:spcPct val="0"/>
              </a:spcBef>
              <a:buFont typeface="Arial"/>
              <a:buChar char="•"/>
            </a:pPr>
            <a:r>
              <a:rPr lang="en-US" sz="899">
                <a:solidFill>
                  <a:srgbClr val="00125C"/>
                </a:solidFill>
                <a:latin typeface="Noto Sans"/>
                <a:ea typeface="Noto Sans"/>
                <a:cs typeface="Noto Sans"/>
                <a:sym typeface="Noto Sans"/>
              </a:rPr>
              <a:t>Condu</a:t>
            </a:r>
            <a:r>
              <a:rPr lang="en-US" sz="899">
                <a:solidFill>
                  <a:srgbClr val="00125C"/>
                </a:solidFill>
                <a:latin typeface="Noto Sans"/>
                <a:ea typeface="Noto Sans"/>
                <a:cs typeface="Noto Sans"/>
                <a:sym typeface="Noto Sans"/>
              </a:rPr>
              <a:t>ct an opportunity-driven analysis of skills needs in the renewable energy sector. </a:t>
            </a:r>
          </a:p>
          <a:p>
            <a:pPr algn="l">
              <a:lnSpc>
                <a:spcPts val="839"/>
              </a:lnSpc>
              <a:spcBef>
                <a:spcPct val="0"/>
              </a:spcBef>
            </a:pPr>
          </a:p>
          <a:p>
            <a:pPr algn="l" marL="194310" indent="-97155" lvl="1">
              <a:lnSpc>
                <a:spcPts val="1259"/>
              </a:lnSpc>
              <a:spcBef>
                <a:spcPct val="0"/>
              </a:spcBef>
              <a:buFont typeface="Arial"/>
              <a:buChar char="•"/>
            </a:pPr>
            <a:r>
              <a:rPr lang="en-US" sz="899">
                <a:solidFill>
                  <a:srgbClr val="00125C"/>
                </a:solidFill>
                <a:latin typeface="Noto Sans"/>
                <a:ea typeface="Noto Sans"/>
                <a:cs typeface="Noto Sans"/>
                <a:sym typeface="Noto Sans"/>
              </a:rPr>
              <a:t>Strengthen TEVET providers’ capacity to meet these needs by updating curricula, training trainers, and equipping institutions with appropriate renewable energy machinery and tools. </a:t>
            </a:r>
          </a:p>
          <a:p>
            <a:pPr algn="l">
              <a:lnSpc>
                <a:spcPts val="839"/>
              </a:lnSpc>
              <a:spcBef>
                <a:spcPct val="0"/>
              </a:spcBef>
            </a:pPr>
          </a:p>
          <a:p>
            <a:pPr algn="l" marL="194310" indent="-97155" lvl="1">
              <a:lnSpc>
                <a:spcPts val="1259"/>
              </a:lnSpc>
              <a:spcBef>
                <a:spcPct val="0"/>
              </a:spcBef>
              <a:buFont typeface="Arial"/>
              <a:buChar char="•"/>
            </a:pPr>
            <a:r>
              <a:rPr lang="en-US" sz="899">
                <a:solidFill>
                  <a:srgbClr val="00125C"/>
                </a:solidFill>
                <a:latin typeface="Noto Sans"/>
                <a:ea typeface="Noto Sans"/>
                <a:cs typeface="Noto Sans"/>
                <a:sym typeface="Noto Sans"/>
              </a:rPr>
              <a:t>Deliver practice-oriented, gender-responsive renewable energy training and facilitate industry placements for young women and men. </a:t>
            </a:r>
          </a:p>
          <a:p>
            <a:pPr algn="l">
              <a:lnSpc>
                <a:spcPts val="839"/>
              </a:lnSpc>
              <a:spcBef>
                <a:spcPct val="0"/>
              </a:spcBef>
            </a:pPr>
          </a:p>
          <a:p>
            <a:pPr algn="l" marL="194310" indent="-97155" lvl="1">
              <a:lnSpc>
                <a:spcPts val="1259"/>
              </a:lnSpc>
              <a:spcBef>
                <a:spcPct val="0"/>
              </a:spcBef>
              <a:buFont typeface="Arial"/>
              <a:buChar char="•"/>
            </a:pPr>
            <a:r>
              <a:rPr lang="en-US" sz="899">
                <a:solidFill>
                  <a:srgbClr val="00125C"/>
                </a:solidFill>
                <a:latin typeface="Noto Sans"/>
                <a:ea typeface="Noto Sans"/>
                <a:cs typeface="Noto Sans"/>
                <a:sym typeface="Noto Sans"/>
              </a:rPr>
              <a:t>Establish and support a Renewable Energy Sector Skills Council comprising employers,</a:t>
            </a:r>
            <a:r>
              <a:rPr lang="en-US" sz="899">
                <a:solidFill>
                  <a:srgbClr val="00125C"/>
                </a:solidFill>
                <a:latin typeface="Noto Sans"/>
                <a:ea typeface="Noto Sans"/>
                <a:cs typeface="Noto Sans"/>
                <a:sym typeface="Noto Sans"/>
              </a:rPr>
              <a:t> the private sector, government, and TEVET providers. </a:t>
            </a:r>
          </a:p>
          <a:p>
            <a:pPr algn="l">
              <a:lnSpc>
                <a:spcPts val="699"/>
              </a:lnSpc>
              <a:spcBef>
                <a:spcPct val="0"/>
              </a:spcBef>
            </a:pPr>
          </a:p>
        </p:txBody>
      </p:sp>
      <p:sp>
        <p:nvSpPr>
          <p:cNvPr name="TextBox 29" id="29"/>
          <p:cNvSpPr txBox="true"/>
          <p:nvPr/>
        </p:nvSpPr>
        <p:spPr>
          <a:xfrm rot="0">
            <a:off x="748106" y="1794951"/>
            <a:ext cx="3114295" cy="174625"/>
          </a:xfrm>
          <a:prstGeom prst="rect">
            <a:avLst/>
          </a:prstGeom>
        </p:spPr>
        <p:txBody>
          <a:bodyPr anchor="t" rtlCol="false" tIns="0" lIns="0" bIns="0" rIns="0">
            <a:spAutoFit/>
          </a:bodyPr>
          <a:lstStyle/>
          <a:p>
            <a:pPr algn="ctr">
              <a:lnSpc>
                <a:spcPts val="1400"/>
              </a:lnSpc>
              <a:spcBef>
                <a:spcPct val="0"/>
              </a:spcBef>
            </a:pPr>
            <a:r>
              <a:rPr lang="en-US" b="true" sz="1000">
                <a:solidFill>
                  <a:srgbClr val="00125C"/>
                </a:solidFill>
                <a:latin typeface="Noto Sans Bold"/>
                <a:ea typeface="Noto Sans Bold"/>
                <a:cs typeface="Noto Sans Bold"/>
                <a:sym typeface="Noto Sans Bold"/>
              </a:rPr>
              <a:t>Key activities</a:t>
            </a:r>
          </a:p>
        </p:txBody>
      </p:sp>
      <p:grpSp>
        <p:nvGrpSpPr>
          <p:cNvPr name="Group 30" id="30"/>
          <p:cNvGrpSpPr/>
          <p:nvPr/>
        </p:nvGrpSpPr>
        <p:grpSpPr>
          <a:xfrm rot="0">
            <a:off x="1054353" y="6512599"/>
            <a:ext cx="2903552" cy="266551"/>
            <a:chOff x="0" y="0"/>
            <a:chExt cx="3871402" cy="355402"/>
          </a:xfrm>
        </p:grpSpPr>
        <p:sp>
          <p:nvSpPr>
            <p:cNvPr name="TextBox 31" id="31"/>
            <p:cNvSpPr txBox="true"/>
            <p:nvPr/>
          </p:nvSpPr>
          <p:spPr>
            <a:xfrm rot="0">
              <a:off x="0" y="9313"/>
              <a:ext cx="495879" cy="298873"/>
            </a:xfrm>
            <a:prstGeom prst="rect">
              <a:avLst/>
            </a:prstGeom>
          </p:spPr>
          <p:txBody>
            <a:bodyPr anchor="t" rtlCol="false" tIns="0" lIns="0" bIns="0" rIns="0">
              <a:spAutoFit/>
            </a:bodyPr>
            <a:lstStyle/>
            <a:p>
              <a:pPr algn="r">
                <a:lnSpc>
                  <a:spcPts val="1819"/>
                </a:lnSpc>
              </a:pPr>
              <a:r>
                <a:rPr lang="en-US" b="true" sz="1299">
                  <a:solidFill>
                    <a:srgbClr val="00125C"/>
                  </a:solidFill>
                  <a:latin typeface="Noto Sans Bold"/>
                  <a:ea typeface="Noto Sans Bold"/>
                  <a:cs typeface="Noto Sans Bold"/>
                  <a:sym typeface="Noto Sans Bold"/>
                </a:rPr>
                <a:t>600</a:t>
              </a:r>
            </a:p>
          </p:txBody>
        </p:sp>
        <p:sp>
          <p:nvSpPr>
            <p:cNvPr name="TextBox 32" id="32"/>
            <p:cNvSpPr txBox="true"/>
            <p:nvPr/>
          </p:nvSpPr>
          <p:spPr>
            <a:xfrm rot="0">
              <a:off x="598161" y="0"/>
              <a:ext cx="3273242" cy="355402"/>
            </a:xfrm>
            <a:prstGeom prst="rect">
              <a:avLst/>
            </a:prstGeom>
          </p:spPr>
          <p:txBody>
            <a:bodyPr anchor="t" rtlCol="false" tIns="0" lIns="0" bIns="0" rIns="0">
              <a:spAutoFit/>
            </a:bodyPr>
            <a:lstStyle/>
            <a:p>
              <a:pPr algn="l">
                <a:lnSpc>
                  <a:spcPts val="1080"/>
                </a:lnSpc>
              </a:pPr>
              <a:r>
                <a:rPr lang="en-US" sz="900" b="true">
                  <a:solidFill>
                    <a:srgbClr val="FFFFFF"/>
                  </a:solidFill>
                  <a:latin typeface="Noto Sans Bold"/>
                  <a:ea typeface="Noto Sans Bold"/>
                  <a:cs typeface="Noto Sans Bold"/>
                  <a:sym typeface="Noto Sans Bold"/>
                </a:rPr>
                <a:t>trained people find decent employment or self-employment</a:t>
              </a:r>
            </a:p>
          </p:txBody>
        </p:sp>
      </p:grpSp>
      <p:grpSp>
        <p:nvGrpSpPr>
          <p:cNvPr name="Group 33" id="33"/>
          <p:cNvGrpSpPr/>
          <p:nvPr/>
        </p:nvGrpSpPr>
        <p:grpSpPr>
          <a:xfrm rot="0">
            <a:off x="879279" y="6912500"/>
            <a:ext cx="3166179" cy="195580"/>
            <a:chOff x="0" y="0"/>
            <a:chExt cx="4221572" cy="260773"/>
          </a:xfrm>
        </p:grpSpPr>
        <p:sp>
          <p:nvSpPr>
            <p:cNvPr name="TextBox 34" id="34"/>
            <p:cNvSpPr txBox="true"/>
            <p:nvPr/>
          </p:nvSpPr>
          <p:spPr>
            <a:xfrm rot="0">
              <a:off x="836346" y="45030"/>
              <a:ext cx="3385226" cy="177701"/>
            </a:xfrm>
            <a:prstGeom prst="rect">
              <a:avLst/>
            </a:prstGeom>
          </p:spPr>
          <p:txBody>
            <a:bodyPr anchor="t" rtlCol="false" tIns="0" lIns="0" bIns="0" rIns="0">
              <a:spAutoFit/>
            </a:bodyPr>
            <a:lstStyle/>
            <a:p>
              <a:pPr algn="l">
                <a:lnSpc>
                  <a:spcPts val="1080"/>
                </a:lnSpc>
              </a:pPr>
              <a:r>
                <a:rPr lang="en-US" sz="900" b="true">
                  <a:solidFill>
                    <a:srgbClr val="FFFFFF"/>
                  </a:solidFill>
                  <a:latin typeface="Noto Sans Bold"/>
                  <a:ea typeface="Noto Sans Bold"/>
                  <a:cs typeface="Noto Sans Bold"/>
                  <a:sym typeface="Noto Sans Bold"/>
                </a:rPr>
                <a:t>people trained (40% women)</a:t>
              </a:r>
            </a:p>
          </p:txBody>
        </p:sp>
        <p:sp>
          <p:nvSpPr>
            <p:cNvPr name="TextBox 35" id="35"/>
            <p:cNvSpPr txBox="true"/>
            <p:nvPr/>
          </p:nvSpPr>
          <p:spPr>
            <a:xfrm rot="0">
              <a:off x="0" y="-38100"/>
              <a:ext cx="754717" cy="298873"/>
            </a:xfrm>
            <a:prstGeom prst="rect">
              <a:avLst/>
            </a:prstGeom>
          </p:spPr>
          <p:txBody>
            <a:bodyPr anchor="t" rtlCol="false" tIns="0" lIns="0" bIns="0" rIns="0">
              <a:spAutoFit/>
            </a:bodyPr>
            <a:lstStyle/>
            <a:p>
              <a:pPr algn="r">
                <a:lnSpc>
                  <a:spcPts val="1819"/>
                </a:lnSpc>
              </a:pPr>
              <a:r>
                <a:rPr lang="en-US" b="true" sz="1299">
                  <a:solidFill>
                    <a:srgbClr val="00125C"/>
                  </a:solidFill>
                  <a:latin typeface="Noto Sans Bold"/>
                  <a:ea typeface="Noto Sans Bold"/>
                  <a:cs typeface="Noto Sans Bold"/>
                  <a:sym typeface="Noto Sans Bold"/>
                </a:rPr>
                <a:t>1000</a:t>
              </a:r>
            </a:p>
          </p:txBody>
        </p:sp>
      </p:grpSp>
      <p:grpSp>
        <p:nvGrpSpPr>
          <p:cNvPr name="Group 36" id="36"/>
          <p:cNvGrpSpPr/>
          <p:nvPr/>
        </p:nvGrpSpPr>
        <p:grpSpPr>
          <a:xfrm rot="0">
            <a:off x="832811" y="7261597"/>
            <a:ext cx="3236351" cy="195580"/>
            <a:chOff x="0" y="0"/>
            <a:chExt cx="4315134" cy="260773"/>
          </a:xfrm>
        </p:grpSpPr>
        <p:sp>
          <p:nvSpPr>
            <p:cNvPr name="TextBox 37" id="37"/>
            <p:cNvSpPr txBox="true"/>
            <p:nvPr/>
          </p:nvSpPr>
          <p:spPr>
            <a:xfrm rot="0">
              <a:off x="898304" y="41487"/>
              <a:ext cx="3416830" cy="177701"/>
            </a:xfrm>
            <a:prstGeom prst="rect">
              <a:avLst/>
            </a:prstGeom>
          </p:spPr>
          <p:txBody>
            <a:bodyPr anchor="t" rtlCol="false" tIns="0" lIns="0" bIns="0" rIns="0">
              <a:spAutoFit/>
            </a:bodyPr>
            <a:lstStyle/>
            <a:p>
              <a:pPr algn="l">
                <a:lnSpc>
                  <a:spcPts val="1080"/>
                </a:lnSpc>
              </a:pPr>
              <a:r>
                <a:rPr lang="en-US" sz="900" b="true">
                  <a:solidFill>
                    <a:srgbClr val="FFFFFF"/>
                  </a:solidFill>
                  <a:latin typeface="Noto Sans Bold"/>
                  <a:ea typeface="Noto Sans Bold"/>
                  <a:cs typeface="Noto Sans Bold"/>
                  <a:sym typeface="Noto Sans Bold"/>
                </a:rPr>
                <a:t>Renewable Energy companies involved</a:t>
              </a:r>
            </a:p>
          </p:txBody>
        </p:sp>
        <p:sp>
          <p:nvSpPr>
            <p:cNvPr name="TextBox 38" id="38"/>
            <p:cNvSpPr txBox="true"/>
            <p:nvPr/>
          </p:nvSpPr>
          <p:spPr>
            <a:xfrm rot="0">
              <a:off x="0" y="-38100"/>
              <a:ext cx="796022" cy="298873"/>
            </a:xfrm>
            <a:prstGeom prst="rect">
              <a:avLst/>
            </a:prstGeom>
          </p:spPr>
          <p:txBody>
            <a:bodyPr anchor="t" rtlCol="false" tIns="0" lIns="0" bIns="0" rIns="0">
              <a:spAutoFit/>
            </a:bodyPr>
            <a:lstStyle/>
            <a:p>
              <a:pPr algn="r">
                <a:lnSpc>
                  <a:spcPts val="1819"/>
                </a:lnSpc>
              </a:pPr>
              <a:r>
                <a:rPr lang="en-US" b="true" sz="1299">
                  <a:solidFill>
                    <a:srgbClr val="00125C"/>
                  </a:solidFill>
                  <a:latin typeface="Noto Sans Bold"/>
                  <a:ea typeface="Noto Sans Bold"/>
                  <a:cs typeface="Noto Sans Bold"/>
                  <a:sym typeface="Noto Sans Bold"/>
                </a:rPr>
                <a:t>42</a:t>
              </a:r>
            </a:p>
          </p:txBody>
        </p:sp>
      </p:grpSp>
      <p:grpSp>
        <p:nvGrpSpPr>
          <p:cNvPr name="Group 39" id="39"/>
          <p:cNvGrpSpPr/>
          <p:nvPr/>
        </p:nvGrpSpPr>
        <p:grpSpPr>
          <a:xfrm rot="0">
            <a:off x="4215569" y="2042506"/>
            <a:ext cx="2581698" cy="533400"/>
            <a:chOff x="0" y="0"/>
            <a:chExt cx="3442263" cy="711200"/>
          </a:xfrm>
        </p:grpSpPr>
        <p:sp>
          <p:nvSpPr>
            <p:cNvPr name="Freeform 40" id="40"/>
            <p:cNvSpPr/>
            <p:nvPr/>
          </p:nvSpPr>
          <p:spPr>
            <a:xfrm flipH="false" flipV="false" rot="0">
              <a:off x="0" y="82282"/>
              <a:ext cx="649469" cy="546636"/>
            </a:xfrm>
            <a:custGeom>
              <a:avLst/>
              <a:gdLst/>
              <a:ahLst/>
              <a:cxnLst/>
              <a:rect r="r" b="b" t="t" l="l"/>
              <a:pathLst>
                <a:path h="546636" w="649469">
                  <a:moveTo>
                    <a:pt x="0" y="0"/>
                  </a:moveTo>
                  <a:lnTo>
                    <a:pt x="649469" y="0"/>
                  </a:lnTo>
                  <a:lnTo>
                    <a:pt x="649469" y="546636"/>
                  </a:lnTo>
                  <a:lnTo>
                    <a:pt x="0" y="546636"/>
                  </a:lnTo>
                  <a:lnTo>
                    <a:pt x="0" y="0"/>
                  </a:lnTo>
                  <a:close/>
                </a:path>
              </a:pathLst>
            </a:custGeom>
            <a:blipFill>
              <a:blip r:embed="rId29"/>
              <a:stretch>
                <a:fillRect l="0" t="0" r="0" b="0"/>
              </a:stretch>
            </a:blipFill>
          </p:spPr>
        </p:sp>
        <p:sp>
          <p:nvSpPr>
            <p:cNvPr name="TextBox 41" id="41"/>
            <p:cNvSpPr txBox="true"/>
            <p:nvPr/>
          </p:nvSpPr>
          <p:spPr>
            <a:xfrm rot="0">
              <a:off x="901470" y="0"/>
              <a:ext cx="2540794" cy="711200"/>
            </a:xfrm>
            <a:prstGeom prst="rect">
              <a:avLst/>
            </a:prstGeom>
          </p:spPr>
          <p:txBody>
            <a:bodyPr anchor="t" rtlCol="false" tIns="0" lIns="0" bIns="0" rIns="0">
              <a:spAutoFit/>
            </a:bodyPr>
            <a:lstStyle/>
            <a:p>
              <a:pPr algn="l">
                <a:lnSpc>
                  <a:spcPts val="1080"/>
                </a:lnSpc>
              </a:pPr>
              <a:r>
                <a:rPr lang="en-US" sz="900">
                  <a:solidFill>
                    <a:srgbClr val="00125C"/>
                  </a:solidFill>
                  <a:latin typeface="Noto Sans"/>
                  <a:ea typeface="Noto Sans"/>
                  <a:cs typeface="Noto Sans"/>
                  <a:sym typeface="Noto Sans"/>
                </a:rPr>
                <a:t>Technical Entrepreneurial and Vocational Education and Training Authority</a:t>
              </a:r>
            </a:p>
            <a:p>
              <a:pPr algn="l">
                <a:lnSpc>
                  <a:spcPts val="1080"/>
                </a:lnSpc>
              </a:pPr>
              <a:r>
                <a:rPr lang="en-US" sz="900" i="true">
                  <a:solidFill>
                    <a:srgbClr val="00125C"/>
                  </a:solidFill>
                  <a:latin typeface="Noto Sans Italics"/>
                  <a:ea typeface="Noto Sans Italics"/>
                  <a:cs typeface="Noto Sans Italics"/>
                  <a:sym typeface="Noto Sans Italics"/>
                </a:rPr>
                <a:t>Lead o</a:t>
              </a:r>
              <a:r>
                <a:rPr lang="en-US" sz="900" i="true">
                  <a:solidFill>
                    <a:srgbClr val="00125C"/>
                  </a:solidFill>
                  <a:latin typeface="Noto Sans Italics"/>
                  <a:ea typeface="Noto Sans Italics"/>
                  <a:cs typeface="Noto Sans Italics"/>
                  <a:sym typeface="Noto Sans Italics"/>
                </a:rPr>
                <a:t>rganisation</a:t>
              </a:r>
            </a:p>
          </p:txBody>
        </p:sp>
      </p:grpSp>
      <p:grpSp>
        <p:nvGrpSpPr>
          <p:cNvPr name="Group 42" id="42"/>
          <p:cNvGrpSpPr/>
          <p:nvPr/>
        </p:nvGrpSpPr>
        <p:grpSpPr>
          <a:xfrm rot="0">
            <a:off x="4261475" y="2709242"/>
            <a:ext cx="2535791" cy="395290"/>
            <a:chOff x="0" y="0"/>
            <a:chExt cx="3381055" cy="527053"/>
          </a:xfrm>
        </p:grpSpPr>
        <p:sp>
          <p:nvSpPr>
            <p:cNvPr name="Freeform 43" id="43"/>
            <p:cNvSpPr/>
            <p:nvPr/>
          </p:nvSpPr>
          <p:spPr>
            <a:xfrm flipH="false" flipV="false" rot="0">
              <a:off x="0" y="0"/>
              <a:ext cx="527053" cy="527053"/>
            </a:xfrm>
            <a:custGeom>
              <a:avLst/>
              <a:gdLst/>
              <a:ahLst/>
              <a:cxnLst/>
              <a:rect r="r" b="b" t="t" l="l"/>
              <a:pathLst>
                <a:path h="527053" w="527053">
                  <a:moveTo>
                    <a:pt x="0" y="0"/>
                  </a:moveTo>
                  <a:lnTo>
                    <a:pt x="527053" y="0"/>
                  </a:lnTo>
                  <a:lnTo>
                    <a:pt x="527053" y="527053"/>
                  </a:lnTo>
                  <a:lnTo>
                    <a:pt x="0" y="527053"/>
                  </a:lnTo>
                  <a:lnTo>
                    <a:pt x="0" y="0"/>
                  </a:lnTo>
                  <a:close/>
                </a:path>
              </a:pathLst>
            </a:custGeom>
            <a:blipFill>
              <a:blip r:embed="rId30"/>
              <a:stretch>
                <a:fillRect l="0" t="0" r="0" b="0"/>
              </a:stretch>
            </a:blipFill>
          </p:spPr>
        </p:sp>
        <p:sp>
          <p:nvSpPr>
            <p:cNvPr name="TextBox 44" id="44"/>
            <p:cNvSpPr txBox="true"/>
            <p:nvPr/>
          </p:nvSpPr>
          <p:spPr>
            <a:xfrm rot="0">
              <a:off x="840262" y="56516"/>
              <a:ext cx="2540794" cy="394970"/>
            </a:xfrm>
            <a:prstGeom prst="rect">
              <a:avLst/>
            </a:prstGeom>
          </p:spPr>
          <p:txBody>
            <a:bodyPr anchor="t" rtlCol="false" tIns="0" lIns="0" bIns="0" rIns="0">
              <a:spAutoFit/>
            </a:bodyPr>
            <a:lstStyle/>
            <a:p>
              <a:pPr algn="l">
                <a:lnSpc>
                  <a:spcPts val="1260"/>
                </a:lnSpc>
              </a:pPr>
              <a:r>
                <a:rPr lang="en-US" sz="900">
                  <a:solidFill>
                    <a:srgbClr val="00125C"/>
                  </a:solidFill>
                  <a:latin typeface="Noto Sans"/>
                  <a:ea typeface="Noto Sans"/>
                  <a:cs typeface="Noto Sans"/>
                  <a:sym typeface="Noto Sans"/>
                </a:rPr>
                <a:t>Renewable Energy Industry Association of Malawi </a:t>
              </a:r>
            </a:p>
          </p:txBody>
        </p:sp>
      </p:grpSp>
      <p:grpSp>
        <p:nvGrpSpPr>
          <p:cNvPr name="Group 45" id="45"/>
          <p:cNvGrpSpPr/>
          <p:nvPr/>
        </p:nvGrpSpPr>
        <p:grpSpPr>
          <a:xfrm rot="0">
            <a:off x="4316729" y="3237881"/>
            <a:ext cx="2480537" cy="313882"/>
            <a:chOff x="0" y="0"/>
            <a:chExt cx="3307383" cy="418510"/>
          </a:xfrm>
        </p:grpSpPr>
        <p:sp>
          <p:nvSpPr>
            <p:cNvPr name="Freeform 46" id="46"/>
            <p:cNvSpPr/>
            <p:nvPr/>
          </p:nvSpPr>
          <p:spPr>
            <a:xfrm flipH="false" flipV="false" rot="0">
              <a:off x="0" y="0"/>
              <a:ext cx="379707" cy="418510"/>
            </a:xfrm>
            <a:custGeom>
              <a:avLst/>
              <a:gdLst/>
              <a:ahLst/>
              <a:cxnLst/>
              <a:rect r="r" b="b" t="t" l="l"/>
              <a:pathLst>
                <a:path h="418510" w="379707">
                  <a:moveTo>
                    <a:pt x="0" y="0"/>
                  </a:moveTo>
                  <a:lnTo>
                    <a:pt x="379707" y="0"/>
                  </a:lnTo>
                  <a:lnTo>
                    <a:pt x="379707" y="418510"/>
                  </a:lnTo>
                  <a:lnTo>
                    <a:pt x="0" y="418510"/>
                  </a:lnTo>
                  <a:lnTo>
                    <a:pt x="0" y="0"/>
                  </a:lnTo>
                  <a:close/>
                </a:path>
              </a:pathLst>
            </a:custGeom>
            <a:blipFill>
              <a:blip r:embed="rId31"/>
              <a:stretch>
                <a:fillRect l="-26540" t="0" r="-26540" b="0"/>
              </a:stretch>
            </a:blipFill>
          </p:spPr>
        </p:sp>
        <p:sp>
          <p:nvSpPr>
            <p:cNvPr name="TextBox 47" id="47"/>
            <p:cNvSpPr txBox="true"/>
            <p:nvPr/>
          </p:nvSpPr>
          <p:spPr>
            <a:xfrm rot="0">
              <a:off x="766589" y="103845"/>
              <a:ext cx="2540794" cy="191770"/>
            </a:xfrm>
            <a:prstGeom prst="rect">
              <a:avLst/>
            </a:prstGeom>
          </p:spPr>
          <p:txBody>
            <a:bodyPr anchor="t" rtlCol="false" tIns="0" lIns="0" bIns="0" rIns="0">
              <a:spAutoFit/>
            </a:bodyPr>
            <a:lstStyle/>
            <a:p>
              <a:pPr algn="l" marL="0" indent="0" lvl="0">
                <a:lnSpc>
                  <a:spcPts val="1260"/>
                </a:lnSpc>
                <a:spcBef>
                  <a:spcPct val="0"/>
                </a:spcBef>
              </a:pPr>
              <a:r>
                <a:rPr lang="en-US" sz="900">
                  <a:solidFill>
                    <a:srgbClr val="00125C"/>
                  </a:solidFill>
                  <a:latin typeface="Noto Sans"/>
                  <a:ea typeface="Noto Sans"/>
                  <a:cs typeface="Noto Sans"/>
                  <a:sym typeface="Noto Sans"/>
                </a:rPr>
                <a:t>Technical College Mzuzu</a:t>
              </a:r>
            </a:p>
          </p:txBody>
        </p:sp>
      </p:grpSp>
      <p:grpSp>
        <p:nvGrpSpPr>
          <p:cNvPr name="Group 48" id="48"/>
          <p:cNvGrpSpPr/>
          <p:nvPr/>
        </p:nvGrpSpPr>
        <p:grpSpPr>
          <a:xfrm rot="0">
            <a:off x="832811" y="7592009"/>
            <a:ext cx="3614276" cy="195580"/>
            <a:chOff x="0" y="0"/>
            <a:chExt cx="4819035" cy="260773"/>
          </a:xfrm>
        </p:grpSpPr>
        <p:sp>
          <p:nvSpPr>
            <p:cNvPr name="TextBox 49" id="49"/>
            <p:cNvSpPr txBox="true"/>
            <p:nvPr/>
          </p:nvSpPr>
          <p:spPr>
            <a:xfrm rot="0">
              <a:off x="898304" y="41487"/>
              <a:ext cx="3920731" cy="177701"/>
            </a:xfrm>
            <a:prstGeom prst="rect">
              <a:avLst/>
            </a:prstGeom>
          </p:spPr>
          <p:txBody>
            <a:bodyPr anchor="t" rtlCol="false" tIns="0" lIns="0" bIns="0" rIns="0">
              <a:spAutoFit/>
            </a:bodyPr>
            <a:lstStyle/>
            <a:p>
              <a:pPr algn="l">
                <a:lnSpc>
                  <a:spcPts val="1080"/>
                </a:lnSpc>
              </a:pPr>
              <a:r>
                <a:rPr lang="en-US" sz="900" b="true">
                  <a:solidFill>
                    <a:srgbClr val="FFFFFF"/>
                  </a:solidFill>
                  <a:latin typeface="Noto Sans Bold"/>
                  <a:ea typeface="Noto Sans Bold"/>
                  <a:cs typeface="Noto Sans Bold"/>
                  <a:sym typeface="Noto Sans Bold"/>
                </a:rPr>
                <a:t>TEVET</a:t>
              </a:r>
              <a:r>
                <a:rPr lang="en-US" b="true" sz="900">
                  <a:solidFill>
                    <a:srgbClr val="FFFFFF"/>
                  </a:solidFill>
                  <a:latin typeface="Noto Sans Bold"/>
                  <a:ea typeface="Noto Sans Bold"/>
                  <a:cs typeface="Noto Sans Bold"/>
                  <a:sym typeface="Noto Sans Bold"/>
                </a:rPr>
                <a:t> providers strengthened</a:t>
              </a:r>
            </a:p>
          </p:txBody>
        </p:sp>
        <p:sp>
          <p:nvSpPr>
            <p:cNvPr name="TextBox 50" id="50"/>
            <p:cNvSpPr txBox="true"/>
            <p:nvPr/>
          </p:nvSpPr>
          <p:spPr>
            <a:xfrm rot="0">
              <a:off x="0" y="-38100"/>
              <a:ext cx="796022" cy="298873"/>
            </a:xfrm>
            <a:prstGeom prst="rect">
              <a:avLst/>
            </a:prstGeom>
          </p:spPr>
          <p:txBody>
            <a:bodyPr anchor="t" rtlCol="false" tIns="0" lIns="0" bIns="0" rIns="0">
              <a:spAutoFit/>
            </a:bodyPr>
            <a:lstStyle/>
            <a:p>
              <a:pPr algn="r">
                <a:lnSpc>
                  <a:spcPts val="1819"/>
                </a:lnSpc>
              </a:pPr>
              <a:r>
                <a:rPr lang="en-US" b="true" sz="1299">
                  <a:solidFill>
                    <a:srgbClr val="00125C"/>
                  </a:solidFill>
                  <a:latin typeface="Noto Sans Bold"/>
                  <a:ea typeface="Noto Sans Bold"/>
                  <a:cs typeface="Noto Sans Bold"/>
                  <a:sym typeface="Noto Sans Bold"/>
                </a:rPr>
                <a:t>+42</a:t>
              </a:r>
            </a:p>
          </p:txBody>
        </p:sp>
      </p:grpSp>
      <p:grpSp>
        <p:nvGrpSpPr>
          <p:cNvPr name="Group 51" id="51"/>
          <p:cNvGrpSpPr/>
          <p:nvPr/>
        </p:nvGrpSpPr>
        <p:grpSpPr>
          <a:xfrm rot="0">
            <a:off x="4289073" y="4040010"/>
            <a:ext cx="2508193" cy="332602"/>
            <a:chOff x="0" y="0"/>
            <a:chExt cx="3344257" cy="443469"/>
          </a:xfrm>
        </p:grpSpPr>
        <p:sp>
          <p:nvSpPr>
            <p:cNvPr name="Freeform 52" id="52"/>
            <p:cNvSpPr/>
            <p:nvPr/>
          </p:nvSpPr>
          <p:spPr>
            <a:xfrm flipH="false" flipV="false" rot="0">
              <a:off x="0" y="0"/>
              <a:ext cx="453457" cy="443469"/>
            </a:xfrm>
            <a:custGeom>
              <a:avLst/>
              <a:gdLst/>
              <a:ahLst/>
              <a:cxnLst/>
              <a:rect r="r" b="b" t="t" l="l"/>
              <a:pathLst>
                <a:path h="443469" w="453457">
                  <a:moveTo>
                    <a:pt x="0" y="0"/>
                  </a:moveTo>
                  <a:lnTo>
                    <a:pt x="453457" y="0"/>
                  </a:lnTo>
                  <a:lnTo>
                    <a:pt x="453457" y="443469"/>
                  </a:lnTo>
                  <a:lnTo>
                    <a:pt x="0" y="443469"/>
                  </a:lnTo>
                  <a:lnTo>
                    <a:pt x="0" y="0"/>
                  </a:lnTo>
                  <a:close/>
                </a:path>
              </a:pathLst>
            </a:custGeom>
            <a:blipFill>
              <a:blip r:embed="rId32"/>
              <a:stretch>
                <a:fillRect l="0" t="0" r="0" b="0"/>
              </a:stretch>
            </a:blipFill>
          </p:spPr>
        </p:sp>
        <p:sp>
          <p:nvSpPr>
            <p:cNvPr name="TextBox 53" id="53"/>
            <p:cNvSpPr txBox="true"/>
            <p:nvPr/>
          </p:nvSpPr>
          <p:spPr>
            <a:xfrm rot="0">
              <a:off x="803464" y="14725"/>
              <a:ext cx="2540794" cy="394970"/>
            </a:xfrm>
            <a:prstGeom prst="rect">
              <a:avLst/>
            </a:prstGeom>
          </p:spPr>
          <p:txBody>
            <a:bodyPr anchor="t" rtlCol="false" tIns="0" lIns="0" bIns="0" rIns="0">
              <a:spAutoFit/>
            </a:bodyPr>
            <a:lstStyle/>
            <a:p>
              <a:pPr algn="l" marL="0" indent="0" lvl="0">
                <a:lnSpc>
                  <a:spcPts val="1260"/>
                </a:lnSpc>
                <a:spcBef>
                  <a:spcPct val="0"/>
                </a:spcBef>
              </a:pPr>
              <a:r>
                <a:rPr lang="en-US" sz="900">
                  <a:solidFill>
                    <a:srgbClr val="00125C"/>
                  </a:solidFill>
                  <a:latin typeface="Noto Sans"/>
                  <a:ea typeface="Noto Sans"/>
                  <a:cs typeface="Noto Sans"/>
                  <a:sym typeface="Noto Sans"/>
                </a:rPr>
                <a:t>Electricity Supply Corporation of Malawi</a:t>
              </a:r>
            </a:p>
          </p:txBody>
        </p:sp>
      </p:grpSp>
      <p:grpSp>
        <p:nvGrpSpPr>
          <p:cNvPr name="Group 54" id="54"/>
          <p:cNvGrpSpPr/>
          <p:nvPr/>
        </p:nvGrpSpPr>
        <p:grpSpPr>
          <a:xfrm rot="0">
            <a:off x="4070275" y="3685113"/>
            <a:ext cx="2726992" cy="221547"/>
            <a:chOff x="0" y="0"/>
            <a:chExt cx="3635989" cy="295395"/>
          </a:xfrm>
        </p:grpSpPr>
        <p:sp>
          <p:nvSpPr>
            <p:cNvPr name="Freeform 55" id="55"/>
            <p:cNvSpPr/>
            <p:nvPr/>
          </p:nvSpPr>
          <p:spPr>
            <a:xfrm flipH="false" flipV="false" rot="0">
              <a:off x="0" y="0"/>
              <a:ext cx="1036920" cy="295395"/>
            </a:xfrm>
            <a:custGeom>
              <a:avLst/>
              <a:gdLst/>
              <a:ahLst/>
              <a:cxnLst/>
              <a:rect r="r" b="b" t="t" l="l"/>
              <a:pathLst>
                <a:path h="295395" w="1036920">
                  <a:moveTo>
                    <a:pt x="0" y="0"/>
                  </a:moveTo>
                  <a:lnTo>
                    <a:pt x="1036920" y="0"/>
                  </a:lnTo>
                  <a:lnTo>
                    <a:pt x="1036920" y="295395"/>
                  </a:lnTo>
                  <a:lnTo>
                    <a:pt x="0" y="295395"/>
                  </a:lnTo>
                  <a:lnTo>
                    <a:pt x="0" y="0"/>
                  </a:lnTo>
                  <a:close/>
                </a:path>
              </a:pathLst>
            </a:custGeom>
            <a:blipFill>
              <a:blip r:embed="rId33"/>
              <a:stretch>
                <a:fillRect l="0" t="-24452" r="0" b="-25987"/>
              </a:stretch>
            </a:blipFill>
          </p:spPr>
        </p:sp>
        <p:sp>
          <p:nvSpPr>
            <p:cNvPr name="TextBox 56" id="56"/>
            <p:cNvSpPr txBox="true"/>
            <p:nvPr/>
          </p:nvSpPr>
          <p:spPr>
            <a:xfrm rot="0">
              <a:off x="1095195" y="42288"/>
              <a:ext cx="2540794" cy="191770"/>
            </a:xfrm>
            <a:prstGeom prst="rect">
              <a:avLst/>
            </a:prstGeom>
          </p:spPr>
          <p:txBody>
            <a:bodyPr anchor="t" rtlCol="false" tIns="0" lIns="0" bIns="0" rIns="0">
              <a:spAutoFit/>
            </a:bodyPr>
            <a:lstStyle/>
            <a:p>
              <a:pPr algn="l" marL="0" indent="0" lvl="0">
                <a:lnSpc>
                  <a:spcPts val="1260"/>
                </a:lnSpc>
                <a:spcBef>
                  <a:spcPct val="0"/>
                </a:spcBef>
              </a:pPr>
              <a:r>
                <a:rPr lang="en-US" sz="900">
                  <a:solidFill>
                    <a:srgbClr val="00125C"/>
                  </a:solidFill>
                  <a:latin typeface="Noto Sans"/>
                  <a:ea typeface="Noto Sans"/>
                  <a:cs typeface="Noto Sans"/>
                  <a:sym typeface="Noto Sans"/>
                </a:rPr>
                <a:t>Handwerkskammer Koblenz</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DAHIBsuVO5Y</dc:identifier>
  <dcterms:modified xsi:type="dcterms:W3CDTF">2011-08-01T06:04:30Z</dcterms:modified>
  <cp:revision>1</cp:revision>
  <dc:title>Malawi - REWARDS - Project Brief ENG</dc:title>
</cp:coreProperties>
</file>