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6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8" r:id="rId3"/>
    <p:sldId id="321" r:id="rId4"/>
    <p:sldId id="322" r:id="rId5"/>
    <p:sldId id="323" r:id="rId6"/>
    <p:sldId id="310" r:id="rId7"/>
    <p:sldId id="329" r:id="rId8"/>
    <p:sldId id="330" r:id="rId9"/>
    <p:sldId id="332" r:id="rId10"/>
    <p:sldId id="336" r:id="rId11"/>
    <p:sldId id="337" r:id="rId12"/>
    <p:sldId id="333" r:id="rId13"/>
    <p:sldId id="334" r:id="rId14"/>
    <p:sldId id="311" r:id="rId15"/>
    <p:sldId id="312" r:id="rId16"/>
    <p:sldId id="316" r:id="rId17"/>
    <p:sldId id="331" r:id="rId18"/>
    <p:sldId id="324" r:id="rId19"/>
    <p:sldId id="325" r:id="rId20"/>
    <p:sldId id="326" r:id="rId21"/>
    <p:sldId id="328" r:id="rId22"/>
    <p:sldId id="327" r:id="rId23"/>
    <p:sldId id="288" r:id="rId24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0F5494"/>
    <a:srgbClr val="0033CC"/>
    <a:srgbClr val="AC0000"/>
    <a:srgbClr val="3166CF"/>
    <a:srgbClr val="3E6FD2"/>
    <a:srgbClr val="2D5EC1"/>
    <a:srgbClr val="B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9759" autoAdjust="0"/>
  </p:normalViewPr>
  <p:slideViewPr>
    <p:cSldViewPr>
      <p:cViewPr>
        <p:scale>
          <a:sx n="80" d="100"/>
          <a:sy n="80" d="100"/>
        </p:scale>
        <p:origin x="-990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2558" y="662"/>
      </p:cViewPr>
      <p:guideLst>
        <p:guide orient="horz" pos="3103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000" y="0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76C5D46-15D1-4D24-AB7B-4F1430C906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7459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000" y="0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301" y="4680591"/>
            <a:ext cx="5375266" cy="443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304C2D8-173A-4FC9-AA1E-D08A166A1C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9317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1pPr>
            <a:lvl2pPr marL="735075" indent="-282721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2pPr>
            <a:lvl3pPr marL="1130884" indent="-226177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3pPr>
            <a:lvl4pPr marL="1583238" indent="-226177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4pPr>
            <a:lvl5pPr marL="2035592" indent="-226177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5pPr>
            <a:lvl6pPr marL="2487945" indent="-226177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6pPr>
            <a:lvl7pPr marL="2940299" indent="-226177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7pPr>
            <a:lvl8pPr marL="3392653" indent="-226177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8pPr>
            <a:lvl9pPr marL="3845006" indent="-226177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EF122F6E-4006-4099-AAAE-D86BBF3EEDB6}" type="slidenum">
              <a:rPr lang="en-GB" alt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1</a:t>
            </a:fld>
            <a:endParaRPr lang="en-GB" alt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1pPr>
            <a:lvl2pPr marL="735075" indent="-282721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2pPr>
            <a:lvl3pPr marL="1130884" indent="-226177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3pPr>
            <a:lvl4pPr marL="1583238" indent="-226177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4pPr>
            <a:lvl5pPr marL="2035592" indent="-226177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5pPr>
            <a:lvl6pPr marL="2487945" indent="-226177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6pPr>
            <a:lvl7pPr marL="2940299" indent="-226177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7pPr>
            <a:lvl8pPr marL="3392653" indent="-226177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8pPr>
            <a:lvl9pPr marL="3845006" indent="-226177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45C88C3-AC4A-4972-975D-CD4D01DC756C}" type="slidenum">
              <a:rPr lang="en-GB" alt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2</a:t>
            </a:fld>
            <a:endParaRPr lang="en-GB" alt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1pPr>
            <a:lvl2pPr marL="735075" indent="-282721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2pPr>
            <a:lvl3pPr marL="1130884" indent="-226177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3pPr>
            <a:lvl4pPr marL="1583238" indent="-226177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4pPr>
            <a:lvl5pPr marL="2035592" indent="-226177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5pPr>
            <a:lvl6pPr marL="2487945" indent="-226177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6pPr>
            <a:lvl7pPr marL="2940299" indent="-226177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7pPr>
            <a:lvl8pPr marL="3392653" indent="-226177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8pPr>
            <a:lvl9pPr marL="3845006" indent="-226177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ADD24723-F4E9-4600-888D-0D54743B31A7}" type="slidenum">
              <a:rPr lang="en-GB" alt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4</a:t>
            </a:fld>
            <a:endParaRPr lang="en-GB" alt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Volta river. Akosombo dam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1pPr>
            <a:lvl2pPr marL="735075" indent="-282721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2pPr>
            <a:lvl3pPr marL="1130884" indent="-226177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3pPr>
            <a:lvl4pPr marL="1583238" indent="-226177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4pPr>
            <a:lvl5pPr marL="2035592" indent="-226177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5pPr>
            <a:lvl6pPr marL="2487945" indent="-226177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6pPr>
            <a:lvl7pPr marL="2940299" indent="-226177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7pPr>
            <a:lvl8pPr marL="3392653" indent="-226177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8pPr>
            <a:lvl9pPr marL="3845006" indent="-226177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C380A63B-D842-4497-9AB8-CC4112AF90A3}" type="slidenum">
              <a:rPr lang="en-GB" alt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23</a:t>
            </a:fld>
            <a:endParaRPr lang="en-GB" alt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72A2-1159-485F-BA90-D0CE93D0E3BA}" type="datetime1">
              <a:rPr lang="en-US" altLang="en-US"/>
              <a:pPr>
                <a:defRPr/>
              </a:pPr>
              <a:t>11/22/2015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92CA2-ED8E-473D-9B52-00B948AFB6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073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B0D61-29D1-448C-8AF6-15161A273E11}" type="datetime1">
              <a:rPr lang="en-US" altLang="en-US"/>
              <a:pPr>
                <a:defRPr/>
              </a:pPr>
              <a:t>11/22/2015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5F6C6-E857-41D8-B09E-882FDC34BB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080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65B88-C46B-4F2C-AEAE-982F87F73BCC}" type="datetime1">
              <a:rPr lang="en-US" altLang="en-US"/>
              <a:pPr>
                <a:defRPr/>
              </a:pPr>
              <a:t>11/22/2015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BF0D3-353D-408B-86A7-116AF2DFD9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10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5E74-2BC8-4531-B4C3-8725A3C1C4C0}" type="datetime1">
              <a:rPr lang="en-US" altLang="en-US"/>
              <a:pPr>
                <a:defRPr/>
              </a:pPr>
              <a:t>11/22/2015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72607-0629-491A-9553-09447D8506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94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7122-A44C-43ED-8604-5849BD9FE497}" type="datetime1">
              <a:rPr lang="en-US" altLang="en-US"/>
              <a:pPr>
                <a:defRPr/>
              </a:pPr>
              <a:t>11/22/2015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321D4-DDF5-4ED9-944C-1C7C87F3EC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886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620F-F1AF-4A49-9F3F-776437569D7D}" type="datetime1">
              <a:rPr lang="en-US" altLang="en-US"/>
              <a:pPr>
                <a:defRPr/>
              </a:pPr>
              <a:t>11/22/2015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4DD4-8860-4772-A8EC-2DE5F29904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27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0D19-A038-45E7-83DD-E29A86101C78}" type="datetime1">
              <a:rPr lang="en-US" altLang="en-US"/>
              <a:pPr>
                <a:defRPr/>
              </a:pPr>
              <a:t>11/22/2015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AFA4C-5DA1-4C73-AF95-98230B61AF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70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7804-71BC-4739-B330-9B1FE66450EE}" type="datetime1">
              <a:rPr lang="en-US" altLang="en-US"/>
              <a:pPr>
                <a:defRPr/>
              </a:pPr>
              <a:t>11/22/2015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9CB7-CA9B-4223-AE00-BA2141D2F9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045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4D7A7-4478-4587-B639-BF55F3F66DB9}" type="datetime1">
              <a:rPr lang="en-US" altLang="en-US"/>
              <a:pPr>
                <a:defRPr/>
              </a:pPr>
              <a:t>11/22/2015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3F01-950B-4710-8885-9AEBB1C8E0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082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6375-0B7C-4817-87A9-C48B17A8239F}" type="datetime1">
              <a:rPr lang="en-US" altLang="en-US"/>
              <a:pPr>
                <a:defRPr/>
              </a:pPr>
              <a:t>11/22/2015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17023-3D2C-4167-88DC-AE2828A79E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935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80D3-FE71-40D2-8C79-66CAA5BF9F46}" type="datetime1">
              <a:rPr lang="en-US" altLang="en-US"/>
              <a:pPr>
                <a:defRPr/>
              </a:pPr>
              <a:t>11/22/2015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3C17C-EB74-4C1D-98DD-FE3E913E9E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486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3BF6CF-1E41-4270-B348-2DB6ACCE69F5}" type="datetime1">
              <a:rPr lang="en-US" altLang="en-US"/>
              <a:pPr>
                <a:defRPr/>
              </a:pPr>
              <a:t>11/22/2015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1C41CB-2674-44B2-8E08-8132EBFE73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1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1437134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alt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 Water Development Policy </a:t>
            </a:r>
            <a:br>
              <a:rPr lang="en-GB" alt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new framework for action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fr-BE" altLang="en-US" sz="2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BE" altLang="en-US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DEVCO C5</a:t>
            </a:r>
            <a:endParaRPr lang="fr-BE" altLang="en-US" sz="2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Commission / </a:t>
            </a:r>
            <a:r>
              <a:rPr lang="en-GB" altLang="en-US" sz="2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EuropeAid</a:t>
            </a: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773238"/>
            <a:ext cx="33274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422276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4" y="1437009"/>
            <a:ext cx="3147334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31840" y="1700213"/>
            <a:ext cx="588947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The 5 As of </a:t>
            </a:r>
            <a:r>
              <a:rPr lang="en-US" altLang="en-US" sz="3200" dirty="0" smtClean="0">
                <a:solidFill>
                  <a:schemeClr val="bg1"/>
                </a:solidFill>
              </a:rPr>
              <a:t>Nutrition</a:t>
            </a:r>
          </a:p>
          <a:p>
            <a:pPr algn="ctr">
              <a:defRPr/>
            </a:pPr>
            <a:endParaRPr lang="en-GB" altLang="en-US" sz="3200" dirty="0" smtClean="0">
              <a:solidFill>
                <a:schemeClr val="bg1"/>
              </a:solidFill>
            </a:endParaRPr>
          </a:p>
          <a:p>
            <a:pPr marL="0" lvl="3">
              <a:tabLst>
                <a:tab pos="2873375" algn="ctr"/>
              </a:tabLst>
              <a:defRPr/>
            </a:pPr>
            <a:r>
              <a:rPr lang="en-US" altLang="en-US" sz="1600" dirty="0"/>
              <a:t>	</a:t>
            </a:r>
            <a:r>
              <a:rPr lang="en-US" altLang="en-US" sz="1400" u="sng" dirty="0" smtClean="0">
                <a:solidFill>
                  <a:schemeClr val="bg1"/>
                </a:solidFill>
              </a:rPr>
              <a:t>ORAL </a:t>
            </a:r>
            <a:r>
              <a:rPr lang="en-US" altLang="en-US" sz="1400" u="sng" dirty="0">
                <a:solidFill>
                  <a:schemeClr val="bg1"/>
                </a:solidFill>
              </a:rPr>
              <a:t>-FOOD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AVAILABILITY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 </a:t>
            </a:r>
            <a:endParaRPr lang="en-GB" altLang="en-US" sz="1200" dirty="0">
              <a:solidFill>
                <a:schemeClr val="bg1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200" dirty="0" smtClean="0">
                <a:solidFill>
                  <a:schemeClr val="bg1"/>
                </a:solidFill>
              </a:rPr>
              <a:t>ACCESS</a:t>
            </a:r>
            <a:endParaRPr lang="en-GB" altLang="en-US" sz="1200" dirty="0" smtClean="0">
              <a:solidFill>
                <a:schemeClr val="bg1"/>
              </a:solidFill>
            </a:endParaRPr>
          </a:p>
          <a:p>
            <a:pPr eaLnBrk="1" hangingPunct="1">
              <a:tabLst>
                <a:tab pos="2873375" algn="ctr"/>
              </a:tabLst>
              <a:defRPr/>
            </a:pPr>
            <a:r>
              <a:rPr lang="en-GB" altLang="en-US" sz="1200" dirty="0" smtClean="0">
                <a:solidFill>
                  <a:schemeClr val="bg1"/>
                </a:solidFill>
              </a:rPr>
              <a:t>	</a:t>
            </a:r>
            <a:r>
              <a:rPr lang="en-US" altLang="en-US" sz="1400" u="sng" dirty="0" smtClean="0">
                <a:solidFill>
                  <a:schemeClr val="bg1"/>
                </a:solidFill>
              </a:rPr>
              <a:t>ANAL </a:t>
            </a:r>
            <a:r>
              <a:rPr lang="en-US" altLang="en-US" sz="1400" u="sng" dirty="0">
                <a:solidFill>
                  <a:schemeClr val="bg1"/>
                </a:solidFill>
              </a:rPr>
              <a:t>- FTIs </a:t>
            </a:r>
            <a:endParaRPr lang="en-US" altLang="en-US" sz="1400" u="sng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  <a:tabLst>
                <a:tab pos="4121150" algn="ctr"/>
              </a:tabLst>
              <a:defRPr/>
            </a:pPr>
            <a:endParaRPr lang="en-GB" altLang="en-US" sz="1200" dirty="0">
              <a:solidFill>
                <a:schemeClr val="bg1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ABSORPTION</a:t>
            </a:r>
          </a:p>
          <a:p>
            <a:pPr lvl="2"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Damaged and diminished gut, evacuation, theft…..            </a:t>
            </a:r>
          </a:p>
          <a:p>
            <a:pPr marL="903288" eaLnBrk="1" hangingPunct="1"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	</a:t>
            </a:r>
            <a:r>
              <a:rPr lang="en-US" altLang="en-US" sz="1200" dirty="0" smtClean="0">
                <a:solidFill>
                  <a:schemeClr val="bg1"/>
                </a:solidFill>
              </a:rPr>
              <a:t>ENVIRONMENTAL </a:t>
            </a:r>
            <a:r>
              <a:rPr lang="en-US" altLang="en-US" sz="1200" dirty="0">
                <a:solidFill>
                  <a:schemeClr val="bg1"/>
                </a:solidFill>
              </a:rPr>
              <a:t>ENTEROPATHY, </a:t>
            </a:r>
            <a:r>
              <a:rPr lang="en-US" altLang="en-US" sz="1200" dirty="0" err="1">
                <a:solidFill>
                  <a:schemeClr val="bg1"/>
                </a:solidFill>
              </a:rPr>
              <a:t>diarrhoeas</a:t>
            </a:r>
            <a:r>
              <a:rPr lang="en-US" altLang="en-US" sz="1200" dirty="0">
                <a:solidFill>
                  <a:schemeClr val="bg1"/>
                </a:solidFill>
              </a:rPr>
              <a:t>,  </a:t>
            </a:r>
            <a:r>
              <a:rPr lang="en-US" altLang="en-US" sz="1200" i="1" dirty="0" smtClean="0">
                <a:solidFill>
                  <a:schemeClr val="bg1"/>
                </a:solidFill>
              </a:rPr>
              <a:t>nematodes </a:t>
            </a:r>
            <a:r>
              <a:rPr lang="en-US" altLang="en-US" sz="1200" i="1" dirty="0">
                <a:solidFill>
                  <a:schemeClr val="bg1"/>
                </a:solidFill>
              </a:rPr>
              <a:t>– </a:t>
            </a:r>
            <a:r>
              <a:rPr lang="en-US" altLang="en-US" sz="1200" i="1" dirty="0" err="1">
                <a:solidFill>
                  <a:schemeClr val="bg1"/>
                </a:solidFill>
              </a:rPr>
              <a:t>ascaris</a:t>
            </a:r>
            <a:r>
              <a:rPr lang="en-US" altLang="en-US" sz="1200" i="1" dirty="0">
                <a:solidFill>
                  <a:schemeClr val="bg1"/>
                </a:solidFill>
              </a:rPr>
              <a:t>, hookworm, </a:t>
            </a:r>
            <a:r>
              <a:rPr lang="en-US" altLang="en-US" sz="1200" i="1" dirty="0" err="1">
                <a:solidFill>
                  <a:schemeClr val="bg1"/>
                </a:solidFill>
              </a:rPr>
              <a:t>trichuris</a:t>
            </a:r>
            <a:r>
              <a:rPr lang="en-US" altLang="en-US" sz="1200" i="1" dirty="0">
                <a:solidFill>
                  <a:schemeClr val="bg1"/>
                </a:solidFill>
              </a:rPr>
              <a:t>, tapeworms,  </a:t>
            </a:r>
            <a:r>
              <a:rPr lang="en-US" altLang="en-US" sz="1200" i="1" dirty="0" smtClean="0">
                <a:solidFill>
                  <a:schemeClr val="bg1"/>
                </a:solidFill>
              </a:rPr>
              <a:t>giardia</a:t>
            </a:r>
            <a:r>
              <a:rPr lang="en-US" altLang="en-US" sz="1200" i="1" dirty="0">
                <a:solidFill>
                  <a:schemeClr val="bg1"/>
                </a:solidFill>
              </a:rPr>
              <a:t>, bacterial infections </a:t>
            </a:r>
            <a:r>
              <a:rPr lang="en-US" altLang="en-US" sz="1200" i="1" dirty="0" err="1">
                <a:solidFill>
                  <a:schemeClr val="bg1"/>
                </a:solidFill>
              </a:rPr>
              <a:t>etc</a:t>
            </a:r>
            <a:r>
              <a:rPr lang="en-US" altLang="en-US" sz="1200" i="1" dirty="0">
                <a:solidFill>
                  <a:schemeClr val="bg1"/>
                </a:solidFill>
              </a:rPr>
              <a:t> 	</a:t>
            </a:r>
            <a:endParaRPr lang="en-GB" altLang="en-US" sz="1200" i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altLang="en-US" sz="1200" dirty="0">
              <a:solidFill>
                <a:schemeClr val="bg1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ANTIBODIES </a:t>
            </a:r>
            <a:r>
              <a:rPr lang="en-US" altLang="en-US" sz="1200" i="1" dirty="0">
                <a:solidFill>
                  <a:schemeClr val="bg1"/>
                </a:solidFill>
              </a:rPr>
              <a:t>nutritional energy and proteins</a:t>
            </a:r>
          </a:p>
          <a:p>
            <a:pPr eaLnBrk="1" hangingPunct="1">
              <a:buFontTx/>
              <a:buNone/>
              <a:defRPr/>
            </a:pPr>
            <a:endParaRPr lang="en-GB" altLang="en-US" sz="1200" i="1" dirty="0">
              <a:solidFill>
                <a:schemeClr val="bg1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ALLOPATHOGENS  other pathogens -</a:t>
            </a:r>
            <a:r>
              <a:rPr lang="en-US" altLang="en-US" sz="1200" i="1" dirty="0">
                <a:solidFill>
                  <a:schemeClr val="bg1"/>
                </a:solidFill>
              </a:rPr>
              <a:t> </a:t>
            </a:r>
            <a:r>
              <a:rPr lang="en-US" altLang="en-US" sz="1200" i="1" dirty="0" err="1">
                <a:solidFill>
                  <a:schemeClr val="bg1"/>
                </a:solidFill>
              </a:rPr>
              <a:t>liverfluke</a:t>
            </a:r>
            <a:r>
              <a:rPr lang="en-US" altLang="en-US" sz="1200" dirty="0">
                <a:solidFill>
                  <a:schemeClr val="bg1"/>
                </a:solidFill>
              </a:rPr>
              <a:t>, </a:t>
            </a:r>
            <a:r>
              <a:rPr lang="en-US" altLang="en-US" sz="1200" i="1" dirty="0">
                <a:solidFill>
                  <a:schemeClr val="bg1"/>
                </a:solidFill>
              </a:rPr>
              <a:t>hepatitis A,  B and E, typhoid fever, polio, trachoma, various </a:t>
            </a:r>
            <a:r>
              <a:rPr lang="en-US" altLang="en-US" sz="1200" i="1" dirty="0" err="1">
                <a:solidFill>
                  <a:schemeClr val="bg1"/>
                </a:solidFill>
              </a:rPr>
              <a:t>zoonoses</a:t>
            </a:r>
            <a:r>
              <a:rPr lang="en-US" altLang="en-US" sz="1200" i="1" dirty="0">
                <a:solidFill>
                  <a:schemeClr val="bg1"/>
                </a:solidFill>
              </a:rPr>
              <a:t> </a:t>
            </a:r>
            <a:r>
              <a:rPr lang="en-US" altLang="en-US" sz="1200" i="1" dirty="0" err="1">
                <a:solidFill>
                  <a:schemeClr val="bg1"/>
                </a:solidFill>
              </a:rPr>
              <a:t>etc</a:t>
            </a:r>
            <a:endParaRPr lang="en-GB" altLang="en-US" sz="1200" i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1400" dirty="0"/>
              <a:t> </a:t>
            </a:r>
          </a:p>
          <a:p>
            <a:pPr algn="ctr">
              <a:defRPr/>
            </a:pPr>
            <a:endParaRPr lang="en-GB" sz="2800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18C45-2E2F-4266-804E-82F90BE017A3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26633" name="Picture 6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987824" y="2570865"/>
            <a:ext cx="5780233" cy="180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4" y="4008602"/>
            <a:ext cx="3147334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4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1" y="1422276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18C45-2E2F-4266-804E-82F90BE017A3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26633" name="Picture 6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50507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060" y="1628800"/>
            <a:ext cx="1910788" cy="169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7473" y="3826201"/>
            <a:ext cx="1924375" cy="16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2635" y="3332541"/>
            <a:ext cx="19192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brain cells </a:t>
            </a:r>
          </a:p>
          <a:p>
            <a:pPr algn="ctr">
              <a:defRPr/>
            </a:pP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branching</a:t>
            </a:r>
          </a:p>
          <a:p>
            <a:endParaRPr lang="en-IE" sz="1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1060" y="5439087"/>
            <a:ext cx="19192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Impaired brain cells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branching</a:t>
            </a:r>
          </a:p>
          <a:p>
            <a:endParaRPr lang="en-IE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4587" y="1670473"/>
            <a:ext cx="419166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1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ENTEROPATHY has been epidemiologically linked to living in an unsanitary environment </a:t>
            </a:r>
            <a:endParaRPr lang="en-US" sz="2100" b="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100" b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People living in contaminated environments have leaky, chronically inflamed intestines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100" b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Gut: short blunted villi, tissue infiltrated with inflammatory cells. Associated with ↑ energy, protein, carbohydrate needs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100" b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Diverts nutrients from growth to infection fighting </a:t>
            </a:r>
          </a:p>
        </p:txBody>
      </p:sp>
    </p:spTree>
    <p:extLst>
      <p:ext uri="{BB962C8B-B14F-4D97-AF65-F5344CB8AC3E}">
        <p14:creationId xmlns:p14="http://schemas.microsoft.com/office/powerpoint/2010/main" val="12922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1" y="1422276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18C45-2E2F-4266-804E-82F90BE017A3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pic>
        <p:nvPicPr>
          <p:cNvPr id="26633" name="Picture 6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8656" y="1433542"/>
            <a:ext cx="7786688" cy="1143000"/>
          </a:xfrm>
        </p:spPr>
        <p:txBody>
          <a:bodyPr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The EU at the forefront of global efforts to fight </a:t>
            </a:r>
            <a:r>
              <a:rPr lang="en-GB" sz="2400" b="1" dirty="0" err="1" smtClean="0">
                <a:solidFill>
                  <a:schemeClr val="bg1"/>
                </a:solidFill>
              </a:rPr>
              <a:t>undernutriton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E63AE52-394A-4B38-838E-306069C845C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5213"/>
            <a:ext cx="7125527" cy="389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9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1" y="1422276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18C45-2E2F-4266-804E-82F90BE017A3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pic>
        <p:nvPicPr>
          <p:cNvPr id="26633" name="Picture 6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E63AE52-394A-4B38-838E-306069C845C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608" y="1490342"/>
            <a:ext cx="6490766" cy="553268"/>
          </a:xfrm>
        </p:spPr>
        <p:txBody>
          <a:bodyPr/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Framework for actions to achieve optimum </a:t>
            </a:r>
            <a:r>
              <a:rPr lang="en-IE" sz="2000" b="1" dirty="0" err="1" smtClean="0">
                <a:solidFill>
                  <a:schemeClr val="bg1"/>
                </a:solidFill>
              </a:rPr>
              <a:t>fetal</a:t>
            </a:r>
            <a:r>
              <a:rPr lang="en-IE" sz="2000" b="1" dirty="0" smtClean="0">
                <a:solidFill>
                  <a:schemeClr val="bg1"/>
                </a:solidFill>
              </a:rPr>
              <a:t> and child nutrition and development (Lancet 2013)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043610"/>
            <a:ext cx="6852542" cy="420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0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422276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213" y="1700213"/>
            <a:ext cx="59055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WASH: </a:t>
            </a:r>
            <a:r>
              <a:rPr lang="en-GB" sz="3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nutrition sensitive action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484438" y="2708275"/>
            <a:ext cx="6624637" cy="30972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en-IE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: </a:t>
            </a:r>
            <a:r>
              <a:rPr lang="en-IE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million</a:t>
            </a:r>
            <a:r>
              <a:rPr lang="en-IE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malnourished children by 2025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defRPr/>
            </a:pPr>
            <a:endParaRPr lang="en-IE" altLang="en-U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en-IE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commitment for nutrition: </a:t>
            </a:r>
            <a:r>
              <a:rPr lang="en-IE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€3.5 billion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IE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€400 million on nutrition specific interventions</a:t>
            </a:r>
          </a:p>
          <a:p>
            <a:pPr lvl="1" eaLnBrk="1" fontAlgn="auto" hangingPunct="1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IE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€3.1 billion on nutrition sensitive interventions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defRPr/>
            </a:pPr>
            <a:endParaRPr lang="en-IE" altLang="en-U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en-IE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  <a:r>
              <a:rPr lang="en-IE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this budget </a:t>
            </a:r>
            <a:r>
              <a:rPr lang="en-IE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</a:t>
            </a:r>
            <a:r>
              <a:rPr lang="en-IE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finance water and sanitation actions as WSS is one of the most relevant nutrition sensitive action.</a:t>
            </a:r>
            <a:endParaRPr lang="en-IE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defRPr/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18C45-2E2F-4266-804E-82F90BE017A3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pic>
        <p:nvPicPr>
          <p:cNvPr id="26633" name="Picture 6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" y="1422276"/>
            <a:ext cx="2409280" cy="4799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422276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150" y="1691085"/>
            <a:ext cx="54006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NIPs and RIPs </a:t>
            </a:r>
            <a:r>
              <a:rPr lang="en-GB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2014-2020</a:t>
            </a:r>
            <a:endParaRPr lang="en-GB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521" y="2723232"/>
            <a:ext cx="8352928" cy="2794000"/>
          </a:xfrm>
        </p:spPr>
        <p:txBody>
          <a:bodyPr rtlCol="0">
            <a:noAutofit/>
          </a:bodyPr>
          <a:lstStyle/>
          <a:p>
            <a:pPr marL="0" lvl="0" indent="0" algn="just" eaLnBrk="1" fontAlgn="auto" hangingPunct="1">
              <a:spcAft>
                <a:spcPts val="1200"/>
              </a:spcAft>
              <a:buClr>
                <a:schemeClr val="bg1"/>
              </a:buClr>
              <a:buNone/>
              <a:defRPr/>
            </a:pPr>
            <a:r>
              <a:rPr lang="en-IE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the EU will in 2015-20 focus its assistance on a reduced number of sectors in each partner country, it remains firmly committed to improving people’s access to water and sanitation</a:t>
            </a:r>
          </a:p>
          <a:p>
            <a:pPr algn="just" eaLnBrk="1" fontAlgn="auto" hangingPunct="1">
              <a:spcAft>
                <a:spcPts val="1200"/>
              </a:spcAft>
              <a:buClr>
                <a:schemeClr val="bg1"/>
              </a:buClr>
              <a:defRPr/>
            </a:pPr>
            <a:r>
              <a:rPr lang="en-IE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NIPs </a:t>
            </a:r>
            <a:r>
              <a:rPr lang="en-IE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IE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and sanitation is focal sector in the NIP of 13 countries (and an element of 29 others)</a:t>
            </a:r>
          </a:p>
          <a:p>
            <a:pPr algn="just" eaLnBrk="1" fontAlgn="auto" hangingPunct="1">
              <a:spcAft>
                <a:spcPts val="1200"/>
              </a:spcAft>
              <a:buClr>
                <a:schemeClr val="bg1"/>
              </a:buClr>
              <a:defRPr/>
            </a:pPr>
            <a:r>
              <a:rPr lang="en-IE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RIPs </a:t>
            </a:r>
            <a:r>
              <a:rPr lang="en-IE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IE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will also be a focal sector for certain RIP (Central Asia, Central and Latin America and East Africa)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12B24-7104-46B3-B643-780C61C3057B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pic>
        <p:nvPicPr>
          <p:cNvPr id="29704" name="Picture 7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422276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50" y="1547813"/>
            <a:ext cx="75612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Agenda for Change</a:t>
            </a:r>
            <a:endParaRPr lang="en-GB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388" y="2924175"/>
            <a:ext cx="8713787" cy="2952750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 must seek to focus its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to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 countries where it can have the greatest impact and should concentrate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development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in support of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rights, democracy and other key elements of good governance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sustainable growth for human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=&gt; Global Public Good and Challenges.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F5494"/>
              </a:buClr>
              <a:buFont typeface="Arial" pitchFamily="34" charset="0"/>
              <a:buNone/>
              <a:defRPr/>
            </a:pP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A7D1-7EE6-423E-BF15-CB34A9C3853A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pic>
        <p:nvPicPr>
          <p:cNvPr id="30728" name="Picture 7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422276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50" y="1547813"/>
            <a:ext cx="756126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Global Public Goods and Challenges (GPGC) Water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388" y="2924175"/>
            <a:ext cx="8713787" cy="2952750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1200"/>
              </a:spcAft>
              <a:buClr>
                <a:schemeClr val="bg1"/>
              </a:buClr>
              <a:buNone/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2014-2020 DCI budget €19,6 billion 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GPGC €4,9 billion 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Water €81 million. </a:t>
            </a:r>
          </a:p>
          <a:p>
            <a:pPr marL="0" indent="0" algn="just" eaLnBrk="1" fontAlgn="auto" hangingPunct="1">
              <a:spcAft>
                <a:spcPts val="1200"/>
              </a:spcAft>
              <a:buClr>
                <a:schemeClr val="bg1"/>
              </a:buClr>
              <a:buNone/>
              <a:defRPr/>
            </a:pP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 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to highlight the water's leverage effect on economic sectors e.g. environment, cross-border cooperation etc. </a:t>
            </a:r>
            <a:endParaRPr lang="en-GB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foreseen to 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"Nexus" 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dialogues and plan of action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on international waters in Africa</a:t>
            </a:r>
          </a:p>
          <a:p>
            <a:pPr lvl="1" eaLnBrk="1" fontAlgn="auto" hangingPunct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Centres of Excellence in 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  <a:endParaRPr lang="en-GB" dirty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F5494"/>
              </a:buClr>
              <a:buFont typeface="Arial" pitchFamily="34" charset="0"/>
              <a:buNone/>
              <a:defRPr/>
            </a:pP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A7D1-7EE6-423E-BF15-CB34A9C3853A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pic>
        <p:nvPicPr>
          <p:cNvPr id="30728" name="Picture 7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4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09" y="1401291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A7D1-7EE6-423E-BF15-CB34A9C3853A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30728" name="Picture 7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71763" y="2776339"/>
            <a:ext cx="6008687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SDG 6</a:t>
            </a:r>
          </a:p>
          <a:p>
            <a:pPr algn="ctr">
              <a:defRPr/>
            </a:pPr>
            <a:endParaRPr lang="en-GB" altLang="en-US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n-GB" altLang="en-US" sz="2800" b="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Water in the World We Want</a:t>
            </a:r>
          </a:p>
        </p:txBody>
      </p:sp>
      <p:pic>
        <p:nvPicPr>
          <p:cNvPr id="17" name="Picture 2" descr="Embedded image permali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" y="4342210"/>
            <a:ext cx="2481592" cy="186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tutsr\Documents\Millennium Declaration\CPySgsFWIAAEXp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" y="1403226"/>
            <a:ext cx="2485172" cy="165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tic.un.org/News/dh/photos/large/2015/September/09-09-E-SDG-Pos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" y="3055865"/>
            <a:ext cx="2485172" cy="165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422276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A7D1-7EE6-423E-BF15-CB34A9C3853A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pic>
        <p:nvPicPr>
          <p:cNvPr id="30728" name="Picture 7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780928"/>
            <a:ext cx="82809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2030 Development Agenda was adopted in New York on 25 Sept 2015 by Heads of State and Government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agenda includes 17 goals and 169 targets (126 outcome targets and 43 MOI targets)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SDG </a:t>
            </a: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 on "</a:t>
            </a:r>
            <a:r>
              <a:rPr lang="en-GB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Ensure </a:t>
            </a:r>
            <a:r>
              <a:rPr lang="en-GB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availability and sustainable management of water and sanitation for </a:t>
            </a:r>
            <a:r>
              <a:rPr lang="en-GB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</a:t>
            </a: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r>
              <a:rPr lang="en-US" altLang="ja-JP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ja-JP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r>
              <a:rPr lang="en-US" altLang="ja-JP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ja-JP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 targets and </a:t>
            </a:r>
            <a:r>
              <a:rPr lang="en-US" altLang="ja-JP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</a:t>
            </a:r>
            <a:r>
              <a:rPr lang="en-US" altLang="ja-JP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MOI targets</a:t>
            </a:r>
            <a:r>
              <a:rPr lang="en-US" altLang="ja-JP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150" y="1691085"/>
            <a:ext cx="54006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Transforming our World</a:t>
            </a:r>
          </a:p>
        </p:txBody>
      </p:sp>
    </p:spTree>
    <p:extLst>
      <p:ext uri="{BB962C8B-B14F-4D97-AF65-F5344CB8AC3E}">
        <p14:creationId xmlns:p14="http://schemas.microsoft.com/office/powerpoint/2010/main" val="9170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5705" y="1412776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9609" y="2781300"/>
            <a:ext cx="600868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 Water Cooperation</a:t>
            </a:r>
          </a:p>
          <a:p>
            <a:pPr algn="ctr">
              <a:defRPr/>
            </a:pPr>
            <a:endParaRPr lang="en-GB" altLang="en-US" sz="2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n-GB" altLang="en-US" sz="2800" b="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 and Future</a:t>
            </a:r>
          </a:p>
          <a:p>
            <a:pPr algn="ctr">
              <a:defRPr/>
            </a:pPr>
            <a:r>
              <a:rPr lang="en-GB" altLang="en-US" sz="2800" b="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2014-2020</a:t>
            </a:r>
          </a:p>
        </p:txBody>
      </p:sp>
      <p:pic>
        <p:nvPicPr>
          <p:cNvPr id="204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24114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7152B-0D48-4427-A113-DA9F2131CF1D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20488" name="Picture 5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1749" y="1447403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A7D1-7EE6-423E-BF15-CB34A9C3853A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pic>
        <p:nvPicPr>
          <p:cNvPr id="30728" name="Picture 7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1691085"/>
            <a:ext cx="8208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Linkages with other goals/targets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348880"/>
            <a:ext cx="84249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defRPr/>
            </a:pPr>
            <a:r>
              <a:rPr lang="en-GB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addition to SDG 6, a number </a:t>
            </a:r>
            <a:r>
              <a:rPr lang="en-GB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other SDGs either contain specific and quantified water-related targets, or require successful water management for their achievement. </a:t>
            </a:r>
            <a:endParaRPr lang="en-GB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</a:t>
            </a:r>
            <a:r>
              <a:rPr lang="en-GB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first category, we can include the goals on health (SDG </a:t>
            </a:r>
            <a:r>
              <a:rPr lang="en-GB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3), </a:t>
            </a:r>
            <a:r>
              <a:rPr lang="en-GB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cities (SDG </a:t>
            </a:r>
            <a:r>
              <a:rPr lang="en-GB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11), </a:t>
            </a:r>
            <a:r>
              <a:rPr lang="en-GB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consumption–production (SDG </a:t>
            </a:r>
            <a:r>
              <a:rPr lang="en-GB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</a:t>
            </a:r>
            <a:r>
              <a:rPr lang="en-GB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), marine resources (SDG 1</a:t>
            </a:r>
            <a:r>
              <a:rPr lang="en-GB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en-GB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), and terrestrial ecosystems (SDG </a:t>
            </a:r>
            <a:r>
              <a:rPr lang="en-GB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</a:t>
            </a:r>
            <a:r>
              <a:rPr lang="en-GB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). </a:t>
            </a:r>
            <a:endParaRPr lang="en-GB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</a:t>
            </a:r>
            <a:r>
              <a:rPr lang="en-GB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second category, it has been argued that water underpins the success of nearly all the SDGs. </a:t>
            </a:r>
            <a:endParaRPr lang="en-GB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defRPr/>
            </a:pPr>
            <a:r>
              <a:rPr lang="en-GB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Water </a:t>
            </a:r>
            <a:r>
              <a:rPr lang="en-GB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thus emerges as fundamental for achievement of the overall 2030 Development Agenda.</a:t>
            </a:r>
          </a:p>
        </p:txBody>
      </p:sp>
    </p:spTree>
    <p:extLst>
      <p:ext uri="{BB962C8B-B14F-4D97-AF65-F5344CB8AC3E}">
        <p14:creationId xmlns:p14="http://schemas.microsoft.com/office/powerpoint/2010/main" val="20606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1893" y="1435280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A7D1-7EE6-423E-BF15-CB34A9C3853A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pic>
        <p:nvPicPr>
          <p:cNvPr id="30728" name="Picture 7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1691085"/>
            <a:ext cx="8208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Linkages with other goals/targets</a:t>
            </a:r>
          </a:p>
        </p:txBody>
      </p:sp>
      <p:sp>
        <p:nvSpPr>
          <p:cNvPr id="12" name="TextBox 72"/>
          <p:cNvSpPr txBox="1">
            <a:spLocks noChangeArrowheads="1"/>
          </p:cNvSpPr>
          <p:nvPr/>
        </p:nvSpPr>
        <p:spPr bwMode="auto">
          <a:xfrm>
            <a:off x="1377012" y="3027041"/>
            <a:ext cx="1517940" cy="50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Ensure healthy lives and promote well-being for all at all ages</a:t>
            </a:r>
          </a:p>
        </p:txBody>
      </p:sp>
      <p:sp>
        <p:nvSpPr>
          <p:cNvPr id="27" name="TextBox 87"/>
          <p:cNvSpPr txBox="1">
            <a:spLocks noChangeArrowheads="1"/>
          </p:cNvSpPr>
          <p:nvPr/>
        </p:nvSpPr>
        <p:spPr bwMode="auto">
          <a:xfrm>
            <a:off x="7168908" y="4365104"/>
            <a:ext cx="151845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b="0" i="0" dirty="0">
                <a:solidFill>
                  <a:schemeClr val="bg1"/>
                </a:solidFill>
                <a:latin typeface="Calibri" pitchFamily="34" charset="0"/>
              </a:rPr>
              <a:t>Conserve and sustainably use the oceans, seas and marine resources</a:t>
            </a:r>
          </a:p>
        </p:txBody>
      </p:sp>
      <p:sp>
        <p:nvSpPr>
          <p:cNvPr id="33" name="TextBox 93"/>
          <p:cNvSpPr txBox="1">
            <a:spLocks noChangeArrowheads="1"/>
          </p:cNvSpPr>
          <p:nvPr/>
        </p:nvSpPr>
        <p:spPr bwMode="auto">
          <a:xfrm>
            <a:off x="1432846" y="4272698"/>
            <a:ext cx="1517940" cy="67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Make cities and human settlements inclusive, safe, resilient and sustainable</a:t>
            </a:r>
          </a:p>
        </p:txBody>
      </p:sp>
      <p:sp>
        <p:nvSpPr>
          <p:cNvPr id="38" name="Oval 37"/>
          <p:cNvSpPr/>
          <p:nvPr/>
        </p:nvSpPr>
        <p:spPr>
          <a:xfrm>
            <a:off x="3333409" y="2780928"/>
            <a:ext cx="2189150" cy="2033165"/>
          </a:xfrm>
          <a:prstGeom prst="ellipse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WATER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SDG 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Ensure </a:t>
            </a:r>
            <a:r>
              <a:rPr lang="en-GB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availability and sustainable management of water and sanitation for </a:t>
            </a:r>
            <a:r>
              <a:rPr lang="en-GB" sz="1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all</a:t>
            </a:r>
            <a:endParaRPr lang="en-GB" sz="1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6" name="TextBox 106"/>
          <p:cNvSpPr txBox="1">
            <a:spLocks noChangeArrowheads="1"/>
          </p:cNvSpPr>
          <p:nvPr/>
        </p:nvSpPr>
        <p:spPr bwMode="auto">
          <a:xfrm>
            <a:off x="7194464" y="2967867"/>
            <a:ext cx="1518149" cy="5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Ensure sustainable consumption and production patterns</a:t>
            </a:r>
          </a:p>
        </p:txBody>
      </p:sp>
      <p:sp>
        <p:nvSpPr>
          <p:cNvPr id="69" name="TextBox 87"/>
          <p:cNvSpPr txBox="1">
            <a:spLocks noChangeArrowheads="1"/>
          </p:cNvSpPr>
          <p:nvPr/>
        </p:nvSpPr>
        <p:spPr bwMode="auto">
          <a:xfrm>
            <a:off x="3990441" y="5229200"/>
            <a:ext cx="151845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Sustainably manage forests, combat desertification, halt and reverse land degradation, halt biodiversity loss</a:t>
            </a:r>
          </a:p>
        </p:txBody>
      </p:sp>
      <p:pic>
        <p:nvPicPr>
          <p:cNvPr id="30725" name="Picture 307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7" y="2953481"/>
            <a:ext cx="691543" cy="6915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0726" name="Picture 307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4" y="4293096"/>
            <a:ext cx="690666" cy="6906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0727" name="Picture 307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98" y="2924944"/>
            <a:ext cx="700284" cy="7002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0729" name="Picture 307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98" y="4312820"/>
            <a:ext cx="700355" cy="7003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0730" name="Picture 307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92" y="5311595"/>
            <a:ext cx="690527" cy="6905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5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422276"/>
            <a:ext cx="9149705" cy="4988094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A7D1-7EE6-423E-BF15-CB34A9C3853A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pic>
        <p:nvPicPr>
          <p:cNvPr id="30728" name="Picture 7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7624" y="1404065"/>
            <a:ext cx="72013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Next steps: an SDG indicator framework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916832"/>
            <a:ext cx="88569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GB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challenge of developing an SDG indicator framework is mainly due to the high number and the wide scope of goals and targets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defRPr/>
            </a:pPr>
            <a:r>
              <a:rPr lang="en-GB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EC is working to provide inputs to Eurostat for a common EU position based on the following criteria: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GB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future SDG monitoring framework should use </a:t>
            </a:r>
            <a:r>
              <a:rPr lang="en-GB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measurable </a:t>
            </a:r>
            <a:r>
              <a:rPr lang="en-GB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indicators and reliable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GB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indicator set for the SDGs </a:t>
            </a:r>
            <a:r>
              <a:rPr lang="en-GB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has to build on </a:t>
            </a:r>
            <a:r>
              <a:rPr lang="en-GB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frameworks to measure sustainable development already in place in several parts of </a:t>
            </a:r>
            <a:r>
              <a:rPr lang="en-GB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world (JMP, GLAAS, etc.)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development of an SDG indicator framework should </a:t>
            </a:r>
            <a:r>
              <a:rPr lang="en-GB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</a:t>
            </a:r>
            <a:r>
              <a:rPr lang="en-GB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only </a:t>
            </a:r>
            <a:r>
              <a:rPr lang="en-GB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entail the </a:t>
            </a:r>
            <a:r>
              <a:rPr lang="en-GB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selection of appropriate indicators, but also – and primarily – a deeper analysis of </a:t>
            </a:r>
            <a:r>
              <a:rPr lang="en-GB" sz="16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interlinkages</a:t>
            </a:r>
            <a:r>
              <a:rPr lang="en-GB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and </a:t>
            </a:r>
            <a:r>
              <a:rPr lang="en-GB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overlaps between goals and </a:t>
            </a:r>
            <a:r>
              <a:rPr lang="en-GB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targets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Experience in monitoring sustainable development strategies suggests that the overall number of indicators should remain limited defining a smaller set of core </a:t>
            </a:r>
            <a:r>
              <a:rPr lang="en-GB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 headline </a:t>
            </a:r>
            <a:r>
              <a:rPr lang="en-GB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indicators, and a larger set of supplementary indicators</a:t>
            </a:r>
            <a:r>
              <a:rPr lang="en-GB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just" fontAlgn="auto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defRPr/>
            </a:pPr>
            <a:r>
              <a:rPr lang="en-GB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DG DEVCO is also involved in the consultation for the development </a:t>
            </a:r>
            <a:r>
              <a:rPr lang="en-GB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a coherent monitoring framework organised by the Global Expanded Water Monitoring Initiative (GEMI</a:t>
            </a:r>
            <a:r>
              <a:rPr lang="en-GB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working under the umbrella of UN-WATER</a:t>
            </a:r>
            <a:endParaRPr lang="en-GB" sz="1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1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705" y="1412776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8313" y="1989138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</a:p>
        </p:txBody>
      </p:sp>
      <p:pic>
        <p:nvPicPr>
          <p:cNvPr id="317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852738"/>
            <a:ext cx="62611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A723B-11E9-4F78-9F50-F9872DDD86B1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pic>
        <p:nvPicPr>
          <p:cNvPr id="31752" name="Picture 5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05" y="1412776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27313" y="2133600"/>
            <a:ext cx="6408737" cy="4175125"/>
          </a:xfrm>
        </p:spPr>
        <p:txBody>
          <a:bodyPr rtlCol="0"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10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REDUCING POVERTY IN A RAPIDLY CHANGING WORLD</a:t>
            </a:r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More action is needed to tackle global challenges and to deliver global public goods, such as access to water and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sanitation.</a:t>
            </a:r>
          </a:p>
          <a:p>
            <a:pPr marL="0" indent="0" algn="just" eaLnBrk="1" fontAlgn="auto" hangingPunct="1">
              <a:lnSpc>
                <a:spcPct val="10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lnSpc>
                <a:spcPct val="105000"/>
              </a:lnSpc>
              <a:spcAft>
                <a:spcPts val="0"/>
              </a:spcAft>
              <a:defRPr/>
            </a:pPr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rights, democracy and good governance</a:t>
            </a:r>
          </a:p>
          <a:p>
            <a:pPr algn="just" eaLnBrk="1" fontAlgn="auto" hangingPunct="1">
              <a:lnSpc>
                <a:spcPct val="105000"/>
              </a:lnSpc>
              <a:spcAft>
                <a:spcPts val="0"/>
              </a:spcAft>
              <a:defRPr/>
            </a:pPr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 and sustainable growth for human development</a:t>
            </a:r>
          </a:p>
          <a:p>
            <a:pPr marL="0" lvl="1" indent="0" algn="just" eaLnBrk="1" fontAlgn="auto" hangingPunct="1">
              <a:lnSpc>
                <a:spcPct val="105000"/>
              </a:lnSpc>
              <a:spcAft>
                <a:spcPts val="0"/>
              </a:spcAft>
              <a:buClr>
                <a:srgbClr val="0F5494"/>
              </a:buClr>
              <a:buFont typeface="Arial" pitchFamily="34" charset="0"/>
              <a:buNone/>
              <a:defRPr/>
            </a:pPr>
            <a:endParaRPr lang="en-GB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algn="just" eaLnBrk="1" fontAlgn="auto" hangingPunct="1">
              <a:lnSpc>
                <a:spcPct val="105000"/>
              </a:lnSpc>
              <a:spcAft>
                <a:spcPts val="0"/>
              </a:spcAft>
              <a:buClr>
                <a:srgbClr val="0F5494"/>
              </a:buClr>
              <a:buFont typeface="Arial" pitchFamily="34" charset="0"/>
              <a:buNone/>
              <a:defRPr/>
            </a:pPr>
            <a:r>
              <a:rPr lang="en-GB" sz="1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</a:t>
            </a:r>
            <a:r>
              <a:rPr lang="en-GB" sz="1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environment, regional integration, world markets</a:t>
            </a:r>
          </a:p>
          <a:p>
            <a:pPr marL="0" lvl="1" indent="0" algn="just" eaLnBrk="1" fontAlgn="auto" hangingPunct="1">
              <a:lnSpc>
                <a:spcPct val="10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 EU should support regional and continental integration efforts through partners' policies in areas such as (…) cross-border cooperation on water, energy and security" </a:t>
            </a:r>
          </a:p>
          <a:p>
            <a:pPr marL="0" lvl="1" indent="0" algn="just" eaLnBrk="1" fontAlgn="auto" hangingPunct="1">
              <a:lnSpc>
                <a:spcPct val="10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algn="just" eaLnBrk="1" fontAlgn="auto" hangingPunct="1">
              <a:lnSpc>
                <a:spcPct val="10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</a:t>
            </a:r>
            <a:r>
              <a:rPr lang="en-GB" sz="1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 and energy</a:t>
            </a:r>
          </a:p>
          <a:p>
            <a:pPr marL="0" lvl="1" indent="0" algn="just" eaLnBrk="1" fontAlgn="auto" hangingPunct="1">
              <a:lnSpc>
                <a:spcPct val="10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 EU should (…) tackle inequalities, in particular to give poor people better access to land, food, water and energy without harming the environment</a:t>
            </a:r>
            <a:r>
              <a:rPr lang="en-GB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GB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113" y="1484313"/>
            <a:ext cx="54006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Agenda for 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BE03E-0471-446F-83A8-E1CF53C0E70E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22537" name="Picture 6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400"/>
            <a:ext cx="2490788" cy="479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9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422276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27313" y="2636838"/>
            <a:ext cx="6337300" cy="3455987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can offer </a:t>
            </a:r>
            <a:r>
              <a:rPr lang="en-GB" altLang="en-US" sz="19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know-how</a:t>
            </a:r>
            <a:r>
              <a:rPr lang="en-GB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other parts of the world (Danube, Rhine etc.)</a:t>
            </a:r>
          </a:p>
          <a:p>
            <a:pPr algn="just" eaLnBrk="1" fontAlgn="auto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regions: </a:t>
            </a:r>
            <a:r>
              <a:rPr lang="en-GB" altLang="en-US" sz="19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Asia, the Nile</a:t>
            </a:r>
            <a:r>
              <a:rPr lang="en-GB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alt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Mekong, the Middle East and the </a:t>
            </a:r>
            <a:r>
              <a:rPr lang="en-GB" altLang="en-US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Sahel</a:t>
            </a:r>
            <a:endParaRPr lang="en-GB" altLang="en-US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Elaboration of </a:t>
            </a:r>
            <a:r>
              <a:rPr lang="en-GB" altLang="en-US" sz="19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plans</a:t>
            </a:r>
            <a:r>
              <a:rPr lang="en-GB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aiming to raise political attention to water </a:t>
            </a:r>
            <a:r>
              <a:rPr lang="en-GB" altLang="en-US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endParaRPr lang="en-GB" altLang="en-US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</a:t>
            </a:r>
            <a:r>
              <a:rPr lang="en-GB" altLang="en-US" sz="19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conventions</a:t>
            </a:r>
            <a:r>
              <a:rPr lang="en-GB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other legal instruments as the basis for management of trans-boundary </a:t>
            </a:r>
            <a:r>
              <a:rPr lang="en-GB" altLang="en-US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waters</a:t>
            </a:r>
            <a:endParaRPr lang="en-GB" altLang="en-US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 </a:t>
            </a:r>
            <a:r>
              <a:rPr lang="en-GB" altLang="en-US" sz="19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partnerships</a:t>
            </a:r>
            <a:r>
              <a:rPr lang="en-GB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(UN, WB, USA etc</a:t>
            </a:r>
            <a:r>
              <a:rPr lang="en-GB" altLang="en-US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00313" y="1412875"/>
            <a:ext cx="664368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diplomacy policy</a:t>
            </a:r>
            <a:r>
              <a:rPr lang="en-GB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D6974-852C-4273-991D-271C5A6E2595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pic>
        <p:nvPicPr>
          <p:cNvPr id="23561" name="Picture 6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400"/>
            <a:ext cx="2362397" cy="47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621B6-C347-436E-97A8-16449360CE1D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1" y="1422276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4439" y="1609636"/>
            <a:ext cx="64080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European Citizens Initiative </a:t>
            </a:r>
            <a:r>
              <a:rPr lang="en-GB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GB" sz="2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Right2water</a:t>
            </a:r>
            <a:endParaRPr lang="en-GB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556445" y="2349500"/>
            <a:ext cx="640804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ClrTx/>
              <a:buFontTx/>
              <a:buNone/>
              <a:defRPr/>
            </a:pPr>
            <a:r>
              <a:rPr lang="en-GB" sz="1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08 Sept. 2015, the European Parliament voted a resolution on the follow-up to the ECI Right2Water, based on Lynn Boylan Report, calling the European Commission to, amongst others</a:t>
            </a:r>
            <a:r>
              <a:rPr lang="en-GB" sz="18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just">
              <a:buClrTx/>
              <a:buFontTx/>
              <a:buNone/>
              <a:defRPr/>
            </a:pPr>
            <a:endParaRPr lang="en-GB" sz="18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FF"/>
              </a:buClr>
              <a:tabLst>
                <a:tab pos="180975" algn="l"/>
              </a:tabLst>
              <a:defRPr/>
            </a:pPr>
            <a:r>
              <a:rPr lang="en-GB" sz="1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Calls on the Commission to include water as part of the Agenda for Change</a:t>
            </a:r>
          </a:p>
          <a:p>
            <a:pPr>
              <a:buClr>
                <a:srgbClr val="FFFFFF"/>
              </a:buClr>
              <a:tabLst>
                <a:tab pos="180975" algn="l"/>
              </a:tabLst>
              <a:defRPr/>
            </a:pPr>
            <a:r>
              <a:rPr lang="en-GB" sz="1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Calls on the Commission to </a:t>
            </a:r>
            <a:r>
              <a:rPr lang="en-GB" sz="18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relaunch</a:t>
            </a:r>
            <a:r>
              <a:rPr lang="en-GB" sz="1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‘Water Facility’ instrument</a:t>
            </a:r>
          </a:p>
          <a:p>
            <a:pPr>
              <a:buClr>
                <a:srgbClr val="FFFFFF"/>
              </a:buClr>
              <a:tabLst>
                <a:tab pos="180975" algn="l"/>
              </a:tabLst>
              <a:defRPr/>
            </a:pPr>
            <a:r>
              <a:rPr lang="en-GB" sz="1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strengthening of water operator, greater cooperation amongst water operator and public-public partnership </a:t>
            </a:r>
          </a:p>
          <a:p>
            <a:pPr>
              <a:buClr>
                <a:srgbClr val="FFFFFF"/>
              </a:buClr>
              <a:defRPr/>
            </a:pPr>
            <a:endParaRPr lang="en-US" altLang="en-US" b="0" kern="0" dirty="0" smtClean="0">
              <a:latin typeface="Verdana"/>
            </a:endParaRPr>
          </a:p>
        </p:txBody>
      </p:sp>
      <p:pic>
        <p:nvPicPr>
          <p:cNvPr id="24585" name="Picture 6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2276"/>
            <a:ext cx="2371962" cy="480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422276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013" y="1700213"/>
            <a:ext cx="684053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Framework for action </a:t>
            </a:r>
          </a:p>
          <a:p>
            <a:pPr algn="ctr">
              <a:defRPr/>
            </a:pPr>
            <a:r>
              <a:rPr lang="en-GB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2014-2020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1520" y="3068960"/>
            <a:ext cx="352839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/>
              <a:t>Water for economic </a:t>
            </a:r>
            <a:r>
              <a:rPr lang="en-GB" altLang="en-US" sz="2000" dirty="0" smtClean="0"/>
              <a:t>growth</a:t>
            </a:r>
            <a:endParaRPr lang="en-GB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251520" y="4077072"/>
            <a:ext cx="3528392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/>
              <a:t>Water Governance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251520" y="5085184"/>
            <a:ext cx="352839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>
                <a:solidFill>
                  <a:schemeClr val="bg1"/>
                </a:solidFill>
              </a:rPr>
              <a:t>Access to Water and Sanitation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995936" y="3212976"/>
            <a:ext cx="648072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95936" y="4221088"/>
            <a:ext cx="648072" cy="4320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3995936" y="5157192"/>
            <a:ext cx="648072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932363" y="3068960"/>
            <a:ext cx="40322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Nexus water-energy-agriculture involving the private sector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2363" y="4076700"/>
            <a:ext cx="4032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Management of trans-boundary waters for peace and security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2363" y="5159316"/>
            <a:ext cx="40322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</a:t>
            </a:r>
            <a:r>
              <a:rPr lang="en-GB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nutrition sensitive action</a:t>
            </a:r>
          </a:p>
          <a:p>
            <a:pPr>
              <a:defRPr/>
            </a:pPr>
            <a:endParaRPr lang="en-GB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5F344-A7A8-4EC5-A145-419F581EEA91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25628" name="Picture 15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422276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3238" y="2276475"/>
            <a:ext cx="5776912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103C7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62225" y="1557338"/>
            <a:ext cx="65817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water-energy-food security nexus</a:t>
            </a:r>
          </a:p>
        </p:txBody>
      </p:sp>
      <p:pic>
        <p:nvPicPr>
          <p:cNvPr id="2868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124450"/>
            <a:ext cx="107315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1B7DA-198E-42B0-B682-D955B3675F9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28682" name="Picture 7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2276"/>
            <a:ext cx="2912791" cy="480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422276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213" y="1557338"/>
            <a:ext cx="5905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Water diplomacy: the way forward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00338" y="2349500"/>
            <a:ext cx="6346825" cy="38163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en-GB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Confirmed Priorities for 2014-2015: </a:t>
            </a:r>
            <a:r>
              <a:rPr lang="en-GB" alt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Nile and Central Asia</a:t>
            </a:r>
            <a:r>
              <a:rPr lang="en-GB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C000"/>
              </a:buClr>
              <a:buFontTx/>
              <a:buNone/>
              <a:defRPr/>
            </a:pPr>
            <a:endParaRPr lang="en-GB" altLang="en-US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en-GB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build on existing dialogue in the Nile through, for example, the Nile Basin Initiative and the new CIWA (Cooperation in International Waters in Africa) trust fund. </a:t>
            </a: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en-GB" altLang="en-US" sz="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en-GB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build on the existing cooperation initiatives in the water sector in Central Asia (EURECA, EUWI etc.).</a:t>
            </a: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en-GB" altLang="en-US" sz="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en-GB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build new partnerships with MS and other donors (UN, USA, WB etc.)</a:t>
            </a:r>
          </a:p>
        </p:txBody>
      </p:sp>
      <p:pic>
        <p:nvPicPr>
          <p:cNvPr id="276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422400"/>
            <a:ext cx="25622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5A021-8CDB-4575-B755-99E5CF1F9662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27657" name="Picture 7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7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422276"/>
            <a:ext cx="9149705" cy="4800178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2420888"/>
            <a:ext cx="59055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Stunting  &amp;  WASH</a:t>
            </a:r>
          </a:p>
          <a:p>
            <a:pPr algn="ctr">
              <a:defRPr/>
            </a:pPr>
            <a:r>
              <a:rPr lang="en-GB" sz="28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Stunting?</a:t>
            </a:r>
            <a:endParaRPr lang="en-GB" sz="2800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18C45-2E2F-4266-804E-82F90BE017A3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26633" name="Picture 6" descr="C:\DOCUME~1\lenain\LOCALS~1\Temp\7zE2F.tmp\LOGO-CE for Devco EN 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8575"/>
            <a:ext cx="2254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e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8044"/>
            <a:ext cx="3097091" cy="3960440"/>
          </a:xfrm>
        </p:spPr>
      </p:pic>
      <p:sp>
        <p:nvSpPr>
          <p:cNvPr id="4" name="TextBox 3"/>
          <p:cNvSpPr txBox="1"/>
          <p:nvPr/>
        </p:nvSpPr>
        <p:spPr>
          <a:xfrm>
            <a:off x="3707904" y="3573016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800" b="0" dirty="0">
                <a:solidFill>
                  <a:schemeClr val="bg1"/>
                </a:solidFill>
              </a:rPr>
              <a:t>Growth failure.  The children in </a:t>
            </a:r>
            <a:r>
              <a:rPr lang="en-GB" altLang="en-US" sz="1800" b="0" dirty="0" smtClean="0">
                <a:solidFill>
                  <a:schemeClr val="bg1"/>
                </a:solidFill>
              </a:rPr>
              <a:t>this picture </a:t>
            </a:r>
            <a:r>
              <a:rPr lang="en-GB" altLang="en-US" sz="1800" b="0" dirty="0">
                <a:solidFill>
                  <a:schemeClr val="bg1"/>
                </a:solidFill>
              </a:rPr>
              <a:t>were aged 2, 4 1/2 and 5 1/2 years from left to right.  The first two are normal but the last is grossly retarded in growth although the weight/height ratio is normal</a:t>
            </a:r>
          </a:p>
          <a:p>
            <a:endParaRPr lang="en-I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134692" y="1511628"/>
            <a:ext cx="582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800" dirty="0" smtClean="0">
                <a:solidFill>
                  <a:schemeClr val="bg1"/>
                </a:solidFill>
              </a:rPr>
              <a:t>Access to Water </a:t>
            </a:r>
            <a:r>
              <a:rPr lang="en-GB" altLang="en-US" sz="1800" dirty="0">
                <a:solidFill>
                  <a:schemeClr val="bg1"/>
                </a:solidFill>
              </a:rPr>
              <a:t>and Sanitation</a:t>
            </a:r>
            <a:r>
              <a:rPr lang="en-GB" altLang="en-US" sz="1800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GB" altLang="en-US" sz="1800" dirty="0" smtClean="0">
                <a:solidFill>
                  <a:schemeClr val="bg1"/>
                </a:solidFill>
              </a:rPr>
              <a:t>A </a:t>
            </a:r>
            <a:r>
              <a:rPr lang="en-GB" altLang="en-US" sz="1800" dirty="0">
                <a:solidFill>
                  <a:schemeClr val="bg1"/>
                </a:solidFill>
              </a:rPr>
              <a:t>nutrition sensitive </a:t>
            </a:r>
            <a:r>
              <a:rPr lang="en-GB" altLang="en-US" sz="1800" dirty="0" smtClean="0">
                <a:solidFill>
                  <a:schemeClr val="bg1"/>
                </a:solidFill>
              </a:rPr>
              <a:t>action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5500</TotalTime>
  <Words>1267</Words>
  <Application>Microsoft Office PowerPoint</Application>
  <PresentationFormat>On-screen Show (4:3)</PresentationFormat>
  <Paragraphs>164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EU at the forefront of global efforts to fight undernutriton</vt:lpstr>
      <vt:lpstr>Framework for actions to achieve optimum fetal and child nutrition and development (Lancet 2013)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Antoine</cp:lastModifiedBy>
  <cp:revision>311</cp:revision>
  <cp:lastPrinted>2015-10-09T08:55:35Z</cp:lastPrinted>
  <dcterms:created xsi:type="dcterms:W3CDTF">2011-10-28T10:25:18Z</dcterms:created>
  <dcterms:modified xsi:type="dcterms:W3CDTF">2015-11-22T19:02:55Z</dcterms:modified>
</cp:coreProperties>
</file>