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751" r:id="rId5"/>
    <p:sldId id="3798" r:id="rId6"/>
    <p:sldId id="3799" r:id="rId7"/>
    <p:sldId id="3800" r:id="rId8"/>
    <p:sldId id="3801" r:id="rId9"/>
    <p:sldId id="3802" r:id="rId10"/>
    <p:sldId id="3797" r:id="rId11"/>
    <p:sldId id="3803" r:id="rId12"/>
    <p:sldId id="3804" r:id="rId13"/>
    <p:sldId id="3805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7F630F-A6FC-2B46-1E09-9B9B031707D0}" name="Kaufmann, Alexandre (CFID)" initials="AK" userId="S::Alexandre.Kaufmann@fao.org::62b13575-d505-4ee8-815a-85726bd5ca32" providerId="AD"/>
  <p188:author id="{44D68FBD-2453-EF67-B998-9516437E4B7E}" name="Baldassari, Luigi (CFID)" initials="LB" userId="S::Luigi.Baldassari@fao.org::578340e7-2313-4a2e-b002-774581196789" providerId="AD"/>
  <p188:author id="{3BD6EFC0-8A3B-E0DE-8D83-86585283713D}" name="OFarrell, Clare (CFID)" initials="CO" userId="S::Clare.OFarrell@fao.org::40f1c5fe-2d0c-47fb-8004-c945c9cf4b7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crède VOITURIEZ" initials="TV" lastIdx="10" clrIdx="0">
    <p:extLst>
      <p:ext uri="{19B8F6BF-5375-455C-9EA6-DF929625EA0E}">
        <p15:presenceInfo xmlns:p15="http://schemas.microsoft.com/office/powerpoint/2012/main" userId="S::tancrede.voituriez@sciencespo.fr::d33b60c2-3292-4b6c-83e0-8feadce255c0" providerId="AD"/>
      </p:ext>
    </p:extLst>
  </p:cmAuthor>
  <p:cmAuthor id="2" name="Boscaratto, Alice (CFID)" initials="A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A43"/>
    <a:srgbClr val="928675"/>
    <a:srgbClr val="F3C554"/>
    <a:srgbClr val="9B9C95"/>
    <a:srgbClr val="5E6882"/>
    <a:srgbClr val="F2F2F2"/>
    <a:srgbClr val="6D808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06DE0-957B-4178-B506-E6C4628C4933}" v="44" dt="2026-03-19T11:52:4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7030" autoAdjust="0"/>
  </p:normalViewPr>
  <p:slideViewPr>
    <p:cSldViewPr snapToGrid="0">
      <p:cViewPr varScale="1">
        <p:scale>
          <a:sx n="74" d="100"/>
          <a:sy n="74" d="100"/>
        </p:scale>
        <p:origin x="1066" y="28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fmann, Alexandre (CFID)" userId="62b13575-d505-4ee8-815a-85726bd5ca32" providerId="ADAL" clId="{211AC0D5-76FC-4FEE-827E-4F22D4318F24}"/>
    <pc:docChg chg="undo redo custSel addSld modSld">
      <pc:chgData name="Kaufmann, Alexandre (CFID)" userId="62b13575-d505-4ee8-815a-85726bd5ca32" providerId="ADAL" clId="{211AC0D5-76FC-4FEE-827E-4F22D4318F24}" dt="2026-03-19T11:59:27.301" v="5408" actId="20577"/>
      <pc:docMkLst>
        <pc:docMk/>
      </pc:docMkLst>
      <pc:sldChg chg="modSp mod">
        <pc:chgData name="Kaufmann, Alexandre (CFID)" userId="62b13575-d505-4ee8-815a-85726bd5ca32" providerId="ADAL" clId="{211AC0D5-76FC-4FEE-827E-4F22D4318F24}" dt="2026-03-19T10:59:40.279" v="1377" actId="20577"/>
        <pc:sldMkLst>
          <pc:docMk/>
          <pc:sldMk cId="2492521387" sldId="3797"/>
        </pc:sldMkLst>
        <pc:spChg chg="mod">
          <ac:chgData name="Kaufmann, Alexandre (CFID)" userId="62b13575-d505-4ee8-815a-85726bd5ca32" providerId="ADAL" clId="{211AC0D5-76FC-4FEE-827E-4F22D4318F24}" dt="2026-03-19T10:59:40.279" v="1377" actId="20577"/>
          <ac:spMkLst>
            <pc:docMk/>
            <pc:sldMk cId="2492521387" sldId="3797"/>
            <ac:spMk id="8" creationId="{8FE3B5D3-CAD6-4A93-FFAB-391CDD74D108}"/>
          </ac:spMkLst>
        </pc:spChg>
      </pc:sldChg>
      <pc:sldChg chg="addSp modSp add mod">
        <pc:chgData name="Kaufmann, Alexandre (CFID)" userId="62b13575-d505-4ee8-815a-85726bd5ca32" providerId="ADAL" clId="{211AC0D5-76FC-4FEE-827E-4F22D4318F24}" dt="2026-03-19T10:56:45.388" v="1203" actId="1076"/>
        <pc:sldMkLst>
          <pc:docMk/>
          <pc:sldMk cId="411019078" sldId="3798"/>
        </pc:sldMkLst>
        <pc:spChg chg="add mod">
          <ac:chgData name="Kaufmann, Alexandre (CFID)" userId="62b13575-d505-4ee8-815a-85726bd5ca32" providerId="ADAL" clId="{211AC0D5-76FC-4FEE-827E-4F22D4318F24}" dt="2026-03-19T10:56:09.271" v="1192" actId="692"/>
          <ac:spMkLst>
            <pc:docMk/>
            <pc:sldMk cId="411019078" sldId="3798"/>
            <ac:spMk id="4" creationId="{653C8954-BA5D-F23C-D710-062F5533F266}"/>
          </ac:spMkLst>
        </pc:spChg>
        <pc:spChg chg="add mod">
          <ac:chgData name="Kaufmann, Alexandre (CFID)" userId="62b13575-d505-4ee8-815a-85726bd5ca32" providerId="ADAL" clId="{211AC0D5-76FC-4FEE-827E-4F22D4318F24}" dt="2026-03-19T10:54:53.643" v="1156" actId="1035"/>
          <ac:spMkLst>
            <pc:docMk/>
            <pc:sldMk cId="411019078" sldId="3798"/>
            <ac:spMk id="5" creationId="{484E4767-AD72-1BBB-F8A0-CD2AD9CFD345}"/>
          </ac:spMkLst>
        </pc:spChg>
        <pc:spChg chg="mod">
          <ac:chgData name="Kaufmann, Alexandre (CFID)" userId="62b13575-d505-4ee8-815a-85726bd5ca32" providerId="ADAL" clId="{211AC0D5-76FC-4FEE-827E-4F22D4318F24}" dt="2026-03-19T10:56:45.388" v="1203" actId="1076"/>
          <ac:spMkLst>
            <pc:docMk/>
            <pc:sldMk cId="411019078" sldId="3798"/>
            <ac:spMk id="20" creationId="{7066C08D-CBC4-55A1-12C4-E86A049AB4FD}"/>
          </ac:spMkLst>
        </pc:spChg>
        <pc:picChg chg="add mod">
          <ac:chgData name="Kaufmann, Alexandre (CFID)" userId="62b13575-d505-4ee8-815a-85726bd5ca32" providerId="ADAL" clId="{211AC0D5-76FC-4FEE-827E-4F22D4318F24}" dt="2026-03-19T10:54:53.643" v="1156" actId="1035"/>
          <ac:picMkLst>
            <pc:docMk/>
            <pc:sldMk cId="411019078" sldId="3798"/>
            <ac:picMk id="3" creationId="{622D5E3F-14F8-6204-C162-E8B86321A446}"/>
          </ac:picMkLst>
        </pc:picChg>
      </pc:sldChg>
      <pc:sldChg chg="addSp delSp modSp mod">
        <pc:chgData name="Kaufmann, Alexandre (CFID)" userId="62b13575-d505-4ee8-815a-85726bd5ca32" providerId="ADAL" clId="{211AC0D5-76FC-4FEE-827E-4F22D4318F24}" dt="2026-03-19T11:36:19.186" v="4520" actId="478"/>
        <pc:sldMkLst>
          <pc:docMk/>
          <pc:sldMk cId="2152649212" sldId="3799"/>
        </pc:sldMkLst>
        <pc:spChg chg="add del mod">
          <ac:chgData name="Kaufmann, Alexandre (CFID)" userId="62b13575-d505-4ee8-815a-85726bd5ca32" providerId="ADAL" clId="{211AC0D5-76FC-4FEE-827E-4F22D4318F24}" dt="2026-03-19T11:36:19.186" v="4520" actId="478"/>
          <ac:spMkLst>
            <pc:docMk/>
            <pc:sldMk cId="2152649212" sldId="3799"/>
            <ac:spMk id="3" creationId="{7F3A2745-5611-7B05-6B2C-EB587E2280DA}"/>
          </ac:spMkLst>
        </pc:spChg>
        <pc:spChg chg="mod">
          <ac:chgData name="Kaufmann, Alexandre (CFID)" userId="62b13575-d505-4ee8-815a-85726bd5ca32" providerId="ADAL" clId="{211AC0D5-76FC-4FEE-827E-4F22D4318F24}" dt="2026-03-19T10:59:00.188" v="1360" actId="1076"/>
          <ac:spMkLst>
            <pc:docMk/>
            <pc:sldMk cId="2152649212" sldId="3799"/>
            <ac:spMk id="20" creationId="{FF9C7FFF-5E44-88D6-5565-F91960ADF582}"/>
          </ac:spMkLst>
        </pc:spChg>
        <pc:spChg chg="mod">
          <ac:chgData name="Kaufmann, Alexandre (CFID)" userId="62b13575-d505-4ee8-815a-85726bd5ca32" providerId="ADAL" clId="{211AC0D5-76FC-4FEE-827E-4F22D4318F24}" dt="2026-03-19T10:59:56.674" v="1378" actId="6549"/>
          <ac:spMkLst>
            <pc:docMk/>
            <pc:sldMk cId="2152649212" sldId="3799"/>
            <ac:spMk id="21" creationId="{8CA7853F-A507-6710-04F9-CB20F19C0E4D}"/>
          </ac:spMkLst>
        </pc:spChg>
      </pc:sldChg>
      <pc:sldChg chg="modSp mod">
        <pc:chgData name="Kaufmann, Alexandre (CFID)" userId="62b13575-d505-4ee8-815a-85726bd5ca32" providerId="ADAL" clId="{211AC0D5-76FC-4FEE-827E-4F22D4318F24}" dt="2026-03-19T10:59:17.668" v="1361" actId="20577"/>
        <pc:sldMkLst>
          <pc:docMk/>
          <pc:sldMk cId="1969473430" sldId="3800"/>
        </pc:sldMkLst>
        <pc:spChg chg="mod">
          <ac:chgData name="Kaufmann, Alexandre (CFID)" userId="62b13575-d505-4ee8-815a-85726bd5ca32" providerId="ADAL" clId="{211AC0D5-76FC-4FEE-827E-4F22D4318F24}" dt="2026-03-19T10:31:11.412" v="73" actId="1076"/>
          <ac:spMkLst>
            <pc:docMk/>
            <pc:sldMk cId="1969473430" sldId="3800"/>
            <ac:spMk id="20" creationId="{9984471C-8E11-E6AC-68C0-4F454D450179}"/>
          </ac:spMkLst>
        </pc:spChg>
        <pc:spChg chg="mod">
          <ac:chgData name="Kaufmann, Alexandre (CFID)" userId="62b13575-d505-4ee8-815a-85726bd5ca32" providerId="ADAL" clId="{211AC0D5-76FC-4FEE-827E-4F22D4318F24}" dt="2026-03-19T10:59:17.668" v="1361" actId="20577"/>
          <ac:spMkLst>
            <pc:docMk/>
            <pc:sldMk cId="1969473430" sldId="3800"/>
            <ac:spMk id="21" creationId="{5960C17A-C911-9E87-4193-3B79B1A8D5B4}"/>
          </ac:spMkLst>
        </pc:spChg>
        <pc:graphicFrameChg chg="mod">
          <ac:chgData name="Kaufmann, Alexandre (CFID)" userId="62b13575-d505-4ee8-815a-85726bd5ca32" providerId="ADAL" clId="{211AC0D5-76FC-4FEE-827E-4F22D4318F24}" dt="2026-03-19T10:31:08.186" v="72" actId="1076"/>
          <ac:graphicFrameMkLst>
            <pc:docMk/>
            <pc:sldMk cId="1969473430" sldId="3800"/>
            <ac:graphicFrameMk id="2" creationId="{45F9599A-DB32-D74A-39A0-8C1297E41E2B}"/>
          </ac:graphicFrameMkLst>
        </pc:graphicFrameChg>
      </pc:sldChg>
      <pc:sldChg chg="addSp modSp mod">
        <pc:chgData name="Kaufmann, Alexandre (CFID)" userId="62b13575-d505-4ee8-815a-85726bd5ca32" providerId="ADAL" clId="{211AC0D5-76FC-4FEE-827E-4F22D4318F24}" dt="2026-03-19T11:40:16.535" v="4641" actId="1076"/>
        <pc:sldMkLst>
          <pc:docMk/>
          <pc:sldMk cId="52278950" sldId="3801"/>
        </pc:sldMkLst>
        <pc:spChg chg="add mod">
          <ac:chgData name="Kaufmann, Alexandre (CFID)" userId="62b13575-d505-4ee8-815a-85726bd5ca32" providerId="ADAL" clId="{211AC0D5-76FC-4FEE-827E-4F22D4318F24}" dt="2026-03-19T11:40:16.535" v="4641" actId="1076"/>
          <ac:spMkLst>
            <pc:docMk/>
            <pc:sldMk cId="52278950" sldId="3801"/>
            <ac:spMk id="5" creationId="{19B8D9B0-1B5C-34C4-B62F-80498739FC78}"/>
          </ac:spMkLst>
        </pc:spChg>
        <pc:spChg chg="mod">
          <ac:chgData name="Kaufmann, Alexandre (CFID)" userId="62b13575-d505-4ee8-815a-85726bd5ca32" providerId="ADAL" clId="{211AC0D5-76FC-4FEE-827E-4F22D4318F24}" dt="2026-03-19T11:39:51.783" v="4633" actId="6549"/>
          <ac:spMkLst>
            <pc:docMk/>
            <pc:sldMk cId="52278950" sldId="3801"/>
            <ac:spMk id="20" creationId="{D0A99900-FE1F-4C41-9E2A-AC04A2A32062}"/>
          </ac:spMkLst>
        </pc:spChg>
        <pc:spChg chg="mod">
          <ac:chgData name="Kaufmann, Alexandre (CFID)" userId="62b13575-d505-4ee8-815a-85726bd5ca32" providerId="ADAL" clId="{211AC0D5-76FC-4FEE-827E-4F22D4318F24}" dt="2026-03-19T10:59:22.861" v="1363" actId="20577"/>
          <ac:spMkLst>
            <pc:docMk/>
            <pc:sldMk cId="52278950" sldId="3801"/>
            <ac:spMk id="21" creationId="{0F35FABD-E740-CCF5-6059-6D69A02EEF35}"/>
          </ac:spMkLst>
        </pc:spChg>
        <pc:picChg chg="add mod">
          <ac:chgData name="Kaufmann, Alexandre (CFID)" userId="62b13575-d505-4ee8-815a-85726bd5ca32" providerId="ADAL" clId="{211AC0D5-76FC-4FEE-827E-4F22D4318F24}" dt="2026-03-19T11:40:11.201" v="4640" actId="1076"/>
          <ac:picMkLst>
            <pc:docMk/>
            <pc:sldMk cId="52278950" sldId="3801"/>
            <ac:picMk id="3" creationId="{64439535-EDEA-E655-97DF-A31EEF4955FB}"/>
          </ac:picMkLst>
        </pc:picChg>
      </pc:sldChg>
      <pc:sldChg chg="modSp mod">
        <pc:chgData name="Kaufmann, Alexandre (CFID)" userId="62b13575-d505-4ee8-815a-85726bd5ca32" providerId="ADAL" clId="{211AC0D5-76FC-4FEE-827E-4F22D4318F24}" dt="2026-03-19T11:53:18.628" v="5180" actId="113"/>
        <pc:sldMkLst>
          <pc:docMk/>
          <pc:sldMk cId="3590374188" sldId="3802"/>
        </pc:sldMkLst>
        <pc:spChg chg="mod">
          <ac:chgData name="Kaufmann, Alexandre (CFID)" userId="62b13575-d505-4ee8-815a-85726bd5ca32" providerId="ADAL" clId="{211AC0D5-76FC-4FEE-827E-4F22D4318F24}" dt="2026-03-19T11:53:18.628" v="5180" actId="113"/>
          <ac:spMkLst>
            <pc:docMk/>
            <pc:sldMk cId="3590374188" sldId="3802"/>
            <ac:spMk id="20" creationId="{4DEF61F9-AF1B-8757-49F6-F436369DE72E}"/>
          </ac:spMkLst>
        </pc:spChg>
        <pc:spChg chg="mod">
          <ac:chgData name="Kaufmann, Alexandre (CFID)" userId="62b13575-d505-4ee8-815a-85726bd5ca32" providerId="ADAL" clId="{211AC0D5-76FC-4FEE-827E-4F22D4318F24}" dt="2026-03-19T10:59:31.403" v="1364" actId="20577"/>
          <ac:spMkLst>
            <pc:docMk/>
            <pc:sldMk cId="3590374188" sldId="3802"/>
            <ac:spMk id="21" creationId="{4266207A-978C-6939-AFD5-C660B25E075B}"/>
          </ac:spMkLst>
        </pc:spChg>
      </pc:sldChg>
      <pc:sldChg chg="modSp add mod">
        <pc:chgData name="Kaufmann, Alexandre (CFID)" userId="62b13575-d505-4ee8-815a-85726bd5ca32" providerId="ADAL" clId="{211AC0D5-76FC-4FEE-827E-4F22D4318F24}" dt="2026-03-19T11:53:41.676" v="5199" actId="20577"/>
        <pc:sldMkLst>
          <pc:docMk/>
          <pc:sldMk cId="1599394927" sldId="3803"/>
        </pc:sldMkLst>
        <pc:spChg chg="mod">
          <ac:chgData name="Kaufmann, Alexandre (CFID)" userId="62b13575-d505-4ee8-815a-85726bd5ca32" providerId="ADAL" clId="{211AC0D5-76FC-4FEE-827E-4F22D4318F24}" dt="2026-03-19T11:53:41.676" v="5199" actId="20577"/>
          <ac:spMkLst>
            <pc:docMk/>
            <pc:sldMk cId="1599394927" sldId="3803"/>
            <ac:spMk id="20" creationId="{8D031981-4426-3981-FEB3-F873BE2021CC}"/>
          </ac:spMkLst>
        </pc:spChg>
        <pc:spChg chg="mod">
          <ac:chgData name="Kaufmann, Alexandre (CFID)" userId="62b13575-d505-4ee8-815a-85726bd5ca32" providerId="ADAL" clId="{211AC0D5-76FC-4FEE-827E-4F22D4318F24}" dt="2026-03-19T11:52:37.197" v="5177" actId="20577"/>
          <ac:spMkLst>
            <pc:docMk/>
            <pc:sldMk cId="1599394927" sldId="3803"/>
            <ac:spMk id="21" creationId="{F9941958-4FD3-169A-0D13-AE239D471A64}"/>
          </ac:spMkLst>
        </pc:spChg>
      </pc:sldChg>
      <pc:sldChg chg="modSp add mod">
        <pc:chgData name="Kaufmann, Alexandre (CFID)" userId="62b13575-d505-4ee8-815a-85726bd5ca32" providerId="ADAL" clId="{211AC0D5-76FC-4FEE-827E-4F22D4318F24}" dt="2026-03-19T11:55:28.047" v="5326" actId="20577"/>
        <pc:sldMkLst>
          <pc:docMk/>
          <pc:sldMk cId="4225073757" sldId="3804"/>
        </pc:sldMkLst>
        <pc:spChg chg="mod">
          <ac:chgData name="Kaufmann, Alexandre (CFID)" userId="62b13575-d505-4ee8-815a-85726bd5ca32" providerId="ADAL" clId="{211AC0D5-76FC-4FEE-827E-4F22D4318F24}" dt="2026-03-19T11:55:28.047" v="5326" actId="20577"/>
          <ac:spMkLst>
            <pc:docMk/>
            <pc:sldMk cId="4225073757" sldId="3804"/>
            <ac:spMk id="20" creationId="{9700EFEC-668B-9793-DFE2-60D2AE250D4B}"/>
          </ac:spMkLst>
        </pc:spChg>
        <pc:spChg chg="mod">
          <ac:chgData name="Kaufmann, Alexandre (CFID)" userId="62b13575-d505-4ee8-815a-85726bd5ca32" providerId="ADAL" clId="{211AC0D5-76FC-4FEE-827E-4F22D4318F24}" dt="2026-03-19T11:52:40.611" v="5178"/>
          <ac:spMkLst>
            <pc:docMk/>
            <pc:sldMk cId="4225073757" sldId="3804"/>
            <ac:spMk id="21" creationId="{B1539093-FABA-6E89-A61A-2A95F02B5ED2}"/>
          </ac:spMkLst>
        </pc:spChg>
      </pc:sldChg>
      <pc:sldChg chg="modSp add mod">
        <pc:chgData name="Kaufmann, Alexandre (CFID)" userId="62b13575-d505-4ee8-815a-85726bd5ca32" providerId="ADAL" clId="{211AC0D5-76FC-4FEE-827E-4F22D4318F24}" dt="2026-03-19T11:59:27.301" v="5408" actId="20577"/>
        <pc:sldMkLst>
          <pc:docMk/>
          <pc:sldMk cId="4278860536" sldId="3805"/>
        </pc:sldMkLst>
        <pc:spChg chg="mod">
          <ac:chgData name="Kaufmann, Alexandre (CFID)" userId="62b13575-d505-4ee8-815a-85726bd5ca32" providerId="ADAL" clId="{211AC0D5-76FC-4FEE-827E-4F22D4318F24}" dt="2026-03-19T11:59:27.301" v="5408" actId="20577"/>
          <ac:spMkLst>
            <pc:docMk/>
            <pc:sldMk cId="4278860536" sldId="3805"/>
            <ac:spMk id="20" creationId="{D046F2BA-7B30-ED49-FD97-8139A17A5901}"/>
          </ac:spMkLst>
        </pc:spChg>
        <pc:spChg chg="mod">
          <ac:chgData name="Kaufmann, Alexandre (CFID)" userId="62b13575-d505-4ee8-815a-85726bd5ca32" providerId="ADAL" clId="{211AC0D5-76FC-4FEE-827E-4F22D4318F24}" dt="2026-03-19T11:52:41.934" v="5179"/>
          <ac:spMkLst>
            <pc:docMk/>
            <pc:sldMk cId="4278860536" sldId="3805"/>
            <ac:spMk id="21" creationId="{CDD77CF9-D2C0-D8C9-97FF-275BAC9B4C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ufmanna\Downloads\CMO-Historical-Data-Monthly(1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5 yrs prices in US$/kg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89139609812274E-2"/>
          <c:y val="0.13406990142925712"/>
          <c:w val="0.88055215832032985"/>
          <c:h val="0.622234007359110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Prices'!$AG$742:$AG$801</c:f>
            </c:numRef>
          </c:val>
          <c:smooth val="0"/>
          <c:extLst>
            <c:ext xmlns:c16="http://schemas.microsoft.com/office/drawing/2014/chart" uri="{C3380CC4-5D6E-409C-BE32-E72D297353CC}">
              <c16:uniqueId val="{00000000-F6CA-49A6-A66F-B96A7C30998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Prices'!$AH$742:$AH$801</c:f>
            </c:numRef>
          </c:val>
          <c:smooth val="0"/>
          <c:extLst>
            <c:ext xmlns:c16="http://schemas.microsoft.com/office/drawing/2014/chart" uri="{C3380CC4-5D6E-409C-BE32-E72D297353CC}">
              <c16:uniqueId val="{00000001-F6CA-49A6-A66F-B96A7C309986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Prices'!$AI$742:$AI$801</c:f>
            </c:numRef>
          </c:val>
          <c:smooth val="0"/>
          <c:extLst>
            <c:ext xmlns:c16="http://schemas.microsoft.com/office/drawing/2014/chart" uri="{C3380CC4-5D6E-409C-BE32-E72D297353CC}">
              <c16:uniqueId val="{00000002-F6CA-49A6-A66F-B96A7C309986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Prices'!$AJ$742:$AJ$801</c:f>
            </c:numRef>
          </c:val>
          <c:smooth val="0"/>
          <c:extLst>
            <c:ext xmlns:c16="http://schemas.microsoft.com/office/drawing/2014/chart" uri="{C3380CC4-5D6E-409C-BE32-E72D297353CC}">
              <c16:uniqueId val="{00000003-F6CA-49A6-A66F-B96A7C309986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Prices'!$AK$742:$AK$801</c:f>
            </c:numRef>
          </c:val>
          <c:smooth val="0"/>
          <c:extLst>
            <c:ext xmlns:c16="http://schemas.microsoft.com/office/drawing/2014/chart" uri="{C3380CC4-5D6E-409C-BE32-E72D297353CC}">
              <c16:uniqueId val="{00000004-F6CA-49A6-A66F-B96A7C309986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Prices'!$AL$742:$AL$801</c:f>
            </c:numRef>
          </c:val>
          <c:smooth val="0"/>
          <c:extLst>
            <c:ext xmlns:c16="http://schemas.microsoft.com/office/drawing/2014/chart" uri="{C3380CC4-5D6E-409C-BE32-E72D297353CC}">
              <c16:uniqueId val="{00000005-F6CA-49A6-A66F-B96A7C309986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Prices'!$AM$742:$AM$801</c:f>
            </c:numRef>
          </c:val>
          <c:smooth val="0"/>
          <c:extLst>
            <c:ext xmlns:c16="http://schemas.microsoft.com/office/drawing/2014/chart" uri="{C3380CC4-5D6E-409C-BE32-E72D297353CC}">
              <c16:uniqueId val="{00000006-F6CA-49A6-A66F-B96A7C309986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Prices'!$AN$742:$AN$801</c:f>
            </c:numRef>
          </c:val>
          <c:smooth val="0"/>
          <c:extLst>
            <c:ext xmlns:c16="http://schemas.microsoft.com/office/drawing/2014/chart" uri="{C3380CC4-5D6E-409C-BE32-E72D297353CC}">
              <c16:uniqueId val="{00000007-F6CA-49A6-A66F-B96A7C309986}"/>
            </c:ext>
          </c:extLst>
        </c:ser>
        <c:ser>
          <c:idx val="8"/>
          <c:order val="8"/>
          <c:tx>
            <c:strRef>
              <c:f>'Monthly Prices'!$AO$5</c:f>
              <c:strCache>
                <c:ptCount val="1"/>
                <c:pt idx="0">
                  <c:v>Orange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'Monthly Prices'!$A$742:$AF$801</c:f>
              <c:numCache>
                <c:formatCode>mmm\-yyyy</c:formatCode>
                <c:ptCount val="180"/>
                <c:pt idx="0">
                  <c:v>44256</c:v>
                </c:pt>
                <c:pt idx="1">
                  <c:v>44286.5</c:v>
                </c:pt>
                <c:pt idx="2">
                  <c:v>44317</c:v>
                </c:pt>
                <c:pt idx="3">
                  <c:v>44347.5</c:v>
                </c:pt>
                <c:pt idx="4">
                  <c:v>44378</c:v>
                </c:pt>
                <c:pt idx="5">
                  <c:v>44408.5</c:v>
                </c:pt>
                <c:pt idx="6">
                  <c:v>44439</c:v>
                </c:pt>
                <c:pt idx="7">
                  <c:v>44469.5</c:v>
                </c:pt>
                <c:pt idx="8">
                  <c:v>44500</c:v>
                </c:pt>
                <c:pt idx="9">
                  <c:v>44530.5</c:v>
                </c:pt>
                <c:pt idx="10">
                  <c:v>44561</c:v>
                </c:pt>
                <c:pt idx="11">
                  <c:v>44591.5</c:v>
                </c:pt>
                <c:pt idx="12">
                  <c:v>44622</c:v>
                </c:pt>
                <c:pt idx="13">
                  <c:v>44652.5</c:v>
                </c:pt>
                <c:pt idx="14">
                  <c:v>44683</c:v>
                </c:pt>
                <c:pt idx="15">
                  <c:v>44713.5</c:v>
                </c:pt>
                <c:pt idx="16">
                  <c:v>44744</c:v>
                </c:pt>
                <c:pt idx="17">
                  <c:v>44774.5</c:v>
                </c:pt>
                <c:pt idx="18">
                  <c:v>44805</c:v>
                </c:pt>
                <c:pt idx="19">
                  <c:v>44835.5</c:v>
                </c:pt>
                <c:pt idx="20">
                  <c:v>44866</c:v>
                </c:pt>
                <c:pt idx="21">
                  <c:v>44896.5</c:v>
                </c:pt>
                <c:pt idx="22">
                  <c:v>44927</c:v>
                </c:pt>
                <c:pt idx="23">
                  <c:v>44957.5</c:v>
                </c:pt>
                <c:pt idx="24">
                  <c:v>44988</c:v>
                </c:pt>
                <c:pt idx="25">
                  <c:v>45018.5</c:v>
                </c:pt>
                <c:pt idx="26">
                  <c:v>45049</c:v>
                </c:pt>
                <c:pt idx="27">
                  <c:v>45079.5</c:v>
                </c:pt>
                <c:pt idx="28">
                  <c:v>45110</c:v>
                </c:pt>
                <c:pt idx="29">
                  <c:v>45140.5</c:v>
                </c:pt>
                <c:pt idx="30">
                  <c:v>45171</c:v>
                </c:pt>
                <c:pt idx="31">
                  <c:v>45201.5</c:v>
                </c:pt>
                <c:pt idx="32">
                  <c:v>45232</c:v>
                </c:pt>
                <c:pt idx="33">
                  <c:v>45262.5</c:v>
                </c:pt>
                <c:pt idx="34">
                  <c:v>45293</c:v>
                </c:pt>
                <c:pt idx="35">
                  <c:v>45323.5</c:v>
                </c:pt>
                <c:pt idx="36">
                  <c:v>45354</c:v>
                </c:pt>
                <c:pt idx="37">
                  <c:v>45384.5</c:v>
                </c:pt>
                <c:pt idx="38">
                  <c:v>45415</c:v>
                </c:pt>
                <c:pt idx="39">
                  <c:v>45445.5</c:v>
                </c:pt>
                <c:pt idx="40">
                  <c:v>45476</c:v>
                </c:pt>
                <c:pt idx="41">
                  <c:v>45506.5</c:v>
                </c:pt>
                <c:pt idx="42">
                  <c:v>45537</c:v>
                </c:pt>
                <c:pt idx="43">
                  <c:v>45567.5</c:v>
                </c:pt>
                <c:pt idx="44">
                  <c:v>45598</c:v>
                </c:pt>
                <c:pt idx="45">
                  <c:v>45628.5</c:v>
                </c:pt>
                <c:pt idx="46">
                  <c:v>45659</c:v>
                </c:pt>
                <c:pt idx="47">
                  <c:v>45689.5</c:v>
                </c:pt>
                <c:pt idx="48">
                  <c:v>45720</c:v>
                </c:pt>
                <c:pt idx="49">
                  <c:v>45750.5</c:v>
                </c:pt>
                <c:pt idx="50">
                  <c:v>45781</c:v>
                </c:pt>
                <c:pt idx="51">
                  <c:v>45811.5</c:v>
                </c:pt>
                <c:pt idx="52">
                  <c:v>45842</c:v>
                </c:pt>
                <c:pt idx="53">
                  <c:v>45872.5</c:v>
                </c:pt>
                <c:pt idx="54">
                  <c:v>45903</c:v>
                </c:pt>
                <c:pt idx="55">
                  <c:v>45933.5</c:v>
                </c:pt>
                <c:pt idx="56">
                  <c:v>45964</c:v>
                </c:pt>
                <c:pt idx="57">
                  <c:v>45994.5</c:v>
                </c:pt>
                <c:pt idx="58">
                  <c:v>46025</c:v>
                </c:pt>
                <c:pt idx="59">
                  <c:v>46055.5</c:v>
                </c:pt>
                <c:pt idx="60" formatCode="0.00">
                  <c:v>2.4613200000000002</c:v>
                </c:pt>
                <c:pt idx="61" formatCode="0.00">
                  <c:v>2.3683299999999998</c:v>
                </c:pt>
                <c:pt idx="62" formatCode="0.00">
                  <c:v>2.4128599999999998</c:v>
                </c:pt>
                <c:pt idx="63" formatCode="0.00">
                  <c:v>2.3662299999999998</c:v>
                </c:pt>
                <c:pt idx="64" formatCode="0.00">
                  <c:v>2.3271000000000002</c:v>
                </c:pt>
                <c:pt idx="65" formatCode="0.00">
                  <c:v>2.4843099999999998</c:v>
                </c:pt>
                <c:pt idx="66" formatCode="0.00">
                  <c:v>2.55809</c:v>
                </c:pt>
                <c:pt idx="67" formatCode="0.00">
                  <c:v>2.5675699999999999</c:v>
                </c:pt>
                <c:pt idx="68" formatCode="0.00">
                  <c:v>2.3933300000000002</c:v>
                </c:pt>
                <c:pt idx="69" formatCode="0.00">
                  <c:v>2.38239</c:v>
                </c:pt>
                <c:pt idx="70" formatCode="0.00">
                  <c:v>2.4673600000000002</c:v>
                </c:pt>
                <c:pt idx="71" formatCode="0.00">
                  <c:v>2.5509400000000002</c:v>
                </c:pt>
                <c:pt idx="72" formatCode="0.00">
                  <c:v>2.4590100000000001</c:v>
                </c:pt>
                <c:pt idx="73" formatCode="0.00">
                  <c:v>2.4553500000000001</c:v>
                </c:pt>
                <c:pt idx="74" formatCode="0.00">
                  <c:v>2.3666200000000002</c:v>
                </c:pt>
                <c:pt idx="75" formatCode="0.00">
                  <c:v>2.3222900000000002</c:v>
                </c:pt>
                <c:pt idx="76" formatCode="0.00">
                  <c:v>2.2391299999999998</c:v>
                </c:pt>
                <c:pt idx="77" formatCode="0.00">
                  <c:v>2.3232200000000001</c:v>
                </c:pt>
                <c:pt idx="78" formatCode="0.00">
                  <c:v>2.2984599999999999</c:v>
                </c:pt>
                <c:pt idx="79" formatCode="0.00">
                  <c:v>2.3090199999999999</c:v>
                </c:pt>
                <c:pt idx="80" formatCode="0.00">
                  <c:v>2.4120400000000002</c:v>
                </c:pt>
                <c:pt idx="81" formatCode="0.00">
                  <c:v>2.5123099999999998</c:v>
                </c:pt>
                <c:pt idx="82" formatCode="0.00">
                  <c:v>2.6246800000000001</c:v>
                </c:pt>
                <c:pt idx="83" formatCode="0.00">
                  <c:v>2.6526999999999998</c:v>
                </c:pt>
                <c:pt idx="84" formatCode="0.00">
                  <c:v>2.7476400000000001</c:v>
                </c:pt>
                <c:pt idx="85" formatCode="0.00">
                  <c:v>2.8832399999999998</c:v>
                </c:pt>
                <c:pt idx="86" formatCode="0.00">
                  <c:v>2.9648400000000001</c:v>
                </c:pt>
                <c:pt idx="87" formatCode="0.00">
                  <c:v>3.1728700000000001</c:v>
                </c:pt>
                <c:pt idx="88" formatCode="0.00">
                  <c:v>3.3874599999999999</c:v>
                </c:pt>
                <c:pt idx="89" formatCode="0.00">
                  <c:v>3.4596100000000001</c:v>
                </c:pt>
                <c:pt idx="90" formatCode="0.00">
                  <c:v>3.6082200000000002</c:v>
                </c:pt>
                <c:pt idx="91" formatCode="0.00">
                  <c:v>3.6301399999999999</c:v>
                </c:pt>
                <c:pt idx="92" formatCode="0.00">
                  <c:v>4.0277099999999999</c:v>
                </c:pt>
                <c:pt idx="93" formatCode="0.00">
                  <c:v>4.2088900000000002</c:v>
                </c:pt>
                <c:pt idx="94" formatCode="0.00">
                  <c:v>4.3976300000000004</c:v>
                </c:pt>
                <c:pt idx="95" formatCode="0.00">
                  <c:v>5.5557100000000004</c:v>
                </c:pt>
                <c:pt idx="96" formatCode="0.00">
                  <c:v>7.08887</c:v>
                </c:pt>
                <c:pt idx="97" formatCode="0.00">
                  <c:v>9.7400300000000009</c:v>
                </c:pt>
                <c:pt idx="98" formatCode="0.00">
                  <c:v>7.53803</c:v>
                </c:pt>
                <c:pt idx="99" formatCode="0.00">
                  <c:v>8.2716899999999995</c:v>
                </c:pt>
                <c:pt idx="100" formatCode="0.00">
                  <c:v>7.0891700000000002</c:v>
                </c:pt>
                <c:pt idx="101" formatCode="0.00">
                  <c:v>6.8780999999999999</c:v>
                </c:pt>
                <c:pt idx="102" formatCode="0.00">
                  <c:v>6.5237600000000002</c:v>
                </c:pt>
                <c:pt idx="103" formatCode="0.00">
                  <c:v>6.6574400000000002</c:v>
                </c:pt>
                <c:pt idx="104" formatCode="0.00">
                  <c:v>7.8948099999999997</c:v>
                </c:pt>
                <c:pt idx="105" formatCode="0.00">
                  <c:v>10.320510000000001</c:v>
                </c:pt>
                <c:pt idx="106" formatCode="0.00">
                  <c:v>10.74511</c:v>
                </c:pt>
                <c:pt idx="107" formatCode="0.00">
                  <c:v>9.8558500000000002</c:v>
                </c:pt>
                <c:pt idx="108" formatCode="0.00">
                  <c:v>8.0838599999999996</c:v>
                </c:pt>
                <c:pt idx="109" formatCode="0.00">
                  <c:v>8.1497899999999994</c:v>
                </c:pt>
                <c:pt idx="110" formatCode="0.00">
                  <c:v>8.9898399999999992</c:v>
                </c:pt>
                <c:pt idx="111" formatCode="0.00">
                  <c:v>8.4019499999999994</c:v>
                </c:pt>
                <c:pt idx="112" formatCode="0.00">
                  <c:v>7.3734599999999997</c:v>
                </c:pt>
                <c:pt idx="113" formatCode="0.00">
                  <c:v>7.6020399999999997</c:v>
                </c:pt>
                <c:pt idx="114" formatCode="0.00">
                  <c:v>7.0250899999999996</c:v>
                </c:pt>
                <c:pt idx="115" formatCode="0.00">
                  <c:v>5.9535600000000004</c:v>
                </c:pt>
                <c:pt idx="116" formatCode="0.00">
                  <c:v>5.6147299999999998</c:v>
                </c:pt>
                <c:pt idx="117" formatCode="0.00">
                  <c:v>5.7815899999999996</c:v>
                </c:pt>
                <c:pt idx="118" formatCode="0.00">
                  <c:v>4.9725000000000001</c:v>
                </c:pt>
                <c:pt idx="119" formatCode="0.00">
                  <c:v>3.5871900000000001</c:v>
                </c:pt>
                <c:pt idx="120" formatCode="0.00">
                  <c:v>1.628332332</c:v>
                </c:pt>
                <c:pt idx="121" formatCode="0.00">
                  <c:v>1.641560052</c:v>
                </c:pt>
                <c:pt idx="122" formatCode="0.00">
                  <c:v>1.756641216</c:v>
                </c:pt>
                <c:pt idx="123" formatCode="0.00">
                  <c:v>1.8701791459999999</c:v>
                </c:pt>
                <c:pt idx="124" formatCode="0.00">
                  <c:v>2.0804998939999999</c:v>
                </c:pt>
                <c:pt idx="125" formatCode="0.00">
                  <c:v>2.098357316</c:v>
                </c:pt>
                <c:pt idx="126" formatCode="0.00">
                  <c:v>2.30603252</c:v>
                </c:pt>
                <c:pt idx="127" formatCode="0.00">
                  <c:v>2.3201420879999999</c:v>
                </c:pt>
                <c:pt idx="128" formatCode="0.00">
                  <c:v>2.41185428</c:v>
                </c:pt>
                <c:pt idx="129" formatCode="0.00">
                  <c:v>2.4837248920000001</c:v>
                </c:pt>
                <c:pt idx="130" formatCode="0.00">
                  <c:v>2.4250820000000002</c:v>
                </c:pt>
                <c:pt idx="131" formatCode="0.00">
                  <c:v>2.412515666</c:v>
                </c:pt>
                <c:pt idx="132" formatCode="0.00">
                  <c:v>2.2888364839999999</c:v>
                </c:pt>
                <c:pt idx="133" formatCode="0.00">
                  <c:v>2.2910411040000001</c:v>
                </c:pt>
                <c:pt idx="134" formatCode="0.00">
                  <c:v>2.2729632199999998</c:v>
                </c:pt>
                <c:pt idx="135" formatCode="0.00">
                  <c:v>2.2886160219999998</c:v>
                </c:pt>
                <c:pt idx="136" formatCode="0.00">
                  <c:v>2.2121157079999998</c:v>
                </c:pt>
                <c:pt idx="137" formatCode="0.00">
                  <c:v>2.41736583</c:v>
                </c:pt>
                <c:pt idx="138" formatCode="0.00">
                  <c:v>2.4550648320000001</c:v>
                </c:pt>
                <c:pt idx="139" formatCode="0.00">
                  <c:v>2.2709790619999999</c:v>
                </c:pt>
                <c:pt idx="140" formatCode="0.00">
                  <c:v>2.0412576580000001</c:v>
                </c:pt>
                <c:pt idx="141" formatCode="0.00">
                  <c:v>2.0454464360000002</c:v>
                </c:pt>
                <c:pt idx="142" formatCode="0.00">
                  <c:v>2.1159942759999999</c:v>
                </c:pt>
                <c:pt idx="143" formatCode="0.00">
                  <c:v>2.2912615660000002</c:v>
                </c:pt>
                <c:pt idx="144" formatCode="0.00">
                  <c:v>2.347699838</c:v>
                </c:pt>
                <c:pt idx="145" formatCode="0.00">
                  <c:v>2.5507453400000002</c:v>
                </c:pt>
                <c:pt idx="146" formatCode="0.00">
                  <c:v>2.7017618099999998</c:v>
                </c:pt>
                <c:pt idx="147" formatCode="0.00">
                  <c:v>2.912964406</c:v>
                </c:pt>
                <c:pt idx="148" formatCode="0.00">
                  <c:v>2.812654196</c:v>
                </c:pt>
                <c:pt idx="149" formatCode="0.00">
                  <c:v>2.7473974440000002</c:v>
                </c:pt>
                <c:pt idx="150" formatCode="0.00">
                  <c:v>2.7313037179999999</c:v>
                </c:pt>
                <c:pt idx="151" formatCode="0.00">
                  <c:v>2.6199704079999999</c:v>
                </c:pt>
                <c:pt idx="152" formatCode="0.00">
                  <c:v>2.7035255060000001</c:v>
                </c:pt>
                <c:pt idx="153" formatCode="0.00">
                  <c:v>2.9865987139999999</c:v>
                </c:pt>
                <c:pt idx="154" formatCode="0.00">
                  <c:v>3.2639399099999999</c:v>
                </c:pt>
                <c:pt idx="155" formatCode="0.00">
                  <c:v>3.3781392260000001</c:v>
                </c:pt>
                <c:pt idx="156" formatCode="0.00">
                  <c:v>3.6563622699999998</c:v>
                </c:pt>
                <c:pt idx="157" formatCode="0.00">
                  <c:v>4.2335317860000004</c:v>
                </c:pt>
                <c:pt idx="158" formatCode="0.00">
                  <c:v>4.0421707700000002</c:v>
                </c:pt>
                <c:pt idx="159" formatCode="0.00">
                  <c:v>4.5042591219999997</c:v>
                </c:pt>
                <c:pt idx="160" formatCode="0.00">
                  <c:v>4.7337600640000002</c:v>
                </c:pt>
                <c:pt idx="161" formatCode="0.00">
                  <c:v>4.7328782159999996</c:v>
                </c:pt>
                <c:pt idx="162" formatCode="0.00">
                  <c:v>5.330330236</c:v>
                </c:pt>
                <c:pt idx="163" formatCode="0.00">
                  <c:v>4.8922722419999998</c:v>
                </c:pt>
                <c:pt idx="164" formatCode="0.00">
                  <c:v>4.9848662819999996</c:v>
                </c:pt>
                <c:pt idx="165" formatCode="0.00">
                  <c:v>5.218996926</c:v>
                </c:pt>
                <c:pt idx="166" formatCode="0.00">
                  <c:v>5.4077123980000001</c:v>
                </c:pt>
                <c:pt idx="167" formatCode="0.00">
                  <c:v>5.8124806299999996</c:v>
                </c:pt>
                <c:pt idx="168" formatCode="0.00">
                  <c:v>5.6899037579999998</c:v>
                </c:pt>
                <c:pt idx="169" formatCode="0.00">
                  <c:v>5.4251288960000004</c:v>
                </c:pt>
                <c:pt idx="170" formatCode="0.00">
                  <c:v>5.2414840500000004</c:v>
                </c:pt>
                <c:pt idx="171" formatCode="0.00">
                  <c:v>4.3256849019999999</c:v>
                </c:pt>
                <c:pt idx="172" formatCode="0.00">
                  <c:v>3.6859041779999999</c:v>
                </c:pt>
                <c:pt idx="173" formatCode="0.00">
                  <c:v>4.390059806</c:v>
                </c:pt>
                <c:pt idx="174" formatCode="0.00">
                  <c:v>4.6574802120000003</c:v>
                </c:pt>
                <c:pt idx="175" formatCode="0.00">
                  <c:v>4.7412557719999997</c:v>
                </c:pt>
                <c:pt idx="176" formatCode="0.00">
                  <c:v>4.7379488419999998</c:v>
                </c:pt>
                <c:pt idx="177" formatCode="0.00">
                  <c:v>4.2013443339999998</c:v>
                </c:pt>
                <c:pt idx="178" formatCode="0.00">
                  <c:v>4.2443344239999998</c:v>
                </c:pt>
                <c:pt idx="179" formatCode="0.00">
                  <c:v>3.9623635259999999</c:v>
                </c:pt>
              </c:numCache>
            </c:numRef>
          </c:cat>
          <c:val>
            <c:numRef>
              <c:f>'Monthly Prices'!$AO$742:$AO$801</c:f>
              <c:numCache>
                <c:formatCode>0.00</c:formatCode>
                <c:ptCount val="60"/>
                <c:pt idx="0">
                  <c:v>0.59900908946999998</c:v>
                </c:pt>
                <c:pt idx="1">
                  <c:v>0.58684270916000003</c:v>
                </c:pt>
                <c:pt idx="2">
                  <c:v>0.60927116677000004</c:v>
                </c:pt>
                <c:pt idx="3">
                  <c:v>0.63577271691000004</c:v>
                </c:pt>
                <c:pt idx="4">
                  <c:v>0.69364236932000001</c:v>
                </c:pt>
                <c:pt idx="5">
                  <c:v>0.71823961646000001</c:v>
                </c:pt>
                <c:pt idx="6">
                  <c:v>0.73670077613999996</c:v>
                </c:pt>
                <c:pt idx="7">
                  <c:v>0.66364959700000004</c:v>
                </c:pt>
                <c:pt idx="8">
                  <c:v>0.66195688322000001</c:v>
                </c:pt>
                <c:pt idx="9">
                  <c:v>0.70797753915999995</c:v>
                </c:pt>
                <c:pt idx="10">
                  <c:v>0.79319509860000004</c:v>
                </c:pt>
                <c:pt idx="11">
                  <c:v>0.73278637552000003</c:v>
                </c:pt>
                <c:pt idx="12">
                  <c:v>0.76669354846000004</c:v>
                </c:pt>
                <c:pt idx="13">
                  <c:v>0.90703010040999998</c:v>
                </c:pt>
                <c:pt idx="14">
                  <c:v>0.92178844869999998</c:v>
                </c:pt>
                <c:pt idx="15">
                  <c:v>0.93866268920999996</c:v>
                </c:pt>
                <c:pt idx="16">
                  <c:v>0.84180772252000002</c:v>
                </c:pt>
                <c:pt idx="17">
                  <c:v>0.93284398558000003</c:v>
                </c:pt>
                <c:pt idx="18">
                  <c:v>0.93416641822000002</c:v>
                </c:pt>
                <c:pt idx="19">
                  <c:v>1.0687900611700001</c:v>
                </c:pt>
                <c:pt idx="20">
                  <c:v>1.0889968319400001</c:v>
                </c:pt>
                <c:pt idx="21">
                  <c:v>1.10465443442</c:v>
                </c:pt>
                <c:pt idx="22">
                  <c:v>1.0913243133899999</c:v>
                </c:pt>
                <c:pt idx="23">
                  <c:v>1.30137951422</c:v>
                </c:pt>
                <c:pt idx="24">
                  <c:v>1.2895834150600001</c:v>
                </c:pt>
                <c:pt idx="25">
                  <c:v>1.46155255581</c:v>
                </c:pt>
                <c:pt idx="26">
                  <c:v>1.4054814117900001</c:v>
                </c:pt>
                <c:pt idx="27">
                  <c:v>1.4049524387300001</c:v>
                </c:pt>
                <c:pt idx="28">
                  <c:v>1.51291583962</c:v>
                </c:pt>
                <c:pt idx="29">
                  <c:v>1.65885950598</c:v>
                </c:pt>
                <c:pt idx="30">
                  <c:v>1.76930908023</c:v>
                </c:pt>
                <c:pt idx="31">
                  <c:v>2.0345890681899998</c:v>
                </c:pt>
                <c:pt idx="32">
                  <c:v>2.0619898725299999</c:v>
                </c:pt>
                <c:pt idx="33">
                  <c:v>1.8975850464899999</c:v>
                </c:pt>
                <c:pt idx="34">
                  <c:v>1.6677991506300001</c:v>
                </c:pt>
                <c:pt idx="35">
                  <c:v>1.95418516356</c:v>
                </c:pt>
                <c:pt idx="36">
                  <c:v>1.9219178071</c:v>
                </c:pt>
                <c:pt idx="37">
                  <c:v>1.9518047848</c:v>
                </c:pt>
                <c:pt idx="38">
                  <c:v>2.2392487438400002</c:v>
                </c:pt>
                <c:pt idx="39">
                  <c:v>2.2644278613500002</c:v>
                </c:pt>
                <c:pt idx="40">
                  <c:v>2.30172046185</c:v>
                </c:pt>
                <c:pt idx="41">
                  <c:v>2.40598105133</c:v>
                </c:pt>
                <c:pt idx="42">
                  <c:v>2.5466878844299998</c:v>
                </c:pt>
                <c:pt idx="43">
                  <c:v>2.6022300553900002</c:v>
                </c:pt>
                <c:pt idx="44">
                  <c:v>2.5655193252499999</c:v>
                </c:pt>
                <c:pt idx="45">
                  <c:v>2.6966517460200001</c:v>
                </c:pt>
                <c:pt idx="46">
                  <c:v>2.5695395204799998</c:v>
                </c:pt>
                <c:pt idx="47">
                  <c:v>1.9121318055500001</c:v>
                </c:pt>
                <c:pt idx="48">
                  <c:v>1.43870091976</c:v>
                </c:pt>
                <c:pt idx="49">
                  <c:v>1.4109827315800001</c:v>
                </c:pt>
                <c:pt idx="50">
                  <c:v>1.3809899592599999</c:v>
                </c:pt>
                <c:pt idx="51">
                  <c:v>1.35782093938</c:v>
                </c:pt>
                <c:pt idx="52">
                  <c:v>1.52455324687</c:v>
                </c:pt>
                <c:pt idx="53">
                  <c:v>1.2831828410699999</c:v>
                </c:pt>
                <c:pt idx="54">
                  <c:v>1.2939209941200001</c:v>
                </c:pt>
                <c:pt idx="55">
                  <c:v>1.05011731226</c:v>
                </c:pt>
                <c:pt idx="56">
                  <c:v>0.86391879629000001</c:v>
                </c:pt>
                <c:pt idx="57">
                  <c:v>0.92464490320000003</c:v>
                </c:pt>
                <c:pt idx="58">
                  <c:v>1.10967967846</c:v>
                </c:pt>
                <c:pt idx="59">
                  <c:v>0.94331765210999996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CA-49A6-A66F-B96A7C309986}"/>
            </c:ext>
          </c:extLst>
        </c:ser>
        <c:ser>
          <c:idx val="9"/>
          <c:order val="9"/>
          <c:tx>
            <c:strRef>
              <c:f>'Monthly Prices'!$N$5</c:f>
              <c:strCache>
                <c:ptCount val="1"/>
                <c:pt idx="0">
                  <c:v>Coffee, Robusta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'Monthly Prices'!$N$742:$N$801</c:f>
              <c:numCache>
                <c:formatCode>0.00</c:formatCode>
                <c:ptCount val="60"/>
                <c:pt idx="0">
                  <c:v>1.628332332</c:v>
                </c:pt>
                <c:pt idx="1">
                  <c:v>1.641560052</c:v>
                </c:pt>
                <c:pt idx="2">
                  <c:v>1.756641216</c:v>
                </c:pt>
                <c:pt idx="3">
                  <c:v>1.8701791459999999</c:v>
                </c:pt>
                <c:pt idx="4">
                  <c:v>2.0804998939999999</c:v>
                </c:pt>
                <c:pt idx="5">
                  <c:v>2.098357316</c:v>
                </c:pt>
                <c:pt idx="6">
                  <c:v>2.30603252</c:v>
                </c:pt>
                <c:pt idx="7">
                  <c:v>2.3201420879999999</c:v>
                </c:pt>
                <c:pt idx="8">
                  <c:v>2.41185428</c:v>
                </c:pt>
                <c:pt idx="9">
                  <c:v>2.4837248920000001</c:v>
                </c:pt>
                <c:pt idx="10">
                  <c:v>2.4250820000000002</c:v>
                </c:pt>
                <c:pt idx="11">
                  <c:v>2.412515666</c:v>
                </c:pt>
                <c:pt idx="12">
                  <c:v>2.2888364839999999</c:v>
                </c:pt>
                <c:pt idx="13">
                  <c:v>2.2910411040000001</c:v>
                </c:pt>
                <c:pt idx="14">
                  <c:v>2.2729632199999998</c:v>
                </c:pt>
                <c:pt idx="15">
                  <c:v>2.2886160219999998</c:v>
                </c:pt>
                <c:pt idx="16">
                  <c:v>2.2121157079999998</c:v>
                </c:pt>
                <c:pt idx="17">
                  <c:v>2.41736583</c:v>
                </c:pt>
                <c:pt idx="18">
                  <c:v>2.4550648320000001</c:v>
                </c:pt>
                <c:pt idx="19">
                  <c:v>2.2709790619999999</c:v>
                </c:pt>
                <c:pt idx="20">
                  <c:v>2.0412576580000001</c:v>
                </c:pt>
                <c:pt idx="21">
                  <c:v>2.0454464360000002</c:v>
                </c:pt>
                <c:pt idx="22">
                  <c:v>2.1159942759999999</c:v>
                </c:pt>
                <c:pt idx="23">
                  <c:v>2.2912615660000002</c:v>
                </c:pt>
                <c:pt idx="24">
                  <c:v>2.347699838</c:v>
                </c:pt>
                <c:pt idx="25">
                  <c:v>2.5507453400000002</c:v>
                </c:pt>
                <c:pt idx="26">
                  <c:v>2.7017618099999998</c:v>
                </c:pt>
                <c:pt idx="27">
                  <c:v>2.912964406</c:v>
                </c:pt>
                <c:pt idx="28">
                  <c:v>2.812654196</c:v>
                </c:pt>
                <c:pt idx="29">
                  <c:v>2.7473974440000002</c:v>
                </c:pt>
                <c:pt idx="30">
                  <c:v>2.7313037179999999</c:v>
                </c:pt>
                <c:pt idx="31">
                  <c:v>2.6199704079999999</c:v>
                </c:pt>
                <c:pt idx="32">
                  <c:v>2.7035255060000001</c:v>
                </c:pt>
                <c:pt idx="33">
                  <c:v>2.9865987139999999</c:v>
                </c:pt>
                <c:pt idx="34">
                  <c:v>3.2639399099999999</c:v>
                </c:pt>
                <c:pt idx="35">
                  <c:v>3.3781392260000001</c:v>
                </c:pt>
                <c:pt idx="36">
                  <c:v>3.6563622699999998</c:v>
                </c:pt>
                <c:pt idx="37">
                  <c:v>4.2335317860000004</c:v>
                </c:pt>
                <c:pt idx="38">
                  <c:v>4.0421707700000002</c:v>
                </c:pt>
                <c:pt idx="39">
                  <c:v>4.5042591219999997</c:v>
                </c:pt>
                <c:pt idx="40">
                  <c:v>4.7337600640000002</c:v>
                </c:pt>
                <c:pt idx="41">
                  <c:v>4.7328782159999996</c:v>
                </c:pt>
                <c:pt idx="42">
                  <c:v>5.330330236</c:v>
                </c:pt>
                <c:pt idx="43">
                  <c:v>4.8922722419999998</c:v>
                </c:pt>
                <c:pt idx="44">
                  <c:v>4.9848662819999996</c:v>
                </c:pt>
                <c:pt idx="45">
                  <c:v>5.218996926</c:v>
                </c:pt>
                <c:pt idx="46">
                  <c:v>5.4077123980000001</c:v>
                </c:pt>
                <c:pt idx="47">
                  <c:v>5.8124806299999996</c:v>
                </c:pt>
                <c:pt idx="48">
                  <c:v>5.6899037579999998</c:v>
                </c:pt>
                <c:pt idx="49">
                  <c:v>5.4251288960000004</c:v>
                </c:pt>
                <c:pt idx="50">
                  <c:v>5.2414840500000004</c:v>
                </c:pt>
                <c:pt idx="51">
                  <c:v>4.3256849019999999</c:v>
                </c:pt>
                <c:pt idx="52">
                  <c:v>3.6859041779999999</c:v>
                </c:pt>
                <c:pt idx="53">
                  <c:v>4.390059806</c:v>
                </c:pt>
                <c:pt idx="54">
                  <c:v>4.6574802120000003</c:v>
                </c:pt>
                <c:pt idx="55">
                  <c:v>4.7412557719999997</c:v>
                </c:pt>
                <c:pt idx="56">
                  <c:v>4.7379488419999998</c:v>
                </c:pt>
                <c:pt idx="57">
                  <c:v>4.2013443339999998</c:v>
                </c:pt>
                <c:pt idx="58">
                  <c:v>4.2443344239999998</c:v>
                </c:pt>
                <c:pt idx="59">
                  <c:v>3.9623635259999999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6CA-49A6-A66F-B96A7C309986}"/>
            </c:ext>
          </c:extLst>
        </c:ser>
        <c:ser>
          <c:idx val="10"/>
          <c:order val="10"/>
          <c:tx>
            <c:strRef>
              <c:f>'Monthly Prices'!$L$5</c:f>
              <c:strCache>
                <c:ptCount val="1"/>
                <c:pt idx="0">
                  <c:v>Cocoa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'Monthly Prices'!$L$742:$L$801</c:f>
              <c:numCache>
                <c:formatCode>0.00</c:formatCode>
                <c:ptCount val="60"/>
                <c:pt idx="0">
                  <c:v>2.4613200000000002</c:v>
                </c:pt>
                <c:pt idx="1">
                  <c:v>2.3683299999999998</c:v>
                </c:pt>
                <c:pt idx="2">
                  <c:v>2.4128599999999998</c:v>
                </c:pt>
                <c:pt idx="3">
                  <c:v>2.3662299999999998</c:v>
                </c:pt>
                <c:pt idx="4">
                  <c:v>2.3271000000000002</c:v>
                </c:pt>
                <c:pt idx="5">
                  <c:v>2.4843099999999998</c:v>
                </c:pt>
                <c:pt idx="6">
                  <c:v>2.55809</c:v>
                </c:pt>
                <c:pt idx="7">
                  <c:v>2.5675699999999999</c:v>
                </c:pt>
                <c:pt idx="8">
                  <c:v>2.3933300000000002</c:v>
                </c:pt>
                <c:pt idx="9">
                  <c:v>2.38239</c:v>
                </c:pt>
                <c:pt idx="10">
                  <c:v>2.4673600000000002</c:v>
                </c:pt>
                <c:pt idx="11">
                  <c:v>2.5509400000000002</c:v>
                </c:pt>
                <c:pt idx="12">
                  <c:v>2.4590100000000001</c:v>
                </c:pt>
                <c:pt idx="13">
                  <c:v>2.4553500000000001</c:v>
                </c:pt>
                <c:pt idx="14">
                  <c:v>2.3666200000000002</c:v>
                </c:pt>
                <c:pt idx="15">
                  <c:v>2.3222900000000002</c:v>
                </c:pt>
                <c:pt idx="16">
                  <c:v>2.2391299999999998</c:v>
                </c:pt>
                <c:pt idx="17">
                  <c:v>2.3232200000000001</c:v>
                </c:pt>
                <c:pt idx="18">
                  <c:v>2.2984599999999999</c:v>
                </c:pt>
                <c:pt idx="19">
                  <c:v>2.3090199999999999</c:v>
                </c:pt>
                <c:pt idx="20">
                  <c:v>2.4120400000000002</c:v>
                </c:pt>
                <c:pt idx="21">
                  <c:v>2.5123099999999998</c:v>
                </c:pt>
                <c:pt idx="22">
                  <c:v>2.6246800000000001</c:v>
                </c:pt>
                <c:pt idx="23">
                  <c:v>2.6526999999999998</c:v>
                </c:pt>
                <c:pt idx="24">
                  <c:v>2.7476400000000001</c:v>
                </c:pt>
                <c:pt idx="25">
                  <c:v>2.8832399999999998</c:v>
                </c:pt>
                <c:pt idx="26">
                  <c:v>2.9648400000000001</c:v>
                </c:pt>
                <c:pt idx="27">
                  <c:v>3.1728700000000001</c:v>
                </c:pt>
                <c:pt idx="28">
                  <c:v>3.3874599999999999</c:v>
                </c:pt>
                <c:pt idx="29">
                  <c:v>3.4596100000000001</c:v>
                </c:pt>
                <c:pt idx="30">
                  <c:v>3.6082200000000002</c:v>
                </c:pt>
                <c:pt idx="31">
                  <c:v>3.6301399999999999</c:v>
                </c:pt>
                <c:pt idx="32">
                  <c:v>4.0277099999999999</c:v>
                </c:pt>
                <c:pt idx="33">
                  <c:v>4.2088900000000002</c:v>
                </c:pt>
                <c:pt idx="34">
                  <c:v>4.3976300000000004</c:v>
                </c:pt>
                <c:pt idx="35">
                  <c:v>5.5557100000000004</c:v>
                </c:pt>
                <c:pt idx="36">
                  <c:v>7.08887</c:v>
                </c:pt>
                <c:pt idx="37">
                  <c:v>9.7400300000000009</c:v>
                </c:pt>
                <c:pt idx="38">
                  <c:v>7.53803</c:v>
                </c:pt>
                <c:pt idx="39">
                  <c:v>8.2716899999999995</c:v>
                </c:pt>
                <c:pt idx="40">
                  <c:v>7.0891700000000002</c:v>
                </c:pt>
                <c:pt idx="41">
                  <c:v>6.8780999999999999</c:v>
                </c:pt>
                <c:pt idx="42">
                  <c:v>6.5237600000000002</c:v>
                </c:pt>
                <c:pt idx="43">
                  <c:v>6.6574400000000002</c:v>
                </c:pt>
                <c:pt idx="44">
                  <c:v>7.8948099999999997</c:v>
                </c:pt>
                <c:pt idx="45">
                  <c:v>10.320510000000001</c:v>
                </c:pt>
                <c:pt idx="46">
                  <c:v>10.74511</c:v>
                </c:pt>
                <c:pt idx="47">
                  <c:v>9.8558500000000002</c:v>
                </c:pt>
                <c:pt idx="48">
                  <c:v>8.0838599999999996</c:v>
                </c:pt>
                <c:pt idx="49">
                  <c:v>8.1497899999999994</c:v>
                </c:pt>
                <c:pt idx="50">
                  <c:v>8.9898399999999992</c:v>
                </c:pt>
                <c:pt idx="51">
                  <c:v>8.4019499999999994</c:v>
                </c:pt>
                <c:pt idx="52">
                  <c:v>7.3734599999999997</c:v>
                </c:pt>
                <c:pt idx="53">
                  <c:v>7.6020399999999997</c:v>
                </c:pt>
                <c:pt idx="54">
                  <c:v>7.0250899999999996</c:v>
                </c:pt>
                <c:pt idx="55">
                  <c:v>5.9535600000000004</c:v>
                </c:pt>
                <c:pt idx="56">
                  <c:v>5.6147299999999998</c:v>
                </c:pt>
                <c:pt idx="57">
                  <c:v>5.7815899999999996</c:v>
                </c:pt>
                <c:pt idx="58">
                  <c:v>4.9725000000000001</c:v>
                </c:pt>
                <c:pt idx="59">
                  <c:v>3.5871900000000001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6CA-49A6-A66F-B96A7C309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523455"/>
        <c:axId val="602522015"/>
      </c:lineChart>
      <c:dateAx>
        <c:axId val="602523455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522015"/>
        <c:crosses val="autoZero"/>
        <c:auto val="1"/>
        <c:lblOffset val="100"/>
        <c:baseTimeUnit val="months"/>
        <c:majorUnit val="6"/>
        <c:minorUnit val="1"/>
      </c:dateAx>
      <c:valAx>
        <c:axId val="60252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52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FD3E-33A0-4E90-BEB5-188F39C377E0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0964C-B190-4ED7-BE81-ED0F96B4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DF70-0618-4F45-A21E-450EEA8372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0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1A9B-0DA3-2501-18CA-4355BFD9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EFE265-855C-7D71-ACEE-82722234E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63E46-8F9D-DAFF-4232-CBD74788C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9034-5DAC-83A0-2700-A064A299B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D0594-8AE9-98CE-52D6-25B173B2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D93D-3FC6-FEF3-6AA4-ED0300D30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A592C-DFD3-95D7-379D-AB9752E69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010-E0E9-3A69-E77D-155047442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2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0547-259D-7E7A-148E-ADE1CE80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04555-1ECB-06E6-274D-6AF76A33C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0F932-B725-6D79-B916-16895AD94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537E-0C9B-7B9A-C9CD-644E06B49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0447-2940-5BBC-8848-DD441BBD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B8178-7A93-A309-999A-8A90A3761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B7A6B-ABF9-D940-2C26-B336ADAFA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9CB2D-7C8E-A79A-7978-D62B1E2C7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2C5C-3544-A290-53FA-06CD652C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C701A-5DCE-7EC4-DE26-CA1A5D511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492B4-022D-1680-642D-141D89A6E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37C94-CB78-32D0-994B-7456DB282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05C83-D8D3-98EA-6D68-A45BBAEB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4156A-662A-34CC-A69E-5643B10C8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935E7-32BA-1147-3AB8-93C8FC23A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C5A85-127B-8ABC-56CB-26236C935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E5150-5844-0302-ACB9-334DD665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7B879-8D69-D3F7-7B31-456419770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AADE4-4E2F-8E04-F386-D4F8B1F50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9C9EF-ED47-CA11-BDF1-2A498D13B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13BBF-AA3A-4CA9-B893-54EEFBE32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7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B9F8-8FAE-C825-B4FD-C3D12016C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3FC0D-932F-F555-2CA7-53B0EEA58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2DFA8-8426-0767-D2A2-C5AC8158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4978D-3958-3BDC-6BB6-6B3C632B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C0B8-3860-DCE2-751A-0CE63B6F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6FB9A-5D61-07E9-2711-64E705CF4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FF3DA-FD53-75DE-F933-34C859A82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8B6C-1805-3D24-8BC7-90435CF3F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30E-81ED-4C32-93F9-F1D64D3E3E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F83F4-DC5A-4E47-8274-7DB67E32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7598FD-6384-45E8-8692-18456CB2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728E7-9397-4DBB-9761-88E25D8C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C1DE8-A9C5-42DE-8289-939785C5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1A4C5-B91B-4471-BEDD-86B732DD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025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FEBA5-5787-4362-82CE-C4C34BEB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6C5DEE-D292-410C-B2EC-F42C544C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D2E9B-F78A-4034-B923-17BFB6F0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709E9-408A-49E2-AAEC-5A677EE8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3DBC28-122E-4F7D-A3D1-EF78C6B3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07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69DE20-759A-4D0B-8F7C-449363720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FA1458-7C3E-4062-86E6-AC8F901CE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7D2B0-4512-4B1A-B9F3-6D0A3AC9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CE6741-815D-4390-A0F2-7F55AC57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0392C-FAE7-43BD-A2EA-137F8F4E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011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DF362-10EA-491E-A6C3-3E70421E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305C3-AA90-4CC1-B686-AC6FB1C3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A244D-138D-4DAB-ACCF-F18A902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54FC0-8E4C-4419-A5A5-388139CB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71455-8570-4B9C-AB9D-0433B332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856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771C6-CF1A-4886-B599-3D9BA587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DF618-3E1B-4AD1-B640-6EDF95133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C35D8-A05B-42EB-9B8C-66BDF5BC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5BCAC-194A-4BB6-9606-230F3D61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B6C09-BDCA-4375-906B-D480998F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3857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42323-65DB-4962-92BE-9DC99008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15CDC-1E96-4B62-AB8B-5B5529F3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AB589A-36EA-487D-9B90-F21BCA2B8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C08A43-1AE8-49D9-A3AF-CAEA4B71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D1F12-B36E-4ACB-801E-064C4DBB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F44BCF-85B0-4D20-A545-17ED5C7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250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EF4A7-8048-40AD-889C-3CE503AA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B3BAF-24DB-4E15-B5DA-33E470220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6F8223-C24B-4800-9F84-0C41FE29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DF132A-6A5D-4362-913C-7F394530F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411240-2BB2-45C4-8788-0C32C7C6A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1AFD94-FE32-48C5-8E73-85A1B065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B5A301-C0AF-4875-8C4A-D8E6F5C6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04D5D3-8E43-4911-ABCB-D2D2C34D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209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C0E9F-2FE4-4923-BE81-653B59A8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C96BC-3F50-4A34-BAA6-6833AA4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276F1B-DCA0-4599-BA24-3389B578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7283ED-92E8-4CC6-A898-66A64CBD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985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044398-1713-4894-BCB4-8DD011A6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0CD61E-AFEA-4001-AAF5-4160821E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1775EE-5E8C-46FE-97D2-175B507B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818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0862F-9C02-4158-AE81-2A73FAF5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AB627-7E20-4570-9FC1-F672871F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39B3E3-AD68-4210-BA2E-3E5A98513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982631-4235-4361-8A5B-6BDA8D31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9AD969-13FE-448A-A346-5288F259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9BD26A-72D5-4C0E-8F44-E3431D91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649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51E80-FF02-4545-A458-F420FA60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A75BF3-F9D9-4A0A-BD64-CD0FA49A2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3A975F-96FA-46DE-8030-B06A420A6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F48484-D0F9-4DA8-AF03-65FD3B1E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DFA4C4-DBD5-415D-A455-407672E2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61D78-9335-4E51-80DE-52349D7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464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8A7962-9CFF-4C0A-A58D-75A585EB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EB184-09C5-4F47-93EA-C111FB65B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EE355D-908B-45CD-A5A4-4ADE4C1BF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DAE2-1151-4115-9783-6F2025E98E0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1AC9D-BE53-4133-89E0-EACE9D8C9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1E0B7-C96B-4656-9B83-5541D9830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DC10-EBC3-4921-A541-DF88AACAA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25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o.org/investment-centre/latest/news/detail/a-look-at-financing-opportunities-for-primary-cocoa-processing-in-cotedivoire/en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67ADB3-891D-C414-19F7-811910AE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85"/>
          <a:stretch>
            <a:fillRect/>
          </a:stretch>
        </p:blipFill>
        <p:spPr>
          <a:xfrm>
            <a:off x="0" y="0"/>
            <a:ext cx="12192000" cy="4827304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A4866D4-9117-75B3-70FD-A4F4BF8AD6BE}"/>
              </a:ext>
            </a:extLst>
          </p:cNvPr>
          <p:cNvSpPr/>
          <p:nvPr/>
        </p:nvSpPr>
        <p:spPr>
          <a:xfrm>
            <a:off x="503779" y="4999030"/>
            <a:ext cx="11463762" cy="16619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GB" sz="4000" b="1" i="0" u="none" strike="noStrike" cap="none" baseline="0" dirty="0">
                <a:solidFill>
                  <a:schemeClr val="tx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“It’s </a:t>
            </a:r>
            <a:r>
              <a:rPr lang="en-GB" sz="4000" b="1" i="0" u="none" strike="dblStrike" cap="none" dirty="0">
                <a:solidFill>
                  <a:schemeClr val="tx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the economy </a:t>
            </a:r>
            <a:r>
              <a:rPr lang="en-GB" sz="4000" b="1" i="0" u="none" strike="noStrike" cap="none" baseline="0" dirty="0">
                <a:solidFill>
                  <a:schemeClr val="tx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working capital, stupi</a:t>
            </a:r>
            <a:r>
              <a:rPr lang="en-GB" sz="4000" b="1" dirty="0">
                <a:solidFill>
                  <a:schemeClr val="tx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d”</a:t>
            </a:r>
            <a:endParaRPr lang="en-GB" sz="4000" i="0" u="none" strike="noStrike" cap="none" baseline="0" dirty="0">
              <a:solidFill>
                <a:schemeClr val="tx2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Black"/>
              <a:cs typeface="Arial Black"/>
            </a:endParaRPr>
          </a:p>
          <a:p>
            <a:pPr>
              <a:defRPr/>
            </a:pPr>
            <a:endParaRPr lang="en-GB" sz="1000" b="1" dirty="0">
              <a:solidFill>
                <a:schemeClr val="tx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Black"/>
              <a:cs typeface="Arial Black"/>
            </a:endParaRPr>
          </a:p>
          <a:p>
            <a:pPr algn="r">
              <a:defRPr/>
            </a:pPr>
            <a:r>
              <a:rPr lang="en-GB" sz="2000" b="1" dirty="0">
                <a:solidFill>
                  <a:schemeClr val="tx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Tancrede Voituriez and Alexandre Kaufmann</a:t>
            </a:r>
          </a:p>
          <a:p>
            <a:pPr algn="r">
              <a:defRPr/>
            </a:pPr>
            <a:r>
              <a:rPr lang="en-GB" sz="2000" dirty="0">
                <a:solidFill>
                  <a:schemeClr val="tx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FAO INVESTMENT CENTRE</a:t>
            </a:r>
            <a:endParaRPr lang="en-GB" sz="2000" b="0" i="0" u="none" strike="noStrike" cap="none" baseline="0" dirty="0">
              <a:solidFill>
                <a:schemeClr val="tx2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Black"/>
              <a:cs typeface="Arial Black"/>
            </a:endParaRPr>
          </a:p>
          <a:p>
            <a:pPr algn="r">
              <a:defRPr/>
            </a:pPr>
            <a:r>
              <a:rPr lang="en-GB" sz="2000" b="0" i="0" u="none" strike="noStrike" cap="none" baseline="0" dirty="0">
                <a:solidFill>
                  <a:schemeClr val="tx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18 March 2026</a:t>
            </a:r>
          </a:p>
        </p:txBody>
      </p:sp>
    </p:spTree>
    <p:extLst>
      <p:ext uri="{BB962C8B-B14F-4D97-AF65-F5344CB8AC3E}">
        <p14:creationId xmlns:p14="http://schemas.microsoft.com/office/powerpoint/2010/main" val="3188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20467-FA73-BA8C-B38A-8270603B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D046F2BA-7B30-ED49-FD97-8139A17A5901}"/>
              </a:ext>
            </a:extLst>
          </p:cNvPr>
          <p:cNvSpPr txBox="1">
            <a:spLocks/>
          </p:cNvSpPr>
          <p:nvPr/>
        </p:nvSpPr>
        <p:spPr>
          <a:xfrm>
            <a:off x="772503" y="1496291"/>
            <a:ext cx="10132190" cy="461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Need to improve the value chain knowledge of lenders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Risk comes from now knowing what you are doing 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Lenders need to understand the seasonality, risks and opportunities of each value chain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Financial instruments and monitoring should </a:t>
            </a:r>
            <a:r>
              <a:rPr lang="en-US" sz="18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be adapted accordingly</a:t>
            </a: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</a:endParaRP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Potential for VCA4D?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Collaboration is key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Public and private sector players are complementary and need to exchange more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These discussions need to be facilitated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Concessional funds are limited and precious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Talk to the private sector at design stage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Elephant in the room: FX risk in the case of domestic value chains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 startAt="10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DD77CF9-D2C0-D8C9-97FF-275BAC9B4C34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471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VII.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KEY TAKE-AWAYS FROM THE DISCUSSION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E5540B7D-7028-59AE-8DD8-A861187B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605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D0845-3E56-7F87-B7F0-1139DC6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7066C08D-CBC4-55A1-12C4-E86A049AB4FD}"/>
              </a:ext>
            </a:extLst>
          </p:cNvPr>
          <p:cNvSpPr txBox="1">
            <a:spLocks/>
          </p:cNvSpPr>
          <p:nvPr/>
        </p:nvSpPr>
        <p:spPr>
          <a:xfrm>
            <a:off x="468004" y="1454135"/>
            <a:ext cx="5392469" cy="4836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Capex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investments in agrifood systems have been rising over years.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Côte d’Ivoire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has attracted more than EUR 1bn of investments to become the largest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cocoa processor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globally. It has also turned into a major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cashew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processor.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But these capex investment come along with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growing working capital needs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.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Supply and access to fit-for-purpose working capital finance was already a challenge to export raw materials. It is now jeopardizing the commercial viability of local processing.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BF743DC-8135-1F83-307F-76A289D4595B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WHY THIS WORKSHOP?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DABF486D-81B6-0D3E-EA37-08B925954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D5E3F-14F8-6204-C162-E8B86321A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76839"/>
            <a:ext cx="5966977" cy="3261643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53C8954-BA5D-F23C-D710-062F5533F266}"/>
              </a:ext>
            </a:extLst>
          </p:cNvPr>
          <p:cNvSpPr txBox="1">
            <a:spLocks/>
          </p:cNvSpPr>
          <p:nvPr/>
        </p:nvSpPr>
        <p:spPr>
          <a:xfrm>
            <a:off x="6042727" y="4999224"/>
            <a:ext cx="5911844" cy="996332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This demand for working capital finance represents an opportunity for lenders (local banks, impact funds, DFIs). What is needed to meet this demand?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84E4767-AD72-1BBB-F8A0-CD2AD9CFD345}"/>
              </a:ext>
            </a:extLst>
          </p:cNvPr>
          <p:cNvSpPr txBox="1">
            <a:spLocks/>
          </p:cNvSpPr>
          <p:nvPr/>
        </p:nvSpPr>
        <p:spPr>
          <a:xfrm>
            <a:off x="7087464" y="4209708"/>
            <a:ext cx="4975513" cy="29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en-US" sz="1600" i="1" dirty="0" err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Transcao</a:t>
            </a:r>
            <a:r>
              <a:rPr lang="en-US" sz="16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new cocoa processing plant in Côte d’Ivoire </a:t>
            </a:r>
          </a:p>
        </p:txBody>
      </p:sp>
    </p:spTree>
    <p:extLst>
      <p:ext uri="{BB962C8B-B14F-4D97-AF65-F5344CB8AC3E}">
        <p14:creationId xmlns:p14="http://schemas.microsoft.com/office/powerpoint/2010/main" val="4110190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8937A-39CF-A037-7336-995F59FB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F9C7FFF-5E44-88D6-5565-F91960ADF582}"/>
              </a:ext>
            </a:extLst>
          </p:cNvPr>
          <p:cNvSpPr txBox="1">
            <a:spLocks/>
          </p:cNvSpPr>
          <p:nvPr/>
        </p:nvSpPr>
        <p:spPr>
          <a:xfrm>
            <a:off x="426039" y="1676936"/>
            <a:ext cx="6441952" cy="4836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Unveil the truth about working capital finance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Share first-hand experience and lessons learned in working capital finance practices, opportunities and risks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Structure a community of knowledge among practitioners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Discuss operational solutions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Forge a compelling narrative to help unlocking more working capital finance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A7853F-A507-6710-04F9-CB20F19C0E4D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5929633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II.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EXPECTATIONS?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555F7D0D-D2F9-36EE-A3B7-010960F8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pic>
        <p:nvPicPr>
          <p:cNvPr id="2" name="Picture 1" descr="A person driving a forklift in a warehouse&#10;&#10;AI-generated content may be incorrect.">
            <a:extLst>
              <a:ext uri="{FF2B5EF4-FFF2-40B4-BE49-F238E27FC236}">
                <a16:creationId xmlns:a16="http://schemas.microsoft.com/office/drawing/2014/main" id="{F74C2FCD-1AC2-9FA3-0C02-82E7B39DA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7" r="20080"/>
          <a:stretch>
            <a:fillRect/>
          </a:stretch>
        </p:blipFill>
        <p:spPr>
          <a:xfrm>
            <a:off x="7033846" y="1"/>
            <a:ext cx="515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92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0100-14AB-BB09-B66B-187BC0FD2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984471C-8E11-E6AC-68C0-4F454D450179}"/>
              </a:ext>
            </a:extLst>
          </p:cNvPr>
          <p:cNvSpPr txBox="1">
            <a:spLocks/>
          </p:cNvSpPr>
          <p:nvPr/>
        </p:nvSpPr>
        <p:spPr>
          <a:xfrm>
            <a:off x="395125" y="1335329"/>
            <a:ext cx="5700875" cy="4041867"/>
          </a:xfrm>
          <a:prstGeom prst="rect">
            <a:avLst/>
          </a:prstGeom>
        </p:spPr>
        <p:txBody>
          <a:bodyPr vert="horz" lIns="91440" tIns="45720" rIns="91440" bIns="45720" numCol="1" spcCol="5486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A liquidity metric corresponding to the amount of money a company requires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to finance its operational cycle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Not </a:t>
            </a:r>
            <a:r>
              <a:rPr lang="en-US" sz="1800" b="1" strike="dblStrike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OPEX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; more than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Inventories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= Inventories </a:t>
            </a:r>
            <a:r>
              <a:rPr lang="en-US" sz="18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(+)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Trade Receivables </a:t>
            </a:r>
            <a:r>
              <a:rPr lang="en-US" sz="18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(-)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Trade Payables </a:t>
            </a:r>
          </a:p>
          <a:p>
            <a:pPr marL="0" lvl="1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Can be financed via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clients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,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suppliers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or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banks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(trade finance, inventory financing, input financing etc.)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A function of the following factors: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Industry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Structure of the supply chain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Seasonality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Volumes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Prices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Economic context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60C17A-C911-9E87-4193-3B79B1A8D5B4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III.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WORKING CAPITAL NEEDS … WHAT ARE WE TALKING ABOUT?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7EDCF9D5-D688-B475-D42F-88342EEC3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F9599A-DB32-D74A-39A0-8C1297E41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85397"/>
              </p:ext>
            </p:extLst>
          </p:nvPr>
        </p:nvGraphicFramePr>
        <p:xfrm>
          <a:off x="6179427" y="2068831"/>
          <a:ext cx="6012573" cy="390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8D48F-10AD-F960-8774-FEF4CB6BE52E}"/>
              </a:ext>
            </a:extLst>
          </p:cNvPr>
          <p:cNvSpPr txBox="1">
            <a:spLocks/>
          </p:cNvSpPr>
          <p:nvPr/>
        </p:nvSpPr>
        <p:spPr>
          <a:xfrm>
            <a:off x="7133060" y="5977166"/>
            <a:ext cx="4975513" cy="29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Sources: World Bank Monthly Commodity Price Data (The Pink Sheet)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D4D20-4581-DD35-1BB7-B0F7FAC07198}"/>
              </a:ext>
            </a:extLst>
          </p:cNvPr>
          <p:cNvSpPr txBox="1"/>
          <p:nvPr/>
        </p:nvSpPr>
        <p:spPr>
          <a:xfrm>
            <a:off x="5640705" y="26289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734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F792E-1F8D-055A-8D4A-9F1520BD9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D0A99900-FE1F-4C41-9E2A-AC04A2A32062}"/>
              </a:ext>
            </a:extLst>
          </p:cNvPr>
          <p:cNvSpPr txBox="1">
            <a:spLocks/>
          </p:cNvSpPr>
          <p:nvPr/>
        </p:nvSpPr>
        <p:spPr>
          <a:xfrm>
            <a:off x="772503" y="1350225"/>
            <a:ext cx="10132190" cy="535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Global consumption of </a:t>
            </a:r>
            <a:r>
              <a:rPr lang="en-US" sz="1800" dirty="0" err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agri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commodities is forecasted to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grow by 13%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 the next decade </a:t>
            </a:r>
            <a:r>
              <a:rPr lang="en-US" sz="15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(FAO/OECD)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 Côte d’Ivoire alone, peak working capital needs are estimated around </a:t>
            </a:r>
            <a:r>
              <a:rPr lang="en-US" sz="15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(FAO)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EUR 4.3bn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 the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cocoa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sector as of Dec 2025 (+50% y-o-y)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EUR 800m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in the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cashew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sector as of April 2026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For a typical new 30 000-tonne cocoa processing plant in Cote d’Ivoire </a:t>
            </a:r>
            <a:r>
              <a:rPr lang="en-GB" sz="15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(FAO)</a:t>
            </a: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: </a:t>
            </a:r>
          </a:p>
          <a:p>
            <a:pPr>
              <a:lnSpc>
                <a:spcPct val="70000"/>
              </a:lnSpc>
            </a:pP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CAPEX</a:t>
            </a: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are estimated at </a:t>
            </a: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EUR 52 million</a:t>
            </a:r>
          </a:p>
          <a:p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Annual </a:t>
            </a: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OPEX</a:t>
            </a: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 amounted to </a:t>
            </a: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EUR 90 million </a:t>
            </a: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during the 2024/25 season</a:t>
            </a:r>
            <a:endParaRPr lang="en-GB" sz="1800" b="1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85% of these OPEX </a:t>
            </a:r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were allocated to</a:t>
            </a: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 cocoa bean purchases</a:t>
            </a:r>
          </a:p>
          <a:p>
            <a:r>
              <a:rPr lang="en-GB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65% of these beans are </a:t>
            </a:r>
            <a:r>
              <a:rPr lang="en-GB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purchased between October and December</a:t>
            </a:r>
            <a:endParaRPr lang="en-GB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Arial Narrow"/>
              <a:cs typeface="Arial Narrow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From a sample of 24 agrifood funds with a portfolio of USD 1.8bn </a:t>
            </a:r>
            <a:r>
              <a:rPr lang="en-US" sz="1500" i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(FAO/Tameo)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"/>
              </a:rPr>
              <a:t>: </a:t>
            </a:r>
          </a:p>
          <a:p>
            <a:pPr marL="228600" lvl="1">
              <a:spcBef>
                <a:spcPts val="1000"/>
              </a:spcBef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80%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of the portfolio represented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working capital finance</a:t>
            </a:r>
          </a:p>
          <a:p>
            <a:pPr marL="228600" lvl="1">
              <a:spcBef>
                <a:spcPts val="1000"/>
              </a:spcBef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20% CAPEX</a:t>
            </a: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35FABD-E740-CCF5-6059-6D69A02EEF35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IV.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ORDERS OF MAGNITUDE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841ADA28-BA34-8AE9-B267-EC2822B64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439535-EDEA-E655-97DF-A31EEF49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409" y="1902681"/>
            <a:ext cx="3380510" cy="4481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8D9B0-1B5C-34C4-B62F-80498739FC78}"/>
              </a:ext>
            </a:extLst>
          </p:cNvPr>
          <p:cNvSpPr txBox="1"/>
          <p:nvPr/>
        </p:nvSpPr>
        <p:spPr>
          <a:xfrm>
            <a:off x="8956377" y="6364373"/>
            <a:ext cx="2831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hlinkClick r:id="rId5"/>
              </a:rPr>
              <a:t>Link</a:t>
            </a:r>
            <a:r>
              <a:rPr lang="en-US" sz="1600" i="1" dirty="0"/>
              <a:t> to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522789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4CD6-60F3-0E94-A9B9-0E10FAA71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DEF61F9-AF1B-8757-49F6-F436369DE72E}"/>
              </a:ext>
            </a:extLst>
          </p:cNvPr>
          <p:cNvSpPr txBox="1">
            <a:spLocks/>
          </p:cNvSpPr>
          <p:nvPr/>
        </p:nvSpPr>
        <p:spPr>
          <a:xfrm>
            <a:off x="525154" y="1770454"/>
            <a:ext cx="5266347" cy="4836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Working capital finance tends to be considered as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the “poor cousin” of finance</a:t>
            </a:r>
          </a:p>
          <a:p>
            <a:pPr marL="228600"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Resources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intensive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: 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annual renewal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of credit lines by credit committees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many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disbursements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requires sectorial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expertise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,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speed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flexibility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monitoring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is key</a:t>
            </a:r>
          </a:p>
          <a:p>
            <a:pPr marL="228600"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Use of proceeds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are not easy to control </a:t>
            </a:r>
          </a:p>
          <a:p>
            <a:pPr marL="228600"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Collateral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 is often an issue (e.g. cashew)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266207A-978C-6939-AFD5-C660B25E075B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6222657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V.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CONSIDERATIONS SHARED BY PARTICIPANTS AHEAD OF THE EVENT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6A8B4744-EED7-578D-71BC-F1E3D154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pic>
        <p:nvPicPr>
          <p:cNvPr id="5" name="Picture 4" descr="A person pushing a cart with a sack of sacks&#10;&#10;AI-generated content may be incorrect.">
            <a:extLst>
              <a:ext uri="{FF2B5EF4-FFF2-40B4-BE49-F238E27FC236}">
                <a16:creationId xmlns:a16="http://schemas.microsoft.com/office/drawing/2014/main" id="{CF717572-A237-EEB8-3D94-C3F63118F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t="9271" r="6794" b="14762"/>
          <a:stretch>
            <a:fillRect/>
          </a:stretch>
        </p:blipFill>
        <p:spPr>
          <a:xfrm>
            <a:off x="7033847" y="0"/>
            <a:ext cx="515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41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08F02-139A-092B-57CA-9621A3E1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le of nuts in a pile&#10;&#10;AI-generated content may be incorrect.">
            <a:extLst>
              <a:ext uri="{FF2B5EF4-FFF2-40B4-BE49-F238E27FC236}">
                <a16:creationId xmlns:a16="http://schemas.microsoft.com/office/drawing/2014/main" id="{7A93B611-CE8F-B9B8-051D-485DE13D8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E3B5D3-CAD6-4A93-FFAB-391CDD74D108}"/>
              </a:ext>
            </a:extLst>
          </p:cNvPr>
          <p:cNvSpPr>
            <a:spLocks noGrp="1"/>
          </p:cNvSpPr>
          <p:nvPr/>
        </p:nvSpPr>
        <p:spPr>
          <a:xfrm>
            <a:off x="751720" y="250966"/>
            <a:ext cx="8462937" cy="83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</a:rPr>
              <a:t>VI.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</a:rPr>
              <a:t>STRUCTURING THE WORKSHOP DISCUSSION</a:t>
            </a:r>
            <a:endParaRPr lang="en-US" sz="2800" b="1" dirty="0">
              <a:solidFill>
                <a:srgbClr val="5E6882"/>
              </a:solidFill>
              <a:latin typeface="Aptos Display" panose="020B0004020202020204" pitchFamily="34" charset="0"/>
            </a:endParaRP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F7578207-0B27-D95F-4EFC-77DF28EB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55" y="959403"/>
            <a:ext cx="10645453" cy="573381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Expose key challenges: 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How strategic is working capital finance for your activities?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What is the order of magnitude of your working capital needs? Do you see a gap in your sector?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What is preventing you from accessing/issuing more adequate working capital finance? 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Share best practices: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How are your needs currently financed?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How do you approach working capital finance?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What is the share of working capital finance in your agrifood portfolio?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What instruments can you offer to fund the working capital needs of agrifood borrowers?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E6882"/>
              </a:buClr>
              <a:buSzPct val="110000"/>
              <a:buNone/>
            </a:pPr>
            <a:r>
              <a:rPr lang="en-US" sz="1800" b="1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Explore solutions: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What would you need to access/issue more adequate working capital finance?</a:t>
            </a:r>
            <a:endParaRPr lang="en-US" sz="1800" dirty="0">
              <a:latin typeface="Aptos" panose="020B00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Any recommendations for DFIs? What could they do differently?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  <a:ea typeface="Arial Narrow"/>
                <a:cs typeface="Arial Narrow"/>
              </a:rPr>
              <a:t>How could the EU help to unlock more working capital finance? </a:t>
            </a:r>
            <a:endParaRPr lang="en-US" sz="18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43" name="Picture 42" descr="A brown oval object with black background&#10;&#10;AI-generated content may be incorrect.">
            <a:extLst>
              <a:ext uri="{FF2B5EF4-FFF2-40B4-BE49-F238E27FC236}">
                <a16:creationId xmlns:a16="http://schemas.microsoft.com/office/drawing/2014/main" id="{5A130000-8E48-B151-0EB4-FBB781680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5" y="947256"/>
            <a:ext cx="285750" cy="378114"/>
          </a:xfrm>
          <a:prstGeom prst="rect">
            <a:avLst/>
          </a:prstGeom>
        </p:spPr>
      </p:pic>
      <p:pic>
        <p:nvPicPr>
          <p:cNvPr id="44" name="Picture 43" descr="A brown oval object with black background&#10;&#10;AI-generated content may be incorrect.">
            <a:extLst>
              <a:ext uri="{FF2B5EF4-FFF2-40B4-BE49-F238E27FC236}">
                <a16:creationId xmlns:a16="http://schemas.microsoft.com/office/drawing/2014/main" id="{CF9F8EF5-6E40-FAB8-6F7E-A2B65A04B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5" y="2685653"/>
            <a:ext cx="285750" cy="378114"/>
          </a:xfrm>
          <a:prstGeom prst="rect">
            <a:avLst/>
          </a:prstGeom>
        </p:spPr>
      </p:pic>
      <p:pic>
        <p:nvPicPr>
          <p:cNvPr id="45" name="Picture 44" descr="A brown oval object with black background&#10;&#10;AI-generated content may be incorrect.">
            <a:extLst>
              <a:ext uri="{FF2B5EF4-FFF2-40B4-BE49-F238E27FC236}">
                <a16:creationId xmlns:a16="http://schemas.microsoft.com/office/drawing/2014/main" id="{96B035A1-4037-1CC1-EF19-65FE9C394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5" y="4951678"/>
            <a:ext cx="285750" cy="3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13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4A811-A1B2-C207-B11C-B84C268D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D031981-4426-3981-FEB3-F873BE2021CC}"/>
              </a:ext>
            </a:extLst>
          </p:cNvPr>
          <p:cNvSpPr txBox="1">
            <a:spLocks/>
          </p:cNvSpPr>
          <p:nvPr/>
        </p:nvSpPr>
        <p:spPr>
          <a:xfrm>
            <a:off x="772503" y="1672936"/>
            <a:ext cx="10132190" cy="51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100 participants (40 in-person), with a mix profile (DFIs, commercial banks, impact funds, EU)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Consensus on the fact that access to/issuance of adequate working capital finance is a problem justifying the intervention of the development community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Working capital finance should be perceived as the rich cousin, not the poor parent of finance! It is very complex and highly strategic to the well-functioning of supply chains 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An old problem. Receiving periodic attention. The recent decline in cocoa/coffee prices is an opportunity to strengthen these value chains and prepare the next shock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No silver-bullet solution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Small is beautiful. But big is necessary. Scale will come from taking stock of the various innovative answers to this challenge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9941958-4FD3-169A-0D13-AE239D471A64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471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VII.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KEY TAKE-AWAYS FROM THE WORKSHOP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436362C8-43D4-3CFF-BFE9-39BBAEDD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49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93C0-D5CA-6891-1EC2-C6A024BD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700EFEC-668B-9793-DFE2-60D2AE250D4B}"/>
              </a:ext>
            </a:extLst>
          </p:cNvPr>
          <p:cNvSpPr txBox="1">
            <a:spLocks/>
          </p:cNvSpPr>
          <p:nvPr/>
        </p:nvSpPr>
        <p:spPr>
          <a:xfrm>
            <a:off x="772503" y="1122218"/>
            <a:ext cx="10491242" cy="518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+mj-lt"/>
              <a:buAutoNum type="arabicPeriod" startAt="7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Lending directly to farmers comes with challenges: 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High transaction costs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Lack of adequate collateral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High interest rates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Lenders lack data about this class of borrowers as well as value chain expertise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+mj-lt"/>
              <a:buAutoNum type="arabicPeriod" startAt="7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Develop a value chain approach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Finance farmers through entry points (aggregators, traders, processors, logistic companies)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They often have data about farmers/small aggregators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In many cases, they are already (pre)financing them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But up to a certain limit: “I am not a bank”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+mj-lt"/>
              <a:buAutoNum type="arabicPeriod" startAt="7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More risk-sharing mechanisms could be a solution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DFIs tend to rely exclusively on the balance sheet of an aggregator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A DFI could provide a credit line to a local bank. The bank would on-lend this line to the suppliers of an aggregator. The aggregator would offer off-take contracts to suppliers and share its knowledge and data with the bank and the DFI. </a:t>
            </a:r>
          </a:p>
          <a:p>
            <a:pPr marL="800100" lvl="2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E6882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" panose="020B0004020202020204" pitchFamily="34" charset="0"/>
              </a:rPr>
              <a:t>The risk of this portfolio would be split between the DFI, the local bank and the aggregator </a:t>
            </a:r>
          </a:p>
          <a:p>
            <a:pPr marL="342900" lvl="1" indent="-342900"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E6882"/>
              </a:buClr>
              <a:buSzPct val="110000"/>
              <a:buFont typeface="+mj-lt"/>
              <a:buAutoNum type="arabicPeriod" startAt="7"/>
            </a:pPr>
            <a:endParaRPr lang="en-US" sz="1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1539093-FABA-6E89-A61A-2A95F02B5ED2}"/>
              </a:ext>
            </a:extLst>
          </p:cNvPr>
          <p:cNvSpPr>
            <a:spLocks noGrp="1"/>
          </p:cNvSpPr>
          <p:nvPr/>
        </p:nvSpPr>
        <p:spPr>
          <a:xfrm>
            <a:off x="772503" y="744343"/>
            <a:ext cx="11015306" cy="471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F1BA43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VII. </a:t>
            </a:r>
            <a:r>
              <a:rPr lang="en-GB" sz="2800" b="1" dirty="0">
                <a:solidFill>
                  <a:srgbClr val="5E6882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ptos Display" panose="020B0004020202020204" pitchFamily="34" charset="0"/>
                <a:ea typeface="Arial Black"/>
                <a:cs typeface="Arial Black"/>
              </a:rPr>
              <a:t>KEY TAKE-AWAYS FROM THE DISCUSSION</a:t>
            </a:r>
            <a:endParaRPr lang="en-GB" sz="2800" b="1" dirty="0">
              <a:solidFill>
                <a:srgbClr val="5E6882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Aptos Display" panose="020B0004020202020204" pitchFamily="34" charset="0"/>
              <a:ea typeface="Arial Narrow"/>
              <a:cs typeface="Arial Narrow"/>
            </a:endParaRPr>
          </a:p>
        </p:txBody>
      </p:sp>
      <p:pic>
        <p:nvPicPr>
          <p:cNvPr id="6" name="Picture 5" descr="A pile of nuts in a pile&#10;&#10;AI-generated content may be incorrect.">
            <a:extLst>
              <a:ext uri="{FF2B5EF4-FFF2-40B4-BE49-F238E27FC236}">
                <a16:creationId xmlns:a16="http://schemas.microsoft.com/office/drawing/2014/main" id="{8EA53B12-0193-3714-B738-716331BE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9" t="5879" r="9903" b="7294"/>
          <a:stretch>
            <a:fillRect/>
          </a:stretch>
        </p:blipFill>
        <p:spPr>
          <a:xfrm>
            <a:off x="0" y="1"/>
            <a:ext cx="28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37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5.5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F54BAFE2F114480A20DBE23625A73" ma:contentTypeVersion="14" ma:contentTypeDescription="Create a new document." ma:contentTypeScope="" ma:versionID="39cf674c8d364ee9236a16eedf339051">
  <xsd:schema xmlns:xsd="http://www.w3.org/2001/XMLSchema" xmlns:xs="http://www.w3.org/2001/XMLSchema" xmlns:p="http://schemas.microsoft.com/office/2006/metadata/properties" xmlns:ns2="295931b1-e92a-4b22-acd3-5536491a8c2a" xmlns:ns3="7ac0b51b-7cd2-4e3f-9a80-a270391ff631" targetNamespace="http://schemas.microsoft.com/office/2006/metadata/properties" ma:root="true" ma:fieldsID="defb55a0bd10d196a138a4a169d4a2d9" ns2:_="" ns3:_="">
    <xsd:import namespace="295931b1-e92a-4b22-acd3-5536491a8c2a"/>
    <xsd:import namespace="7ac0b51b-7cd2-4e3f-9a80-a270391ff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931b1-e92a-4b22-acd3-5536491a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0b51b-7cd2-4e3f-9a80-a270391ff63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831b105-c75a-430a-9a24-fd01f54fdb48}" ma:internalName="TaxCatchAll" ma:showField="CatchAllData" ma:web="7ac0b51b-7cd2-4e3f-9a80-a270391ff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5931b1-e92a-4b22-acd3-5536491a8c2a">
      <Terms xmlns="http://schemas.microsoft.com/office/infopath/2007/PartnerControls"/>
    </lcf76f155ced4ddcb4097134ff3c332f>
    <TaxCatchAll xmlns="7ac0b51b-7cd2-4e3f-9a80-a270391ff631" xsi:nil="true"/>
    <SharedWithUsers xmlns="7ac0b51b-7cd2-4e3f-9a80-a270391ff63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9940E8-C1EF-4713-A7F1-3998CD5FD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931b1-e92a-4b22-acd3-5536491a8c2a"/>
    <ds:schemaRef ds:uri="7ac0b51b-7cd2-4e3f-9a80-a270391ff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EB0F03-5D99-451B-9EBF-7ECA482B48F7}">
  <ds:schemaRefs/>
</ds:datastoreItem>
</file>

<file path=customXml/itemProps3.xml><?xml version="1.0" encoding="utf-8"?>
<ds:datastoreItem xmlns:ds="http://schemas.openxmlformats.org/officeDocument/2006/customXml" ds:itemID="{393A735E-E73C-4C41-8796-8E0D1E3F6F0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1082</Words>
  <Application>Microsoft Office PowerPoint</Application>
  <PresentationFormat>Widescreen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</vt:lpstr>
      <vt:lpstr>Aptos Display</vt:lpstr>
      <vt:lpstr>Arial</vt:lpstr>
      <vt:lpstr>Calibri</vt:lpstr>
      <vt:lpstr>Calibri Light</vt:lpstr>
      <vt:lpstr>Courier New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OPPORTUNITES DE FINANCEMENT DE LA TRANSFORMATION PRIMAIRE DU CACAO – LE CAS DE LA CÔTE D’IVOIRE</dc:title>
  <dc:creator>Tancrède VOITURIEZ</dc:creator>
  <cp:lastModifiedBy>Kaufmann, Alexandre (CFID)</cp:lastModifiedBy>
  <cp:revision>39</cp:revision>
  <dcterms:created xsi:type="dcterms:W3CDTF">2025-03-24T21:16:24Z</dcterms:created>
  <dcterms:modified xsi:type="dcterms:W3CDTF">2026-03-19T11:59:29Z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0x010100388F54BAFE2F114480A20DBE23625A73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