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70" r:id="rId4"/>
    <p:sldId id="263" r:id="rId5"/>
    <p:sldId id="264" r:id="rId6"/>
    <p:sldId id="261" r:id="rId7"/>
    <p:sldId id="268" r:id="rId8"/>
    <p:sldId id="258" r:id="rId9"/>
    <p:sldId id="271" r:id="rId10"/>
    <p:sldId id="272" r:id="rId11"/>
    <p:sldId id="266" r:id="rId12"/>
    <p:sldId id="265" r:id="rId13"/>
    <p:sldId id="267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DRIGUEZ BILBAO Jorge (DEVCO)" initials="RBJ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EC1"/>
    <a:srgbClr val="3166CF"/>
    <a:srgbClr val="3E6FD2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35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38114B0-41C2-4041-9572-2B9A9A5A0C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09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F9695FB-D908-4160-AE67-B85245447B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6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51541" y="9430624"/>
            <a:ext cx="2946135" cy="49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6" tIns="45626" rIns="91256" bIns="45626" anchor="b"/>
          <a:lstStyle>
            <a:lvl1pPr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F4CF70B5-206F-B045-8685-B4A06E2EEFBA}" type="slidenum">
              <a:rPr lang="en-GB">
                <a:solidFill>
                  <a:schemeClr val="tx1"/>
                </a:solidFill>
                <a:latin typeface="Times New Roman" charset="0"/>
              </a:rPr>
              <a:pPr algn="r" eaLnBrk="1" hangingPunct="1"/>
              <a:t>2</a:t>
            </a:fld>
            <a:endParaRPr lang="en-GB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77" y="4716104"/>
            <a:ext cx="4980521" cy="446730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Séminaire </a:t>
            </a:r>
            <a:r>
              <a:rPr lang="fr-FR" dirty="0" err="1" smtClean="0"/>
              <a:t>destinné</a:t>
            </a:r>
            <a:r>
              <a:rPr lang="fr-FR" baseline="0" dirty="0" err="1" smtClean="0"/>
              <a:t>e</a:t>
            </a:r>
            <a:r>
              <a:rPr lang="fr-FR" baseline="0" dirty="0" smtClean="0"/>
              <a:t> aux </a:t>
            </a:r>
            <a:r>
              <a:rPr lang="fr-FR" baseline="0" dirty="0" err="1" smtClean="0"/>
              <a:t>personels</a:t>
            </a:r>
            <a:r>
              <a:rPr lang="fr-FR" baseline="0" dirty="0" smtClean="0"/>
              <a:t> des délégations </a:t>
            </a:r>
          </a:p>
          <a:p>
            <a:r>
              <a:rPr lang="fr-FR" baseline="0" dirty="0" smtClean="0"/>
              <a:t>Mais ouvert à personnes provenant d’autres horizons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95FB-D908-4160-AE67-B85245447BF5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6122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51541" y="9430624"/>
            <a:ext cx="2946135" cy="49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6" tIns="45626" rIns="91256" bIns="45626" anchor="b"/>
          <a:lstStyle>
            <a:lvl1pPr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F4CF70B5-206F-B045-8685-B4A06E2EEFBA}" type="slidenum">
              <a:rPr lang="en-GB">
                <a:solidFill>
                  <a:schemeClr val="tx1"/>
                </a:solidFill>
                <a:latin typeface="Times New Roman" charset="0"/>
              </a:rPr>
              <a:pPr algn="r" eaLnBrk="1" hangingPunct="1"/>
              <a:t>3</a:t>
            </a:fld>
            <a:endParaRPr lang="en-GB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77" y="4716104"/>
            <a:ext cx="4980521" cy="446730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latin typeface="Arial" pitchFamily="34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761" indent="-28529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171" indent="-228234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640" indent="-228234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4108" indent="-228234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5FD7F549-DF63-4C08-9ACE-3035E70C2A78}" type="slidenum">
              <a:rPr lang="en-GB" altLang="en-US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en-GB" altLang="en-US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latin typeface="Arial" pitchFamily="34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761" indent="-28529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171" indent="-228234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640" indent="-228234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4108" indent="-228234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E9A6DC22-B730-40F2-9A03-8CE333CF5308}" type="slidenum">
              <a:rPr lang="en-GB" altLang="en-US">
                <a:solidFill>
                  <a:schemeClr val="tx1"/>
                </a:solidFill>
                <a:latin typeface="Arial" pitchFamily="34" charset="0"/>
              </a:rPr>
              <a:pPr eaLnBrk="1" hangingPunct="1"/>
              <a:t>5</a:t>
            </a:fld>
            <a:endParaRPr lang="en-GB" altLang="en-US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b="1" dirty="0">
              <a:ea typeface="MS PGothic" pitchFamily="34" charset="-128"/>
              <a:cs typeface="MS PGothic" charset="0"/>
            </a:endParaRPr>
          </a:p>
          <a:p>
            <a:pPr marL="171157" indent="-171157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ea typeface="MS PGothic" pitchFamily="34" charset="-128"/>
                <a:cs typeface="MS PGothic" charset="0"/>
              </a:rPr>
              <a:t>Develop</a:t>
            </a:r>
            <a:r>
              <a:rPr lang="en-US" dirty="0">
                <a:ea typeface="MS PGothic" pitchFamily="34" charset="-128"/>
                <a:cs typeface="MS PGothic" charset="0"/>
              </a:rPr>
              <a:t> and </a:t>
            </a:r>
            <a:r>
              <a:rPr lang="en-US" b="1" dirty="0">
                <a:ea typeface="MS PGothic" pitchFamily="34" charset="-128"/>
                <a:cs typeface="MS PGothic" charset="0"/>
              </a:rPr>
              <a:t>implement </a:t>
            </a:r>
            <a:r>
              <a:rPr lang="en-US" dirty="0">
                <a:ea typeface="MS PGothic" pitchFamily="34" charset="-128"/>
                <a:cs typeface="MS PGothic" charset="0"/>
              </a:rPr>
              <a:t>their </a:t>
            </a:r>
            <a:r>
              <a:rPr lang="en-US" b="1" dirty="0">
                <a:ea typeface="MS PGothic" pitchFamily="34" charset="-128"/>
                <a:cs typeface="MS PGothic" charset="0"/>
              </a:rPr>
              <a:t>own policies </a:t>
            </a:r>
            <a:r>
              <a:rPr lang="en-US" dirty="0">
                <a:ea typeface="MS PGothic" pitchFamily="34" charset="-128"/>
                <a:cs typeface="MS PGothic" charset="0"/>
              </a:rPr>
              <a:t>and </a:t>
            </a:r>
            <a:r>
              <a:rPr lang="en-US" b="1" dirty="0">
                <a:ea typeface="MS PGothic" pitchFamily="34" charset="-128"/>
                <a:cs typeface="MS PGothic" charset="0"/>
              </a:rPr>
              <a:t>mobilize additional resources </a:t>
            </a:r>
            <a:r>
              <a:rPr lang="en-US" dirty="0">
                <a:ea typeface="MS PGothic" pitchFamily="34" charset="-128"/>
                <a:cs typeface="MS PGothic" charset="0"/>
              </a:rPr>
              <a:t>(involving civil society and private actors)</a:t>
            </a:r>
          </a:p>
          <a:p>
            <a:pPr marL="171157" indent="-171157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>
                <a:ea typeface="MS PGothic" pitchFamily="34" charset="-128"/>
                <a:cs typeface="MS PGothic" charset="0"/>
              </a:rPr>
              <a:t>Improve</a:t>
            </a:r>
            <a:r>
              <a:rPr lang="en-GB" dirty="0">
                <a:ea typeface="MS PGothic" pitchFamily="34" charset="-128"/>
                <a:cs typeface="MS PGothic" charset="0"/>
              </a:rPr>
              <a:t> the </a:t>
            </a:r>
            <a:r>
              <a:rPr lang="en-GB" b="1" dirty="0">
                <a:ea typeface="MS PGothic" pitchFamily="34" charset="-128"/>
                <a:cs typeface="MS PGothic" charset="0"/>
              </a:rPr>
              <a:t>design</a:t>
            </a:r>
            <a:r>
              <a:rPr lang="en-GB" dirty="0">
                <a:ea typeface="MS PGothic" pitchFamily="34" charset="-128"/>
                <a:cs typeface="MS PGothic" charset="0"/>
              </a:rPr>
              <a:t> and </a:t>
            </a:r>
            <a:r>
              <a:rPr lang="en-GB" b="1" dirty="0">
                <a:ea typeface="MS PGothic" pitchFamily="34" charset="-128"/>
                <a:cs typeface="MS PGothic" charset="0"/>
              </a:rPr>
              <a:t>local implementation </a:t>
            </a:r>
            <a:r>
              <a:rPr lang="en-GB" dirty="0">
                <a:ea typeface="MS PGothic" pitchFamily="34" charset="-128"/>
                <a:cs typeface="MS PGothic" charset="0"/>
              </a:rPr>
              <a:t>of </a:t>
            </a:r>
            <a:r>
              <a:rPr lang="en-GB" b="1" dirty="0">
                <a:ea typeface="MS PGothic" pitchFamily="34" charset="-128"/>
                <a:cs typeface="MS PGothic" charset="0"/>
              </a:rPr>
              <a:t>central policies </a:t>
            </a:r>
            <a:r>
              <a:rPr lang="en-GB" dirty="0">
                <a:ea typeface="MS PGothic" pitchFamily="34" charset="-128"/>
                <a:cs typeface="MS PGothic" charset="0"/>
              </a:rPr>
              <a:t>and public spending efficiency</a:t>
            </a:r>
            <a:endParaRPr lang="en-US" dirty="0">
              <a:ea typeface="MS PGothic" pitchFamily="34" charset="-128"/>
              <a:cs typeface="MS PGothic" charset="0"/>
            </a:endParaRPr>
          </a:p>
          <a:p>
            <a:pPr marL="171157" indent="-171157"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Arial" pitchFamily="34" charset="0"/>
              <a:ea typeface="MS PGothic" pitchFamily="34" charset="-128"/>
              <a:cs typeface="MS PGothic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22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1761" indent="-285293" defTabSz="914522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1171" indent="-228234" defTabSz="914522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597640" indent="-228234" defTabSz="914522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4108" indent="-228234" defTabSz="914522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0577" indent="-228234" defTabSz="9145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67045" indent="-228234" defTabSz="9145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3514" indent="-228234" defTabSz="9145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79982" indent="-228234" defTabSz="9145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fld id="{3797B488-B9E9-734B-9CFF-8188E84A9F04}" type="slidenum">
              <a:rPr lang="en-GB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latin typeface="Arial" pitchFamily="34" charset="0"/>
            </a:endParaRPr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687" indent="-285264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057" indent="-228211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480" indent="-228211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3902" indent="-228211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325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6748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171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593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D995809C-6A39-4E93-9109-91047D11B6D9}" type="slidenum">
              <a:rPr lang="en-GB" altLang="en-US">
                <a:solidFill>
                  <a:schemeClr val="tx1"/>
                </a:solidFill>
                <a:latin typeface="Arial" pitchFamily="34" charset="0"/>
              </a:rPr>
              <a:pPr eaLnBrk="1" hangingPunct="1"/>
              <a:t>7</a:t>
            </a:fld>
            <a:endParaRPr lang="en-GB" altLang="en-US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1383" y="9429990"/>
            <a:ext cx="2946292" cy="4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6" tIns="45632" rIns="91266" bIns="45632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978CB38-7380-4199-A0CA-8F4207904254}" type="slidenum">
              <a:rPr lang="en-GB" altLang="en-US">
                <a:latin typeface="Times New Roman" pitchFamily="18" charset="0"/>
                <a:cs typeface="Times New Roman" pitchFamily="18" charset="0"/>
              </a:rPr>
              <a:pPr algn="r" eaLnBrk="1" hangingPunct="1"/>
              <a:t>8</a:t>
            </a:fld>
            <a:endParaRPr lang="en-GB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74" y="4717375"/>
            <a:ext cx="4984329" cy="44666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BE" altLang="en-US" b="1" smtClean="0">
              <a:latin typeface="Arial" pitchFamily="34" charset="0"/>
            </a:endParaRPr>
          </a:p>
          <a:p>
            <a:pPr eaLnBrk="1" hangingPunct="1"/>
            <a:endParaRPr lang="fr-BE" altLang="en-US" b="1" smtClean="0">
              <a:latin typeface="Arial" pitchFamily="34" charset="0"/>
            </a:endParaRP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latin typeface="Arial" pitchFamily="34" charset="0"/>
            </a:endParaRPr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687" indent="-285264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057" indent="-228211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480" indent="-228211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3902" indent="-228211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325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6748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171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593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D995809C-6A39-4E93-9109-91047D11B6D9}" type="slidenum">
              <a:rPr lang="en-GB" altLang="en-US">
                <a:solidFill>
                  <a:schemeClr val="tx1"/>
                </a:solidFill>
                <a:latin typeface="Arial" pitchFamily="34" charset="0"/>
              </a:rPr>
              <a:pPr eaLnBrk="1" hangingPunct="1"/>
              <a:t>9</a:t>
            </a:fld>
            <a:endParaRPr lang="en-GB" altLang="en-US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1383" y="9429990"/>
            <a:ext cx="2946292" cy="4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6" tIns="45632" rIns="91266" bIns="45632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978CB38-7380-4199-A0CA-8F4207904254}" type="slidenum">
              <a:rPr lang="en-GB" altLang="en-US">
                <a:latin typeface="Times New Roman" pitchFamily="18" charset="0"/>
                <a:cs typeface="Times New Roman" pitchFamily="18" charset="0"/>
              </a:rPr>
              <a:pPr algn="r" eaLnBrk="1" hangingPunct="1"/>
              <a:t>10</a:t>
            </a:fld>
            <a:endParaRPr lang="en-GB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74" y="4717375"/>
            <a:ext cx="4984329" cy="44666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BE" altLang="en-US" b="1" smtClean="0">
              <a:latin typeface="Arial" pitchFamily="34" charset="0"/>
            </a:endParaRPr>
          </a:p>
          <a:p>
            <a:pPr eaLnBrk="1" hangingPunct="1"/>
            <a:endParaRPr lang="fr-BE" altLang="en-US" b="1" smtClean="0">
              <a:latin typeface="Arial" pitchFamily="34" charset="0"/>
            </a:endParaRP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A141FA3-1B77-4EDE-B230-E919C600B68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34B9A-3F2F-4DB3-9330-A2B68B9D3E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214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2E535-0D9E-44A9-92E6-071940868D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11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32B6-9473-4A6E-8279-835F0110B5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22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C9BF0-DD5A-41A8-A693-6DCB2E22C0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32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D24D1-6082-46A9-9164-B3458B4B22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9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DC4E9-B2D2-4CA3-8B91-1DEB4ACFDA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49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9431-66B6-4E61-A837-54177C86D1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93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F8C7-62B3-4745-A19C-C8841CCBD9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279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C4D0F-52B2-4058-A1CC-B854D9BFFA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9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C57E4-EA20-4377-89DB-5C0C6A4F79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655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369C9B6-13D8-4661-B895-9C9656DECCF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apacity4dev.ec.europa.eu/article/what-territorial-approach-local-development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188" y="1357016"/>
            <a:ext cx="8532812" cy="1728787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D624"/>
                </a:solidFill>
                <a:latin typeface="+mj-lt"/>
                <a:ea typeface="MS PGothic" pitchFamily="34" charset="-128"/>
                <a:cs typeface="Arial" pitchFamily="34" charset="0"/>
              </a:rPr>
              <a:t>Introduction and background </a:t>
            </a:r>
            <a:r>
              <a:rPr lang="en-US" sz="4800" dirty="0">
                <a:solidFill>
                  <a:srgbClr val="FFD624"/>
                </a:solidFill>
                <a:latin typeface="+mj-lt"/>
                <a:ea typeface="MS PGothic" pitchFamily="34" charset="-128"/>
                <a:cs typeface="Arial" pitchFamily="34" charset="0"/>
              </a:rPr>
              <a:t>to this regional </a:t>
            </a:r>
            <a:r>
              <a:rPr lang="en-US" sz="4800" dirty="0" smtClean="0">
                <a:solidFill>
                  <a:srgbClr val="FFD624"/>
                </a:solidFill>
                <a:latin typeface="+mj-lt"/>
                <a:ea typeface="MS PGothic" pitchFamily="34" charset="-128"/>
                <a:cs typeface="Arial" pitchFamily="34" charset="0"/>
              </a:rPr>
              <a:t>seminar</a:t>
            </a:r>
            <a:r>
              <a:rPr lang="en-GB" altLang="en-US" sz="4800" dirty="0">
                <a:solidFill>
                  <a:srgbClr val="FFD624"/>
                </a:solidFill>
                <a:latin typeface="+mj-lt"/>
                <a:ea typeface="MS PGothic" pitchFamily="34" charset="-128"/>
                <a:cs typeface="Arial" pitchFamily="34" charset="0"/>
              </a:rPr>
              <a:t/>
            </a:r>
            <a:br>
              <a:rPr lang="en-GB" altLang="en-US" sz="4800" dirty="0">
                <a:solidFill>
                  <a:srgbClr val="FFD624"/>
                </a:solidFill>
                <a:latin typeface="+mj-lt"/>
                <a:ea typeface="MS PGothic" pitchFamily="34" charset="-128"/>
                <a:cs typeface="Arial" pitchFamily="34" charset="0"/>
              </a:rPr>
            </a:br>
            <a:endParaRPr lang="en-GB" sz="4800" dirty="0">
              <a:solidFill>
                <a:srgbClr val="FFD624"/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3717032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Jorge Rodriguez Bilbao</a:t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fr-FR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“</a:t>
            </a: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Civil Society &amp; Local Authorities"</a:t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European Commission-DG DEVCO B2</a:t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/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Workshop on </a:t>
            </a:r>
            <a:r>
              <a:rPr lang="en-GB" altLang="en-US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Territorial Approaches to Local </a:t>
            </a: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Development</a:t>
            </a:r>
          </a:p>
          <a:p>
            <a:pPr algn="ctr"/>
            <a:r>
              <a:rPr lang="en-AU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What does it entail and how can it be fostered </a:t>
            </a:r>
            <a: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/>
            </a:r>
            <a:b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AU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in Asian and Pacific countries? </a:t>
            </a:r>
            <a: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/>
            </a:r>
            <a:b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Jakarta, </a:t>
            </a:r>
            <a: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2</a:t>
            </a:r>
            <a:r>
              <a:rPr lang="en-GB" altLang="en-US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3 </a:t>
            </a: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to </a:t>
            </a:r>
            <a:r>
              <a:rPr lang="en-GB" altLang="en-US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25 February 2016 </a:t>
            </a:r>
            <a:endParaRPr lang="en-GB" sz="2000" dirty="0">
              <a:solidFill>
                <a:srgbClr val="FFD624"/>
              </a:solidFill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971550" y="5876925"/>
            <a:ext cx="7850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588" indent="-158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fr-FR" altLang="en-US" sz="1600" b="1"/>
          </a:p>
        </p:txBody>
      </p:sp>
      <p:sp>
        <p:nvSpPr>
          <p:cNvPr id="21506" name="Content Placeholder 2"/>
          <p:cNvSpPr txBox="1">
            <a:spLocks/>
          </p:cNvSpPr>
          <p:nvPr/>
        </p:nvSpPr>
        <p:spPr bwMode="auto">
          <a:xfrm>
            <a:off x="-107950" y="2354263"/>
            <a:ext cx="88217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Verdana" pitchFamily="34" charset="0"/>
              <a:buAutoNum type="arabicPeriod" startAt="4"/>
            </a:pPr>
            <a:endParaRPr lang="en-US" altLang="en-US" sz="2000"/>
          </a:p>
        </p:txBody>
      </p:sp>
      <p:pic>
        <p:nvPicPr>
          <p:cNvPr id="11" name="Picture 9" descr="C:\Users\rodrigo\Desktop\Last version\Référence Documents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0"/>
            <a:ext cx="4355976" cy="685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55875" y="981075"/>
            <a:ext cx="24479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AutoNum type="circleNumDbPlain"/>
              <a:defRPr/>
            </a:pPr>
            <a:endParaRPr lang="fr-FR" sz="1600" dirty="0" smtClean="0"/>
          </a:p>
          <a:p>
            <a:pPr>
              <a:spcBef>
                <a:spcPct val="20000"/>
              </a:spcBef>
              <a:buFontTx/>
              <a:buAutoNum type="circleNumDbPlain"/>
              <a:defRPr/>
            </a:pPr>
            <a:endParaRPr lang="en-US" sz="1600" dirty="0" smtClean="0"/>
          </a:p>
          <a:p>
            <a:pPr marL="0" indent="0">
              <a:spcBef>
                <a:spcPct val="20000"/>
              </a:spcBef>
              <a:defRPr/>
            </a:pPr>
            <a:endParaRPr lang="en-US" sz="1600" dirty="0" smtClean="0"/>
          </a:p>
          <a:p>
            <a:pPr>
              <a:spcBef>
                <a:spcPct val="20000"/>
              </a:spcBef>
              <a:defRPr/>
            </a:pPr>
            <a:endParaRPr lang="en-US" sz="1600" dirty="0" smtClean="0"/>
          </a:p>
        </p:txBody>
      </p:sp>
      <p:pic>
        <p:nvPicPr>
          <p:cNvPr id="2" name="Image 1" descr="image0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723168"/>
            <a:ext cx="5004048" cy="7728272"/>
          </a:xfrm>
          <a:prstGeom prst="rect">
            <a:avLst/>
          </a:prstGeom>
        </p:spPr>
      </p:pic>
      <p:sp>
        <p:nvSpPr>
          <p:cNvPr id="7" name="Oval 19"/>
          <p:cNvSpPr>
            <a:spLocks noChangeArrowheads="1"/>
          </p:cNvSpPr>
          <p:nvPr/>
        </p:nvSpPr>
        <p:spPr bwMode="auto">
          <a:xfrm rot="10800000">
            <a:off x="395536" y="3140968"/>
            <a:ext cx="3887788" cy="1296144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 rot="10800000">
            <a:off x="4572000" y="2852936"/>
            <a:ext cx="4249738" cy="1876152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01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 txBox="1">
            <a:spLocks noChangeArrowheads="1"/>
          </p:cNvSpPr>
          <p:nvPr/>
        </p:nvSpPr>
        <p:spPr bwMode="auto">
          <a:xfrm>
            <a:off x="-180975" y="0"/>
            <a:ext cx="88630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E7B400"/>
                </a:solidFill>
              </a:rPr>
              <a:t/>
            </a:r>
            <a:br>
              <a:rPr lang="en-GB" sz="2800" b="1">
                <a:solidFill>
                  <a:srgbClr val="E7B400"/>
                </a:solidFill>
              </a:rPr>
            </a:br>
            <a:endParaRPr lang="en-GB" sz="2800" b="1">
              <a:solidFill>
                <a:srgbClr val="E7B400"/>
              </a:solidFill>
            </a:endParaRPr>
          </a:p>
          <a:p>
            <a:pPr eaLnBrk="1" hangingPunct="1"/>
            <a:r>
              <a:rPr lang="en-GB" sz="2800" b="1">
                <a:solidFill>
                  <a:srgbClr val="E7B400"/>
                </a:solidFill>
              </a:rPr>
              <a:t>Added value of this workshop………</a:t>
            </a:r>
            <a:br>
              <a:rPr lang="en-GB" sz="2800" b="1">
                <a:solidFill>
                  <a:srgbClr val="E7B400"/>
                </a:solidFill>
              </a:rPr>
            </a:br>
            <a:r>
              <a:rPr lang="en-GB" sz="2800" b="1">
                <a:solidFill>
                  <a:srgbClr val="E7B400"/>
                </a:solidFill>
              </a:rPr>
              <a:t/>
            </a:r>
            <a:br>
              <a:rPr lang="en-GB" sz="2800" b="1">
                <a:solidFill>
                  <a:srgbClr val="E7B400"/>
                </a:solidFill>
              </a:rPr>
            </a:br>
            <a:endParaRPr lang="en-GB" sz="3600" b="1"/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5003800" y="2349500"/>
            <a:ext cx="295275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/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15875" y="1773238"/>
            <a:ext cx="31162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/>
            </a:pPr>
            <a:r>
              <a:rPr lang="en-GB" sz="2000" b="1" dirty="0" smtClean="0"/>
              <a:t>Combine</a:t>
            </a:r>
            <a:r>
              <a:rPr lang="en-GB" sz="2000" dirty="0" smtClean="0"/>
              <a:t> </a:t>
            </a:r>
            <a:r>
              <a:rPr lang="en-GB" sz="2000" b="1" dirty="0" smtClean="0"/>
              <a:t>presentations</a:t>
            </a:r>
            <a:r>
              <a:rPr lang="en-GB" sz="2000" dirty="0" smtClean="0"/>
              <a:t> to frame a topic with </a:t>
            </a:r>
            <a:r>
              <a:rPr lang="en-GB" sz="2000" b="1" dirty="0" smtClean="0"/>
              <a:t>panels</a:t>
            </a:r>
            <a:r>
              <a:rPr lang="en-GB" sz="2000" dirty="0" smtClean="0"/>
              <a:t> to give live to the ideas</a:t>
            </a:r>
            <a:r>
              <a:rPr lang="fr-FR" sz="2000" dirty="0" smtClean="0"/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/>
            </a:pPr>
            <a:r>
              <a:rPr lang="en-GB" sz="2000" dirty="0" smtClean="0"/>
              <a:t>We keep it </a:t>
            </a:r>
            <a:r>
              <a:rPr lang="en-GB" sz="2000" b="1" dirty="0" smtClean="0"/>
              <a:t>interactive</a:t>
            </a:r>
            <a:r>
              <a:rPr lang="en-GB" sz="2000" dirty="0" smtClean="0"/>
              <a:t>, mixing </a:t>
            </a:r>
            <a:r>
              <a:rPr lang="en-GB" sz="2000" b="1" dirty="0" smtClean="0"/>
              <a:t>field</a:t>
            </a:r>
            <a:r>
              <a:rPr lang="en-GB" sz="2000" dirty="0" smtClean="0"/>
              <a:t> experience and </a:t>
            </a:r>
            <a:r>
              <a:rPr lang="en-GB" sz="2000" b="1" dirty="0" smtClean="0"/>
              <a:t>academic</a:t>
            </a:r>
            <a:r>
              <a:rPr lang="en-GB" sz="2000" dirty="0" smtClean="0"/>
              <a:t> background</a:t>
            </a: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/>
            </a:pPr>
            <a:r>
              <a:rPr lang="en-GB" sz="2000" dirty="0" smtClean="0"/>
              <a:t>We </a:t>
            </a:r>
            <a:r>
              <a:rPr lang="en-GB" sz="2000" b="1" dirty="0" smtClean="0"/>
              <a:t>avoid long PPT  </a:t>
            </a:r>
            <a:r>
              <a:rPr lang="en-GB" sz="2000" dirty="0" smtClean="0"/>
              <a:t>presentations</a:t>
            </a:r>
            <a:r>
              <a:rPr lang="fr-FR" sz="2000" dirty="0" smtClean="0"/>
              <a:t> </a:t>
            </a:r>
          </a:p>
          <a:p>
            <a:pPr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/>
            </a:pPr>
            <a:endParaRPr lang="fr-FR" sz="2000" dirty="0" smtClean="0"/>
          </a:p>
          <a:p>
            <a:pPr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ct val="20000"/>
              </a:spcBef>
              <a:buClr>
                <a:schemeClr val="bg1"/>
              </a:buClr>
              <a:defRPr/>
            </a:pPr>
            <a:endParaRPr lang="en-US" sz="2000" i="1" dirty="0" smtClean="0">
              <a:latin typeface="Calibri" charset="0"/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3203575" y="1196975"/>
            <a:ext cx="2781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chemeClr val="tx1"/>
                </a:solidFill>
              </a:rPr>
              <a:t>M</a:t>
            </a:r>
            <a:r>
              <a:rPr lang="en-GB" sz="2800" b="1">
                <a:solidFill>
                  <a:schemeClr val="tx1"/>
                </a:solidFill>
              </a:rPr>
              <a:t>ethodology</a:t>
            </a:r>
          </a:p>
        </p:txBody>
      </p:sp>
      <p:pic>
        <p:nvPicPr>
          <p:cNvPr id="21509" name="Picture 3" descr="9. Death by PP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3436" r="18031" b="78183"/>
          <a:stretch>
            <a:fillRect/>
          </a:stretch>
        </p:blipFill>
        <p:spPr bwMode="auto">
          <a:xfrm>
            <a:off x="2987675" y="1700213"/>
            <a:ext cx="61563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 roug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275" y="1527175"/>
            <a:ext cx="8955662" cy="5330825"/>
          </a:xfrm>
          <a:prstGeom prst="roundRect">
            <a:avLst/>
          </a:prstGeom>
        </p:spPr>
      </p:pic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5957887" y="1935038"/>
            <a:ext cx="3203575" cy="28813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175">
              <a:defRPr/>
            </a:pPr>
            <a:r>
              <a:rPr lang="en-US" sz="2000" b="1" u="sng" dirty="0">
                <a:solidFill>
                  <a:schemeClr val="bg1"/>
                </a:solidFill>
                <a:ea typeface="+mn-ea"/>
              </a:rPr>
              <a:t>RED THREAD:</a:t>
            </a:r>
          </a:p>
          <a:p>
            <a:pPr marL="3175">
              <a:defRPr/>
            </a:pPr>
            <a:r>
              <a:rPr lang="en-US" sz="2000" b="1" dirty="0">
                <a:solidFill>
                  <a:schemeClr val="bg1"/>
                </a:solidFill>
                <a:ea typeface="+mn-ea"/>
              </a:rPr>
              <a:t>How to support the local-territorial development and the developmental role of LAs in partner countries</a:t>
            </a:r>
          </a:p>
        </p:txBody>
      </p:sp>
      <p:sp>
        <p:nvSpPr>
          <p:cNvPr id="23563" name="Title 3"/>
          <p:cNvSpPr>
            <a:spLocks noGrp="1"/>
          </p:cNvSpPr>
          <p:nvPr>
            <p:ph type="title"/>
          </p:nvPr>
        </p:nvSpPr>
        <p:spPr>
          <a:xfrm>
            <a:off x="-131763" y="-34925"/>
            <a:ext cx="4427538" cy="1079500"/>
          </a:xfrm>
        </p:spPr>
        <p:txBody>
          <a:bodyPr anchor="t"/>
          <a:lstStyle/>
          <a:p>
            <a:pPr algn="ctr"/>
            <a:r>
              <a:rPr lang="fr-CA" altLang="en-US" smtClean="0">
                <a:solidFill>
                  <a:schemeClr val="bg1"/>
                </a:solidFill>
              </a:rPr>
              <a:t>The</a:t>
            </a:r>
            <a:r>
              <a:rPr lang="fr-CA" altLang="en-US" smtClean="0"/>
              <a:t> </a:t>
            </a:r>
            <a:r>
              <a:rPr lang="fr-CA" altLang="fr-FR" smtClean="0">
                <a:solidFill>
                  <a:srgbClr val="FF0000"/>
                </a:solidFill>
              </a:rPr>
              <a:t>‘</a:t>
            </a:r>
            <a:r>
              <a:rPr lang="fr-CA" altLang="en-US" smtClean="0">
                <a:solidFill>
                  <a:srgbClr val="FF0000"/>
                </a:solidFill>
              </a:rPr>
              <a:t>fil rouge</a:t>
            </a:r>
            <a:r>
              <a:rPr lang="fr-CA" altLang="fr-FR" smtClean="0">
                <a:solidFill>
                  <a:srgbClr val="FF0000"/>
                </a:solidFill>
              </a:rPr>
              <a:t>’</a:t>
            </a:r>
            <a:r>
              <a:rPr lang="fr-CA" altLang="en-US" smtClean="0">
                <a:solidFill>
                  <a:srgbClr val="FF0000"/>
                </a:solidFill>
              </a:rPr>
              <a:t> </a:t>
            </a:r>
            <a:br>
              <a:rPr lang="fr-CA" altLang="en-US" smtClean="0">
                <a:solidFill>
                  <a:srgbClr val="FF0000"/>
                </a:solidFill>
              </a:rPr>
            </a:br>
            <a:r>
              <a:rPr lang="fr-CA" altLang="en-US" smtClean="0">
                <a:solidFill>
                  <a:schemeClr val="bg1"/>
                </a:solidFill>
              </a:rPr>
              <a:t>of the seminar</a:t>
            </a:r>
          </a:p>
        </p:txBody>
      </p:sp>
      <p:grpSp>
        <p:nvGrpSpPr>
          <p:cNvPr id="10" name="Grouper 9"/>
          <p:cNvGrpSpPr/>
          <p:nvPr/>
        </p:nvGrpSpPr>
        <p:grpSpPr>
          <a:xfrm>
            <a:off x="0" y="1700808"/>
            <a:ext cx="2769419" cy="3675210"/>
            <a:chOff x="0" y="1700808"/>
            <a:chExt cx="2769419" cy="3675210"/>
          </a:xfrm>
        </p:grpSpPr>
        <p:grpSp>
          <p:nvGrpSpPr>
            <p:cNvPr id="4" name="Grouper 3"/>
            <p:cNvGrpSpPr/>
            <p:nvPr/>
          </p:nvGrpSpPr>
          <p:grpSpPr>
            <a:xfrm>
              <a:off x="0" y="1700808"/>
              <a:ext cx="2621637" cy="2695625"/>
              <a:chOff x="0" y="1700808"/>
              <a:chExt cx="2621637" cy="2695625"/>
            </a:xfrm>
          </p:grpSpPr>
          <p:sp>
            <p:nvSpPr>
              <p:cNvPr id="11" name="Rounded Rectangle 10"/>
              <p:cNvSpPr>
                <a:spLocks noChangeArrowheads="1"/>
              </p:cNvSpPr>
              <p:nvPr/>
            </p:nvSpPr>
            <p:spPr bwMode="auto">
              <a:xfrm>
                <a:off x="0" y="2132856"/>
                <a:ext cx="2444750" cy="2263577"/>
              </a:xfrm>
              <a:prstGeom prst="roundRect">
                <a:avLst>
                  <a:gd name="adj" fmla="val 16667"/>
                </a:avLst>
              </a:prstGeom>
              <a:solidFill>
                <a:srgbClr val="3E6FD2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eaLnBrk="1" hangingPunct="1"/>
                <a:r>
                  <a:rPr lang="en-AU" sz="1800" b="1" dirty="0">
                    <a:solidFill>
                      <a:schemeClr val="tx1"/>
                    </a:solidFill>
                  </a:rPr>
                  <a:t>Clarifying</a:t>
                </a:r>
                <a:r>
                  <a:rPr lang="en-AU" sz="1800" dirty="0">
                    <a:solidFill>
                      <a:schemeClr val="tx1"/>
                    </a:solidFill>
                  </a:rPr>
                  <a:t> the notion of “</a:t>
                </a:r>
                <a:r>
                  <a:rPr lang="en-AU" sz="1800" b="1" dirty="0">
                    <a:solidFill>
                      <a:schemeClr val="tx1"/>
                    </a:solidFill>
                  </a:rPr>
                  <a:t>territorial approach to local development</a:t>
                </a:r>
                <a:r>
                  <a:rPr lang="en-AU" sz="1800" dirty="0">
                    <a:solidFill>
                      <a:schemeClr val="tx1"/>
                    </a:solidFill>
                  </a:rPr>
                  <a:t>” in the context of Asian countries</a:t>
                </a:r>
                <a:endParaRPr lang="en-US" alt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11" name="TextBox 11"/>
              <p:cNvSpPr txBox="1">
                <a:spLocks noChangeArrowheads="1"/>
              </p:cNvSpPr>
              <p:nvPr/>
            </p:nvSpPr>
            <p:spPr bwMode="auto">
              <a:xfrm>
                <a:off x="467544" y="1700808"/>
                <a:ext cx="21540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dirty="0" smtClean="0"/>
                  <a:t>Part 1:</a:t>
                </a:r>
                <a:endParaRPr lang="en-US" altLang="en-US" sz="1600" dirty="0"/>
              </a:p>
            </p:txBody>
          </p:sp>
        </p:grpSp>
        <p:cxnSp>
          <p:nvCxnSpPr>
            <p:cNvPr id="17422" name="Straight Connector 30"/>
            <p:cNvCxnSpPr>
              <a:cxnSpLocks noChangeShapeType="1"/>
            </p:cNvCxnSpPr>
            <p:nvPr/>
          </p:nvCxnSpPr>
          <p:spPr bwMode="auto">
            <a:xfrm flipH="1" flipV="1">
              <a:off x="2267744" y="4221088"/>
              <a:ext cx="501675" cy="1154930"/>
            </a:xfrm>
            <a:prstGeom prst="line">
              <a:avLst/>
            </a:prstGeom>
            <a:noFill/>
            <a:ln w="38100">
              <a:solidFill>
                <a:srgbClr val="3E6F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er 12"/>
          <p:cNvGrpSpPr/>
          <p:nvPr/>
        </p:nvGrpSpPr>
        <p:grpSpPr>
          <a:xfrm>
            <a:off x="2717801" y="1029826"/>
            <a:ext cx="5742631" cy="3733813"/>
            <a:chOff x="2717801" y="1029826"/>
            <a:chExt cx="5742631" cy="3733813"/>
          </a:xfrm>
        </p:grpSpPr>
        <p:cxnSp>
          <p:nvCxnSpPr>
            <p:cNvPr id="17421" name="Straight Connector 27"/>
            <p:cNvCxnSpPr>
              <a:cxnSpLocks noChangeShapeType="1"/>
            </p:cNvCxnSpPr>
            <p:nvPr/>
          </p:nvCxnSpPr>
          <p:spPr bwMode="auto">
            <a:xfrm flipH="1" flipV="1">
              <a:off x="5087144" y="4476302"/>
              <a:ext cx="287337" cy="287337"/>
            </a:xfrm>
            <a:prstGeom prst="line">
              <a:avLst/>
            </a:prstGeom>
            <a:noFill/>
            <a:ln w="38100">
              <a:solidFill>
                <a:srgbClr val="3E6F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9" name="Grouper 8"/>
            <p:cNvGrpSpPr/>
            <p:nvPr/>
          </p:nvGrpSpPr>
          <p:grpSpPr>
            <a:xfrm>
              <a:off x="2717801" y="1029826"/>
              <a:ext cx="5742631" cy="3509109"/>
              <a:chOff x="2717801" y="1029826"/>
              <a:chExt cx="5742631" cy="3509109"/>
            </a:xfrm>
          </p:grpSpPr>
          <p:sp>
            <p:nvSpPr>
              <p:cNvPr id="16" name="Rounded Rectangle 15"/>
              <p:cNvSpPr>
                <a:spLocks noChangeArrowheads="1"/>
              </p:cNvSpPr>
              <p:nvPr/>
            </p:nvSpPr>
            <p:spPr bwMode="auto">
              <a:xfrm>
                <a:off x="2717801" y="1919560"/>
                <a:ext cx="2513012" cy="2619375"/>
              </a:xfrm>
              <a:prstGeom prst="roundRect">
                <a:avLst>
                  <a:gd name="adj" fmla="val 16667"/>
                </a:avLst>
              </a:prstGeom>
              <a:solidFill>
                <a:srgbClr val="3E6FD2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>
                <a:lvl1pPr marL="3175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1800" dirty="0">
                    <a:solidFill>
                      <a:srgbClr val="000000"/>
                    </a:solidFill>
                    <a:ea typeface="+mn-ea"/>
                  </a:rPr>
                  <a:t>Putting a territorial approach to local development </a:t>
                </a:r>
                <a:r>
                  <a:rPr lang="en-US" sz="1800" b="1" dirty="0">
                    <a:solidFill>
                      <a:srgbClr val="000000"/>
                    </a:solidFill>
                    <a:ea typeface="+mn-ea"/>
                  </a:rPr>
                  <a:t>into practice</a:t>
                </a:r>
                <a:r>
                  <a:rPr lang="en-US" sz="1800" dirty="0">
                    <a:solidFill>
                      <a:srgbClr val="000000"/>
                    </a:solidFill>
                    <a:ea typeface="+mn-ea"/>
                  </a:rPr>
                  <a:t>. How to use the different instruments in a creative </a:t>
                </a:r>
                <a:r>
                  <a:rPr lang="en-US" sz="1800" dirty="0" smtClean="0">
                    <a:solidFill>
                      <a:srgbClr val="000000"/>
                    </a:solidFill>
                    <a:ea typeface="+mn-ea"/>
                  </a:rPr>
                  <a:t>manner</a:t>
                </a:r>
                <a:endParaRPr lang="en-GB" sz="1800" dirty="0">
                  <a:solidFill>
                    <a:srgbClr val="000000"/>
                  </a:solidFill>
                  <a:ea typeface="+mn-ea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970212" y="1029826"/>
                <a:ext cx="5490220" cy="895266"/>
                <a:chOff x="2970212" y="1029826"/>
                <a:chExt cx="5490220" cy="895266"/>
              </a:xfrm>
            </p:grpSpPr>
            <p:sp>
              <p:nvSpPr>
                <p:cNvPr id="17413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347864" y="1556792"/>
                  <a:ext cx="1944688" cy="36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dirty="0"/>
                    <a:t>Part 2:</a:t>
                  </a: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2970212" y="1029826"/>
                  <a:ext cx="549022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GB" sz="1600" dirty="0">
                    <a:ea typeface="MS PGothic" pitchFamily="34" charset="-128"/>
                  </a:endParaRPr>
                </a:p>
              </p:txBody>
            </p:sp>
          </p:grpSp>
        </p:grpSp>
      </p:grpSp>
      <p:grpSp>
        <p:nvGrpSpPr>
          <p:cNvPr id="12" name="Grouper 11"/>
          <p:cNvGrpSpPr/>
          <p:nvPr/>
        </p:nvGrpSpPr>
        <p:grpSpPr>
          <a:xfrm>
            <a:off x="1195437" y="4916921"/>
            <a:ext cx="7863036" cy="1871972"/>
            <a:chOff x="1195437" y="4916921"/>
            <a:chExt cx="7863036" cy="1871972"/>
          </a:xfrm>
        </p:grpSpPr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5570736" y="5376018"/>
              <a:ext cx="3487737" cy="1412875"/>
            </a:xfrm>
            <a:prstGeom prst="roundRect">
              <a:avLst>
                <a:gd name="adj" fmla="val 16667"/>
              </a:avLst>
            </a:prstGeom>
            <a:solidFill>
              <a:srgbClr val="3E6FD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marL="3175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How can </a:t>
              </a:r>
              <a:r>
                <a:rPr lang="en-US" sz="1800" b="1" dirty="0">
                  <a:solidFill>
                    <a:srgbClr val="000000"/>
                  </a:solidFill>
                </a:rPr>
                <a:t>EUD</a:t>
              </a:r>
              <a:r>
                <a:rPr lang="en-US" sz="1800" dirty="0">
                  <a:solidFill>
                    <a:srgbClr val="000000"/>
                  </a:solidFill>
                </a:rPr>
                <a:t> be </a:t>
              </a:r>
              <a:r>
                <a:rPr lang="en-US" sz="1800" b="1" dirty="0">
                  <a:solidFill>
                    <a:srgbClr val="000000"/>
                  </a:solidFill>
                </a:rPr>
                <a:t>equipped</a:t>
              </a:r>
              <a:r>
                <a:rPr lang="en-US" sz="1800" dirty="0">
                  <a:solidFill>
                    <a:srgbClr val="000000"/>
                  </a:solidFill>
                </a:rPr>
                <a:t> to support long-term TALD processes? </a:t>
              </a:r>
              <a:endParaRPr lang="en-GB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6264473" y="4916921"/>
              <a:ext cx="503486" cy="680864"/>
            </a:xfrm>
            <a:prstGeom prst="line">
              <a:avLst/>
            </a:prstGeom>
            <a:noFill/>
            <a:ln w="38100">
              <a:solidFill>
                <a:srgbClr val="3E6F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8" name="Group 7"/>
            <p:cNvGrpSpPr/>
            <p:nvPr/>
          </p:nvGrpSpPr>
          <p:grpSpPr>
            <a:xfrm>
              <a:off x="1195437" y="5877272"/>
              <a:ext cx="5105226" cy="539547"/>
              <a:chOff x="1195437" y="5877272"/>
              <a:chExt cx="5105226" cy="539547"/>
            </a:xfrm>
          </p:grpSpPr>
          <p:sp>
            <p:nvSpPr>
              <p:cNvPr id="17417" name="TextBox 22"/>
              <p:cNvSpPr txBox="1">
                <a:spLocks noChangeArrowheads="1"/>
              </p:cNvSpPr>
              <p:nvPr/>
            </p:nvSpPr>
            <p:spPr bwMode="auto">
              <a:xfrm>
                <a:off x="4355976" y="5877272"/>
                <a:ext cx="1944687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dirty="0"/>
                  <a:t>Part 3: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95437" y="6078265"/>
                <a:ext cx="4572000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GB" sz="1600" dirty="0">
                  <a:ea typeface="MS PGothic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198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188" y="2276475"/>
            <a:ext cx="8208962" cy="2952750"/>
          </a:xfrm>
        </p:spPr>
        <p:txBody>
          <a:bodyPr/>
          <a:lstStyle/>
          <a:p>
            <a:pPr indent="0" algn="ctr" eaLnBrk="1" hangingPunct="1">
              <a:spcAft>
                <a:spcPts val="1000"/>
              </a:spcAft>
            </a:pPr>
            <a: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</a:rPr>
              <a:t/>
            </a:r>
            <a:b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</a:rPr>
            </a:br>
            <a:r>
              <a:rPr lang="ar-AE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BE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  <a:t/>
            </a:r>
            <a:br>
              <a:rPr lang="fr-BE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</a:br>
            <a:r>
              <a:rPr lang="fr-BE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  <a:t>Thank you!!</a:t>
            </a:r>
            <a: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  <a:t/>
            </a:r>
            <a:b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</a:br>
            <a: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  <a:t/>
            </a:r>
            <a:b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</a:br>
            <a:endParaRPr lang="en-GB" sz="400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2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7504" y="2492896"/>
            <a:ext cx="51482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Recognise that  LAs are </a:t>
            </a:r>
            <a:r>
              <a:rPr lang="en-US" sz="1800" b="1" u="sng" dirty="0">
                <a:solidFill>
                  <a:srgbClr val="0070C0"/>
                </a:solidFill>
              </a:rPr>
              <a:t>political actors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(i.e. self-government mechanisms of a local political constituency) and</a:t>
            </a:r>
            <a:r>
              <a:rPr lang="en-US" sz="1800" dirty="0"/>
              <a:t> </a:t>
            </a:r>
            <a:r>
              <a:rPr lang="en-US" sz="1800" b="1" u="sng" dirty="0">
                <a:solidFill>
                  <a:srgbClr val="0070C0"/>
                </a:solidFill>
              </a:rPr>
              <a:t>not just managerial entities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for delivery of a specific set of services;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5220072" y="1124744"/>
            <a:ext cx="3923928" cy="5698977"/>
            <a:chOff x="5220072" y="1124744"/>
            <a:chExt cx="3923928" cy="5698977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20072" y="2132857"/>
              <a:ext cx="3923928" cy="4690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708688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8437" name="Rectangle 16"/>
            <p:cNvSpPr>
              <a:spLocks noChangeArrowheads="1"/>
            </p:cNvSpPr>
            <p:nvPr/>
          </p:nvSpPr>
          <p:spPr bwMode="auto">
            <a:xfrm>
              <a:off x="5580112" y="1124744"/>
              <a:ext cx="28084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A paradigm shift in DEVCO!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79512" y="2373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D624"/>
                </a:solidFill>
              </a:rPr>
              <a:t>T</a:t>
            </a:r>
            <a:r>
              <a:rPr lang="en-US" sz="2800" b="1" dirty="0" smtClean="0">
                <a:solidFill>
                  <a:srgbClr val="FFD624"/>
                </a:solidFill>
              </a:rPr>
              <a:t>he EU vision of LAs as developmental actors</a:t>
            </a:r>
            <a:endParaRPr lang="fr-FR" sz="2800" b="1" dirty="0">
              <a:solidFill>
                <a:srgbClr val="FFD62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52736"/>
            <a:ext cx="514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“Empowering Local Authorities in partner countries</a:t>
            </a:r>
          </a:p>
          <a:p>
            <a:pPr algn="ctr"/>
            <a:r>
              <a:rPr lang="en-US" sz="1800" b="1" i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for enhanced governance and more effective development outcomes</a:t>
            </a:r>
            <a:endParaRPr lang="fr-FR" sz="1800" b="1" i="1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9512" y="4077072"/>
            <a:ext cx="5148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u="sng" dirty="0">
                <a:solidFill>
                  <a:srgbClr val="0070C0"/>
                </a:solidFill>
              </a:rPr>
              <a:t>Commits EU </a:t>
            </a:r>
            <a:r>
              <a:rPr lang="en-US" sz="1800" dirty="0" smtClean="0">
                <a:solidFill>
                  <a:schemeClr val="tx1"/>
                </a:solidFill>
              </a:rPr>
              <a:t>to </a:t>
            </a:r>
            <a:r>
              <a:rPr lang="en-US" sz="1800" b="1" u="sng" dirty="0">
                <a:solidFill>
                  <a:srgbClr val="0070C0"/>
                </a:solidFill>
              </a:rPr>
              <a:t>promote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1" u="sng" dirty="0">
                <a:solidFill>
                  <a:srgbClr val="0070C0"/>
                </a:solidFill>
              </a:rPr>
              <a:t>territorial development;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9512" y="4725144"/>
            <a:ext cx="51482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Recognise </a:t>
            </a:r>
            <a:r>
              <a:rPr lang="en-GB" sz="1800" b="1" u="sng" dirty="0">
                <a:solidFill>
                  <a:srgbClr val="0070C0"/>
                </a:solidFill>
              </a:rPr>
              <a:t>that  LAs </a:t>
            </a:r>
            <a:r>
              <a:rPr lang="en-GB" sz="1800" dirty="0" smtClean="0">
                <a:solidFill>
                  <a:srgbClr val="000000"/>
                </a:solidFill>
              </a:rPr>
              <a:t>are the </a:t>
            </a:r>
            <a:r>
              <a:rPr lang="en-GB" sz="1800" b="1" u="sng" dirty="0">
                <a:solidFill>
                  <a:srgbClr val="0070C0"/>
                </a:solidFill>
              </a:rPr>
              <a:t>pivotal actor of genuine, a bottom-up territorial development</a:t>
            </a:r>
            <a:r>
              <a:rPr lang="en-GB" sz="1800" dirty="0" smtClean="0">
                <a:solidFill>
                  <a:srgbClr val="000000"/>
                </a:solidFill>
              </a:rPr>
              <a:t> process </a:t>
            </a:r>
            <a:r>
              <a:rPr lang="en-GB" sz="1800" b="1" u="sng" dirty="0">
                <a:solidFill>
                  <a:srgbClr val="0070C0"/>
                </a:solidFill>
              </a:rPr>
              <a:t>involving communities, CSO and the private sector</a:t>
            </a:r>
            <a:endParaRPr lang="en-US" sz="1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751388" y="1052513"/>
            <a:ext cx="4500562" cy="4032250"/>
            <a:chOff x="4750908" y="1052450"/>
            <a:chExt cx="4501166" cy="4032545"/>
          </a:xfrm>
        </p:grpSpPr>
        <p:sp>
          <p:nvSpPr>
            <p:cNvPr id="18438" name="Content Placeholder 2"/>
            <p:cNvSpPr txBox="1">
              <a:spLocks/>
            </p:cNvSpPr>
            <p:nvPr/>
          </p:nvSpPr>
          <p:spPr bwMode="auto">
            <a:xfrm>
              <a:off x="4788024" y="1052450"/>
              <a:ext cx="4464050" cy="1576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1"/>
                </a:buClr>
                <a:buFontTx/>
                <a:buChar char="•"/>
              </a:pPr>
              <a:r>
                <a:rPr lang="en-US" sz="1800" dirty="0">
                  <a:solidFill>
                    <a:srgbClr val="000000"/>
                  </a:solidFill>
                </a:rPr>
                <a:t>The term “Local” refers not just to a </a:t>
              </a:r>
              <a:r>
                <a:rPr lang="en-US" sz="1800" b="1" u="sng" dirty="0">
                  <a:solidFill>
                    <a:srgbClr val="0070C0"/>
                  </a:solidFill>
                </a:rPr>
                <a:t>where</a:t>
              </a:r>
              <a:r>
                <a:rPr lang="en-US" sz="1800" dirty="0"/>
                <a:t> (</a:t>
              </a:r>
              <a:r>
                <a:rPr lang="en-US" sz="1800" dirty="0">
                  <a:solidFill>
                    <a:srgbClr val="000000"/>
                  </a:solidFill>
                </a:rPr>
                <a:t>which is ultimately a matter of standing of the observer), but, more importantly to a specific </a:t>
              </a:r>
              <a:r>
                <a:rPr lang="en-US" sz="1800" b="1" u="sng" dirty="0">
                  <a:solidFill>
                    <a:srgbClr val="0070C0"/>
                  </a:solidFill>
                </a:rPr>
                <a:t>how</a:t>
              </a:r>
              <a:r>
                <a:rPr lang="en-US" sz="1800" dirty="0"/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and</a:t>
              </a:r>
              <a:r>
                <a:rPr lang="en-US" sz="1800" dirty="0"/>
                <a:t> </a:t>
              </a:r>
              <a:r>
                <a:rPr lang="en-US" sz="1800" b="1" u="sng" dirty="0">
                  <a:solidFill>
                    <a:srgbClr val="0070C0"/>
                  </a:solidFill>
                </a:rPr>
                <a:t>by whom</a:t>
              </a:r>
              <a:r>
                <a:rPr lang="en-US" sz="1800" dirty="0"/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development is promoted</a:t>
              </a:r>
              <a:r>
                <a:rPr lang="en-US" sz="1800" dirty="0"/>
                <a:t>. </a:t>
              </a:r>
            </a:p>
            <a:p>
              <a:pPr>
                <a:spcBef>
                  <a:spcPct val="20000"/>
                </a:spcBef>
                <a:buClr>
                  <a:schemeClr val="bg1"/>
                </a:buClr>
                <a:buFontTx/>
                <a:buChar char="•"/>
              </a:pPr>
              <a:endParaRPr lang="en-US" sz="1800" dirty="0"/>
            </a:p>
            <a:p>
              <a:pPr>
                <a:spcBef>
                  <a:spcPct val="20000"/>
                </a:spcBef>
                <a:buClr>
                  <a:schemeClr val="bg1"/>
                </a:buClr>
                <a:buFontTx/>
                <a:buChar char="•"/>
              </a:pPr>
              <a:endParaRPr lang="en-US" sz="1800" dirty="0">
                <a:solidFill>
                  <a:srgbClr val="000000"/>
                </a:solidFill>
              </a:endParaRPr>
            </a:p>
            <a:p>
              <a:pPr>
                <a:spcBef>
                  <a:spcPct val="20000"/>
                </a:spcBef>
                <a:buClr>
                  <a:schemeClr val="bg1"/>
                </a:buClr>
                <a:buFontTx/>
                <a:buChar char="•"/>
              </a:pPr>
              <a:endParaRPr lang="en-US" sz="1800" i="1" dirty="0"/>
            </a:p>
          </p:txBody>
        </p:sp>
        <p:sp>
          <p:nvSpPr>
            <p:cNvPr id="18439" name="Content Placeholder 2"/>
            <p:cNvSpPr txBox="1">
              <a:spLocks/>
            </p:cNvSpPr>
            <p:nvPr/>
          </p:nvSpPr>
          <p:spPr bwMode="auto">
            <a:xfrm>
              <a:off x="4750908" y="3068771"/>
              <a:ext cx="4427537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1"/>
                </a:buClr>
                <a:buFontTx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The</a:t>
              </a:r>
              <a:r>
                <a:rPr lang="en-US" sz="1600" dirty="0"/>
                <a:t> </a:t>
              </a:r>
              <a:r>
                <a:rPr lang="en-US" sz="1600" b="1" u="sng" dirty="0">
                  <a:solidFill>
                    <a:srgbClr val="0070C0"/>
                  </a:solidFill>
                </a:rPr>
                <a:t>leveraging of place-specific resources </a:t>
              </a:r>
              <a:r>
                <a:rPr lang="en-US" sz="1600" dirty="0">
                  <a:solidFill>
                    <a:srgbClr val="000000"/>
                  </a:solidFill>
                </a:rPr>
                <a:t>through</a:t>
              </a:r>
              <a:r>
                <a:rPr lang="en-US" sz="1600" b="1" u="sng" dirty="0">
                  <a:solidFill>
                    <a:srgbClr val="000000"/>
                  </a:solidFill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</a:rPr>
                <a:t>enabling </a:t>
              </a:r>
              <a:r>
                <a:rPr lang="en-US" sz="1600" b="1" u="sng" dirty="0">
                  <a:solidFill>
                    <a:srgbClr val="0070C0"/>
                  </a:solidFill>
                </a:rPr>
                <a:t>political</a:t>
              </a:r>
              <a:r>
                <a:rPr lang="en-US" sz="1600" dirty="0"/>
                <a:t> </a:t>
              </a:r>
              <a:r>
                <a:rPr lang="en-US" sz="1600" dirty="0">
                  <a:solidFill>
                    <a:srgbClr val="000000"/>
                  </a:solidFill>
                </a:rPr>
                <a:t>and</a:t>
              </a:r>
              <a:r>
                <a:rPr lang="en-US" sz="1600" dirty="0"/>
                <a:t> </a:t>
              </a:r>
              <a:r>
                <a:rPr lang="en-US" sz="1600" b="1" u="sng" dirty="0">
                  <a:solidFill>
                    <a:srgbClr val="0070C0"/>
                  </a:solidFill>
                </a:rPr>
                <a:t>institutional</a:t>
              </a:r>
              <a:r>
                <a:rPr lang="en-US" sz="1600" dirty="0"/>
                <a:t> </a:t>
              </a:r>
              <a:r>
                <a:rPr lang="en-US" sz="1600" b="1" u="sng" dirty="0">
                  <a:solidFill>
                    <a:srgbClr val="0070C0"/>
                  </a:solidFill>
                </a:rPr>
                <a:t>mechanisms</a:t>
              </a:r>
              <a:r>
                <a:rPr lang="en-US" sz="1600" dirty="0"/>
                <a:t> </a:t>
              </a:r>
              <a:r>
                <a:rPr lang="en-US" sz="1600" dirty="0">
                  <a:solidFill>
                    <a:srgbClr val="000000"/>
                  </a:solidFill>
                </a:rPr>
                <a:t>of</a:t>
              </a:r>
              <a:r>
                <a:rPr lang="en-US" sz="1600" dirty="0"/>
                <a:t> </a:t>
              </a:r>
              <a:r>
                <a:rPr lang="en-US" sz="1600" b="1" u="sng" dirty="0">
                  <a:solidFill>
                    <a:srgbClr val="0070C0"/>
                  </a:solidFill>
                </a:rPr>
                <a:t>Governance</a:t>
              </a:r>
              <a:r>
                <a:rPr lang="en-US" sz="1600" dirty="0"/>
                <a:t> </a:t>
              </a:r>
              <a:r>
                <a:rPr lang="en-US" sz="1600" dirty="0">
                  <a:solidFill>
                    <a:srgbClr val="000000"/>
                  </a:solidFill>
                </a:rPr>
                <a:t>and</a:t>
              </a:r>
              <a:r>
                <a:rPr lang="en-US" sz="1600" dirty="0"/>
                <a:t> </a:t>
              </a:r>
              <a:r>
                <a:rPr lang="en-US" sz="1600" b="1" u="sng" dirty="0">
                  <a:solidFill>
                    <a:srgbClr val="0070C0"/>
                  </a:solidFill>
                </a:rPr>
                <a:t>administration</a:t>
              </a:r>
              <a:r>
                <a:rPr lang="en-US" sz="1600" dirty="0"/>
                <a:t>, </a:t>
              </a:r>
              <a:r>
                <a:rPr lang="en-US" sz="1600" dirty="0">
                  <a:solidFill>
                    <a:srgbClr val="000000"/>
                  </a:solidFill>
                </a:rPr>
                <a:t>constitutes the critical difference between: </a:t>
              </a:r>
            </a:p>
            <a:p>
              <a:pPr>
                <a:spcBef>
                  <a:spcPct val="20000"/>
                </a:spcBef>
                <a:buClr>
                  <a:schemeClr val="bg1"/>
                </a:buClr>
                <a:buFontTx/>
                <a:buChar char="•"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 lvl="1">
                <a:spcBef>
                  <a:spcPct val="20000"/>
                </a:spcBef>
                <a:buClr>
                  <a:srgbClr val="009FBA"/>
                </a:buClr>
                <a:buFontTx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genuine Local/Territorial Development and</a:t>
              </a:r>
            </a:p>
            <a:p>
              <a:pPr lvl="1">
                <a:spcBef>
                  <a:spcPct val="20000"/>
                </a:spcBef>
                <a:buClr>
                  <a:srgbClr val="009FBA"/>
                </a:buClr>
                <a:buFontTx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 the simple </a:t>
              </a:r>
              <a:r>
                <a:rPr lang="en-US" sz="1600" dirty="0"/>
                <a:t>“</a:t>
              </a:r>
              <a:r>
                <a:rPr lang="en-US" altLang="ja-JP" sz="1600" u="sng" dirty="0">
                  <a:solidFill>
                    <a:srgbClr val="0070C0"/>
                  </a:solidFill>
                </a:rPr>
                <a:t>localization</a:t>
              </a:r>
              <a:r>
                <a:rPr lang="en-US" sz="1600" dirty="0"/>
                <a:t>”</a:t>
              </a:r>
              <a:r>
                <a:rPr lang="en-US" altLang="ja-JP" sz="1600" dirty="0"/>
                <a:t> </a:t>
              </a:r>
              <a:r>
                <a:rPr lang="en-US" altLang="ja-JP" sz="1600" dirty="0">
                  <a:solidFill>
                    <a:srgbClr val="000000"/>
                  </a:solidFill>
                </a:rPr>
                <a:t>of regional, national, or global development objectives and programs. </a:t>
              </a:r>
            </a:p>
            <a:p>
              <a:pPr>
                <a:spcBef>
                  <a:spcPct val="20000"/>
                </a:spcBef>
                <a:buClr>
                  <a:schemeClr val="bg1"/>
                </a:buClr>
                <a:buFontTx/>
                <a:buChar char="•"/>
              </a:pPr>
              <a:endParaRPr lang="en-US" sz="1600" i="1" dirty="0"/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0728"/>
            <a:ext cx="4644008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708688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7" name="Rectangle 16"/>
          <p:cNvSpPr>
            <a:spLocks noChangeArrowheads="1"/>
          </p:cNvSpPr>
          <p:nvPr/>
        </p:nvSpPr>
        <p:spPr bwMode="auto">
          <a:xfrm>
            <a:off x="251520" y="0"/>
            <a:ext cx="67687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D624"/>
                </a:solidFill>
              </a:rPr>
              <a:t>A paradigm shift? </a:t>
            </a:r>
            <a:r>
              <a:rPr lang="fr-FR" sz="2000" b="1" dirty="0">
                <a:solidFill>
                  <a:srgbClr val="FFD624"/>
                </a:solidFill>
              </a:rPr>
              <a:t>A </a:t>
            </a:r>
            <a:r>
              <a:rPr lang="fr-FR" sz="2000" b="1" dirty="0" err="1">
                <a:solidFill>
                  <a:srgbClr val="FFD624"/>
                </a:solidFill>
              </a:rPr>
              <a:t>proper</a:t>
            </a:r>
            <a:r>
              <a:rPr lang="fr-FR" sz="2000" b="1" dirty="0">
                <a:solidFill>
                  <a:srgbClr val="FFD624"/>
                </a:solidFill>
              </a:rPr>
              <a:t> </a:t>
            </a:r>
            <a:r>
              <a:rPr lang="fr-FR" sz="2000" b="1" dirty="0" err="1">
                <a:solidFill>
                  <a:srgbClr val="FFD624"/>
                </a:solidFill>
              </a:rPr>
              <a:t>understanding</a:t>
            </a:r>
            <a:r>
              <a:rPr lang="fr-FR" sz="2000" b="1" dirty="0">
                <a:solidFill>
                  <a:srgbClr val="FFD624"/>
                </a:solidFill>
              </a:rPr>
              <a:t> of the </a:t>
            </a:r>
            <a:r>
              <a:rPr lang="fr-FR" sz="2000" b="1" dirty="0" err="1">
                <a:solidFill>
                  <a:srgbClr val="FFD624"/>
                </a:solidFill>
              </a:rPr>
              <a:t>word</a:t>
            </a:r>
            <a:r>
              <a:rPr lang="fr-FR" sz="2000" b="1" dirty="0">
                <a:solidFill>
                  <a:srgbClr val="FFD624"/>
                </a:solidFill>
              </a:rPr>
              <a:t> « Local » </a:t>
            </a:r>
            <a:r>
              <a:rPr lang="fr-FR" sz="2000" b="1" dirty="0" err="1">
                <a:solidFill>
                  <a:srgbClr val="FFD624"/>
                </a:solidFill>
              </a:rPr>
              <a:t>is</a:t>
            </a:r>
            <a:r>
              <a:rPr lang="fr-FR" sz="2000" b="1" dirty="0">
                <a:solidFill>
                  <a:srgbClr val="FFD624"/>
                </a:solidFill>
              </a:rPr>
              <a:t> </a:t>
            </a:r>
            <a:r>
              <a:rPr lang="fr-FR" sz="2000" b="1" dirty="0" err="1">
                <a:solidFill>
                  <a:srgbClr val="FFD624"/>
                </a:solidFill>
              </a:rPr>
              <a:t>needed</a:t>
            </a:r>
            <a:r>
              <a:rPr lang="en-US" sz="2000" b="1" dirty="0" smtClean="0">
                <a:solidFill>
                  <a:srgbClr val="FFD624"/>
                </a:solidFill>
              </a:rPr>
              <a:t> in DEVCO! </a:t>
            </a:r>
            <a:endParaRPr lang="en-US" sz="2000" b="1" dirty="0">
              <a:solidFill>
                <a:srgbClr val="FFD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89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2124075" y="1557338"/>
            <a:ext cx="863600" cy="4608512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1116013" y="1557338"/>
            <a:ext cx="881062" cy="4608512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107950" y="1557338"/>
            <a:ext cx="863600" cy="2951162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-166688"/>
            <a:ext cx="9304338" cy="712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7938" y="908050"/>
            <a:ext cx="3208337" cy="5761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32138" y="1412875"/>
            <a:ext cx="1871662" cy="3960813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76825" y="1557338"/>
            <a:ext cx="935038" cy="2879725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56325" y="1557338"/>
            <a:ext cx="863600" cy="3600450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2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-166688"/>
            <a:ext cx="9304338" cy="712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557338"/>
            <a:ext cx="863600" cy="4608512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16013" y="1557338"/>
            <a:ext cx="881062" cy="4608512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7950" y="1557338"/>
            <a:ext cx="863600" cy="2951162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3132138" y="1412875"/>
            <a:ext cx="1871662" cy="3960813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6156325" y="1557338"/>
            <a:ext cx="863600" cy="3600450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5076825" y="1557338"/>
            <a:ext cx="935038" cy="2879725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0249" name="Ellipse 2"/>
          <p:cNvSpPr>
            <a:spLocks noChangeArrowheads="1"/>
          </p:cNvSpPr>
          <p:nvPr/>
        </p:nvSpPr>
        <p:spPr bwMode="auto">
          <a:xfrm>
            <a:off x="4356100" y="981075"/>
            <a:ext cx="576263" cy="2873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grpSp>
        <p:nvGrpSpPr>
          <p:cNvPr id="27658" name="Grouper 11"/>
          <p:cNvGrpSpPr>
            <a:grpSpLocks/>
          </p:cNvGrpSpPr>
          <p:nvPr/>
        </p:nvGrpSpPr>
        <p:grpSpPr bwMode="auto">
          <a:xfrm>
            <a:off x="3248025" y="1773238"/>
            <a:ext cx="5895975" cy="4638675"/>
            <a:chOff x="3248025" y="1801813"/>
            <a:chExt cx="5895975" cy="4638675"/>
          </a:xfrm>
        </p:grpSpPr>
        <p:grpSp>
          <p:nvGrpSpPr>
            <p:cNvPr id="19478" name="Grouper 2"/>
            <p:cNvGrpSpPr>
              <a:grpSpLocks/>
            </p:cNvGrpSpPr>
            <p:nvPr/>
          </p:nvGrpSpPr>
          <p:grpSpPr bwMode="auto">
            <a:xfrm>
              <a:off x="3248025" y="1801813"/>
              <a:ext cx="5895975" cy="4341530"/>
              <a:chOff x="3248025" y="1801813"/>
              <a:chExt cx="5895975" cy="4341530"/>
            </a:xfrm>
          </p:grpSpPr>
          <p:grpSp>
            <p:nvGrpSpPr>
              <p:cNvPr id="19480" name="Group 37"/>
              <p:cNvGrpSpPr>
                <a:grpSpLocks/>
              </p:cNvGrpSpPr>
              <p:nvPr/>
            </p:nvGrpSpPr>
            <p:grpSpPr bwMode="auto">
              <a:xfrm>
                <a:off x="3248025" y="1803400"/>
                <a:ext cx="3538538" cy="4127500"/>
                <a:chOff x="3266752" y="1800752"/>
                <a:chExt cx="3538363" cy="4126626"/>
              </a:xfrm>
            </p:grpSpPr>
            <p:sp>
              <p:nvSpPr>
                <p:cNvPr id="19487" name="Rectangle 2"/>
                <p:cNvSpPr>
                  <a:spLocks noChangeArrowheads="1"/>
                </p:cNvSpPr>
                <p:nvPr/>
              </p:nvSpPr>
              <p:spPr bwMode="auto">
                <a:xfrm>
                  <a:off x="3780928" y="5589240"/>
                  <a:ext cx="3024187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GB" altLang="en-US" sz="1600" b="1"/>
                    <a:t>EDF 30,506 M EUR</a:t>
                  </a:r>
                </a:p>
              </p:txBody>
            </p:sp>
            <p:sp>
              <p:nvSpPr>
                <p:cNvPr id="19488" name="Oval 18"/>
                <p:cNvSpPr>
                  <a:spLocks noChangeArrowheads="1"/>
                </p:cNvSpPr>
                <p:nvPr/>
              </p:nvSpPr>
              <p:spPr bwMode="auto">
                <a:xfrm rot="10800000">
                  <a:off x="3266752" y="1826592"/>
                  <a:ext cx="719138" cy="503238"/>
                </a:xfrm>
                <a:prstGeom prst="ellipse">
                  <a:avLst/>
                </a:prstGeom>
                <a:noFill/>
                <a:ln w="5715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marL="3175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489" name="Oval 19"/>
                <p:cNvSpPr>
                  <a:spLocks noChangeArrowheads="1"/>
                </p:cNvSpPr>
                <p:nvPr/>
              </p:nvSpPr>
              <p:spPr bwMode="auto">
                <a:xfrm rot="10800000">
                  <a:off x="4266083" y="1800752"/>
                  <a:ext cx="719137" cy="503238"/>
                </a:xfrm>
                <a:prstGeom prst="ellipse">
                  <a:avLst/>
                </a:prstGeom>
                <a:noFill/>
                <a:ln w="5715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marL="3175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19490" name="Straight Arrow Connector 22"/>
                <p:cNvCxnSpPr>
                  <a:cxnSpLocks noChangeShapeType="1"/>
                </p:cNvCxnSpPr>
                <p:nvPr/>
              </p:nvCxnSpPr>
              <p:spPr bwMode="auto">
                <a:xfrm>
                  <a:off x="4654079" y="2307695"/>
                  <a:ext cx="133945" cy="3362521"/>
                </a:xfrm>
                <a:prstGeom prst="straightConnector1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491" name="Straight Arrow Connector 28"/>
                <p:cNvCxnSpPr>
                  <a:cxnSpLocks noChangeShapeType="1"/>
                </p:cNvCxnSpPr>
                <p:nvPr/>
              </p:nvCxnSpPr>
              <p:spPr bwMode="auto">
                <a:xfrm>
                  <a:off x="3609949" y="2316160"/>
                  <a:ext cx="1106067" cy="3354056"/>
                </a:xfrm>
                <a:prstGeom prst="straightConnector1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9481" name="Grouper 3"/>
              <p:cNvGrpSpPr>
                <a:grpSpLocks/>
              </p:cNvGrpSpPr>
              <p:nvPr/>
            </p:nvGrpSpPr>
            <p:grpSpPr bwMode="auto">
              <a:xfrm>
                <a:off x="5292726" y="1801813"/>
                <a:ext cx="3851274" cy="4341530"/>
                <a:chOff x="6467772" y="2142029"/>
                <a:chExt cx="3851200" cy="4342286"/>
              </a:xfrm>
            </p:grpSpPr>
            <p:sp>
              <p:nvSpPr>
                <p:cNvPr id="19482" name="Rectangle 2"/>
                <p:cNvSpPr>
                  <a:spLocks noChangeArrowheads="1"/>
                </p:cNvSpPr>
                <p:nvPr/>
              </p:nvSpPr>
              <p:spPr bwMode="auto">
                <a:xfrm>
                  <a:off x="7294784" y="6146178"/>
                  <a:ext cx="3024188" cy="338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GB" altLang="en-US" sz="1600" b="1"/>
                    <a:t>DCI  23,295 M EUR</a:t>
                  </a:r>
                </a:p>
              </p:txBody>
            </p:sp>
            <p:sp>
              <p:nvSpPr>
                <p:cNvPr id="19483" name="Oval 20"/>
                <p:cNvSpPr>
                  <a:spLocks noChangeArrowheads="1"/>
                </p:cNvSpPr>
                <p:nvPr/>
              </p:nvSpPr>
              <p:spPr bwMode="auto">
                <a:xfrm>
                  <a:off x="6467772" y="2181225"/>
                  <a:ext cx="719138" cy="503238"/>
                </a:xfrm>
                <a:prstGeom prst="ellipse">
                  <a:avLst/>
                </a:prstGeom>
                <a:noFill/>
                <a:ln w="5715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marL="3175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484" name="Oval 21"/>
                <p:cNvSpPr>
                  <a:spLocks noChangeArrowheads="1"/>
                </p:cNvSpPr>
                <p:nvPr/>
              </p:nvSpPr>
              <p:spPr bwMode="auto">
                <a:xfrm>
                  <a:off x="7442200" y="2142029"/>
                  <a:ext cx="719138" cy="503238"/>
                </a:xfrm>
                <a:prstGeom prst="ellipse">
                  <a:avLst/>
                </a:prstGeom>
                <a:noFill/>
                <a:ln w="5715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marL="3175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19485" name="Straight Arrow Connector 23"/>
                <p:cNvCxnSpPr>
                  <a:cxnSpLocks noChangeShapeType="1"/>
                </p:cNvCxnSpPr>
                <p:nvPr/>
              </p:nvCxnSpPr>
              <p:spPr bwMode="auto">
                <a:xfrm flipH="1">
                  <a:off x="7816056" y="2612017"/>
                  <a:ext cx="1" cy="3655999"/>
                </a:xfrm>
                <a:prstGeom prst="straightConnector1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486" name="Straight Arrow Connector 26"/>
                <p:cNvCxnSpPr>
                  <a:cxnSpLocks noChangeShapeType="1"/>
                  <a:stCxn id="19483" idx="4"/>
                </p:cNvCxnSpPr>
                <p:nvPr/>
              </p:nvCxnSpPr>
              <p:spPr bwMode="auto">
                <a:xfrm>
                  <a:off x="6827341" y="2684463"/>
                  <a:ext cx="974428" cy="3583553"/>
                </a:xfrm>
                <a:prstGeom prst="straightConnector1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9479" name="Rectangle 2"/>
            <p:cNvSpPr>
              <a:spLocks noChangeArrowheads="1"/>
            </p:cNvSpPr>
            <p:nvPr/>
          </p:nvSpPr>
          <p:spPr bwMode="auto">
            <a:xfrm>
              <a:off x="6094413" y="6102350"/>
              <a:ext cx="30241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altLang="en-US" sz="1600" b="1"/>
                <a:t>(ENI 18,182 M EUR)</a:t>
              </a:r>
            </a:p>
          </p:txBody>
        </p:sp>
      </p:grpSp>
      <p:grpSp>
        <p:nvGrpSpPr>
          <p:cNvPr id="26" name="Grouper 1"/>
          <p:cNvGrpSpPr>
            <a:grpSpLocks/>
          </p:cNvGrpSpPr>
          <p:nvPr/>
        </p:nvGrpSpPr>
        <p:grpSpPr bwMode="auto">
          <a:xfrm>
            <a:off x="1187450" y="2781300"/>
            <a:ext cx="3648075" cy="3725863"/>
            <a:chOff x="3113089" y="3185690"/>
            <a:chExt cx="3648050" cy="3725232"/>
          </a:xfrm>
        </p:grpSpPr>
        <p:sp>
          <p:nvSpPr>
            <p:cNvPr id="19473" name="Rectangle 2"/>
            <p:cNvSpPr>
              <a:spLocks noChangeArrowheads="1"/>
            </p:cNvSpPr>
            <p:nvPr/>
          </p:nvSpPr>
          <p:spPr bwMode="auto">
            <a:xfrm>
              <a:off x="3736951" y="6278515"/>
              <a:ext cx="2698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altLang="en-US" sz="1600" b="1"/>
                <a:t>CSO-LA 1.907 M EUR</a:t>
              </a:r>
            </a:p>
          </p:txBody>
        </p:sp>
        <p:sp>
          <p:nvSpPr>
            <p:cNvPr id="19474" name="Rectangle 2"/>
            <p:cNvSpPr>
              <a:spLocks noChangeArrowheads="1"/>
            </p:cNvSpPr>
            <p:nvPr/>
          </p:nvSpPr>
          <p:spPr bwMode="auto">
            <a:xfrm>
              <a:off x="3736951" y="6572660"/>
              <a:ext cx="3024188" cy="33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altLang="en-US" sz="1600" b="1"/>
                <a:t>LA 450 M EUR</a:t>
              </a:r>
            </a:p>
          </p:txBody>
        </p:sp>
        <p:grpSp>
          <p:nvGrpSpPr>
            <p:cNvPr id="19475" name="Group 34"/>
            <p:cNvGrpSpPr>
              <a:grpSpLocks/>
            </p:cNvGrpSpPr>
            <p:nvPr/>
          </p:nvGrpSpPr>
          <p:grpSpPr bwMode="auto">
            <a:xfrm>
              <a:off x="3113089" y="3185690"/>
              <a:ext cx="1540768" cy="3197513"/>
              <a:chOff x="3113088" y="3186113"/>
              <a:chExt cx="1540768" cy="3197513"/>
            </a:xfrm>
          </p:grpSpPr>
          <p:sp>
            <p:nvSpPr>
              <p:cNvPr id="19476" name="Oval 5"/>
              <p:cNvSpPr>
                <a:spLocks noChangeArrowheads="1"/>
              </p:cNvSpPr>
              <p:nvPr/>
            </p:nvSpPr>
            <p:spPr bwMode="auto">
              <a:xfrm>
                <a:off x="3113088" y="3186113"/>
                <a:ext cx="719137" cy="503237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marL="3175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19477" name="Straight Arrow Connector 4"/>
              <p:cNvCxnSpPr>
                <a:cxnSpLocks noChangeShapeType="1"/>
                <a:stCxn id="19476" idx="4"/>
              </p:cNvCxnSpPr>
              <p:nvPr/>
            </p:nvCxnSpPr>
            <p:spPr bwMode="auto">
              <a:xfrm>
                <a:off x="3472657" y="3689350"/>
                <a:ext cx="1181199" cy="2694276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34" name="Picture 10" descr="http://www.clipartbest.com/cliparts/pT5/e4e/pT5e4eLG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25538"/>
            <a:ext cx="43338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er 21"/>
          <p:cNvGrpSpPr>
            <a:grpSpLocks/>
          </p:cNvGrpSpPr>
          <p:nvPr/>
        </p:nvGrpSpPr>
        <p:grpSpPr bwMode="auto">
          <a:xfrm>
            <a:off x="1835150" y="2133600"/>
            <a:ext cx="4610100" cy="971550"/>
            <a:chOff x="1835696" y="2132857"/>
            <a:chExt cx="4609450" cy="971740"/>
          </a:xfrm>
        </p:grpSpPr>
        <p:cxnSp>
          <p:nvCxnSpPr>
            <p:cNvPr id="19469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1907704" y="2276872"/>
              <a:ext cx="1512168" cy="64807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0" name="Straight Arrow Connector 4"/>
            <p:cNvCxnSpPr>
              <a:cxnSpLocks noChangeShapeType="1"/>
              <a:stCxn id="19476" idx="6"/>
            </p:cNvCxnSpPr>
            <p:nvPr/>
          </p:nvCxnSpPr>
          <p:spPr bwMode="auto">
            <a:xfrm flipV="1">
              <a:off x="1906766" y="2132857"/>
              <a:ext cx="2445959" cy="89973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1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1907704" y="2204864"/>
              <a:ext cx="3490339" cy="899076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2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1835696" y="2276872"/>
              <a:ext cx="4609450" cy="827725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6530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3338" y="115888"/>
            <a:ext cx="8931275" cy="649287"/>
          </a:xfrm>
        </p:spPr>
        <p:txBody>
          <a:bodyPr/>
          <a:lstStyle/>
          <a:p>
            <a:pPr algn="ctr"/>
            <a:r>
              <a:rPr lang="en-US" sz="2400" b="0">
                <a:solidFill>
                  <a:schemeClr val="bg1"/>
                </a:solidFill>
                <a:latin typeface="Verdana" charset="0"/>
                <a:ea typeface="ＭＳ Ｐゴシック" charset="0"/>
              </a:rPr>
              <a:t/>
            </a:r>
            <a:br>
              <a:rPr lang="en-US" sz="2400" b="0">
                <a:solidFill>
                  <a:schemeClr val="bg1"/>
                </a:solidFill>
                <a:latin typeface="Verdana" charset="0"/>
                <a:ea typeface="ＭＳ Ｐゴシック" charset="0"/>
              </a:rPr>
            </a:br>
            <a:r>
              <a:rPr lang="en-US" sz="2400" b="0">
                <a:solidFill>
                  <a:schemeClr val="bg1"/>
                </a:solidFill>
                <a:latin typeface="Verdana" charset="0"/>
                <a:ea typeface="ＭＳ Ｐゴシック" charset="0"/>
              </a:rPr>
              <a:t/>
            </a:r>
            <a:br>
              <a:rPr lang="en-US" sz="2400" b="0">
                <a:solidFill>
                  <a:schemeClr val="bg1"/>
                </a:solidFill>
                <a:latin typeface="Verdana" charset="0"/>
                <a:ea typeface="ＭＳ Ｐゴシック" charset="0"/>
              </a:rPr>
            </a:br>
            <a:endParaRPr lang="en-US" sz="2400" b="0">
              <a:solidFill>
                <a:schemeClr val="bg1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3" y="4238625"/>
            <a:ext cx="8259762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GB" sz="1400" b="1" dirty="0">
              <a:latin typeface="Verdana" pitchFamily="34" charset="0"/>
              <a:ea typeface="MS PGothic" pitchFamily="34" charset="-128"/>
              <a:cs typeface="+mn-cs"/>
            </a:endParaRPr>
          </a:p>
          <a:p>
            <a:pPr algn="ctr">
              <a:defRPr/>
            </a:pPr>
            <a:r>
              <a:rPr lang="en-GB" sz="1400" b="1" dirty="0">
                <a:latin typeface="Verdana" pitchFamily="34" charset="0"/>
                <a:ea typeface="MS PGothic" pitchFamily="34" charset="-128"/>
                <a:cs typeface="+mn-cs"/>
              </a:rPr>
              <a:t>MILESTONES: </a:t>
            </a:r>
          </a:p>
          <a:p>
            <a:pPr>
              <a:defRPr/>
            </a:pPr>
            <a:endParaRPr lang="en-GB" sz="1400" dirty="0">
              <a:latin typeface="Verdana" pitchFamily="34" charset="0"/>
              <a:ea typeface="MS PGothic" pitchFamily="34" charset="-128"/>
              <a:cs typeface="+mn-cs"/>
            </a:endParaRPr>
          </a:p>
          <a:p>
            <a:pPr marL="285750" indent="-285750">
              <a:buFont typeface="Wingdings" charset="2"/>
              <a:buChar char=""/>
              <a:defRPr/>
            </a:pPr>
            <a:r>
              <a:rPr lang="en-GB" sz="1400" b="1" i="1" u="sng" dirty="0">
                <a:solidFill>
                  <a:srgbClr val="0070C0"/>
                </a:solidFill>
                <a:latin typeface="+mn-lt"/>
                <a:ea typeface="MS PGothic" pitchFamily="34" charset="-128"/>
                <a:cs typeface="+mn-cs"/>
              </a:rPr>
              <a:t>Concept Paper </a:t>
            </a:r>
            <a:r>
              <a:rPr lang="en-GB" sz="1400" dirty="0">
                <a:latin typeface="Verdana" pitchFamily="34" charset="0"/>
                <a:ea typeface="MS PGothic" pitchFamily="34" charset="-128"/>
                <a:cs typeface="+mn-cs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March-June 2014)</a:t>
            </a:r>
          </a:p>
          <a:p>
            <a:pPr marL="285750" indent="-285750">
              <a:buFont typeface="Wingdings" charset="2"/>
              <a:buChar char=""/>
              <a:defRPr/>
            </a:pPr>
            <a:r>
              <a:rPr lang="en-GB" sz="1400" b="1" i="1" u="sng" dirty="0">
                <a:solidFill>
                  <a:srgbClr val="0070C0"/>
                </a:solidFill>
                <a:latin typeface="+mn-lt"/>
                <a:ea typeface="MS PGothic" pitchFamily="34" charset="-128"/>
                <a:cs typeface="+mn-cs"/>
              </a:rPr>
              <a:t>Internal Brainstorming 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involving different units at</a:t>
            </a:r>
            <a:r>
              <a:rPr lang="en-GB" sz="1400" dirty="0">
                <a:latin typeface="Verdana" pitchFamily="34" charset="0"/>
                <a:ea typeface="MS PGothic" pitchFamily="34" charset="-128"/>
                <a:cs typeface="+mn-cs"/>
              </a:rPr>
              <a:t> </a:t>
            </a:r>
            <a:r>
              <a:rPr lang="en-GB" sz="1400" b="1" i="1" u="sng" dirty="0">
                <a:solidFill>
                  <a:srgbClr val="0070C0"/>
                </a:solidFill>
                <a:latin typeface="+mn-lt"/>
                <a:ea typeface="MS PGothic" pitchFamily="34" charset="-128"/>
                <a:cs typeface="+mn-cs"/>
              </a:rPr>
              <a:t>DG DEVCO, DG AGRI, Committee of Regions 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(December 2014): </a:t>
            </a:r>
            <a:r>
              <a:rPr lang="en-US" sz="1400" dirty="0">
                <a:latin typeface="Verdana" pitchFamily="34" charset="0"/>
                <a:ea typeface="MS PGothic" pitchFamily="34" charset="-128"/>
                <a:cs typeface="+mn-cs"/>
                <a:hlinkClick r:id="rId3"/>
              </a:rPr>
              <a:t>http://capacity4dev.ec.europa.eu/article/what-territorial-approach-local-development</a:t>
            </a:r>
            <a:endParaRPr lang="en-GB" sz="1400" dirty="0">
              <a:latin typeface="Verdana" pitchFamily="34" charset="0"/>
              <a:ea typeface="MS PGothic" pitchFamily="34" charset="-128"/>
              <a:cs typeface="+mn-cs"/>
            </a:endParaRPr>
          </a:p>
          <a:p>
            <a:pPr marL="285750" indent="-285750">
              <a:buFont typeface="Wingdings" charset="2"/>
              <a:buChar char=""/>
              <a:defRPr/>
            </a:pP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Presentation of the TALD framework during a </a:t>
            </a:r>
            <a:r>
              <a:rPr lang="en-GB" sz="1400" b="1" i="1" u="sng" dirty="0">
                <a:solidFill>
                  <a:srgbClr val="0070C0"/>
                </a:solidFill>
                <a:latin typeface="+mn-lt"/>
                <a:ea typeface="MS PGothic" pitchFamily="34" charset="-128"/>
                <a:cs typeface="+mn-cs"/>
              </a:rPr>
              <a:t>Brussels Seminar 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on DLD involving more that 65 p</a:t>
            </a:r>
            <a:r>
              <a:rPr lang="fr-FR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eo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ple from EUDs</a:t>
            </a:r>
          </a:p>
          <a:p>
            <a:pPr marL="285750" indent="-285750">
              <a:buFont typeface="Wingdings" charset="2"/>
              <a:buChar char=""/>
              <a:defRPr/>
            </a:pPr>
            <a:r>
              <a:rPr lang="en-GB" sz="1400" b="1" i="1" u="sng" dirty="0">
                <a:solidFill>
                  <a:srgbClr val="0070C0"/>
                </a:solidFill>
                <a:latin typeface="+mn-lt"/>
                <a:ea typeface="MS PGothic" pitchFamily="34" charset="-128"/>
                <a:cs typeface="+mn-cs"/>
              </a:rPr>
              <a:t>Regional TALD seminars</a:t>
            </a:r>
            <a:r>
              <a:rPr lang="en-GB" sz="1400" dirty="0">
                <a:latin typeface="Verdana" pitchFamily="34" charset="0"/>
                <a:ea typeface="MS PGothic" pitchFamily="34" charset="-128"/>
                <a:cs typeface="+mn-cs"/>
              </a:rPr>
              <a:t>: 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Bogota (June 2015), </a:t>
            </a:r>
            <a:r>
              <a:rPr lang="en-GB" sz="1400" dirty="0" err="1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Cotonou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 (November 2015), Jakarta (February 2015), Dar-</a:t>
            </a:r>
            <a:r>
              <a:rPr lang="en-GB" sz="1400" dirty="0" err="1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es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-Salaam (April 2015)</a:t>
            </a:r>
          </a:p>
        </p:txBody>
      </p:sp>
      <p:sp>
        <p:nvSpPr>
          <p:cNvPr id="4" name="Rectangle 3"/>
          <p:cNvSpPr/>
          <p:nvPr/>
        </p:nvSpPr>
        <p:spPr>
          <a:xfrm>
            <a:off x="5724525" y="981075"/>
            <a:ext cx="3419475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>
                <a:latin typeface="Verdana" pitchFamily="34" charset="0"/>
                <a:ea typeface="MS PGothic" pitchFamily="34" charset="-128"/>
                <a:cs typeface="+mn-cs"/>
              </a:rPr>
              <a:t>CHALLENGES</a:t>
            </a:r>
            <a:r>
              <a:rPr lang="en-GB" sz="1600" dirty="0">
                <a:latin typeface="Verdana" pitchFamily="34" charset="0"/>
                <a:ea typeface="MS PGothic" pitchFamily="34" charset="-128"/>
                <a:cs typeface="+mn-cs"/>
              </a:rPr>
              <a:t> </a:t>
            </a:r>
          </a:p>
          <a:p>
            <a:pPr>
              <a:defRPr/>
            </a:pPr>
            <a:endParaRPr lang="en-GB" sz="1600" dirty="0">
              <a:latin typeface="Verdana" pitchFamily="34" charset="0"/>
              <a:ea typeface="MS PGothic" pitchFamily="34" charset="-128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Developing a </a:t>
            </a:r>
            <a:r>
              <a:rPr lang="en-GB" sz="1600" b="1" u="sng" kern="0" dirty="0">
                <a:solidFill>
                  <a:srgbClr val="0070C0"/>
                </a:solidFill>
                <a:latin typeface="+mn-lt"/>
                <a:ea typeface="MS PGothic" pitchFamily="34" charset="-128"/>
                <a:cs typeface="MS PGothic" charset="0"/>
              </a:rPr>
              <a:t>framework: TALD </a:t>
            </a:r>
            <a:r>
              <a:rPr lang="en-GB" sz="16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(Territorial Approach to Local Development</a:t>
            </a: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) to operasionalise the EU vision of LAs as developmental actors (EU </a:t>
            </a:r>
            <a:r>
              <a:rPr lang="en-GB" sz="1600" dirty="0" err="1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Comm</a:t>
            </a: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)</a:t>
            </a:r>
            <a:endParaRPr lang="en-GB" sz="1600" dirty="0">
              <a:solidFill>
                <a:srgbClr val="000000"/>
              </a:solidFill>
              <a:latin typeface="Verdana" pitchFamily="34" charset="0"/>
              <a:ea typeface="MS PGothic" pitchFamily="34" charset="-128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Supporting </a:t>
            </a:r>
            <a:r>
              <a:rPr lang="en-GB" sz="16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the </a:t>
            </a:r>
            <a:r>
              <a:rPr lang="en-GB" sz="1600" b="1" u="sng" kern="0" dirty="0">
                <a:solidFill>
                  <a:srgbClr val="0070C0"/>
                </a:solidFill>
                <a:latin typeface="+mn-lt"/>
                <a:ea typeface="MS PGothic" pitchFamily="34" charset="-128"/>
                <a:cs typeface="MS PGothic" charset="0"/>
              </a:rPr>
              <a:t>mainstreaming</a:t>
            </a:r>
            <a:r>
              <a:rPr lang="en-GB" sz="16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 of TALD within </a:t>
            </a:r>
            <a:r>
              <a:rPr lang="en-GB" sz="1600" b="1" u="sng" kern="0" dirty="0">
                <a:solidFill>
                  <a:srgbClr val="0070C0"/>
                </a:solidFill>
                <a:latin typeface="+mn-lt"/>
                <a:ea typeface="MS PGothic" pitchFamily="34" charset="-128"/>
                <a:cs typeface="MS PGothic" charset="0"/>
              </a:rPr>
              <a:t>EU supported </a:t>
            </a:r>
            <a:r>
              <a:rPr lang="en-GB" sz="1600" b="1" u="sng" kern="0" dirty="0" smtClean="0">
                <a:solidFill>
                  <a:srgbClr val="0070C0"/>
                </a:solidFill>
                <a:latin typeface="+mn-lt"/>
                <a:ea typeface="MS PGothic" pitchFamily="34" charset="-128"/>
                <a:cs typeface="MS PGothic" charset="0"/>
              </a:rPr>
              <a:t>programs;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600" b="1" u="sng" kern="0" dirty="0">
                <a:solidFill>
                  <a:srgbClr val="0070C0"/>
                </a:solidFill>
                <a:ea typeface="MS PGothic" pitchFamily="34" charset="-128"/>
                <a:cs typeface="MS PGothic" charset="0"/>
              </a:rPr>
              <a:t>Supporting piloting experiences </a:t>
            </a:r>
            <a:r>
              <a:rPr lang="en-GB" sz="1600" dirty="0">
                <a:solidFill>
                  <a:srgbClr val="000000"/>
                </a:solidFill>
                <a:ea typeface="MS PGothic" pitchFamily="34" charset="-128"/>
              </a:rPr>
              <a:t>through the thematic program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600" b="1" u="sng" kern="0" dirty="0">
              <a:solidFill>
                <a:srgbClr val="0070C0"/>
              </a:solidFill>
              <a:latin typeface="+mn-lt"/>
              <a:ea typeface="MS PGothic" pitchFamily="34" charset="-128"/>
              <a:cs typeface="MS PGothic" charset="0"/>
            </a:endParaRPr>
          </a:p>
        </p:txBody>
      </p:sp>
      <p:pic>
        <p:nvPicPr>
          <p:cNvPr id="6" name="Picture 3" descr="4. Earth as center of the universe (2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6" y="1268760"/>
            <a:ext cx="439216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87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5003800" y="2349500"/>
            <a:ext cx="295275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 dirty="0">
              <a:latin typeface="Verdana" charset="0"/>
              <a:ea typeface="MS PGothic" charset="0"/>
              <a:cs typeface="MS PGothic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1159" y="960983"/>
            <a:ext cx="3326981" cy="3044081"/>
            <a:chOff x="361159" y="960983"/>
            <a:chExt cx="3326981" cy="3044081"/>
          </a:xfrm>
        </p:grpSpPr>
        <p:sp>
          <p:nvSpPr>
            <p:cNvPr id="19458" name="Ellipse 2"/>
            <p:cNvSpPr>
              <a:spLocks noChangeArrowheads="1"/>
            </p:cNvSpPr>
            <p:nvPr/>
          </p:nvSpPr>
          <p:spPr bwMode="auto">
            <a:xfrm>
              <a:off x="361159" y="1260689"/>
              <a:ext cx="3326981" cy="274437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18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55576" y="960983"/>
              <a:ext cx="2790805" cy="2854740"/>
              <a:chOff x="755576" y="960983"/>
              <a:chExt cx="2790805" cy="2854740"/>
            </a:xfrm>
          </p:grpSpPr>
          <p:sp>
            <p:nvSpPr>
              <p:cNvPr id="6" name="ZoneTexte 5"/>
              <p:cNvSpPr txBox="1">
                <a:spLocks noChangeArrowheads="1"/>
              </p:cNvSpPr>
              <p:nvPr/>
            </p:nvSpPr>
            <p:spPr bwMode="auto">
              <a:xfrm>
                <a:off x="1061476" y="1556792"/>
                <a:ext cx="1926348" cy="523220"/>
              </a:xfrm>
              <a:prstGeom prst="rect">
                <a:avLst/>
              </a:prstGeom>
              <a:solidFill>
                <a:srgbClr val="3E6FD2"/>
              </a:solidFill>
              <a:ln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bliqueTopLeft"/>
                <a:lightRig rig="threePt" dir="t"/>
              </a:scene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Local</a:t>
                </a:r>
                <a:r>
                  <a:rPr lang="en-US" sz="1400" dirty="0"/>
                  <a:t> </a:t>
                </a:r>
                <a:r>
                  <a:rPr lang="en-US" sz="1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development </a:t>
                </a:r>
                <a:r>
                  <a:rPr lang="en-US" sz="14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programs</a:t>
                </a:r>
                <a:endParaRPr lang="en-US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755576" y="2204864"/>
                <a:ext cx="27908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Promoting joint action with newly emerging LAs</a:t>
                </a:r>
              </a:p>
              <a:p>
                <a:pPr lvl="0" algn="ctr"/>
                <a:r>
                  <a:rPr lang="en-GB" b="1" dirty="0"/>
                  <a:t>m</a:t>
                </a:r>
                <a:r>
                  <a:rPr lang="en-GB" b="1" dirty="0" smtClean="0"/>
                  <a:t>icro</a:t>
                </a:r>
                <a:r>
                  <a:rPr lang="en-GB" b="1" dirty="0"/>
                  <a:t>-projects</a:t>
                </a:r>
              </a:p>
              <a:p>
                <a:pPr lvl="0" algn="ctr"/>
                <a:r>
                  <a:rPr lang="en-GB" b="1" dirty="0"/>
                  <a:t>Programs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48038" y="3068960"/>
                <a:ext cx="2024795" cy="746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Progressive recognition of LAs as the pivotal actor for LD process</a:t>
                </a:r>
              </a:p>
            </p:txBody>
          </p:sp>
          <p:sp>
            <p:nvSpPr>
              <p:cNvPr id="9" name="Text Box 44"/>
              <p:cNvSpPr txBox="1">
                <a:spLocks noChangeArrowheads="1"/>
              </p:cNvSpPr>
              <p:nvPr/>
            </p:nvSpPr>
            <p:spPr bwMode="auto">
              <a:xfrm>
                <a:off x="1750262" y="960983"/>
                <a:ext cx="105830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fr-FR" sz="1400" b="1" dirty="0" smtClean="0"/>
                  <a:t>M</a:t>
                </a:r>
                <a:r>
                  <a:rPr lang="en-US" sz="1400" b="1" dirty="0" smtClean="0"/>
                  <a:t>iddle-90’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421309" y="960983"/>
            <a:ext cx="3298431" cy="3126691"/>
            <a:chOff x="5421309" y="960983"/>
            <a:chExt cx="3298431" cy="3126691"/>
          </a:xfrm>
        </p:grpSpPr>
        <p:grpSp>
          <p:nvGrpSpPr>
            <p:cNvPr id="8" name="Group 7"/>
            <p:cNvGrpSpPr/>
            <p:nvPr/>
          </p:nvGrpSpPr>
          <p:grpSpPr>
            <a:xfrm>
              <a:off x="5421309" y="1260689"/>
              <a:ext cx="3298431" cy="2826985"/>
              <a:chOff x="5450033" y="1700808"/>
              <a:chExt cx="3298431" cy="2826985"/>
            </a:xfrm>
          </p:grpSpPr>
          <p:sp>
            <p:nvSpPr>
              <p:cNvPr id="19459" name="Ellipse 10"/>
              <p:cNvSpPr>
                <a:spLocks noChangeArrowheads="1"/>
              </p:cNvSpPr>
              <p:nvPr/>
            </p:nvSpPr>
            <p:spPr bwMode="auto">
              <a:xfrm>
                <a:off x="5450033" y="1700808"/>
                <a:ext cx="3298431" cy="2826985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endParaRPr lang="es-ES_tradnl" altLang="en-US" sz="1800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5930735" y="1986545"/>
                <a:ext cx="2448272" cy="2400657"/>
                <a:chOff x="5930735" y="1986545"/>
                <a:chExt cx="2448272" cy="2400657"/>
              </a:xfrm>
            </p:grpSpPr>
            <p:sp>
              <p:nvSpPr>
                <p:cNvPr id="19" name="ZoneTexte 5"/>
                <p:cNvSpPr txBox="1">
                  <a:spLocks noChangeArrowheads="1"/>
                </p:cNvSpPr>
                <p:nvPr/>
              </p:nvSpPr>
              <p:spPr bwMode="auto">
                <a:xfrm>
                  <a:off x="6278125" y="1986545"/>
                  <a:ext cx="1753493" cy="646331"/>
                </a:xfrm>
                <a:prstGeom prst="rect">
                  <a:avLst/>
                </a:prstGeom>
                <a:solidFill>
                  <a:srgbClr val="3E6FD2"/>
                </a:solidFill>
                <a:ln>
                  <a:noFill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/>
                  <a:lightRig rig="threePt" dir="t"/>
                </a:scene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lvl="0" algn="ctr"/>
                  <a:r>
                    <a:rPr lang="en-US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Decentralisation </a:t>
                  </a:r>
                </a:p>
                <a:p>
                  <a:pPr lvl="0" algn="ctr"/>
                  <a:r>
                    <a:rPr lang="en-US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reform support programs</a:t>
                  </a:r>
                  <a:endParaRPr lang="en-US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5930735" y="2632876"/>
                  <a:ext cx="2448272" cy="17543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b="1" u="sng" dirty="0" smtClean="0"/>
                    <a:t>Decentralisation</a:t>
                  </a:r>
                  <a:r>
                    <a:rPr lang="en-GB" b="1" dirty="0" smtClean="0"/>
                    <a:t> as a </a:t>
                  </a:r>
                  <a:r>
                    <a:rPr lang="en-GB" b="1" u="sng" dirty="0" smtClean="0"/>
                    <a:t>public sector reform process </a:t>
                  </a:r>
                  <a:r>
                    <a:rPr lang="en-GB" b="1" dirty="0" smtClean="0"/>
                    <a:t>intended to </a:t>
                  </a:r>
                  <a:r>
                    <a:rPr lang="en-GB" b="1" u="sng" dirty="0" smtClean="0"/>
                    <a:t>transfer responsibilities, resources </a:t>
                  </a:r>
                  <a:r>
                    <a:rPr lang="en-GB" b="1" dirty="0" smtClean="0"/>
                    <a:t>and </a:t>
                  </a:r>
                  <a:r>
                    <a:rPr lang="en-GB" b="1" u="sng" dirty="0" smtClean="0"/>
                    <a:t>general </a:t>
                  </a:r>
                  <a:r>
                    <a:rPr lang="en-US" b="1" u="sng" dirty="0" smtClean="0"/>
                    <a:t>authority </a:t>
                  </a:r>
                  <a:r>
                    <a:rPr lang="en-US" b="1" dirty="0"/>
                    <a:t>from higher levels to newly empowered lower levels of government</a:t>
                  </a:r>
                  <a:endParaRPr lang="fr-FR" b="1" dirty="0"/>
                </a:p>
              </p:txBody>
            </p:sp>
          </p:grpSp>
        </p:grpSp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6495583" y="960983"/>
              <a:ext cx="103906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>
                <a:defRPr/>
              </a:pPr>
              <a:r>
                <a:rPr lang="fr-FR" sz="1400" b="1" dirty="0" smtClean="0"/>
                <a:t>2000-2014</a:t>
              </a:r>
              <a:endParaRPr lang="en-US" sz="1400" b="1" dirty="0" smtClean="0"/>
            </a:p>
          </p:txBody>
        </p:sp>
      </p:grpSp>
      <p:sp>
        <p:nvSpPr>
          <p:cNvPr id="26" name="Flèche vers la droite 85"/>
          <p:cNvSpPr/>
          <p:nvPr/>
        </p:nvSpPr>
        <p:spPr bwMode="auto">
          <a:xfrm>
            <a:off x="4100500" y="2216808"/>
            <a:ext cx="903299" cy="504056"/>
          </a:xfrm>
          <a:prstGeom prst="rightArrow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pitchFamily="3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05" y="71385"/>
            <a:ext cx="8962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Why a seminar on Territorial Approach </a:t>
            </a:r>
            <a:r>
              <a:rPr lang="en-US" sz="2800" b="1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to</a:t>
            </a:r>
          </a:p>
          <a:p>
            <a:r>
              <a:rPr lang="en-US" sz="2800" b="1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 Local Development</a:t>
            </a:r>
            <a:r>
              <a:rPr lang="en-US" sz="2800" b="1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95935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971550" y="5876925"/>
            <a:ext cx="7850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588" indent="-158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fr-FR" altLang="en-US" sz="1600" b="1"/>
          </a:p>
        </p:txBody>
      </p:sp>
      <p:sp>
        <p:nvSpPr>
          <p:cNvPr id="21506" name="Content Placeholder 2"/>
          <p:cNvSpPr txBox="1">
            <a:spLocks/>
          </p:cNvSpPr>
          <p:nvPr/>
        </p:nvSpPr>
        <p:spPr bwMode="auto">
          <a:xfrm>
            <a:off x="-107950" y="2354263"/>
            <a:ext cx="88217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Verdana" pitchFamily="34" charset="0"/>
              <a:buAutoNum type="arabicPeriod" startAt="4"/>
            </a:pPr>
            <a:endParaRPr lang="en-US" altLang="en-US" sz="2000"/>
          </a:p>
        </p:txBody>
      </p:sp>
      <p:pic>
        <p:nvPicPr>
          <p:cNvPr id="11" name="Picture 9" descr="C:\Users\rodrigo\Desktop\Last version\Référence Documents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355976" cy="685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55875" y="981075"/>
            <a:ext cx="24479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AutoNum type="circleNumDbPlain"/>
              <a:defRPr/>
            </a:pPr>
            <a:endParaRPr lang="fr-FR" sz="1600" dirty="0" smtClean="0"/>
          </a:p>
          <a:p>
            <a:pPr>
              <a:spcBef>
                <a:spcPct val="20000"/>
              </a:spcBef>
              <a:buFontTx/>
              <a:buAutoNum type="circleNumDbPlain"/>
              <a:defRPr/>
            </a:pPr>
            <a:endParaRPr lang="en-US" sz="1600" dirty="0" smtClean="0"/>
          </a:p>
          <a:p>
            <a:pPr marL="0" indent="0">
              <a:spcBef>
                <a:spcPct val="20000"/>
              </a:spcBef>
              <a:defRPr/>
            </a:pPr>
            <a:endParaRPr lang="en-US" sz="1600" dirty="0" smtClean="0"/>
          </a:p>
          <a:p>
            <a:pPr>
              <a:spcBef>
                <a:spcPct val="20000"/>
              </a:spcBef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73657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5003800" y="2349500"/>
            <a:ext cx="295275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 dirty="0">
              <a:latin typeface="Verdana" charset="0"/>
              <a:ea typeface="MS PGothic" charset="0"/>
              <a:cs typeface="MS PGothic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1159" y="960983"/>
            <a:ext cx="3326981" cy="3044081"/>
            <a:chOff x="361159" y="960983"/>
            <a:chExt cx="3326981" cy="3044081"/>
          </a:xfrm>
        </p:grpSpPr>
        <p:sp>
          <p:nvSpPr>
            <p:cNvPr id="19458" name="Ellipse 2"/>
            <p:cNvSpPr>
              <a:spLocks noChangeArrowheads="1"/>
            </p:cNvSpPr>
            <p:nvPr/>
          </p:nvSpPr>
          <p:spPr bwMode="auto">
            <a:xfrm>
              <a:off x="361159" y="1260689"/>
              <a:ext cx="3326981" cy="274437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18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55576" y="960983"/>
              <a:ext cx="2790805" cy="2854740"/>
              <a:chOff x="755576" y="960983"/>
              <a:chExt cx="2790805" cy="2854740"/>
            </a:xfrm>
          </p:grpSpPr>
          <p:sp>
            <p:nvSpPr>
              <p:cNvPr id="6" name="ZoneTexte 5"/>
              <p:cNvSpPr txBox="1">
                <a:spLocks noChangeArrowheads="1"/>
              </p:cNvSpPr>
              <p:nvPr/>
            </p:nvSpPr>
            <p:spPr bwMode="auto">
              <a:xfrm>
                <a:off x="1061476" y="1556792"/>
                <a:ext cx="1926348" cy="523220"/>
              </a:xfrm>
              <a:prstGeom prst="rect">
                <a:avLst/>
              </a:prstGeom>
              <a:solidFill>
                <a:srgbClr val="3E6FD2"/>
              </a:solidFill>
              <a:ln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bliqueTopLeft"/>
                <a:lightRig rig="threePt" dir="t"/>
              </a:scene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Local</a:t>
                </a:r>
                <a:r>
                  <a:rPr lang="en-US" sz="1400" dirty="0"/>
                  <a:t> </a:t>
                </a:r>
                <a:r>
                  <a:rPr lang="en-US" sz="1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development </a:t>
                </a:r>
                <a:r>
                  <a:rPr lang="en-US" sz="14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programs</a:t>
                </a:r>
                <a:endParaRPr lang="en-US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755576" y="2204864"/>
                <a:ext cx="27908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Promoting joint action with newly emerging LAs</a:t>
                </a:r>
              </a:p>
              <a:p>
                <a:pPr lvl="0" algn="ctr"/>
                <a:r>
                  <a:rPr lang="en-GB" b="1" dirty="0"/>
                  <a:t>m</a:t>
                </a:r>
                <a:r>
                  <a:rPr lang="en-GB" b="1" dirty="0" smtClean="0"/>
                  <a:t>icro</a:t>
                </a:r>
                <a:r>
                  <a:rPr lang="en-GB" b="1" dirty="0"/>
                  <a:t>-projects</a:t>
                </a:r>
              </a:p>
              <a:p>
                <a:pPr lvl="0" algn="ctr"/>
                <a:r>
                  <a:rPr lang="en-GB" b="1" dirty="0"/>
                  <a:t>Programs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48038" y="3068960"/>
                <a:ext cx="2024795" cy="746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Progressive recognition of LAs as the pivotal actor for LD process</a:t>
                </a:r>
              </a:p>
            </p:txBody>
          </p:sp>
          <p:sp>
            <p:nvSpPr>
              <p:cNvPr id="9" name="Text Box 44"/>
              <p:cNvSpPr txBox="1">
                <a:spLocks noChangeArrowheads="1"/>
              </p:cNvSpPr>
              <p:nvPr/>
            </p:nvSpPr>
            <p:spPr bwMode="auto">
              <a:xfrm>
                <a:off x="1750262" y="960983"/>
                <a:ext cx="105830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fr-FR" sz="1400" b="1" dirty="0" smtClean="0"/>
                  <a:t>M</a:t>
                </a:r>
                <a:r>
                  <a:rPr lang="en-US" sz="1400" b="1" dirty="0" smtClean="0"/>
                  <a:t>iddle-90’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421309" y="960983"/>
            <a:ext cx="3298431" cy="3126691"/>
            <a:chOff x="5421309" y="960983"/>
            <a:chExt cx="3298431" cy="3126691"/>
          </a:xfrm>
        </p:grpSpPr>
        <p:grpSp>
          <p:nvGrpSpPr>
            <p:cNvPr id="8" name="Group 7"/>
            <p:cNvGrpSpPr/>
            <p:nvPr/>
          </p:nvGrpSpPr>
          <p:grpSpPr>
            <a:xfrm>
              <a:off x="5421309" y="1260689"/>
              <a:ext cx="3298431" cy="2826985"/>
              <a:chOff x="5450033" y="1700808"/>
              <a:chExt cx="3298431" cy="2826985"/>
            </a:xfrm>
          </p:grpSpPr>
          <p:sp>
            <p:nvSpPr>
              <p:cNvPr id="19459" name="Ellipse 10"/>
              <p:cNvSpPr>
                <a:spLocks noChangeArrowheads="1"/>
              </p:cNvSpPr>
              <p:nvPr/>
            </p:nvSpPr>
            <p:spPr bwMode="auto">
              <a:xfrm>
                <a:off x="5450033" y="1700808"/>
                <a:ext cx="3298431" cy="2826985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endParaRPr lang="es-ES_tradnl" altLang="en-US" sz="1800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5930735" y="1986545"/>
                <a:ext cx="2448272" cy="2400657"/>
                <a:chOff x="5930735" y="1986545"/>
                <a:chExt cx="2448272" cy="2400657"/>
              </a:xfrm>
            </p:grpSpPr>
            <p:sp>
              <p:nvSpPr>
                <p:cNvPr id="19" name="ZoneTexte 5"/>
                <p:cNvSpPr txBox="1">
                  <a:spLocks noChangeArrowheads="1"/>
                </p:cNvSpPr>
                <p:nvPr/>
              </p:nvSpPr>
              <p:spPr bwMode="auto">
                <a:xfrm>
                  <a:off x="6278125" y="1986545"/>
                  <a:ext cx="1753493" cy="646331"/>
                </a:xfrm>
                <a:prstGeom prst="rect">
                  <a:avLst/>
                </a:prstGeom>
                <a:solidFill>
                  <a:srgbClr val="3E6FD2"/>
                </a:solidFill>
                <a:ln>
                  <a:noFill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/>
                  <a:lightRig rig="threePt" dir="t"/>
                </a:scene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lvl="0" algn="ctr"/>
                  <a:r>
                    <a:rPr lang="en-US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Decentralisation </a:t>
                  </a:r>
                </a:p>
                <a:p>
                  <a:pPr lvl="0" algn="ctr"/>
                  <a:r>
                    <a:rPr lang="en-US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reform support programs</a:t>
                  </a:r>
                  <a:endParaRPr lang="en-US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5930735" y="2632876"/>
                  <a:ext cx="2448272" cy="17543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b="1" u="sng" dirty="0" smtClean="0"/>
                    <a:t>Decentralisation</a:t>
                  </a:r>
                  <a:r>
                    <a:rPr lang="en-GB" b="1" dirty="0" smtClean="0"/>
                    <a:t> as a </a:t>
                  </a:r>
                  <a:r>
                    <a:rPr lang="en-GB" b="1" u="sng" dirty="0" smtClean="0"/>
                    <a:t>public sector reform process </a:t>
                  </a:r>
                  <a:r>
                    <a:rPr lang="en-GB" b="1" dirty="0" smtClean="0"/>
                    <a:t>intended to </a:t>
                  </a:r>
                  <a:r>
                    <a:rPr lang="en-GB" b="1" u="sng" dirty="0" smtClean="0"/>
                    <a:t>transfer responsibilities, resources </a:t>
                  </a:r>
                  <a:r>
                    <a:rPr lang="en-GB" b="1" dirty="0" smtClean="0"/>
                    <a:t>and </a:t>
                  </a:r>
                  <a:r>
                    <a:rPr lang="en-GB" b="1" u="sng" dirty="0" smtClean="0"/>
                    <a:t>general </a:t>
                  </a:r>
                  <a:r>
                    <a:rPr lang="en-US" b="1" u="sng" dirty="0" smtClean="0"/>
                    <a:t>authority </a:t>
                  </a:r>
                  <a:r>
                    <a:rPr lang="en-US" b="1" dirty="0"/>
                    <a:t>from higher levels to newly empowered lower levels of government</a:t>
                  </a:r>
                  <a:endParaRPr lang="fr-FR" b="1" dirty="0"/>
                </a:p>
              </p:txBody>
            </p:sp>
          </p:grpSp>
        </p:grpSp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6495583" y="960983"/>
              <a:ext cx="103906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>
                <a:defRPr/>
              </a:pPr>
              <a:r>
                <a:rPr lang="fr-FR" sz="1400" b="1" dirty="0" smtClean="0"/>
                <a:t>2000-2014</a:t>
              </a:r>
              <a:endParaRPr lang="en-US" sz="1400" b="1" dirty="0" smtClean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39851" y="3793194"/>
            <a:ext cx="2764179" cy="2945397"/>
            <a:chOff x="3239851" y="3793194"/>
            <a:chExt cx="2764179" cy="2945397"/>
          </a:xfrm>
        </p:grpSpPr>
        <p:sp>
          <p:nvSpPr>
            <p:cNvPr id="12" name="Ellipse 2"/>
            <p:cNvSpPr>
              <a:spLocks noChangeArrowheads="1"/>
            </p:cNvSpPr>
            <p:nvPr/>
          </p:nvSpPr>
          <p:spPr bwMode="auto">
            <a:xfrm>
              <a:off x="3239851" y="4173687"/>
              <a:ext cx="2764179" cy="256490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1800" dirty="0"/>
            </a:p>
          </p:txBody>
        </p:sp>
        <p:sp>
          <p:nvSpPr>
            <p:cNvPr id="16" name="ZoneTexte 5"/>
            <p:cNvSpPr txBox="1">
              <a:spLocks noChangeArrowheads="1"/>
            </p:cNvSpPr>
            <p:nvPr/>
          </p:nvSpPr>
          <p:spPr bwMode="auto">
            <a:xfrm>
              <a:off x="3793848" y="4658579"/>
              <a:ext cx="1656184" cy="523220"/>
            </a:xfrm>
            <a:prstGeom prst="rect">
              <a:avLst/>
            </a:prstGeom>
            <a:solidFill>
              <a:srgbClr val="3E6FD2"/>
            </a:solidFill>
            <a:ln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bliqueTopLeft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lvl="0" algn="ctr"/>
              <a:r>
                <a:rPr lang="en-US" sz="1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Territorial Development</a:t>
              </a:r>
              <a:endPara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Text Box 44"/>
            <p:cNvSpPr txBox="1">
              <a:spLocks noChangeArrowheads="1"/>
            </p:cNvSpPr>
            <p:nvPr/>
          </p:nvSpPr>
          <p:spPr bwMode="auto">
            <a:xfrm>
              <a:off x="3599891" y="5181799"/>
              <a:ext cx="2160240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u="sng" dirty="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rPr>
                <a:t>Unleashing the potential of the territories</a:t>
              </a:r>
              <a:r>
                <a:rPr lang="en-US" b="1" dirty="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rPr>
                <a:t> to promote growth, social cohesion and environmental sustainability</a:t>
              </a: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4190133" y="3793194"/>
              <a:ext cx="9797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>
                <a:defRPr/>
              </a:pPr>
              <a:r>
                <a:rPr lang="fr-FR" sz="1400" b="1" dirty="0" err="1" smtClean="0"/>
                <a:t>Recently</a:t>
              </a:r>
              <a:r>
                <a:rPr lang="fr-FR" sz="1400" b="1" dirty="0" smtClean="0"/>
                <a:t> </a:t>
              </a:r>
              <a:endParaRPr lang="en-US" sz="1400" b="1" dirty="0" smtClean="0"/>
            </a:p>
          </p:txBody>
        </p:sp>
      </p:grpSp>
      <p:sp>
        <p:nvSpPr>
          <p:cNvPr id="26" name="Flèche vers la droite 85"/>
          <p:cNvSpPr/>
          <p:nvPr/>
        </p:nvSpPr>
        <p:spPr bwMode="auto">
          <a:xfrm>
            <a:off x="4100500" y="2216808"/>
            <a:ext cx="903299" cy="504056"/>
          </a:xfrm>
          <a:prstGeom prst="rightArrow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pitchFamily="39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068661" y="2771607"/>
            <a:ext cx="3258090" cy="2061621"/>
            <a:chOff x="3068661" y="2771607"/>
            <a:chExt cx="3258090" cy="2061621"/>
          </a:xfrm>
        </p:grpSpPr>
        <p:sp>
          <p:nvSpPr>
            <p:cNvPr id="29" name="Double flèche horizontale 60"/>
            <p:cNvSpPr/>
            <p:nvPr/>
          </p:nvSpPr>
          <p:spPr bwMode="auto">
            <a:xfrm rot="13639422">
              <a:off x="2819773" y="3963675"/>
              <a:ext cx="952218" cy="454442"/>
            </a:xfrm>
            <a:prstGeom prst="leftRightArrow">
              <a:avLst>
                <a:gd name="adj1" fmla="val 50000"/>
                <a:gd name="adj2" fmla="val 7821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fr-FR" dirty="0">
                <a:latin typeface="Verdana" pitchFamily="39" charset="0"/>
              </a:endParaRPr>
            </a:p>
          </p:txBody>
        </p:sp>
        <p:sp>
          <p:nvSpPr>
            <p:cNvPr id="30" name="Double flèche horizontale 58"/>
            <p:cNvSpPr/>
            <p:nvPr/>
          </p:nvSpPr>
          <p:spPr bwMode="auto">
            <a:xfrm rot="18563932">
              <a:off x="5584611" y="4091089"/>
              <a:ext cx="999951" cy="484328"/>
            </a:xfrm>
            <a:prstGeom prst="leftRightArrow">
              <a:avLst>
                <a:gd name="adj1" fmla="val 50000"/>
                <a:gd name="adj2" fmla="val 7821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fr-FR" dirty="0">
                <a:latin typeface="Verdana" pitchFamily="39" charset="0"/>
              </a:endParaRPr>
            </a:p>
          </p:txBody>
        </p:sp>
        <p:sp>
          <p:nvSpPr>
            <p:cNvPr id="31" name="Double flèche horizontale 57"/>
            <p:cNvSpPr/>
            <p:nvPr/>
          </p:nvSpPr>
          <p:spPr bwMode="auto">
            <a:xfrm rot="10800000">
              <a:off x="4086109" y="2771607"/>
              <a:ext cx="864096" cy="360040"/>
            </a:xfrm>
            <a:prstGeom prst="leftRightArrow">
              <a:avLst>
                <a:gd name="adj1" fmla="val 50000"/>
                <a:gd name="adj2" fmla="val 7821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fr-FR" dirty="0">
                <a:latin typeface="Verdana" pitchFamily="39" charset="0"/>
              </a:endParaRPr>
            </a:p>
          </p:txBody>
        </p:sp>
      </p:grp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3927209" y="3213849"/>
            <a:ext cx="1389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TALD</a:t>
            </a:r>
          </a:p>
        </p:txBody>
      </p:sp>
      <p:pic>
        <p:nvPicPr>
          <p:cNvPr id="34" name="Picture 9" descr="C:\Users\rodrigo\Desktop\Last version\Référence Documents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547664" cy="2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28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150</TotalTime>
  <Words>689</Words>
  <Application>Microsoft Macintosh PowerPoint</Application>
  <PresentationFormat>Présentation à l'écran (4:3)</PresentationFormat>
  <Paragraphs>99</Paragraphs>
  <Slides>13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blank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‘fil rouge’  of the seminar</vt:lpstr>
      <vt:lpstr>   Thank you!! 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RODRIGUEZ BILBAO Jorge (DEVCO)</dc:creator>
  <cp:lastModifiedBy>Rodriguez</cp:lastModifiedBy>
  <cp:revision>20</cp:revision>
  <dcterms:created xsi:type="dcterms:W3CDTF">2016-01-20T12:56:51Z</dcterms:created>
  <dcterms:modified xsi:type="dcterms:W3CDTF">2016-02-22T00:22:53Z</dcterms:modified>
</cp:coreProperties>
</file>