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30"/>
  </p:notesMasterIdLst>
  <p:sldIdLst>
    <p:sldId id="332" r:id="rId2"/>
    <p:sldId id="308" r:id="rId3"/>
    <p:sldId id="334" r:id="rId4"/>
    <p:sldId id="335" r:id="rId5"/>
    <p:sldId id="343" r:id="rId6"/>
    <p:sldId id="361" r:id="rId7"/>
    <p:sldId id="362" r:id="rId8"/>
    <p:sldId id="314" r:id="rId9"/>
    <p:sldId id="316" r:id="rId10"/>
    <p:sldId id="344" r:id="rId11"/>
    <p:sldId id="318" r:id="rId12"/>
    <p:sldId id="320" r:id="rId13"/>
    <p:sldId id="345" r:id="rId14"/>
    <p:sldId id="346" r:id="rId15"/>
    <p:sldId id="347" r:id="rId16"/>
    <p:sldId id="325" r:id="rId17"/>
    <p:sldId id="326" r:id="rId18"/>
    <p:sldId id="349" r:id="rId19"/>
    <p:sldId id="348" r:id="rId20"/>
    <p:sldId id="339" r:id="rId21"/>
    <p:sldId id="350" r:id="rId22"/>
    <p:sldId id="351" r:id="rId23"/>
    <p:sldId id="353" r:id="rId24"/>
    <p:sldId id="354" r:id="rId25"/>
    <p:sldId id="355" r:id="rId26"/>
    <p:sldId id="357" r:id="rId27"/>
    <p:sldId id="360" r:id="rId28"/>
    <p:sldId id="364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728" autoAdjust="0"/>
  </p:normalViewPr>
  <p:slideViewPr>
    <p:cSldViewPr>
      <p:cViewPr varScale="1">
        <p:scale>
          <a:sx n="63" d="100"/>
          <a:sy n="63" d="100"/>
        </p:scale>
        <p:origin x="-172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B08C3-45A2-7C48-BABB-155FA3CD2CBC}" type="datetimeFigureOut">
              <a:rPr lang="en-US" smtClean="0"/>
              <a:t>2/23/16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D1CEE-1DB7-7B49-915C-8A69644F0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376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67AED-F7C1-BD4F-83F7-B8826B6148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70A1BA-2BF5-0D45-A1F9-4317F15E09A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DA7BA4-3AF1-184F-95FF-8EF83C2032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DD2F0-FBC4-0449-93F9-389AC88A2E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CA86E-28DB-914C-96CF-913AEC42EEF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C0169A-F9E1-054F-B377-F16E7EA8B4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66C40-D30E-C143-8E5E-23B50000353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048AF-75E5-9242-9E48-11393632F7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602A3-EB9F-CE4C-B4B9-055EE1A396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47B78F-F9A7-BC43-9B1D-2D76228677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FAD9C-8520-5148-A7AE-30BCE75AFE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2A1C168-B8F7-F943-8FF5-E6E539759A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305800" cy="2057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200" b="1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GB" sz="3200" b="1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4000" b="1" u="sng" dirty="0" smtClean="0">
                <a:latin typeface="Arial" charset="0"/>
                <a:ea typeface="ＭＳ Ｐゴシック" charset="0"/>
                <a:cs typeface="ＭＳ Ｐゴシック" charset="0"/>
              </a:rPr>
              <a:t>European Commission DG DEVCO</a:t>
            </a:r>
            <a:r>
              <a:rPr lang="en-GB" sz="4000" b="1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GB" sz="4000" b="1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Workshop </a:t>
            </a:r>
            <a:r>
              <a:rPr lang="en-GB" sz="3200" b="1" dirty="0">
                <a:latin typeface="Arial" charset="0"/>
                <a:ea typeface="ＭＳ Ｐゴシック" charset="0"/>
                <a:cs typeface="ＭＳ Ｐゴシック" charset="0"/>
              </a:rPr>
              <a:t>on </a:t>
            </a:r>
            <a: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Territorial Approaches to Local Development in Asian and Pacific Countries</a:t>
            </a:r>
            <a:b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3100" b="1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Jakarta/23-25 February 2016</a:t>
            </a:r>
            <a:endParaRPr lang="en-US" sz="3100" b="1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819400"/>
            <a:ext cx="8153400" cy="34290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GB" sz="3000" b="1" i="1" dirty="0" smtClean="0">
                <a:solidFill>
                  <a:schemeClr val="bg2">
                    <a:lumMod val="10000"/>
                  </a:schemeClr>
                </a:solidFill>
                <a:latin typeface="Arial"/>
                <a:ea typeface="ＭＳ Ｐゴシック" charset="0"/>
                <a:cs typeface="Arial"/>
              </a:rPr>
              <a:t>Session 1.2: </a:t>
            </a: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latin typeface="Arial"/>
                <a:cs typeface="Arial"/>
              </a:rPr>
              <a:t>To 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Arial"/>
                <a:cs typeface="Arial"/>
              </a:rPr>
              <a:t>what extent do decentralization reforms in the region provide an enabling environment for territorial development? </a:t>
            </a:r>
          </a:p>
          <a:p>
            <a:pPr>
              <a:spcBef>
                <a:spcPts val="0"/>
              </a:spcBef>
            </a:pPr>
            <a:endParaRPr lang="en-US" sz="2200" b="1" dirty="0">
              <a:solidFill>
                <a:schemeClr val="accent2"/>
              </a:solidFill>
              <a:latin typeface="Arial"/>
              <a:ea typeface="ＭＳ Ｐゴシック" charset="0"/>
              <a:cs typeface="Arial"/>
            </a:endParaRPr>
          </a:p>
          <a:p>
            <a:pPr eaLnBrk="1" hangingPunct="1">
              <a:spcBef>
                <a:spcPts val="0"/>
              </a:spcBef>
            </a:pPr>
            <a:r>
              <a:rPr lang="en-GB" sz="2200" b="1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ＭＳ Ｐゴシック" charset="0"/>
                <a:cs typeface="Arial"/>
              </a:rPr>
              <a:t>Paul Smoke</a:t>
            </a:r>
            <a:endParaRPr lang="en-GB" sz="2200" b="1" dirty="0">
              <a:solidFill>
                <a:schemeClr val="bg2">
                  <a:lumMod val="25000"/>
                </a:schemeClr>
              </a:solidFill>
              <a:latin typeface="Arial"/>
              <a:ea typeface="ＭＳ Ｐゴシック" charset="0"/>
              <a:cs typeface="Arial"/>
            </a:endParaRPr>
          </a:p>
          <a:p>
            <a:pPr eaLnBrk="1" hangingPunct="1">
              <a:spcBef>
                <a:spcPts val="0"/>
              </a:spcBef>
            </a:pPr>
            <a:r>
              <a:rPr lang="en-GB" sz="2200" b="1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ＭＳ Ｐゴシック" charset="0"/>
                <a:cs typeface="Arial"/>
              </a:rPr>
              <a:t>New </a:t>
            </a:r>
            <a:r>
              <a:rPr lang="en-GB" sz="2200" b="1" dirty="0">
                <a:solidFill>
                  <a:schemeClr val="bg2">
                    <a:lumMod val="25000"/>
                  </a:schemeClr>
                </a:solidFill>
                <a:latin typeface="Arial"/>
                <a:ea typeface="ＭＳ Ｐゴシック" charset="0"/>
                <a:cs typeface="Arial"/>
              </a:rPr>
              <a:t>York </a:t>
            </a:r>
            <a:r>
              <a:rPr lang="en-GB" sz="2200" b="1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ＭＳ Ｐゴシック" charset="0"/>
                <a:cs typeface="Arial"/>
              </a:rPr>
              <a:t>University</a:t>
            </a:r>
          </a:p>
          <a:p>
            <a:pPr eaLnBrk="1" hangingPunct="1">
              <a:spcBef>
                <a:spcPts val="0"/>
              </a:spcBef>
            </a:pPr>
            <a:r>
              <a:rPr lang="en-GB" sz="2200" b="1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ＭＳ Ｐゴシック" charset="0"/>
                <a:cs typeface="Arial"/>
              </a:rPr>
              <a:t>Wagner Graduate School of Public Service</a:t>
            </a:r>
            <a:endParaRPr lang="en-GB" sz="2200" b="1" dirty="0">
              <a:solidFill>
                <a:schemeClr val="bg2">
                  <a:lumMod val="25000"/>
                </a:schemeClr>
              </a:solidFill>
              <a:latin typeface="Arial"/>
              <a:ea typeface="ＭＳ Ｐゴシック" charset="0"/>
              <a:cs typeface="Arial"/>
            </a:endParaRPr>
          </a:p>
          <a:p>
            <a:pPr eaLnBrk="1" hangingPunct="1"/>
            <a:endParaRPr lang="en-US" sz="2200" b="1" dirty="0" smtClean="0">
              <a:latin typeface="Arial"/>
              <a:ea typeface="ＭＳ Ｐゴシック" charset="0"/>
              <a:cs typeface="Arial"/>
            </a:endParaRPr>
          </a:p>
          <a:p>
            <a:pPr eaLnBrk="1" hangingPunct="1"/>
            <a:endParaRPr lang="en-US" sz="2400" b="1" dirty="0">
              <a:latin typeface="Arial"/>
              <a:ea typeface="ＭＳ Ｐゴシック" charset="0"/>
              <a:cs typeface="Arial"/>
            </a:endParaRPr>
          </a:p>
          <a:p>
            <a:pPr eaLnBrk="1" hangingPunct="1"/>
            <a:endParaRPr lang="en-US" sz="2400" b="1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75254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latin typeface="Arial"/>
                <a:cs typeface="Arial"/>
              </a:rPr>
              <a:t>D</a:t>
            </a:r>
            <a:r>
              <a:rPr lang="en-US" sz="2800" dirty="0" smtClean="0">
                <a:latin typeface="Arial"/>
                <a:cs typeface="Arial"/>
              </a:rPr>
              <a:t>ecentralized </a:t>
            </a:r>
            <a:r>
              <a:rPr lang="en-US" sz="2800" dirty="0">
                <a:latin typeface="Arial"/>
                <a:cs typeface="Arial"/>
              </a:rPr>
              <a:t>revenue sources </a:t>
            </a:r>
            <a:r>
              <a:rPr lang="en-US" sz="2800" b="1" dirty="0" smtClean="0">
                <a:latin typeface="Arial"/>
                <a:cs typeface="Arial"/>
              </a:rPr>
              <a:t>tend to be </a:t>
            </a:r>
            <a:r>
              <a:rPr lang="en-US" sz="2800" b="1" dirty="0">
                <a:latin typeface="Arial"/>
                <a:cs typeface="Arial"/>
              </a:rPr>
              <a:t>fairly limited </a:t>
            </a:r>
            <a:r>
              <a:rPr lang="en-US" sz="2800" dirty="0">
                <a:latin typeface="Arial"/>
                <a:cs typeface="Arial"/>
              </a:rPr>
              <a:t>and of only </a:t>
            </a:r>
            <a:r>
              <a:rPr lang="en-US" sz="2800" dirty="0" smtClean="0">
                <a:latin typeface="Arial"/>
                <a:cs typeface="Arial"/>
              </a:rPr>
              <a:t>modest </a:t>
            </a:r>
            <a:r>
              <a:rPr lang="en-US" sz="2800" dirty="0">
                <a:latin typeface="Arial"/>
                <a:cs typeface="Arial"/>
              </a:rPr>
              <a:t>productivity, especially </a:t>
            </a:r>
            <a:r>
              <a:rPr lang="en-US" sz="2800" dirty="0" smtClean="0">
                <a:latin typeface="Arial"/>
                <a:cs typeface="Arial"/>
              </a:rPr>
              <a:t>local</a:t>
            </a:r>
            <a:r>
              <a:rPr lang="en-US" sz="2800" dirty="0">
                <a:latin typeface="Arial"/>
                <a:cs typeface="Arial"/>
              </a:rPr>
              <a:t>;</a:t>
            </a:r>
            <a:r>
              <a:rPr lang="en-US" sz="2800" dirty="0" smtClean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urban areas often fare better</a:t>
            </a:r>
          </a:p>
          <a:p>
            <a:r>
              <a:rPr lang="en-US" sz="2800" dirty="0">
                <a:latin typeface="Arial"/>
                <a:cs typeface="Arial"/>
              </a:rPr>
              <a:t>In </a:t>
            </a:r>
            <a:r>
              <a:rPr lang="en-US" sz="2800" dirty="0" smtClean="0">
                <a:latin typeface="Arial"/>
                <a:cs typeface="Arial"/>
              </a:rPr>
              <a:t>some </a:t>
            </a:r>
            <a:r>
              <a:rPr lang="en-US" sz="2800" dirty="0">
                <a:latin typeface="Arial"/>
                <a:cs typeface="Arial"/>
              </a:rPr>
              <a:t>cases there is also </a:t>
            </a:r>
            <a:r>
              <a:rPr lang="en-US" sz="2800" dirty="0" smtClean="0">
                <a:latin typeface="Arial"/>
                <a:cs typeface="Arial"/>
              </a:rPr>
              <a:t>modest </a:t>
            </a:r>
            <a:r>
              <a:rPr lang="en-US" sz="2800" b="1" dirty="0">
                <a:latin typeface="Arial"/>
                <a:cs typeface="Arial"/>
              </a:rPr>
              <a:t>revenue sharing </a:t>
            </a:r>
            <a:r>
              <a:rPr lang="en-US" sz="2800" dirty="0">
                <a:latin typeface="Arial"/>
                <a:cs typeface="Arial"/>
              </a:rPr>
              <a:t>between different levels of subnational </a:t>
            </a:r>
            <a:r>
              <a:rPr lang="en-US" sz="2800" dirty="0" smtClean="0">
                <a:latin typeface="Arial"/>
                <a:cs typeface="Arial"/>
              </a:rPr>
              <a:t>government </a:t>
            </a:r>
            <a:endParaRPr lang="en-US" sz="2800" dirty="0">
              <a:latin typeface="Arial"/>
              <a:cs typeface="Arial"/>
            </a:endParaRPr>
          </a:p>
          <a:p>
            <a:r>
              <a:rPr lang="en-US" sz="2800" b="1" dirty="0" smtClean="0">
                <a:latin typeface="Arial"/>
                <a:cs typeface="Arial"/>
              </a:rPr>
              <a:t>Share of revenue raised locally often fairly stagnant</a:t>
            </a:r>
            <a:r>
              <a:rPr lang="en-US" sz="2800" dirty="0" smtClean="0">
                <a:latin typeface="Arial"/>
                <a:cs typeface="Arial"/>
              </a:rPr>
              <a:t>; Nepal </a:t>
            </a:r>
            <a:r>
              <a:rPr lang="en-US" sz="2800" dirty="0">
                <a:latin typeface="Arial"/>
                <a:cs typeface="Arial"/>
              </a:rPr>
              <a:t>and </a:t>
            </a:r>
            <a:r>
              <a:rPr lang="en-US" sz="2800" dirty="0" smtClean="0">
                <a:latin typeface="Arial"/>
                <a:cs typeface="Arial"/>
              </a:rPr>
              <a:t>Pakistan </a:t>
            </a:r>
            <a:r>
              <a:rPr lang="en-US" sz="2800" dirty="0">
                <a:latin typeface="Arial"/>
                <a:cs typeface="Arial"/>
              </a:rPr>
              <a:t>have </a:t>
            </a:r>
            <a:r>
              <a:rPr lang="en-US" sz="2800" dirty="0" smtClean="0">
                <a:latin typeface="Arial"/>
                <a:cs typeface="Arial"/>
              </a:rPr>
              <a:t>even experienced </a:t>
            </a:r>
            <a:r>
              <a:rPr lang="en-US" sz="2800" dirty="0">
                <a:latin typeface="Arial"/>
                <a:cs typeface="Arial"/>
              </a:rPr>
              <a:t>a negative </a:t>
            </a:r>
            <a:r>
              <a:rPr lang="en-US" sz="2800" dirty="0" smtClean="0">
                <a:latin typeface="Arial"/>
                <a:cs typeface="Arial"/>
              </a:rPr>
              <a:t>trend  </a:t>
            </a:r>
            <a:endParaRPr lang="en-US" sz="2800" dirty="0">
              <a:latin typeface="Arial"/>
              <a:cs typeface="Arial"/>
            </a:endParaRPr>
          </a:p>
          <a:p>
            <a:r>
              <a:rPr lang="en-US" sz="2800" b="1" dirty="0" smtClean="0">
                <a:latin typeface="Arial"/>
                <a:cs typeface="Arial"/>
              </a:rPr>
              <a:t>High </a:t>
            </a:r>
            <a:r>
              <a:rPr lang="en-US" sz="2800" b="1" dirty="0">
                <a:latin typeface="Arial"/>
                <a:cs typeface="Arial"/>
              </a:rPr>
              <a:t>dependence on intergovernmental </a:t>
            </a:r>
            <a:r>
              <a:rPr lang="en-US" sz="2800" b="1" dirty="0" smtClean="0">
                <a:latin typeface="Arial"/>
                <a:cs typeface="Arial"/>
              </a:rPr>
              <a:t>transfers from national resources </a:t>
            </a:r>
            <a:r>
              <a:rPr lang="en-US" sz="2800" dirty="0">
                <a:latin typeface="Arial"/>
                <a:cs typeface="Arial"/>
              </a:rPr>
              <a:t>seems likely to </a:t>
            </a:r>
            <a:r>
              <a:rPr lang="en-US" sz="2800" dirty="0" smtClean="0">
                <a:latin typeface="Arial"/>
                <a:cs typeface="Arial"/>
              </a:rPr>
              <a:t>persist </a:t>
            </a:r>
            <a:r>
              <a:rPr lang="en-US" sz="2800" dirty="0">
                <a:latin typeface="Arial"/>
                <a:cs typeface="Arial"/>
              </a:rPr>
              <a:t>without strong </a:t>
            </a:r>
            <a:r>
              <a:rPr lang="en-US" sz="2800" dirty="0" smtClean="0">
                <a:latin typeface="Arial"/>
                <a:cs typeface="Arial"/>
              </a:rPr>
              <a:t>action to strengthen own source revenue</a:t>
            </a:r>
            <a:endParaRPr lang="en-US" sz="2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Subnational Revenues</a:t>
            </a:r>
            <a:endParaRPr lang="en-GB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843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/>
                <a:cs typeface="Arial"/>
              </a:rPr>
              <a:t>The operational </a:t>
            </a:r>
            <a:r>
              <a:rPr lang="en-US" sz="2800" dirty="0" smtClean="0">
                <a:latin typeface="Arial"/>
                <a:cs typeface="Arial"/>
              </a:rPr>
              <a:t>autonomy granted </a:t>
            </a:r>
            <a:r>
              <a:rPr lang="en-US" sz="2800" dirty="0">
                <a:latin typeface="Arial"/>
                <a:cs typeface="Arial"/>
              </a:rPr>
              <a:t>to their subnational (especially local) governments is </a:t>
            </a:r>
            <a:r>
              <a:rPr lang="en-US" sz="2800" b="1" dirty="0">
                <a:latin typeface="Arial"/>
                <a:cs typeface="Arial"/>
              </a:rPr>
              <a:t>on balance relatively </a:t>
            </a:r>
            <a:r>
              <a:rPr lang="en-US" sz="2800" b="1" dirty="0" smtClean="0">
                <a:latin typeface="Arial"/>
                <a:cs typeface="Arial"/>
              </a:rPr>
              <a:t>limited </a:t>
            </a:r>
            <a:r>
              <a:rPr lang="en-US" sz="2800" dirty="0" smtClean="0">
                <a:latin typeface="Arial"/>
                <a:cs typeface="Arial"/>
              </a:rPr>
              <a:t>in many cases</a:t>
            </a:r>
            <a:endParaRPr lang="en-US" sz="2800" b="1" dirty="0">
              <a:latin typeface="Arial"/>
              <a:cs typeface="Arial"/>
            </a:endParaRPr>
          </a:p>
          <a:p>
            <a:r>
              <a:rPr lang="en-US" sz="2800" dirty="0">
                <a:latin typeface="Arial"/>
                <a:cs typeface="Arial"/>
              </a:rPr>
              <a:t>In some countries, local governments largely </a:t>
            </a:r>
            <a:r>
              <a:rPr lang="en-US" sz="2800" b="1" dirty="0">
                <a:latin typeface="Arial"/>
                <a:cs typeface="Arial"/>
              </a:rPr>
              <a:t>implement centrally planned and financed projects </a:t>
            </a:r>
            <a:r>
              <a:rPr lang="en-US" sz="2800" dirty="0">
                <a:latin typeface="Arial"/>
                <a:cs typeface="Arial"/>
              </a:rPr>
              <a:t>and services, and there is constrained scope for local </a:t>
            </a:r>
            <a:r>
              <a:rPr lang="en-US" sz="2800" dirty="0" smtClean="0">
                <a:latin typeface="Arial"/>
                <a:cs typeface="Arial"/>
              </a:rPr>
              <a:t>influence </a:t>
            </a:r>
            <a:endParaRPr lang="en-US" sz="2800" dirty="0">
              <a:latin typeface="Arial"/>
              <a:cs typeface="Arial"/>
            </a:endParaRPr>
          </a:p>
          <a:p>
            <a:r>
              <a:rPr lang="en-US" sz="2800" dirty="0">
                <a:latin typeface="Arial"/>
                <a:cs typeface="Arial"/>
              </a:rPr>
              <a:t>The extent of central government influence, however, </a:t>
            </a:r>
            <a:r>
              <a:rPr lang="en-US" sz="2800" dirty="0" smtClean="0">
                <a:latin typeface="Arial"/>
                <a:cs typeface="Arial"/>
              </a:rPr>
              <a:t>does vary, </a:t>
            </a:r>
            <a:r>
              <a:rPr lang="en-US" sz="2800" dirty="0">
                <a:latin typeface="Arial"/>
                <a:cs typeface="Arial"/>
              </a:rPr>
              <a:t>and there </a:t>
            </a:r>
            <a:r>
              <a:rPr lang="en-US" sz="2800" dirty="0" smtClean="0">
                <a:latin typeface="Arial"/>
                <a:cs typeface="Arial"/>
              </a:rPr>
              <a:t>are some </a:t>
            </a:r>
            <a:r>
              <a:rPr lang="en-US" sz="2800" b="1" dirty="0">
                <a:latin typeface="Arial"/>
                <a:cs typeface="Arial"/>
              </a:rPr>
              <a:t>exceptions </a:t>
            </a:r>
            <a:r>
              <a:rPr lang="en-US" sz="2800" b="1" dirty="0" smtClean="0">
                <a:latin typeface="Arial"/>
                <a:cs typeface="Arial"/>
              </a:rPr>
              <a:t>and nuances to </a:t>
            </a:r>
            <a:r>
              <a:rPr lang="en-US" sz="2800" b="1" dirty="0">
                <a:latin typeface="Arial"/>
                <a:cs typeface="Arial"/>
              </a:rPr>
              <a:t>the limited </a:t>
            </a:r>
            <a:r>
              <a:rPr lang="en-US" sz="2800" b="1" dirty="0" smtClean="0">
                <a:latin typeface="Arial"/>
                <a:cs typeface="Arial"/>
              </a:rPr>
              <a:t>LG empowerment norm </a:t>
            </a:r>
            <a:endParaRPr lang="en-US" sz="2800" b="1" dirty="0">
              <a:latin typeface="Arial"/>
              <a:cs typeface="Arial"/>
            </a:endParaRPr>
          </a:p>
          <a:p>
            <a:pPr eaLnBrk="1" hangingPunct="1">
              <a:lnSpc>
                <a:spcPct val="80000"/>
              </a:lnSpc>
            </a:pPr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IV. Subnational Autonomy/ Discretion</a:t>
            </a:r>
            <a:endParaRPr lang="en-GB" sz="40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03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latin typeface="Arial"/>
                <a:cs typeface="Arial"/>
              </a:rPr>
              <a:t>In the </a:t>
            </a:r>
            <a:r>
              <a:rPr lang="en-US" sz="2800" b="1" dirty="0">
                <a:latin typeface="Arial"/>
                <a:cs typeface="Arial"/>
              </a:rPr>
              <a:t>Philippines and Indonesia</a:t>
            </a:r>
            <a:r>
              <a:rPr lang="en-US" sz="2800" dirty="0">
                <a:latin typeface="Arial"/>
                <a:cs typeface="Arial"/>
              </a:rPr>
              <a:t>, for examples, local governments have considerable autonomy over a large portfolio of </a:t>
            </a:r>
            <a:r>
              <a:rPr lang="en-US" sz="2800" dirty="0" smtClean="0">
                <a:latin typeface="Arial"/>
                <a:cs typeface="Arial"/>
              </a:rPr>
              <a:t>responsibilities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(although </a:t>
            </a:r>
            <a:r>
              <a:rPr lang="en-US" sz="2800" dirty="0">
                <a:latin typeface="Arial"/>
                <a:cs typeface="Arial"/>
              </a:rPr>
              <a:t>there is </a:t>
            </a:r>
            <a:r>
              <a:rPr lang="en-US" sz="2800" dirty="0" smtClean="0">
                <a:latin typeface="Arial"/>
                <a:cs typeface="Arial"/>
              </a:rPr>
              <a:t>has been some movement </a:t>
            </a:r>
            <a:r>
              <a:rPr lang="en-US" sz="2800" dirty="0">
                <a:latin typeface="Arial"/>
                <a:cs typeface="Arial"/>
              </a:rPr>
              <a:t>towards decreasing local </a:t>
            </a:r>
            <a:r>
              <a:rPr lang="en-US" sz="2800" dirty="0" smtClean="0">
                <a:latin typeface="Arial"/>
                <a:cs typeface="Arial"/>
              </a:rPr>
              <a:t>discretion in some ways) </a:t>
            </a:r>
            <a:endParaRPr lang="en-US" sz="2800" dirty="0">
              <a:latin typeface="Arial"/>
              <a:cs typeface="Arial"/>
            </a:endParaRPr>
          </a:p>
          <a:p>
            <a:r>
              <a:rPr lang="en-US" sz="2800" dirty="0">
                <a:latin typeface="Arial"/>
                <a:cs typeface="Arial"/>
              </a:rPr>
              <a:t>Another exception is </a:t>
            </a:r>
            <a:r>
              <a:rPr lang="en-US" sz="2800" b="1" dirty="0">
                <a:latin typeface="Arial"/>
                <a:cs typeface="Arial"/>
              </a:rPr>
              <a:t>Cambodia</a:t>
            </a:r>
            <a:r>
              <a:rPr lang="en-US" sz="2800" dirty="0">
                <a:latin typeface="Arial"/>
                <a:cs typeface="Arial"/>
              </a:rPr>
              <a:t>, where lower level subnational governments have nontrivial autonomy, but </a:t>
            </a:r>
            <a:r>
              <a:rPr lang="en-US" sz="2800" dirty="0" smtClean="0">
                <a:latin typeface="Arial"/>
                <a:cs typeface="Arial"/>
              </a:rPr>
              <a:t>with only </a:t>
            </a:r>
            <a:r>
              <a:rPr lang="en-US" sz="2800" dirty="0">
                <a:latin typeface="Arial"/>
                <a:cs typeface="Arial"/>
              </a:rPr>
              <a:t>very limited formal local functions and resources </a:t>
            </a:r>
          </a:p>
          <a:p>
            <a:r>
              <a:rPr lang="en-US" sz="2800" dirty="0">
                <a:latin typeface="Arial"/>
                <a:cs typeface="Arial"/>
              </a:rPr>
              <a:t>In some cases, such as </a:t>
            </a:r>
            <a:r>
              <a:rPr lang="en-US" sz="2800" b="1" dirty="0">
                <a:latin typeface="Arial"/>
                <a:cs typeface="Arial"/>
              </a:rPr>
              <a:t>Pakistan, Sri Lanka and Vietnam</a:t>
            </a:r>
            <a:r>
              <a:rPr lang="en-US" sz="2800" dirty="0">
                <a:latin typeface="Arial"/>
                <a:cs typeface="Arial"/>
              </a:rPr>
              <a:t>, intermediate tiers have robust powers and nontrivial control over what lower tiers </a:t>
            </a:r>
            <a:r>
              <a:rPr lang="en-US" sz="2800" dirty="0" smtClean="0">
                <a:latin typeface="Arial"/>
                <a:cs typeface="Arial"/>
              </a:rPr>
              <a:t>of government may </a:t>
            </a:r>
            <a:r>
              <a:rPr lang="en-US" sz="2800" dirty="0">
                <a:latin typeface="Arial"/>
                <a:cs typeface="Arial"/>
              </a:rPr>
              <a:t>do</a:t>
            </a:r>
          </a:p>
          <a:p>
            <a:pPr eaLnBrk="1" hangingPunct="1">
              <a:lnSpc>
                <a:spcPct val="90000"/>
              </a:lnSpc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Some Illustrations</a:t>
            </a:r>
            <a:endParaRPr lang="en-GB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977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latin typeface="Arial"/>
                <a:cs typeface="Arial"/>
              </a:rPr>
              <a:t>C</a:t>
            </a:r>
            <a:r>
              <a:rPr lang="en-US" sz="2800" dirty="0" smtClean="0">
                <a:latin typeface="Arial"/>
                <a:cs typeface="Arial"/>
              </a:rPr>
              <a:t>ases </a:t>
            </a:r>
            <a:r>
              <a:rPr lang="en-US" sz="2800" dirty="0">
                <a:latin typeface="Arial"/>
                <a:cs typeface="Arial"/>
              </a:rPr>
              <a:t>of both </a:t>
            </a:r>
            <a:r>
              <a:rPr lang="en-US" sz="2800" b="1" dirty="0">
                <a:latin typeface="Arial"/>
                <a:cs typeface="Arial"/>
              </a:rPr>
              <a:t>independent local budgets</a:t>
            </a:r>
            <a:r>
              <a:rPr lang="en-US" sz="2800" dirty="0">
                <a:latin typeface="Arial"/>
                <a:cs typeface="Arial"/>
              </a:rPr>
              <a:t>, </a:t>
            </a:r>
            <a:r>
              <a:rPr lang="en-US" sz="2800" dirty="0" smtClean="0">
                <a:latin typeface="Arial"/>
                <a:cs typeface="Arial"/>
              </a:rPr>
              <a:t>e.g. </a:t>
            </a:r>
            <a:r>
              <a:rPr lang="en-US" sz="2800" dirty="0">
                <a:latin typeface="Arial"/>
                <a:cs typeface="Arial"/>
              </a:rPr>
              <a:t>Cambodia, Indonesia</a:t>
            </a:r>
            <a:r>
              <a:rPr lang="en-US" sz="2800" dirty="0" smtClean="0">
                <a:latin typeface="Arial"/>
                <a:cs typeface="Arial"/>
              </a:rPr>
              <a:t>, </a:t>
            </a:r>
            <a:r>
              <a:rPr lang="en-US" sz="2800" dirty="0">
                <a:latin typeface="Arial"/>
                <a:cs typeface="Arial"/>
              </a:rPr>
              <a:t>the Philippines, </a:t>
            </a:r>
            <a:r>
              <a:rPr lang="en-US" sz="2800" dirty="0" smtClean="0">
                <a:latin typeface="Arial"/>
                <a:cs typeface="Arial"/>
              </a:rPr>
              <a:t>and </a:t>
            </a:r>
            <a:r>
              <a:rPr lang="en-US" sz="2800" dirty="0">
                <a:latin typeface="Arial"/>
                <a:cs typeface="Arial"/>
              </a:rPr>
              <a:t>cases </a:t>
            </a:r>
            <a:r>
              <a:rPr lang="en-US" sz="2800" dirty="0" smtClean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which </a:t>
            </a:r>
            <a:r>
              <a:rPr lang="en-US" sz="2800" dirty="0" smtClean="0">
                <a:latin typeface="Arial"/>
                <a:cs typeface="Arial"/>
              </a:rPr>
              <a:t>LG budgets are essentially </a:t>
            </a:r>
            <a:r>
              <a:rPr lang="en-US" sz="2800" b="1" dirty="0">
                <a:latin typeface="Arial"/>
                <a:cs typeface="Arial"/>
              </a:rPr>
              <a:t>integrated into the national budget</a:t>
            </a:r>
            <a:r>
              <a:rPr lang="en-US" sz="2800" dirty="0">
                <a:latin typeface="Arial"/>
                <a:cs typeface="Arial"/>
              </a:rPr>
              <a:t>, </a:t>
            </a:r>
            <a:r>
              <a:rPr lang="en-US" sz="2800" dirty="0" smtClean="0">
                <a:latin typeface="Arial"/>
                <a:cs typeface="Arial"/>
              </a:rPr>
              <a:t>e.g. Vietnam</a:t>
            </a:r>
            <a:endParaRPr lang="en-US" sz="2800" dirty="0">
              <a:latin typeface="Arial"/>
              <a:cs typeface="Arial"/>
            </a:endParaRPr>
          </a:p>
          <a:p>
            <a:r>
              <a:rPr lang="en-US" sz="2800" b="1" dirty="0">
                <a:latin typeface="Arial"/>
                <a:cs typeface="Arial"/>
              </a:rPr>
              <a:t>N</a:t>
            </a:r>
            <a:r>
              <a:rPr lang="en-US" sz="2800" b="1" dirty="0" smtClean="0">
                <a:latin typeface="Arial"/>
                <a:cs typeface="Arial"/>
              </a:rPr>
              <a:t>ot </a:t>
            </a:r>
            <a:r>
              <a:rPr lang="en-US" sz="2800" b="1" dirty="0">
                <a:latin typeface="Arial"/>
                <a:cs typeface="Arial"/>
              </a:rPr>
              <a:t>fully distinct </a:t>
            </a:r>
            <a:r>
              <a:rPr lang="en-US" sz="2800" b="1" dirty="0" smtClean="0">
                <a:latin typeface="Arial"/>
                <a:cs typeface="Arial"/>
              </a:rPr>
              <a:t>categories</a:t>
            </a:r>
            <a:r>
              <a:rPr lang="en-US" sz="2800" dirty="0" smtClean="0">
                <a:latin typeface="Arial"/>
                <a:cs typeface="Arial"/>
              </a:rPr>
              <a:t>—LGs </a:t>
            </a:r>
            <a:r>
              <a:rPr lang="en-US" sz="2800" dirty="0">
                <a:latin typeface="Arial"/>
                <a:cs typeface="Arial"/>
              </a:rPr>
              <a:t>in Indonesia and the </a:t>
            </a:r>
            <a:r>
              <a:rPr lang="en-US" sz="2800" dirty="0" smtClean="0">
                <a:latin typeface="Arial"/>
                <a:cs typeface="Arial"/>
              </a:rPr>
              <a:t>Philippines have seen recent </a:t>
            </a:r>
            <a:r>
              <a:rPr lang="en-US" sz="2800" dirty="0">
                <a:latin typeface="Arial"/>
                <a:cs typeface="Arial"/>
              </a:rPr>
              <a:t>changes, </a:t>
            </a:r>
            <a:r>
              <a:rPr lang="en-US" sz="2800" dirty="0" smtClean="0">
                <a:latin typeface="Arial"/>
                <a:cs typeface="Arial"/>
              </a:rPr>
              <a:t>e.g. more </a:t>
            </a:r>
            <a:r>
              <a:rPr lang="en-US" sz="2800" dirty="0">
                <a:latin typeface="Arial"/>
                <a:cs typeface="Arial"/>
              </a:rPr>
              <a:t>developed oversight </a:t>
            </a:r>
            <a:r>
              <a:rPr lang="en-US" sz="2800" dirty="0" smtClean="0">
                <a:latin typeface="Arial"/>
                <a:cs typeface="Arial"/>
              </a:rPr>
              <a:t>and conditional or performance </a:t>
            </a:r>
            <a:r>
              <a:rPr lang="en-US" sz="2800" dirty="0">
                <a:latin typeface="Arial"/>
                <a:cs typeface="Arial"/>
              </a:rPr>
              <a:t>based transfers, and the center remains active in legally local functions</a:t>
            </a:r>
          </a:p>
          <a:p>
            <a:r>
              <a:rPr lang="en-US" sz="2800" dirty="0">
                <a:latin typeface="Arial"/>
                <a:cs typeface="Arial"/>
              </a:rPr>
              <a:t>Even </a:t>
            </a:r>
            <a:r>
              <a:rPr lang="en-US" sz="2800" dirty="0" smtClean="0">
                <a:latin typeface="Arial"/>
                <a:cs typeface="Arial"/>
              </a:rPr>
              <a:t>if local </a:t>
            </a:r>
            <a:r>
              <a:rPr lang="en-US" sz="2800" dirty="0">
                <a:latin typeface="Arial"/>
                <a:cs typeface="Arial"/>
              </a:rPr>
              <a:t>budgets are formally part of the state budget, </a:t>
            </a:r>
            <a:r>
              <a:rPr lang="en-US" sz="2800" b="1" dirty="0">
                <a:latin typeface="Arial"/>
                <a:cs typeface="Arial"/>
              </a:rPr>
              <a:t>some discretion </a:t>
            </a:r>
            <a:r>
              <a:rPr lang="en-US" sz="2800" dirty="0">
                <a:latin typeface="Arial"/>
                <a:cs typeface="Arial"/>
              </a:rPr>
              <a:t>may be </a:t>
            </a:r>
            <a:r>
              <a:rPr lang="en-US" sz="2800" dirty="0" smtClean="0">
                <a:latin typeface="Arial"/>
                <a:cs typeface="Arial"/>
              </a:rPr>
              <a:t>allowed</a:t>
            </a:r>
          </a:p>
          <a:p>
            <a:r>
              <a:rPr lang="en-US" sz="2800" dirty="0">
                <a:latin typeface="Arial"/>
                <a:cs typeface="Arial"/>
              </a:rPr>
              <a:t>A</a:t>
            </a:r>
            <a:r>
              <a:rPr lang="en-US" sz="2800" dirty="0" smtClean="0">
                <a:latin typeface="Arial"/>
                <a:cs typeface="Arial"/>
              </a:rPr>
              <a:t>lso </a:t>
            </a:r>
            <a:r>
              <a:rPr lang="en-US" sz="2800" dirty="0">
                <a:latin typeface="Arial"/>
                <a:cs typeface="Arial"/>
              </a:rPr>
              <a:t>differences </a:t>
            </a:r>
            <a:r>
              <a:rPr lang="en-US" sz="2800" dirty="0" smtClean="0">
                <a:latin typeface="Arial"/>
                <a:cs typeface="Arial"/>
              </a:rPr>
              <a:t>in countries</a:t>
            </a:r>
            <a:r>
              <a:rPr lang="en-US" sz="2800" dirty="0">
                <a:latin typeface="Arial"/>
                <a:cs typeface="Arial"/>
              </a:rPr>
              <a:t>, such </a:t>
            </a:r>
            <a:r>
              <a:rPr lang="en-US" sz="2800" b="1" dirty="0">
                <a:latin typeface="Arial"/>
                <a:cs typeface="Arial"/>
              </a:rPr>
              <a:t>that intermediate 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>
                <a:latin typeface="Arial"/>
                <a:cs typeface="Arial"/>
              </a:rPr>
              <a:t>or urban governments </a:t>
            </a:r>
            <a:r>
              <a:rPr lang="en-US" sz="2800" b="1" dirty="0" smtClean="0">
                <a:latin typeface="Arial"/>
                <a:cs typeface="Arial"/>
              </a:rPr>
              <a:t>are sometimes </a:t>
            </a:r>
            <a:r>
              <a:rPr lang="en-US" sz="2800" b="1" dirty="0">
                <a:latin typeface="Arial"/>
                <a:cs typeface="Arial"/>
              </a:rPr>
              <a:t>allowed </a:t>
            </a:r>
            <a:r>
              <a:rPr lang="en-US" sz="2800" b="1" dirty="0" smtClean="0">
                <a:latin typeface="Arial"/>
                <a:cs typeface="Arial"/>
              </a:rPr>
              <a:t>more autonomy—de facto if not de jure</a:t>
            </a:r>
            <a:endParaRPr lang="en-US" sz="2800" b="1" dirty="0">
              <a:latin typeface="Arial"/>
              <a:cs typeface="Arial"/>
            </a:endParaRPr>
          </a:p>
          <a:p>
            <a:pPr eaLnBrk="1" hangingPunct="1">
              <a:lnSpc>
                <a:spcPct val="90000"/>
              </a:lnSpc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Budgeting</a:t>
            </a:r>
            <a:endParaRPr lang="en-GB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134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Arial"/>
                <a:cs typeface="Arial"/>
              </a:rPr>
              <a:t>Local personnel are often—e.g. Bangladesh, Bhutan, Cambodia, Nepal--largely </a:t>
            </a:r>
            <a:r>
              <a:rPr lang="en-US" sz="2800" b="1" dirty="0">
                <a:latin typeface="Arial"/>
                <a:cs typeface="Arial"/>
              </a:rPr>
              <a:t>appointed by or may </a:t>
            </a:r>
            <a:r>
              <a:rPr lang="en-US" sz="2800" b="1" dirty="0" smtClean="0">
                <a:latin typeface="Arial"/>
                <a:cs typeface="Arial"/>
              </a:rPr>
              <a:t>belong </a:t>
            </a:r>
            <a:r>
              <a:rPr lang="en-US" sz="2800" b="1" dirty="0">
                <a:latin typeface="Arial"/>
                <a:cs typeface="Arial"/>
              </a:rPr>
              <a:t>to the central government</a:t>
            </a:r>
          </a:p>
          <a:p>
            <a:r>
              <a:rPr lang="en-US" sz="2800" dirty="0" smtClean="0">
                <a:latin typeface="Arial"/>
                <a:cs typeface="Arial"/>
              </a:rPr>
              <a:t>Some countries provide </a:t>
            </a:r>
            <a:r>
              <a:rPr lang="en-US" sz="2800" b="1" dirty="0" smtClean="0">
                <a:latin typeface="Arial"/>
                <a:cs typeface="Arial"/>
              </a:rPr>
              <a:t>LGs with varying </a:t>
            </a:r>
            <a:r>
              <a:rPr lang="en-US" sz="2800" b="1" dirty="0">
                <a:latin typeface="Arial"/>
                <a:cs typeface="Arial"/>
              </a:rPr>
              <a:t>degrees of discretion to hire, promote and fire their own staff</a:t>
            </a:r>
            <a:r>
              <a:rPr lang="en-US" sz="2800" dirty="0">
                <a:latin typeface="Arial"/>
                <a:cs typeface="Arial"/>
              </a:rPr>
              <a:t>, such as Indonesia, Pakistan, and the Philippines </a:t>
            </a:r>
          </a:p>
          <a:p>
            <a:r>
              <a:rPr lang="en-US" sz="2800" dirty="0" smtClean="0">
                <a:latin typeface="Arial"/>
                <a:cs typeface="Arial"/>
              </a:rPr>
              <a:t>Local HRM </a:t>
            </a:r>
            <a:r>
              <a:rPr lang="en-US" sz="2800" dirty="0">
                <a:latin typeface="Arial"/>
                <a:cs typeface="Arial"/>
              </a:rPr>
              <a:t>is </a:t>
            </a:r>
            <a:r>
              <a:rPr lang="en-US" sz="2800" b="1" dirty="0">
                <a:latin typeface="Arial"/>
                <a:cs typeface="Arial"/>
              </a:rPr>
              <a:t>usually regulated by the </a:t>
            </a:r>
            <a:r>
              <a:rPr lang="en-US" sz="2800" b="1" dirty="0" smtClean="0">
                <a:latin typeface="Arial"/>
                <a:cs typeface="Arial"/>
              </a:rPr>
              <a:t>center, </a:t>
            </a:r>
            <a:r>
              <a:rPr lang="en-US" sz="2800" b="1" dirty="0">
                <a:latin typeface="Arial"/>
                <a:cs typeface="Arial"/>
              </a:rPr>
              <a:t>or provincial governments </a:t>
            </a:r>
            <a:r>
              <a:rPr lang="en-US" sz="2800" dirty="0">
                <a:latin typeface="Arial"/>
                <a:cs typeface="Arial"/>
              </a:rPr>
              <a:t>in the case of federal Pakistan</a:t>
            </a:r>
          </a:p>
          <a:p>
            <a:r>
              <a:rPr lang="en-US" sz="2800" dirty="0" smtClean="0">
                <a:latin typeface="Arial"/>
                <a:cs typeface="Arial"/>
              </a:rPr>
              <a:t>Even </a:t>
            </a:r>
            <a:r>
              <a:rPr lang="en-US" sz="2800" dirty="0">
                <a:latin typeface="Arial"/>
                <a:cs typeface="Arial"/>
              </a:rPr>
              <a:t>where </a:t>
            </a:r>
            <a:r>
              <a:rPr lang="en-US" sz="2800" dirty="0" smtClean="0">
                <a:latin typeface="Arial"/>
                <a:cs typeface="Arial"/>
              </a:rPr>
              <a:t>LGs </a:t>
            </a:r>
            <a:r>
              <a:rPr lang="en-US" sz="2800" dirty="0">
                <a:latin typeface="Arial"/>
                <a:cs typeface="Arial"/>
              </a:rPr>
              <a:t>have </a:t>
            </a:r>
            <a:r>
              <a:rPr lang="en-US" sz="2800" dirty="0" smtClean="0">
                <a:latin typeface="Arial"/>
                <a:cs typeface="Arial"/>
              </a:rPr>
              <a:t>HRM powers</a:t>
            </a:r>
            <a:r>
              <a:rPr lang="en-US" sz="2800" dirty="0">
                <a:latin typeface="Arial"/>
                <a:cs typeface="Arial"/>
              </a:rPr>
              <a:t>, there </a:t>
            </a:r>
            <a:r>
              <a:rPr lang="en-US" sz="2800" dirty="0" smtClean="0">
                <a:latin typeface="Arial"/>
                <a:cs typeface="Arial"/>
              </a:rPr>
              <a:t>can be </a:t>
            </a:r>
            <a:r>
              <a:rPr lang="en-US" sz="2800" b="1" dirty="0">
                <a:latin typeface="Arial"/>
                <a:cs typeface="Arial"/>
              </a:rPr>
              <a:t>avenues for higher level </a:t>
            </a:r>
            <a:r>
              <a:rPr lang="en-US" sz="2800" b="1" dirty="0" smtClean="0">
                <a:latin typeface="Arial"/>
                <a:cs typeface="Arial"/>
              </a:rPr>
              <a:t>interference</a:t>
            </a:r>
            <a:endParaRPr lang="en-US" sz="2800" b="1" dirty="0">
              <a:latin typeface="Arial"/>
              <a:cs typeface="Arial"/>
            </a:endParaRPr>
          </a:p>
          <a:p>
            <a:pPr eaLnBrk="1" hangingPunct="1">
              <a:lnSpc>
                <a:spcPct val="90000"/>
              </a:lnSpc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Human Resource Management</a:t>
            </a:r>
            <a:endParaRPr lang="en-GB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265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/>
                <a:cs typeface="Arial"/>
              </a:rPr>
              <a:t>Local revenue autonomy, as noted above, seems </a:t>
            </a:r>
            <a:r>
              <a:rPr lang="en-US" sz="2800" b="1" dirty="0">
                <a:latin typeface="Arial"/>
                <a:cs typeface="Arial"/>
              </a:rPr>
              <a:t>rather low across the board </a:t>
            </a:r>
          </a:p>
          <a:p>
            <a:r>
              <a:rPr lang="en-US" sz="2800" dirty="0">
                <a:latin typeface="Arial"/>
                <a:cs typeface="Arial"/>
              </a:rPr>
              <a:t>In some countries, LGs </a:t>
            </a:r>
            <a:r>
              <a:rPr lang="en-US" sz="2800" dirty="0" smtClean="0">
                <a:latin typeface="Arial"/>
                <a:cs typeface="Arial"/>
              </a:rPr>
              <a:t>have decent </a:t>
            </a:r>
            <a:r>
              <a:rPr lang="en-US" sz="2800" dirty="0">
                <a:latin typeface="Arial"/>
                <a:cs typeface="Arial"/>
              </a:rPr>
              <a:t>revenue sources, </a:t>
            </a:r>
            <a:r>
              <a:rPr lang="en-US" sz="2800" dirty="0" smtClean="0">
                <a:latin typeface="Arial"/>
                <a:cs typeface="Arial"/>
              </a:rPr>
              <a:t>but </a:t>
            </a:r>
            <a:r>
              <a:rPr lang="en-US" sz="2800" b="1" dirty="0" smtClean="0">
                <a:latin typeface="Arial"/>
                <a:cs typeface="Arial"/>
              </a:rPr>
              <a:t>productivity often low</a:t>
            </a:r>
            <a:r>
              <a:rPr lang="en-US" sz="2800" b="1" dirty="0">
                <a:latin typeface="Arial"/>
                <a:cs typeface="Arial"/>
              </a:rPr>
              <a:t>, collection capacity </a:t>
            </a:r>
            <a:r>
              <a:rPr lang="en-US" sz="2800" b="1" dirty="0" smtClean="0">
                <a:latin typeface="Arial"/>
                <a:cs typeface="Arial"/>
              </a:rPr>
              <a:t>limited, </a:t>
            </a:r>
            <a:r>
              <a:rPr lang="en-US" sz="2800" b="1" dirty="0">
                <a:latin typeface="Arial"/>
                <a:cs typeface="Arial"/>
              </a:rPr>
              <a:t>and </a:t>
            </a:r>
            <a:r>
              <a:rPr lang="en-US" sz="2800" b="1" dirty="0" smtClean="0">
                <a:latin typeface="Arial"/>
                <a:cs typeface="Arial"/>
              </a:rPr>
              <a:t>incentives </a:t>
            </a:r>
            <a:r>
              <a:rPr lang="en-US" sz="2800" b="1" dirty="0">
                <a:latin typeface="Arial"/>
                <a:cs typeface="Arial"/>
              </a:rPr>
              <a:t>weak</a:t>
            </a:r>
          </a:p>
          <a:p>
            <a:r>
              <a:rPr lang="en-US" sz="2800" dirty="0">
                <a:latin typeface="Arial"/>
                <a:cs typeface="Arial"/>
              </a:rPr>
              <a:t>LGs </a:t>
            </a:r>
            <a:r>
              <a:rPr lang="en-US" sz="2800" b="1" dirty="0" smtClean="0">
                <a:latin typeface="Arial"/>
                <a:cs typeface="Arial"/>
              </a:rPr>
              <a:t>rarely have much </a:t>
            </a:r>
            <a:r>
              <a:rPr lang="en-US" sz="2800" b="1" dirty="0">
                <a:latin typeface="Arial"/>
                <a:cs typeface="Arial"/>
              </a:rPr>
              <a:t>discretion over setting tax rates or bases</a:t>
            </a:r>
            <a:r>
              <a:rPr lang="en-US" sz="2800" dirty="0">
                <a:latin typeface="Arial"/>
                <a:cs typeface="Arial"/>
              </a:rPr>
              <a:t> or determining fee schedules </a:t>
            </a:r>
          </a:p>
          <a:p>
            <a:r>
              <a:rPr lang="en-US" sz="2800" dirty="0" smtClean="0">
                <a:latin typeface="Arial"/>
                <a:cs typeface="Arial"/>
              </a:rPr>
              <a:t>Generally </a:t>
            </a:r>
            <a:r>
              <a:rPr lang="en-US" sz="2800" b="1" dirty="0" smtClean="0">
                <a:latin typeface="Arial"/>
                <a:cs typeface="Arial"/>
              </a:rPr>
              <a:t>high </a:t>
            </a:r>
            <a:r>
              <a:rPr lang="en-US" sz="2800" b="1" dirty="0">
                <a:latin typeface="Arial"/>
                <a:cs typeface="Arial"/>
              </a:rPr>
              <a:t>dependency on </a:t>
            </a:r>
            <a:r>
              <a:rPr lang="en-US" sz="2800" b="1" dirty="0" smtClean="0">
                <a:latin typeface="Arial"/>
                <a:cs typeface="Arial"/>
              </a:rPr>
              <a:t>fiscal transfers from the central government</a:t>
            </a:r>
            <a:endParaRPr lang="en-US" sz="2800" b="1" dirty="0">
              <a:latin typeface="Arial"/>
              <a:cs typeface="Arial"/>
            </a:endParaRPr>
          </a:p>
          <a:p>
            <a:r>
              <a:rPr lang="en-US" sz="2800" dirty="0">
                <a:latin typeface="Arial"/>
                <a:cs typeface="Arial"/>
              </a:rPr>
              <a:t>Low </a:t>
            </a:r>
            <a:r>
              <a:rPr lang="en-US" sz="2800" dirty="0" smtClean="0">
                <a:latin typeface="Arial"/>
                <a:cs typeface="Arial"/>
              </a:rPr>
              <a:t>revenue discretion/generation have </a:t>
            </a:r>
            <a:r>
              <a:rPr lang="en-US" sz="2800" b="1" dirty="0" smtClean="0">
                <a:latin typeface="Arial"/>
                <a:cs typeface="Arial"/>
              </a:rPr>
              <a:t>strong implications </a:t>
            </a:r>
            <a:r>
              <a:rPr lang="en-US" sz="2800" b="1" dirty="0">
                <a:latin typeface="Arial"/>
                <a:cs typeface="Arial"/>
              </a:rPr>
              <a:t>for </a:t>
            </a:r>
            <a:r>
              <a:rPr lang="en-US" sz="2800" b="1" dirty="0" smtClean="0">
                <a:latin typeface="Arial"/>
                <a:cs typeface="Arial"/>
              </a:rPr>
              <a:t>local accountability and </a:t>
            </a:r>
            <a:r>
              <a:rPr lang="en-US" sz="2800" b="1" dirty="0" err="1" smtClean="0">
                <a:latin typeface="Arial"/>
                <a:cs typeface="Arial"/>
              </a:rPr>
              <a:t>interjurisdictional</a:t>
            </a:r>
            <a:r>
              <a:rPr lang="en-US" sz="2800" b="1" dirty="0" smtClean="0">
                <a:latin typeface="Arial"/>
                <a:cs typeface="Arial"/>
              </a:rPr>
              <a:t> equity</a:t>
            </a:r>
            <a:endParaRPr lang="en-US" sz="2800" b="1" dirty="0"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Resource Mobilization</a:t>
            </a:r>
            <a:endParaRPr lang="en-GB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53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latin typeface="Arial"/>
                <a:cs typeface="Arial"/>
              </a:rPr>
              <a:t>At least </a:t>
            </a:r>
            <a:r>
              <a:rPr lang="en-US" sz="2800" b="1" dirty="0">
                <a:latin typeface="Arial"/>
                <a:cs typeface="Arial"/>
              </a:rPr>
              <a:t>formally</a:t>
            </a:r>
            <a:r>
              <a:rPr lang="en-US" sz="2800" dirty="0">
                <a:latin typeface="Arial"/>
                <a:cs typeface="Arial"/>
              </a:rPr>
              <a:t>, political decentralization appears to have become </a:t>
            </a:r>
            <a:r>
              <a:rPr lang="en-US" sz="2800" b="1" dirty="0">
                <a:latin typeface="Arial"/>
                <a:cs typeface="Arial"/>
              </a:rPr>
              <a:t>fairly </a:t>
            </a:r>
            <a:r>
              <a:rPr lang="en-US" sz="2800" b="1" dirty="0" smtClean="0">
                <a:latin typeface="Arial"/>
                <a:cs typeface="Arial"/>
              </a:rPr>
              <a:t>advanced</a:t>
            </a:r>
          </a:p>
          <a:p>
            <a:r>
              <a:rPr lang="en-US" sz="2800" dirty="0" smtClean="0">
                <a:latin typeface="Arial"/>
                <a:cs typeface="Arial"/>
              </a:rPr>
              <a:t>In </a:t>
            </a:r>
            <a:r>
              <a:rPr lang="en-US" sz="2800" dirty="0">
                <a:latin typeface="Arial"/>
                <a:cs typeface="Arial"/>
              </a:rPr>
              <a:t>most countries, </a:t>
            </a:r>
            <a:r>
              <a:rPr lang="en-US" sz="2800" b="1" dirty="0">
                <a:latin typeface="Arial"/>
                <a:cs typeface="Arial"/>
              </a:rPr>
              <a:t>elections are held at all or most subnational </a:t>
            </a:r>
            <a:r>
              <a:rPr lang="en-US" sz="2800" b="1" dirty="0" smtClean="0">
                <a:latin typeface="Arial"/>
                <a:cs typeface="Arial"/>
              </a:rPr>
              <a:t>levels </a:t>
            </a:r>
            <a:endParaRPr lang="en-US" sz="2800" b="1" dirty="0">
              <a:latin typeface="Arial"/>
              <a:cs typeface="Arial"/>
            </a:endParaRPr>
          </a:p>
          <a:p>
            <a:r>
              <a:rPr lang="en-US" sz="2800" dirty="0">
                <a:latin typeface="Arial"/>
                <a:cs typeface="Arial"/>
              </a:rPr>
              <a:t>There are </a:t>
            </a:r>
            <a:r>
              <a:rPr lang="en-US" sz="2800" b="1" dirty="0">
                <a:latin typeface="Arial"/>
                <a:cs typeface="Arial"/>
              </a:rPr>
              <a:t>some </a:t>
            </a:r>
            <a:r>
              <a:rPr lang="en-US" sz="2800" b="1" dirty="0" smtClean="0">
                <a:latin typeface="Arial"/>
                <a:cs typeface="Arial"/>
              </a:rPr>
              <a:t>exceptions</a:t>
            </a:r>
            <a:r>
              <a:rPr lang="en-US" sz="2800" dirty="0" smtClean="0">
                <a:latin typeface="Arial"/>
                <a:cs typeface="Arial"/>
              </a:rPr>
              <a:t>—Nepal </a:t>
            </a:r>
            <a:r>
              <a:rPr lang="en-US" sz="2800" dirty="0">
                <a:latin typeface="Arial"/>
                <a:cs typeface="Arial"/>
              </a:rPr>
              <a:t>suffered political turmoil that sidelined elections, and Pakistan was also generally slow to hold local </a:t>
            </a:r>
            <a:r>
              <a:rPr lang="en-US" sz="2800" dirty="0" smtClean="0">
                <a:latin typeface="Arial"/>
                <a:cs typeface="Arial"/>
              </a:rPr>
              <a:t>mandated elections</a:t>
            </a:r>
          </a:p>
          <a:p>
            <a:r>
              <a:rPr lang="en-US" sz="2800" dirty="0" smtClean="0">
                <a:latin typeface="Arial"/>
                <a:cs typeface="Arial"/>
              </a:rPr>
              <a:t>Key issues are the </a:t>
            </a:r>
            <a:r>
              <a:rPr lang="en-US" sz="2800" b="1" dirty="0" smtClean="0">
                <a:latin typeface="Arial"/>
                <a:cs typeface="Arial"/>
              </a:rPr>
              <a:t>nature and regularity of local elections and the degree of political competition</a:t>
            </a:r>
            <a:endParaRPr lang="en-US" sz="2800" b="1" dirty="0">
              <a:latin typeface="Arial"/>
              <a:cs typeface="Arial"/>
            </a:endParaRPr>
          </a:p>
          <a:p>
            <a:pPr eaLnBrk="1" hangingPunct="1">
              <a:lnSpc>
                <a:spcPct val="90000"/>
              </a:lnSpc>
            </a:pPr>
            <a:endParaRPr lang="en-US" sz="28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V. Subnational Political Mechanisms</a:t>
            </a:r>
            <a:endParaRPr lang="en-US" sz="40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083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Arial"/>
                <a:cs typeface="Arial"/>
              </a:rPr>
              <a:t>In </a:t>
            </a:r>
            <a:r>
              <a:rPr lang="en-US" sz="2800" dirty="0">
                <a:latin typeface="Arial"/>
                <a:cs typeface="Arial"/>
              </a:rPr>
              <a:t>many cases, e.g. Bhutan, Indonesia, and the Philippines</a:t>
            </a:r>
            <a:r>
              <a:rPr lang="en-US" sz="2800" dirty="0" smtClean="0">
                <a:latin typeface="Arial"/>
                <a:cs typeface="Arial"/>
              </a:rPr>
              <a:t>, </a:t>
            </a:r>
            <a:r>
              <a:rPr lang="en-US" sz="2800" dirty="0">
                <a:latin typeface="Arial"/>
                <a:cs typeface="Arial"/>
              </a:rPr>
              <a:t>governors, mayors and other </a:t>
            </a:r>
            <a:r>
              <a:rPr lang="en-US" sz="2800" b="1" dirty="0">
                <a:latin typeface="Arial"/>
                <a:cs typeface="Arial"/>
              </a:rPr>
              <a:t>local leaders are elected directly by </a:t>
            </a:r>
            <a:r>
              <a:rPr lang="en-US" sz="2800" b="1" dirty="0" smtClean="0">
                <a:latin typeface="Arial"/>
                <a:cs typeface="Arial"/>
              </a:rPr>
              <a:t>constituents</a:t>
            </a:r>
            <a:endParaRPr lang="en-US" sz="2800" b="1" dirty="0">
              <a:latin typeface="Arial"/>
              <a:cs typeface="Arial"/>
            </a:endParaRPr>
          </a:p>
          <a:p>
            <a:r>
              <a:rPr lang="en-US" sz="2800" dirty="0">
                <a:latin typeface="Arial"/>
                <a:cs typeface="Arial"/>
              </a:rPr>
              <a:t>In some cases, however, such as Cambodia, Pakistan and Vietnam, local government </a:t>
            </a:r>
            <a:r>
              <a:rPr lang="en-US" sz="2800" b="1" dirty="0">
                <a:latin typeface="Arial"/>
                <a:cs typeface="Arial"/>
              </a:rPr>
              <a:t>leadership is chosen by elected </a:t>
            </a:r>
            <a:r>
              <a:rPr lang="en-US" sz="2800" b="1" dirty="0" smtClean="0">
                <a:latin typeface="Arial"/>
                <a:cs typeface="Arial"/>
              </a:rPr>
              <a:t>local councils, </a:t>
            </a:r>
            <a:r>
              <a:rPr lang="en-US" sz="2800" dirty="0" smtClean="0">
                <a:latin typeface="Arial"/>
                <a:cs typeface="Arial"/>
              </a:rPr>
              <a:t>and Cambodia features </a:t>
            </a:r>
            <a:r>
              <a:rPr lang="en-US" sz="2800" dirty="0">
                <a:latin typeface="Arial"/>
                <a:cs typeface="Arial"/>
              </a:rPr>
              <a:t>a mix of direct and indirect elections </a:t>
            </a:r>
            <a:r>
              <a:rPr lang="en-US" sz="2800" dirty="0" smtClean="0">
                <a:latin typeface="Arial"/>
                <a:cs typeface="Arial"/>
              </a:rPr>
              <a:t>across levels</a:t>
            </a:r>
          </a:p>
          <a:p>
            <a:r>
              <a:rPr lang="en-US" sz="2800" dirty="0" smtClean="0">
                <a:latin typeface="Arial"/>
                <a:cs typeface="Arial"/>
              </a:rPr>
              <a:t>In </a:t>
            </a:r>
            <a:r>
              <a:rPr lang="en-US" sz="2800" dirty="0">
                <a:latin typeface="Arial"/>
                <a:cs typeface="Arial"/>
              </a:rPr>
              <a:t>some cases, </a:t>
            </a:r>
            <a:r>
              <a:rPr lang="en-US" sz="2800" b="1" dirty="0">
                <a:latin typeface="Arial"/>
                <a:cs typeface="Arial"/>
              </a:rPr>
              <a:t>higher levels </a:t>
            </a:r>
            <a:r>
              <a:rPr lang="en-US" sz="2800" b="1" dirty="0" smtClean="0">
                <a:latin typeface="Arial"/>
                <a:cs typeface="Arial"/>
              </a:rPr>
              <a:t>have an important role</a:t>
            </a:r>
            <a:r>
              <a:rPr lang="en-US" sz="2800" dirty="0" smtClean="0">
                <a:latin typeface="Arial"/>
                <a:cs typeface="Arial"/>
              </a:rPr>
              <a:t>-</a:t>
            </a:r>
            <a:r>
              <a:rPr lang="en-US" sz="2800" dirty="0">
                <a:latin typeface="Arial"/>
                <a:cs typeface="Arial"/>
              </a:rPr>
              <a:t>-e.g. in Vietnam, the next higher level has to validate local leadership choices made the the various </a:t>
            </a:r>
            <a:r>
              <a:rPr lang="en-US" sz="2800" dirty="0" smtClean="0">
                <a:latin typeface="Arial"/>
                <a:cs typeface="Arial"/>
              </a:rPr>
              <a:t>lower assemblies</a:t>
            </a:r>
            <a:endParaRPr lang="en-US" sz="2800" dirty="0">
              <a:latin typeface="Arial"/>
              <a:cs typeface="Arial"/>
            </a:endParaRPr>
          </a:p>
          <a:p>
            <a:pPr eaLnBrk="1" hangingPunct="1"/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GB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Elections</a:t>
            </a:r>
            <a:endParaRPr lang="en-GB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467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In </a:t>
            </a:r>
            <a:r>
              <a:rPr lang="en-US" sz="2800" dirty="0">
                <a:latin typeface="Arial"/>
                <a:cs typeface="Arial"/>
              </a:rPr>
              <a:t>Pakistan, </a:t>
            </a:r>
            <a:r>
              <a:rPr lang="en-US" sz="2800" dirty="0" smtClean="0">
                <a:latin typeface="Arial"/>
                <a:cs typeface="Arial"/>
              </a:rPr>
              <a:t>there </a:t>
            </a:r>
            <a:r>
              <a:rPr lang="en-US" sz="2800" dirty="0">
                <a:latin typeface="Arial"/>
                <a:cs typeface="Arial"/>
              </a:rPr>
              <a:t>are </a:t>
            </a:r>
            <a:r>
              <a:rPr lang="en-US" sz="2800" b="1" dirty="0">
                <a:latin typeface="Arial"/>
                <a:cs typeface="Arial"/>
              </a:rPr>
              <a:t>dedicated local government council seats for women and </a:t>
            </a:r>
            <a:r>
              <a:rPr lang="en-US" sz="2800" b="1" dirty="0" smtClean="0">
                <a:latin typeface="Arial"/>
                <a:cs typeface="Arial"/>
              </a:rPr>
              <a:t>minorities</a:t>
            </a:r>
          </a:p>
          <a:p>
            <a:r>
              <a:rPr lang="en-US" sz="2800" dirty="0">
                <a:latin typeface="Arial"/>
                <a:cs typeface="Arial"/>
              </a:rPr>
              <a:t>S</a:t>
            </a:r>
            <a:r>
              <a:rPr lang="en-US" sz="2800" b="1" dirty="0" smtClean="0">
                <a:latin typeface="Arial"/>
                <a:cs typeface="Arial"/>
              </a:rPr>
              <a:t>ize </a:t>
            </a:r>
            <a:r>
              <a:rPr lang="en-US" sz="2800" b="1" dirty="0">
                <a:latin typeface="Arial"/>
                <a:cs typeface="Arial"/>
              </a:rPr>
              <a:t>of </a:t>
            </a:r>
            <a:r>
              <a:rPr lang="en-US" sz="2800" b="1" dirty="0" smtClean="0">
                <a:latin typeface="Arial"/>
                <a:cs typeface="Arial"/>
              </a:rPr>
              <a:t>an </a:t>
            </a:r>
            <a:r>
              <a:rPr lang="en-US" sz="2800" b="1" dirty="0">
                <a:latin typeface="Arial"/>
                <a:cs typeface="Arial"/>
              </a:rPr>
              <a:t>elected council </a:t>
            </a:r>
            <a:r>
              <a:rPr lang="en-US" sz="2800" dirty="0">
                <a:latin typeface="Arial"/>
                <a:cs typeface="Arial"/>
              </a:rPr>
              <a:t>in the Philippines depends </a:t>
            </a:r>
            <a:r>
              <a:rPr lang="en-US" sz="2800" dirty="0" smtClean="0">
                <a:latin typeface="Arial"/>
                <a:cs typeface="Arial"/>
              </a:rPr>
              <a:t>on the  type </a:t>
            </a:r>
            <a:r>
              <a:rPr lang="en-US" sz="2800" dirty="0">
                <a:latin typeface="Arial"/>
                <a:cs typeface="Arial"/>
              </a:rPr>
              <a:t>of council (provincial, city, municipal, barangay) and its population </a:t>
            </a:r>
            <a:r>
              <a:rPr lang="en-US" sz="2800" dirty="0" smtClean="0">
                <a:latin typeface="Arial"/>
                <a:cs typeface="Arial"/>
              </a:rPr>
              <a:t>size</a:t>
            </a:r>
          </a:p>
          <a:p>
            <a:r>
              <a:rPr lang="en-US" sz="2800" dirty="0" smtClean="0">
                <a:latin typeface="Arial"/>
                <a:cs typeface="Arial"/>
              </a:rPr>
              <a:t>In </a:t>
            </a:r>
            <a:r>
              <a:rPr lang="en-US" sz="2800" dirty="0">
                <a:latin typeface="Arial"/>
                <a:cs typeface="Arial"/>
              </a:rPr>
              <a:t>Vietnam, nominations for local councils face </a:t>
            </a:r>
            <a:r>
              <a:rPr lang="en-US" sz="2800" b="1" dirty="0">
                <a:latin typeface="Arial"/>
                <a:cs typeface="Arial"/>
              </a:rPr>
              <a:t>close scrutiny by the ruling </a:t>
            </a:r>
            <a:r>
              <a:rPr lang="en-US" sz="2800" b="1" dirty="0" smtClean="0">
                <a:latin typeface="Arial"/>
                <a:cs typeface="Arial"/>
              </a:rPr>
              <a:t>party </a:t>
            </a:r>
          </a:p>
          <a:p>
            <a:r>
              <a:rPr lang="en-US" sz="2800" dirty="0" smtClean="0">
                <a:latin typeface="Arial"/>
                <a:cs typeface="Arial"/>
              </a:rPr>
              <a:t>These </a:t>
            </a:r>
            <a:r>
              <a:rPr lang="en-US" sz="2800" dirty="0">
                <a:latin typeface="Arial"/>
                <a:cs typeface="Arial"/>
              </a:rPr>
              <a:t>types of specific provisions can have </a:t>
            </a:r>
            <a:r>
              <a:rPr lang="en-US" sz="2800" b="1" dirty="0">
                <a:latin typeface="Arial"/>
                <a:cs typeface="Arial"/>
              </a:rPr>
              <a:t>implications for the credibility, fairness and outcomes of local government elections</a:t>
            </a:r>
          </a:p>
          <a:p>
            <a:pPr eaLnBrk="1" hangingPunct="1"/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GB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Selected Special Features</a:t>
            </a:r>
            <a:endParaRPr lang="en-GB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259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92500"/>
          </a:bodyPr>
          <a:lstStyle/>
          <a:p>
            <a:r>
              <a:rPr lang="en-US" sz="2800" dirty="0">
                <a:latin typeface="Arial"/>
                <a:cs typeface="Arial"/>
              </a:rPr>
              <a:t>Most countries have a </a:t>
            </a:r>
            <a:r>
              <a:rPr lang="en-US" sz="2800" dirty="0" smtClean="0">
                <a:latin typeface="Arial"/>
                <a:cs typeface="Arial"/>
              </a:rPr>
              <a:t> </a:t>
            </a:r>
            <a:r>
              <a:rPr lang="en-US" sz="2800" b="1" dirty="0">
                <a:latin typeface="Arial"/>
                <a:cs typeface="Arial"/>
              </a:rPr>
              <a:t>multi-party electoral system</a:t>
            </a:r>
            <a:r>
              <a:rPr lang="en-US" sz="2800" dirty="0">
                <a:latin typeface="Arial"/>
                <a:cs typeface="Arial"/>
              </a:rPr>
              <a:t>, but variation </a:t>
            </a:r>
            <a:r>
              <a:rPr lang="en-US" sz="2800" dirty="0" smtClean="0">
                <a:latin typeface="Arial"/>
                <a:cs typeface="Arial"/>
              </a:rPr>
              <a:t>in degree/nature </a:t>
            </a:r>
            <a:r>
              <a:rPr lang="en-US" sz="2800" dirty="0">
                <a:latin typeface="Arial"/>
                <a:cs typeface="Arial"/>
              </a:rPr>
              <a:t>of competition</a:t>
            </a:r>
          </a:p>
          <a:p>
            <a:r>
              <a:rPr lang="en-US" sz="2800" dirty="0">
                <a:latin typeface="Arial"/>
                <a:cs typeface="Arial"/>
              </a:rPr>
              <a:t>In some countries, </a:t>
            </a:r>
            <a:r>
              <a:rPr lang="en-US" sz="2800" dirty="0" smtClean="0">
                <a:latin typeface="Arial"/>
                <a:cs typeface="Arial"/>
              </a:rPr>
              <a:t>e.g. Cambodia, </a:t>
            </a:r>
            <a:r>
              <a:rPr lang="en-US" sz="2800" dirty="0">
                <a:latin typeface="Arial"/>
                <a:cs typeface="Arial"/>
              </a:rPr>
              <a:t>competition </a:t>
            </a:r>
            <a:r>
              <a:rPr lang="en-US" sz="2800" dirty="0" smtClean="0">
                <a:latin typeface="Arial"/>
                <a:cs typeface="Arial"/>
              </a:rPr>
              <a:t>can be </a:t>
            </a:r>
            <a:r>
              <a:rPr lang="en-US" sz="2800" b="1" dirty="0">
                <a:latin typeface="Arial"/>
                <a:cs typeface="Arial"/>
              </a:rPr>
              <a:t>relatively weak due to </a:t>
            </a:r>
            <a:r>
              <a:rPr lang="en-US" sz="2800" b="1" dirty="0" smtClean="0">
                <a:latin typeface="Arial"/>
                <a:cs typeface="Arial"/>
              </a:rPr>
              <a:t>strong </a:t>
            </a:r>
            <a:r>
              <a:rPr lang="en-US" sz="2800" b="1" dirty="0">
                <a:latin typeface="Arial"/>
                <a:cs typeface="Arial"/>
              </a:rPr>
              <a:t>dominance of one </a:t>
            </a:r>
            <a:r>
              <a:rPr lang="en-US" sz="2800" b="1" dirty="0" smtClean="0">
                <a:latin typeface="Arial"/>
                <a:cs typeface="Arial"/>
              </a:rPr>
              <a:t>party</a:t>
            </a:r>
          </a:p>
          <a:p>
            <a:r>
              <a:rPr lang="en-US" sz="2800" dirty="0">
                <a:latin typeface="Arial"/>
                <a:cs typeface="Arial"/>
              </a:rPr>
              <a:t>I</a:t>
            </a:r>
            <a:r>
              <a:rPr lang="en-US" sz="2800" dirty="0" smtClean="0">
                <a:latin typeface="Arial"/>
                <a:cs typeface="Arial"/>
              </a:rPr>
              <a:t>f </a:t>
            </a:r>
            <a:r>
              <a:rPr lang="en-US" sz="2800" dirty="0">
                <a:latin typeface="Arial"/>
                <a:cs typeface="Arial"/>
              </a:rPr>
              <a:t>a </a:t>
            </a:r>
            <a:r>
              <a:rPr lang="en-US" sz="2800" dirty="0" smtClean="0">
                <a:latin typeface="Arial"/>
                <a:cs typeface="Arial"/>
              </a:rPr>
              <a:t>single </a:t>
            </a:r>
            <a:r>
              <a:rPr lang="en-US" sz="2800" dirty="0">
                <a:latin typeface="Arial"/>
                <a:cs typeface="Arial"/>
              </a:rPr>
              <a:t>party dominates</a:t>
            </a:r>
            <a:r>
              <a:rPr lang="en-US" sz="2800" dirty="0" smtClean="0">
                <a:latin typeface="Arial"/>
                <a:cs typeface="Arial"/>
              </a:rPr>
              <a:t>, e.g. Vietnam</a:t>
            </a:r>
            <a:r>
              <a:rPr lang="en-US" sz="2800" dirty="0">
                <a:latin typeface="Arial"/>
                <a:cs typeface="Arial"/>
              </a:rPr>
              <a:t>, </a:t>
            </a:r>
            <a:r>
              <a:rPr lang="en-US" sz="2800" b="1" dirty="0" smtClean="0">
                <a:latin typeface="Arial"/>
                <a:cs typeface="Arial"/>
              </a:rPr>
              <a:t>regional factions may allow </a:t>
            </a:r>
            <a:r>
              <a:rPr lang="en-US" sz="2800" b="1" dirty="0">
                <a:latin typeface="Arial"/>
                <a:cs typeface="Arial"/>
              </a:rPr>
              <a:t>a more pluralist environment </a:t>
            </a:r>
          </a:p>
          <a:p>
            <a:r>
              <a:rPr lang="en-US" sz="2800" dirty="0">
                <a:latin typeface="Arial"/>
                <a:cs typeface="Arial"/>
              </a:rPr>
              <a:t>The Philippines has </a:t>
            </a:r>
            <a:r>
              <a:rPr lang="en-US" sz="2800" b="1" dirty="0" smtClean="0">
                <a:latin typeface="Arial"/>
                <a:cs typeface="Arial"/>
              </a:rPr>
              <a:t>many </a:t>
            </a:r>
            <a:r>
              <a:rPr lang="en-US" sz="2800" b="1" dirty="0">
                <a:latin typeface="Arial"/>
                <a:cs typeface="Arial"/>
              </a:rPr>
              <a:t>parties</a:t>
            </a:r>
            <a:r>
              <a:rPr lang="en-US" sz="2800" dirty="0">
                <a:latin typeface="Arial"/>
                <a:cs typeface="Arial"/>
              </a:rPr>
              <a:t>--few have emerged as strong nationally, </a:t>
            </a:r>
            <a:r>
              <a:rPr lang="en-US" sz="2800" dirty="0" smtClean="0">
                <a:latin typeface="Arial"/>
                <a:cs typeface="Arial"/>
              </a:rPr>
              <a:t>but  </a:t>
            </a:r>
            <a:r>
              <a:rPr lang="en-US" sz="2800" dirty="0">
                <a:latin typeface="Arial"/>
                <a:cs typeface="Arial"/>
              </a:rPr>
              <a:t>some are locally</a:t>
            </a:r>
          </a:p>
          <a:p>
            <a:r>
              <a:rPr lang="en-US" sz="2800" dirty="0">
                <a:latin typeface="Arial"/>
                <a:cs typeface="Arial"/>
              </a:rPr>
              <a:t>In </a:t>
            </a:r>
            <a:r>
              <a:rPr lang="en-US" sz="2800" dirty="0" smtClean="0">
                <a:latin typeface="Arial"/>
                <a:cs typeface="Arial"/>
              </a:rPr>
              <a:t>certain cases, e.g. Indonesia</a:t>
            </a:r>
            <a:r>
              <a:rPr lang="en-US" sz="2800" dirty="0">
                <a:latin typeface="Arial"/>
                <a:cs typeface="Arial"/>
              </a:rPr>
              <a:t>, Pakistan, and Sri Lanka, </a:t>
            </a:r>
            <a:r>
              <a:rPr lang="en-US" sz="2800" dirty="0" smtClean="0">
                <a:latin typeface="Arial"/>
                <a:cs typeface="Arial"/>
              </a:rPr>
              <a:t>some </a:t>
            </a:r>
            <a:r>
              <a:rPr lang="en-US" sz="2800" b="1" dirty="0" smtClean="0">
                <a:latin typeface="Arial"/>
                <a:cs typeface="Arial"/>
              </a:rPr>
              <a:t>parties may line </a:t>
            </a:r>
            <a:r>
              <a:rPr lang="en-US" sz="2800" b="1" dirty="0">
                <a:latin typeface="Arial"/>
                <a:cs typeface="Arial"/>
              </a:rPr>
              <a:t>up with tribal, clan or religious affiliations </a:t>
            </a:r>
          </a:p>
          <a:p>
            <a:pPr eaLnBrk="1" hangingPunct="1"/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Autofit/>
          </a:bodyPr>
          <a:lstStyle/>
          <a:p>
            <a:pPr eaLnBrk="1" hangingPunct="1"/>
            <a:r>
              <a:rPr lang="en-GB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Political Parties/Competition</a:t>
            </a:r>
            <a:endParaRPr lang="en-GB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633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8153400" cy="5334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I. </a:t>
            </a: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Introduction/Overview</a:t>
            </a:r>
          </a:p>
          <a:p>
            <a:pPr eaLnBrk="1" hangingPunct="1">
              <a:lnSpc>
                <a:spcPct val="80000"/>
              </a:lnSpc>
            </a:pP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II. TALD Rationale/Requirements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III. Subnational Powers and Functions: </a:t>
            </a:r>
            <a:r>
              <a:rPr lang="en-US" sz="3600" b="1" u="sng" dirty="0" smtClean="0">
                <a:latin typeface="Arial" charset="0"/>
                <a:ea typeface="ＭＳ Ｐゴシック" charset="0"/>
                <a:cs typeface="ＭＳ Ｐゴシック" charset="0"/>
              </a:rPr>
              <a:t>Authority</a:t>
            </a:r>
          </a:p>
          <a:p>
            <a:pPr eaLnBrk="1" hangingPunct="1">
              <a:lnSpc>
                <a:spcPct val="80000"/>
              </a:lnSpc>
            </a:pP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IV. Subnational </a:t>
            </a:r>
            <a:r>
              <a:rPr lang="en-US" sz="3600" b="1" u="sng" dirty="0" smtClean="0">
                <a:latin typeface="Arial" charset="0"/>
                <a:ea typeface="ＭＳ Ｐゴシック" charset="0"/>
                <a:cs typeface="ＭＳ Ｐゴシック" charset="0"/>
              </a:rPr>
              <a:t>Autonomy</a:t>
            </a: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/Discretion</a:t>
            </a:r>
          </a:p>
          <a:p>
            <a:pPr eaLnBrk="1" hangingPunct="1">
              <a:lnSpc>
                <a:spcPct val="80000"/>
              </a:lnSpc>
            </a:pP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V. Subnational Political Mechanisms: Local </a:t>
            </a:r>
            <a:r>
              <a:rPr lang="en-US" sz="3600" b="1" u="sng" dirty="0" smtClean="0">
                <a:latin typeface="Arial" charset="0"/>
                <a:ea typeface="ＭＳ Ｐゴシック" charset="0"/>
                <a:cs typeface="ＭＳ Ｐゴシック" charset="0"/>
              </a:rPr>
              <a:t>Accountability</a:t>
            </a:r>
          </a:p>
          <a:p>
            <a:pPr eaLnBrk="1" hangingPunct="1">
              <a:lnSpc>
                <a:spcPct val="80000"/>
              </a:lnSpc>
            </a:pP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VI. Transparency &amp; Civic Engagement: Local </a:t>
            </a:r>
            <a:r>
              <a:rPr lang="en-US" sz="3600" b="1" u="sng" dirty="0" smtClean="0">
                <a:latin typeface="Arial" charset="0"/>
                <a:ea typeface="ＭＳ Ｐゴシック" charset="0"/>
                <a:cs typeface="ＭＳ Ｐゴシック" charset="0"/>
              </a:rPr>
              <a:t>Accountability</a:t>
            </a:r>
          </a:p>
          <a:p>
            <a:pPr eaLnBrk="1" hangingPunct="1">
              <a:lnSpc>
                <a:spcPct val="80000"/>
              </a:lnSpc>
            </a:pP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VII. Concluding Comments</a:t>
            </a:r>
          </a:p>
          <a:p>
            <a:pPr eaLnBrk="1" hangingPunct="1">
              <a:lnSpc>
                <a:spcPct val="80000"/>
              </a:lnSpc>
            </a:pP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 eaLnBrk="1" hangingPunct="1"/>
            <a:r>
              <a:rPr lang="en-US" b="1" u="sng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Outline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77200" cy="1295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VI. Transparency and Civic Engagement</a:t>
            </a:r>
            <a:endParaRPr lang="en-US" sz="40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/>
          </a:bodyPr>
          <a:lstStyle/>
          <a:p>
            <a:r>
              <a:rPr lang="en-US" sz="2800" dirty="0"/>
              <a:t>Local elections need to be </a:t>
            </a:r>
            <a:r>
              <a:rPr lang="en-US" sz="2800" b="1" dirty="0"/>
              <a:t>supplemented by other </a:t>
            </a:r>
            <a:r>
              <a:rPr lang="en-US" sz="2800" b="1" dirty="0" smtClean="0"/>
              <a:t>means </a:t>
            </a:r>
            <a:r>
              <a:rPr lang="en-US" sz="2800" b="1" dirty="0"/>
              <a:t>to enhance transparency </a:t>
            </a:r>
            <a:r>
              <a:rPr lang="en-US" sz="2800" b="1" dirty="0" smtClean="0"/>
              <a:t>and </a:t>
            </a:r>
            <a:r>
              <a:rPr lang="en-US" sz="2800" b="1" dirty="0"/>
              <a:t>civic engagement </a:t>
            </a:r>
          </a:p>
          <a:p>
            <a:r>
              <a:rPr lang="en-US" sz="2800" dirty="0"/>
              <a:t>Many countries have passed some sort of </a:t>
            </a:r>
            <a:r>
              <a:rPr lang="en-US" sz="2800" b="1" dirty="0"/>
              <a:t>Right </a:t>
            </a:r>
            <a:r>
              <a:rPr lang="en-US" sz="2800" b="1" dirty="0" smtClean="0"/>
              <a:t>to/Access to/Freedom of Information</a:t>
            </a:r>
            <a:r>
              <a:rPr lang="en-US" sz="2800" dirty="0" smtClean="0"/>
              <a:t> law; some </a:t>
            </a:r>
            <a:r>
              <a:rPr lang="en-US" sz="2800" dirty="0"/>
              <a:t>include specific provisions for local governments</a:t>
            </a:r>
          </a:p>
          <a:p>
            <a:r>
              <a:rPr lang="en-US" sz="2800" dirty="0"/>
              <a:t>In a few countries, </a:t>
            </a:r>
            <a:r>
              <a:rPr lang="en-US" sz="2800" dirty="0" smtClean="0"/>
              <a:t>e.g. </a:t>
            </a:r>
            <a:r>
              <a:rPr lang="en-US" sz="2800" dirty="0"/>
              <a:t>Bangladesh, </a:t>
            </a:r>
            <a:r>
              <a:rPr lang="en-US" sz="2800" b="1" dirty="0"/>
              <a:t>public disclosure clauses </a:t>
            </a:r>
            <a:r>
              <a:rPr lang="en-US" sz="2800" dirty="0"/>
              <a:t>are also included in </a:t>
            </a:r>
            <a:r>
              <a:rPr lang="en-US" sz="2800" dirty="0" smtClean="0"/>
              <a:t>LG </a:t>
            </a:r>
            <a:r>
              <a:rPr lang="en-US" sz="2800" dirty="0"/>
              <a:t>legislation</a:t>
            </a:r>
          </a:p>
          <a:p>
            <a:r>
              <a:rPr lang="en-US" sz="2800" dirty="0"/>
              <a:t>Several countries--Cambodia, Philippines, Sri Lanka and </a:t>
            </a:r>
            <a:r>
              <a:rPr lang="en-US" sz="2800" dirty="0" smtClean="0"/>
              <a:t>Vietnam—have </a:t>
            </a:r>
            <a:r>
              <a:rPr lang="en-US" sz="2800" b="1" dirty="0" smtClean="0"/>
              <a:t>debated </a:t>
            </a:r>
            <a:r>
              <a:rPr lang="en-US" sz="2800" b="1" dirty="0"/>
              <a:t>but </a:t>
            </a:r>
            <a:r>
              <a:rPr lang="en-US" sz="2800" b="1" dirty="0" smtClean="0"/>
              <a:t>not </a:t>
            </a:r>
            <a:r>
              <a:rPr lang="en-US" sz="2800" b="1" dirty="0"/>
              <a:t>passed </a:t>
            </a:r>
            <a:r>
              <a:rPr lang="en-US" sz="2800" b="1" dirty="0" smtClean="0"/>
              <a:t>laws </a:t>
            </a:r>
            <a:endParaRPr lang="en-US" sz="2800" b="1" dirty="0"/>
          </a:p>
          <a:p>
            <a:pPr eaLnBrk="1" hangingPunct="1">
              <a:lnSpc>
                <a:spcPct val="80000"/>
              </a:lnSpc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8126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Civic Engagement: Input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724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Much variation </a:t>
            </a:r>
            <a:r>
              <a:rPr lang="en-US" sz="2800" dirty="0" smtClean="0">
                <a:latin typeface="Arial"/>
                <a:ea typeface="ＭＳ Ｐゴシック" charset="0"/>
                <a:cs typeface="Arial"/>
              </a:rPr>
              <a:t>in civic engagement mechanisms that provide input to decisions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"/>
                <a:cs typeface="Arial"/>
              </a:rPr>
              <a:t>Most </a:t>
            </a:r>
            <a:r>
              <a:rPr lang="en-US" sz="2800" dirty="0">
                <a:latin typeface="Arial"/>
                <a:cs typeface="Arial"/>
              </a:rPr>
              <a:t>are </a:t>
            </a:r>
            <a:r>
              <a:rPr lang="en-US" sz="2800" b="1" dirty="0">
                <a:latin typeface="Arial"/>
                <a:cs typeface="Arial"/>
              </a:rPr>
              <a:t>specific-purpose </a:t>
            </a:r>
            <a:r>
              <a:rPr lang="en-US" sz="2800" dirty="0">
                <a:latin typeface="Arial"/>
                <a:cs typeface="Arial"/>
              </a:rPr>
              <a:t>mechanisms, such as participation in local planning or </a:t>
            </a:r>
            <a:r>
              <a:rPr lang="en-US" sz="2800" dirty="0" smtClean="0">
                <a:latin typeface="Arial"/>
                <a:cs typeface="Arial"/>
              </a:rPr>
              <a:t>budgeting</a:t>
            </a:r>
            <a:endParaRPr lang="en-US" sz="2800" dirty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"/>
                <a:cs typeface="Arial"/>
              </a:rPr>
              <a:t>There </a:t>
            </a:r>
            <a:r>
              <a:rPr lang="en-US" sz="2800" dirty="0">
                <a:latin typeface="Arial"/>
                <a:cs typeface="Arial"/>
              </a:rPr>
              <a:t>are </a:t>
            </a:r>
            <a:r>
              <a:rPr lang="en-US" sz="2800" dirty="0" smtClean="0">
                <a:latin typeface="Arial"/>
                <a:cs typeface="Arial"/>
              </a:rPr>
              <a:t>also some </a:t>
            </a:r>
            <a:r>
              <a:rPr lang="en-US" sz="2800" b="1" dirty="0" smtClean="0">
                <a:latin typeface="Arial"/>
                <a:cs typeface="Arial"/>
              </a:rPr>
              <a:t>broader </a:t>
            </a:r>
            <a:r>
              <a:rPr lang="en-US" sz="2800" b="1" dirty="0">
                <a:latin typeface="Arial"/>
                <a:cs typeface="Arial"/>
              </a:rPr>
              <a:t>efforts</a:t>
            </a:r>
            <a:r>
              <a:rPr lang="en-US" sz="2800" dirty="0">
                <a:latin typeface="Arial"/>
                <a:cs typeface="Arial"/>
              </a:rPr>
              <a:t>, such as the citizens charter, </a:t>
            </a:r>
            <a:r>
              <a:rPr lang="en-US" sz="2800" dirty="0" smtClean="0">
                <a:latin typeface="Arial"/>
                <a:cs typeface="Arial"/>
              </a:rPr>
              <a:t>which is used for example  </a:t>
            </a:r>
            <a:r>
              <a:rPr lang="en-US" sz="2800" dirty="0">
                <a:latin typeface="Arial"/>
                <a:cs typeface="Arial"/>
              </a:rPr>
              <a:t>in the Philippines and Sri Lanka</a:t>
            </a:r>
            <a:r>
              <a:rPr lang="en-US" sz="2800" dirty="0" smtClean="0">
                <a:latin typeface="Arial"/>
                <a:cs typeface="Arial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"/>
                <a:cs typeface="Arial"/>
              </a:rPr>
              <a:t>Some </a:t>
            </a:r>
            <a:r>
              <a:rPr lang="en-US" sz="2800" dirty="0">
                <a:latin typeface="Arial"/>
                <a:cs typeface="Arial"/>
              </a:rPr>
              <a:t>participatory mechanisms are </a:t>
            </a:r>
            <a:r>
              <a:rPr lang="en-US" sz="2800" b="1" dirty="0">
                <a:latin typeface="Arial"/>
                <a:cs typeface="Arial"/>
              </a:rPr>
              <a:t>only used at certain levels</a:t>
            </a:r>
            <a:r>
              <a:rPr lang="en-US" sz="2800" dirty="0">
                <a:latin typeface="Arial"/>
                <a:cs typeface="Arial"/>
              </a:rPr>
              <a:t>, even below formal local governments (neighborhood/village) as in </a:t>
            </a:r>
            <a:r>
              <a:rPr lang="en-US" sz="2800" dirty="0" smtClean="0">
                <a:latin typeface="Arial"/>
                <a:cs typeface="Arial"/>
              </a:rPr>
              <a:t>Bangladesh </a:t>
            </a:r>
            <a:endParaRPr lang="en-US" sz="2800" dirty="0" smtClean="0">
              <a:latin typeface="Arial"/>
              <a:ea typeface="ＭＳ Ｐゴシック" charset="0"/>
              <a:cs typeface="Arial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70008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Nature</a:t>
            </a:r>
            <a:r>
              <a:rPr lang="en-US" sz="3600" b="1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and Timing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1054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Arial"/>
                <a:cs typeface="Arial"/>
              </a:rPr>
              <a:t>Some input mechanisms </a:t>
            </a:r>
            <a:r>
              <a:rPr lang="en-US" sz="2800" dirty="0">
                <a:latin typeface="Arial"/>
                <a:cs typeface="Arial"/>
              </a:rPr>
              <a:t>involve </a:t>
            </a:r>
            <a:r>
              <a:rPr lang="en-US" sz="2800" b="1" dirty="0">
                <a:latin typeface="Arial"/>
                <a:cs typeface="Arial"/>
              </a:rPr>
              <a:t>organized deliberations</a:t>
            </a:r>
            <a:r>
              <a:rPr lang="en-US" sz="2800" dirty="0">
                <a:latin typeface="Arial"/>
                <a:cs typeface="Arial"/>
              </a:rPr>
              <a:t> (as in Bangladesh, Cambodia, Indonesia, Philippines and Vietnam</a:t>
            </a:r>
            <a:r>
              <a:rPr lang="en-US" sz="2800" dirty="0" smtClean="0">
                <a:latin typeface="Arial"/>
                <a:cs typeface="Arial"/>
              </a:rPr>
              <a:t>)</a:t>
            </a:r>
            <a:endParaRPr lang="en-US" sz="2800" dirty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"/>
                <a:cs typeface="Arial"/>
              </a:rPr>
              <a:t>Others are </a:t>
            </a:r>
            <a:r>
              <a:rPr lang="en-US" sz="2800" dirty="0">
                <a:latin typeface="Arial"/>
                <a:cs typeface="Arial"/>
              </a:rPr>
              <a:t>in the form of </a:t>
            </a:r>
            <a:r>
              <a:rPr lang="en-US" sz="2800" b="1" dirty="0">
                <a:latin typeface="Arial"/>
                <a:cs typeface="Arial"/>
              </a:rPr>
              <a:t>open permission </a:t>
            </a:r>
            <a:r>
              <a:rPr lang="en-US" sz="2800" dirty="0">
                <a:latin typeface="Arial"/>
                <a:cs typeface="Arial"/>
              </a:rPr>
              <a:t>for citizens to attend council or committee meetings (as in Bhutan</a:t>
            </a:r>
            <a:r>
              <a:rPr lang="en-US" sz="2800" dirty="0" smtClean="0">
                <a:latin typeface="Arial"/>
                <a:cs typeface="Arial"/>
              </a:rPr>
              <a:t>)</a:t>
            </a:r>
            <a:endParaRPr lang="en-US" sz="2800" dirty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"/>
                <a:cs typeface="Arial"/>
              </a:rPr>
              <a:t>Some </a:t>
            </a:r>
            <a:r>
              <a:rPr lang="en-US" sz="2800" dirty="0">
                <a:latin typeface="Arial"/>
                <a:cs typeface="Arial"/>
              </a:rPr>
              <a:t>occur primarily at </a:t>
            </a:r>
            <a:r>
              <a:rPr lang="en-US" sz="2800" b="1" dirty="0">
                <a:latin typeface="Arial"/>
                <a:cs typeface="Arial"/>
              </a:rPr>
              <a:t>early stages </a:t>
            </a:r>
            <a:r>
              <a:rPr lang="en-US" sz="2800" dirty="0">
                <a:latin typeface="Arial"/>
                <a:cs typeface="Arial"/>
              </a:rPr>
              <a:t>(such as inputs on development project and budget priorities in Sri </a:t>
            </a:r>
            <a:r>
              <a:rPr lang="en-US" sz="2800" dirty="0" smtClean="0">
                <a:latin typeface="Arial"/>
                <a:cs typeface="Arial"/>
              </a:rPr>
              <a:t>Lanka)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"/>
                <a:cs typeface="Arial"/>
              </a:rPr>
              <a:t>Others </a:t>
            </a:r>
            <a:r>
              <a:rPr lang="en-US" sz="2800" dirty="0">
                <a:latin typeface="Arial"/>
                <a:cs typeface="Arial"/>
              </a:rPr>
              <a:t>allow </a:t>
            </a:r>
            <a:r>
              <a:rPr lang="en-US" sz="2800" b="1" dirty="0">
                <a:latin typeface="Arial"/>
                <a:cs typeface="Arial"/>
              </a:rPr>
              <a:t>input on draft decisions made by </a:t>
            </a:r>
            <a:r>
              <a:rPr lang="en-US" sz="2800" b="1" dirty="0" smtClean="0">
                <a:latin typeface="Arial"/>
                <a:cs typeface="Arial"/>
              </a:rPr>
              <a:t>LGs</a:t>
            </a:r>
            <a:r>
              <a:rPr lang="en-US" sz="2800" dirty="0" smtClean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(such as opportunities to comment on plans and </a:t>
            </a:r>
            <a:r>
              <a:rPr lang="en-US" sz="2800" dirty="0" smtClean="0">
                <a:latin typeface="Arial"/>
                <a:cs typeface="Arial"/>
              </a:rPr>
              <a:t>budgets </a:t>
            </a:r>
            <a:r>
              <a:rPr lang="en-US" sz="2800" dirty="0">
                <a:latin typeface="Arial"/>
                <a:cs typeface="Arial"/>
              </a:rPr>
              <a:t>in Nepal and Pakistan</a:t>
            </a:r>
            <a:r>
              <a:rPr lang="en-US" sz="2800" dirty="0" smtClean="0">
                <a:latin typeface="Arial"/>
                <a:cs typeface="Arial"/>
              </a:rPr>
              <a:t>)</a:t>
            </a:r>
            <a:endParaRPr lang="en-US" sz="2800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76209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Civic Engagement: Feedback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0292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"/>
                <a:cs typeface="Arial"/>
              </a:rPr>
              <a:t>Feedback </a:t>
            </a:r>
            <a:r>
              <a:rPr lang="en-US" sz="2800" b="1" dirty="0">
                <a:latin typeface="Arial"/>
                <a:cs typeface="Arial"/>
              </a:rPr>
              <a:t>mechanisms </a:t>
            </a:r>
            <a:r>
              <a:rPr lang="en-US" sz="2800" dirty="0">
                <a:latin typeface="Arial"/>
                <a:cs typeface="Arial"/>
              </a:rPr>
              <a:t>include appeals of assessments, complaint bureaus, service ratings, citizen satisfaction surveys, etc</a:t>
            </a:r>
            <a:r>
              <a:rPr lang="en-US" sz="2800" dirty="0" smtClean="0">
                <a:latin typeface="Arial"/>
                <a:cs typeface="Arial"/>
              </a:rPr>
              <a:t>.</a:t>
            </a:r>
          </a:p>
          <a:p>
            <a:r>
              <a:rPr lang="en-US" sz="2800" dirty="0" smtClean="0">
                <a:latin typeface="Arial"/>
                <a:cs typeface="Arial"/>
              </a:rPr>
              <a:t>Some </a:t>
            </a:r>
            <a:r>
              <a:rPr lang="en-US" sz="2800" dirty="0">
                <a:latin typeface="Arial"/>
                <a:cs typeface="Arial"/>
              </a:rPr>
              <a:t>initiatives concentrate specifically on </a:t>
            </a:r>
            <a:r>
              <a:rPr lang="en-US" sz="2800" b="1" dirty="0">
                <a:latin typeface="Arial"/>
                <a:cs typeface="Arial"/>
              </a:rPr>
              <a:t>reporting corruption</a:t>
            </a:r>
            <a:r>
              <a:rPr lang="en-US" sz="2800" dirty="0">
                <a:latin typeface="Arial"/>
                <a:cs typeface="Arial"/>
              </a:rPr>
              <a:t>, as in Nepal. </a:t>
            </a:r>
            <a:endParaRPr lang="en-US" sz="2800" dirty="0" smtClean="0">
              <a:latin typeface="Arial"/>
              <a:cs typeface="Arial"/>
            </a:endParaRPr>
          </a:p>
          <a:p>
            <a:r>
              <a:rPr lang="en-US" sz="2800" dirty="0" smtClean="0">
                <a:latin typeface="Arial"/>
                <a:cs typeface="Arial"/>
              </a:rPr>
              <a:t>Feedback mechanisms </a:t>
            </a:r>
            <a:r>
              <a:rPr lang="en-US" sz="2800" dirty="0">
                <a:latin typeface="Arial"/>
                <a:cs typeface="Arial"/>
              </a:rPr>
              <a:t>are </a:t>
            </a:r>
            <a:r>
              <a:rPr lang="en-US" sz="2800" b="1" dirty="0">
                <a:latin typeface="Arial"/>
                <a:cs typeface="Arial"/>
              </a:rPr>
              <a:t>not as common or systematic as input </a:t>
            </a:r>
            <a:r>
              <a:rPr lang="en-US" sz="2800" b="1" dirty="0" smtClean="0">
                <a:latin typeface="Arial"/>
                <a:cs typeface="Arial"/>
              </a:rPr>
              <a:t>mechanisms </a:t>
            </a:r>
          </a:p>
          <a:p>
            <a:r>
              <a:rPr lang="en-US" sz="2800" dirty="0" smtClean="0">
                <a:latin typeface="Arial"/>
                <a:cs typeface="Arial"/>
              </a:rPr>
              <a:t>Citizen </a:t>
            </a:r>
            <a:r>
              <a:rPr lang="en-US" sz="2800" dirty="0">
                <a:latin typeface="Arial"/>
                <a:cs typeface="Arial"/>
              </a:rPr>
              <a:t>report </a:t>
            </a:r>
            <a:r>
              <a:rPr lang="en-US" sz="2800" dirty="0" smtClean="0">
                <a:latin typeface="Arial"/>
                <a:cs typeface="Arial"/>
              </a:rPr>
              <a:t>cards may be used </a:t>
            </a:r>
            <a:r>
              <a:rPr lang="en-US" sz="2800" b="1" dirty="0">
                <a:latin typeface="Arial"/>
                <a:cs typeface="Arial"/>
              </a:rPr>
              <a:t>both by </a:t>
            </a:r>
            <a:r>
              <a:rPr lang="en-US" sz="2800" b="1" dirty="0" smtClean="0">
                <a:latin typeface="Arial"/>
                <a:cs typeface="Arial"/>
              </a:rPr>
              <a:t>governments (central/subnational) </a:t>
            </a:r>
            <a:r>
              <a:rPr lang="en-US" sz="2800" b="1" dirty="0">
                <a:latin typeface="Arial"/>
                <a:cs typeface="Arial"/>
              </a:rPr>
              <a:t>and </a:t>
            </a:r>
            <a:r>
              <a:rPr lang="en-US" sz="2800" b="1" dirty="0" smtClean="0">
                <a:latin typeface="Arial"/>
                <a:cs typeface="Arial"/>
              </a:rPr>
              <a:t>CSOs--</a:t>
            </a:r>
            <a:r>
              <a:rPr lang="en-US" sz="2800" dirty="0" smtClean="0">
                <a:latin typeface="Arial"/>
                <a:cs typeface="Arial"/>
              </a:rPr>
              <a:t>have </a:t>
            </a:r>
            <a:r>
              <a:rPr lang="en-US" sz="2800" dirty="0">
                <a:latin typeface="Arial"/>
                <a:cs typeface="Arial"/>
              </a:rPr>
              <a:t>been piloted or formally adopted in Nepal, Pakistan, Sri Lanka and </a:t>
            </a:r>
            <a:r>
              <a:rPr lang="en-US" sz="2800" dirty="0" smtClean="0">
                <a:latin typeface="Arial"/>
                <a:cs typeface="Arial"/>
              </a:rPr>
              <a:t>Vietnam</a:t>
            </a:r>
            <a:endParaRPr lang="en-US" sz="2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18900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Impact/Effectiveness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0292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"/>
                <a:cs typeface="Arial"/>
              </a:rPr>
              <a:t>Limited hard evidence </a:t>
            </a:r>
            <a:r>
              <a:rPr lang="en-US" sz="2800" dirty="0" smtClean="0">
                <a:latin typeface="Arial"/>
                <a:cs typeface="Arial"/>
              </a:rPr>
              <a:t>on if/how </a:t>
            </a:r>
            <a:r>
              <a:rPr lang="en-US" sz="2800" dirty="0">
                <a:latin typeface="Arial"/>
                <a:cs typeface="Arial"/>
              </a:rPr>
              <a:t>participatory mechanisms </a:t>
            </a:r>
            <a:r>
              <a:rPr lang="en-US" sz="2800" dirty="0" smtClean="0">
                <a:latin typeface="Arial"/>
                <a:cs typeface="Arial"/>
              </a:rPr>
              <a:t>impact </a:t>
            </a:r>
            <a:r>
              <a:rPr lang="en-US" sz="2800" dirty="0">
                <a:latin typeface="Arial"/>
                <a:cs typeface="Arial"/>
              </a:rPr>
              <a:t>LG behavior and outputs  </a:t>
            </a:r>
          </a:p>
          <a:p>
            <a:r>
              <a:rPr lang="en-US" sz="2800" dirty="0">
                <a:latin typeface="Arial"/>
                <a:cs typeface="Arial"/>
              </a:rPr>
              <a:t>Such mechanisms are </a:t>
            </a:r>
            <a:r>
              <a:rPr lang="en-US" sz="2800" b="1" dirty="0">
                <a:latin typeface="Arial"/>
                <a:cs typeface="Arial"/>
              </a:rPr>
              <a:t>unevenly used </a:t>
            </a:r>
            <a:r>
              <a:rPr lang="en-US" sz="2800" dirty="0">
                <a:latin typeface="Arial"/>
                <a:cs typeface="Arial"/>
              </a:rPr>
              <a:t>even within countries, and some processes seem to be relatively </a:t>
            </a:r>
            <a:r>
              <a:rPr lang="en-US" sz="2800" b="1" dirty="0">
                <a:latin typeface="Arial"/>
                <a:cs typeface="Arial"/>
              </a:rPr>
              <a:t>mechanical or perfunctory</a:t>
            </a:r>
          </a:p>
          <a:p>
            <a:r>
              <a:rPr lang="en-US" sz="2800" b="1" dirty="0">
                <a:latin typeface="Arial"/>
                <a:cs typeface="Arial"/>
              </a:rPr>
              <a:t>Anecdotal evidence </a:t>
            </a:r>
            <a:r>
              <a:rPr lang="en-US" sz="2800" dirty="0">
                <a:latin typeface="Arial"/>
                <a:cs typeface="Arial"/>
              </a:rPr>
              <a:t>of positive experiences, but there are also reports of weak, ineffective mechanisms </a:t>
            </a:r>
            <a:r>
              <a:rPr lang="en-US" sz="2800" dirty="0" smtClean="0">
                <a:latin typeface="Arial"/>
                <a:cs typeface="Arial"/>
              </a:rPr>
              <a:t>subject </a:t>
            </a:r>
            <a:r>
              <a:rPr lang="en-US" sz="2800" dirty="0">
                <a:latin typeface="Arial"/>
                <a:cs typeface="Arial"/>
              </a:rPr>
              <a:t>to political </a:t>
            </a:r>
            <a:r>
              <a:rPr lang="en-US" sz="2800" dirty="0" smtClean="0">
                <a:latin typeface="Arial"/>
                <a:cs typeface="Arial"/>
              </a:rPr>
              <a:t>manipulation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Arial"/>
                <a:cs typeface="Arial"/>
              </a:rPr>
              <a:t>Citizens </a:t>
            </a:r>
            <a:r>
              <a:rPr lang="en-US" sz="2800" b="1" dirty="0">
                <a:solidFill>
                  <a:srgbClr val="FF0000"/>
                </a:solidFill>
                <a:latin typeface="Arial"/>
                <a:cs typeface="Arial"/>
              </a:rPr>
              <a:t>need to be willing and able to engage with </a:t>
            </a:r>
            <a:r>
              <a:rPr lang="en-US" sz="2800" b="1" dirty="0" smtClean="0">
                <a:solidFill>
                  <a:srgbClr val="FF0000"/>
                </a:solidFill>
                <a:latin typeface="Arial"/>
                <a:cs typeface="Arial"/>
              </a:rPr>
              <a:t>LGs</a:t>
            </a:r>
            <a:r>
              <a:rPr lang="en-US" sz="2800" b="1" dirty="0">
                <a:solidFill>
                  <a:srgbClr val="FF0000"/>
                </a:solidFill>
                <a:latin typeface="Arial"/>
                <a:cs typeface="Arial"/>
              </a:rPr>
              <a:t>, who </a:t>
            </a:r>
            <a:r>
              <a:rPr lang="en-US" sz="2800" b="1" dirty="0" smtClean="0">
                <a:solidFill>
                  <a:srgbClr val="FF0000"/>
                </a:solidFill>
                <a:latin typeface="Arial"/>
                <a:cs typeface="Arial"/>
              </a:rPr>
              <a:t>must </a:t>
            </a:r>
            <a:r>
              <a:rPr lang="en-US" sz="2800" b="1" dirty="0">
                <a:solidFill>
                  <a:srgbClr val="FF0000"/>
                </a:solidFill>
                <a:latin typeface="Arial"/>
                <a:cs typeface="Arial"/>
              </a:rPr>
              <a:t>face incentives to use citizen </a:t>
            </a:r>
            <a:r>
              <a:rPr lang="en-US" sz="2800" b="1" dirty="0" smtClean="0">
                <a:solidFill>
                  <a:srgbClr val="FF0000"/>
                </a:solidFill>
                <a:latin typeface="Arial"/>
                <a:cs typeface="Arial"/>
              </a:rPr>
              <a:t>inputs/feedback</a:t>
            </a:r>
            <a:endParaRPr lang="en-US" sz="2800" b="1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678172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772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VII. Concluding Comments</a:t>
            </a:r>
            <a:endParaRPr lang="en-US" sz="40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sz="3000" b="1" dirty="0">
                <a:latin typeface="Arial"/>
                <a:cs typeface="Arial"/>
              </a:rPr>
              <a:t>No easy way to </a:t>
            </a:r>
            <a:r>
              <a:rPr lang="en-US" sz="3000" b="1" dirty="0" smtClean="0">
                <a:latin typeface="Arial"/>
                <a:cs typeface="Arial"/>
              </a:rPr>
              <a:t>summarize </a:t>
            </a:r>
            <a:r>
              <a:rPr lang="en-US" sz="3000" dirty="0">
                <a:latin typeface="Arial"/>
                <a:cs typeface="Arial"/>
              </a:rPr>
              <a:t>decentralization </a:t>
            </a:r>
            <a:r>
              <a:rPr lang="en-US" sz="3000" dirty="0" smtClean="0">
                <a:latin typeface="Arial"/>
                <a:cs typeface="Arial"/>
              </a:rPr>
              <a:t>patterns neatly in </a:t>
            </a:r>
            <a:r>
              <a:rPr lang="en-US" sz="3000" dirty="0">
                <a:latin typeface="Arial"/>
                <a:cs typeface="Arial"/>
              </a:rPr>
              <a:t>the diverse set of countries!  </a:t>
            </a:r>
          </a:p>
          <a:p>
            <a:r>
              <a:rPr lang="en-US" sz="3000" dirty="0">
                <a:latin typeface="Arial"/>
                <a:cs typeface="Arial"/>
              </a:rPr>
              <a:t>All </a:t>
            </a:r>
            <a:r>
              <a:rPr lang="en-US" sz="3000" dirty="0" smtClean="0">
                <a:latin typeface="Arial"/>
                <a:cs typeface="Arial"/>
              </a:rPr>
              <a:t>embrace </a:t>
            </a:r>
            <a:r>
              <a:rPr lang="en-US" sz="3000" dirty="0">
                <a:latin typeface="Arial"/>
                <a:cs typeface="Arial"/>
              </a:rPr>
              <a:t>decentralization </a:t>
            </a:r>
            <a:r>
              <a:rPr lang="en-US" sz="3000" dirty="0" smtClean="0">
                <a:latin typeface="Arial"/>
                <a:cs typeface="Arial"/>
              </a:rPr>
              <a:t>to some extent, </a:t>
            </a:r>
            <a:r>
              <a:rPr lang="en-US" sz="3000" dirty="0">
                <a:latin typeface="Arial"/>
                <a:cs typeface="Arial"/>
              </a:rPr>
              <a:t>but the </a:t>
            </a:r>
            <a:r>
              <a:rPr lang="en-US" sz="3000" b="1" dirty="0">
                <a:latin typeface="Arial"/>
                <a:cs typeface="Arial"/>
              </a:rPr>
              <a:t>shape it has taken and the factors that drive it differ</a:t>
            </a:r>
            <a:r>
              <a:rPr lang="en-US" sz="3000" dirty="0">
                <a:latin typeface="Arial"/>
                <a:cs typeface="Arial"/>
              </a:rPr>
              <a:t>, </a:t>
            </a:r>
            <a:r>
              <a:rPr lang="en-US" sz="3000" dirty="0" smtClean="0">
                <a:latin typeface="Arial"/>
                <a:cs typeface="Arial"/>
              </a:rPr>
              <a:t>so </a:t>
            </a:r>
            <a:r>
              <a:rPr lang="en-US" sz="3000" dirty="0">
                <a:latin typeface="Arial"/>
                <a:cs typeface="Arial"/>
              </a:rPr>
              <a:t>systems and </a:t>
            </a:r>
            <a:r>
              <a:rPr lang="en-US" sz="3000" dirty="0" smtClean="0">
                <a:latin typeface="Arial"/>
                <a:cs typeface="Arial"/>
              </a:rPr>
              <a:t>operations differ  </a:t>
            </a:r>
            <a:endParaRPr lang="en-US" sz="3000" dirty="0">
              <a:latin typeface="Arial"/>
              <a:cs typeface="Arial"/>
            </a:endParaRPr>
          </a:p>
          <a:p>
            <a:r>
              <a:rPr lang="en-US" sz="3000" b="1" dirty="0" smtClean="0">
                <a:latin typeface="Arial"/>
                <a:cs typeface="Arial"/>
              </a:rPr>
              <a:t>Basic </a:t>
            </a:r>
            <a:r>
              <a:rPr lang="en-US" sz="3000" b="1" dirty="0">
                <a:latin typeface="Arial"/>
                <a:cs typeface="Arial"/>
              </a:rPr>
              <a:t>organization of intergovernmental relations is diverse </a:t>
            </a:r>
            <a:r>
              <a:rPr lang="en-US" sz="3000" dirty="0">
                <a:latin typeface="Arial"/>
                <a:cs typeface="Arial"/>
              </a:rPr>
              <a:t>across countries--few vs. multiple levels, allocation of </a:t>
            </a:r>
            <a:r>
              <a:rPr lang="en-US" sz="3000" dirty="0" smtClean="0">
                <a:latin typeface="Arial"/>
                <a:cs typeface="Arial"/>
              </a:rPr>
              <a:t>roles, </a:t>
            </a:r>
            <a:r>
              <a:rPr lang="en-US" sz="3000" dirty="0">
                <a:latin typeface="Arial"/>
                <a:cs typeface="Arial"/>
              </a:rPr>
              <a:t>hierarchically linked or relatively independent, etc.</a:t>
            </a:r>
          </a:p>
          <a:p>
            <a:r>
              <a:rPr lang="en-US" sz="3000" b="1" dirty="0">
                <a:latin typeface="Arial"/>
                <a:cs typeface="Arial"/>
              </a:rPr>
              <a:t>U</a:t>
            </a:r>
            <a:r>
              <a:rPr lang="en-US" sz="3000" b="1" dirty="0" smtClean="0">
                <a:latin typeface="Arial"/>
                <a:cs typeface="Arial"/>
              </a:rPr>
              <a:t>nderlying frameworks </a:t>
            </a:r>
            <a:r>
              <a:rPr lang="en-US" sz="3000" dirty="0">
                <a:latin typeface="Arial"/>
                <a:cs typeface="Arial"/>
              </a:rPr>
              <a:t>may be highly </a:t>
            </a:r>
            <a:r>
              <a:rPr lang="en-US" sz="3000" dirty="0" smtClean="0">
                <a:latin typeface="Arial"/>
                <a:cs typeface="Arial"/>
              </a:rPr>
              <a:t>developed/detailed</a:t>
            </a:r>
            <a:r>
              <a:rPr lang="en-US" sz="3000" dirty="0">
                <a:latin typeface="Arial"/>
                <a:cs typeface="Arial"/>
              </a:rPr>
              <a:t>, </a:t>
            </a:r>
            <a:r>
              <a:rPr lang="en-US" sz="3000" dirty="0" smtClean="0">
                <a:latin typeface="Arial"/>
                <a:cs typeface="Arial"/>
              </a:rPr>
              <a:t>or </a:t>
            </a:r>
            <a:r>
              <a:rPr lang="en-US" sz="3000" dirty="0">
                <a:latin typeface="Arial"/>
                <a:cs typeface="Arial"/>
              </a:rPr>
              <a:t>weakly </a:t>
            </a:r>
            <a:r>
              <a:rPr lang="en-US" sz="3000" dirty="0" smtClean="0">
                <a:latin typeface="Arial"/>
                <a:cs typeface="Arial"/>
              </a:rPr>
              <a:t>articulated</a:t>
            </a:r>
          </a:p>
          <a:p>
            <a:r>
              <a:rPr lang="en-US" sz="3000" b="1" u="sng" dirty="0" smtClean="0">
                <a:latin typeface="Arial"/>
                <a:cs typeface="Arial"/>
              </a:rPr>
              <a:t>All of these have implications for TALD</a:t>
            </a:r>
            <a:endParaRPr lang="en-US" sz="3000" b="1" u="sng" dirty="0">
              <a:latin typeface="Arial"/>
              <a:cs typeface="Arial"/>
            </a:endParaRPr>
          </a:p>
          <a:p>
            <a:pPr eaLnBrk="1" hangingPunct="1">
              <a:lnSpc>
                <a:spcPct val="80000"/>
              </a:lnSpc>
            </a:pPr>
            <a:endParaRPr lang="en-US" sz="2800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79605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058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Empowerment/Authority/Autonomy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077200" cy="51054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"/>
                <a:cs typeface="Arial"/>
              </a:rPr>
              <a:t>Mixed formal </a:t>
            </a:r>
            <a:r>
              <a:rPr lang="en-US" sz="2800" b="1" dirty="0">
                <a:latin typeface="Arial"/>
                <a:cs typeface="Arial"/>
              </a:rPr>
              <a:t>empowerment/</a:t>
            </a:r>
            <a:r>
              <a:rPr lang="en-US" sz="2800" b="1" dirty="0" smtClean="0">
                <a:latin typeface="Arial"/>
                <a:cs typeface="Arial"/>
              </a:rPr>
              <a:t>authority/autonomy </a:t>
            </a:r>
            <a:r>
              <a:rPr lang="en-US" sz="2800" dirty="0" smtClean="0">
                <a:latin typeface="Arial"/>
                <a:cs typeface="Arial"/>
              </a:rPr>
              <a:t>in the region</a:t>
            </a:r>
            <a:endParaRPr lang="en-US" sz="2800" b="1" dirty="0">
              <a:latin typeface="Arial"/>
              <a:cs typeface="Arial"/>
            </a:endParaRPr>
          </a:p>
          <a:p>
            <a:r>
              <a:rPr lang="en-US" sz="2800" dirty="0">
                <a:latin typeface="Arial"/>
                <a:cs typeface="Arial"/>
              </a:rPr>
              <a:t>Even with strong legal </a:t>
            </a:r>
            <a:r>
              <a:rPr lang="en-US" sz="2800" dirty="0" smtClean="0">
                <a:latin typeface="Arial"/>
                <a:cs typeface="Arial"/>
              </a:rPr>
              <a:t>frameworks</a:t>
            </a:r>
            <a:r>
              <a:rPr lang="en-US" sz="2800" dirty="0">
                <a:latin typeface="Arial"/>
                <a:cs typeface="Arial"/>
              </a:rPr>
              <a:t>, the </a:t>
            </a:r>
            <a:r>
              <a:rPr lang="en-US" sz="2800" b="1" dirty="0">
                <a:latin typeface="Arial"/>
                <a:cs typeface="Arial"/>
              </a:rPr>
              <a:t>system may not operate as </a:t>
            </a:r>
            <a:r>
              <a:rPr lang="en-US" sz="2800" b="1" dirty="0" smtClean="0">
                <a:latin typeface="Arial"/>
                <a:cs typeface="Arial"/>
              </a:rPr>
              <a:t>officially outlined</a:t>
            </a:r>
            <a:endParaRPr lang="en-US" sz="2800" b="1" dirty="0">
              <a:latin typeface="Arial"/>
              <a:cs typeface="Arial"/>
            </a:endParaRPr>
          </a:p>
          <a:p>
            <a:r>
              <a:rPr lang="en-US" sz="2800" b="1" dirty="0">
                <a:latin typeface="Arial"/>
                <a:cs typeface="Arial"/>
              </a:rPr>
              <a:t>Various factors</a:t>
            </a:r>
            <a:r>
              <a:rPr lang="en-US" sz="2800" dirty="0">
                <a:latin typeface="Arial"/>
                <a:cs typeface="Arial"/>
              </a:rPr>
              <a:t>--constraints imposed by </a:t>
            </a:r>
            <a:r>
              <a:rPr lang="en-US" sz="2800" dirty="0" smtClean="0">
                <a:latin typeface="Arial"/>
                <a:cs typeface="Arial"/>
              </a:rPr>
              <a:t>central </a:t>
            </a:r>
            <a:r>
              <a:rPr lang="en-US" sz="2800" dirty="0">
                <a:latin typeface="Arial"/>
                <a:cs typeface="Arial"/>
              </a:rPr>
              <a:t>(or in federal systems, </a:t>
            </a:r>
            <a:r>
              <a:rPr lang="en-US" sz="2800" dirty="0" smtClean="0">
                <a:latin typeface="Arial"/>
                <a:cs typeface="Arial"/>
              </a:rPr>
              <a:t>state/provincial</a:t>
            </a:r>
            <a:r>
              <a:rPr lang="en-US" sz="2800" dirty="0">
                <a:latin typeface="Arial"/>
                <a:cs typeface="Arial"/>
              </a:rPr>
              <a:t>) </a:t>
            </a:r>
            <a:r>
              <a:rPr lang="en-US" sz="2800" dirty="0" smtClean="0">
                <a:latin typeface="Arial"/>
                <a:cs typeface="Arial"/>
              </a:rPr>
              <a:t>governments, </a:t>
            </a:r>
            <a:r>
              <a:rPr lang="en-US" sz="2800" dirty="0">
                <a:latin typeface="Arial"/>
                <a:cs typeface="Arial"/>
              </a:rPr>
              <a:t>limited capacity, or weak accountability--</a:t>
            </a:r>
            <a:r>
              <a:rPr lang="en-US" sz="2800" b="1" dirty="0">
                <a:latin typeface="Arial"/>
                <a:cs typeface="Arial"/>
              </a:rPr>
              <a:t>can hinder performance</a:t>
            </a:r>
          </a:p>
          <a:p>
            <a:r>
              <a:rPr lang="en-US" sz="2800" b="1" dirty="0">
                <a:latin typeface="Arial"/>
                <a:cs typeface="Arial"/>
              </a:rPr>
              <a:t>I</a:t>
            </a:r>
            <a:r>
              <a:rPr lang="en-US" sz="2800" b="1" dirty="0" smtClean="0">
                <a:latin typeface="Arial"/>
                <a:cs typeface="Arial"/>
              </a:rPr>
              <a:t>ndividual LGs may be able to </a:t>
            </a:r>
            <a:r>
              <a:rPr lang="en-US" sz="2800" b="1" dirty="0">
                <a:latin typeface="Arial"/>
                <a:cs typeface="Arial"/>
              </a:rPr>
              <a:t>perform well </a:t>
            </a:r>
            <a:r>
              <a:rPr lang="en-US" sz="2800" dirty="0">
                <a:latin typeface="Arial"/>
                <a:cs typeface="Arial"/>
              </a:rPr>
              <a:t>even in </a:t>
            </a:r>
            <a:r>
              <a:rPr lang="en-US" sz="2800" dirty="0" smtClean="0">
                <a:latin typeface="Arial"/>
                <a:cs typeface="Arial"/>
              </a:rPr>
              <a:t>difficult circumstances--important </a:t>
            </a:r>
            <a:r>
              <a:rPr lang="en-US" sz="2800" dirty="0">
                <a:latin typeface="Arial"/>
                <a:cs typeface="Arial"/>
              </a:rPr>
              <a:t>to understand how they </a:t>
            </a:r>
            <a:r>
              <a:rPr lang="en-US" sz="2800" dirty="0" smtClean="0">
                <a:latin typeface="Arial"/>
                <a:cs typeface="Arial"/>
              </a:rPr>
              <a:t>do or could do this</a:t>
            </a:r>
            <a:endParaRPr lang="en-US" sz="2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09775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058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Accountability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924800" cy="50292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/>
                <a:cs typeface="Arial"/>
              </a:rPr>
              <a:t>Accountability mechanisms-</a:t>
            </a:r>
            <a:r>
              <a:rPr lang="en-US" sz="2800" dirty="0" smtClean="0">
                <a:latin typeface="Arial"/>
                <a:cs typeface="Arial"/>
              </a:rPr>
              <a:t>-upward </a:t>
            </a:r>
            <a:r>
              <a:rPr lang="en-US" sz="2800" dirty="0">
                <a:latin typeface="Arial"/>
                <a:cs typeface="Arial"/>
              </a:rPr>
              <a:t>to central oversight mechanisms and downward to </a:t>
            </a:r>
            <a:r>
              <a:rPr lang="en-US" sz="2800" dirty="0" smtClean="0">
                <a:latin typeface="Arial"/>
                <a:cs typeface="Arial"/>
              </a:rPr>
              <a:t>citizens—are </a:t>
            </a:r>
            <a:r>
              <a:rPr lang="en-US" sz="2800" b="1" dirty="0" smtClean="0">
                <a:latin typeface="Arial"/>
                <a:cs typeface="Arial"/>
              </a:rPr>
              <a:t>unevenly developed and used</a:t>
            </a:r>
          </a:p>
          <a:p>
            <a:r>
              <a:rPr lang="en-US" sz="2800" b="1" dirty="0" smtClean="0">
                <a:latin typeface="Arial"/>
                <a:cs typeface="Arial"/>
              </a:rPr>
              <a:t>General bias towards upward accountability</a:t>
            </a:r>
            <a:endParaRPr lang="en-US" sz="2800" b="1" dirty="0">
              <a:latin typeface="Arial"/>
              <a:cs typeface="Arial"/>
            </a:endParaRPr>
          </a:p>
          <a:p>
            <a:r>
              <a:rPr lang="en-US" sz="2800" b="1" dirty="0">
                <a:latin typeface="Arial"/>
                <a:cs typeface="Arial"/>
              </a:rPr>
              <a:t>Elections are common </a:t>
            </a:r>
            <a:r>
              <a:rPr lang="en-US" sz="2800" dirty="0">
                <a:latin typeface="Arial"/>
                <a:cs typeface="Arial"/>
              </a:rPr>
              <a:t>(mostly direct), political competition </a:t>
            </a:r>
            <a:r>
              <a:rPr lang="en-US" sz="2800" dirty="0" smtClean="0">
                <a:latin typeface="Arial"/>
                <a:cs typeface="Arial"/>
              </a:rPr>
              <a:t>exists </a:t>
            </a:r>
            <a:r>
              <a:rPr lang="en-US" sz="2800" dirty="0">
                <a:latin typeface="Arial"/>
                <a:cs typeface="Arial"/>
              </a:rPr>
              <a:t>in some countries, and various non-</a:t>
            </a:r>
            <a:r>
              <a:rPr lang="en-US" sz="2800" dirty="0" smtClean="0">
                <a:latin typeface="Arial"/>
                <a:cs typeface="Arial"/>
              </a:rPr>
              <a:t>electoral accountability </a:t>
            </a:r>
            <a:r>
              <a:rPr lang="en-US" sz="2800" dirty="0">
                <a:latin typeface="Arial"/>
                <a:cs typeface="Arial"/>
              </a:rPr>
              <a:t>mechanisms </a:t>
            </a:r>
            <a:r>
              <a:rPr lang="en-US" sz="2800" dirty="0" smtClean="0">
                <a:latin typeface="Arial"/>
                <a:cs typeface="Arial"/>
              </a:rPr>
              <a:t>are used to </a:t>
            </a:r>
            <a:r>
              <a:rPr lang="en-US" sz="2800" dirty="0">
                <a:latin typeface="Arial"/>
                <a:cs typeface="Arial"/>
              </a:rPr>
              <a:t>various </a:t>
            </a:r>
            <a:r>
              <a:rPr lang="en-US" sz="2800" dirty="0" smtClean="0">
                <a:latin typeface="Arial"/>
                <a:cs typeface="Arial"/>
              </a:rPr>
              <a:t>degrees</a:t>
            </a:r>
          </a:p>
          <a:p>
            <a:r>
              <a:rPr lang="en-US" sz="2800" dirty="0">
                <a:latin typeface="Arial"/>
                <a:cs typeface="Arial"/>
              </a:rPr>
              <a:t>T</a:t>
            </a:r>
            <a:r>
              <a:rPr lang="en-US" sz="2800" dirty="0" smtClean="0">
                <a:latin typeface="Arial"/>
                <a:cs typeface="Arial"/>
              </a:rPr>
              <a:t>hese </a:t>
            </a:r>
            <a:r>
              <a:rPr lang="en-US" sz="2800" b="1" dirty="0">
                <a:latin typeface="Arial"/>
                <a:cs typeface="Arial"/>
              </a:rPr>
              <a:t>operate unevenly in terms in whether citizens embrace their use </a:t>
            </a:r>
            <a:r>
              <a:rPr lang="en-US" sz="2800" b="1" dirty="0" smtClean="0">
                <a:latin typeface="Arial"/>
                <a:cs typeface="Arial"/>
              </a:rPr>
              <a:t>and </a:t>
            </a:r>
            <a:r>
              <a:rPr lang="en-US" sz="2800" b="1" dirty="0">
                <a:latin typeface="Arial"/>
                <a:cs typeface="Arial"/>
              </a:rPr>
              <a:t>meaningfully influence </a:t>
            </a:r>
            <a:r>
              <a:rPr lang="en-US" sz="2800" b="1" dirty="0" smtClean="0">
                <a:latin typeface="Arial"/>
                <a:cs typeface="Arial"/>
              </a:rPr>
              <a:t>LG </a:t>
            </a:r>
            <a:r>
              <a:rPr lang="en-US" sz="2800" b="1" dirty="0">
                <a:latin typeface="Arial"/>
                <a:cs typeface="Arial"/>
              </a:rPr>
              <a:t>behavior </a:t>
            </a:r>
          </a:p>
          <a:p>
            <a:pPr marL="0" indent="0">
              <a:buNone/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88785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058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A Way Forward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05800" cy="50292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Need to </a:t>
            </a:r>
            <a:r>
              <a:rPr lang="en-US" sz="2800" b="1" dirty="0" smtClean="0">
                <a:solidFill>
                  <a:srgbClr val="FF0000"/>
                </a:solidFill>
                <a:latin typeface="Arial"/>
                <a:cs typeface="Arial"/>
              </a:rPr>
              <a:t>diagnose the situation </a:t>
            </a:r>
            <a:r>
              <a:rPr lang="en-US" sz="2800" dirty="0" smtClean="0">
                <a:latin typeface="Arial"/>
                <a:cs typeface="Arial"/>
              </a:rPr>
              <a:t>in each country—the current situation (technical and political) and options for pursuing TALD</a:t>
            </a:r>
          </a:p>
          <a:p>
            <a:r>
              <a:rPr lang="en-US" sz="2800" dirty="0" smtClean="0">
                <a:latin typeface="Arial"/>
                <a:cs typeface="Arial"/>
              </a:rPr>
              <a:t>Based on diagnosis, a </a:t>
            </a:r>
            <a:r>
              <a:rPr lang="en-US" sz="2800" b="1" dirty="0" smtClean="0">
                <a:solidFill>
                  <a:srgbClr val="FF0000"/>
                </a:solidFill>
                <a:latin typeface="Arial"/>
                <a:cs typeface="Arial"/>
              </a:rPr>
              <a:t>pragmatic/coordinated strategy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for improving on the status quo– starting points (possibly asymmetric), sequencing, pace of reforms—needs to be worked out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Arial"/>
                <a:cs typeface="Arial"/>
              </a:rPr>
              <a:t>Capacity and support mechanism</a:t>
            </a:r>
            <a:r>
              <a:rPr lang="en-US" sz="2800" b="1" dirty="0" smtClean="0">
                <a:latin typeface="Arial"/>
                <a:cs typeface="Arial"/>
              </a:rPr>
              <a:t>s</a:t>
            </a:r>
            <a:r>
              <a:rPr lang="en-US" sz="2800" dirty="0" smtClean="0">
                <a:latin typeface="Arial"/>
                <a:cs typeface="Arial"/>
              </a:rPr>
              <a:t> will have to be crafted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Arial"/>
                <a:cs typeface="Arial"/>
              </a:rPr>
              <a:t>Progress needs to be monitored</a:t>
            </a:r>
            <a:r>
              <a:rPr lang="en-US" sz="2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and modified as needed based on experience</a:t>
            </a:r>
            <a:endParaRPr lang="en-US" sz="2800" b="1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6880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066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I. Introduction/Overview</a:t>
            </a:r>
            <a:endParaRPr lang="en-US" sz="40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763000" cy="5562600"/>
          </a:xfrm>
        </p:spPr>
        <p:txBody>
          <a:bodyPr>
            <a:normAutofit fontScale="92500"/>
          </a:bodyPr>
          <a:lstStyle/>
          <a:p>
            <a:r>
              <a:rPr lang="en-US" sz="3000" dirty="0">
                <a:latin typeface="Arial"/>
                <a:cs typeface="Arial"/>
              </a:rPr>
              <a:t>D</a:t>
            </a:r>
            <a:r>
              <a:rPr lang="en-US" sz="3000" dirty="0" smtClean="0">
                <a:latin typeface="Arial"/>
                <a:cs typeface="Arial"/>
              </a:rPr>
              <a:t>ecentralization </a:t>
            </a:r>
            <a:r>
              <a:rPr lang="en-US" sz="3000" dirty="0">
                <a:latin typeface="Arial"/>
                <a:cs typeface="Arial"/>
              </a:rPr>
              <a:t>occurs in countries of all </a:t>
            </a:r>
            <a:r>
              <a:rPr lang="en-US" sz="3000" b="1" dirty="0">
                <a:latin typeface="Arial"/>
                <a:cs typeface="Arial"/>
              </a:rPr>
              <a:t>sizes and in highly diverse </a:t>
            </a:r>
            <a:r>
              <a:rPr lang="en-US" sz="3000" b="1" dirty="0" smtClean="0">
                <a:latin typeface="Arial"/>
                <a:cs typeface="Arial"/>
              </a:rPr>
              <a:t>contexts: </a:t>
            </a:r>
            <a:r>
              <a:rPr lang="en-US" sz="3000" dirty="0" smtClean="0">
                <a:latin typeface="Arial"/>
                <a:cs typeface="Arial"/>
              </a:rPr>
              <a:t>Bangladesh</a:t>
            </a:r>
            <a:r>
              <a:rPr lang="en-US" sz="3000" dirty="0">
                <a:latin typeface="Arial"/>
                <a:cs typeface="Arial"/>
              </a:rPr>
              <a:t>, Bhutan, Cambodia, Indonesia, Nepal, Pakistan, Philippines, Sri Lanka, </a:t>
            </a:r>
            <a:r>
              <a:rPr lang="en-US" sz="3000" dirty="0" smtClean="0">
                <a:latin typeface="Arial"/>
                <a:cs typeface="Arial"/>
              </a:rPr>
              <a:t>Vietnam, Yemen were reviewed</a:t>
            </a:r>
            <a:endParaRPr lang="en-US" sz="3000" dirty="0">
              <a:latin typeface="Arial"/>
              <a:cs typeface="Arial"/>
            </a:endParaRPr>
          </a:p>
          <a:p>
            <a:r>
              <a:rPr lang="en-US" sz="3000" dirty="0">
                <a:latin typeface="Arial"/>
                <a:cs typeface="Arial"/>
              </a:rPr>
              <a:t>A few countries </a:t>
            </a:r>
            <a:r>
              <a:rPr lang="en-US" sz="3000" dirty="0" smtClean="0">
                <a:latin typeface="Arial"/>
                <a:cs typeface="Arial"/>
              </a:rPr>
              <a:t>are </a:t>
            </a:r>
            <a:r>
              <a:rPr lang="en-US" sz="3000" dirty="0">
                <a:latin typeface="Arial"/>
                <a:cs typeface="Arial"/>
              </a:rPr>
              <a:t>large </a:t>
            </a:r>
            <a:r>
              <a:rPr lang="en-US" sz="3000" dirty="0" smtClean="0">
                <a:latin typeface="Arial"/>
                <a:cs typeface="Arial"/>
              </a:rPr>
              <a:t>with high &amp; heterogeneous populations; </a:t>
            </a:r>
            <a:r>
              <a:rPr lang="en-US" sz="3000" dirty="0">
                <a:latin typeface="Arial"/>
                <a:cs typeface="Arial"/>
              </a:rPr>
              <a:t>others </a:t>
            </a:r>
            <a:r>
              <a:rPr lang="en-US" sz="3000" dirty="0" smtClean="0">
                <a:latin typeface="Arial"/>
                <a:cs typeface="Arial"/>
              </a:rPr>
              <a:t>are small </a:t>
            </a:r>
            <a:r>
              <a:rPr lang="en-US" sz="3000" dirty="0">
                <a:latin typeface="Arial"/>
                <a:cs typeface="Arial"/>
              </a:rPr>
              <a:t>and have populations lower in number and less varied in composition</a:t>
            </a:r>
          </a:p>
          <a:p>
            <a:r>
              <a:rPr lang="en-US" sz="3000" dirty="0">
                <a:latin typeface="Arial"/>
                <a:cs typeface="Arial"/>
              </a:rPr>
              <a:t>Some countries have attained middle income status, while others remain relatively poor</a:t>
            </a:r>
          </a:p>
          <a:p>
            <a:r>
              <a:rPr lang="en-US" sz="3000" dirty="0" smtClean="0">
                <a:latin typeface="Arial"/>
                <a:cs typeface="Arial"/>
              </a:rPr>
              <a:t>Some countries </a:t>
            </a:r>
            <a:r>
              <a:rPr lang="en-US" sz="3000" dirty="0">
                <a:latin typeface="Arial"/>
                <a:cs typeface="Arial"/>
              </a:rPr>
              <a:t>have a</a:t>
            </a:r>
            <a:r>
              <a:rPr lang="en-US" sz="3000" dirty="0" smtClean="0">
                <a:latin typeface="Arial"/>
                <a:cs typeface="Arial"/>
              </a:rPr>
              <a:t> </a:t>
            </a:r>
            <a:r>
              <a:rPr lang="en-US" sz="3000" dirty="0">
                <a:latin typeface="Arial"/>
                <a:cs typeface="Arial"/>
              </a:rPr>
              <a:t>history of decentralization and </a:t>
            </a:r>
            <a:r>
              <a:rPr lang="en-US" sz="3000" dirty="0" smtClean="0">
                <a:latin typeface="Arial"/>
                <a:cs typeface="Arial"/>
              </a:rPr>
              <a:t>democratization; others </a:t>
            </a:r>
            <a:r>
              <a:rPr lang="en-US" sz="3000" dirty="0">
                <a:latin typeface="Arial"/>
                <a:cs typeface="Arial"/>
              </a:rPr>
              <a:t>have had </a:t>
            </a:r>
            <a:r>
              <a:rPr lang="en-US" sz="3000" dirty="0" smtClean="0">
                <a:latin typeface="Arial"/>
                <a:cs typeface="Arial"/>
              </a:rPr>
              <a:t>little </a:t>
            </a:r>
            <a:r>
              <a:rPr lang="en-US" sz="3000" dirty="0">
                <a:latin typeface="Arial"/>
                <a:cs typeface="Arial"/>
              </a:rPr>
              <a:t>experience</a:t>
            </a:r>
          </a:p>
          <a:p>
            <a:pPr>
              <a:lnSpc>
                <a:spcPct val="90000"/>
              </a:lnSpc>
            </a:pPr>
            <a:endParaRPr lang="en-US" sz="28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817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219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Decentralization is Common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Arial"/>
                <a:cs typeface="Arial"/>
              </a:rPr>
              <a:t>Despite </a:t>
            </a:r>
            <a:r>
              <a:rPr lang="en-US" sz="2800" dirty="0">
                <a:latin typeface="Arial"/>
                <a:cs typeface="Arial"/>
              </a:rPr>
              <a:t>great variety, </a:t>
            </a:r>
            <a:r>
              <a:rPr lang="en-US" sz="2800" b="1" dirty="0">
                <a:latin typeface="Arial"/>
                <a:cs typeface="Arial"/>
              </a:rPr>
              <a:t>many Asian countries have chosen to pursue </a:t>
            </a:r>
            <a:r>
              <a:rPr lang="en-US" sz="2800" b="1" dirty="0" smtClean="0">
                <a:latin typeface="Arial"/>
                <a:cs typeface="Arial"/>
              </a:rPr>
              <a:t>at least some </a:t>
            </a:r>
            <a:r>
              <a:rPr lang="en-US" sz="2800" b="1" dirty="0">
                <a:latin typeface="Arial"/>
                <a:cs typeface="Arial"/>
              </a:rPr>
              <a:t>form of decentralization</a:t>
            </a:r>
          </a:p>
          <a:p>
            <a:r>
              <a:rPr lang="en-US" sz="2800" dirty="0">
                <a:latin typeface="Arial"/>
                <a:cs typeface="Arial"/>
              </a:rPr>
              <a:t>How decentralization is </a:t>
            </a:r>
            <a:r>
              <a:rPr lang="en-US" sz="2800" b="1" dirty="0">
                <a:latin typeface="Arial"/>
                <a:cs typeface="Arial"/>
              </a:rPr>
              <a:t>structured and functions</a:t>
            </a:r>
            <a:r>
              <a:rPr lang="en-US" sz="2800" dirty="0">
                <a:latin typeface="Arial"/>
                <a:cs typeface="Arial"/>
              </a:rPr>
              <a:t>, however, is </a:t>
            </a:r>
            <a:r>
              <a:rPr lang="en-US" sz="2800" dirty="0" smtClean="0">
                <a:latin typeface="Arial"/>
                <a:cs typeface="Arial"/>
              </a:rPr>
              <a:t>as </a:t>
            </a:r>
            <a:r>
              <a:rPr lang="en-US" sz="2800" dirty="0">
                <a:latin typeface="Arial"/>
                <a:cs typeface="Arial"/>
              </a:rPr>
              <a:t>diverse as the countries </a:t>
            </a:r>
            <a:r>
              <a:rPr lang="en-US" sz="2800" dirty="0" smtClean="0">
                <a:latin typeface="Arial"/>
                <a:cs typeface="Arial"/>
              </a:rPr>
              <a:t>themselves--and </a:t>
            </a:r>
            <a:r>
              <a:rPr lang="en-US" sz="2800" dirty="0">
                <a:latin typeface="Arial"/>
                <a:cs typeface="Arial"/>
              </a:rPr>
              <a:t>not always in systematic ways </a:t>
            </a:r>
          </a:p>
          <a:p>
            <a:r>
              <a:rPr lang="en-US" sz="2800" dirty="0">
                <a:latin typeface="Arial"/>
                <a:cs typeface="Arial"/>
              </a:rPr>
              <a:t>This results </a:t>
            </a:r>
            <a:r>
              <a:rPr lang="en-US" sz="2800" dirty="0" smtClean="0">
                <a:latin typeface="Arial"/>
                <a:cs typeface="Arial"/>
              </a:rPr>
              <a:t>from </a:t>
            </a:r>
            <a:r>
              <a:rPr lang="en-US" sz="2800" dirty="0">
                <a:latin typeface="Arial"/>
                <a:cs typeface="Arial"/>
              </a:rPr>
              <a:t>differences in </a:t>
            </a:r>
            <a:r>
              <a:rPr lang="en-US" sz="2800" b="1" dirty="0">
                <a:latin typeface="Arial"/>
                <a:cs typeface="Arial"/>
              </a:rPr>
              <a:t>country characteristics, histories </a:t>
            </a:r>
            <a:r>
              <a:rPr lang="en-US" sz="2800" b="1" dirty="0" smtClean="0">
                <a:latin typeface="Arial"/>
                <a:cs typeface="Arial"/>
              </a:rPr>
              <a:t>and </a:t>
            </a:r>
            <a:r>
              <a:rPr lang="en-US" sz="2800" b="1" dirty="0">
                <a:latin typeface="Arial"/>
                <a:cs typeface="Arial"/>
              </a:rPr>
              <a:t>political </a:t>
            </a:r>
            <a:r>
              <a:rPr lang="en-US" sz="2800" b="1" dirty="0" smtClean="0">
                <a:latin typeface="Arial"/>
                <a:cs typeface="Arial"/>
              </a:rPr>
              <a:t>economy </a:t>
            </a:r>
            <a:r>
              <a:rPr lang="en-US" sz="2800" b="1" dirty="0">
                <a:latin typeface="Arial"/>
                <a:cs typeface="Arial"/>
              </a:rPr>
              <a:t>drivers</a:t>
            </a:r>
            <a:r>
              <a:rPr lang="en-US" sz="2800" dirty="0">
                <a:latin typeface="Arial"/>
                <a:cs typeface="Arial"/>
              </a:rPr>
              <a:t> that shape the dynamics underlying how public governance is </a:t>
            </a:r>
            <a:r>
              <a:rPr lang="en-US" sz="2800" dirty="0" smtClean="0">
                <a:latin typeface="Arial"/>
                <a:cs typeface="Arial"/>
              </a:rPr>
              <a:t>managed</a:t>
            </a:r>
          </a:p>
          <a:p>
            <a:r>
              <a:rPr lang="en-US" sz="2800" b="1" u="sng" dirty="0" smtClean="0">
                <a:latin typeface="Arial"/>
                <a:cs typeface="Arial"/>
              </a:rPr>
              <a:t>Can existing systems support TALD?</a:t>
            </a:r>
            <a:endParaRPr lang="en-US" sz="2800" b="1" u="sng" dirty="0">
              <a:latin typeface="Arial"/>
              <a:cs typeface="Arial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dirty="0">
              <a:latin typeface="Arial"/>
              <a:ea typeface="ＭＳ Ｐゴシック" charset="0"/>
              <a:cs typeface="Arial"/>
            </a:endParaRPr>
          </a:p>
          <a:p>
            <a:pPr eaLnBrk="1" hangingPunct="1">
              <a:lnSpc>
                <a:spcPct val="80000"/>
              </a:lnSpc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315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219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Basic Intergovernmental Structures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458200" cy="5334000"/>
          </a:xfrm>
        </p:spPr>
        <p:txBody>
          <a:bodyPr>
            <a:normAutofit lnSpcReduction="10000"/>
          </a:bodyPr>
          <a:lstStyle/>
          <a:p>
            <a:pPr marL="457200" lvl="1" indent="-457200"/>
            <a:r>
              <a:rPr lang="en-US" sz="2800" dirty="0" smtClean="0">
                <a:latin typeface="Arial"/>
                <a:cs typeface="Arial"/>
              </a:rPr>
              <a:t>Most of </a:t>
            </a:r>
            <a:r>
              <a:rPr lang="en-US" sz="2800" dirty="0">
                <a:latin typeface="Arial"/>
                <a:cs typeface="Arial"/>
              </a:rPr>
              <a:t>the countries </a:t>
            </a:r>
            <a:r>
              <a:rPr lang="en-US" sz="2800" dirty="0" smtClean="0">
                <a:latin typeface="Arial"/>
                <a:cs typeface="Arial"/>
              </a:rPr>
              <a:t>are </a:t>
            </a:r>
            <a:r>
              <a:rPr lang="en-US" sz="2800" b="1" dirty="0" smtClean="0">
                <a:latin typeface="Arial"/>
                <a:cs typeface="Arial"/>
              </a:rPr>
              <a:t>unitary</a:t>
            </a:r>
            <a:r>
              <a:rPr lang="en-US" sz="2800" dirty="0" smtClean="0">
                <a:latin typeface="Arial"/>
                <a:cs typeface="Arial"/>
              </a:rPr>
              <a:t> governments</a:t>
            </a:r>
          </a:p>
          <a:p>
            <a:pPr marL="457200" lvl="1" indent="-457200"/>
            <a:r>
              <a:rPr lang="en-US" sz="2800" dirty="0" smtClean="0">
                <a:latin typeface="Arial"/>
                <a:cs typeface="Arial"/>
              </a:rPr>
              <a:t>Only two </a:t>
            </a:r>
            <a:r>
              <a:rPr lang="en-US" sz="2800" dirty="0">
                <a:latin typeface="Arial"/>
                <a:cs typeface="Arial"/>
              </a:rPr>
              <a:t>(Nepal and Pakistan) have </a:t>
            </a:r>
            <a:r>
              <a:rPr lang="en-US" sz="2800" b="1" dirty="0">
                <a:latin typeface="Arial"/>
                <a:cs typeface="Arial"/>
              </a:rPr>
              <a:t>federal </a:t>
            </a:r>
            <a:r>
              <a:rPr lang="en-US" sz="2800" dirty="0">
                <a:latin typeface="Arial"/>
                <a:cs typeface="Arial"/>
              </a:rPr>
              <a:t>systems, </a:t>
            </a:r>
            <a:r>
              <a:rPr lang="en-US" sz="2800" dirty="0" smtClean="0">
                <a:latin typeface="Arial"/>
                <a:cs typeface="Arial"/>
              </a:rPr>
              <a:t>but </a:t>
            </a:r>
            <a:r>
              <a:rPr lang="en-US" sz="2800" dirty="0">
                <a:latin typeface="Arial"/>
                <a:cs typeface="Arial"/>
              </a:rPr>
              <a:t>adopted by the national government rather than </a:t>
            </a:r>
            <a:r>
              <a:rPr lang="en-US" sz="2800" dirty="0" smtClean="0">
                <a:latin typeface="Arial"/>
                <a:cs typeface="Arial"/>
              </a:rPr>
              <a:t>developed </a:t>
            </a:r>
            <a:r>
              <a:rPr lang="en-US" sz="2800" dirty="0">
                <a:latin typeface="Arial"/>
                <a:cs typeface="Arial"/>
              </a:rPr>
              <a:t>voluntarily </a:t>
            </a:r>
            <a:r>
              <a:rPr lang="en-US" sz="2800" dirty="0" smtClean="0">
                <a:latin typeface="Arial"/>
                <a:cs typeface="Arial"/>
              </a:rPr>
              <a:t>by regions</a:t>
            </a:r>
          </a:p>
          <a:p>
            <a:pPr marL="457200" lvl="1" indent="-457200"/>
            <a:r>
              <a:rPr lang="en-US" sz="2800" dirty="0" smtClean="0">
                <a:latin typeface="Arial"/>
                <a:cs typeface="Arial"/>
              </a:rPr>
              <a:t>Many </a:t>
            </a:r>
            <a:r>
              <a:rPr lang="en-US" sz="2800" dirty="0">
                <a:latin typeface="Arial"/>
                <a:cs typeface="Arial"/>
              </a:rPr>
              <a:t>use three </a:t>
            </a:r>
            <a:r>
              <a:rPr lang="en-US" sz="2800" b="1" dirty="0">
                <a:latin typeface="Arial"/>
                <a:cs typeface="Arial"/>
              </a:rPr>
              <a:t>types</a:t>
            </a:r>
            <a:r>
              <a:rPr lang="en-US" sz="2800" dirty="0">
                <a:latin typeface="Arial"/>
                <a:cs typeface="Arial"/>
              </a:rPr>
              <a:t> of subnational government, but more or fewer can also be </a:t>
            </a:r>
            <a:r>
              <a:rPr lang="en-US" sz="2800" dirty="0" smtClean="0">
                <a:latin typeface="Arial"/>
                <a:cs typeface="Arial"/>
              </a:rPr>
              <a:t>found</a:t>
            </a:r>
          </a:p>
          <a:p>
            <a:pPr marL="457200" lvl="1" indent="-457200"/>
            <a:r>
              <a:rPr lang="en-US" sz="2800" dirty="0" smtClean="0">
                <a:latin typeface="Arial"/>
                <a:cs typeface="Arial"/>
              </a:rPr>
              <a:t>Some </a:t>
            </a:r>
            <a:r>
              <a:rPr lang="en-US" sz="2800" dirty="0">
                <a:latin typeface="Arial"/>
                <a:cs typeface="Arial"/>
              </a:rPr>
              <a:t>levels are </a:t>
            </a:r>
            <a:r>
              <a:rPr lang="en-US" sz="2800" b="1" dirty="0">
                <a:latin typeface="Arial"/>
                <a:cs typeface="Arial"/>
              </a:rPr>
              <a:t>devolved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with </a:t>
            </a:r>
            <a:r>
              <a:rPr lang="en-US" sz="2800" dirty="0">
                <a:latin typeface="Arial"/>
                <a:cs typeface="Arial"/>
              </a:rPr>
              <a:t>elected governments and others are more </a:t>
            </a:r>
            <a:r>
              <a:rPr lang="en-US" sz="2800" dirty="0" smtClean="0">
                <a:latin typeface="Arial"/>
                <a:cs typeface="Arial"/>
              </a:rPr>
              <a:t>like </a:t>
            </a:r>
            <a:r>
              <a:rPr lang="en-US" sz="2800" b="1" dirty="0" smtClean="0">
                <a:latin typeface="Arial"/>
                <a:cs typeface="Arial"/>
              </a:rPr>
              <a:t>deconcentrated</a:t>
            </a:r>
            <a:r>
              <a:rPr lang="en-US" sz="2800" dirty="0" smtClean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levels of administration </a:t>
            </a:r>
            <a:endParaRPr lang="en-US" sz="2800" dirty="0" smtClean="0">
              <a:latin typeface="Arial"/>
              <a:cs typeface="Arial"/>
            </a:endParaRPr>
          </a:p>
          <a:p>
            <a:pPr marL="457200" lvl="1" indent="-457200"/>
            <a:r>
              <a:rPr lang="en-US" sz="2800" dirty="0" smtClean="0">
                <a:latin typeface="Arial"/>
                <a:cs typeface="Arial"/>
              </a:rPr>
              <a:t>There are also </a:t>
            </a:r>
            <a:r>
              <a:rPr lang="en-US" sz="2800" b="1" dirty="0">
                <a:latin typeface="Arial"/>
                <a:cs typeface="Arial"/>
              </a:rPr>
              <a:t>varying relationships </a:t>
            </a:r>
            <a:r>
              <a:rPr lang="en-US" sz="2800" dirty="0">
                <a:latin typeface="Arial"/>
                <a:cs typeface="Arial"/>
              </a:rPr>
              <a:t>among the tiers--from relatively independent to relatively hierarchical </a:t>
            </a:r>
          </a:p>
          <a:p>
            <a:pPr marL="342900" lvl="1" indent="-342900">
              <a:buFontTx/>
              <a:buChar char="•"/>
            </a:pPr>
            <a:endParaRPr lang="en-US" sz="2400" dirty="0"/>
          </a:p>
          <a:p>
            <a:pPr marL="342900" lvl="1" indent="-342900">
              <a:buFontTx/>
              <a:buChar char="•"/>
            </a:pPr>
            <a:endParaRPr lang="en-US" sz="2400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399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72008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 smtClean="0">
                <a:solidFill>
                  <a:srgbClr val="508709"/>
                </a:solidFill>
                <a:latin typeface="Arial" charset="0"/>
                <a:cs typeface="Arial" charset="0"/>
              </a:rPr>
              <a:t>II. TALD Rationale/Requirements</a:t>
            </a:r>
            <a:endParaRPr lang="en-US" sz="4000" b="1" u="sng" dirty="0">
              <a:solidFill>
                <a:srgbClr val="508709"/>
              </a:solidFill>
              <a:latin typeface="Arial" charset="0"/>
              <a:cs typeface="Arial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11561" y="1340768"/>
            <a:ext cx="7992888" cy="511256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LGs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can contribute substantially 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not only to local but also to national development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, especially as rapid urbanization proceeds</a:t>
            </a:r>
          </a:p>
          <a:p>
            <a:pPr>
              <a:spcBef>
                <a:spcPts val="0"/>
              </a:spcBef>
            </a:pP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LGs have 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major roles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in infrastructure/service sectors experiencing huge/growing demand </a:t>
            </a:r>
          </a:p>
          <a:p>
            <a:pPr>
              <a:spcBef>
                <a:spcPts val="0"/>
              </a:spcBef>
            </a:pP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LGs can contribute to solving 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urgent crises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/challenges—global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warming, energy shortages, health crises, food security, etc. 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LGs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are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best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placed to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act in their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 specific territories 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in an 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integrated, contextualized way that is accountable to citizens</a:t>
            </a:r>
            <a:endParaRPr lang="en-US" sz="2800" b="1" dirty="0">
              <a:solidFill>
                <a:schemeClr val="bg2">
                  <a:lumMod val="25000"/>
                </a:schemeClr>
              </a:solidFill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US" sz="28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639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720080"/>
          </a:xfrm>
        </p:spPr>
        <p:txBody>
          <a:bodyPr>
            <a:noAutofit/>
          </a:bodyPr>
          <a:lstStyle/>
          <a:p>
            <a:pPr algn="ctr"/>
            <a:r>
              <a:rPr lang="en-US" sz="3600" b="1" u="sng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Requirements</a:t>
            </a:r>
            <a:endParaRPr lang="en-US" sz="3600" b="1" u="sng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11561" y="1340768"/>
            <a:ext cx="7992888" cy="511256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Each country needs an </a:t>
            </a:r>
            <a:r>
              <a:rPr lang="en-US" sz="2800" b="1" dirty="0" smtClean="0">
                <a:latin typeface="Arial" charset="0"/>
                <a:cs typeface="Arial" charset="0"/>
              </a:rPr>
              <a:t>appropriate 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national framework</a:t>
            </a:r>
            <a:r>
              <a:rPr lang="en-US" sz="2800" dirty="0" smtClean="0">
                <a:latin typeface="Arial" charset="0"/>
                <a:cs typeface="Arial" charset="0"/>
              </a:rPr>
              <a:t>, both general (rule of law, right to information, etc.) and decentralization specific</a:t>
            </a:r>
          </a:p>
          <a:p>
            <a:pPr>
              <a:spcBef>
                <a:spcPts val="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LGs need sufficient levels of 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empowerment/authority </a:t>
            </a:r>
            <a:r>
              <a:rPr lang="en-US" sz="2800" dirty="0" smtClean="0">
                <a:latin typeface="Arial" charset="0"/>
                <a:cs typeface="Arial" charset="0"/>
              </a:rPr>
              <a:t>(specific functions/general mandate)</a:t>
            </a:r>
            <a:r>
              <a:rPr lang="en-US" sz="2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, 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autonomy </a:t>
            </a:r>
            <a:r>
              <a:rPr lang="en-US" sz="2800" dirty="0" smtClean="0">
                <a:solidFill>
                  <a:srgbClr val="073E87"/>
                </a:solidFill>
                <a:latin typeface="Arial" charset="0"/>
                <a:cs typeface="Arial" charset="0"/>
              </a:rPr>
              <a:t>and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accountability</a:t>
            </a:r>
          </a:p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Appropriate</a:t>
            </a:r>
            <a:r>
              <a:rPr lang="en-US" sz="2800" b="1" dirty="0" smtClean="0">
                <a:latin typeface="Arial" charset="0"/>
                <a:cs typeface="Arial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capacity</a:t>
            </a:r>
            <a:r>
              <a:rPr lang="en-US" sz="2800" dirty="0" smtClean="0">
                <a:latin typeface="Arial" charset="0"/>
                <a:cs typeface="Arial" charset="0"/>
              </a:rPr>
              <a:t> is needed at all levels</a:t>
            </a:r>
          </a:p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Citizens/nongovernmental actors </a:t>
            </a:r>
            <a:r>
              <a:rPr lang="en-US" sz="2800" dirty="0" smtClean="0">
                <a:latin typeface="Arial" charset="0"/>
                <a:cs typeface="Arial" charset="0"/>
              </a:rPr>
              <a:t>need to be engaged in development</a:t>
            </a:r>
          </a:p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Locally shaped v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isions 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and strategies </a:t>
            </a:r>
            <a:r>
              <a:rPr lang="en-US" sz="2800" dirty="0" smtClean="0">
                <a:latin typeface="Arial" charset="0"/>
                <a:cs typeface="Arial" charset="0"/>
              </a:rPr>
              <a:t>are needed to build in </a:t>
            </a:r>
            <a:r>
              <a:rPr lang="en-US" sz="2800" dirty="0" smtClean="0">
                <a:latin typeface="Arial" charset="0"/>
                <a:cs typeface="Arial" charset="0"/>
              </a:rPr>
              <a:t>a appropriate way and and workable pace </a:t>
            </a:r>
            <a:r>
              <a:rPr lang="en-US" sz="2800" dirty="0" smtClean="0">
                <a:latin typeface="Arial" charset="0"/>
                <a:cs typeface="Arial" charset="0"/>
              </a:rPr>
              <a:t>towards realizing development</a:t>
            </a:r>
            <a:endParaRPr lang="en-US" sz="28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493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82000" cy="5257800"/>
          </a:xfrm>
        </p:spPr>
        <p:txBody>
          <a:bodyPr>
            <a:normAutofit/>
          </a:bodyPr>
          <a:lstStyle/>
          <a:p>
            <a:r>
              <a:rPr lang="en-US" sz="2800" dirty="0"/>
              <a:t>In most </a:t>
            </a:r>
            <a:r>
              <a:rPr lang="en-US" sz="2800" dirty="0" smtClean="0"/>
              <a:t>countries</a:t>
            </a:r>
            <a:r>
              <a:rPr lang="en-US" sz="2800" dirty="0"/>
              <a:t>, local governments have been assigned </a:t>
            </a:r>
            <a:r>
              <a:rPr lang="en-US" sz="2800" b="1" dirty="0" smtClean="0"/>
              <a:t>some </a:t>
            </a:r>
            <a:r>
              <a:rPr lang="en-US" sz="2800" b="1" dirty="0"/>
              <a:t>public </a:t>
            </a:r>
            <a:r>
              <a:rPr lang="en-US" sz="2800" b="1" dirty="0" smtClean="0"/>
              <a:t>functions/general </a:t>
            </a:r>
            <a:r>
              <a:rPr lang="en-US" sz="2800" b="1" dirty="0" err="1" smtClean="0"/>
              <a:t>madndate</a:t>
            </a:r>
            <a:endParaRPr lang="en-US" sz="2800" b="1" dirty="0"/>
          </a:p>
          <a:p>
            <a:r>
              <a:rPr lang="en-US" sz="2800" dirty="0"/>
              <a:t>The </a:t>
            </a:r>
            <a:r>
              <a:rPr lang="en-US" sz="2800" dirty="0" smtClean="0"/>
              <a:t>extent, </a:t>
            </a:r>
            <a:r>
              <a:rPr lang="en-US" sz="2800" b="1" dirty="0" smtClean="0"/>
              <a:t>specificity and clarity vary--often relatively </a:t>
            </a:r>
            <a:r>
              <a:rPr lang="en-US" sz="2800" b="1" dirty="0"/>
              <a:t>vague</a:t>
            </a:r>
            <a:r>
              <a:rPr lang="en-US" sz="2800" dirty="0"/>
              <a:t> and subject to interpretation/contestation</a:t>
            </a:r>
          </a:p>
          <a:p>
            <a:r>
              <a:rPr lang="en-US" sz="2800" b="1" dirty="0" smtClean="0"/>
              <a:t>Some exceptions</a:t>
            </a:r>
            <a:r>
              <a:rPr lang="en-US" sz="2800" dirty="0" smtClean="0"/>
              <a:t>—e.g. </a:t>
            </a:r>
            <a:r>
              <a:rPr lang="en-US" sz="2800" dirty="0"/>
              <a:t>Indonesia and the </a:t>
            </a:r>
            <a:r>
              <a:rPr lang="en-US" sz="2800" dirty="0" smtClean="0"/>
              <a:t>Philippines</a:t>
            </a:r>
            <a:r>
              <a:rPr lang="en-US" sz="2800" dirty="0"/>
              <a:t>, </a:t>
            </a:r>
            <a:r>
              <a:rPr lang="en-US" sz="2800" dirty="0" smtClean="0"/>
              <a:t>but still </a:t>
            </a:r>
            <a:r>
              <a:rPr lang="en-US" sz="2800" dirty="0"/>
              <a:t>grey areas, debates </a:t>
            </a:r>
            <a:r>
              <a:rPr lang="en-US" sz="2800" dirty="0" smtClean="0"/>
              <a:t>and </a:t>
            </a:r>
            <a:r>
              <a:rPr lang="en-US" sz="2800" dirty="0"/>
              <a:t>complex interactions with and intrusions from higher </a:t>
            </a:r>
            <a:r>
              <a:rPr lang="en-US" sz="2800" dirty="0" smtClean="0"/>
              <a:t>levels  </a:t>
            </a:r>
            <a:endParaRPr lang="en-US" sz="2800" dirty="0"/>
          </a:p>
          <a:p>
            <a:r>
              <a:rPr lang="en-US" sz="2800" dirty="0"/>
              <a:t>Overall, </a:t>
            </a:r>
            <a:r>
              <a:rPr lang="en-US" sz="2800" dirty="0" smtClean="0"/>
              <a:t>a</a:t>
            </a:r>
            <a:r>
              <a:rPr lang="en-US" sz="2800" b="1" dirty="0" smtClean="0"/>
              <a:t> </a:t>
            </a:r>
            <a:r>
              <a:rPr lang="en-US" sz="2800" b="1" dirty="0"/>
              <a:t>tendency for </a:t>
            </a:r>
            <a:r>
              <a:rPr lang="en-US" sz="2800" b="1" dirty="0" smtClean="0"/>
              <a:t>strong </a:t>
            </a:r>
            <a:r>
              <a:rPr lang="en-US" sz="2800" b="1" dirty="0"/>
              <a:t>oversight</a:t>
            </a:r>
            <a:r>
              <a:rPr lang="en-US" sz="2800" dirty="0"/>
              <a:t>--at times even </a:t>
            </a:r>
            <a:r>
              <a:rPr lang="en-US" sz="2800" dirty="0" smtClean="0"/>
              <a:t>interference--from </a:t>
            </a:r>
            <a:r>
              <a:rPr lang="en-US" sz="2800" dirty="0"/>
              <a:t>central or regional </a:t>
            </a:r>
            <a:r>
              <a:rPr lang="en-US" sz="2800" dirty="0" smtClean="0"/>
              <a:t>government  </a:t>
            </a:r>
            <a:endParaRPr lang="en-US" sz="2800" dirty="0"/>
          </a:p>
          <a:p>
            <a:pPr marL="342900" lvl="1" indent="-342900">
              <a:buFontTx/>
              <a:buChar char="•"/>
            </a:pPr>
            <a:endParaRPr lang="en-US" sz="2400" dirty="0">
              <a:latin typeface="Arial" charset="0"/>
              <a:ea typeface="ＭＳ Ｐゴシック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40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III.</a:t>
            </a:r>
            <a:r>
              <a:rPr lang="en-US" sz="4000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Subnational Powers and Functions</a:t>
            </a:r>
            <a:endParaRPr lang="en-GB" sz="40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423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/>
                <a:cs typeface="Arial"/>
              </a:rPr>
              <a:t>The countries </a:t>
            </a:r>
            <a:r>
              <a:rPr lang="en-US" sz="2800" dirty="0" smtClean="0">
                <a:latin typeface="Arial"/>
                <a:cs typeface="Arial"/>
              </a:rPr>
              <a:t>show</a:t>
            </a:r>
            <a:r>
              <a:rPr lang="en-US" sz="2800" b="1" dirty="0" smtClean="0">
                <a:latin typeface="Arial"/>
                <a:cs typeface="Arial"/>
              </a:rPr>
              <a:t> differ considerably </a:t>
            </a:r>
            <a:r>
              <a:rPr lang="en-US" sz="2800" dirty="0">
                <a:latin typeface="Arial"/>
                <a:cs typeface="Arial"/>
              </a:rPr>
              <a:t>in the size of their subnational share in </a:t>
            </a:r>
            <a:r>
              <a:rPr lang="en-US" sz="2800" dirty="0" smtClean="0">
                <a:latin typeface="Arial"/>
                <a:cs typeface="Arial"/>
              </a:rPr>
              <a:t>total public expenditures</a:t>
            </a:r>
            <a:endParaRPr lang="en-US" sz="2800" dirty="0">
              <a:latin typeface="Arial"/>
              <a:cs typeface="Arial"/>
            </a:endParaRPr>
          </a:p>
          <a:p>
            <a:r>
              <a:rPr lang="en-US" sz="2800" b="1" dirty="0">
                <a:latin typeface="Arial"/>
                <a:cs typeface="Arial"/>
              </a:rPr>
              <a:t>S</a:t>
            </a:r>
            <a:r>
              <a:rPr lang="en-US" sz="2800" b="1" dirty="0" smtClean="0">
                <a:latin typeface="Arial"/>
                <a:cs typeface="Arial"/>
              </a:rPr>
              <a:t>ubnational expenditures</a:t>
            </a:r>
            <a:r>
              <a:rPr lang="en-US" sz="2800" dirty="0" smtClean="0">
                <a:latin typeface="Arial"/>
                <a:cs typeface="Arial"/>
              </a:rPr>
              <a:t> generally </a:t>
            </a:r>
            <a:r>
              <a:rPr lang="en-US" sz="2800" dirty="0">
                <a:latin typeface="Arial"/>
                <a:cs typeface="Arial"/>
              </a:rPr>
              <a:t>constitute 15-35 percent, but variations--e.g. 3% in Bangladesh but 56% in Vietnam</a:t>
            </a:r>
          </a:p>
          <a:p>
            <a:r>
              <a:rPr lang="en-US" sz="2800" dirty="0">
                <a:latin typeface="Arial"/>
                <a:cs typeface="Arial"/>
              </a:rPr>
              <a:t>Expenditure is usually </a:t>
            </a:r>
            <a:r>
              <a:rPr lang="en-US" sz="2800" b="1" dirty="0">
                <a:latin typeface="Arial"/>
                <a:cs typeface="Arial"/>
              </a:rPr>
              <a:t>spread across several tiers</a:t>
            </a:r>
            <a:r>
              <a:rPr lang="en-US" sz="2800" dirty="0">
                <a:latin typeface="Arial"/>
                <a:cs typeface="Arial"/>
              </a:rPr>
              <a:t> of </a:t>
            </a:r>
            <a:r>
              <a:rPr lang="en-US" sz="2800" dirty="0" smtClean="0">
                <a:latin typeface="Arial"/>
                <a:cs typeface="Arial"/>
              </a:rPr>
              <a:t>subnational </a:t>
            </a:r>
            <a:r>
              <a:rPr lang="en-US" sz="2800" dirty="0">
                <a:latin typeface="Arial"/>
                <a:cs typeface="Arial"/>
              </a:rPr>
              <a:t>government </a:t>
            </a:r>
            <a:r>
              <a:rPr lang="en-US" sz="2800" dirty="0" smtClean="0">
                <a:latin typeface="Arial"/>
                <a:cs typeface="Arial"/>
              </a:rPr>
              <a:t>but there is </a:t>
            </a:r>
            <a:r>
              <a:rPr lang="en-US" sz="2800" dirty="0">
                <a:latin typeface="Arial"/>
                <a:cs typeface="Arial"/>
              </a:rPr>
              <a:t>a tendency in many countries (with a few exceptions, such as Indonesia and the Philippines) to </a:t>
            </a:r>
            <a:r>
              <a:rPr lang="en-US" sz="2800" b="1" dirty="0">
                <a:latin typeface="Arial"/>
                <a:cs typeface="Arial"/>
              </a:rPr>
              <a:t>spend more at higher levels</a:t>
            </a:r>
          </a:p>
          <a:p>
            <a:endParaRPr lang="en-US" b="1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Relative Importance of LGs</a:t>
            </a:r>
            <a:endParaRPr lang="en-GB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427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2568</TotalTime>
  <Words>2253</Words>
  <Application>Microsoft Macintosh PowerPoint</Application>
  <PresentationFormat>On-screen Show (4:3)</PresentationFormat>
  <Paragraphs>148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Waveform</vt:lpstr>
      <vt:lpstr>  European Commission DG DEVCO Workshop on Territorial Approaches to Local Development in Asian and Pacific Countries Jakarta/23-25 February 2016</vt:lpstr>
      <vt:lpstr>Outline</vt:lpstr>
      <vt:lpstr>I. Introduction/Overview</vt:lpstr>
      <vt:lpstr>Decentralization is Common</vt:lpstr>
      <vt:lpstr>Basic Intergovernmental Structures</vt:lpstr>
      <vt:lpstr>II. TALD Rationale/Requirements</vt:lpstr>
      <vt:lpstr>Requirements</vt:lpstr>
      <vt:lpstr>III. Subnational Powers and Functions</vt:lpstr>
      <vt:lpstr>Relative Importance of LGs</vt:lpstr>
      <vt:lpstr>Subnational Revenues</vt:lpstr>
      <vt:lpstr>IV. Subnational Autonomy/ Discretion</vt:lpstr>
      <vt:lpstr>Some Illustrations</vt:lpstr>
      <vt:lpstr>Budgeting</vt:lpstr>
      <vt:lpstr>Human Resource Management</vt:lpstr>
      <vt:lpstr>Resource Mobilization</vt:lpstr>
      <vt:lpstr>V. Subnational Political Mechanisms</vt:lpstr>
      <vt:lpstr>Elections</vt:lpstr>
      <vt:lpstr>Selected Special Features</vt:lpstr>
      <vt:lpstr>Political Parties/Competition</vt:lpstr>
      <vt:lpstr>VI. Transparency and Civic Engagement</vt:lpstr>
      <vt:lpstr>Civic Engagement: Input</vt:lpstr>
      <vt:lpstr>Nature and Timing</vt:lpstr>
      <vt:lpstr>Civic Engagement: Feedback</vt:lpstr>
      <vt:lpstr>Impact/Effectiveness</vt:lpstr>
      <vt:lpstr>VII. Concluding Comments</vt:lpstr>
      <vt:lpstr>Empowerment/Authority/Autonomy</vt:lpstr>
      <vt:lpstr>Accountability</vt:lpstr>
      <vt:lpstr>A Way Forward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Jakarta Asia Cases</dc:title>
  <dc:subject/>
  <dc:creator/>
  <cp:keywords/>
  <dc:description/>
  <cp:lastModifiedBy>Paul Smoke</cp:lastModifiedBy>
  <cp:revision>130</cp:revision>
  <dcterms:created xsi:type="dcterms:W3CDTF">2012-05-02T01:00:51Z</dcterms:created>
  <dcterms:modified xsi:type="dcterms:W3CDTF">2016-02-23T01:24:10Z</dcterms:modified>
  <cp:category/>
</cp:coreProperties>
</file>