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28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8123F-5274-44B0-9063-6D3EB889ED68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9A28-A041-43DC-8F49-6413696A3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55575-CFAC-47C3-915E-B79A8FB88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E264-AE98-4911-AAEB-B1A6408EFAC2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94BD-6BE6-4763-BD66-CCE66F3A4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67000"/>
            <a:ext cx="8839200" cy="1828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Local Planning Systems in Practice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(an illustration from Cambodia)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47" y="1066800"/>
            <a:ext cx="908519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533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chemeClr val="bg1"/>
                </a:solidFill>
              </a:rPr>
              <a:t>the Cambodia case : proposed PPB process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4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841756"/>
            <a:ext cx="3048000" cy="4797044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Align the timeframes of national and sub-national planning to facilitate negotiations and coordination.   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 CAMBODIA this meant:</a:t>
            </a:r>
          </a:p>
          <a:p>
            <a:endParaRPr lang="en-US" dirty="0" smtClean="0"/>
          </a:p>
          <a:p>
            <a:r>
              <a:rPr lang="en-US" dirty="0" smtClean="0"/>
              <a:t>Align the C/S PPB timeline with that of the higher level SNAs and National Administration and develop a </a:t>
            </a:r>
            <a:r>
              <a:rPr lang="en-US" b="1" u="sng" dirty="0" smtClean="0"/>
              <a:t>synchronized PPB calendar</a:t>
            </a:r>
            <a:r>
              <a:rPr lang="en-US" b="1" dirty="0" smtClean="0"/>
              <a:t>  </a:t>
            </a:r>
            <a:r>
              <a:rPr lang="en-US" dirty="0" smtClean="0"/>
              <a:t>to facilitate the coordination and integration processes of  the new multi-level planning system.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1756"/>
            <a:ext cx="5867400" cy="59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5. Planning Timeframes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9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609601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Four entities </a:t>
            </a:r>
            <a:r>
              <a:rPr lang="en-US" sz="1200" dirty="0"/>
              <a:t>of the National Administration have a main role in supporting and overseeing the SNA Planning system. They are (1) the Ministry of Planning (MOP) (2) the Department of Local Administration in the MOI (MOI/DOLA), (3) the Local Finance Department (MEF/LFD) in the  MEF and (4) the General Directorate of National Treasury (MEF/GDNT) in the  MEF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76401" y="1295400"/>
          <a:ext cx="8877298" cy="5329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3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0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5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MOP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MOI/DOLA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MEF/LFD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MEF/GDNT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65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Role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Relevant Aspect of </a:t>
                      </a:r>
                      <a:r>
                        <a:rPr lang="en-US" sz="1000" b="1" dirty="0" smtClean="0">
                          <a:effectLst/>
                        </a:rPr>
                        <a:t>the </a:t>
                      </a:r>
                      <a:r>
                        <a:rPr lang="en-US" sz="1000" b="1" dirty="0">
                          <a:effectLst/>
                        </a:rPr>
                        <a:t>Mandate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Develop and disseminate good planning practices across all levels of govt.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Ensure that sub-national plans are informed by national policies and coordinated with national plans and PIP.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Build capacity of  SNA for Local Development Planning, Programming and Budgeting   and monitor their performance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Develop and disseminate good SNA budgeting practices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Promote the efficient and effective management of public expenditures by SNA.  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Provide cash management and public accounting services to SNA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Support </a:t>
                      </a:r>
                      <a:r>
                        <a:rPr lang="en-US" sz="1000" b="1" dirty="0" smtClean="0">
                          <a:effectLst/>
                        </a:rPr>
                        <a:t>resources </a:t>
                      </a:r>
                      <a:r>
                        <a:rPr lang="en-US" sz="1000" b="1" dirty="0">
                          <a:effectLst/>
                        </a:rPr>
                        <a:t>mobilization </a:t>
                      </a:r>
                      <a:r>
                        <a:rPr lang="en-US" sz="1000" b="1" dirty="0" smtClean="0">
                          <a:effectLst/>
                        </a:rPr>
                        <a:t>and collection efforts </a:t>
                      </a:r>
                      <a:r>
                        <a:rPr lang="en-US" sz="1000" b="1" dirty="0">
                          <a:effectLst/>
                        </a:rPr>
                        <a:t>by </a:t>
                      </a:r>
                      <a:r>
                        <a:rPr lang="en-US" sz="1000" b="1" dirty="0" smtClean="0">
                          <a:effectLst/>
                        </a:rPr>
                        <a:t>SNA (jointly with  MEF Tax Dept.)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65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Specific Responsibilities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Regulation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 gridSpan="2"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Jointly develop S/N Planning Legislation and regulations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Jointly develop Sub-National Finance Legislation and Regulations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8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Production of Guidelines </a:t>
                      </a:r>
                      <a:r>
                        <a:rPr lang="en-US" sz="1000" b="1" dirty="0" smtClean="0">
                          <a:effectLst/>
                        </a:rPr>
                        <a:t>&amp; </a:t>
                      </a:r>
                      <a:r>
                        <a:rPr lang="en-US" sz="1000" b="1" dirty="0">
                          <a:effectLst/>
                        </a:rPr>
                        <a:t>Manuals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Issue Guidelines and Manuals for Regional and Metro level Planning and Investment programming 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Assist MOI/DOLA to formulate  Guidelines and Manuals for Urban and District level Planning and Investment programming 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Issue Guidelines and Manuals for Urban and District level Planning and Investment Programming 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Issue Guidelines and Manuals for SNA (all levels) </a:t>
                      </a:r>
                      <a:r>
                        <a:rPr lang="en-US" sz="1000" b="1" dirty="0" smtClean="0">
                          <a:effectLst/>
                        </a:rPr>
                        <a:t> on Budget </a:t>
                      </a:r>
                      <a:r>
                        <a:rPr lang="en-US" sz="1000" b="1" dirty="0">
                          <a:effectLst/>
                        </a:rPr>
                        <a:t>Operations (preparation, authorization, execution and accountability) 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700" b="1" dirty="0"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effectLst/>
                        </a:rPr>
                        <a:t>Issue Guidelines and Manuals for (</a:t>
                      </a:r>
                      <a:r>
                        <a:rPr lang="en-US" sz="1050" b="1" dirty="0" err="1" smtClean="0">
                          <a:effectLst/>
                        </a:rPr>
                        <a:t>i</a:t>
                      </a:r>
                      <a:r>
                        <a:rPr lang="en-US" sz="1050" b="1" dirty="0" smtClean="0">
                          <a:effectLst/>
                        </a:rPr>
                        <a:t>) payment and cash management and (ii) assessment and collection of local revenue</a:t>
                      </a:r>
                      <a:endParaRPr lang="en-US" sz="1400" b="1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Facilitation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Train and Assign Planning Facilitators to Regional and Metro level PWG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Train and Assign Planning Facilitators to Urban and District level PWG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___</a:t>
                      </a:r>
                      <a:endParaRPr lang="en-US" sz="1400" b="1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Technical Assistance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Provide Data and Data analysis, based on MOP-managed databases 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____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lang="en-US" sz="1000" b="1" dirty="0" smtClean="0">
                          <a:effectLst/>
                        </a:rPr>
                        <a:t>____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lang="en-US" sz="1000" b="1" dirty="0" smtClean="0">
                          <a:effectLst/>
                        </a:rPr>
                        <a:t>____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77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Oversight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lang="en-US" sz="1000" b="1" dirty="0" smtClean="0">
                          <a:effectLst/>
                        </a:rPr>
                        <a:t>____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Perform legality controls of Councils’ deliberations on planning process and instruments </a:t>
                      </a:r>
                      <a:endParaRPr lang="en-US" sz="1050" b="1" dirty="0">
                        <a:effectLst/>
                      </a:endParaRPr>
                    </a:p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Monitor SNA performance in implementation of local plans, programs and budgets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Perform (directly or by delegation to Provincial Governors) legality controls on SNA budgets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91440" marR="0" lvl="0" indent="-9144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effectLst/>
                        </a:rPr>
                        <a:t>Control the regularity of </a:t>
                      </a:r>
                      <a:r>
                        <a:rPr lang="en-US" sz="1000" b="1" dirty="0" smtClean="0">
                          <a:effectLst/>
                        </a:rPr>
                        <a:t>budget execution (revenue &amp; expenditure ) by </a:t>
                      </a:r>
                      <a:r>
                        <a:rPr lang="en-US" sz="1000" b="1" dirty="0">
                          <a:effectLst/>
                        </a:rPr>
                        <a:t>SNA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45720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6. S/N Planning Support System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763000" cy="5867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Territorial systems </a:t>
            </a:r>
            <a:r>
              <a:rPr lang="en-US" dirty="0" smtClean="0"/>
              <a:t>: 4 systems (Metro/Regional/Urban/Rural)</a:t>
            </a:r>
          </a:p>
          <a:p>
            <a:r>
              <a:rPr lang="en-US" b="1" u="sng" dirty="0" smtClean="0"/>
              <a:t>Institutions</a:t>
            </a:r>
            <a:r>
              <a:rPr lang="en-US" dirty="0" smtClean="0"/>
              <a:t> : Reform PWG, Create PBC and create Planning Forums</a:t>
            </a:r>
          </a:p>
          <a:p>
            <a:r>
              <a:rPr lang="en-US" b="1" u="sng" dirty="0" smtClean="0"/>
              <a:t>Instruments</a:t>
            </a:r>
            <a:r>
              <a:rPr lang="en-US" dirty="0" smtClean="0"/>
              <a:t> : Introduce LDA and SOP</a:t>
            </a:r>
          </a:p>
          <a:p>
            <a:r>
              <a:rPr lang="en-US" b="1" u="sng" dirty="0" smtClean="0"/>
              <a:t>Process</a:t>
            </a:r>
            <a:r>
              <a:rPr lang="en-US" dirty="0" smtClean="0"/>
              <a:t> : Adopt Integrated PPB (11 steps) and simplify techniques</a:t>
            </a:r>
          </a:p>
          <a:p>
            <a:r>
              <a:rPr lang="en-US" b="1" u="sng" dirty="0" smtClean="0"/>
              <a:t>Timeframe</a:t>
            </a:r>
            <a:r>
              <a:rPr lang="en-US" dirty="0" smtClean="0"/>
              <a:t> : Align C/S to D/M timeframe</a:t>
            </a:r>
          </a:p>
          <a:p>
            <a:r>
              <a:rPr lang="en-US" b="1" u="sng" dirty="0" smtClean="0"/>
              <a:t>Support System </a:t>
            </a:r>
            <a:r>
              <a:rPr lang="en-US" dirty="0" smtClean="0"/>
              <a:t>: Create a 4-Agencies task-force in NCDD and share CD responsibilities by having MOP focus on Metro/Regional, MOI focus on Urban/Rural systems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45720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Summary of policy choices to reform s/n planning in Cambodia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1"/>
            <a:ext cx="86868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Key issues to be addressed by a national policy on sub-national planning include the definition of :</a:t>
            </a:r>
          </a:p>
          <a:p>
            <a:pPr marL="0" indent="0">
              <a:buNone/>
            </a:pPr>
            <a:endParaRPr lang="en-US" sz="4000" dirty="0"/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Territorial Systems </a:t>
            </a:r>
            <a:r>
              <a:rPr lang="en-US" sz="3000" i="1" dirty="0"/>
              <a:t>(the </a:t>
            </a:r>
            <a:r>
              <a:rPr lang="en-US" sz="3000" b="1" i="1" u="sng" dirty="0"/>
              <a:t>where</a:t>
            </a:r>
            <a:r>
              <a:rPr lang="en-US" sz="3000" i="1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Institutions </a:t>
            </a:r>
            <a:r>
              <a:rPr lang="en-US" sz="3000" i="1" dirty="0"/>
              <a:t>(the </a:t>
            </a:r>
            <a:r>
              <a:rPr lang="en-US" sz="3000" b="1" i="1" u="sng" dirty="0"/>
              <a:t>who</a:t>
            </a:r>
            <a:r>
              <a:rPr lang="en-US" sz="3000" i="1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Instruments </a:t>
            </a:r>
            <a:r>
              <a:rPr lang="en-US" sz="3000" i="1" dirty="0"/>
              <a:t>(the </a:t>
            </a:r>
            <a:r>
              <a:rPr lang="en-US" sz="3000" b="1" i="1" u="sng" dirty="0"/>
              <a:t>what</a:t>
            </a:r>
            <a:r>
              <a:rPr lang="en-US" sz="3000" i="1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Process </a:t>
            </a:r>
            <a:r>
              <a:rPr lang="en-US" sz="3000" i="1" dirty="0"/>
              <a:t>(the </a:t>
            </a:r>
            <a:r>
              <a:rPr lang="en-US" sz="3000" b="1" i="1" u="sng" dirty="0"/>
              <a:t>how</a:t>
            </a:r>
            <a:r>
              <a:rPr lang="en-US" sz="3000" i="1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Timeframe </a:t>
            </a:r>
            <a:r>
              <a:rPr lang="en-US" sz="3000" i="1" dirty="0"/>
              <a:t>(the </a:t>
            </a:r>
            <a:r>
              <a:rPr lang="en-US" sz="3000" b="1" i="1" u="sng" dirty="0"/>
              <a:t>when</a:t>
            </a:r>
            <a:r>
              <a:rPr lang="en-US" sz="3000" i="1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000" dirty="0"/>
              <a:t> Planning Support Mechanisms 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Sub- National Planning Policy Components</a:t>
            </a:r>
          </a:p>
        </p:txBody>
      </p:sp>
    </p:spTree>
    <p:extLst>
      <p:ext uri="{BB962C8B-B14F-4D97-AF65-F5344CB8AC3E}">
        <p14:creationId xmlns:p14="http://schemas.microsoft.com/office/powerpoint/2010/main" val="183090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1. Territorial Systems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763000" cy="571500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400" b="1" dirty="0">
                <a:solidFill>
                  <a:srgbClr val="00B050"/>
                </a:solidFill>
              </a:rPr>
              <a:t>Identify the territorial sub-systems where sub-national planning should be carried out and recognize their different requirements.</a:t>
            </a:r>
          </a:p>
          <a:p>
            <a:endParaRPr lang="en-US" sz="2200" dirty="0"/>
          </a:p>
          <a:p>
            <a:r>
              <a:rPr lang="en-US" sz="1800" dirty="0"/>
              <a:t>IN CAMBODIA this meant: </a:t>
            </a:r>
          </a:p>
          <a:p>
            <a:pPr lvl="1"/>
            <a:r>
              <a:rPr lang="en-US" sz="1800" dirty="0"/>
              <a:t>To move beyond the administrative subdivisions of the State and recognize the existence of 4 Territorial Systems for </a:t>
            </a:r>
            <a:r>
              <a:rPr lang="en-US" sz="1800" i="1" dirty="0"/>
              <a:t>integration and/or coordination</a:t>
            </a:r>
            <a:r>
              <a:rPr lang="en-US" sz="1800" dirty="0"/>
              <a:t> of plans, programs and budgets (PPB) of multiple SNA, requiring   </a:t>
            </a:r>
            <a:r>
              <a:rPr lang="en-US" sz="1800" b="1" u="sng" dirty="0"/>
              <a:t>4  types of planning </a:t>
            </a:r>
            <a:r>
              <a:rPr lang="en-US" sz="1800" dirty="0"/>
              <a:t>:</a:t>
            </a:r>
          </a:p>
          <a:p>
            <a:pPr lvl="2"/>
            <a:r>
              <a:rPr lang="en-US" sz="1800" b="1" u="sng" dirty="0"/>
              <a:t>Regional Planning </a:t>
            </a:r>
            <a:r>
              <a:rPr lang="en-US" sz="1800" dirty="0"/>
              <a:t>(Coordinated Provinces/D/M PPB)</a:t>
            </a:r>
          </a:p>
          <a:p>
            <a:pPr lvl="2"/>
            <a:r>
              <a:rPr lang="en-US" sz="1800" b="1" u="sng" dirty="0"/>
              <a:t>Metropolitan Planning </a:t>
            </a:r>
            <a:r>
              <a:rPr lang="en-US" sz="1800" dirty="0"/>
              <a:t>(Integrated Capital/Khan/</a:t>
            </a:r>
            <a:r>
              <a:rPr lang="en-US" sz="1800" dirty="0" err="1"/>
              <a:t>Sangkat</a:t>
            </a:r>
            <a:r>
              <a:rPr lang="en-US" sz="1800" dirty="0"/>
              <a:t> PPB)</a:t>
            </a:r>
          </a:p>
          <a:p>
            <a:pPr lvl="2"/>
            <a:r>
              <a:rPr lang="en-US" sz="1800" b="1" u="sng" dirty="0"/>
              <a:t>Urban Planning </a:t>
            </a:r>
            <a:r>
              <a:rPr lang="en-US" sz="1800" dirty="0"/>
              <a:t>(Integrated Municipalities/Sangkats PPB)</a:t>
            </a:r>
          </a:p>
          <a:p>
            <a:pPr lvl="2"/>
            <a:r>
              <a:rPr lang="en-US" sz="1800" b="1" u="sng" dirty="0"/>
              <a:t>Rural Planning </a:t>
            </a:r>
            <a:r>
              <a:rPr lang="en-US" sz="1800" dirty="0"/>
              <a:t>(Coordinated Districts/Communes/</a:t>
            </a:r>
            <a:r>
              <a:rPr lang="en-US" sz="1800" dirty="0" err="1"/>
              <a:t>Sangkat</a:t>
            </a:r>
            <a:r>
              <a:rPr lang="en-US" sz="1800" dirty="0"/>
              <a:t> PPB)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To develop </a:t>
            </a:r>
            <a:r>
              <a:rPr lang="en-US" sz="1800" b="1" u="sng" dirty="0"/>
              <a:t>specific guidelines/manuals </a:t>
            </a:r>
            <a:r>
              <a:rPr lang="en-US" sz="1800" dirty="0"/>
              <a:t> and related Capacity building programs for the 4 systems, adapting to each one a </a:t>
            </a:r>
            <a:r>
              <a:rPr lang="en-US" sz="1800" b="1" u="sng" dirty="0"/>
              <a:t>general planning approach </a:t>
            </a:r>
            <a:r>
              <a:rPr lang="en-US" sz="1800" dirty="0"/>
              <a:t>(see next slides)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15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Territorial Systems </a:t>
            </a:r>
            <a:r>
              <a:rPr lang="en-US" sz="2800" b="1" i="1" dirty="0">
                <a:solidFill>
                  <a:schemeClr val="bg1"/>
                </a:solidFill>
              </a:rPr>
              <a:t>(the Cambodia case)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524000"/>
            <a:ext cx="8994422" cy="42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1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87630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rgbClr val="00B050"/>
                </a:solidFill>
              </a:rPr>
              <a:t>Set up and develop the capacity of the institutions responsible for actual preparation of  development plans , including the organizations and procedures to support political deliberation,  people’s participation and inter-governmental coordination  </a:t>
            </a:r>
            <a:endParaRPr lang="en-US" sz="6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600" b="1" dirty="0">
              <a:solidFill>
                <a:srgbClr val="00B050"/>
              </a:solidFill>
            </a:endParaRPr>
          </a:p>
          <a:p>
            <a:pPr marL="57150" indent="0">
              <a:buNone/>
            </a:pPr>
            <a:r>
              <a:rPr lang="en-US" sz="7200" dirty="0"/>
              <a:t>IN CAMBODIA  this meant </a:t>
            </a:r>
          </a:p>
          <a:p>
            <a:pPr marL="57150" indent="0">
              <a:buNone/>
            </a:pPr>
            <a:endParaRPr lang="en-US" sz="7200" dirty="0"/>
          </a:p>
          <a:p>
            <a:pPr marL="1200150" indent="-1143000">
              <a:buFont typeface="+mj-lt"/>
              <a:buAutoNum type="arabicPeriod"/>
            </a:pPr>
            <a:r>
              <a:rPr lang="en-US" sz="7200" dirty="0"/>
              <a:t>Establish </a:t>
            </a:r>
            <a:r>
              <a:rPr lang="en-US" sz="7200" b="1" u="sng" dirty="0"/>
              <a:t>Planning and Budgeting Committees</a:t>
            </a:r>
            <a:r>
              <a:rPr lang="en-US" sz="7200" dirty="0"/>
              <a:t> - PBC of the SNA Councils (in line w/ international good governance practices and Cambodian C/S experience) </a:t>
            </a:r>
          </a:p>
          <a:p>
            <a:pPr marL="1200150" indent="-1143000">
              <a:buFont typeface="+mj-lt"/>
              <a:buAutoNum type="arabicPeriod"/>
            </a:pPr>
            <a:endParaRPr lang="en-US" sz="7200" dirty="0"/>
          </a:p>
          <a:p>
            <a:pPr marL="1200150" indent="-1143000">
              <a:buFont typeface="+mj-lt"/>
              <a:buAutoNum type="arabicPeriod"/>
            </a:pPr>
            <a:r>
              <a:rPr lang="en-US" sz="7200" dirty="0"/>
              <a:t>Establish local </a:t>
            </a:r>
            <a:r>
              <a:rPr lang="en-US" sz="7200" b="1" u="sng" dirty="0"/>
              <a:t>Planning Forums</a:t>
            </a:r>
            <a:r>
              <a:rPr lang="en-US" sz="7200" b="1" dirty="0"/>
              <a:t>  </a:t>
            </a:r>
            <a:r>
              <a:rPr lang="en-US" sz="7200" dirty="0"/>
              <a:t>as broad-based mechanisms for consultation and participation of multiple stakeholders [requires a re-conceptualization of the TFC ] articulated in sectoral sub-committees (Social, Economic, Environmental, Physical Infrastructure, Institutional)</a:t>
            </a:r>
          </a:p>
          <a:p>
            <a:pPr marL="1200150" indent="-1143000">
              <a:buFont typeface="+mj-lt"/>
              <a:buAutoNum type="arabicPeriod"/>
            </a:pPr>
            <a:endParaRPr lang="en-US" sz="7200" dirty="0"/>
          </a:p>
          <a:p>
            <a:pPr marL="1200150" indent="-1143000">
              <a:buFont typeface="+mj-lt"/>
              <a:buAutoNum type="arabicPeriod"/>
            </a:pPr>
            <a:r>
              <a:rPr lang="en-US" sz="7200" dirty="0"/>
              <a:t>Clarify </a:t>
            </a:r>
            <a:r>
              <a:rPr lang="en-US" sz="7200" b="1" u="sng" dirty="0"/>
              <a:t>roles and responsibilities </a:t>
            </a:r>
            <a:r>
              <a:rPr lang="en-US" sz="7200" dirty="0"/>
              <a:t>of the Provincial Department of Planning (MOP) and of the  Planning Divisions/Offices  of  the sub-national administrations (Provinces, Districts, Khans, Municipalities)</a:t>
            </a:r>
          </a:p>
          <a:p>
            <a:pPr marL="1200150" indent="-1143000">
              <a:buFont typeface="+mj-lt"/>
              <a:buAutoNum type="arabicPeriod"/>
            </a:pPr>
            <a:endParaRPr lang="en-US" sz="7200" dirty="0"/>
          </a:p>
          <a:p>
            <a:pPr marL="1200150" indent="-1143000">
              <a:buFont typeface="+mj-lt"/>
              <a:buAutoNum type="arabicPeriod"/>
            </a:pPr>
            <a:endParaRPr lang="en-US" sz="7200" dirty="0"/>
          </a:p>
          <a:p>
            <a:pPr marL="1200150" indent="-1143000">
              <a:buFont typeface="+mj-lt"/>
              <a:buAutoNum type="arabicPeriod"/>
            </a:pPr>
            <a:endParaRPr lang="en-US" sz="7200" dirty="0"/>
          </a:p>
          <a:p>
            <a:pPr marL="914400" indent="-857250"/>
            <a:endParaRPr lang="en-US" sz="7200" dirty="0"/>
          </a:p>
          <a:p>
            <a:endParaRPr lang="en-US" sz="6400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2. Planning Institutions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533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</a:rPr>
              <a:t>the Cambodia case: the Rural (District) system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889810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89154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Define the nature and scope of the planning , programming and budgeting instruments to be developed and adopted by the SNA.   </a:t>
            </a:r>
            <a:endParaRPr lang="en-US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CAMBODIA  this meant 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2900" dirty="0"/>
              <a:t>Pilot </a:t>
            </a:r>
            <a:r>
              <a:rPr lang="en-US" sz="2900" b="1" u="sng" dirty="0"/>
              <a:t>physical planning </a:t>
            </a:r>
            <a:r>
              <a:rPr lang="en-US" sz="2900" dirty="0"/>
              <a:t>instruments (see next slides) starting with Urban and selected District systems and develop:</a:t>
            </a:r>
          </a:p>
          <a:p>
            <a:pPr lvl="1"/>
            <a:r>
              <a:rPr lang="en-US" sz="2900" b="1" u="sng" dirty="0">
                <a:solidFill>
                  <a:srgbClr val="00B050"/>
                </a:solidFill>
              </a:rPr>
              <a:t>Spatial development Frameworks</a:t>
            </a:r>
            <a:r>
              <a:rPr lang="en-US" sz="2900" dirty="0"/>
              <a:t>(SDF) and</a:t>
            </a:r>
          </a:p>
          <a:p>
            <a:pPr lvl="1"/>
            <a:r>
              <a:rPr lang="en-US" sz="2900" b="1" u="sng" dirty="0">
                <a:solidFill>
                  <a:srgbClr val="00B050"/>
                </a:solidFill>
              </a:rPr>
              <a:t>Land Use Management Plans </a:t>
            </a:r>
            <a:r>
              <a:rPr lang="en-US" sz="2900" dirty="0"/>
              <a:t>(LUMP) </a:t>
            </a:r>
          </a:p>
          <a:p>
            <a:endParaRPr lang="en-US" sz="2900" dirty="0"/>
          </a:p>
          <a:p>
            <a:r>
              <a:rPr lang="en-US" sz="2900" dirty="0"/>
              <a:t>Distinguish and develop, in a </a:t>
            </a:r>
            <a:r>
              <a:rPr lang="en-US" sz="2900" i="1" dirty="0"/>
              <a:t>single</a:t>
            </a:r>
            <a:r>
              <a:rPr lang="en-US" sz="2900" dirty="0"/>
              <a:t> planning process, two </a:t>
            </a:r>
            <a:r>
              <a:rPr lang="en-US" sz="2900" b="1" u="sng" dirty="0"/>
              <a:t>sectoral planning </a:t>
            </a:r>
            <a:r>
              <a:rPr lang="en-US" sz="2900" dirty="0"/>
              <a:t>instruments:</a:t>
            </a:r>
          </a:p>
          <a:p>
            <a:pPr lvl="1"/>
            <a:r>
              <a:rPr lang="en-US" sz="2900" dirty="0"/>
              <a:t>A </a:t>
            </a:r>
            <a:r>
              <a:rPr lang="en-US" sz="2900" b="1" u="sng" dirty="0">
                <a:solidFill>
                  <a:srgbClr val="00B050"/>
                </a:solidFill>
              </a:rPr>
              <a:t>Strategic Development Plan </a:t>
            </a:r>
            <a:r>
              <a:rPr lang="en-US" sz="2900" dirty="0"/>
              <a:t>(SDP) to guide program development and resources allocation of multiple actors (SNA, De-concentrated State Administrations, NGOs and Private sector) operating in the jurisdiction</a:t>
            </a:r>
          </a:p>
          <a:p>
            <a:pPr lvl="1"/>
            <a:r>
              <a:rPr lang="en-US" sz="2900" dirty="0"/>
              <a:t>A </a:t>
            </a:r>
            <a:r>
              <a:rPr lang="en-US" sz="2900" b="1" u="sng" dirty="0">
                <a:solidFill>
                  <a:srgbClr val="00B050"/>
                </a:solidFill>
              </a:rPr>
              <a:t>Local Development Agenda </a:t>
            </a:r>
            <a:r>
              <a:rPr lang="en-US" sz="2900" dirty="0"/>
              <a:t>(LDA) as the “political program” of the elected Council and “corporate strategic plan” of the SNA as autonomous legal entity.</a:t>
            </a:r>
          </a:p>
          <a:p>
            <a:endParaRPr lang="en-US" sz="2900" dirty="0"/>
          </a:p>
          <a:p>
            <a:r>
              <a:rPr lang="en-US" sz="2900" dirty="0"/>
              <a:t>Redefine the  </a:t>
            </a:r>
            <a:r>
              <a:rPr lang="en-US" sz="2900" b="1" u="sng" dirty="0">
                <a:solidFill>
                  <a:srgbClr val="00B050"/>
                </a:solidFill>
              </a:rPr>
              <a:t>SNA Investment Programs</a:t>
            </a:r>
            <a:r>
              <a:rPr lang="en-US" sz="2900" dirty="0"/>
              <a:t>  and complement it with a “rolling” </a:t>
            </a:r>
            <a:r>
              <a:rPr lang="en-US" sz="2900" b="1" u="sng" dirty="0">
                <a:solidFill>
                  <a:srgbClr val="00B050"/>
                </a:solidFill>
              </a:rPr>
              <a:t>Services Operations Program </a:t>
            </a:r>
            <a:r>
              <a:rPr lang="en-US" sz="2900" dirty="0">
                <a:solidFill>
                  <a:srgbClr val="00B050"/>
                </a:solidFill>
              </a:rPr>
              <a:t> </a:t>
            </a:r>
            <a:r>
              <a:rPr lang="en-US" sz="2900" dirty="0"/>
              <a:t>(SOP) defining what the SNA’s own Divisions/Offices are expected to do to deliver administrative and socio-economic services </a:t>
            </a:r>
          </a:p>
          <a:p>
            <a:endParaRPr lang="en-US" sz="2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3. Planning Instruments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5" y="762000"/>
            <a:ext cx="8006751" cy="597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609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</a:rPr>
              <a:t>the Cambodia case : </a:t>
            </a:r>
            <a:r>
              <a:rPr lang="en-US" sz="2800" b="1" i="1" dirty="0" smtClean="0">
                <a:solidFill>
                  <a:schemeClr val="bg1"/>
                </a:solidFill>
              </a:rPr>
              <a:t>Defining the scope of Local Planning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20267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0" y="76200"/>
            <a:ext cx="5257800" cy="381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the Cambodia case  :  hierarchy of instruments of S/N PPB</a:t>
            </a:r>
          </a:p>
        </p:txBody>
      </p:sp>
    </p:spTree>
    <p:extLst>
      <p:ext uri="{BB962C8B-B14F-4D97-AF65-F5344CB8AC3E}">
        <p14:creationId xmlns:p14="http://schemas.microsoft.com/office/powerpoint/2010/main" val="273950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1135</Words>
  <Application>Microsoft Macintosh PowerPoint</Application>
  <PresentationFormat>Personnalisé</PresentationFormat>
  <Paragraphs>121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Local Planning Systems in Practice (an illustration from Cambodia)</vt:lpstr>
      <vt:lpstr>Sub- National Planning Policy Components</vt:lpstr>
      <vt:lpstr>1. Territorial Systems</vt:lpstr>
      <vt:lpstr>Territorial Systems (the Cambodia case)</vt:lpstr>
      <vt:lpstr>2. Planning Institutions</vt:lpstr>
      <vt:lpstr>the Cambodia case: the Rural (District) system</vt:lpstr>
      <vt:lpstr>3. Planning Instruments</vt:lpstr>
      <vt:lpstr>the Cambodia case : Defining the scope of Local Planning</vt:lpstr>
      <vt:lpstr>the Cambodia case  :  hierarchy of instruments of S/N PPB</vt:lpstr>
      <vt:lpstr>the Cambodia case : proposed PPB process</vt:lpstr>
      <vt:lpstr>5. Planning Timeframes</vt:lpstr>
      <vt:lpstr>6. S/N Planning Support System</vt:lpstr>
      <vt:lpstr>Summary of policy choices to reform s/n planning in Cambodia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Planning Systems in Practice (an illustration from Cambodia)</dc:title>
  <dc:creator>Leonardo Romeo</dc:creator>
  <cp:lastModifiedBy>Rodriguez</cp:lastModifiedBy>
  <cp:revision>2</cp:revision>
  <dcterms:created xsi:type="dcterms:W3CDTF">2016-02-23T05:52:18Z</dcterms:created>
  <dcterms:modified xsi:type="dcterms:W3CDTF">2016-02-23T07:20:12Z</dcterms:modified>
</cp:coreProperties>
</file>