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6" r:id="rId2"/>
    <p:sldId id="260" r:id="rId3"/>
    <p:sldId id="264" r:id="rId4"/>
    <p:sldId id="267" r:id="rId5"/>
    <p:sldId id="270" r:id="rId6"/>
    <p:sldId id="271" r:id="rId7"/>
    <p:sldId id="265" r:id="rId8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51EF"/>
    <a:srgbClr val="165AA2"/>
    <a:srgbClr val="3166CF"/>
    <a:srgbClr val="3E6FD2"/>
    <a:srgbClr val="2D5EC1"/>
    <a:srgbClr val="BDDEFF"/>
    <a:srgbClr val="99CCFF"/>
    <a:srgbClr val="808080"/>
    <a:srgbClr val="FFD624"/>
    <a:srgbClr val="0F5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9" autoAdjust="0"/>
    <p:restoredTop sz="94660"/>
  </p:normalViewPr>
  <p:slideViewPr>
    <p:cSldViewPr>
      <p:cViewPr>
        <p:scale>
          <a:sx n="75" d="100"/>
          <a:sy n="75" d="100"/>
        </p:scale>
        <p:origin x="-117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251C1AC6-01DD-4022-98F2-D6FF68488B6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9907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5BA06BE3-D17D-4EE0-80B2-A9EE4B669E3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70556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Multi-annual Indicative Programme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Annual Action Programme (AAP)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06BE3-D17D-4EE0-80B2-A9EE4B669E3A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15317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Multi-annual Indicative Programme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Annual Action Programme (AAP)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06BE3-D17D-4EE0-80B2-A9EE4B669E3A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15317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9D815-7EC6-432D-9E3A-93F90C72ABE9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9820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Multi-annual Indicative Programme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Annual Action Programme (AAP)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06BE3-D17D-4EE0-80B2-A9EE4B669E3A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15317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Multi-annual Indicative Programme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Annual Action Programme (AAP)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06BE3-D17D-4EE0-80B2-A9EE4B669E3A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15317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2B32BAF2-76BC-4CE6-B519-AA798B3BD91F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512FB-1AFE-4BC3-9BEE-2C45EA389C5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2346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1EA91-40DB-409B-8B6C-659045B502F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627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E7F530-0EA4-4F4D-A671-DA5E845929E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9598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D55F3-31E1-4BCC-BE1D-C55E1EE4BB3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9450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09844-D10A-4E9A-A356-695CEC7A8E6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4954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6B781-FCB3-46DB-919F-436C100A278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5976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839E4-6B23-4717-AC5A-E7B346C135F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6318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C6581-AD07-420E-B7D4-043351E60C8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3747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4AD5E-867C-4D94-B934-FB76B389DBC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50589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5D21A-8389-4F51-920A-51D977A13BF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8083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276FFF7F-E619-4C56-A446-3CEED36832B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68313" y="4149725"/>
            <a:ext cx="820737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000">
                <a:solidFill>
                  <a:srgbClr val="FFD624"/>
                </a:solidFill>
                <a:cs typeface="Arial" charset="0"/>
              </a:rPr>
              <a:t>Jorge Rodriguez Bilbao</a:t>
            </a:r>
            <a:br>
              <a:rPr lang="en-GB" sz="2000">
                <a:solidFill>
                  <a:srgbClr val="FFD624"/>
                </a:solidFill>
                <a:cs typeface="Arial" charset="0"/>
              </a:rPr>
            </a:br>
            <a:r>
              <a:rPr lang="en-GB" sz="2000">
                <a:solidFill>
                  <a:srgbClr val="FFD624"/>
                </a:solidFill>
                <a:cs typeface="Arial" charset="0"/>
              </a:rPr>
              <a:t>“Civil Society &amp; Local Authorities"</a:t>
            </a:r>
            <a:br>
              <a:rPr lang="en-GB" sz="2000">
                <a:solidFill>
                  <a:srgbClr val="FFD624"/>
                </a:solidFill>
                <a:cs typeface="Arial" charset="0"/>
              </a:rPr>
            </a:br>
            <a:r>
              <a:rPr lang="en-GB" sz="2000">
                <a:solidFill>
                  <a:srgbClr val="FFD624"/>
                </a:solidFill>
                <a:cs typeface="Arial" charset="0"/>
              </a:rPr>
              <a:t>European Commission-DG DEVCO B2</a:t>
            </a:r>
            <a:br>
              <a:rPr lang="en-GB" sz="2000">
                <a:solidFill>
                  <a:srgbClr val="FFD624"/>
                </a:solidFill>
                <a:cs typeface="Arial" charset="0"/>
              </a:rPr>
            </a:br>
            <a:r>
              <a:rPr lang="en-GB" sz="2000">
                <a:solidFill>
                  <a:srgbClr val="FFD624"/>
                </a:solidFill>
                <a:cs typeface="Arial" charset="0"/>
              </a:rPr>
              <a:t/>
            </a:r>
            <a:br>
              <a:rPr lang="en-GB" sz="2000">
                <a:solidFill>
                  <a:srgbClr val="FFD624"/>
                </a:solidFill>
                <a:cs typeface="Arial" charset="0"/>
              </a:rPr>
            </a:br>
            <a:r>
              <a:rPr lang="en-GB" sz="2000">
                <a:solidFill>
                  <a:srgbClr val="FFD624"/>
                </a:solidFill>
                <a:cs typeface="Arial" charset="0"/>
              </a:rPr>
              <a:t>Workshop on Territorial Approaches to Local Development</a:t>
            </a:r>
          </a:p>
          <a:p>
            <a:pPr algn="ctr"/>
            <a:r>
              <a:rPr lang="en-AU" sz="2000">
                <a:solidFill>
                  <a:srgbClr val="FFD624"/>
                </a:solidFill>
                <a:cs typeface="Arial" charset="0"/>
              </a:rPr>
              <a:t>What does it entail and how can it be fostered </a:t>
            </a:r>
            <a:r>
              <a:rPr lang="en-GB" sz="2000">
                <a:solidFill>
                  <a:srgbClr val="FFD624"/>
                </a:solidFill>
                <a:cs typeface="Arial" charset="0"/>
              </a:rPr>
              <a:t/>
            </a:r>
            <a:br>
              <a:rPr lang="en-GB" sz="2000">
                <a:solidFill>
                  <a:srgbClr val="FFD624"/>
                </a:solidFill>
                <a:cs typeface="Arial" charset="0"/>
              </a:rPr>
            </a:br>
            <a:r>
              <a:rPr lang="en-AU" sz="2000">
                <a:solidFill>
                  <a:srgbClr val="FFD624"/>
                </a:solidFill>
                <a:cs typeface="Arial" charset="0"/>
              </a:rPr>
              <a:t>in Asian and Pacific countries? </a:t>
            </a:r>
            <a:r>
              <a:rPr lang="en-GB" sz="2000">
                <a:solidFill>
                  <a:srgbClr val="FFD624"/>
                </a:solidFill>
                <a:cs typeface="Arial" charset="0"/>
              </a:rPr>
              <a:t/>
            </a:r>
            <a:br>
              <a:rPr lang="en-GB" sz="2000">
                <a:solidFill>
                  <a:srgbClr val="FFD624"/>
                </a:solidFill>
                <a:cs typeface="Arial" charset="0"/>
              </a:rPr>
            </a:br>
            <a:r>
              <a:rPr lang="en-GB" sz="2000">
                <a:solidFill>
                  <a:srgbClr val="FFD624"/>
                </a:solidFill>
                <a:cs typeface="Arial" charset="0"/>
              </a:rPr>
              <a:t>Jakarta, 23 to 25 February 2016 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80988" y="1484784"/>
            <a:ext cx="8863012" cy="1152525"/>
          </a:xfrm>
        </p:spPr>
        <p:txBody>
          <a:bodyPr/>
          <a:lstStyle/>
          <a:p>
            <a:pPr algn="ctr"/>
            <a:r>
              <a:rPr lang="en-GB" sz="3200" dirty="0">
                <a:latin typeface="Verdana" charset="0"/>
                <a:ea typeface="MS PGothic" charset="0"/>
              </a:rPr>
              <a:t/>
            </a:r>
            <a:br>
              <a:rPr lang="en-GB" sz="3200" dirty="0">
                <a:latin typeface="Verdana" charset="0"/>
                <a:ea typeface="MS PGothic" charset="0"/>
              </a:rPr>
            </a:br>
            <a:r>
              <a:rPr lang="en-GB" sz="3200" dirty="0">
                <a:latin typeface="Verdana" charset="0"/>
                <a:ea typeface="MS PGothic" charset="0"/>
              </a:rPr>
              <a:t/>
            </a:r>
            <a:br>
              <a:rPr lang="en-GB" sz="3200" dirty="0">
                <a:latin typeface="Verdana" charset="0"/>
                <a:ea typeface="MS PGothic" charset="0"/>
              </a:rPr>
            </a:br>
            <a:r>
              <a:rPr lang="en-GB" sz="3200">
                <a:latin typeface="Verdana" charset="0"/>
                <a:ea typeface="MS PGothic" charset="0"/>
              </a:rPr>
              <a:t>Session </a:t>
            </a:r>
            <a:r>
              <a:rPr lang="en-GB" sz="3200" smtClean="0">
                <a:latin typeface="Verdana" charset="0"/>
                <a:ea typeface="MS PGothic" charset="0"/>
              </a:rPr>
              <a:t>2.6. </a:t>
            </a:r>
            <a:r>
              <a:rPr lang="en-GB" sz="3200" dirty="0"/>
              <a:t>Unlocking the potential of the thematic line CSO-LA </a:t>
            </a:r>
            <a:r>
              <a:rPr lang="en-GB" sz="3200" dirty="0" smtClean="0"/>
              <a:t>to promote TALD </a:t>
            </a:r>
            <a:r>
              <a:rPr lang="fr-FR" sz="3200" dirty="0">
                <a:latin typeface="Verdana" charset="0"/>
                <a:ea typeface="MS PGothic" charset="0"/>
              </a:rPr>
              <a:t/>
            </a:r>
            <a:br>
              <a:rPr lang="fr-FR" sz="3200" dirty="0">
                <a:latin typeface="Verdana" charset="0"/>
                <a:ea typeface="MS PGothic" charset="0"/>
              </a:rPr>
            </a:br>
            <a:endParaRPr lang="en-GB" sz="3200" dirty="0">
              <a:latin typeface="Verdan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5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1191" y="4462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65600" y="1642533"/>
            <a:ext cx="184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9324"/>
            <a:ext cx="9144000" cy="57061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512" y="-22944"/>
            <a:ext cx="61410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Verdana" charset="0"/>
                <a:ea typeface="MS PGothic" charset="0"/>
              </a:rPr>
              <a:t>CSO-LA 2014</a:t>
            </a:r>
            <a:r>
              <a:rPr lang="en-US" sz="3200" b="1" dirty="0" smtClean="0">
                <a:solidFill>
                  <a:srgbClr val="FFFF00"/>
                </a:solidFill>
                <a:latin typeface="Verdana" charset="0"/>
                <a:ea typeface="MS PGothic" charset="0"/>
              </a:rPr>
              <a:t>-</a:t>
            </a:r>
            <a:r>
              <a:rPr lang="en-US" sz="4400" b="1" dirty="0">
                <a:solidFill>
                  <a:srgbClr val="FFFF00"/>
                </a:solidFill>
                <a:latin typeface="Verdana" charset="0"/>
                <a:ea typeface="MS PGothic" charset="0"/>
              </a:rPr>
              <a:t>2</a:t>
            </a:r>
            <a:r>
              <a:rPr lang="en-US" sz="4400" b="1" dirty="0" smtClean="0">
                <a:solidFill>
                  <a:srgbClr val="FFFF00"/>
                </a:solidFill>
                <a:latin typeface="Verdana" charset="0"/>
                <a:ea typeface="MS PGothic" charset="0"/>
              </a:rPr>
              <a:t>017</a:t>
            </a:r>
            <a:endParaRPr lang="fr-FR" sz="4400" b="1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1124744"/>
            <a:ext cx="8784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000" dirty="0"/>
              <a:t>One of its </a:t>
            </a:r>
            <a:r>
              <a:rPr lang="en-GB" sz="2000" b="1" dirty="0"/>
              <a:t>objectives</a:t>
            </a:r>
            <a:r>
              <a:rPr lang="en-GB" sz="2000" dirty="0"/>
              <a:t>           “</a:t>
            </a:r>
            <a:r>
              <a:rPr lang="en-GB" sz="2000" b="1" dirty="0"/>
              <a:t>testing pilot actions promoting LD through a territorial approach (TALD) </a:t>
            </a:r>
            <a:endParaRPr lang="fr-FR" sz="2000" b="1" dirty="0"/>
          </a:p>
          <a:p>
            <a:pPr marL="342900" indent="-342900">
              <a:buFont typeface="Arial"/>
              <a:buChar char="•"/>
            </a:pPr>
            <a:r>
              <a:rPr lang="en-GB" sz="2000" b="1" dirty="0"/>
              <a:t>LA-CSO led projects!</a:t>
            </a:r>
            <a:r>
              <a:rPr lang="en-GB" sz="2000" b="1" dirty="0" smtClean="0"/>
              <a:t>!</a:t>
            </a:r>
            <a:endParaRPr lang="fr-FR" sz="2000" b="1" dirty="0" smtClean="0"/>
          </a:p>
          <a:p>
            <a:pPr marL="342900" indent="-342900">
              <a:buFont typeface="Arial"/>
              <a:buChar char="•"/>
            </a:pPr>
            <a:r>
              <a:rPr lang="en-GB" sz="2000" b="1" dirty="0" smtClean="0"/>
              <a:t>MAAP (2015-2017): </a:t>
            </a:r>
          </a:p>
          <a:p>
            <a:pPr marL="800100" lvl="1" indent="-342900">
              <a:buFont typeface="Arial"/>
              <a:buChar char="•"/>
            </a:pPr>
            <a:r>
              <a:rPr lang="en-GB" sz="2000" b="1" dirty="0" smtClean="0">
                <a:solidFill>
                  <a:srgbClr val="FF6600"/>
                </a:solidFill>
              </a:rPr>
              <a:t>LA-led actions : 144.040 M€ </a:t>
            </a:r>
          </a:p>
          <a:p>
            <a:pPr marL="800100" lvl="1" indent="-342900">
              <a:buFont typeface="Arial"/>
              <a:buChar char="•"/>
            </a:pPr>
            <a:r>
              <a:rPr lang="en-GB" sz="2000" b="1" dirty="0" smtClean="0">
                <a:solidFill>
                  <a:srgbClr val="FF6600"/>
                </a:solidFill>
              </a:rPr>
              <a:t>CSO-led: 423.075 M€</a:t>
            </a:r>
          </a:p>
          <a:p>
            <a:pPr marL="800100" lvl="1" indent="-342900">
              <a:buFont typeface="Arial"/>
              <a:buChar char="•"/>
            </a:pPr>
            <a:r>
              <a:rPr lang="en-GB" sz="2000" b="1" dirty="0" smtClean="0">
                <a:solidFill>
                  <a:srgbClr val="FF6600"/>
                </a:solidFill>
              </a:rPr>
              <a:t>Support measures: 2,5-5% </a:t>
            </a:r>
            <a:endParaRPr lang="en-GB" sz="2000" dirty="0">
              <a:solidFill>
                <a:srgbClr val="FF6600"/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 bwMode="auto">
          <a:xfrm>
            <a:off x="11556776" y="1412776"/>
            <a:ext cx="914400" cy="91440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Flèche vers la droite 6"/>
          <p:cNvSpPr/>
          <p:nvPr/>
        </p:nvSpPr>
        <p:spPr bwMode="auto">
          <a:xfrm>
            <a:off x="3491880" y="1124744"/>
            <a:ext cx="720080" cy="432048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225000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1191" y="4462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65600" y="1642533"/>
            <a:ext cx="184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9512" y="-22944"/>
            <a:ext cx="887955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FF00"/>
                </a:solidFill>
                <a:latin typeface="Verdana" charset="0"/>
                <a:ea typeface="MS PGothic" charset="0"/>
              </a:rPr>
              <a:t>T</a:t>
            </a:r>
            <a:r>
              <a:rPr lang="en-GB" sz="3200" b="1" dirty="0" smtClean="0">
                <a:solidFill>
                  <a:srgbClr val="FFFF00"/>
                </a:solidFill>
                <a:latin typeface="Verdana" charset="0"/>
                <a:ea typeface="MS PGothic" charset="0"/>
              </a:rPr>
              <a:t>esting </a:t>
            </a:r>
            <a:r>
              <a:rPr lang="en-GB" sz="3200" b="1" dirty="0">
                <a:solidFill>
                  <a:srgbClr val="FFFF00"/>
                </a:solidFill>
                <a:latin typeface="Verdana" charset="0"/>
                <a:ea typeface="MS PGothic" charset="0"/>
              </a:rPr>
              <a:t>pilot actions promoting LD </a:t>
            </a:r>
            <a:endParaRPr lang="en-GB" sz="3200" b="1" dirty="0" smtClean="0">
              <a:solidFill>
                <a:srgbClr val="FFFF00"/>
              </a:solidFill>
              <a:latin typeface="Verdana" charset="0"/>
              <a:ea typeface="MS PGothic" charset="0"/>
            </a:endParaRPr>
          </a:p>
          <a:p>
            <a:r>
              <a:rPr lang="en-GB" sz="3200" b="1" dirty="0" smtClean="0">
                <a:solidFill>
                  <a:srgbClr val="FFFF00"/>
                </a:solidFill>
                <a:latin typeface="Verdana" charset="0"/>
                <a:ea typeface="MS PGothic" charset="0"/>
              </a:rPr>
              <a:t>through </a:t>
            </a:r>
            <a:r>
              <a:rPr lang="en-GB" sz="3200" b="1" dirty="0">
                <a:solidFill>
                  <a:srgbClr val="FFFF00"/>
                </a:solidFill>
                <a:latin typeface="Verdana" charset="0"/>
                <a:ea typeface="MS PGothic" charset="0"/>
              </a:rPr>
              <a:t>a territorial approach (TALD</a:t>
            </a:r>
            <a:r>
              <a:rPr lang="en-GB" sz="3200" b="1" dirty="0" smtClean="0">
                <a:solidFill>
                  <a:srgbClr val="FFFF00"/>
                </a:solidFill>
                <a:latin typeface="Verdana" charset="0"/>
                <a:ea typeface="MS PGothic" charset="0"/>
              </a:rPr>
              <a:t>)</a:t>
            </a:r>
            <a:endParaRPr lang="fr-FR" sz="4400" b="1" dirty="0">
              <a:solidFill>
                <a:srgbClr val="FFFF00"/>
              </a:solidFill>
              <a:latin typeface="Verdana" charset="0"/>
              <a:ea typeface="MS PGothic" charset="0"/>
            </a:endParaRPr>
          </a:p>
        </p:txBody>
      </p:sp>
      <p:cxnSp>
        <p:nvCxnSpPr>
          <p:cNvPr id="10" name="Connecteur droit avec flèche 9"/>
          <p:cNvCxnSpPr/>
          <p:nvPr/>
        </p:nvCxnSpPr>
        <p:spPr bwMode="auto">
          <a:xfrm>
            <a:off x="11556776" y="1412776"/>
            <a:ext cx="914400" cy="91440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tangle 7"/>
          <p:cNvSpPr/>
          <p:nvPr/>
        </p:nvSpPr>
        <p:spPr>
          <a:xfrm>
            <a:off x="323528" y="1348800"/>
            <a:ext cx="8496944" cy="501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W</a:t>
            </a:r>
            <a:r>
              <a:rPr lang="en-GB" sz="3200" dirty="0" smtClean="0"/>
              <a:t>e </a:t>
            </a:r>
            <a:r>
              <a:rPr lang="en-GB" sz="3200" b="1" dirty="0"/>
              <a:t>don’t want just to finance </a:t>
            </a:r>
            <a:r>
              <a:rPr lang="en-GB" sz="3200" dirty="0"/>
              <a:t>actions led by CSO-</a:t>
            </a:r>
            <a:r>
              <a:rPr lang="en-GB" sz="3200" dirty="0" smtClean="0"/>
              <a:t>LA </a:t>
            </a:r>
            <a:r>
              <a:rPr lang="fr-FR" sz="3200" dirty="0"/>
              <a:t> </a:t>
            </a:r>
            <a:r>
              <a:rPr lang="fr-FR" sz="3200" dirty="0" smtClean="0"/>
              <a:t>        </a:t>
            </a:r>
            <a:r>
              <a:rPr lang="en-GB" sz="3200" dirty="0" smtClean="0"/>
              <a:t>We </a:t>
            </a:r>
            <a:r>
              <a:rPr lang="en-GB" sz="3200" dirty="0"/>
              <a:t>want to </a:t>
            </a:r>
            <a:r>
              <a:rPr lang="en-GB" sz="3200" b="1" dirty="0"/>
              <a:t>test pilot actions promoting</a:t>
            </a:r>
            <a:r>
              <a:rPr lang="en-GB" sz="3200" dirty="0"/>
              <a:t> LD!!</a:t>
            </a:r>
            <a:r>
              <a:rPr lang="en-GB" sz="3200" dirty="0" smtClean="0"/>
              <a:t>!</a:t>
            </a:r>
          </a:p>
          <a:p>
            <a:endParaRPr lang="fr-FR" sz="3200" dirty="0"/>
          </a:p>
          <a:p>
            <a:r>
              <a:rPr lang="en-GB" sz="3200" b="1" dirty="0"/>
              <a:t>Questions</a:t>
            </a:r>
            <a:r>
              <a:rPr lang="en-GB" sz="3200" dirty="0"/>
              <a:t> you need to answer: </a:t>
            </a:r>
            <a:endParaRPr lang="fr-FR" sz="3200" dirty="0"/>
          </a:p>
          <a:p>
            <a:pPr marL="342900" indent="-342900">
              <a:buFont typeface="Arial"/>
              <a:buChar char="•"/>
            </a:pPr>
            <a:r>
              <a:rPr lang="en-GB" sz="3200" dirty="0"/>
              <a:t>What are the </a:t>
            </a:r>
            <a:r>
              <a:rPr lang="en-GB" sz="3200" b="1" dirty="0"/>
              <a:t>features</a:t>
            </a:r>
            <a:r>
              <a:rPr lang="en-GB" sz="3200" dirty="0"/>
              <a:t> on any </a:t>
            </a:r>
            <a:r>
              <a:rPr lang="en-GB" sz="3200" b="1" dirty="0"/>
              <a:t>actions led by LA and/or CSO </a:t>
            </a:r>
            <a:r>
              <a:rPr lang="en-GB" sz="3200" dirty="0"/>
              <a:t>to be </a:t>
            </a:r>
            <a:r>
              <a:rPr lang="en-GB" sz="3200" b="1" dirty="0"/>
              <a:t>labelled as “LD”</a:t>
            </a:r>
            <a:endParaRPr lang="fr-FR" sz="3200" b="1" dirty="0"/>
          </a:p>
          <a:p>
            <a:pPr marL="342900" indent="-342900">
              <a:buFont typeface="Arial"/>
              <a:buChar char="•"/>
            </a:pPr>
            <a:r>
              <a:rPr lang="en-GB" sz="3200" b="1" dirty="0"/>
              <a:t>How can we “promote” </a:t>
            </a:r>
            <a:r>
              <a:rPr lang="en-GB" sz="3200" dirty="0"/>
              <a:t>(and not just “finance”) those actions?  </a:t>
            </a:r>
            <a:endParaRPr lang="fr-FR" sz="3200" dirty="0"/>
          </a:p>
        </p:txBody>
      </p:sp>
      <p:sp>
        <p:nvSpPr>
          <p:cNvPr id="11" name="Flèche vers la droite 10"/>
          <p:cNvSpPr/>
          <p:nvPr/>
        </p:nvSpPr>
        <p:spPr bwMode="auto">
          <a:xfrm>
            <a:off x="3635896" y="1916832"/>
            <a:ext cx="720080" cy="432048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548474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ck Arc 3"/>
          <p:cNvSpPr/>
          <p:nvPr/>
        </p:nvSpPr>
        <p:spPr>
          <a:xfrm>
            <a:off x="2283799" y="2710998"/>
            <a:ext cx="5288254" cy="3454306"/>
          </a:xfrm>
          <a:prstGeom prst="blockArc">
            <a:avLst>
              <a:gd name="adj1" fmla="val 10800000"/>
              <a:gd name="adj2" fmla="val 16200000"/>
              <a:gd name="adj3" fmla="val 5077"/>
            </a:avLst>
          </a:prstGeom>
          <a:solidFill>
            <a:srgbClr val="00B0F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Block Arc 4"/>
          <p:cNvSpPr/>
          <p:nvPr/>
        </p:nvSpPr>
        <p:spPr>
          <a:xfrm>
            <a:off x="2123728" y="2832076"/>
            <a:ext cx="5288254" cy="3405236"/>
          </a:xfrm>
          <a:prstGeom prst="blockArc">
            <a:avLst>
              <a:gd name="adj1" fmla="val 4368314"/>
              <a:gd name="adj2" fmla="val 10800000"/>
              <a:gd name="adj3" fmla="val 4642"/>
            </a:avLst>
          </a:prstGeom>
          <a:solidFill>
            <a:srgbClr val="00B0F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Block Arc 5"/>
          <p:cNvSpPr/>
          <p:nvPr/>
        </p:nvSpPr>
        <p:spPr>
          <a:xfrm>
            <a:off x="2265622" y="2786066"/>
            <a:ext cx="5134161" cy="3451246"/>
          </a:xfrm>
          <a:prstGeom prst="blockArc">
            <a:avLst>
              <a:gd name="adj1" fmla="val 0"/>
              <a:gd name="adj2" fmla="val 5081842"/>
              <a:gd name="adj3" fmla="val 4871"/>
            </a:avLst>
          </a:prstGeom>
          <a:solidFill>
            <a:srgbClr val="00B0F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Oval 41"/>
          <p:cNvSpPr/>
          <p:nvPr/>
        </p:nvSpPr>
        <p:spPr>
          <a:xfrm>
            <a:off x="2339752" y="6577145"/>
            <a:ext cx="255506" cy="23623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/>
          </a:p>
        </p:txBody>
      </p:sp>
      <p:sp>
        <p:nvSpPr>
          <p:cNvPr id="43" name="Oval 42"/>
          <p:cNvSpPr/>
          <p:nvPr/>
        </p:nvSpPr>
        <p:spPr>
          <a:xfrm>
            <a:off x="2339752" y="6209523"/>
            <a:ext cx="255506" cy="2362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/>
          </a:p>
        </p:txBody>
      </p:sp>
      <p:sp>
        <p:nvSpPr>
          <p:cNvPr id="44" name="TextBox 43"/>
          <p:cNvSpPr txBox="1"/>
          <p:nvPr/>
        </p:nvSpPr>
        <p:spPr>
          <a:xfrm>
            <a:off x="2665854" y="6209523"/>
            <a:ext cx="9925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State </a:t>
            </a:r>
            <a:r>
              <a:rPr lang="en-US" sz="800" dirty="0" smtClean="0"/>
              <a:t>resources</a:t>
            </a:r>
            <a:endParaRPr lang="en-GB" sz="800" dirty="0"/>
          </a:p>
        </p:txBody>
      </p:sp>
      <p:sp>
        <p:nvSpPr>
          <p:cNvPr id="45" name="TextBox 44"/>
          <p:cNvSpPr txBox="1"/>
          <p:nvPr/>
        </p:nvSpPr>
        <p:spPr>
          <a:xfrm>
            <a:off x="2665854" y="6577145"/>
            <a:ext cx="12256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Non</a:t>
            </a:r>
            <a:r>
              <a:rPr lang="en-US" sz="800" dirty="0" smtClean="0"/>
              <a:t>-state </a:t>
            </a:r>
            <a:r>
              <a:rPr lang="en-US" sz="800" dirty="0"/>
              <a:t>r</a:t>
            </a:r>
            <a:r>
              <a:rPr lang="en-US" sz="800" dirty="0" smtClean="0"/>
              <a:t>esources</a:t>
            </a:r>
            <a:endParaRPr lang="en-GB" sz="800" dirty="0"/>
          </a:p>
        </p:txBody>
      </p:sp>
      <p:sp>
        <p:nvSpPr>
          <p:cNvPr id="53" name="TextBox 52"/>
          <p:cNvSpPr txBox="1"/>
          <p:nvPr/>
        </p:nvSpPr>
        <p:spPr>
          <a:xfrm>
            <a:off x="5320508" y="6609687"/>
            <a:ext cx="3736920" cy="1692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500" dirty="0"/>
              <a:t>Adapted from the Institute for Government. “The Big Society: </a:t>
            </a:r>
            <a:r>
              <a:rPr lang="en-US" sz="500" i="1" dirty="0"/>
              <a:t>A framework for policymakers”. April 2011. UK </a:t>
            </a:r>
            <a:endParaRPr lang="en-GB" sz="500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solidFill>
            <a:srgbClr val="3166CF"/>
          </a:solidFill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2000" kern="1200" dirty="0" smtClean="0">
                <a:solidFill>
                  <a:srgbClr val="FFD624"/>
                </a:solidFill>
                <a:latin typeface="Verdana" pitchFamily="34" charset="0"/>
              </a:rPr>
              <a:t>The DNA of TALD: contribution of autonomous and accountable LAs through interaction with other actors (civil society and private sector)</a:t>
            </a:r>
            <a:br>
              <a:rPr lang="en-GB" sz="2000" kern="1200" dirty="0" smtClean="0">
                <a:solidFill>
                  <a:srgbClr val="FFD624"/>
                </a:solidFill>
                <a:latin typeface="Verdana" pitchFamily="34" charset="0"/>
              </a:rPr>
            </a:br>
            <a:endParaRPr lang="en-GB" sz="2000" kern="1200" dirty="0">
              <a:solidFill>
                <a:srgbClr val="FFD624"/>
              </a:solidFill>
              <a:latin typeface="Verdana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2532" y="1340767"/>
            <a:ext cx="9061866" cy="5517232"/>
            <a:chOff x="62532" y="1340767"/>
            <a:chExt cx="9061866" cy="5517232"/>
          </a:xfrm>
        </p:grpSpPr>
        <p:sp>
          <p:nvSpPr>
            <p:cNvPr id="22" name="Rectangular Callout 21"/>
            <p:cNvSpPr/>
            <p:nvPr/>
          </p:nvSpPr>
          <p:spPr>
            <a:xfrm>
              <a:off x="167824" y="1340767"/>
              <a:ext cx="1867437" cy="1816267"/>
            </a:xfrm>
            <a:prstGeom prst="wedgeRectCallout">
              <a:avLst>
                <a:gd name="adj1" fmla="val 164372"/>
                <a:gd name="adj2" fmla="val 75212"/>
              </a:avLst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b="1" dirty="0" smtClean="0"/>
                <a:t>People outside </a:t>
              </a:r>
              <a:r>
                <a:rPr lang="en-GB" b="1" dirty="0"/>
                <a:t>the public sector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dirty="0" smtClean="0"/>
                <a:t>Citizens </a:t>
              </a:r>
              <a:r>
                <a:rPr lang="en-GB" dirty="0"/>
                <a:t>helping themselves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dirty="0" smtClean="0"/>
                <a:t>Volunteers </a:t>
              </a:r>
              <a:endParaRPr lang="en-GB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dirty="0" smtClean="0"/>
                <a:t>People </a:t>
              </a:r>
              <a:r>
                <a:rPr lang="en-GB" dirty="0"/>
                <a:t>working in charities, private </a:t>
              </a:r>
              <a:r>
                <a:rPr lang="en-GB" dirty="0" smtClean="0"/>
                <a:t>organisations</a:t>
              </a:r>
              <a:endParaRPr lang="en-GB" dirty="0"/>
            </a:p>
          </p:txBody>
        </p:sp>
        <p:sp>
          <p:nvSpPr>
            <p:cNvPr id="23" name="Rectangular Callout 22"/>
            <p:cNvSpPr/>
            <p:nvPr/>
          </p:nvSpPr>
          <p:spPr>
            <a:xfrm>
              <a:off x="62532" y="5343306"/>
              <a:ext cx="2025898" cy="1514693"/>
            </a:xfrm>
            <a:prstGeom prst="wedgeRectCallout">
              <a:avLst>
                <a:gd name="adj1" fmla="val 121732"/>
                <a:gd name="adj2" fmla="val -53003"/>
              </a:avLst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b="1" dirty="0"/>
                <a:t>New sources of funding </a:t>
              </a:r>
              <a:r>
                <a:rPr lang="en-GB" dirty="0" smtClean="0"/>
                <a:t> </a:t>
              </a:r>
              <a:endParaRPr lang="en-GB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dirty="0" smtClean="0"/>
                <a:t>Private </a:t>
              </a:r>
              <a:r>
                <a:rPr lang="en-GB" dirty="0"/>
                <a:t>philanthropy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dirty="0" smtClean="0"/>
                <a:t>Corporate social responsibility</a:t>
              </a:r>
              <a:endParaRPr lang="en-GB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dirty="0"/>
                <a:t>Community </a:t>
              </a:r>
              <a:r>
                <a:rPr lang="en-GB" dirty="0" smtClean="0"/>
                <a:t>contributions</a:t>
              </a:r>
              <a:endParaRPr lang="en-GB" dirty="0"/>
            </a:p>
          </p:txBody>
        </p:sp>
        <p:sp>
          <p:nvSpPr>
            <p:cNvPr id="24" name="Rectangular Callout 23"/>
            <p:cNvSpPr/>
            <p:nvPr/>
          </p:nvSpPr>
          <p:spPr>
            <a:xfrm>
              <a:off x="7020272" y="1340768"/>
              <a:ext cx="2104126" cy="1773301"/>
            </a:xfrm>
            <a:prstGeom prst="wedgeRectCallout">
              <a:avLst>
                <a:gd name="adj1" fmla="val -106745"/>
                <a:gd name="adj2" fmla="val 120576"/>
              </a:avLst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b="1" dirty="0"/>
                <a:t>New </a:t>
              </a:r>
              <a:r>
                <a:rPr lang="en-GB" b="1" dirty="0" smtClean="0"/>
                <a:t>assets </a:t>
              </a:r>
              <a:endParaRPr lang="en-GB" b="1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dirty="0" smtClean="0"/>
                <a:t>Making </a:t>
              </a:r>
              <a:r>
                <a:rPr lang="en-US" dirty="0"/>
                <a:t>use of non-public assets (e.g</a:t>
              </a:r>
              <a:r>
                <a:rPr lang="en-US" dirty="0" smtClean="0"/>
                <a:t>., </a:t>
              </a:r>
              <a:r>
                <a:rPr lang="en-US" dirty="0"/>
                <a:t>church halls, </a:t>
              </a:r>
              <a:r>
                <a:rPr lang="en-US" dirty="0" smtClean="0"/>
                <a:t>local materials, communal property) </a:t>
              </a:r>
              <a:endParaRPr lang="en-US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dirty="0" smtClean="0"/>
                <a:t>Handing </a:t>
              </a:r>
              <a:r>
                <a:rPr lang="en-US" dirty="0"/>
                <a:t>public assets over to communities, charities, private groups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74306" y="2094229"/>
            <a:ext cx="7606323" cy="4029099"/>
            <a:chOff x="874306" y="2094229"/>
            <a:chExt cx="7606323" cy="4029099"/>
          </a:xfrm>
        </p:grpSpPr>
        <p:sp>
          <p:nvSpPr>
            <p:cNvPr id="7" name="Block Arc 6"/>
            <p:cNvSpPr/>
            <p:nvPr/>
          </p:nvSpPr>
          <p:spPr>
            <a:xfrm>
              <a:off x="2258654" y="2718092"/>
              <a:ext cx="5288254" cy="3405236"/>
            </a:xfrm>
            <a:prstGeom prst="blockArc">
              <a:avLst>
                <a:gd name="adj1" fmla="val 16200000"/>
                <a:gd name="adj2" fmla="val 0"/>
                <a:gd name="adj3" fmla="val 4642"/>
              </a:avLst>
            </a:prstGeom>
            <a:solidFill>
              <a:srgbClr val="00B0F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4070750" y="2094229"/>
              <a:ext cx="1619386" cy="1019840"/>
            </a:xfrm>
            <a:custGeom>
              <a:avLst/>
              <a:gdLst>
                <a:gd name="connsiteX0" fmla="*/ 0 w 1343223"/>
                <a:gd name="connsiteY0" fmla="*/ 671612 h 1343223"/>
                <a:gd name="connsiteX1" fmla="*/ 671612 w 1343223"/>
                <a:gd name="connsiteY1" fmla="*/ 0 h 1343223"/>
                <a:gd name="connsiteX2" fmla="*/ 1343224 w 1343223"/>
                <a:gd name="connsiteY2" fmla="*/ 671612 h 1343223"/>
                <a:gd name="connsiteX3" fmla="*/ 671612 w 1343223"/>
                <a:gd name="connsiteY3" fmla="*/ 1343224 h 1343223"/>
                <a:gd name="connsiteX4" fmla="*/ 0 w 1343223"/>
                <a:gd name="connsiteY4" fmla="*/ 671612 h 13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223" h="1343223">
                  <a:moveTo>
                    <a:pt x="0" y="671612"/>
                  </a:moveTo>
                  <a:cubicBezTo>
                    <a:pt x="0" y="300691"/>
                    <a:pt x="300691" y="0"/>
                    <a:pt x="671612" y="0"/>
                  </a:cubicBezTo>
                  <a:cubicBezTo>
                    <a:pt x="1042533" y="0"/>
                    <a:pt x="1343224" y="300691"/>
                    <a:pt x="1343224" y="671612"/>
                  </a:cubicBezTo>
                  <a:cubicBezTo>
                    <a:pt x="1343224" y="1042533"/>
                    <a:pt x="1042533" y="1343224"/>
                    <a:pt x="671612" y="1343224"/>
                  </a:cubicBezTo>
                  <a:cubicBezTo>
                    <a:pt x="300691" y="1343224"/>
                    <a:pt x="0" y="1042533"/>
                    <a:pt x="0" y="671612"/>
                  </a:cubicBez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108" tIns="176108" rIns="176108" bIns="176108" numCol="1" spcCol="1270" anchor="ctr" anchorCtr="0">
              <a:noAutofit/>
            </a:bodyPr>
            <a:lstStyle/>
            <a:p>
              <a:pPr algn="ctr" defTabSz="1000125">
                <a:lnSpc>
                  <a:spcPct val="90000"/>
                </a:lnSpc>
                <a:spcAft>
                  <a:spcPct val="35000"/>
                </a:spcAft>
              </a:pPr>
              <a:r>
                <a:rPr lang="en-GB" sz="1400" dirty="0"/>
                <a:t>Communities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6776070" y="3962885"/>
              <a:ext cx="1704559" cy="1097608"/>
            </a:xfrm>
            <a:custGeom>
              <a:avLst/>
              <a:gdLst>
                <a:gd name="connsiteX0" fmla="*/ 0 w 1343223"/>
                <a:gd name="connsiteY0" fmla="*/ 671612 h 1343223"/>
                <a:gd name="connsiteX1" fmla="*/ 671612 w 1343223"/>
                <a:gd name="connsiteY1" fmla="*/ 0 h 1343223"/>
                <a:gd name="connsiteX2" fmla="*/ 1343224 w 1343223"/>
                <a:gd name="connsiteY2" fmla="*/ 671612 h 1343223"/>
                <a:gd name="connsiteX3" fmla="*/ 671612 w 1343223"/>
                <a:gd name="connsiteY3" fmla="*/ 1343224 h 1343223"/>
                <a:gd name="connsiteX4" fmla="*/ 0 w 1343223"/>
                <a:gd name="connsiteY4" fmla="*/ 671612 h 13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223" h="1343223">
                  <a:moveTo>
                    <a:pt x="0" y="671612"/>
                  </a:moveTo>
                  <a:cubicBezTo>
                    <a:pt x="0" y="300691"/>
                    <a:pt x="300691" y="0"/>
                    <a:pt x="671612" y="0"/>
                  </a:cubicBezTo>
                  <a:cubicBezTo>
                    <a:pt x="1042533" y="0"/>
                    <a:pt x="1343224" y="300691"/>
                    <a:pt x="1343224" y="671612"/>
                  </a:cubicBezTo>
                  <a:cubicBezTo>
                    <a:pt x="1343224" y="1042533"/>
                    <a:pt x="1042533" y="1343224"/>
                    <a:pt x="671612" y="1343224"/>
                  </a:cubicBezTo>
                  <a:cubicBezTo>
                    <a:pt x="300691" y="1343224"/>
                    <a:pt x="0" y="1042533"/>
                    <a:pt x="0" y="671612"/>
                  </a:cubicBez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108" tIns="176108" rIns="176108" bIns="176108" numCol="1" spcCol="1270" anchor="ctr" anchorCtr="0">
              <a:noAutofit/>
            </a:bodyPr>
            <a:lstStyle/>
            <a:p>
              <a:pPr algn="ctr" defTabSz="1000125">
                <a:lnSpc>
                  <a:spcPct val="90000"/>
                </a:lnSpc>
                <a:spcAft>
                  <a:spcPct val="35000"/>
                </a:spcAft>
              </a:pPr>
              <a:r>
                <a:rPr lang="es-BO" sz="1600" dirty="0"/>
                <a:t>CSO</a:t>
              </a:r>
              <a:endParaRPr lang="en-GB" sz="16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874306" y="4087691"/>
              <a:ext cx="1704559" cy="1097608"/>
            </a:xfrm>
            <a:custGeom>
              <a:avLst/>
              <a:gdLst>
                <a:gd name="connsiteX0" fmla="*/ 0 w 1343223"/>
                <a:gd name="connsiteY0" fmla="*/ 671612 h 1343223"/>
                <a:gd name="connsiteX1" fmla="*/ 671612 w 1343223"/>
                <a:gd name="connsiteY1" fmla="*/ 0 h 1343223"/>
                <a:gd name="connsiteX2" fmla="*/ 1343224 w 1343223"/>
                <a:gd name="connsiteY2" fmla="*/ 671612 h 1343223"/>
                <a:gd name="connsiteX3" fmla="*/ 671612 w 1343223"/>
                <a:gd name="connsiteY3" fmla="*/ 1343224 h 1343223"/>
                <a:gd name="connsiteX4" fmla="*/ 0 w 1343223"/>
                <a:gd name="connsiteY4" fmla="*/ 671612 h 13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223" h="1343223">
                  <a:moveTo>
                    <a:pt x="0" y="671612"/>
                  </a:moveTo>
                  <a:cubicBezTo>
                    <a:pt x="0" y="300691"/>
                    <a:pt x="300691" y="0"/>
                    <a:pt x="671612" y="0"/>
                  </a:cubicBezTo>
                  <a:cubicBezTo>
                    <a:pt x="1042533" y="0"/>
                    <a:pt x="1343224" y="300691"/>
                    <a:pt x="1343224" y="671612"/>
                  </a:cubicBezTo>
                  <a:cubicBezTo>
                    <a:pt x="1343224" y="1042533"/>
                    <a:pt x="1042533" y="1343224"/>
                    <a:pt x="671612" y="1343224"/>
                  </a:cubicBezTo>
                  <a:cubicBezTo>
                    <a:pt x="300691" y="1343224"/>
                    <a:pt x="0" y="1042533"/>
                    <a:pt x="0" y="67161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108" tIns="176108" rIns="176108" bIns="176108" numCol="1" spcCol="1270" anchor="ctr" anchorCtr="0">
              <a:noAutofit/>
            </a:bodyPr>
            <a:lstStyle/>
            <a:p>
              <a:pPr algn="ctr" defTabSz="1000125">
                <a:lnSpc>
                  <a:spcPct val="90000"/>
                </a:lnSpc>
                <a:spcAft>
                  <a:spcPct val="35000"/>
                </a:spcAft>
              </a:pPr>
              <a:r>
                <a:rPr lang="es-BO" sz="1600" dirty="0"/>
                <a:t>Business</a:t>
              </a:r>
              <a:endParaRPr lang="en-GB" sz="1600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3953412" y="3157035"/>
              <a:ext cx="1832685" cy="1527962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4341036" y="3442271"/>
              <a:ext cx="1078815" cy="8141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>
                  <a:solidFill>
                    <a:schemeClr val="accent6"/>
                  </a:solidFill>
                </a:rPr>
                <a:t>People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3076733" y="4319122"/>
              <a:ext cx="1832685" cy="1527962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3419981" y="4625829"/>
              <a:ext cx="1140663" cy="8141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>
                  <a:solidFill>
                    <a:schemeClr val="accent6"/>
                  </a:solidFill>
                </a:rPr>
                <a:t>Funding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4830092" y="4268933"/>
              <a:ext cx="1832685" cy="1527962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4283968" y="4149080"/>
              <a:ext cx="1224136" cy="614699"/>
            </a:xfrm>
            <a:custGeom>
              <a:avLst/>
              <a:gdLst>
                <a:gd name="connsiteX0" fmla="*/ 0 w 1096003"/>
                <a:gd name="connsiteY0" fmla="*/ 119197 h 715168"/>
                <a:gd name="connsiteX1" fmla="*/ 119197 w 1096003"/>
                <a:gd name="connsiteY1" fmla="*/ 0 h 715168"/>
                <a:gd name="connsiteX2" fmla="*/ 976806 w 1096003"/>
                <a:gd name="connsiteY2" fmla="*/ 0 h 715168"/>
                <a:gd name="connsiteX3" fmla="*/ 1096003 w 1096003"/>
                <a:gd name="connsiteY3" fmla="*/ 119197 h 715168"/>
                <a:gd name="connsiteX4" fmla="*/ 1096003 w 1096003"/>
                <a:gd name="connsiteY4" fmla="*/ 595971 h 715168"/>
                <a:gd name="connsiteX5" fmla="*/ 976806 w 1096003"/>
                <a:gd name="connsiteY5" fmla="*/ 715168 h 715168"/>
                <a:gd name="connsiteX6" fmla="*/ 119197 w 1096003"/>
                <a:gd name="connsiteY6" fmla="*/ 715168 h 715168"/>
                <a:gd name="connsiteX7" fmla="*/ 0 w 1096003"/>
                <a:gd name="connsiteY7" fmla="*/ 595971 h 715168"/>
                <a:gd name="connsiteX8" fmla="*/ 0 w 1096003"/>
                <a:gd name="connsiteY8" fmla="*/ 119197 h 71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6003" h="715168">
                  <a:moveTo>
                    <a:pt x="0" y="119197"/>
                  </a:moveTo>
                  <a:cubicBezTo>
                    <a:pt x="0" y="53366"/>
                    <a:pt x="53366" y="0"/>
                    <a:pt x="119197" y="0"/>
                  </a:cubicBezTo>
                  <a:lnTo>
                    <a:pt x="976806" y="0"/>
                  </a:lnTo>
                  <a:cubicBezTo>
                    <a:pt x="1042637" y="0"/>
                    <a:pt x="1096003" y="53366"/>
                    <a:pt x="1096003" y="119197"/>
                  </a:cubicBezTo>
                  <a:lnTo>
                    <a:pt x="1096003" y="595971"/>
                  </a:lnTo>
                  <a:cubicBezTo>
                    <a:pt x="1096003" y="661802"/>
                    <a:pt x="1042637" y="715168"/>
                    <a:pt x="976806" y="715168"/>
                  </a:cubicBezTo>
                  <a:lnTo>
                    <a:pt x="119197" y="715168"/>
                  </a:lnTo>
                  <a:cubicBezTo>
                    <a:pt x="53366" y="715168"/>
                    <a:pt x="0" y="661802"/>
                    <a:pt x="0" y="595971"/>
                  </a:cubicBezTo>
                  <a:lnTo>
                    <a:pt x="0" y="11919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344" tIns="163344" rIns="163344" bIns="163344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</a:pPr>
              <a:r>
                <a:rPr lang="en-GB" sz="1000" b="1" dirty="0" smtClean="0"/>
                <a:t>Local government</a:t>
              </a:r>
              <a:endParaRPr lang="en-GB" sz="1000" b="1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5207026" y="4608104"/>
              <a:ext cx="1078815" cy="8141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6"/>
                  </a:solidFill>
                </a:rPr>
                <a:t>Assets</a:t>
              </a:r>
            </a:p>
          </p:txBody>
        </p:sp>
      </p:grpSp>
      <p:sp>
        <p:nvSpPr>
          <p:cNvPr id="25" name="Rectangular Callout 24"/>
          <p:cNvSpPr/>
          <p:nvPr/>
        </p:nvSpPr>
        <p:spPr>
          <a:xfrm>
            <a:off x="6103770" y="5327108"/>
            <a:ext cx="3040230" cy="1368152"/>
          </a:xfrm>
          <a:prstGeom prst="wedgeRectCallout">
            <a:avLst>
              <a:gd name="adj1" fmla="val -96350"/>
              <a:gd name="adj2" fmla="val -8931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b="1" dirty="0"/>
              <a:t>Local </a:t>
            </a:r>
            <a:r>
              <a:rPr lang="en-GB" sz="1000" b="1" dirty="0" smtClean="0"/>
              <a:t>governments have </a:t>
            </a:r>
            <a:r>
              <a:rPr lang="en-GB" sz="1000" b="1" dirty="0"/>
              <a:t>the </a:t>
            </a:r>
            <a:r>
              <a:rPr lang="en-GB" sz="1000" b="1" dirty="0" smtClean="0"/>
              <a:t>:</a:t>
            </a:r>
            <a:endParaRPr lang="en-US" sz="1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b="1" dirty="0" smtClean="0"/>
              <a:t>Mandate</a:t>
            </a:r>
            <a:r>
              <a:rPr lang="en-US" sz="1000" dirty="0" smtClean="0"/>
              <a:t> </a:t>
            </a:r>
            <a:r>
              <a:rPr lang="en-GB" sz="1000" dirty="0"/>
              <a:t>for the economic and social welfare of the local community</a:t>
            </a:r>
            <a:r>
              <a:rPr lang="en-GB" sz="1000" dirty="0" smtClean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b="1" dirty="0" smtClean="0"/>
              <a:t>Legitimacy</a:t>
            </a:r>
            <a:r>
              <a:rPr lang="en-GB" sz="1000" dirty="0" smtClean="0"/>
              <a:t> for coordination and integration of different actors;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000" b="1" dirty="0" smtClean="0"/>
              <a:t>Normative </a:t>
            </a:r>
            <a:r>
              <a:rPr lang="fr-BE" sz="1000" b="1" dirty="0" err="1" smtClean="0"/>
              <a:t>capacity</a:t>
            </a:r>
            <a:r>
              <a:rPr lang="fr-BE" sz="1000" b="1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000" b="1" dirty="0" smtClean="0"/>
              <a:t>Responsive </a:t>
            </a:r>
            <a:r>
              <a:rPr lang="fr-BE" sz="1000" dirty="0" smtClean="0"/>
              <a:t>to local </a:t>
            </a:r>
            <a:r>
              <a:rPr lang="fr-BE" sz="1000" dirty="0" err="1" smtClean="0"/>
              <a:t>demands</a:t>
            </a:r>
            <a:r>
              <a:rPr lang="fr-BE" sz="1000" dirty="0" smtClean="0"/>
              <a:t> </a:t>
            </a:r>
            <a:endParaRPr lang="en-GB" sz="1000" dirty="0" smtClean="0"/>
          </a:p>
        </p:txBody>
      </p:sp>
    </p:spTree>
    <p:extLst>
      <p:ext uri="{BB962C8B-B14F-4D97-AF65-F5344CB8AC3E}">
        <p14:creationId xmlns:p14="http://schemas.microsoft.com/office/powerpoint/2010/main" val="46869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1191" y="4462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65600" y="1642533"/>
            <a:ext cx="184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0" name="Connecteur droit avec flèche 9"/>
          <p:cNvCxnSpPr/>
          <p:nvPr/>
        </p:nvCxnSpPr>
        <p:spPr bwMode="auto">
          <a:xfrm>
            <a:off x="11556776" y="1412776"/>
            <a:ext cx="914400" cy="91440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6386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6" name="Oval 19"/>
          <p:cNvSpPr>
            <a:spLocks noChangeArrowheads="1"/>
          </p:cNvSpPr>
          <p:nvPr/>
        </p:nvSpPr>
        <p:spPr bwMode="auto">
          <a:xfrm>
            <a:off x="2915816" y="4437112"/>
            <a:ext cx="6220461" cy="2232248"/>
          </a:xfrm>
          <a:prstGeom prst="ellipse">
            <a:avLst/>
          </a:prstGeom>
          <a:noFill/>
          <a:ln w="38100">
            <a:solidFill>
              <a:srgbClr val="FF0000">
                <a:alpha val="85097"/>
              </a:srgbClr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939" y="548680"/>
            <a:ext cx="2907877" cy="612040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60339" y="701080"/>
            <a:ext cx="2467445" cy="612040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331640" y="1052736"/>
            <a:ext cx="2952328" cy="1008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259632" y="2708920"/>
            <a:ext cx="2952328" cy="165618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4581128"/>
            <a:ext cx="467544" cy="43204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627784" y="5157192"/>
            <a:ext cx="720080" cy="43204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8547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1191" y="4462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65600" y="1642533"/>
            <a:ext cx="184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0" name="Connecteur droit avec flèche 9"/>
          <p:cNvCxnSpPr/>
          <p:nvPr/>
        </p:nvCxnSpPr>
        <p:spPr bwMode="auto">
          <a:xfrm>
            <a:off x="11556776" y="1412776"/>
            <a:ext cx="914400" cy="91440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6386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1812666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5288" y="2133600"/>
            <a:ext cx="8208962" cy="2952750"/>
          </a:xfrm>
        </p:spPr>
        <p:txBody>
          <a:bodyPr/>
          <a:lstStyle/>
          <a:p>
            <a:pPr indent="0" algn="ctr" eaLnBrk="1" hangingPunct="1">
              <a:spcAft>
                <a:spcPts val="1000"/>
              </a:spcAft>
              <a:defRPr/>
            </a:pPr>
            <a:r>
              <a:rPr lang="fr-BE" sz="4000">
                <a:solidFill>
                  <a:srgbClr val="FF9900"/>
                </a:solidFill>
                <a:latin typeface="Arial" charset="0"/>
                <a:cs typeface="Arial" charset="0"/>
              </a:rPr>
              <a:t/>
            </a:r>
            <a:br>
              <a:rPr lang="fr-BE" sz="4000">
                <a:solidFill>
                  <a:srgbClr val="FF9900"/>
                </a:solidFill>
                <a:latin typeface="Arial" charset="0"/>
                <a:cs typeface="Arial" charset="0"/>
              </a:rPr>
            </a:br>
            <a:r>
              <a:rPr lang="fr-BE" sz="4000">
                <a:solidFill>
                  <a:srgbClr val="FF9900"/>
                </a:solidFill>
                <a:latin typeface="Arial" charset="0"/>
                <a:cs typeface="Arial" charset="0"/>
              </a:rPr>
              <a:t> </a:t>
            </a:r>
            <a:r>
              <a:rPr lang="en-US" sz="2400">
                <a:solidFill>
                  <a:srgbClr val="FFFF00"/>
                </a:solidFill>
                <a:latin typeface="Verdana" charset="0"/>
              </a:rPr>
              <a:t>THANKS</a:t>
            </a:r>
            <a:r>
              <a:rPr lang="en-US" sz="4000">
                <a:solidFill>
                  <a:srgbClr val="FF9900"/>
                </a:solidFill>
                <a:latin typeface="Arial" charset="0"/>
                <a:cs typeface="Arial" charset="0"/>
              </a:rPr>
              <a:t/>
            </a:r>
            <a:br>
              <a:rPr lang="en-US" sz="4000">
                <a:solidFill>
                  <a:srgbClr val="FF9900"/>
                </a:solidFill>
                <a:latin typeface="Arial" charset="0"/>
                <a:cs typeface="Arial" charset="0"/>
              </a:rPr>
            </a:br>
            <a:r>
              <a:rPr lang="en-US" sz="4000">
                <a:solidFill>
                  <a:srgbClr val="FF9900"/>
                </a:solidFill>
                <a:latin typeface="Arial" charset="0"/>
                <a:cs typeface="Arial" charset="0"/>
              </a:rPr>
              <a:t/>
            </a:r>
            <a:br>
              <a:rPr lang="en-US" sz="4000">
                <a:solidFill>
                  <a:srgbClr val="FF9900"/>
                </a:solidFill>
                <a:latin typeface="Arial" charset="0"/>
                <a:cs typeface="Arial" charset="0"/>
              </a:rPr>
            </a:br>
            <a:endParaRPr lang="en-GB" sz="40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625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403</TotalTime>
  <Words>348</Words>
  <Application>Microsoft Macintosh PowerPoint</Application>
  <PresentationFormat>Présentation à l'écran (4:3)</PresentationFormat>
  <Paragraphs>60</Paragraphs>
  <Slides>7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blank</vt:lpstr>
      <vt:lpstr>  Session 2.6. Unlocking the potential of the thematic line CSO-LA to promote TALD  </vt:lpstr>
      <vt:lpstr>Présentation PowerPoint</vt:lpstr>
      <vt:lpstr>Présentation PowerPoint</vt:lpstr>
      <vt:lpstr>The DNA of TALD: contribution of autonomous and accountable LAs through interaction with other actors (civil society and private sector) </vt:lpstr>
      <vt:lpstr>Présentation PowerPoint</vt:lpstr>
      <vt:lpstr>Présentation PowerPoint</vt:lpstr>
      <vt:lpstr>  THANKS  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RODRIGUEZ BILBAO Jorge (DEVCO)</dc:creator>
  <cp:lastModifiedBy>Rodriguez</cp:lastModifiedBy>
  <cp:revision>29</cp:revision>
  <dcterms:created xsi:type="dcterms:W3CDTF">2015-03-19T17:09:20Z</dcterms:created>
  <dcterms:modified xsi:type="dcterms:W3CDTF">2016-02-24T01:45:41Z</dcterms:modified>
</cp:coreProperties>
</file>