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3" autoAdjust="0"/>
    <p:restoredTop sz="94660"/>
  </p:normalViewPr>
  <p:slideViewPr>
    <p:cSldViewPr snapToGrid="0">
      <p:cViewPr varScale="1">
        <p:scale>
          <a:sx n="93" d="100"/>
          <a:sy n="93" d="100"/>
        </p:scale>
        <p:origin x="33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97CB9-9F91-46E4-8C55-26CF27311152}" type="datetimeFigureOut">
              <a:rPr lang="en-US" smtClean="0"/>
              <a:t>2/24/2016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C620A-0C1D-4056-AF55-84A375BEB7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1759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97CB9-9F91-46E4-8C55-26CF27311152}" type="datetimeFigureOut">
              <a:rPr lang="en-US" smtClean="0"/>
              <a:t>2/24/2016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C620A-0C1D-4056-AF55-84A375BEB7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957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97CB9-9F91-46E4-8C55-26CF27311152}" type="datetimeFigureOut">
              <a:rPr lang="en-US" smtClean="0"/>
              <a:t>2/24/2016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C620A-0C1D-4056-AF55-84A375BEB7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041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97CB9-9F91-46E4-8C55-26CF27311152}" type="datetimeFigureOut">
              <a:rPr lang="en-US" smtClean="0"/>
              <a:t>2/24/2016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C620A-0C1D-4056-AF55-84A375BEB7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847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97CB9-9F91-46E4-8C55-26CF27311152}" type="datetimeFigureOut">
              <a:rPr lang="en-US" smtClean="0"/>
              <a:t>2/24/2016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C620A-0C1D-4056-AF55-84A375BEB7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999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97CB9-9F91-46E4-8C55-26CF27311152}" type="datetimeFigureOut">
              <a:rPr lang="en-US" smtClean="0"/>
              <a:t>2/24/2016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C620A-0C1D-4056-AF55-84A375BEB7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188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97CB9-9F91-46E4-8C55-26CF27311152}" type="datetimeFigureOut">
              <a:rPr lang="en-US" smtClean="0"/>
              <a:t>2/24/2016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C620A-0C1D-4056-AF55-84A375BEB7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614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97CB9-9F91-46E4-8C55-26CF27311152}" type="datetimeFigureOut">
              <a:rPr lang="en-US" smtClean="0"/>
              <a:t>2/24/2016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C620A-0C1D-4056-AF55-84A375BEB7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26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97CB9-9F91-46E4-8C55-26CF27311152}" type="datetimeFigureOut">
              <a:rPr lang="en-US" smtClean="0"/>
              <a:t>2/24/2016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C620A-0C1D-4056-AF55-84A375BEB7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538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97CB9-9F91-46E4-8C55-26CF27311152}" type="datetimeFigureOut">
              <a:rPr lang="en-US" smtClean="0"/>
              <a:t>2/24/2016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C620A-0C1D-4056-AF55-84A375BEB7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129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97CB9-9F91-46E4-8C55-26CF27311152}" type="datetimeFigureOut">
              <a:rPr lang="en-US" smtClean="0"/>
              <a:t>2/24/2016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C620A-0C1D-4056-AF55-84A375BEB7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63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C97CB9-9F91-46E4-8C55-26CF27311152}" type="datetimeFigureOut">
              <a:rPr lang="en-US" smtClean="0"/>
              <a:t>2/24/2016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6C620A-0C1D-4056-AF55-84A375BEB7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197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AID Modalities and the challenge of external support to DLGD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5152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035" y="337416"/>
            <a:ext cx="11824855" cy="757093"/>
          </a:xfrm>
        </p:spPr>
        <p:txBody>
          <a:bodyPr>
            <a:normAutofit/>
          </a:bodyPr>
          <a:lstStyle/>
          <a:p>
            <a:r>
              <a:rPr lang="en-US" sz="3600" dirty="0"/>
              <a:t>Aid to policy and institutional change : a controversial issue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7035" y="1413164"/>
            <a:ext cx="11824855" cy="5278581"/>
          </a:xfrm>
        </p:spPr>
        <p:txBody>
          <a:bodyPr>
            <a:normAutofit/>
          </a:bodyPr>
          <a:lstStyle/>
          <a:p>
            <a:r>
              <a:rPr lang="en-US" dirty="0"/>
              <a:t>Aid to DLGD is mostly </a:t>
            </a:r>
            <a:r>
              <a:rPr lang="en-US" i="1" dirty="0"/>
              <a:t>aid to policy and institutional change. </a:t>
            </a:r>
            <a:r>
              <a:rPr lang="en-US" dirty="0"/>
              <a:t>The need for system-wide capacity development of multiple actors often overshadows the still critical need for adequate financing of sub-national authorities</a:t>
            </a:r>
            <a:endParaRPr lang="en-US" i="1" dirty="0"/>
          </a:p>
          <a:p>
            <a:r>
              <a:rPr lang="en-US" dirty="0"/>
              <a:t>Effectiveness of </a:t>
            </a:r>
            <a:r>
              <a:rPr lang="en-US" i="1" dirty="0"/>
              <a:t>aid to policy and institutional change</a:t>
            </a:r>
            <a:r>
              <a:rPr lang="en-US" dirty="0"/>
              <a:t>, remains a controversial issue. In particular, the effectiveness of budget support (BS : the preferred modality for financial assistance), in supporting policy and institutional change is being increasingly questioned,</a:t>
            </a:r>
          </a:p>
          <a:p>
            <a:r>
              <a:rPr lang="en-US" dirty="0"/>
              <a:t>Two strands of criticism:</a:t>
            </a:r>
          </a:p>
          <a:p>
            <a:pPr lvl="1"/>
            <a:r>
              <a:rPr lang="en-US" dirty="0"/>
              <a:t>the limitations of the policy dialogue and disbursement conditionality associated with BS operations, to induce </a:t>
            </a:r>
            <a:r>
              <a:rPr lang="en-US" i="1" dirty="0"/>
              <a:t>policy</a:t>
            </a:r>
            <a:r>
              <a:rPr lang="en-US" dirty="0"/>
              <a:t> reform (you cannot ‘buy’ reforms) </a:t>
            </a:r>
          </a:p>
          <a:p>
            <a:pPr lvl="1"/>
            <a:r>
              <a:rPr lang="en-US" dirty="0"/>
              <a:t>the ‘missing middle’ problem, i.e. the fact that BS may not provide sufficient attention to the middle of the delivery chain, that is to the </a:t>
            </a:r>
            <a:r>
              <a:rPr lang="en-US" i="1" dirty="0"/>
              <a:t>institutions</a:t>
            </a:r>
            <a:r>
              <a:rPr lang="en-US" dirty="0"/>
              <a:t> that translate policy into results.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27676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036" y="365126"/>
            <a:ext cx="11793682" cy="725920"/>
          </a:xfrm>
        </p:spPr>
        <p:txBody>
          <a:bodyPr/>
          <a:lstStyle/>
          <a:p>
            <a:r>
              <a:rPr lang="en-US" dirty="0"/>
              <a:t>Aid Modalities vs. Complex Aid Instruments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7036" y="1330036"/>
            <a:ext cx="11793682" cy="5361709"/>
          </a:xfrm>
        </p:spPr>
        <p:txBody>
          <a:bodyPr/>
          <a:lstStyle/>
          <a:p>
            <a:r>
              <a:rPr lang="en-US" dirty="0"/>
              <a:t>When it comes to supporting DLGD, the use of any single/simple aid modality is particularly problematic. </a:t>
            </a:r>
          </a:p>
          <a:p>
            <a:endParaRPr lang="en-US" dirty="0"/>
          </a:p>
          <a:p>
            <a:r>
              <a:rPr lang="en-US" dirty="0"/>
              <a:t>for DLGD operations, as for other programs of similar complexity, “</a:t>
            </a:r>
            <a:r>
              <a:rPr lang="en-US" i="1" dirty="0"/>
              <a:t>the task for any donor is not simply to choose (simple) aid modalities, but to design (complex) aid instruments</a:t>
            </a:r>
            <a:r>
              <a:rPr lang="en-US" dirty="0"/>
              <a:t>” (DCI, 2005) </a:t>
            </a:r>
          </a:p>
          <a:p>
            <a:endParaRPr lang="en-US" dirty="0"/>
          </a:p>
          <a:p>
            <a:r>
              <a:rPr lang="en-US" dirty="0"/>
              <a:t>Supporting DLGD will then require to think beyond ‘aid modalities’ defined by disbursement procedures, and to devise more comprehensive ‘aid instruments’ in which “</a:t>
            </a:r>
            <a:r>
              <a:rPr lang="en-US" i="1" dirty="0"/>
              <a:t>other ways of using aid</a:t>
            </a:r>
            <a:r>
              <a:rPr lang="en-US" dirty="0"/>
              <a:t>”, including project-type interventions, may be critical to complement financial assistance through the BS modality.</a:t>
            </a:r>
          </a:p>
        </p:txBody>
      </p:sp>
    </p:spTree>
    <p:extLst>
      <p:ext uri="{BB962C8B-B14F-4D97-AF65-F5344CB8AC3E}">
        <p14:creationId xmlns:p14="http://schemas.microsoft.com/office/powerpoint/2010/main" val="10645469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345" y="365125"/>
            <a:ext cx="11835829" cy="636605"/>
          </a:xfrm>
        </p:spPr>
        <p:txBody>
          <a:bodyPr>
            <a:normAutofit fontScale="90000"/>
          </a:bodyPr>
          <a:lstStyle/>
          <a:p>
            <a:r>
              <a:rPr lang="en-US" dirty="0"/>
              <a:t>Assessing the context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346" y="1525712"/>
            <a:ext cx="11722814" cy="5080571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en-US" dirty="0"/>
              <a:t>Assessing the relative importance for development results of: (</a:t>
            </a:r>
            <a:r>
              <a:rPr lang="en-US" dirty="0" err="1"/>
              <a:t>i</a:t>
            </a:r>
            <a:r>
              <a:rPr lang="en-US" dirty="0"/>
              <a:t>) channeling financial resources to local authorities and other frontline delivery agents, vs. (ii) financing a systemic capacity development effort and (iii) resourcing a strategic policy dialogue</a:t>
            </a:r>
          </a:p>
          <a:p>
            <a:pPr lvl="0"/>
            <a:r>
              <a:rPr lang="en-US" dirty="0"/>
              <a:t>Defining the exact nature of the </a:t>
            </a:r>
            <a:r>
              <a:rPr lang="en-US" b="1" u="sng" dirty="0"/>
              <a:t>capacity development </a:t>
            </a:r>
            <a:r>
              <a:rPr lang="en-US" dirty="0"/>
              <a:t>problems, assessing their policy, institutional and individual dimensions, going beyond concerns with fiduciary risks and PFM and looking more broadly at the multiple institutional constraints affecting the services delivery chain.</a:t>
            </a:r>
          </a:p>
          <a:p>
            <a:pPr lvl="0"/>
            <a:r>
              <a:rPr lang="en-US" dirty="0"/>
              <a:t>Defining the scope and modalities of the </a:t>
            </a:r>
            <a:r>
              <a:rPr lang="en-US" b="1" u="sng" dirty="0"/>
              <a:t>policy dialogue</a:t>
            </a:r>
            <a:r>
              <a:rPr lang="en-US" dirty="0"/>
              <a:t> to be established with the partner government, and managing the difference between (</a:t>
            </a:r>
            <a:r>
              <a:rPr lang="en-US" dirty="0" err="1"/>
              <a:t>i</a:t>
            </a:r>
            <a:r>
              <a:rPr lang="en-US" dirty="0"/>
              <a:t>) addressing issues of policy implementation and (ii) developing a consensus on forward-looking policy development   </a:t>
            </a:r>
          </a:p>
          <a:p>
            <a:pPr lvl="0"/>
            <a:r>
              <a:rPr lang="en-US" dirty="0"/>
              <a:t>Determining whether, and to which extent, capacity development efforts and strategic policy dialogue (</a:t>
            </a:r>
            <a:r>
              <a:rPr lang="en-US" dirty="0" err="1"/>
              <a:t>i</a:t>
            </a:r>
            <a:r>
              <a:rPr lang="en-US" dirty="0"/>
              <a:t>) </a:t>
            </a:r>
            <a:r>
              <a:rPr lang="en-US" b="1" u="sng" dirty="0"/>
              <a:t>may also be funded through BS-type transfers </a:t>
            </a:r>
            <a:r>
              <a:rPr lang="en-US" dirty="0"/>
              <a:t>and incentivized by the related disbursement conditionality or (ii) </a:t>
            </a:r>
            <a:r>
              <a:rPr lang="en-US" b="1" u="sng" dirty="0"/>
              <a:t>require more flexible, issue-driven, policy and institutional experimentation</a:t>
            </a:r>
            <a:r>
              <a:rPr lang="en-US" dirty="0"/>
              <a:t> as ‘complementary measures’ funded through project aid or other program-based modalities   </a:t>
            </a:r>
          </a:p>
          <a:p>
            <a:r>
              <a:rPr lang="en-US" dirty="0"/>
              <a:t>Achieving this balance is a sensitive issue. For example, the 2015 evaluation of Germany-funded BS operations noted that “</a:t>
            </a:r>
            <a:r>
              <a:rPr lang="en-US" i="1" dirty="0"/>
              <a:t>In order to prevent undermining the instrument of general budget support through a gradual return to project aid in the form of accompanying measures, it is necessary to maintain an adequate ratio of accompanying measures to budget support.”</a:t>
            </a:r>
            <a:r>
              <a:rPr lang="en-US" dirty="0"/>
              <a:t> (</a:t>
            </a:r>
            <a:r>
              <a:rPr lang="en-US" dirty="0" err="1"/>
              <a:t>Krisch</a:t>
            </a:r>
            <a:r>
              <a:rPr lang="en-US" dirty="0"/>
              <a:t>, 2015)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53713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4183" y="365125"/>
            <a:ext cx="11656575" cy="580097"/>
          </a:xfrm>
        </p:spPr>
        <p:txBody>
          <a:bodyPr>
            <a:noAutofit/>
          </a:bodyPr>
          <a:lstStyle/>
          <a:p>
            <a:r>
              <a:rPr lang="en-US" sz="2400" dirty="0"/>
              <a:t>Combining aid modalities into effective ‘aid instruments’ to support of DLGD reforms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44184" y="945221"/>
            <a:ext cx="26718329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9216587"/>
              </p:ext>
            </p:extLst>
          </p:nvPr>
        </p:nvGraphicFramePr>
        <p:xfrm>
          <a:off x="344185" y="945222"/>
          <a:ext cx="11656573" cy="56045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Visio" r:id="rId3" imgW="7520238" imgH="3619500" progId="Visio.Drawing.15">
                  <p:embed/>
                </p:oleObj>
              </mc:Choice>
              <mc:Fallback>
                <p:oleObj name="Visio" r:id="rId3" imgW="7520238" imgH="3619500" progId="Visio.Drawing.15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185" y="945222"/>
                        <a:ext cx="11656573" cy="560455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958616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552</Words>
  <Application>Microsoft Office PowerPoint</Application>
  <PresentationFormat>Widescreen</PresentationFormat>
  <Paragraphs>20</Paragraphs>
  <Slides>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Visio</vt:lpstr>
      <vt:lpstr>AID Modalities and the challenge of external support to DLGD </vt:lpstr>
      <vt:lpstr>Aid to policy and institutional change : a controversial issue</vt:lpstr>
      <vt:lpstr>Aid Modalities vs. Complex Aid Instruments </vt:lpstr>
      <vt:lpstr>Assessing the context </vt:lpstr>
      <vt:lpstr>Combining aid modalities into effective ‘aid instruments’ to support of DLGD reforms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AID Modalities and the challenge of external support to DLGD</dc:title>
  <dc:creator>Leonardo Romeo</dc:creator>
  <cp:lastModifiedBy>Leonardo Romeo</cp:lastModifiedBy>
  <cp:revision>13</cp:revision>
  <dcterms:created xsi:type="dcterms:W3CDTF">2016-02-15T01:28:52Z</dcterms:created>
  <dcterms:modified xsi:type="dcterms:W3CDTF">2016-02-24T02:56:32Z</dcterms:modified>
</cp:coreProperties>
</file>