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1"/>
  </p:notesMasterIdLst>
  <p:sldIdLst>
    <p:sldId id="332" r:id="rId2"/>
    <p:sldId id="308" r:id="rId3"/>
    <p:sldId id="334" r:id="rId4"/>
    <p:sldId id="335" r:id="rId5"/>
    <p:sldId id="343" r:id="rId6"/>
    <p:sldId id="361" r:id="rId7"/>
    <p:sldId id="362" r:id="rId8"/>
    <p:sldId id="314" r:id="rId9"/>
    <p:sldId id="316" r:id="rId10"/>
    <p:sldId id="318" r:id="rId11"/>
    <p:sldId id="320" r:id="rId12"/>
    <p:sldId id="325" r:id="rId13"/>
    <p:sldId id="326" r:id="rId14"/>
    <p:sldId id="339" r:id="rId15"/>
    <p:sldId id="350" r:id="rId16"/>
    <p:sldId id="365" r:id="rId17"/>
    <p:sldId id="366" r:id="rId18"/>
    <p:sldId id="355" r:id="rId19"/>
    <p:sldId id="364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728" autoAdjust="0"/>
  </p:normalViewPr>
  <p:slideViewPr>
    <p:cSldViewPr>
      <p:cViewPr varScale="1">
        <p:scale>
          <a:sx n="67" d="100"/>
          <a:sy n="67" d="100"/>
        </p:scale>
        <p:origin x="-14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B08C3-45A2-7C48-BABB-155FA3CD2CBC}" type="datetimeFigureOut">
              <a:rPr lang="en-US" smtClean="0"/>
              <a:t>24/02/16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D1CEE-1DB7-7B49-915C-8A69644F0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376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67AED-F7C1-BD4F-83F7-B8826B6148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70A1BA-2BF5-0D45-A1F9-4317F15E09A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DA7BA4-3AF1-184F-95FF-8EF83C2032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DD2F0-FBC4-0449-93F9-389AC88A2E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CA86E-28DB-914C-96CF-913AEC42EEF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C0169A-F9E1-054F-B377-F16E7EA8B4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66C40-D30E-C143-8E5E-23B50000353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048AF-75E5-9242-9E48-11393632F7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602A3-EB9F-CE4C-B4B9-055EE1A396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47B78F-F9A7-BC43-9B1D-2D76228677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FAD9C-8520-5148-A7AE-30BCE75AFE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2A1C168-B8F7-F943-8FF5-E6E539759A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305800" cy="2057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200" b="1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GB" sz="3200" b="1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4000" b="1" u="sng" dirty="0" smtClean="0">
                <a:latin typeface="Arial" charset="0"/>
                <a:ea typeface="ＭＳ Ｐゴシック" charset="0"/>
                <a:cs typeface="ＭＳ Ｐゴシック" charset="0"/>
              </a:rPr>
              <a:t>European Commission DG DEVCO</a:t>
            </a:r>
            <a:r>
              <a:rPr lang="en-GB" sz="4000" b="1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GB" sz="4000" b="1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Workshop </a:t>
            </a:r>
            <a:r>
              <a:rPr lang="en-GB" sz="3200" b="1" dirty="0">
                <a:latin typeface="Arial" charset="0"/>
                <a:ea typeface="ＭＳ Ｐゴシック" charset="0"/>
                <a:cs typeface="ＭＳ Ｐゴシック" charset="0"/>
              </a:rPr>
              <a:t>on </a:t>
            </a:r>
            <a: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Territorial Approaches to Local Development in Asian and Pacific Countries</a:t>
            </a:r>
            <a:b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3100" b="1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Jakarta/23-25 February 2016</a:t>
            </a:r>
            <a:endParaRPr lang="en-US" sz="3100" b="1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819400"/>
            <a:ext cx="8153400" cy="3429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GB" sz="3000" b="1" i="1" dirty="0" smtClean="0">
                <a:solidFill>
                  <a:schemeClr val="tx2">
                    <a:lumMod val="75000"/>
                  </a:schemeClr>
                </a:solidFill>
                <a:latin typeface="Arial"/>
                <a:ea typeface="ＭＳ Ｐゴシック" charset="0"/>
                <a:cs typeface="Arial"/>
              </a:rPr>
              <a:t>Session 2.1: </a:t>
            </a: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chemeClr val="accent2"/>
                </a:solidFill>
                <a:latin typeface="Arial"/>
                <a:cs typeface="Arial"/>
              </a:rPr>
              <a:t> </a:t>
            </a:r>
            <a:r>
              <a:rPr lang="en-GB" sz="3600" b="1" dirty="0">
                <a:solidFill>
                  <a:schemeClr val="accent3">
                    <a:lumMod val="50000"/>
                  </a:schemeClr>
                </a:solidFill>
              </a:rPr>
              <a:t>Understanding the 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</a:rPr>
              <a:t>context: </a:t>
            </a:r>
            <a:r>
              <a:rPr lang="en-GB" sz="3600" b="1" dirty="0">
                <a:solidFill>
                  <a:schemeClr val="accent3">
                    <a:lumMod val="50000"/>
                  </a:schemeClr>
                </a:solidFill>
              </a:rPr>
              <a:t>the role of the 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</a:rPr>
              <a:t>Integrated </a:t>
            </a:r>
            <a:r>
              <a:rPr lang="en-GB" sz="3600" b="1" dirty="0">
                <a:solidFill>
                  <a:schemeClr val="accent3">
                    <a:lumMod val="50000"/>
                  </a:schemeClr>
                </a:solidFill>
              </a:rPr>
              <a:t>Decentralization Diagnostic 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</a:rPr>
              <a:t>Framework </a:t>
            </a:r>
            <a:r>
              <a:rPr lang="en-GB" sz="3600" b="1" dirty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</a:rPr>
              <a:t>IDDF)</a:t>
            </a:r>
          </a:p>
          <a:p>
            <a:pPr>
              <a:spcBef>
                <a:spcPts val="0"/>
              </a:spcBef>
            </a:pPr>
            <a:endParaRPr lang="en-US" sz="2200" b="1" dirty="0">
              <a:solidFill>
                <a:schemeClr val="accent2"/>
              </a:solidFill>
              <a:latin typeface="Arial"/>
              <a:ea typeface="ＭＳ Ｐゴシック" charset="0"/>
              <a:cs typeface="Arial"/>
            </a:endParaRPr>
          </a:p>
          <a:p>
            <a:pPr eaLnBrk="1" hangingPunct="1">
              <a:spcBef>
                <a:spcPts val="0"/>
              </a:spcBef>
            </a:pPr>
            <a:r>
              <a:rPr lang="en-GB" sz="2200" b="1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ＭＳ Ｐゴシック" charset="0"/>
                <a:cs typeface="Arial"/>
              </a:rPr>
              <a:t>Paul Smoke</a:t>
            </a:r>
            <a:endParaRPr lang="en-GB" sz="2200" b="1" dirty="0">
              <a:solidFill>
                <a:schemeClr val="bg2">
                  <a:lumMod val="25000"/>
                </a:schemeClr>
              </a:solidFill>
              <a:latin typeface="Arial"/>
              <a:ea typeface="ＭＳ Ｐゴシック" charset="0"/>
              <a:cs typeface="Arial"/>
            </a:endParaRPr>
          </a:p>
          <a:p>
            <a:pPr eaLnBrk="1" hangingPunct="1">
              <a:spcBef>
                <a:spcPts val="0"/>
              </a:spcBef>
            </a:pPr>
            <a:r>
              <a:rPr lang="en-GB" sz="2200" b="1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ＭＳ Ｐゴシック" charset="0"/>
                <a:cs typeface="Arial"/>
              </a:rPr>
              <a:t>New </a:t>
            </a:r>
            <a:r>
              <a:rPr lang="en-GB" sz="2200" b="1" dirty="0">
                <a:solidFill>
                  <a:schemeClr val="bg2">
                    <a:lumMod val="25000"/>
                  </a:schemeClr>
                </a:solidFill>
                <a:latin typeface="Arial"/>
                <a:ea typeface="ＭＳ Ｐゴシック" charset="0"/>
                <a:cs typeface="Arial"/>
              </a:rPr>
              <a:t>York </a:t>
            </a:r>
            <a:r>
              <a:rPr lang="en-GB" sz="2200" b="1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ＭＳ Ｐゴシック" charset="0"/>
                <a:cs typeface="Arial"/>
              </a:rPr>
              <a:t>University</a:t>
            </a:r>
          </a:p>
          <a:p>
            <a:pPr eaLnBrk="1" hangingPunct="1">
              <a:spcBef>
                <a:spcPts val="0"/>
              </a:spcBef>
            </a:pPr>
            <a:r>
              <a:rPr lang="en-GB" sz="2200" b="1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ＭＳ Ｐゴシック" charset="0"/>
                <a:cs typeface="Arial"/>
              </a:rPr>
              <a:t>Wagner Graduate School of Public Service</a:t>
            </a:r>
            <a:endParaRPr lang="en-GB" sz="2200" b="1" dirty="0">
              <a:solidFill>
                <a:schemeClr val="bg2">
                  <a:lumMod val="25000"/>
                </a:schemeClr>
              </a:solidFill>
              <a:latin typeface="Arial"/>
              <a:ea typeface="ＭＳ Ｐゴシック" charset="0"/>
              <a:cs typeface="Arial"/>
            </a:endParaRPr>
          </a:p>
          <a:p>
            <a:pPr eaLnBrk="1" hangingPunct="1"/>
            <a:endParaRPr lang="en-US" sz="2200" b="1" dirty="0" smtClean="0">
              <a:latin typeface="Arial"/>
              <a:ea typeface="ＭＳ Ｐゴシック" charset="0"/>
              <a:cs typeface="Arial"/>
            </a:endParaRPr>
          </a:p>
          <a:p>
            <a:pPr eaLnBrk="1" hangingPunct="1"/>
            <a:endParaRPr lang="en-US" sz="2400" b="1" dirty="0">
              <a:latin typeface="Arial"/>
              <a:ea typeface="ＭＳ Ｐゴシック" charset="0"/>
              <a:cs typeface="Arial"/>
            </a:endParaRPr>
          </a:p>
          <a:p>
            <a:pPr eaLnBrk="1" hangingPunct="1"/>
            <a:endParaRPr lang="en-US" sz="2400" b="1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75254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/>
                <a:cs typeface="Arial"/>
              </a:rPr>
              <a:t>Failure of the national government to implement decentralization policy frameworks </a:t>
            </a:r>
            <a:r>
              <a:rPr lang="en-US" sz="2800" b="1" dirty="0" smtClean="0">
                <a:latin typeface="Arial"/>
                <a:cs typeface="Arial"/>
              </a:rPr>
              <a:t>fully as </a:t>
            </a:r>
            <a:r>
              <a:rPr lang="en-US" sz="2800" b="1" dirty="0">
                <a:latin typeface="Arial"/>
                <a:cs typeface="Arial"/>
              </a:rPr>
              <a:t>designed </a:t>
            </a:r>
            <a:r>
              <a:rPr lang="en-US" sz="2800" dirty="0">
                <a:latin typeface="Arial"/>
                <a:cs typeface="Arial"/>
              </a:rPr>
              <a:t>is relatively </a:t>
            </a:r>
            <a:r>
              <a:rPr lang="en-US" sz="2800" dirty="0" smtClean="0">
                <a:latin typeface="Arial"/>
                <a:cs typeface="Arial"/>
              </a:rPr>
              <a:t>common  </a:t>
            </a:r>
            <a:endParaRPr lang="en-US" sz="2800" dirty="0">
              <a:latin typeface="Arial"/>
              <a:cs typeface="Arial"/>
            </a:endParaRPr>
          </a:p>
          <a:p>
            <a:r>
              <a:rPr lang="en-US" sz="2800" dirty="0">
                <a:latin typeface="Arial"/>
                <a:cs typeface="Arial"/>
              </a:rPr>
              <a:t>In some cases</a:t>
            </a:r>
            <a:r>
              <a:rPr lang="en-US" sz="2800" dirty="0" smtClean="0">
                <a:latin typeface="Arial"/>
                <a:cs typeface="Arial"/>
              </a:rPr>
              <a:t>, implementation is </a:t>
            </a:r>
            <a:r>
              <a:rPr lang="en-US" sz="2800" b="1" dirty="0" smtClean="0">
                <a:latin typeface="Arial"/>
                <a:cs typeface="Arial"/>
              </a:rPr>
              <a:t>rapid</a:t>
            </a:r>
            <a:r>
              <a:rPr lang="en-US" sz="2800" dirty="0" smtClean="0">
                <a:latin typeface="Arial"/>
                <a:cs typeface="Arial"/>
              </a:rPr>
              <a:t>; in others </a:t>
            </a:r>
            <a:r>
              <a:rPr lang="en-US" sz="2800" b="1" dirty="0">
                <a:latin typeface="Arial"/>
                <a:cs typeface="Arial"/>
              </a:rPr>
              <a:t>little overall progress </a:t>
            </a:r>
            <a:r>
              <a:rPr lang="en-US" sz="2800" dirty="0">
                <a:latin typeface="Arial"/>
                <a:cs typeface="Arial"/>
              </a:rPr>
              <a:t>is </a:t>
            </a:r>
            <a:r>
              <a:rPr lang="en-US" sz="2800" dirty="0" smtClean="0">
                <a:latin typeface="Arial"/>
                <a:cs typeface="Arial"/>
              </a:rPr>
              <a:t>made</a:t>
            </a:r>
            <a:r>
              <a:rPr lang="en-US" sz="2800" dirty="0">
                <a:latin typeface="Arial"/>
                <a:cs typeface="Arial"/>
              </a:rPr>
              <a:t>;</a:t>
            </a:r>
            <a:r>
              <a:rPr lang="en-US" sz="2800" dirty="0" smtClean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in </a:t>
            </a:r>
            <a:r>
              <a:rPr lang="en-US" sz="2800" dirty="0" smtClean="0">
                <a:latin typeface="Arial"/>
                <a:cs typeface="Arial"/>
              </a:rPr>
              <a:t>still others </a:t>
            </a:r>
            <a:r>
              <a:rPr lang="en-US" sz="2800" b="1" dirty="0">
                <a:latin typeface="Arial"/>
                <a:cs typeface="Arial"/>
              </a:rPr>
              <a:t>some elements are adopted </a:t>
            </a:r>
            <a:r>
              <a:rPr lang="en-US" sz="2800" dirty="0">
                <a:latin typeface="Arial"/>
                <a:cs typeface="Arial"/>
              </a:rPr>
              <a:t>and others are </a:t>
            </a:r>
            <a:r>
              <a:rPr lang="en-US" sz="2800" dirty="0" smtClean="0">
                <a:latin typeface="Arial"/>
                <a:cs typeface="Arial"/>
              </a:rPr>
              <a:t>not</a:t>
            </a:r>
            <a:endParaRPr lang="en-US" sz="2800" dirty="0">
              <a:latin typeface="Arial"/>
              <a:cs typeface="Arial"/>
            </a:endParaRPr>
          </a:p>
          <a:p>
            <a:r>
              <a:rPr lang="en-US" sz="2800" dirty="0">
                <a:latin typeface="Arial"/>
                <a:cs typeface="Arial"/>
              </a:rPr>
              <a:t>Decentralization </a:t>
            </a:r>
            <a:r>
              <a:rPr lang="en-US" sz="2800" dirty="0" smtClean="0">
                <a:latin typeface="Arial"/>
                <a:cs typeface="Arial"/>
              </a:rPr>
              <a:t>parameters in constitutions/laws </a:t>
            </a:r>
            <a:r>
              <a:rPr lang="en-US" sz="2800" dirty="0">
                <a:latin typeface="Arial"/>
                <a:cs typeface="Arial"/>
              </a:rPr>
              <a:t>are often very general, so </a:t>
            </a:r>
            <a:r>
              <a:rPr lang="en-US" sz="2800" b="1" dirty="0">
                <a:latin typeface="Arial"/>
                <a:cs typeface="Arial"/>
              </a:rPr>
              <a:t>if practical operational details are not subsequently </a:t>
            </a:r>
            <a:r>
              <a:rPr lang="en-US" sz="2800" b="1" dirty="0" smtClean="0">
                <a:latin typeface="Arial"/>
                <a:cs typeface="Arial"/>
              </a:rPr>
              <a:t>elaborated consistently </a:t>
            </a:r>
            <a:r>
              <a:rPr lang="en-US" sz="2800" dirty="0">
                <a:latin typeface="Arial"/>
                <a:cs typeface="Arial"/>
              </a:rPr>
              <a:t>by legislators and administrators, </a:t>
            </a:r>
            <a:r>
              <a:rPr lang="en-US" sz="2800" dirty="0" smtClean="0">
                <a:latin typeface="Arial"/>
                <a:cs typeface="Arial"/>
              </a:rPr>
              <a:t>implementation may </a:t>
            </a:r>
            <a:r>
              <a:rPr lang="en-US" sz="2800" dirty="0">
                <a:latin typeface="Arial"/>
                <a:cs typeface="Arial"/>
              </a:rPr>
              <a:t>be </a:t>
            </a:r>
            <a:r>
              <a:rPr lang="en-US" sz="2800" dirty="0" smtClean="0">
                <a:latin typeface="Arial"/>
                <a:cs typeface="Arial"/>
              </a:rPr>
              <a:t>delayed or problematic</a:t>
            </a:r>
            <a:endParaRPr lang="en-US" sz="2800" dirty="0">
              <a:latin typeface="Arial"/>
              <a:cs typeface="Arial"/>
            </a:endParaRPr>
          </a:p>
          <a:p>
            <a:pPr eaLnBrk="1" hangingPunct="1">
              <a:lnSpc>
                <a:spcPct val="80000"/>
              </a:lnSpc>
            </a:pPr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IV. Implementation Status </a:t>
            </a:r>
            <a:endParaRPr lang="en-GB" sz="40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03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/>
                <a:cs typeface="Arial"/>
              </a:rPr>
              <a:t>Even if implementation seems to be proceeding, there can be </a:t>
            </a:r>
            <a:r>
              <a:rPr lang="en-US" sz="2800" b="1" dirty="0">
                <a:latin typeface="Arial"/>
                <a:cs typeface="Arial"/>
              </a:rPr>
              <a:t>distortions in policy </a:t>
            </a:r>
            <a:r>
              <a:rPr lang="en-US" sz="2800" b="1" dirty="0" smtClean="0">
                <a:latin typeface="Arial"/>
                <a:cs typeface="Arial"/>
              </a:rPr>
              <a:t>execution</a:t>
            </a:r>
            <a:r>
              <a:rPr lang="en-US" sz="2800" dirty="0" smtClean="0">
                <a:latin typeface="Arial"/>
                <a:cs typeface="Arial"/>
              </a:rPr>
              <a:t>— </a:t>
            </a:r>
          </a:p>
          <a:p>
            <a:pPr lvl="1"/>
            <a:r>
              <a:rPr lang="en-US" sz="2600" b="1" dirty="0">
                <a:latin typeface="Arial"/>
                <a:cs typeface="Arial"/>
              </a:rPr>
              <a:t>C</a:t>
            </a:r>
            <a:r>
              <a:rPr lang="en-US" sz="2600" b="1" dirty="0" smtClean="0">
                <a:latin typeface="Arial"/>
                <a:cs typeface="Arial"/>
              </a:rPr>
              <a:t>entral </a:t>
            </a:r>
            <a:r>
              <a:rPr lang="en-US" sz="2600" b="1" dirty="0">
                <a:latin typeface="Arial"/>
                <a:cs typeface="Arial"/>
              </a:rPr>
              <a:t>agencies may not devolve power </a:t>
            </a:r>
            <a:r>
              <a:rPr lang="en-US" sz="2600" dirty="0">
                <a:latin typeface="Arial"/>
                <a:cs typeface="Arial"/>
              </a:rPr>
              <a:t>as outlined by a policy </a:t>
            </a:r>
            <a:r>
              <a:rPr lang="en-US" sz="2600" dirty="0" smtClean="0">
                <a:latin typeface="Arial"/>
                <a:cs typeface="Arial"/>
              </a:rPr>
              <a:t>mandate</a:t>
            </a:r>
            <a:r>
              <a:rPr lang="en-US" sz="2600" dirty="0">
                <a:latin typeface="Arial"/>
                <a:cs typeface="Arial"/>
              </a:rPr>
              <a:t>;</a:t>
            </a:r>
            <a:r>
              <a:rPr lang="en-US" sz="2600" dirty="0" smtClean="0">
                <a:latin typeface="Arial"/>
                <a:cs typeface="Arial"/>
              </a:rPr>
              <a:t> </a:t>
            </a:r>
            <a:r>
              <a:rPr lang="en-US" sz="2600" b="1" dirty="0" smtClean="0">
                <a:latin typeface="Arial"/>
                <a:cs typeface="Arial"/>
              </a:rPr>
              <a:t>may engineer significant </a:t>
            </a:r>
            <a:r>
              <a:rPr lang="en-US" sz="2600" b="1" dirty="0">
                <a:latin typeface="Arial"/>
                <a:cs typeface="Arial"/>
              </a:rPr>
              <a:t>delays </a:t>
            </a:r>
            <a:r>
              <a:rPr lang="en-US" sz="2600" dirty="0" smtClean="0">
                <a:latin typeface="Arial"/>
                <a:cs typeface="Arial"/>
              </a:rPr>
              <a:t>e.g. in </a:t>
            </a:r>
            <a:r>
              <a:rPr lang="en-US" sz="2600" dirty="0">
                <a:latin typeface="Arial"/>
                <a:cs typeface="Arial"/>
              </a:rPr>
              <a:t>flows </a:t>
            </a:r>
            <a:r>
              <a:rPr lang="en-US" sz="2600" dirty="0" smtClean="0">
                <a:latin typeface="Arial"/>
                <a:cs typeface="Arial"/>
              </a:rPr>
              <a:t>of fiscal transfers; </a:t>
            </a:r>
            <a:r>
              <a:rPr lang="en-US" sz="2600" b="1" dirty="0" smtClean="0">
                <a:latin typeface="Arial"/>
                <a:cs typeface="Arial"/>
              </a:rPr>
              <a:t>may compete/create policy inconsistency</a:t>
            </a:r>
            <a:r>
              <a:rPr lang="en-US" sz="2600" dirty="0" smtClean="0">
                <a:latin typeface="Arial"/>
                <a:cs typeface="Arial"/>
              </a:rPr>
              <a:t>, </a:t>
            </a:r>
            <a:r>
              <a:rPr lang="en-US" sz="2600" dirty="0">
                <a:latin typeface="Arial"/>
                <a:cs typeface="Arial"/>
              </a:rPr>
              <a:t>etc</a:t>
            </a:r>
            <a:r>
              <a:rPr lang="en-US" sz="2600" dirty="0" smtClean="0">
                <a:latin typeface="Arial"/>
                <a:cs typeface="Arial"/>
              </a:rPr>
              <a:t>.</a:t>
            </a:r>
          </a:p>
          <a:p>
            <a:pPr lvl="1"/>
            <a:r>
              <a:rPr lang="en-US" sz="2600" b="1" dirty="0" smtClean="0">
                <a:latin typeface="Arial"/>
                <a:cs typeface="Arial"/>
              </a:rPr>
              <a:t>Local officials may be unwilling or unable </a:t>
            </a:r>
            <a:r>
              <a:rPr lang="en-US" sz="2600" dirty="0" smtClean="0">
                <a:latin typeface="Arial"/>
                <a:cs typeface="Arial"/>
              </a:rPr>
              <a:t>to use authority as legally defined</a:t>
            </a:r>
            <a:endParaRPr lang="en-US" sz="2600" dirty="0">
              <a:latin typeface="Arial"/>
              <a:cs typeface="Arial"/>
            </a:endParaRPr>
          </a:p>
          <a:p>
            <a:r>
              <a:rPr lang="en-US" sz="2800" b="1" dirty="0" smtClean="0">
                <a:latin typeface="Arial"/>
                <a:cs typeface="Arial"/>
              </a:rPr>
              <a:t>Weak, fragmented </a:t>
            </a:r>
            <a:r>
              <a:rPr lang="en-US" sz="2800" b="1" dirty="0">
                <a:latin typeface="Arial"/>
                <a:cs typeface="Arial"/>
              </a:rPr>
              <a:t>or interrupted implementation </a:t>
            </a:r>
            <a:r>
              <a:rPr lang="en-US" sz="2800" b="1" dirty="0" smtClean="0">
                <a:latin typeface="Arial"/>
                <a:cs typeface="Arial"/>
              </a:rPr>
              <a:t>can </a:t>
            </a:r>
            <a:r>
              <a:rPr lang="en-US" sz="2800" b="1" dirty="0">
                <a:latin typeface="Arial"/>
                <a:cs typeface="Arial"/>
              </a:rPr>
              <a:t>undermine the ability of </a:t>
            </a:r>
            <a:r>
              <a:rPr lang="en-US" sz="2800" b="1" dirty="0" smtClean="0">
                <a:latin typeface="Arial"/>
                <a:cs typeface="Arial"/>
              </a:rPr>
              <a:t>LGs </a:t>
            </a:r>
            <a:r>
              <a:rPr lang="en-US" sz="2800" b="1" dirty="0">
                <a:latin typeface="Arial"/>
                <a:cs typeface="Arial"/>
              </a:rPr>
              <a:t>to meet </a:t>
            </a:r>
            <a:r>
              <a:rPr lang="en-US" sz="2800" b="1" dirty="0" smtClean="0">
                <a:latin typeface="Arial"/>
                <a:cs typeface="Arial"/>
              </a:rPr>
              <a:t>responsibilities </a:t>
            </a:r>
            <a:r>
              <a:rPr lang="en-US" sz="2800" dirty="0">
                <a:latin typeface="Arial"/>
                <a:cs typeface="Arial"/>
              </a:rPr>
              <a:t>they </a:t>
            </a:r>
            <a:r>
              <a:rPr lang="en-US" sz="2800" dirty="0" smtClean="0">
                <a:latin typeface="Arial"/>
                <a:cs typeface="Arial"/>
              </a:rPr>
              <a:t>are legally expected </a:t>
            </a:r>
            <a:r>
              <a:rPr lang="en-US" sz="2800" dirty="0">
                <a:latin typeface="Arial"/>
                <a:cs typeface="Arial"/>
              </a:rPr>
              <a:t>to </a:t>
            </a:r>
            <a:r>
              <a:rPr lang="en-US" sz="2800" dirty="0" smtClean="0">
                <a:latin typeface="Arial"/>
                <a:cs typeface="Arial"/>
              </a:rPr>
              <a:t>assume</a:t>
            </a:r>
            <a:endParaRPr lang="en-US" sz="2800" dirty="0">
              <a:latin typeface="Arial"/>
              <a:cs typeface="Arial"/>
            </a:endParaRPr>
          </a:p>
          <a:p>
            <a:pPr eaLnBrk="1" hangingPunct="1">
              <a:lnSpc>
                <a:spcPct val="90000"/>
              </a:lnSpc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Compliance and Implications</a:t>
            </a:r>
            <a:endParaRPr lang="en-GB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977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10600" cy="5257800"/>
          </a:xfrm>
        </p:spPr>
        <p:txBody>
          <a:bodyPr>
            <a:normAutofit lnSpcReduction="10000"/>
          </a:bodyPr>
          <a:lstStyle/>
          <a:p>
            <a:r>
              <a:rPr lang="en-US" sz="2800" b="1" dirty="0">
                <a:latin typeface="Arial"/>
                <a:cs typeface="Arial"/>
              </a:rPr>
              <a:t>The </a:t>
            </a:r>
            <a:r>
              <a:rPr lang="en-US" sz="2800" b="1" dirty="0" smtClean="0">
                <a:latin typeface="Arial"/>
                <a:cs typeface="Arial"/>
              </a:rPr>
              <a:t>official objectives (</a:t>
            </a:r>
            <a:r>
              <a:rPr lang="en-US" sz="2800" dirty="0" smtClean="0">
                <a:latin typeface="Arial"/>
                <a:cs typeface="Arial"/>
              </a:rPr>
              <a:t>which may </a:t>
            </a:r>
            <a:r>
              <a:rPr lang="en-US" sz="2800" dirty="0" err="1" smtClean="0">
                <a:latin typeface="Arial"/>
                <a:cs typeface="Arial"/>
              </a:rPr>
              <a:t>ormay</a:t>
            </a:r>
            <a:r>
              <a:rPr lang="en-US" sz="2800" dirty="0" smtClean="0">
                <a:latin typeface="Arial"/>
                <a:cs typeface="Arial"/>
              </a:rPr>
              <a:t> not coincide well with political objectives</a:t>
            </a:r>
            <a:r>
              <a:rPr lang="en-US" sz="2800" b="1" dirty="0" smtClean="0">
                <a:latin typeface="Arial"/>
                <a:cs typeface="Arial"/>
              </a:rPr>
              <a:t>) of decentralization are </a:t>
            </a:r>
            <a:r>
              <a:rPr lang="en-US" sz="2800" b="1" dirty="0">
                <a:latin typeface="Arial"/>
                <a:cs typeface="Arial"/>
              </a:rPr>
              <a:t>varied in their nature and in their </a:t>
            </a:r>
            <a:r>
              <a:rPr lang="en-US" sz="2800" b="1" dirty="0" smtClean="0">
                <a:latin typeface="Arial"/>
                <a:cs typeface="Arial"/>
              </a:rPr>
              <a:t>importance/priority</a:t>
            </a:r>
            <a:r>
              <a:rPr lang="en-US" sz="2800" dirty="0" smtClean="0">
                <a:latin typeface="Arial"/>
                <a:cs typeface="Arial"/>
              </a:rPr>
              <a:t> in a particular country </a:t>
            </a:r>
            <a:endParaRPr lang="en-US" sz="2800" dirty="0">
              <a:latin typeface="Arial"/>
              <a:cs typeface="Arial"/>
            </a:endParaRPr>
          </a:p>
          <a:p>
            <a:r>
              <a:rPr lang="en-US" sz="2800" b="1" dirty="0">
                <a:latin typeface="Arial"/>
                <a:cs typeface="Arial"/>
              </a:rPr>
              <a:t>Some </a:t>
            </a:r>
            <a:r>
              <a:rPr lang="en-US" sz="2800" b="1" dirty="0" smtClean="0">
                <a:latin typeface="Arial"/>
                <a:cs typeface="Arial"/>
              </a:rPr>
              <a:t>objectives</a:t>
            </a:r>
            <a:r>
              <a:rPr lang="en-US" sz="2800" dirty="0" smtClean="0">
                <a:latin typeface="Arial"/>
                <a:cs typeface="Arial"/>
              </a:rPr>
              <a:t>, e.g. adopting new management tools, </a:t>
            </a:r>
            <a:r>
              <a:rPr lang="en-US" sz="2800" dirty="0">
                <a:latin typeface="Arial"/>
                <a:cs typeface="Arial"/>
              </a:rPr>
              <a:t>holding local elections, </a:t>
            </a:r>
            <a:r>
              <a:rPr lang="en-US" sz="2800" dirty="0" smtClean="0">
                <a:latin typeface="Arial"/>
                <a:cs typeface="Arial"/>
              </a:rPr>
              <a:t>using </a:t>
            </a:r>
            <a:r>
              <a:rPr lang="en-US" sz="2800" dirty="0">
                <a:latin typeface="Arial"/>
                <a:cs typeface="Arial"/>
              </a:rPr>
              <a:t>citizen participation mechanisms, and improving service delivery, for example, can be </a:t>
            </a:r>
            <a:r>
              <a:rPr lang="en-US" sz="2800" b="1" dirty="0">
                <a:latin typeface="Arial"/>
                <a:cs typeface="Arial"/>
              </a:rPr>
              <a:t>verifiably </a:t>
            </a:r>
            <a:r>
              <a:rPr lang="en-US" sz="2800" b="1" dirty="0" smtClean="0">
                <a:latin typeface="Arial"/>
                <a:cs typeface="Arial"/>
              </a:rPr>
              <a:t>measured  </a:t>
            </a:r>
            <a:endParaRPr lang="en-US" sz="2800" b="1" dirty="0">
              <a:latin typeface="Arial"/>
              <a:cs typeface="Arial"/>
            </a:endParaRPr>
          </a:p>
          <a:p>
            <a:r>
              <a:rPr lang="en-US" sz="2800" b="1" dirty="0" smtClean="0">
                <a:latin typeface="Arial"/>
                <a:cs typeface="Arial"/>
              </a:rPr>
              <a:t>Others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are </a:t>
            </a:r>
            <a:r>
              <a:rPr lang="en-US" sz="2800" b="1" dirty="0">
                <a:latin typeface="Arial"/>
                <a:cs typeface="Arial"/>
              </a:rPr>
              <a:t>more difficult to assess </a:t>
            </a:r>
            <a:r>
              <a:rPr lang="en-US" sz="2800" b="1" dirty="0" smtClean="0">
                <a:latin typeface="Arial"/>
                <a:cs typeface="Arial"/>
              </a:rPr>
              <a:t>definitively </a:t>
            </a:r>
            <a:r>
              <a:rPr lang="en-US" sz="2800" dirty="0" smtClean="0">
                <a:latin typeface="Arial"/>
                <a:cs typeface="Arial"/>
              </a:rPr>
              <a:t>(e.g</a:t>
            </a:r>
            <a:r>
              <a:rPr lang="en-US" sz="2800" dirty="0">
                <a:latin typeface="Arial"/>
                <a:cs typeface="Arial"/>
              </a:rPr>
              <a:t>. improved/more inclusive governance, better citizen trust in local </a:t>
            </a:r>
            <a:r>
              <a:rPr lang="en-US" sz="2800" dirty="0" smtClean="0">
                <a:latin typeface="Arial"/>
                <a:cs typeface="Arial"/>
              </a:rPr>
              <a:t>governments) </a:t>
            </a:r>
            <a:r>
              <a:rPr lang="en-US" sz="2800" b="1" dirty="0" smtClean="0">
                <a:latin typeface="Arial"/>
                <a:cs typeface="Arial"/>
              </a:rPr>
              <a:t>or attribute to decentralization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(e.g. poverty reduction), although </a:t>
            </a:r>
            <a:r>
              <a:rPr lang="en-US" sz="2800" dirty="0">
                <a:latin typeface="Arial"/>
                <a:cs typeface="Arial"/>
              </a:rPr>
              <a:t>it is possible to get a sense of </a:t>
            </a:r>
            <a:r>
              <a:rPr lang="en-US" sz="2800" dirty="0" smtClean="0">
                <a:latin typeface="Arial"/>
                <a:cs typeface="Arial"/>
              </a:rPr>
              <a:t>impacts </a:t>
            </a:r>
            <a:r>
              <a:rPr lang="en-US" sz="2800" dirty="0">
                <a:latin typeface="Arial"/>
                <a:cs typeface="Arial"/>
              </a:rPr>
              <a:t>these </a:t>
            </a:r>
            <a:r>
              <a:rPr lang="en-US" sz="2800" dirty="0" smtClean="0">
                <a:latin typeface="Arial"/>
                <a:cs typeface="Arial"/>
              </a:rPr>
              <a:t>fronts  </a:t>
            </a:r>
            <a:endParaRPr lang="en-US" sz="2800" dirty="0">
              <a:latin typeface="Arial"/>
              <a:cs typeface="Arial"/>
            </a:endParaRPr>
          </a:p>
          <a:p>
            <a:pPr eaLnBrk="1" hangingPunct="1">
              <a:lnSpc>
                <a:spcPct val="90000"/>
              </a:lnSpc>
            </a:pPr>
            <a:endParaRPr lang="en-US" sz="28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V. Performance</a:t>
            </a:r>
            <a:endParaRPr lang="en-US" sz="40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083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/>
                <a:cs typeface="Arial"/>
              </a:rPr>
              <a:t>T</a:t>
            </a:r>
            <a:r>
              <a:rPr lang="en-US" sz="2800" dirty="0" smtClean="0">
                <a:latin typeface="Arial"/>
                <a:cs typeface="Arial"/>
              </a:rPr>
              <a:t>here are critical and diverse </a:t>
            </a:r>
            <a:r>
              <a:rPr lang="en-US" sz="2800" b="1" dirty="0">
                <a:latin typeface="Arial"/>
                <a:cs typeface="Arial"/>
              </a:rPr>
              <a:t>relationships among these objectives</a:t>
            </a:r>
            <a:r>
              <a:rPr lang="en-US" sz="2800" dirty="0">
                <a:latin typeface="Arial"/>
                <a:cs typeface="Arial"/>
              </a:rPr>
              <a:t>--some of which </a:t>
            </a:r>
            <a:r>
              <a:rPr lang="en-US" sz="2800" dirty="0" smtClean="0">
                <a:latin typeface="Arial"/>
                <a:cs typeface="Arial"/>
              </a:rPr>
              <a:t>are policy </a:t>
            </a:r>
            <a:r>
              <a:rPr lang="en-US" sz="2800" dirty="0">
                <a:latin typeface="Arial"/>
                <a:cs typeface="Arial"/>
              </a:rPr>
              <a:t>inputs and some of which are </a:t>
            </a:r>
            <a:r>
              <a:rPr lang="en-US" sz="2800" dirty="0" smtClean="0">
                <a:latin typeface="Arial"/>
                <a:cs typeface="Arial"/>
              </a:rPr>
              <a:t>policy outputs </a:t>
            </a:r>
            <a:r>
              <a:rPr lang="en-US" sz="2800" dirty="0">
                <a:latin typeface="Arial"/>
                <a:cs typeface="Arial"/>
              </a:rPr>
              <a:t>that are expected to be realized by the adoption of the </a:t>
            </a:r>
            <a:r>
              <a:rPr lang="en-US" sz="2800" dirty="0" smtClean="0">
                <a:latin typeface="Arial"/>
                <a:cs typeface="Arial"/>
              </a:rPr>
              <a:t>inputs</a:t>
            </a:r>
          </a:p>
          <a:p>
            <a:r>
              <a:rPr lang="en-US" sz="2800" dirty="0" smtClean="0">
                <a:latin typeface="Arial"/>
                <a:cs typeface="Arial"/>
              </a:rPr>
              <a:t>Before </a:t>
            </a:r>
            <a:r>
              <a:rPr lang="en-US" sz="2800" dirty="0">
                <a:latin typeface="Arial"/>
                <a:cs typeface="Arial"/>
              </a:rPr>
              <a:t>making </a:t>
            </a:r>
            <a:r>
              <a:rPr lang="en-US" sz="2800" dirty="0" smtClean="0">
                <a:latin typeface="Arial"/>
                <a:cs typeface="Arial"/>
              </a:rPr>
              <a:t>decisions </a:t>
            </a:r>
            <a:r>
              <a:rPr lang="en-US" sz="2800" dirty="0">
                <a:latin typeface="Arial"/>
                <a:cs typeface="Arial"/>
              </a:rPr>
              <a:t>about </a:t>
            </a:r>
            <a:r>
              <a:rPr lang="en-US" sz="2800" dirty="0" smtClean="0">
                <a:latin typeface="Arial"/>
                <a:cs typeface="Arial"/>
              </a:rPr>
              <a:t>if/how </a:t>
            </a:r>
            <a:r>
              <a:rPr lang="en-US" sz="2800" dirty="0">
                <a:latin typeface="Arial"/>
                <a:cs typeface="Arial"/>
              </a:rPr>
              <a:t>to modify </a:t>
            </a:r>
            <a:r>
              <a:rPr lang="en-US" sz="2800" dirty="0" smtClean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design and implementation of </a:t>
            </a:r>
            <a:r>
              <a:rPr lang="en-US" sz="2800" dirty="0" smtClean="0">
                <a:latin typeface="Arial"/>
                <a:cs typeface="Arial"/>
              </a:rPr>
              <a:t>decentralization policies and frameworks, </a:t>
            </a:r>
            <a:r>
              <a:rPr lang="en-US" sz="2800" b="1" dirty="0">
                <a:latin typeface="Arial"/>
                <a:cs typeface="Arial"/>
              </a:rPr>
              <a:t>it is necessary first to document what the reform has </a:t>
            </a:r>
            <a:r>
              <a:rPr lang="en-US" sz="2800" b="1" dirty="0" smtClean="0">
                <a:latin typeface="Arial"/>
                <a:cs typeface="Arial"/>
              </a:rPr>
              <a:t>achieved, on </a:t>
            </a:r>
            <a:r>
              <a:rPr lang="en-US" sz="2800" b="1" dirty="0">
                <a:latin typeface="Arial"/>
                <a:cs typeface="Arial"/>
              </a:rPr>
              <a:t>which fronts it has </a:t>
            </a:r>
            <a:r>
              <a:rPr lang="en-US" sz="2800" b="1" dirty="0" smtClean="0">
                <a:latin typeface="Arial"/>
                <a:cs typeface="Arial"/>
              </a:rPr>
              <a:t>lagged, and how the elements of performance are related</a:t>
            </a:r>
            <a:endParaRPr lang="en-US" sz="2800" dirty="0">
              <a:latin typeface="Arial"/>
              <a:cs typeface="Arial"/>
            </a:endParaRPr>
          </a:p>
          <a:p>
            <a:pPr eaLnBrk="1" hangingPunct="1"/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GB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Interpretation and Implications</a:t>
            </a:r>
            <a:endParaRPr lang="en-GB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467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77200" cy="1295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VI. Factors and Dynamics Shaping Performance </a:t>
            </a:r>
            <a:endParaRPr lang="en-US" sz="40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/>
                <a:cs typeface="Arial"/>
              </a:rPr>
              <a:t>The extent to which the implementation of decentralization policy has occurred and the results have been achieved </a:t>
            </a:r>
            <a:r>
              <a:rPr lang="en-US" sz="2800" b="1" dirty="0">
                <a:latin typeface="Arial"/>
                <a:cs typeface="Arial"/>
              </a:rPr>
              <a:t>depends on many design and implementation </a:t>
            </a:r>
            <a:r>
              <a:rPr lang="en-US" sz="2800" b="1" dirty="0" smtClean="0">
                <a:latin typeface="Arial"/>
                <a:cs typeface="Arial"/>
              </a:rPr>
              <a:t>considerations</a:t>
            </a:r>
            <a:endParaRPr lang="en-US" sz="2800" dirty="0">
              <a:latin typeface="Arial"/>
              <a:cs typeface="Arial"/>
            </a:endParaRPr>
          </a:p>
          <a:p>
            <a:r>
              <a:rPr lang="en-US" sz="2800" dirty="0" smtClean="0">
                <a:latin typeface="Arial"/>
                <a:cs typeface="Arial"/>
              </a:rPr>
              <a:t>Assessing underlying factors and dynamics is </a:t>
            </a:r>
            <a:r>
              <a:rPr lang="en-US" sz="2800" b="1" dirty="0" smtClean="0">
                <a:latin typeface="Arial"/>
                <a:cs typeface="Arial"/>
              </a:rPr>
              <a:t>often the </a:t>
            </a:r>
            <a:r>
              <a:rPr lang="en-US" sz="2800" b="1" dirty="0">
                <a:latin typeface="Arial"/>
                <a:cs typeface="Arial"/>
              </a:rPr>
              <a:t>most difficult aspect of assessing </a:t>
            </a:r>
            <a:r>
              <a:rPr lang="en-US" sz="2800" b="1" dirty="0" smtClean="0">
                <a:latin typeface="Arial"/>
                <a:cs typeface="Arial"/>
              </a:rPr>
              <a:t>decentralization  </a:t>
            </a:r>
            <a:endParaRPr lang="en-US" sz="2800" b="1" dirty="0">
              <a:latin typeface="Arial"/>
              <a:cs typeface="Arial"/>
            </a:endParaRPr>
          </a:p>
          <a:p>
            <a:r>
              <a:rPr lang="en-US" sz="2800" dirty="0">
                <a:latin typeface="Arial"/>
                <a:cs typeface="Arial"/>
              </a:rPr>
              <a:t>A wide range of </a:t>
            </a:r>
            <a:r>
              <a:rPr lang="en-US" sz="2800" b="1" dirty="0">
                <a:latin typeface="Arial"/>
                <a:cs typeface="Arial"/>
              </a:rPr>
              <a:t>technical, political economy and capacity factors </a:t>
            </a:r>
            <a:r>
              <a:rPr lang="en-US" sz="2800" dirty="0">
                <a:latin typeface="Arial"/>
                <a:cs typeface="Arial"/>
              </a:rPr>
              <a:t>affect how decentralization rolls out on the ground</a:t>
            </a:r>
          </a:p>
          <a:p>
            <a:pPr eaLnBrk="1" hangingPunct="1">
              <a:lnSpc>
                <a:spcPct val="80000"/>
              </a:lnSpc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812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4582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Specific Considerations and Linkages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534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>
                <a:latin typeface="Arial"/>
                <a:cs typeface="Arial"/>
              </a:rPr>
              <a:t>T</a:t>
            </a:r>
            <a:r>
              <a:rPr lang="en-US" sz="2800" b="1" dirty="0" smtClean="0">
                <a:latin typeface="Arial"/>
                <a:cs typeface="Arial"/>
              </a:rPr>
              <a:t>echnical factors </a:t>
            </a:r>
            <a:r>
              <a:rPr lang="en-US" sz="2800" dirty="0">
                <a:latin typeface="Arial"/>
                <a:cs typeface="Arial"/>
              </a:rPr>
              <a:t>may have to do with design imbalances </a:t>
            </a:r>
            <a:r>
              <a:rPr lang="en-US" sz="2800" dirty="0" smtClean="0">
                <a:latin typeface="Arial"/>
                <a:cs typeface="Arial"/>
              </a:rPr>
              <a:t>noted </a:t>
            </a:r>
            <a:r>
              <a:rPr lang="en-US" sz="2800" dirty="0">
                <a:latin typeface="Arial"/>
                <a:cs typeface="Arial"/>
              </a:rPr>
              <a:t>above (</a:t>
            </a:r>
            <a:r>
              <a:rPr lang="en-US" sz="2800" dirty="0" smtClean="0">
                <a:latin typeface="Arial"/>
                <a:cs typeface="Arial"/>
              </a:rPr>
              <a:t>e.g. LG </a:t>
            </a:r>
            <a:r>
              <a:rPr lang="en-US" sz="2800" dirty="0">
                <a:latin typeface="Arial"/>
                <a:cs typeface="Arial"/>
              </a:rPr>
              <a:t>elections but insufficient resources </a:t>
            </a:r>
            <a:r>
              <a:rPr lang="en-US" sz="2800" dirty="0" smtClean="0">
                <a:latin typeface="Arial"/>
                <a:cs typeface="Arial"/>
              </a:rPr>
              <a:t>provided to empower LGs)</a:t>
            </a:r>
            <a:r>
              <a:rPr lang="en-US" sz="2800" dirty="0">
                <a:latin typeface="Arial"/>
                <a:cs typeface="Arial"/>
              </a:rPr>
              <a:t>. </a:t>
            </a:r>
          </a:p>
          <a:p>
            <a:r>
              <a:rPr lang="en-US" sz="2800" b="1" dirty="0">
                <a:latin typeface="Arial"/>
                <a:cs typeface="Arial"/>
              </a:rPr>
              <a:t>Political economy factors </a:t>
            </a:r>
            <a:r>
              <a:rPr lang="en-US" sz="2800" dirty="0">
                <a:latin typeface="Arial"/>
                <a:cs typeface="Arial"/>
              </a:rPr>
              <a:t>can be national (e.g. central </a:t>
            </a:r>
            <a:r>
              <a:rPr lang="en-US" sz="2800" dirty="0" smtClean="0">
                <a:latin typeface="Arial"/>
                <a:cs typeface="Arial"/>
              </a:rPr>
              <a:t>actors </a:t>
            </a:r>
            <a:r>
              <a:rPr lang="en-US" sz="2800" dirty="0">
                <a:latin typeface="Arial"/>
                <a:cs typeface="Arial"/>
              </a:rPr>
              <a:t>holding on to power) or local (e.g. </a:t>
            </a:r>
            <a:r>
              <a:rPr lang="en-US" sz="2800" dirty="0" smtClean="0">
                <a:latin typeface="Arial"/>
                <a:cs typeface="Arial"/>
              </a:rPr>
              <a:t>elite capture)</a:t>
            </a:r>
            <a:r>
              <a:rPr lang="en-US" sz="2800" dirty="0">
                <a:latin typeface="Arial"/>
                <a:cs typeface="Arial"/>
              </a:rPr>
              <a:t>, </a:t>
            </a:r>
            <a:r>
              <a:rPr lang="en-US" sz="2800" dirty="0" smtClean="0">
                <a:latin typeface="Arial"/>
                <a:cs typeface="Arial"/>
              </a:rPr>
              <a:t>and </a:t>
            </a:r>
            <a:r>
              <a:rPr lang="en-US" sz="2800" dirty="0">
                <a:latin typeface="Arial"/>
                <a:cs typeface="Arial"/>
              </a:rPr>
              <a:t>may underlie </a:t>
            </a:r>
            <a:r>
              <a:rPr lang="en-US" sz="2800" dirty="0" smtClean="0">
                <a:latin typeface="Arial"/>
                <a:cs typeface="Arial"/>
              </a:rPr>
              <a:t>design </a:t>
            </a:r>
            <a:r>
              <a:rPr lang="en-US" sz="2800" dirty="0">
                <a:latin typeface="Arial"/>
                <a:cs typeface="Arial"/>
              </a:rPr>
              <a:t>problems (e.g</a:t>
            </a:r>
            <a:r>
              <a:rPr lang="en-US" sz="2800" dirty="0" smtClean="0">
                <a:latin typeface="Arial"/>
                <a:cs typeface="Arial"/>
              </a:rPr>
              <a:t>. prioritizing </a:t>
            </a:r>
            <a:r>
              <a:rPr lang="en-US" sz="2800" dirty="0">
                <a:latin typeface="Arial"/>
                <a:cs typeface="Arial"/>
              </a:rPr>
              <a:t>elections </a:t>
            </a:r>
            <a:r>
              <a:rPr lang="en-US" sz="2800" dirty="0" smtClean="0">
                <a:latin typeface="Arial"/>
                <a:cs typeface="Arial"/>
              </a:rPr>
              <a:t>over funding </a:t>
            </a:r>
            <a:r>
              <a:rPr lang="en-US" sz="2800" dirty="0">
                <a:latin typeface="Arial"/>
                <a:cs typeface="Arial"/>
              </a:rPr>
              <a:t>may </a:t>
            </a:r>
            <a:r>
              <a:rPr lang="en-US" sz="2800" dirty="0" smtClean="0">
                <a:latin typeface="Arial"/>
                <a:cs typeface="Arial"/>
              </a:rPr>
              <a:t>be an oversight or intentional/driven </a:t>
            </a:r>
            <a:r>
              <a:rPr lang="en-US" sz="2800" dirty="0">
                <a:latin typeface="Arial"/>
                <a:cs typeface="Arial"/>
              </a:rPr>
              <a:t>by prevailing </a:t>
            </a:r>
            <a:r>
              <a:rPr lang="en-US" sz="2800" dirty="0" smtClean="0">
                <a:latin typeface="Arial"/>
                <a:cs typeface="Arial"/>
              </a:rPr>
              <a:t>politics)</a:t>
            </a:r>
            <a:r>
              <a:rPr lang="en-US" sz="2800" dirty="0">
                <a:latin typeface="Arial"/>
                <a:cs typeface="Arial"/>
              </a:rPr>
              <a:t>. </a:t>
            </a:r>
            <a:endParaRPr lang="en-US" sz="2800" dirty="0" smtClean="0">
              <a:latin typeface="Arial"/>
              <a:cs typeface="Arial"/>
            </a:endParaRPr>
          </a:p>
          <a:p>
            <a:r>
              <a:rPr lang="en-US" sz="2800" b="1" dirty="0" smtClean="0">
                <a:latin typeface="Arial"/>
                <a:cs typeface="Arial"/>
              </a:rPr>
              <a:t>Capacity </a:t>
            </a:r>
            <a:r>
              <a:rPr lang="en-US" sz="2800" b="1" dirty="0">
                <a:latin typeface="Arial"/>
                <a:cs typeface="Arial"/>
              </a:rPr>
              <a:t>deficiencies </a:t>
            </a:r>
            <a:r>
              <a:rPr lang="en-US" sz="2800" dirty="0">
                <a:latin typeface="Arial"/>
                <a:cs typeface="Arial"/>
              </a:rPr>
              <a:t>can be </a:t>
            </a:r>
            <a:r>
              <a:rPr lang="en-US" sz="2800" dirty="0" smtClean="0">
                <a:latin typeface="Arial"/>
                <a:cs typeface="Arial"/>
              </a:rPr>
              <a:t>technical </a:t>
            </a:r>
            <a:r>
              <a:rPr lang="en-US" sz="2800" dirty="0">
                <a:latin typeface="Arial"/>
                <a:cs typeface="Arial"/>
              </a:rPr>
              <a:t>and/or </a:t>
            </a:r>
            <a:r>
              <a:rPr lang="en-US" sz="2800" dirty="0" smtClean="0">
                <a:latin typeface="Arial"/>
                <a:cs typeface="Arial"/>
              </a:rPr>
              <a:t>governance, </a:t>
            </a:r>
            <a:r>
              <a:rPr lang="en-US" sz="2800" dirty="0">
                <a:latin typeface="Arial"/>
                <a:cs typeface="Arial"/>
              </a:rPr>
              <a:t>affect central and/or local governments, and involve government actors and/or civil society.  </a:t>
            </a:r>
            <a:endParaRPr lang="en-US" sz="2800" dirty="0" smtClean="0">
              <a:latin typeface="Arial"/>
              <a:cs typeface="Arial"/>
            </a:endParaRPr>
          </a:p>
          <a:p>
            <a:r>
              <a:rPr lang="en-US" sz="2800" b="1" dirty="0" smtClean="0">
                <a:latin typeface="Arial"/>
                <a:cs typeface="Arial"/>
              </a:rPr>
              <a:t>Implementation and LG performance </a:t>
            </a:r>
            <a:r>
              <a:rPr lang="en-US" sz="2800" b="1" dirty="0">
                <a:latin typeface="Arial"/>
                <a:cs typeface="Arial"/>
              </a:rPr>
              <a:t>can be </a:t>
            </a:r>
            <a:r>
              <a:rPr lang="en-US" sz="2800" b="1" dirty="0" smtClean="0">
                <a:latin typeface="Arial"/>
                <a:cs typeface="Arial"/>
              </a:rPr>
              <a:t>affected </a:t>
            </a:r>
            <a:r>
              <a:rPr lang="en-US" sz="2800" b="1" dirty="0">
                <a:latin typeface="Arial"/>
                <a:cs typeface="Arial"/>
              </a:rPr>
              <a:t>by any combination of these </a:t>
            </a:r>
            <a:r>
              <a:rPr lang="en-US" sz="2800" b="1" dirty="0" smtClean="0">
                <a:latin typeface="Arial"/>
                <a:cs typeface="Arial"/>
              </a:rPr>
              <a:t>elements   </a:t>
            </a:r>
            <a:endParaRPr lang="en-US" sz="2800" dirty="0">
              <a:latin typeface="Arial"/>
              <a:cs typeface="Arial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7000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77200" cy="1295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VII. Potential Next Steps </a:t>
            </a:r>
            <a:endParaRPr lang="en-US" sz="40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/>
                <a:cs typeface="Arial"/>
              </a:rPr>
              <a:t>The potential steps that may be taken to improve decentralization </a:t>
            </a:r>
            <a:r>
              <a:rPr lang="en-US" sz="2800" b="1" dirty="0">
                <a:latin typeface="Arial"/>
                <a:cs typeface="Arial"/>
              </a:rPr>
              <a:t>depend on understanding and creatively thinking about </a:t>
            </a:r>
            <a:r>
              <a:rPr lang="en-US" sz="2800" b="1" dirty="0" smtClean="0">
                <a:latin typeface="Arial"/>
                <a:cs typeface="Arial"/>
              </a:rPr>
              <a:t>the range of </a:t>
            </a:r>
            <a:r>
              <a:rPr lang="en-US" sz="2800" b="1" dirty="0">
                <a:latin typeface="Arial"/>
                <a:cs typeface="Arial"/>
              </a:rPr>
              <a:t>issues outlined </a:t>
            </a:r>
            <a:r>
              <a:rPr lang="en-US" sz="2800" b="1" dirty="0" smtClean="0">
                <a:latin typeface="Arial"/>
                <a:cs typeface="Arial"/>
              </a:rPr>
              <a:t>in the IDDF</a:t>
            </a:r>
            <a:endParaRPr lang="en-US" sz="2800" dirty="0">
              <a:latin typeface="Arial"/>
              <a:cs typeface="Arial"/>
            </a:endParaRPr>
          </a:p>
          <a:p>
            <a:r>
              <a:rPr lang="en-US" sz="2800" dirty="0" smtClean="0">
                <a:latin typeface="Arial"/>
                <a:cs typeface="Arial"/>
              </a:rPr>
              <a:t>This is true both for </a:t>
            </a:r>
            <a:r>
              <a:rPr lang="en-US" sz="2800" b="1" dirty="0" smtClean="0">
                <a:latin typeface="Arial"/>
                <a:cs typeface="Arial"/>
              </a:rPr>
              <a:t>reforms initiated by the government in a particular country and the supporting initiatives undertaken by development partners</a:t>
            </a:r>
          </a:p>
          <a:p>
            <a:r>
              <a:rPr lang="en-US" sz="2800" dirty="0" smtClean="0">
                <a:latin typeface="Arial"/>
                <a:cs typeface="Arial"/>
              </a:rPr>
              <a:t>Successful </a:t>
            </a:r>
            <a:r>
              <a:rPr lang="en-US" sz="2800" dirty="0">
                <a:latin typeface="Arial"/>
                <a:cs typeface="Arial"/>
              </a:rPr>
              <a:t>measures </a:t>
            </a:r>
            <a:r>
              <a:rPr lang="en-US" sz="2800" b="1" dirty="0">
                <a:latin typeface="Arial"/>
                <a:cs typeface="Arial"/>
              </a:rPr>
              <a:t>need to be framed in context, and they need to share three key </a:t>
            </a:r>
            <a:r>
              <a:rPr lang="en-US" sz="2800" b="1" dirty="0" smtClean="0">
                <a:latin typeface="Arial"/>
                <a:cs typeface="Arial"/>
              </a:rPr>
              <a:t>features/characteristics </a:t>
            </a:r>
            <a:endParaRPr lang="en-US" sz="2800" b="1" dirty="0">
              <a:latin typeface="Arial"/>
              <a:cs typeface="Arial"/>
            </a:endParaRPr>
          </a:p>
          <a:p>
            <a:pPr eaLnBrk="1" hangingPunct="1">
              <a:lnSpc>
                <a:spcPct val="80000"/>
              </a:lnSpc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465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4582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Key Features of Effective Reform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53400" cy="51054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First, steps to improve decentralization </a:t>
            </a:r>
            <a:r>
              <a:rPr lang="en-US" sz="2800" dirty="0">
                <a:latin typeface="Arial"/>
                <a:cs typeface="Arial"/>
              </a:rPr>
              <a:t>must be </a:t>
            </a:r>
            <a:r>
              <a:rPr lang="en-US" sz="2800" b="1" dirty="0">
                <a:latin typeface="Arial"/>
                <a:cs typeface="Arial"/>
              </a:rPr>
              <a:t>productive</a:t>
            </a:r>
            <a:r>
              <a:rPr lang="en-US" sz="2800" dirty="0">
                <a:latin typeface="Arial"/>
                <a:cs typeface="Arial"/>
              </a:rPr>
              <a:t>, not just </a:t>
            </a:r>
            <a:r>
              <a:rPr lang="en-US" sz="2800" dirty="0" smtClean="0">
                <a:latin typeface="Arial"/>
                <a:cs typeface="Arial"/>
              </a:rPr>
              <a:t>cosmetic—they must deal with sources of challenges, not just symptoms  </a:t>
            </a:r>
            <a:endParaRPr lang="en-US" sz="2800" dirty="0">
              <a:latin typeface="Arial"/>
              <a:cs typeface="Arial"/>
            </a:endParaRPr>
          </a:p>
          <a:p>
            <a:r>
              <a:rPr lang="en-US" sz="2800" dirty="0">
                <a:latin typeface="Arial"/>
                <a:cs typeface="Arial"/>
              </a:rPr>
              <a:t>Second, they need to be </a:t>
            </a:r>
            <a:r>
              <a:rPr lang="en-US" sz="2800" b="1" dirty="0" smtClean="0">
                <a:latin typeface="Arial"/>
                <a:cs typeface="Arial"/>
              </a:rPr>
              <a:t>pragmatic </a:t>
            </a:r>
            <a:r>
              <a:rPr lang="en-US" sz="2800" dirty="0" smtClean="0">
                <a:latin typeface="Arial"/>
                <a:cs typeface="Arial"/>
              </a:rPr>
              <a:t>(in terms of political economy, technical, capacity and other contextual constraints/considerations) , </a:t>
            </a:r>
            <a:r>
              <a:rPr lang="en-US" sz="2800" dirty="0">
                <a:latin typeface="Arial"/>
                <a:cs typeface="Arial"/>
              </a:rPr>
              <a:t>which means they may not meet </a:t>
            </a:r>
            <a:r>
              <a:rPr lang="en-US" sz="2800" dirty="0" smtClean="0">
                <a:latin typeface="Arial"/>
                <a:cs typeface="Arial"/>
              </a:rPr>
              <a:t>some </a:t>
            </a:r>
            <a:r>
              <a:rPr lang="en-US" sz="2800" dirty="0">
                <a:latin typeface="Arial"/>
                <a:cs typeface="Arial"/>
              </a:rPr>
              <a:t>conventional norms of </a:t>
            </a:r>
            <a:r>
              <a:rPr lang="en-US" sz="2800" dirty="0" smtClean="0">
                <a:latin typeface="Arial"/>
                <a:cs typeface="Arial"/>
              </a:rPr>
              <a:t>decentralization or solve all of the challenges identified  </a:t>
            </a:r>
            <a:endParaRPr lang="en-US" sz="2800" dirty="0">
              <a:latin typeface="Arial"/>
              <a:cs typeface="Arial"/>
            </a:endParaRPr>
          </a:p>
          <a:p>
            <a:r>
              <a:rPr lang="en-US" sz="2800" dirty="0">
                <a:latin typeface="Arial"/>
                <a:cs typeface="Arial"/>
              </a:rPr>
              <a:t>Finally, they need to be </a:t>
            </a:r>
            <a:r>
              <a:rPr lang="en-US" sz="2800" b="1" dirty="0" smtClean="0">
                <a:latin typeface="Arial"/>
                <a:cs typeface="Arial"/>
              </a:rPr>
              <a:t>strategic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in </a:t>
            </a:r>
            <a:r>
              <a:rPr lang="en-US" sz="2800" dirty="0">
                <a:latin typeface="Arial"/>
                <a:cs typeface="Arial"/>
              </a:rPr>
              <a:t>terms of establishing a progressive trajectory of </a:t>
            </a:r>
            <a:r>
              <a:rPr lang="en-US" sz="2800" dirty="0" smtClean="0">
                <a:latin typeface="Arial"/>
                <a:cs typeface="Arial"/>
              </a:rPr>
              <a:t>reform</a:t>
            </a:r>
            <a:endParaRPr lang="en-US" sz="2800" dirty="0">
              <a:latin typeface="Arial"/>
              <a:cs typeface="Arial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9586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772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VIII. Concluding Comments</a:t>
            </a:r>
            <a:endParaRPr lang="en-US" sz="40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sz="3000" b="1" dirty="0">
                <a:latin typeface="Arial"/>
                <a:cs typeface="Arial"/>
              </a:rPr>
              <a:t>No </a:t>
            </a:r>
            <a:r>
              <a:rPr lang="en-US" sz="3000" b="1" dirty="0" smtClean="0">
                <a:latin typeface="Arial"/>
                <a:cs typeface="Arial"/>
              </a:rPr>
              <a:t>diagnostic can fully encompass or provide easy answers </a:t>
            </a:r>
            <a:r>
              <a:rPr lang="en-US" sz="3000" dirty="0" smtClean="0">
                <a:latin typeface="Arial"/>
                <a:cs typeface="Arial"/>
              </a:rPr>
              <a:t>to the many challenges in the complex arena of decentralization</a:t>
            </a:r>
            <a:endParaRPr lang="en-US" sz="3000" dirty="0">
              <a:latin typeface="Arial"/>
              <a:cs typeface="Arial"/>
            </a:endParaRPr>
          </a:p>
          <a:p>
            <a:r>
              <a:rPr lang="en-US" sz="3000" b="1" dirty="0" smtClean="0">
                <a:latin typeface="Arial"/>
                <a:cs typeface="Arial"/>
              </a:rPr>
              <a:t>No analyst</a:t>
            </a:r>
            <a:r>
              <a:rPr lang="en-US" sz="3000" dirty="0" smtClean="0">
                <a:latin typeface="Arial"/>
                <a:cs typeface="Arial"/>
              </a:rPr>
              <a:t>—whether looking at decentralization as a priority reform or considering how decentralization does or may affect other goals they are pursuing—</a:t>
            </a:r>
            <a:r>
              <a:rPr lang="en-US" sz="3000" b="1" dirty="0" smtClean="0">
                <a:latin typeface="Arial"/>
                <a:cs typeface="Arial"/>
              </a:rPr>
              <a:t>can exhaustively cover all of the issues that may be relevant</a:t>
            </a:r>
          </a:p>
          <a:p>
            <a:r>
              <a:rPr lang="en-US" sz="3000" dirty="0" smtClean="0">
                <a:latin typeface="Arial"/>
                <a:cs typeface="Arial"/>
              </a:rPr>
              <a:t>The IDDF tries to cover </a:t>
            </a:r>
            <a:r>
              <a:rPr lang="en-US" sz="3000" b="1" dirty="0" smtClean="0">
                <a:latin typeface="Arial"/>
                <a:cs typeface="Arial"/>
              </a:rPr>
              <a:t>key elements relevant to the ability of decentralization to meet a range of potential policy goals</a:t>
            </a:r>
            <a:r>
              <a:rPr lang="en-US" sz="3000" dirty="0" smtClean="0">
                <a:latin typeface="Arial"/>
                <a:cs typeface="Arial"/>
              </a:rPr>
              <a:t>, but it is a flexible tool that can be used in ways that are appropriate to a specific situation</a:t>
            </a:r>
            <a:endParaRPr lang="en-US" sz="2800" b="1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7960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05800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Flexibility</a:t>
            </a:r>
            <a:r>
              <a:rPr lang="en-US" sz="3600" b="1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and Integration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5626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The </a:t>
            </a:r>
            <a:r>
              <a:rPr lang="en-US" sz="2800" b="1" dirty="0" smtClean="0">
                <a:latin typeface="Arial"/>
                <a:cs typeface="Arial"/>
              </a:rPr>
              <a:t>core IDDF diagnostic provides an overview </a:t>
            </a:r>
            <a:r>
              <a:rPr lang="en-US" sz="2800" dirty="0" smtClean="0">
                <a:latin typeface="Arial"/>
                <a:cs typeface="Arial"/>
              </a:rPr>
              <a:t>of the landscape of decentralization and its underlying drivers</a:t>
            </a:r>
          </a:p>
          <a:p>
            <a:r>
              <a:rPr lang="en-US" sz="2800" b="1" dirty="0" smtClean="0">
                <a:latin typeface="Arial"/>
                <a:cs typeface="Arial"/>
              </a:rPr>
              <a:t>IDDF modules on specific elements/sectors</a:t>
            </a:r>
            <a:r>
              <a:rPr lang="en-US" sz="2800" dirty="0" smtClean="0">
                <a:latin typeface="Arial"/>
                <a:cs typeface="Arial"/>
              </a:rPr>
              <a:t>—accountability, HRM, PFM, LED, health, food security, etc.—have been or will be developed</a:t>
            </a:r>
          </a:p>
          <a:p>
            <a:r>
              <a:rPr lang="en-US" sz="2800" dirty="0" smtClean="0">
                <a:latin typeface="Arial"/>
                <a:cs typeface="Arial"/>
              </a:rPr>
              <a:t>The core diagnostic is fundamental, but users can </a:t>
            </a:r>
            <a:r>
              <a:rPr lang="en-US" sz="2800" b="1" dirty="0" smtClean="0">
                <a:latin typeface="Arial"/>
                <a:cs typeface="Arial"/>
              </a:rPr>
              <a:t>start with a module of interest and it will guide them to other relevant analytics</a:t>
            </a:r>
          </a:p>
          <a:p>
            <a:r>
              <a:rPr lang="en-US" sz="2800" b="1" dirty="0" smtClean="0">
                <a:latin typeface="Arial"/>
                <a:cs typeface="Arial"/>
              </a:rPr>
              <a:t>The IDDF is a living process</a:t>
            </a:r>
            <a:r>
              <a:rPr lang="en-US" sz="2800" dirty="0" smtClean="0">
                <a:latin typeface="Arial"/>
                <a:cs typeface="Arial"/>
              </a:rPr>
              <a:t>—it will be improved and updated with new illustrative case material as it evolves</a:t>
            </a:r>
            <a:endParaRPr lang="en-US" sz="2800" b="1" dirty="0"/>
          </a:p>
          <a:p>
            <a:pPr>
              <a:lnSpc>
                <a:spcPct val="90000"/>
              </a:lnSpc>
            </a:pPr>
            <a:endParaRPr lang="en-US" sz="2800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6880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534400" cy="5334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I. </a:t>
            </a: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Why an Integrated Decentralization  Diagnostic Framework?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II. Mapping Decentralization Basics</a:t>
            </a:r>
          </a:p>
          <a:p>
            <a:pPr eaLnBrk="1" hangingPunct="1">
              <a:lnSpc>
                <a:spcPct val="80000"/>
              </a:lnSpc>
            </a:pP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III. Factors Shaping Decentralization</a:t>
            </a:r>
          </a:p>
          <a:p>
            <a:pPr eaLnBrk="1" hangingPunct="1">
              <a:lnSpc>
                <a:spcPct val="80000"/>
              </a:lnSpc>
            </a:pP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IV. Implementation Status</a:t>
            </a:r>
          </a:p>
          <a:p>
            <a:pPr eaLnBrk="1" hangingPunct="1">
              <a:lnSpc>
                <a:spcPct val="80000"/>
              </a:lnSpc>
            </a:pP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V. Reform Performance</a:t>
            </a:r>
          </a:p>
          <a:p>
            <a:pPr eaLnBrk="1" hangingPunct="1">
              <a:lnSpc>
                <a:spcPct val="80000"/>
              </a:lnSpc>
            </a:pP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VI. Factors</a:t>
            </a:r>
            <a:r>
              <a:rPr lang="en-US" sz="3600" b="1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and Dynamics Shaping Performance</a:t>
            </a:r>
          </a:p>
          <a:p>
            <a:pPr eaLnBrk="1" hangingPunct="1">
              <a:lnSpc>
                <a:spcPct val="80000"/>
              </a:lnSpc>
            </a:pP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VII. Potential Next Steps</a:t>
            </a:r>
          </a:p>
          <a:p>
            <a:pPr eaLnBrk="1" hangingPunct="1">
              <a:lnSpc>
                <a:spcPct val="80000"/>
              </a:lnSpc>
            </a:pP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VIII. Concluding Comments</a:t>
            </a:r>
          </a:p>
          <a:p>
            <a:pPr eaLnBrk="1" hangingPunct="1">
              <a:lnSpc>
                <a:spcPct val="80000"/>
              </a:lnSpc>
            </a:pP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 eaLnBrk="1" hangingPunct="1"/>
            <a:r>
              <a:rPr lang="en-US" b="1" u="sng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Outline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2954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I. IDDF Rationale</a:t>
            </a:r>
            <a:endParaRPr lang="en-US" sz="40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763000" cy="51816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/>
                <a:cs typeface="Arial"/>
              </a:rPr>
              <a:t>Decentralization will never be </a:t>
            </a:r>
            <a:r>
              <a:rPr lang="en-US" sz="2800" dirty="0" smtClean="0">
                <a:latin typeface="Arial"/>
                <a:cs typeface="Arial"/>
              </a:rPr>
              <a:t>uniform, </a:t>
            </a:r>
            <a:r>
              <a:rPr lang="en-US" sz="2800" dirty="0">
                <a:latin typeface="Arial"/>
                <a:cs typeface="Arial"/>
              </a:rPr>
              <a:t>but there is value in </a:t>
            </a:r>
            <a:r>
              <a:rPr lang="en-US" sz="2800" dirty="0" smtClean="0">
                <a:latin typeface="Arial"/>
                <a:cs typeface="Arial"/>
              </a:rPr>
              <a:t>having </a:t>
            </a:r>
            <a:r>
              <a:rPr lang="en-US" sz="2800" b="1" dirty="0">
                <a:latin typeface="Arial"/>
                <a:cs typeface="Arial"/>
              </a:rPr>
              <a:t>relatively standardized but flexible analytical tools </a:t>
            </a:r>
            <a:r>
              <a:rPr lang="en-US" sz="2800" dirty="0" smtClean="0">
                <a:latin typeface="Arial"/>
                <a:cs typeface="Arial"/>
              </a:rPr>
              <a:t>to </a:t>
            </a:r>
            <a:r>
              <a:rPr lang="en-US" sz="2800" dirty="0">
                <a:latin typeface="Arial"/>
                <a:cs typeface="Arial"/>
              </a:rPr>
              <a:t>enable policymakers and development partners to </a:t>
            </a:r>
            <a:r>
              <a:rPr lang="en-US" sz="2800" b="1" dirty="0">
                <a:latin typeface="Arial"/>
                <a:cs typeface="Arial"/>
              </a:rPr>
              <a:t>more </a:t>
            </a:r>
            <a:r>
              <a:rPr lang="en-US" sz="2800" b="1" dirty="0" smtClean="0">
                <a:latin typeface="Arial"/>
                <a:cs typeface="Arial"/>
              </a:rPr>
              <a:t>fully </a:t>
            </a:r>
            <a:r>
              <a:rPr lang="en-US" sz="2800" b="1" dirty="0">
                <a:latin typeface="Arial"/>
                <a:cs typeface="Arial"/>
              </a:rPr>
              <a:t>understand how decentralization </a:t>
            </a:r>
            <a:r>
              <a:rPr lang="en-US" sz="2800" b="1" dirty="0" smtClean="0">
                <a:latin typeface="Arial"/>
                <a:cs typeface="Arial"/>
              </a:rPr>
              <a:t>is </a:t>
            </a:r>
            <a:r>
              <a:rPr lang="en-US" sz="2800" b="1" dirty="0">
                <a:latin typeface="Arial"/>
                <a:cs typeface="Arial"/>
              </a:rPr>
              <a:t>structured and why</a:t>
            </a:r>
          </a:p>
          <a:p>
            <a:r>
              <a:rPr lang="en-US" sz="2800" dirty="0">
                <a:latin typeface="Arial"/>
                <a:cs typeface="Arial"/>
              </a:rPr>
              <a:t>The IDDF can also </a:t>
            </a:r>
            <a:r>
              <a:rPr lang="en-US" sz="2800" dirty="0" smtClean="0">
                <a:latin typeface="Arial"/>
                <a:cs typeface="Arial"/>
              </a:rPr>
              <a:t>help to </a:t>
            </a:r>
            <a:r>
              <a:rPr lang="en-US" sz="2800" b="1" dirty="0" smtClean="0">
                <a:latin typeface="Arial"/>
                <a:cs typeface="Arial"/>
              </a:rPr>
              <a:t>reveal </a:t>
            </a:r>
            <a:r>
              <a:rPr lang="en-US" sz="2800" b="1" dirty="0">
                <a:latin typeface="Arial"/>
                <a:cs typeface="Arial"/>
              </a:rPr>
              <a:t>how the elements of decentralization </a:t>
            </a:r>
            <a:r>
              <a:rPr lang="en-US" sz="2800" b="1" dirty="0" smtClean="0">
                <a:latin typeface="Arial"/>
                <a:cs typeface="Arial"/>
              </a:rPr>
              <a:t>are </a:t>
            </a:r>
            <a:r>
              <a:rPr lang="en-US" sz="2800" b="1" dirty="0">
                <a:latin typeface="Arial"/>
                <a:cs typeface="Arial"/>
              </a:rPr>
              <a:t>related</a:t>
            </a:r>
            <a:r>
              <a:rPr lang="en-US" sz="2800" dirty="0">
                <a:latin typeface="Arial"/>
                <a:cs typeface="Arial"/>
              </a:rPr>
              <a:t>, </a:t>
            </a:r>
            <a:r>
              <a:rPr lang="en-US" sz="2800" dirty="0" smtClean="0">
                <a:latin typeface="Arial"/>
                <a:cs typeface="Arial"/>
              </a:rPr>
              <a:t>and shed light on </a:t>
            </a:r>
            <a:r>
              <a:rPr lang="en-US" sz="2800" b="1" dirty="0">
                <a:latin typeface="Arial"/>
                <a:cs typeface="Arial"/>
              </a:rPr>
              <a:t>how reform efforts to date have performed in a particular country and why</a:t>
            </a:r>
          </a:p>
          <a:p>
            <a:r>
              <a:rPr lang="en-US" sz="2800" dirty="0">
                <a:latin typeface="Arial"/>
                <a:cs typeface="Arial"/>
              </a:rPr>
              <a:t>Such a diagnostic is intended to </a:t>
            </a:r>
            <a:r>
              <a:rPr lang="en-US" sz="2800" b="1" dirty="0">
                <a:latin typeface="Arial"/>
                <a:cs typeface="Arial"/>
              </a:rPr>
              <a:t>lay a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>
                <a:latin typeface="Arial"/>
                <a:cs typeface="Arial"/>
              </a:rPr>
              <a:t>foundation for </a:t>
            </a:r>
            <a:r>
              <a:rPr lang="en-US" sz="2800" b="1" dirty="0" smtClean="0">
                <a:latin typeface="Arial"/>
                <a:cs typeface="Arial"/>
              </a:rPr>
              <a:t>taking </a:t>
            </a:r>
            <a:r>
              <a:rPr lang="en-US" sz="2800" b="1" dirty="0">
                <a:latin typeface="Arial"/>
                <a:cs typeface="Arial"/>
              </a:rPr>
              <a:t>steps to improve </a:t>
            </a:r>
            <a:r>
              <a:rPr lang="en-US" sz="2800" b="1" dirty="0" smtClean="0">
                <a:latin typeface="Arial"/>
                <a:cs typeface="Arial"/>
              </a:rPr>
              <a:t>decentralization </a:t>
            </a:r>
            <a:endParaRPr lang="en-US" sz="2800" b="1" dirty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endParaRPr lang="en-US" sz="28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817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219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Structure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The</a:t>
            </a:r>
            <a:r>
              <a:rPr lang="en-US" sz="2800" b="1" dirty="0" smtClean="0">
                <a:latin typeface="Arial"/>
                <a:cs typeface="Arial"/>
              </a:rPr>
              <a:t> core decentralization diagnostic </a:t>
            </a:r>
            <a:r>
              <a:rPr lang="en-US" sz="2800" dirty="0" smtClean="0">
                <a:latin typeface="Arial"/>
                <a:cs typeface="Arial"/>
              </a:rPr>
              <a:t>is intended primarily to provide a </a:t>
            </a:r>
            <a:r>
              <a:rPr lang="en-US" sz="2800" b="1" dirty="0" smtClean="0">
                <a:latin typeface="Arial"/>
                <a:cs typeface="Arial"/>
              </a:rPr>
              <a:t>broad-brush overview of the decentralization landscape in a particular country</a:t>
            </a:r>
            <a:r>
              <a:rPr lang="en-US" sz="2800" dirty="0" smtClean="0">
                <a:latin typeface="Arial"/>
                <a:cs typeface="Arial"/>
              </a:rPr>
              <a:t>  </a:t>
            </a:r>
          </a:p>
          <a:p>
            <a:r>
              <a:rPr lang="en-US" sz="2800" dirty="0" smtClean="0">
                <a:latin typeface="Arial"/>
                <a:cs typeface="Arial"/>
              </a:rPr>
              <a:t>The IDDF fosters a </a:t>
            </a:r>
            <a:r>
              <a:rPr lang="en-US" sz="2800" b="1" dirty="0" smtClean="0">
                <a:latin typeface="Arial"/>
                <a:cs typeface="Arial"/>
              </a:rPr>
              <a:t>fuller and more </a:t>
            </a:r>
            <a:r>
              <a:rPr lang="en-US" sz="2800" b="1" dirty="0">
                <a:latin typeface="Arial"/>
                <a:cs typeface="Arial"/>
              </a:rPr>
              <a:t>consistent appreciation</a:t>
            </a:r>
            <a:r>
              <a:rPr lang="en-US" sz="2800" dirty="0">
                <a:latin typeface="Arial"/>
                <a:cs typeface="Arial"/>
              </a:rPr>
              <a:t> of the decentralization landscape </a:t>
            </a:r>
            <a:r>
              <a:rPr lang="en-US" sz="2800" dirty="0" smtClean="0">
                <a:latin typeface="Arial"/>
                <a:cs typeface="Arial"/>
              </a:rPr>
              <a:t>and </a:t>
            </a:r>
            <a:r>
              <a:rPr lang="en-US" sz="2800" dirty="0">
                <a:latin typeface="Arial"/>
                <a:cs typeface="Arial"/>
              </a:rPr>
              <a:t>better </a:t>
            </a:r>
            <a:r>
              <a:rPr lang="en-US" sz="2800" b="1" dirty="0" smtClean="0">
                <a:latin typeface="Arial"/>
                <a:cs typeface="Arial"/>
              </a:rPr>
              <a:t>enables analysts </a:t>
            </a:r>
            <a:r>
              <a:rPr lang="en-US" sz="2800" b="1" dirty="0">
                <a:latin typeface="Arial"/>
                <a:cs typeface="Arial"/>
              </a:rPr>
              <a:t>to think beyond their immediate concerns </a:t>
            </a:r>
            <a:r>
              <a:rPr lang="en-US" sz="2800" dirty="0">
                <a:latin typeface="Arial"/>
                <a:cs typeface="Arial"/>
              </a:rPr>
              <a:t>to other factors that must be considered </a:t>
            </a:r>
            <a:r>
              <a:rPr lang="en-US" sz="2800" dirty="0" smtClean="0">
                <a:latin typeface="Arial"/>
                <a:cs typeface="Arial"/>
              </a:rPr>
              <a:t>to </a:t>
            </a:r>
            <a:r>
              <a:rPr lang="en-US" sz="2800" dirty="0">
                <a:latin typeface="Arial"/>
                <a:cs typeface="Arial"/>
              </a:rPr>
              <a:t>meet their priority </a:t>
            </a:r>
            <a:r>
              <a:rPr lang="en-US" sz="2800" dirty="0" smtClean="0">
                <a:latin typeface="Arial"/>
                <a:cs typeface="Arial"/>
              </a:rPr>
              <a:t>goals  </a:t>
            </a:r>
          </a:p>
          <a:p>
            <a:r>
              <a:rPr lang="en-US" sz="2800" b="1" dirty="0" smtClean="0">
                <a:latin typeface="Arial"/>
                <a:cs typeface="Arial"/>
              </a:rPr>
              <a:t>Additional IDDF modules focus on more specific concerns </a:t>
            </a:r>
            <a:r>
              <a:rPr lang="en-US" sz="2800" dirty="0" smtClean="0">
                <a:latin typeface="Arial"/>
                <a:cs typeface="Arial"/>
              </a:rPr>
              <a:t>that provide entry points for diverse audiences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dirty="0">
              <a:latin typeface="Arial"/>
              <a:ea typeface="ＭＳ Ｐゴシック" charset="0"/>
              <a:cs typeface="Arial"/>
            </a:endParaRPr>
          </a:p>
          <a:p>
            <a:pPr eaLnBrk="1" hangingPunct="1">
              <a:lnSpc>
                <a:spcPct val="80000"/>
              </a:lnSpc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315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219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Content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458200" cy="54102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/>
                <a:cs typeface="Arial"/>
              </a:rPr>
              <a:t>The </a:t>
            </a:r>
            <a:r>
              <a:rPr lang="en-US" sz="2800" b="1" dirty="0">
                <a:latin typeface="Arial"/>
                <a:cs typeface="Arial"/>
              </a:rPr>
              <a:t>core diagnostic </a:t>
            </a:r>
            <a:r>
              <a:rPr lang="en-US" sz="2800" dirty="0">
                <a:latin typeface="Arial"/>
                <a:cs typeface="Arial"/>
              </a:rPr>
              <a:t>is built around </a:t>
            </a:r>
            <a:r>
              <a:rPr lang="en-US" sz="2800" b="1" dirty="0">
                <a:latin typeface="Arial"/>
                <a:cs typeface="Arial"/>
              </a:rPr>
              <a:t>six interrelated primary questions and a set of subsidiary questions/issues</a:t>
            </a:r>
            <a:r>
              <a:rPr lang="en-US" sz="2800" dirty="0">
                <a:latin typeface="Arial"/>
                <a:cs typeface="Arial"/>
              </a:rPr>
              <a:t>; these relate to: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T</a:t>
            </a:r>
            <a:r>
              <a:rPr lang="en-US" sz="2400" dirty="0" smtClean="0">
                <a:latin typeface="Arial"/>
                <a:cs typeface="Arial"/>
              </a:rPr>
              <a:t>he </a:t>
            </a:r>
            <a:r>
              <a:rPr lang="en-US" sz="2400" b="1" dirty="0">
                <a:latin typeface="Arial"/>
                <a:cs typeface="Arial"/>
              </a:rPr>
              <a:t>nature</a:t>
            </a:r>
            <a:r>
              <a:rPr lang="en-US" sz="2400" dirty="0">
                <a:latin typeface="Arial"/>
                <a:cs typeface="Arial"/>
              </a:rPr>
              <a:t> of the decentralization policy framework and its </a:t>
            </a:r>
            <a:r>
              <a:rPr lang="en-US" sz="2400" b="1" dirty="0">
                <a:latin typeface="Arial"/>
                <a:cs typeface="Arial"/>
              </a:rPr>
              <a:t>origins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T</a:t>
            </a:r>
            <a:r>
              <a:rPr lang="en-US" sz="2400" dirty="0" smtClean="0">
                <a:latin typeface="Arial"/>
                <a:cs typeface="Arial"/>
              </a:rPr>
              <a:t>he </a:t>
            </a:r>
            <a:r>
              <a:rPr lang="en-US" sz="2400" b="1" dirty="0">
                <a:latin typeface="Arial"/>
                <a:cs typeface="Arial"/>
              </a:rPr>
              <a:t>degree to which the framework has been implemented </a:t>
            </a:r>
            <a:r>
              <a:rPr lang="en-US" sz="2400" dirty="0">
                <a:latin typeface="Arial"/>
                <a:cs typeface="Arial"/>
              </a:rPr>
              <a:t>as officially defined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T</a:t>
            </a:r>
            <a:r>
              <a:rPr lang="en-US" sz="2400" dirty="0" smtClean="0">
                <a:latin typeface="Arial"/>
                <a:cs typeface="Arial"/>
              </a:rPr>
              <a:t>he </a:t>
            </a:r>
            <a:r>
              <a:rPr lang="en-US" sz="2400" b="1" dirty="0">
                <a:latin typeface="Arial"/>
                <a:cs typeface="Arial"/>
              </a:rPr>
              <a:t>results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the official framework </a:t>
            </a:r>
            <a:r>
              <a:rPr lang="en-US" sz="2400" dirty="0">
                <a:latin typeface="Arial"/>
                <a:cs typeface="Arial"/>
              </a:rPr>
              <a:t>has produced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T</a:t>
            </a:r>
            <a:r>
              <a:rPr lang="en-US" sz="2400" dirty="0" smtClean="0">
                <a:latin typeface="Arial"/>
                <a:cs typeface="Arial"/>
              </a:rPr>
              <a:t>he </a:t>
            </a:r>
            <a:r>
              <a:rPr lang="en-US" sz="2400" b="1" dirty="0">
                <a:latin typeface="Arial"/>
                <a:cs typeface="Arial"/>
              </a:rPr>
              <a:t>factors that have shaped decentralization </a:t>
            </a:r>
            <a:r>
              <a:rPr lang="en-US" sz="2400" dirty="0">
                <a:latin typeface="Arial"/>
                <a:cs typeface="Arial"/>
              </a:rPr>
              <a:t>as it has unfolded and </a:t>
            </a:r>
            <a:r>
              <a:rPr lang="en-US" sz="2400" dirty="0" smtClean="0">
                <a:latin typeface="Arial"/>
                <a:cs typeface="Arial"/>
              </a:rPr>
              <a:t>their </a:t>
            </a:r>
            <a:r>
              <a:rPr lang="en-US" sz="2400" dirty="0">
                <a:latin typeface="Arial"/>
                <a:cs typeface="Arial"/>
              </a:rPr>
              <a:t>relative </a:t>
            </a:r>
            <a:r>
              <a:rPr lang="en-US" sz="2400" dirty="0" smtClean="0">
                <a:latin typeface="Arial"/>
                <a:cs typeface="Arial"/>
              </a:rPr>
              <a:t>importance</a:t>
            </a:r>
            <a:endParaRPr lang="en-US" sz="2400" dirty="0">
              <a:latin typeface="Arial"/>
              <a:cs typeface="Arial"/>
            </a:endParaRPr>
          </a:p>
          <a:p>
            <a:pPr lvl="1"/>
            <a:r>
              <a:rPr lang="en-US" sz="2400" b="1" dirty="0">
                <a:latin typeface="Arial"/>
                <a:cs typeface="Arial"/>
              </a:rPr>
              <a:t>V</a:t>
            </a:r>
            <a:r>
              <a:rPr lang="en-US" sz="2400" b="1" dirty="0" smtClean="0">
                <a:latin typeface="Arial"/>
                <a:cs typeface="Arial"/>
              </a:rPr>
              <a:t>iable </a:t>
            </a:r>
            <a:r>
              <a:rPr lang="en-US" sz="2400" b="1" dirty="0">
                <a:latin typeface="Arial"/>
                <a:cs typeface="Arial"/>
              </a:rPr>
              <a:t>and strategic opportunities for taking pragmatic steps </a:t>
            </a:r>
            <a:r>
              <a:rPr lang="en-US" sz="2400" dirty="0">
                <a:latin typeface="Arial"/>
                <a:cs typeface="Arial"/>
              </a:rPr>
              <a:t>to </a:t>
            </a:r>
            <a:r>
              <a:rPr lang="en-US" sz="2400" dirty="0" smtClean="0">
                <a:latin typeface="Arial"/>
                <a:cs typeface="Arial"/>
              </a:rPr>
              <a:t>make </a:t>
            </a:r>
            <a:r>
              <a:rPr lang="en-US" sz="2400" dirty="0">
                <a:latin typeface="Arial"/>
                <a:cs typeface="Arial"/>
              </a:rPr>
              <a:t>progress in the </a:t>
            </a:r>
            <a:r>
              <a:rPr lang="en-US" sz="2400" dirty="0" smtClean="0">
                <a:latin typeface="Arial"/>
                <a:cs typeface="Arial"/>
              </a:rPr>
              <a:t>future  </a:t>
            </a:r>
            <a:endParaRPr lang="en-US" sz="2400" dirty="0">
              <a:latin typeface="Arial"/>
              <a:cs typeface="Arial"/>
            </a:endParaRPr>
          </a:p>
          <a:p>
            <a:pPr marL="457200" lvl="1" indent="-457200"/>
            <a:endParaRPr lang="en-US" sz="2800" dirty="0" smtClean="0">
              <a:latin typeface="Arial"/>
              <a:cs typeface="Arial"/>
            </a:endParaRPr>
          </a:p>
          <a:p>
            <a:pPr marL="342900" lvl="1" indent="-342900">
              <a:buFontTx/>
              <a:buChar char="•"/>
            </a:pPr>
            <a:endParaRPr lang="en-US" sz="2400" dirty="0"/>
          </a:p>
          <a:p>
            <a:pPr marL="342900" lvl="1" indent="-342900">
              <a:buFontTx/>
              <a:buChar char="•"/>
            </a:pPr>
            <a:endParaRPr lang="en-US" sz="2400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399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72008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 smtClean="0">
                <a:solidFill>
                  <a:srgbClr val="508709"/>
                </a:solidFill>
                <a:latin typeface="Arial" charset="0"/>
                <a:cs typeface="Arial" charset="0"/>
              </a:rPr>
              <a:t>II. Mapping Decentralization Basics </a:t>
            </a:r>
            <a:endParaRPr lang="en-US" sz="4000" b="1" u="sng" dirty="0">
              <a:solidFill>
                <a:srgbClr val="508709"/>
              </a:solidFill>
              <a:latin typeface="Arial" charset="0"/>
              <a:cs typeface="Arial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11561" y="1340768"/>
            <a:ext cx="7992888" cy="5112568"/>
          </a:xfrm>
        </p:spPr>
        <p:txBody>
          <a:bodyPr>
            <a:noAutofit/>
          </a:bodyPr>
          <a:lstStyle/>
          <a:p>
            <a:r>
              <a:rPr lang="en-US" sz="2800" dirty="0"/>
              <a:t>The </a:t>
            </a:r>
            <a:r>
              <a:rPr lang="en-US" sz="2800" b="1" dirty="0"/>
              <a:t>starting point for understanding decentralization </a:t>
            </a:r>
            <a:r>
              <a:rPr lang="en-US" sz="2800" dirty="0"/>
              <a:t>is knowing what it </a:t>
            </a:r>
            <a:r>
              <a:rPr lang="en-US" sz="2800" dirty="0" smtClean="0"/>
              <a:t>is and what it means </a:t>
            </a:r>
            <a:r>
              <a:rPr lang="en-US" sz="2800" dirty="0"/>
              <a:t>in a particular country  </a:t>
            </a:r>
          </a:p>
          <a:p>
            <a:r>
              <a:rPr lang="en-US" sz="2800" dirty="0"/>
              <a:t>There has long been a </a:t>
            </a:r>
            <a:r>
              <a:rPr lang="en-US" sz="2800" b="1" dirty="0"/>
              <a:t>tendency to treat decentralization as though it were a standardized phenomena </a:t>
            </a:r>
            <a:r>
              <a:rPr lang="en-US" sz="2800" dirty="0" smtClean="0"/>
              <a:t>(and it has in recent times often been </a:t>
            </a:r>
            <a:r>
              <a:rPr lang="en-US" sz="2800" dirty="0"/>
              <a:t>framed in terms of </a:t>
            </a:r>
            <a:r>
              <a:rPr lang="en-US" sz="2800" dirty="0" smtClean="0"/>
              <a:t>devolution to elected local governments)</a:t>
            </a:r>
            <a:endParaRPr lang="en-US" sz="2800" b="1" dirty="0"/>
          </a:p>
          <a:p>
            <a:r>
              <a:rPr lang="en-US" sz="2800" b="1" dirty="0" smtClean="0"/>
              <a:t>Yet decentralization is </a:t>
            </a:r>
            <a:r>
              <a:rPr lang="en-US" sz="2800" b="1" dirty="0"/>
              <a:t>in fact highly diverse in many </a:t>
            </a:r>
            <a:r>
              <a:rPr lang="en-US" sz="2800" b="1" dirty="0" smtClean="0"/>
              <a:t>ways, </a:t>
            </a:r>
            <a:r>
              <a:rPr lang="en-US" sz="2800" dirty="0" smtClean="0"/>
              <a:t>and it has multiple dimensions that need to work together in an integrated way</a:t>
            </a:r>
            <a:endParaRPr lang="en-US" sz="28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639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720080"/>
          </a:xfrm>
        </p:spPr>
        <p:txBody>
          <a:bodyPr>
            <a:noAutofit/>
          </a:bodyPr>
          <a:lstStyle/>
          <a:p>
            <a:pPr algn="ctr"/>
            <a:r>
              <a:rPr lang="en-US" sz="3600" b="1" u="sng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Elements of Diversity</a:t>
            </a:r>
            <a:endParaRPr lang="en-US" sz="3600" b="1" u="sng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11561" y="1219200"/>
            <a:ext cx="7992888" cy="5234136"/>
          </a:xfrm>
        </p:spPr>
        <p:txBody>
          <a:bodyPr>
            <a:noAutofit/>
          </a:bodyPr>
          <a:lstStyle/>
          <a:p>
            <a:r>
              <a:rPr lang="en-US" sz="2800" dirty="0"/>
              <a:t>T</a:t>
            </a:r>
            <a:r>
              <a:rPr lang="en-US" sz="2800" dirty="0" smtClean="0"/>
              <a:t>he </a:t>
            </a:r>
            <a:r>
              <a:rPr lang="en-US" sz="2800" b="1" dirty="0"/>
              <a:t>strength of the framework </a:t>
            </a:r>
            <a:r>
              <a:rPr lang="en-US" sz="2800" dirty="0"/>
              <a:t>defining </a:t>
            </a:r>
            <a:r>
              <a:rPr lang="en-US" sz="2800" dirty="0" smtClean="0"/>
              <a:t>decentralization</a:t>
            </a:r>
          </a:p>
          <a:p>
            <a:r>
              <a:rPr lang="en-US" sz="2800" dirty="0" smtClean="0"/>
              <a:t>The </a:t>
            </a:r>
            <a:r>
              <a:rPr lang="en-US" sz="2800" b="1" dirty="0"/>
              <a:t>number of subnational levels </a:t>
            </a:r>
            <a:r>
              <a:rPr lang="en-US" sz="2800" dirty="0" smtClean="0"/>
              <a:t>in a particular country</a:t>
            </a:r>
          </a:p>
          <a:p>
            <a:r>
              <a:rPr lang="en-US" sz="2800" dirty="0" smtClean="0"/>
              <a:t>The </a:t>
            </a:r>
            <a:r>
              <a:rPr lang="en-US" sz="2800" b="1" dirty="0"/>
              <a:t>types and degrees of </a:t>
            </a:r>
            <a:r>
              <a:rPr lang="en-US" sz="2800" b="1" dirty="0" smtClean="0"/>
              <a:t>empowerment </a:t>
            </a:r>
            <a:r>
              <a:rPr lang="en-US" sz="2800" dirty="0" smtClean="0"/>
              <a:t>(specific and general, levels of authority and autonomy)</a:t>
            </a:r>
            <a:endParaRPr lang="en-US" sz="2800" dirty="0"/>
          </a:p>
          <a:p>
            <a:r>
              <a:rPr lang="en-US" sz="2800" dirty="0"/>
              <a:t>T</a:t>
            </a:r>
            <a:r>
              <a:rPr lang="en-US" sz="2800" dirty="0" smtClean="0"/>
              <a:t>he </a:t>
            </a:r>
            <a:r>
              <a:rPr lang="en-US" sz="2800" dirty="0"/>
              <a:t>nature and direction of </a:t>
            </a:r>
            <a:r>
              <a:rPr lang="en-US" sz="2800" b="1" dirty="0"/>
              <a:t>accountability mechanism</a:t>
            </a:r>
            <a:r>
              <a:rPr lang="en-US" sz="2800" dirty="0"/>
              <a:t>s, among others.  </a:t>
            </a:r>
          </a:p>
          <a:p>
            <a:r>
              <a:rPr lang="en-US" sz="2800" b="1" dirty="0"/>
              <a:t>The current shape of the system says a great deal about how it should be expected to perform in practice and what might be done to improve </a:t>
            </a:r>
            <a:r>
              <a:rPr lang="en-US" sz="2800" b="1" dirty="0" smtClean="0"/>
              <a:t>it</a:t>
            </a:r>
            <a:endParaRPr lang="en-US" sz="2800" dirty="0"/>
          </a:p>
          <a:p>
            <a:pPr>
              <a:spcBef>
                <a:spcPts val="0"/>
              </a:spcBef>
            </a:pPr>
            <a:endParaRPr lang="en-US" sz="28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493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82000" cy="5257800"/>
          </a:xfrm>
        </p:spPr>
        <p:txBody>
          <a:bodyPr>
            <a:normAutofit fontScale="92500"/>
          </a:bodyPr>
          <a:lstStyle/>
          <a:p>
            <a:r>
              <a:rPr lang="en-US" sz="2800" dirty="0">
                <a:latin typeface="Arial"/>
                <a:cs typeface="Arial"/>
              </a:rPr>
              <a:t>A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>
                <a:latin typeface="Arial"/>
                <a:cs typeface="Arial"/>
              </a:rPr>
              <a:t>decentralization policy framework takes a particular form because of factors--historical, political, etc</a:t>
            </a:r>
            <a:r>
              <a:rPr lang="en-US" sz="2800" b="1" dirty="0" smtClean="0">
                <a:latin typeface="Arial"/>
                <a:cs typeface="Arial"/>
              </a:rPr>
              <a:t>.—that often </a:t>
            </a:r>
            <a:r>
              <a:rPr lang="en-US" sz="2800" b="1" dirty="0">
                <a:latin typeface="Arial"/>
                <a:cs typeface="Arial"/>
              </a:rPr>
              <a:t>cannot be easily overcome </a:t>
            </a:r>
            <a:r>
              <a:rPr lang="en-US" sz="2800" dirty="0">
                <a:latin typeface="Arial"/>
                <a:cs typeface="Arial"/>
              </a:rPr>
              <a:t>even if policy changes would be considered beneficial from a conceptual </a:t>
            </a:r>
            <a:r>
              <a:rPr lang="en-US" sz="2800" dirty="0" smtClean="0">
                <a:latin typeface="Arial"/>
                <a:cs typeface="Arial"/>
              </a:rPr>
              <a:t>perspectiv</a:t>
            </a:r>
            <a:r>
              <a:rPr lang="en-US" sz="2800" b="1" dirty="0" smtClean="0">
                <a:latin typeface="Arial"/>
                <a:cs typeface="Arial"/>
              </a:rPr>
              <a:t>e</a:t>
            </a:r>
            <a:r>
              <a:rPr lang="en-US" sz="2800" dirty="0" smtClean="0">
                <a:latin typeface="Arial"/>
                <a:cs typeface="Arial"/>
              </a:rPr>
              <a:t> </a:t>
            </a:r>
            <a:endParaRPr lang="en-US" sz="2800" dirty="0">
              <a:latin typeface="Arial"/>
              <a:cs typeface="Arial"/>
            </a:endParaRPr>
          </a:p>
          <a:p>
            <a:r>
              <a:rPr lang="en-US" sz="2800" dirty="0">
                <a:latin typeface="Arial"/>
                <a:cs typeface="Arial"/>
              </a:rPr>
              <a:t>For example</a:t>
            </a:r>
            <a:r>
              <a:rPr lang="en-US" sz="2800" dirty="0" smtClean="0">
                <a:latin typeface="Arial"/>
                <a:cs typeface="Arial"/>
              </a:rPr>
              <a:t>, subnational </a:t>
            </a:r>
            <a:r>
              <a:rPr lang="en-US" sz="2800" dirty="0">
                <a:latin typeface="Arial"/>
                <a:cs typeface="Arial"/>
              </a:rPr>
              <a:t>government jurisdictions may be large because of </a:t>
            </a:r>
            <a:r>
              <a:rPr lang="en-US" sz="2800" b="1" dirty="0">
                <a:latin typeface="Arial"/>
                <a:cs typeface="Arial"/>
              </a:rPr>
              <a:t>ethnic considerations </a:t>
            </a:r>
            <a:r>
              <a:rPr lang="en-US" sz="2800" dirty="0">
                <a:latin typeface="Arial"/>
                <a:cs typeface="Arial"/>
              </a:rPr>
              <a:t>or small because of  the importance of the influence of </a:t>
            </a:r>
            <a:r>
              <a:rPr lang="en-US" sz="2800" b="1" dirty="0">
                <a:latin typeface="Arial"/>
                <a:cs typeface="Arial"/>
              </a:rPr>
              <a:t>traditional </a:t>
            </a:r>
            <a:r>
              <a:rPr lang="en-US" sz="2800" b="1" dirty="0" smtClean="0">
                <a:latin typeface="Arial"/>
                <a:cs typeface="Arial"/>
              </a:rPr>
              <a:t>decision-making structures</a:t>
            </a:r>
            <a:endParaRPr lang="en-US" sz="2800" b="1" dirty="0">
              <a:latin typeface="Arial"/>
              <a:cs typeface="Arial"/>
            </a:endParaRPr>
          </a:p>
          <a:p>
            <a:r>
              <a:rPr lang="en-US" sz="2800" dirty="0">
                <a:latin typeface="Arial"/>
                <a:cs typeface="Arial"/>
              </a:rPr>
              <a:t>Similarly, one level of subnational government may be more empowered than another because </a:t>
            </a:r>
            <a:r>
              <a:rPr lang="en-US" sz="2800" b="1" dirty="0">
                <a:latin typeface="Arial"/>
                <a:cs typeface="Arial"/>
              </a:rPr>
              <a:t>of political considerations</a:t>
            </a:r>
            <a:r>
              <a:rPr lang="en-US" sz="2800" dirty="0">
                <a:latin typeface="Arial"/>
                <a:cs typeface="Arial"/>
              </a:rPr>
              <a:t> that overwhelm all other </a:t>
            </a:r>
            <a:r>
              <a:rPr lang="en-US" sz="2800" dirty="0" smtClean="0">
                <a:latin typeface="Arial"/>
                <a:cs typeface="Arial"/>
              </a:rPr>
              <a:t>concerns </a:t>
            </a:r>
            <a:endParaRPr lang="en-US" sz="2800" dirty="0">
              <a:latin typeface="Arial"/>
              <a:cs typeface="Arial"/>
            </a:endParaRPr>
          </a:p>
          <a:p>
            <a:pPr marL="342900" lvl="1" indent="-342900">
              <a:buFontTx/>
              <a:buChar char="•"/>
            </a:pPr>
            <a:endParaRPr lang="en-US" sz="2400" dirty="0">
              <a:latin typeface="Arial" charset="0"/>
              <a:ea typeface="ＭＳ Ｐゴシック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40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III.</a:t>
            </a:r>
            <a:r>
              <a:rPr lang="en-US" sz="4000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Factors Shaping Decentralization</a:t>
            </a:r>
            <a:endParaRPr lang="en-GB" sz="40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423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Arial"/>
                <a:cs typeface="Arial"/>
              </a:rPr>
              <a:t>It </a:t>
            </a:r>
            <a:r>
              <a:rPr lang="en-US" sz="2800" b="1" dirty="0">
                <a:latin typeface="Arial"/>
                <a:cs typeface="Arial"/>
              </a:rPr>
              <a:t>may be impossible to change </a:t>
            </a:r>
            <a:r>
              <a:rPr lang="en-US" sz="2800" dirty="0">
                <a:latin typeface="Arial"/>
                <a:cs typeface="Arial"/>
              </a:rPr>
              <a:t>the basic </a:t>
            </a:r>
            <a:r>
              <a:rPr lang="en-US" sz="2800" dirty="0" smtClean="0">
                <a:latin typeface="Arial"/>
                <a:cs typeface="Arial"/>
              </a:rPr>
              <a:t> configuration of jurisdictions </a:t>
            </a:r>
            <a:r>
              <a:rPr lang="en-US" sz="2800" dirty="0">
                <a:latin typeface="Arial"/>
                <a:cs typeface="Arial"/>
              </a:rPr>
              <a:t>and how they are </a:t>
            </a:r>
            <a:r>
              <a:rPr lang="en-US" sz="2800" dirty="0" smtClean="0">
                <a:latin typeface="Arial"/>
                <a:cs typeface="Arial"/>
              </a:rPr>
              <a:t>empowered </a:t>
            </a:r>
            <a:r>
              <a:rPr lang="en-US" sz="2800" dirty="0">
                <a:latin typeface="Arial"/>
                <a:cs typeface="Arial"/>
              </a:rPr>
              <a:t>even if this might seem like sound policy based on normative principles. </a:t>
            </a:r>
            <a:endParaRPr lang="en-US" sz="2800" dirty="0" smtClean="0">
              <a:latin typeface="Arial"/>
              <a:cs typeface="Arial"/>
            </a:endParaRPr>
          </a:p>
          <a:p>
            <a:r>
              <a:rPr lang="en-US" sz="2800" dirty="0" smtClean="0">
                <a:latin typeface="Arial"/>
                <a:cs typeface="Arial"/>
              </a:rPr>
              <a:t>But </a:t>
            </a:r>
            <a:r>
              <a:rPr lang="en-US" sz="2800" dirty="0">
                <a:latin typeface="Arial"/>
                <a:cs typeface="Arial"/>
              </a:rPr>
              <a:t>there </a:t>
            </a:r>
            <a:r>
              <a:rPr lang="en-US" sz="2800" b="1" dirty="0">
                <a:latin typeface="Arial"/>
                <a:cs typeface="Arial"/>
              </a:rPr>
              <a:t>may be other feasible ways to deal with a problem</a:t>
            </a:r>
            <a:r>
              <a:rPr lang="en-US" sz="2800" dirty="0">
                <a:latin typeface="Arial"/>
                <a:cs typeface="Arial"/>
              </a:rPr>
              <a:t>, </a:t>
            </a:r>
            <a:r>
              <a:rPr lang="en-US" sz="2800" dirty="0" smtClean="0">
                <a:latin typeface="Arial"/>
                <a:cs typeface="Arial"/>
              </a:rPr>
              <a:t>e.g.</a:t>
            </a:r>
          </a:p>
          <a:p>
            <a:pPr lvl="1"/>
            <a:r>
              <a:rPr lang="en-US" sz="2800" b="1" dirty="0">
                <a:latin typeface="Arial"/>
                <a:cs typeface="Arial"/>
              </a:rPr>
              <a:t>E</a:t>
            </a:r>
            <a:r>
              <a:rPr lang="en-US" sz="2800" b="1" dirty="0" smtClean="0">
                <a:latin typeface="Arial"/>
                <a:cs typeface="Arial"/>
              </a:rPr>
              <a:t>stablish lower or secondary </a:t>
            </a:r>
            <a:r>
              <a:rPr lang="en-US" sz="2800" b="1" dirty="0">
                <a:latin typeface="Arial"/>
                <a:cs typeface="Arial"/>
              </a:rPr>
              <a:t>tiers </a:t>
            </a:r>
            <a:r>
              <a:rPr lang="en-US" sz="2800" dirty="0" smtClean="0">
                <a:latin typeface="Arial"/>
                <a:cs typeface="Arial"/>
              </a:rPr>
              <a:t>if the main jurisdictions </a:t>
            </a:r>
            <a:r>
              <a:rPr lang="en-US" sz="2800" dirty="0">
                <a:latin typeface="Arial"/>
                <a:cs typeface="Arial"/>
              </a:rPr>
              <a:t>are too large to be </a:t>
            </a:r>
            <a:r>
              <a:rPr lang="en-US" sz="2800" dirty="0" smtClean="0">
                <a:latin typeface="Arial"/>
                <a:cs typeface="Arial"/>
              </a:rPr>
              <a:t>politically accountable </a:t>
            </a:r>
            <a:r>
              <a:rPr lang="en-US" sz="2800" dirty="0">
                <a:latin typeface="Arial"/>
                <a:cs typeface="Arial"/>
              </a:rPr>
              <a:t>to </a:t>
            </a:r>
            <a:r>
              <a:rPr lang="en-US" sz="2800" dirty="0" smtClean="0">
                <a:latin typeface="Arial"/>
                <a:cs typeface="Arial"/>
              </a:rPr>
              <a:t>citizens</a:t>
            </a:r>
          </a:p>
          <a:p>
            <a:pPr lvl="1"/>
            <a:r>
              <a:rPr lang="en-US" sz="2800" dirty="0">
                <a:latin typeface="Arial"/>
                <a:cs typeface="Arial"/>
              </a:rPr>
              <a:t>D</a:t>
            </a:r>
            <a:r>
              <a:rPr lang="en-US" sz="2800" dirty="0" smtClean="0">
                <a:latin typeface="Arial"/>
                <a:cs typeface="Arial"/>
              </a:rPr>
              <a:t>evelop </a:t>
            </a:r>
            <a:r>
              <a:rPr lang="en-US" sz="2800" b="1" dirty="0" smtClean="0">
                <a:latin typeface="Arial"/>
                <a:cs typeface="Arial"/>
              </a:rPr>
              <a:t>inter-jurisdictional </a:t>
            </a:r>
            <a:r>
              <a:rPr lang="en-US" sz="2800" b="1" dirty="0">
                <a:latin typeface="Arial"/>
                <a:cs typeface="Arial"/>
              </a:rPr>
              <a:t>cooperation </a:t>
            </a:r>
            <a:r>
              <a:rPr lang="en-US" sz="2800" dirty="0">
                <a:latin typeface="Arial"/>
                <a:cs typeface="Arial"/>
              </a:rPr>
              <a:t>mechanisms </a:t>
            </a:r>
            <a:r>
              <a:rPr lang="en-US" sz="2800" dirty="0" smtClean="0">
                <a:latin typeface="Arial"/>
                <a:cs typeface="Arial"/>
              </a:rPr>
              <a:t>where many </a:t>
            </a:r>
            <a:r>
              <a:rPr lang="en-US" sz="2800" dirty="0">
                <a:latin typeface="Arial"/>
                <a:cs typeface="Arial"/>
              </a:rPr>
              <a:t>jurisdictions are too small to deliver viable </a:t>
            </a:r>
            <a:r>
              <a:rPr lang="en-US" sz="2800" dirty="0" smtClean="0">
                <a:latin typeface="Arial"/>
                <a:cs typeface="Arial"/>
              </a:rPr>
              <a:t>services and the prospects of amalgamating them are weak</a:t>
            </a:r>
            <a:endParaRPr lang="en-US" sz="2800" dirty="0">
              <a:latin typeface="Arial"/>
              <a:cs typeface="Arial"/>
            </a:endParaRPr>
          </a:p>
          <a:p>
            <a:endParaRPr lang="en-US" b="1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Implications and Alternatives</a:t>
            </a:r>
            <a:endParaRPr lang="en-GB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427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2997</TotalTime>
  <Words>1553</Words>
  <Application>Microsoft Macintosh PowerPoint</Application>
  <PresentationFormat>Présentation à l'écran (4:3)</PresentationFormat>
  <Paragraphs>95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Waveform</vt:lpstr>
      <vt:lpstr>  European Commission DG DEVCO Workshop on Territorial Approaches to Local Development in Asian and Pacific Countries Jakarta/23-25 February 2016</vt:lpstr>
      <vt:lpstr>Outline</vt:lpstr>
      <vt:lpstr>I. IDDF Rationale</vt:lpstr>
      <vt:lpstr>Structure</vt:lpstr>
      <vt:lpstr>Content</vt:lpstr>
      <vt:lpstr>II. Mapping Decentralization Basics </vt:lpstr>
      <vt:lpstr>Elements of Diversity</vt:lpstr>
      <vt:lpstr>III. Factors Shaping Decentralization</vt:lpstr>
      <vt:lpstr>Implications and Alternatives</vt:lpstr>
      <vt:lpstr>IV. Implementation Status </vt:lpstr>
      <vt:lpstr>Compliance and Implications</vt:lpstr>
      <vt:lpstr>V. Performance</vt:lpstr>
      <vt:lpstr>Interpretation and Implications</vt:lpstr>
      <vt:lpstr>VI. Factors and Dynamics Shaping Performance </vt:lpstr>
      <vt:lpstr>Specific Considerations and Linkages</vt:lpstr>
      <vt:lpstr>VII. Potential Next Steps </vt:lpstr>
      <vt:lpstr>Key Features of Effective Reform</vt:lpstr>
      <vt:lpstr>VIII. Concluding Comments</vt:lpstr>
      <vt:lpstr>Flexibility and Integration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Jakarta IDDF</dc:title>
  <dc:subject/>
  <dc:creator/>
  <cp:keywords/>
  <dc:description/>
  <cp:lastModifiedBy>Rodriguez</cp:lastModifiedBy>
  <cp:revision>148</cp:revision>
  <dcterms:created xsi:type="dcterms:W3CDTF">2012-05-02T01:00:51Z</dcterms:created>
  <dcterms:modified xsi:type="dcterms:W3CDTF">2016-02-24T01:42:46Z</dcterms:modified>
  <cp:category/>
</cp:coreProperties>
</file>