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71" r:id="rId3"/>
    <p:sldId id="258" r:id="rId4"/>
    <p:sldId id="266" r:id="rId5"/>
    <p:sldId id="268" r:id="rId6"/>
    <p:sldId id="269" r:id="rId7"/>
    <p:sldId id="270" r:id="rId8"/>
    <p:sldId id="272" r:id="rId9"/>
    <p:sldId id="27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3" autoAdjust="0"/>
    <p:restoredTop sz="87071" autoAdjust="0"/>
  </p:normalViewPr>
  <p:slideViewPr>
    <p:cSldViewPr snapToGrid="0">
      <p:cViewPr varScale="1">
        <p:scale>
          <a:sx n="90" d="100"/>
          <a:sy n="90" d="100"/>
        </p:scale>
        <p:origin x="192" y="4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24C184-4ECB-4A2A-B235-DE7A2A57BBE6}" type="datetimeFigureOut">
              <a:rPr lang="en-US" smtClean="0"/>
              <a:t>2/20/2016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464AAE-257A-4E25-80B6-8CCAE3D0943E}" type="slidenum">
              <a:rPr lang="en-US" smtClean="0"/>
              <a:t>‹#›</a:t>
            </a:fld>
            <a:endParaRPr lang="en-US"/>
          </a:p>
        </p:txBody>
      </p:sp>
    </p:spTree>
    <p:extLst>
      <p:ext uri="{BB962C8B-B14F-4D97-AF65-F5344CB8AC3E}">
        <p14:creationId xmlns:p14="http://schemas.microsoft.com/office/powerpoint/2010/main" val="491436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Wingdings" panose="05000000000000000000" pitchFamily="2" charset="2"/>
              <a:buChar char="§"/>
            </a:pPr>
            <a:r>
              <a:rPr lang="en-US" dirty="0" smtClean="0"/>
              <a:t>Service contract</a:t>
            </a:r>
          </a:p>
          <a:p>
            <a:pPr>
              <a:buFont typeface="Wingdings" panose="05000000000000000000" pitchFamily="2" charset="2"/>
              <a:buChar char="§"/>
            </a:pPr>
            <a:r>
              <a:rPr lang="en-US" dirty="0" smtClean="0"/>
              <a:t>Management contract;</a:t>
            </a:r>
          </a:p>
          <a:p>
            <a:pPr>
              <a:buFont typeface="Wingdings" panose="05000000000000000000" pitchFamily="2" charset="2"/>
              <a:buChar char="§"/>
            </a:pPr>
            <a:r>
              <a:rPr lang="en-US" dirty="0" err="1" smtClean="0"/>
              <a:t>Affermage</a:t>
            </a:r>
            <a:r>
              <a:rPr lang="en-US" dirty="0" smtClean="0"/>
              <a:t> and lease contracts;</a:t>
            </a:r>
          </a:p>
          <a:p>
            <a:pPr>
              <a:buFont typeface="Wingdings" panose="05000000000000000000" pitchFamily="2" charset="2"/>
              <a:buChar char="§"/>
            </a:pPr>
            <a:r>
              <a:rPr lang="en-US" dirty="0" smtClean="0"/>
              <a:t>Concession;</a:t>
            </a:r>
          </a:p>
          <a:p>
            <a:pPr>
              <a:buFont typeface="Wingdings" panose="05000000000000000000" pitchFamily="2" charset="2"/>
              <a:buChar char="§"/>
            </a:pPr>
            <a:r>
              <a:rPr lang="en-US" dirty="0" smtClean="0"/>
              <a:t>Build–operate–transfer (BOT) and similar arrangements (including BTO, BOO, DBO, DBFO;</a:t>
            </a:r>
          </a:p>
          <a:p>
            <a:pPr>
              <a:buFont typeface="Wingdings" panose="05000000000000000000" pitchFamily="2" charset="2"/>
              <a:buChar char="§"/>
            </a:pPr>
            <a:r>
              <a:rPr lang="en-US" dirty="0" smtClean="0"/>
              <a:t>Joint venture</a:t>
            </a:r>
          </a:p>
          <a:p>
            <a:endParaRPr lang="en-US" dirty="0"/>
          </a:p>
        </p:txBody>
      </p:sp>
      <p:sp>
        <p:nvSpPr>
          <p:cNvPr id="4" name="Slide Number Placeholder 3"/>
          <p:cNvSpPr>
            <a:spLocks noGrp="1"/>
          </p:cNvSpPr>
          <p:nvPr>
            <p:ph type="sldNum" sz="quarter" idx="10"/>
          </p:nvPr>
        </p:nvSpPr>
        <p:spPr/>
        <p:txBody>
          <a:bodyPr/>
          <a:lstStyle/>
          <a:p>
            <a:fld id="{8A464AAE-257A-4E25-80B6-8CCAE3D0943E}" type="slidenum">
              <a:rPr lang="en-US" smtClean="0"/>
              <a:t>5</a:t>
            </a:fld>
            <a:endParaRPr lang="en-US"/>
          </a:p>
        </p:txBody>
      </p:sp>
    </p:spTree>
    <p:extLst>
      <p:ext uri="{BB962C8B-B14F-4D97-AF65-F5344CB8AC3E}">
        <p14:creationId xmlns:p14="http://schemas.microsoft.com/office/powerpoint/2010/main" val="647190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u="none" strike="noStrike" baseline="0" dirty="0" smtClean="0"/>
              <a:t>Joshi and Moore (2003) suggest that institutionalized co-production is probably common in poor countries, but it is often ignored because it is not looked for</a:t>
            </a:r>
          </a:p>
          <a:p>
            <a:pPr algn="l"/>
            <a:r>
              <a:rPr lang="en-US" dirty="0" smtClean="0"/>
              <a:t>Institutionalized co-production is defined as: the provision of public services (broadly defined, to include regulation) through a regular long-term relationship between state agencies and organized groups of citizens, where both make substantial resource contributions.</a:t>
            </a:r>
          </a:p>
          <a:p>
            <a:r>
              <a:rPr lang="en-US" dirty="0" smtClean="0"/>
              <a:t>E. </a:t>
            </a:r>
            <a:r>
              <a:rPr lang="en-US" dirty="0" err="1" smtClean="0"/>
              <a:t>Ostrom’s</a:t>
            </a:r>
            <a:r>
              <a:rPr lang="en-US" dirty="0" smtClean="0"/>
              <a:t> positive example of co-production is Gabrielle Watson’s [1995] acclaimed study of ‘</a:t>
            </a:r>
            <a:r>
              <a:rPr lang="en-US" dirty="0" err="1" smtClean="0"/>
              <a:t>condominial</a:t>
            </a:r>
            <a:r>
              <a:rPr lang="en-US" dirty="0" smtClean="0"/>
              <a:t> sewerage’ in Brazilian cities, where government agencies and groups of c</a:t>
            </a:r>
          </a:p>
          <a:p>
            <a:r>
              <a:rPr lang="en-US" dirty="0" smtClean="0"/>
              <a:t>citizens cooperated to supply low-cost sewerage to poor communities – at the price of considerable citizen involvement in the planning, construction, and maintenance of sewers.</a:t>
            </a:r>
          </a:p>
          <a:p>
            <a:endParaRPr lang="en-US" dirty="0" smtClean="0"/>
          </a:p>
          <a:p>
            <a:r>
              <a:rPr lang="en-US" dirty="0" smtClean="0"/>
              <a:t>Where co-production occurs, power, authority and control of resources are likely to be divided (not necessarily equally), between the state and groups of citizens in an interdependent and ambiguous fashion. </a:t>
            </a:r>
          </a:p>
          <a:p>
            <a:r>
              <a:rPr lang="en-US" dirty="0" smtClean="0"/>
              <a:t>This is not in itself something to be welcomed: sharp, clear boundaries between public and private spheres are indicators and components of effective, accountable polities. But, as we explore below, some blurring of those boundaries may in some circumstances be the price of service delivery arrangements that actually work.</a:t>
            </a:r>
          </a:p>
          <a:p>
            <a:endParaRPr lang="en-US" dirty="0" smtClean="0"/>
          </a:p>
          <a:p>
            <a:r>
              <a:rPr lang="en-US" dirty="0" smtClean="0"/>
              <a:t>At the European level, the issue of co-production was put firmly on the agenda of EU Ministries of Public Administration at the 4th European Quality Conference for Public Agencies in the EU in 2006 (Pollitt, </a:t>
            </a:r>
            <a:r>
              <a:rPr lang="en-US" dirty="0" err="1" smtClean="0"/>
              <a:t>Bouckaert</a:t>
            </a:r>
            <a:r>
              <a:rPr lang="en-US" dirty="0" smtClean="0"/>
              <a:t> and </a:t>
            </a:r>
            <a:r>
              <a:rPr lang="en-US" dirty="0" err="1" smtClean="0"/>
              <a:t>Löffler</a:t>
            </a:r>
            <a:r>
              <a:rPr lang="en-US" dirty="0" smtClean="0"/>
              <a:t>) and it was chosen as the core theme of the 5th European Quality Conference in 2008. </a:t>
            </a:r>
          </a:p>
          <a:p>
            <a:endParaRPr lang="en-US" dirty="0" smtClean="0"/>
          </a:p>
          <a:p>
            <a:r>
              <a:rPr lang="en-US" dirty="0" smtClean="0"/>
              <a:t>Recently, the OECD has also started to focus on co-production within its agenda of promoting innovative public services.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8A464AAE-257A-4E25-80B6-8CCAE3D0943E}" type="slidenum">
              <a:rPr lang="en-US" smtClean="0"/>
              <a:t>7</a:t>
            </a:fld>
            <a:endParaRPr lang="en-US"/>
          </a:p>
        </p:txBody>
      </p:sp>
    </p:spTree>
    <p:extLst>
      <p:ext uri="{BB962C8B-B14F-4D97-AF65-F5344CB8AC3E}">
        <p14:creationId xmlns:p14="http://schemas.microsoft.com/office/powerpoint/2010/main" val="3951344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896CF71-42C5-479D-A4A8-EA4D3F2CEA12}" type="datetimeFigureOut">
              <a:rPr lang="en-US" smtClean="0"/>
              <a:t>2/20/2016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F126A-2FC8-4B38-B568-6D1429FEED31}" type="slidenum">
              <a:rPr lang="en-US" smtClean="0"/>
              <a:t>‹#›</a:t>
            </a:fld>
            <a:endParaRPr lang="en-US"/>
          </a:p>
        </p:txBody>
      </p:sp>
    </p:spTree>
    <p:extLst>
      <p:ext uri="{BB962C8B-B14F-4D97-AF65-F5344CB8AC3E}">
        <p14:creationId xmlns:p14="http://schemas.microsoft.com/office/powerpoint/2010/main" val="2605995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96CF71-42C5-479D-A4A8-EA4D3F2CEA12}" type="datetimeFigureOut">
              <a:rPr lang="en-US" smtClean="0"/>
              <a:t>2/20/2016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F126A-2FC8-4B38-B568-6D1429FEED31}" type="slidenum">
              <a:rPr lang="en-US" smtClean="0"/>
              <a:t>‹#›</a:t>
            </a:fld>
            <a:endParaRPr lang="en-US"/>
          </a:p>
        </p:txBody>
      </p:sp>
    </p:spTree>
    <p:extLst>
      <p:ext uri="{BB962C8B-B14F-4D97-AF65-F5344CB8AC3E}">
        <p14:creationId xmlns:p14="http://schemas.microsoft.com/office/powerpoint/2010/main" val="861500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96CF71-42C5-479D-A4A8-EA4D3F2CEA12}" type="datetimeFigureOut">
              <a:rPr lang="en-US" smtClean="0"/>
              <a:t>2/20/2016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F126A-2FC8-4B38-B568-6D1429FEED31}" type="slidenum">
              <a:rPr lang="en-US" smtClean="0"/>
              <a:t>‹#›</a:t>
            </a:fld>
            <a:endParaRPr lang="en-US"/>
          </a:p>
        </p:txBody>
      </p:sp>
    </p:spTree>
    <p:extLst>
      <p:ext uri="{BB962C8B-B14F-4D97-AF65-F5344CB8AC3E}">
        <p14:creationId xmlns:p14="http://schemas.microsoft.com/office/powerpoint/2010/main" val="2748345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96CF71-42C5-479D-A4A8-EA4D3F2CEA12}" type="datetimeFigureOut">
              <a:rPr lang="en-US" smtClean="0"/>
              <a:t>2/20/2016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F126A-2FC8-4B38-B568-6D1429FEED31}" type="slidenum">
              <a:rPr lang="en-US" smtClean="0"/>
              <a:t>‹#›</a:t>
            </a:fld>
            <a:endParaRPr lang="en-US"/>
          </a:p>
        </p:txBody>
      </p:sp>
    </p:spTree>
    <p:extLst>
      <p:ext uri="{BB962C8B-B14F-4D97-AF65-F5344CB8AC3E}">
        <p14:creationId xmlns:p14="http://schemas.microsoft.com/office/powerpoint/2010/main" val="389991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896CF71-42C5-479D-A4A8-EA4D3F2CEA12}" type="datetimeFigureOut">
              <a:rPr lang="en-US" smtClean="0"/>
              <a:t>2/20/2016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F126A-2FC8-4B38-B568-6D1429FEED31}" type="slidenum">
              <a:rPr lang="en-US" smtClean="0"/>
              <a:t>‹#›</a:t>
            </a:fld>
            <a:endParaRPr lang="en-US"/>
          </a:p>
        </p:txBody>
      </p:sp>
    </p:spTree>
    <p:extLst>
      <p:ext uri="{BB962C8B-B14F-4D97-AF65-F5344CB8AC3E}">
        <p14:creationId xmlns:p14="http://schemas.microsoft.com/office/powerpoint/2010/main" val="688324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896CF71-42C5-479D-A4A8-EA4D3F2CEA12}" type="datetimeFigureOut">
              <a:rPr lang="en-US" smtClean="0"/>
              <a:t>2/20/2016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7F126A-2FC8-4B38-B568-6D1429FEED31}" type="slidenum">
              <a:rPr lang="en-US" smtClean="0"/>
              <a:t>‹#›</a:t>
            </a:fld>
            <a:endParaRPr lang="en-US"/>
          </a:p>
        </p:txBody>
      </p:sp>
    </p:spTree>
    <p:extLst>
      <p:ext uri="{BB962C8B-B14F-4D97-AF65-F5344CB8AC3E}">
        <p14:creationId xmlns:p14="http://schemas.microsoft.com/office/powerpoint/2010/main" val="2089609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896CF71-42C5-479D-A4A8-EA4D3F2CEA12}" type="datetimeFigureOut">
              <a:rPr lang="en-US" smtClean="0"/>
              <a:t>2/20/2016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7F126A-2FC8-4B38-B568-6D1429FEED31}" type="slidenum">
              <a:rPr lang="en-US" smtClean="0"/>
              <a:t>‹#›</a:t>
            </a:fld>
            <a:endParaRPr lang="en-US"/>
          </a:p>
        </p:txBody>
      </p:sp>
    </p:spTree>
    <p:extLst>
      <p:ext uri="{BB962C8B-B14F-4D97-AF65-F5344CB8AC3E}">
        <p14:creationId xmlns:p14="http://schemas.microsoft.com/office/powerpoint/2010/main" val="2397254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896CF71-42C5-479D-A4A8-EA4D3F2CEA12}" type="datetimeFigureOut">
              <a:rPr lang="en-US" smtClean="0"/>
              <a:t>2/20/2016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7F126A-2FC8-4B38-B568-6D1429FEED31}" type="slidenum">
              <a:rPr lang="en-US" smtClean="0"/>
              <a:t>‹#›</a:t>
            </a:fld>
            <a:endParaRPr lang="en-US"/>
          </a:p>
        </p:txBody>
      </p:sp>
    </p:spTree>
    <p:extLst>
      <p:ext uri="{BB962C8B-B14F-4D97-AF65-F5344CB8AC3E}">
        <p14:creationId xmlns:p14="http://schemas.microsoft.com/office/powerpoint/2010/main" val="3431365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96CF71-42C5-479D-A4A8-EA4D3F2CEA12}" type="datetimeFigureOut">
              <a:rPr lang="en-US" smtClean="0"/>
              <a:t>2/20/2016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7F126A-2FC8-4B38-B568-6D1429FEED31}" type="slidenum">
              <a:rPr lang="en-US" smtClean="0"/>
              <a:t>‹#›</a:t>
            </a:fld>
            <a:endParaRPr lang="en-US"/>
          </a:p>
        </p:txBody>
      </p:sp>
    </p:spTree>
    <p:extLst>
      <p:ext uri="{BB962C8B-B14F-4D97-AF65-F5344CB8AC3E}">
        <p14:creationId xmlns:p14="http://schemas.microsoft.com/office/powerpoint/2010/main" val="3249254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896CF71-42C5-479D-A4A8-EA4D3F2CEA12}" type="datetimeFigureOut">
              <a:rPr lang="en-US" smtClean="0"/>
              <a:t>2/20/2016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7F126A-2FC8-4B38-B568-6D1429FEED31}" type="slidenum">
              <a:rPr lang="en-US" smtClean="0"/>
              <a:t>‹#›</a:t>
            </a:fld>
            <a:endParaRPr lang="en-US"/>
          </a:p>
        </p:txBody>
      </p:sp>
    </p:spTree>
    <p:extLst>
      <p:ext uri="{BB962C8B-B14F-4D97-AF65-F5344CB8AC3E}">
        <p14:creationId xmlns:p14="http://schemas.microsoft.com/office/powerpoint/2010/main" val="917927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896CF71-42C5-479D-A4A8-EA4D3F2CEA12}" type="datetimeFigureOut">
              <a:rPr lang="en-US" smtClean="0"/>
              <a:t>2/20/2016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7F126A-2FC8-4B38-B568-6D1429FEED31}" type="slidenum">
              <a:rPr lang="en-US" smtClean="0"/>
              <a:t>‹#›</a:t>
            </a:fld>
            <a:endParaRPr lang="en-US"/>
          </a:p>
        </p:txBody>
      </p:sp>
    </p:spTree>
    <p:extLst>
      <p:ext uri="{BB962C8B-B14F-4D97-AF65-F5344CB8AC3E}">
        <p14:creationId xmlns:p14="http://schemas.microsoft.com/office/powerpoint/2010/main" val="3351017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96CF71-42C5-479D-A4A8-EA4D3F2CEA12}" type="datetimeFigureOut">
              <a:rPr lang="en-US" smtClean="0"/>
              <a:t>2/20/2016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7F126A-2FC8-4B38-B568-6D1429FEED31}" type="slidenum">
              <a:rPr lang="en-US" smtClean="0"/>
              <a:t>‹#›</a:t>
            </a:fld>
            <a:endParaRPr lang="en-US"/>
          </a:p>
        </p:txBody>
      </p:sp>
    </p:spTree>
    <p:extLst>
      <p:ext uri="{BB962C8B-B14F-4D97-AF65-F5344CB8AC3E}">
        <p14:creationId xmlns:p14="http://schemas.microsoft.com/office/powerpoint/2010/main" val="3166273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Two areas of underdeveloped potential in TD financing</a:t>
            </a:r>
            <a:endParaRPr lang="en-US" dirty="0"/>
          </a:p>
        </p:txBody>
      </p:sp>
      <p:sp>
        <p:nvSpPr>
          <p:cNvPr id="3" name="Subtitle 2"/>
          <p:cNvSpPr>
            <a:spLocks noGrp="1"/>
          </p:cNvSpPr>
          <p:nvPr>
            <p:ph type="subTitle" idx="1"/>
          </p:nvPr>
        </p:nvSpPr>
        <p:spPr>
          <a:xfrm>
            <a:off x="2875450" y="4048018"/>
            <a:ext cx="7685070" cy="1209782"/>
          </a:xfrm>
        </p:spPr>
        <p:txBody>
          <a:bodyPr/>
          <a:lstStyle/>
          <a:p>
            <a:pPr marL="342900" indent="-342900" algn="l">
              <a:buFont typeface="Arial" panose="020B0604020202020204" pitchFamily="34" charset="0"/>
              <a:buChar char="•"/>
            </a:pPr>
            <a:r>
              <a:rPr lang="en-US" dirty="0" smtClean="0"/>
              <a:t>Leveraging CSO and Private Sector Resources </a:t>
            </a:r>
          </a:p>
          <a:p>
            <a:pPr marL="342900" indent="-342900" algn="l">
              <a:buFont typeface="Arial" panose="020B0604020202020204" pitchFamily="34" charset="0"/>
              <a:buChar char="•"/>
            </a:pPr>
            <a:r>
              <a:rPr lang="en-US" dirty="0" smtClean="0"/>
              <a:t>Localizing National Goals through Contractual Delegation </a:t>
            </a:r>
            <a:endParaRPr lang="en-US" dirty="0"/>
          </a:p>
        </p:txBody>
      </p:sp>
    </p:spTree>
    <p:extLst>
      <p:ext uri="{BB962C8B-B14F-4D97-AF65-F5344CB8AC3E}">
        <p14:creationId xmlns:p14="http://schemas.microsoft.com/office/powerpoint/2010/main" val="909940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209" y="210620"/>
            <a:ext cx="11820417" cy="857892"/>
          </a:xfrm>
        </p:spPr>
        <p:txBody>
          <a:bodyPr/>
          <a:lstStyle/>
          <a:p>
            <a:r>
              <a:rPr lang="en-US" dirty="0" smtClean="0"/>
              <a:t>Territorial Development is about partnerships!</a:t>
            </a:r>
            <a:endParaRPr lang="en-US" dirty="0"/>
          </a:p>
        </p:txBody>
      </p:sp>
      <p:sp>
        <p:nvSpPr>
          <p:cNvPr id="3" name="Content Placeholder 2"/>
          <p:cNvSpPr>
            <a:spLocks noGrp="1"/>
          </p:cNvSpPr>
          <p:nvPr>
            <p:ph idx="1"/>
          </p:nvPr>
        </p:nvSpPr>
        <p:spPr>
          <a:xfrm>
            <a:off x="195209" y="1330504"/>
            <a:ext cx="11820417" cy="5373384"/>
          </a:xfrm>
          <a:solidFill>
            <a:schemeClr val="accent2">
              <a:lumMod val="20000"/>
              <a:lumOff val="80000"/>
            </a:schemeClr>
          </a:solidFill>
        </p:spPr>
        <p:txBody>
          <a:bodyPr>
            <a:normAutofit fontScale="85000" lnSpcReduction="20000"/>
          </a:bodyPr>
          <a:lstStyle/>
          <a:p>
            <a:pPr marL="0" indent="0">
              <a:buNone/>
            </a:pPr>
            <a:r>
              <a:rPr lang="en-US" dirty="0"/>
              <a:t>The </a:t>
            </a:r>
            <a:r>
              <a:rPr lang="en-US" b="1" u="sng" dirty="0"/>
              <a:t>range of partners </a:t>
            </a:r>
            <a:r>
              <a:rPr lang="en-US" dirty="0"/>
              <a:t>involved in local authority-driven initiatives has grown in parallel with decentralization and the expanding scope of local responsibilities. </a:t>
            </a:r>
          </a:p>
          <a:p>
            <a:pPr marL="0" indent="0">
              <a:buNone/>
            </a:pPr>
            <a:endParaRPr lang="en-US" dirty="0" smtClean="0"/>
          </a:p>
          <a:p>
            <a:pPr marL="0" indent="0">
              <a:buNone/>
            </a:pPr>
            <a:r>
              <a:rPr lang="en-US" dirty="0" smtClean="0"/>
              <a:t>While </a:t>
            </a:r>
            <a:r>
              <a:rPr lang="en-US" dirty="0"/>
              <a:t>performance has sometimes been marred by mismanagement and excessive politicization, the best-governed local governments are taking bold decisions, </a:t>
            </a:r>
            <a:r>
              <a:rPr lang="en-US" b="1" u="sng" dirty="0"/>
              <a:t>negotiating with communities and social </a:t>
            </a:r>
            <a:r>
              <a:rPr lang="en-US" b="1" u="sng" dirty="0" smtClean="0"/>
              <a:t>movements </a:t>
            </a:r>
            <a:r>
              <a:rPr lang="en-US" b="1" u="sng" dirty="0"/>
              <a:t>and advocacy groups, entering into agreements with strategic partners</a:t>
            </a:r>
            <a:r>
              <a:rPr lang="en-US" dirty="0"/>
              <a:t>, and instituting innovative practices. </a:t>
            </a:r>
            <a:endParaRPr lang="en-US" dirty="0" smtClean="0"/>
          </a:p>
          <a:p>
            <a:pPr marL="0" indent="0">
              <a:buNone/>
            </a:pPr>
            <a:endParaRPr lang="en-US" dirty="0" smtClean="0"/>
          </a:p>
          <a:p>
            <a:pPr marL="0" indent="0">
              <a:buNone/>
            </a:pPr>
            <a:r>
              <a:rPr lang="en-US" dirty="0" smtClean="0"/>
              <a:t>As </a:t>
            </a:r>
            <a:r>
              <a:rPr lang="en-US" dirty="0"/>
              <a:t>they move away from promises and projects motivated by electoral tactics to </a:t>
            </a:r>
            <a:r>
              <a:rPr lang="en-US" b="1" u="sng" dirty="0"/>
              <a:t>strategies and action plans formulated through participatory processes</a:t>
            </a:r>
            <a:r>
              <a:rPr lang="en-US" dirty="0"/>
              <a:t>, local authorities become far more effective in addressing the needs </a:t>
            </a:r>
            <a:r>
              <a:rPr lang="en-US" dirty="0" smtClean="0"/>
              <a:t>[of the poor]. </a:t>
            </a:r>
          </a:p>
          <a:p>
            <a:pPr marL="0" indent="0">
              <a:buNone/>
            </a:pPr>
            <a:endParaRPr lang="en-US" dirty="0" smtClean="0"/>
          </a:p>
          <a:p>
            <a:pPr marL="0" indent="0">
              <a:buNone/>
            </a:pPr>
            <a:r>
              <a:rPr lang="en-US" dirty="0" smtClean="0"/>
              <a:t>Partnerships</a:t>
            </a:r>
            <a:r>
              <a:rPr lang="en-US" dirty="0"/>
              <a:t>, </a:t>
            </a:r>
            <a:r>
              <a:rPr lang="en-US" dirty="0" smtClean="0"/>
              <a:t>multi-sectoral </a:t>
            </a:r>
            <a:r>
              <a:rPr lang="en-US" dirty="0"/>
              <a:t>strategies, and integrated mutually reinforcing initiatives are </a:t>
            </a:r>
            <a:r>
              <a:rPr lang="en-US" b="1" u="sng" dirty="0"/>
              <a:t>the key features </a:t>
            </a:r>
            <a:r>
              <a:rPr lang="en-US" dirty="0"/>
              <a:t>of successful programs. </a:t>
            </a:r>
            <a:endParaRPr lang="en-US" dirty="0" smtClean="0"/>
          </a:p>
          <a:p>
            <a:pPr marL="0" indent="0">
              <a:buNone/>
            </a:pPr>
            <a:endParaRPr lang="en-US" dirty="0"/>
          </a:p>
          <a:p>
            <a:pPr marL="0" indent="0">
              <a:buNone/>
            </a:pPr>
            <a:r>
              <a:rPr lang="en-US" sz="1900" b="1" i="1" u="sng" dirty="0" smtClean="0"/>
              <a:t>Source </a:t>
            </a:r>
            <a:r>
              <a:rPr lang="en-US" sz="1900" i="1" dirty="0" smtClean="0"/>
              <a:t>:</a:t>
            </a:r>
            <a:r>
              <a:rPr lang="en-US" sz="1900" dirty="0" smtClean="0"/>
              <a:t> </a:t>
            </a:r>
            <a:r>
              <a:rPr lang="en-US" sz="1900" i="1" dirty="0"/>
              <a:t>Mona </a:t>
            </a:r>
            <a:r>
              <a:rPr lang="en-US" sz="1900" i="1" dirty="0" err="1" smtClean="0"/>
              <a:t>Serageldin</a:t>
            </a:r>
            <a:r>
              <a:rPr lang="en-US" sz="1900" i="1" dirty="0" smtClean="0"/>
              <a:t> et.al.</a:t>
            </a:r>
            <a:r>
              <a:rPr lang="en-US" sz="1900" dirty="0" smtClean="0"/>
              <a:t> </a:t>
            </a:r>
            <a:r>
              <a:rPr lang="en-US" sz="1900" u="sng" dirty="0"/>
              <a:t>LOCAL GOVERNMENT ACTIONS TO REDUCE POVERTY AND ACHIEVE THE MILLENNIUM DEVELOPMENT GOALS </a:t>
            </a:r>
            <a:r>
              <a:rPr lang="en-US" sz="1900" i="1" dirty="0" smtClean="0"/>
              <a:t>Global </a:t>
            </a:r>
            <a:r>
              <a:rPr lang="en-US" sz="1900" i="1" dirty="0"/>
              <a:t>Urban Development Volume 2 Issue 1 March </a:t>
            </a:r>
            <a:r>
              <a:rPr lang="en-US" sz="1900" i="1" dirty="0" smtClean="0"/>
              <a:t>2006</a:t>
            </a:r>
            <a:endParaRPr lang="en-US" sz="1900" dirty="0"/>
          </a:p>
          <a:p>
            <a:endParaRPr lang="en-US" dirty="0"/>
          </a:p>
        </p:txBody>
      </p:sp>
    </p:spTree>
    <p:extLst>
      <p:ext uri="{BB962C8B-B14F-4D97-AF65-F5344CB8AC3E}">
        <p14:creationId xmlns:p14="http://schemas.microsoft.com/office/powerpoint/2010/main" val="181431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204" y="313754"/>
            <a:ext cx="11782092" cy="1217096"/>
          </a:xfrm>
        </p:spPr>
        <p:txBody>
          <a:bodyPr>
            <a:normAutofit/>
          </a:bodyPr>
          <a:lstStyle/>
          <a:p>
            <a:r>
              <a:rPr lang="en-US" sz="4000" dirty="0" smtClean="0"/>
              <a:t>Territorial Development : key actors and linkages</a:t>
            </a:r>
            <a:endParaRPr lang="en-US" sz="4000" dirty="0"/>
          </a:p>
        </p:txBody>
      </p:sp>
      <p:pic>
        <p:nvPicPr>
          <p:cNvPr id="5" name="Picture 4"/>
          <p:cNvPicPr>
            <a:picLocks noChangeAspect="1"/>
          </p:cNvPicPr>
          <p:nvPr/>
        </p:nvPicPr>
        <p:blipFill>
          <a:blip r:embed="rId2"/>
          <a:stretch>
            <a:fillRect/>
          </a:stretch>
        </p:blipFill>
        <p:spPr>
          <a:xfrm>
            <a:off x="90090" y="1692266"/>
            <a:ext cx="11957271" cy="3506457"/>
          </a:xfrm>
          <a:prstGeom prst="rect">
            <a:avLst/>
          </a:prstGeom>
        </p:spPr>
      </p:pic>
    </p:spTree>
    <p:extLst>
      <p:ext uri="{BB962C8B-B14F-4D97-AF65-F5344CB8AC3E}">
        <p14:creationId xmlns:p14="http://schemas.microsoft.com/office/powerpoint/2010/main" val="1586442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668" y="365126"/>
            <a:ext cx="11782453" cy="908870"/>
          </a:xfrm>
        </p:spPr>
        <p:txBody>
          <a:bodyPr>
            <a:noAutofit/>
          </a:bodyPr>
          <a:lstStyle/>
          <a:p>
            <a:r>
              <a:rPr lang="en-US" sz="3600" dirty="0" smtClean="0"/>
              <a:t>‘Additional Resources’ for TD and mobilization mechanisms </a:t>
            </a:r>
            <a:endParaRPr lang="en-US" sz="3600" dirty="0"/>
          </a:p>
        </p:txBody>
      </p:sp>
      <p:pic>
        <p:nvPicPr>
          <p:cNvPr id="4" name="Picture 3"/>
          <p:cNvPicPr>
            <a:picLocks noChangeAspect="1"/>
          </p:cNvPicPr>
          <p:nvPr/>
        </p:nvPicPr>
        <p:blipFill>
          <a:blip r:embed="rId2"/>
          <a:stretch>
            <a:fillRect/>
          </a:stretch>
        </p:blipFill>
        <p:spPr>
          <a:xfrm>
            <a:off x="195668" y="1194804"/>
            <a:ext cx="11799732" cy="5036471"/>
          </a:xfrm>
          <a:prstGeom prst="rect">
            <a:avLst/>
          </a:prstGeom>
        </p:spPr>
      </p:pic>
    </p:spTree>
    <p:extLst>
      <p:ext uri="{BB962C8B-B14F-4D97-AF65-F5344CB8AC3E}">
        <p14:creationId xmlns:p14="http://schemas.microsoft.com/office/powerpoint/2010/main" val="518154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975" y="174661"/>
            <a:ext cx="11959117" cy="842481"/>
          </a:xfrm>
        </p:spPr>
        <p:txBody>
          <a:bodyPr>
            <a:normAutofit/>
          </a:bodyPr>
          <a:lstStyle/>
          <a:p>
            <a:r>
              <a:rPr lang="en-US" dirty="0" smtClean="0"/>
              <a:t>Public Private Partnerships</a:t>
            </a:r>
            <a:endParaRPr lang="en-US" dirty="0"/>
          </a:p>
        </p:txBody>
      </p:sp>
      <p:sp>
        <p:nvSpPr>
          <p:cNvPr id="3" name="Content Placeholder 2"/>
          <p:cNvSpPr>
            <a:spLocks noGrp="1"/>
          </p:cNvSpPr>
          <p:nvPr>
            <p:ph idx="1"/>
          </p:nvPr>
        </p:nvSpPr>
        <p:spPr>
          <a:xfrm>
            <a:off x="148976" y="1078788"/>
            <a:ext cx="6015518" cy="5661060"/>
          </a:xfrm>
        </p:spPr>
        <p:txBody>
          <a:bodyPr>
            <a:noAutofit/>
          </a:bodyPr>
          <a:lstStyle/>
          <a:p>
            <a:pPr marL="0" indent="0">
              <a:buNone/>
            </a:pPr>
            <a:r>
              <a:rPr lang="en-US" sz="1800" b="1" u="sng" dirty="0" smtClean="0"/>
              <a:t>Definition </a:t>
            </a:r>
          </a:p>
          <a:p>
            <a:pPr>
              <a:buFont typeface="Wingdings" panose="05000000000000000000" pitchFamily="2" charset="2"/>
              <a:buChar char="§"/>
            </a:pPr>
            <a:r>
              <a:rPr lang="en-US" sz="1800" dirty="0" smtClean="0"/>
              <a:t>Arrangements </a:t>
            </a:r>
            <a:r>
              <a:rPr lang="en-US" sz="1800" dirty="0"/>
              <a:t>between the Government and the private sector </a:t>
            </a:r>
            <a:r>
              <a:rPr lang="en-US" sz="1800" dirty="0" smtClean="0"/>
              <a:t>to provide </a:t>
            </a:r>
            <a:r>
              <a:rPr lang="en-US" sz="1800" dirty="0"/>
              <a:t>public infrastructure, community facilities and services in general. Partners share investment</a:t>
            </a:r>
            <a:r>
              <a:rPr lang="en-US" sz="1800" dirty="0" smtClean="0"/>
              <a:t>,</a:t>
            </a:r>
            <a:r>
              <a:rPr lang="en-US" sz="1800" dirty="0"/>
              <a:t> risk, and rewards between or among </a:t>
            </a:r>
            <a:r>
              <a:rPr lang="en-US" sz="1800" dirty="0" smtClean="0"/>
              <a:t>themselves </a:t>
            </a:r>
            <a:r>
              <a:rPr lang="en-US" sz="1800" i="1" dirty="0" smtClean="0"/>
              <a:t>(MOLG </a:t>
            </a:r>
            <a:r>
              <a:rPr lang="en-US" sz="1800" i="1" dirty="0"/>
              <a:t>Uganda</a:t>
            </a:r>
            <a:r>
              <a:rPr lang="en-US" sz="1800" i="1" dirty="0" smtClean="0"/>
              <a:t>)</a:t>
            </a:r>
          </a:p>
          <a:p>
            <a:pPr marL="0" indent="0">
              <a:buNone/>
            </a:pPr>
            <a:r>
              <a:rPr lang="en-US" sz="1800" b="1" u="sng" dirty="0" smtClean="0"/>
              <a:t>Rationales</a:t>
            </a:r>
            <a:r>
              <a:rPr lang="en-US" sz="1800" dirty="0" smtClean="0"/>
              <a:t> </a:t>
            </a:r>
            <a:endParaRPr lang="en-US" sz="1800" dirty="0"/>
          </a:p>
          <a:p>
            <a:pPr marL="514350" indent="-514350">
              <a:buFont typeface="+mj-lt"/>
              <a:buAutoNum type="arabicPeriod"/>
            </a:pPr>
            <a:r>
              <a:rPr lang="en-US" sz="1800" dirty="0" smtClean="0"/>
              <a:t>Leveraging LG revenue to attract </a:t>
            </a:r>
            <a:r>
              <a:rPr lang="en-US" sz="1800" dirty="0"/>
              <a:t>private </a:t>
            </a:r>
            <a:r>
              <a:rPr lang="en-US" sz="1800" dirty="0" smtClean="0"/>
              <a:t>funding</a:t>
            </a:r>
          </a:p>
          <a:p>
            <a:pPr marL="514350" indent="-514350">
              <a:buFont typeface="+mj-lt"/>
              <a:buAutoNum type="arabicPeriod"/>
            </a:pPr>
            <a:r>
              <a:rPr lang="en-US" sz="1800" dirty="0" smtClean="0"/>
              <a:t>Taking advantage </a:t>
            </a:r>
            <a:r>
              <a:rPr lang="en-US" sz="1800" dirty="0"/>
              <a:t>of private </a:t>
            </a:r>
            <a:r>
              <a:rPr lang="en-US" sz="1800" dirty="0" smtClean="0"/>
              <a:t>sector skills</a:t>
            </a:r>
          </a:p>
          <a:p>
            <a:pPr marL="514350" indent="-514350">
              <a:buFont typeface="+mj-lt"/>
              <a:buAutoNum type="arabicPeriod"/>
            </a:pPr>
            <a:r>
              <a:rPr lang="en-US" sz="1800" dirty="0" smtClean="0"/>
              <a:t>Allocating risks to parties best </a:t>
            </a:r>
            <a:r>
              <a:rPr lang="en-US" sz="1800" dirty="0"/>
              <a:t>able to bear </a:t>
            </a:r>
            <a:r>
              <a:rPr lang="en-US" sz="1800" dirty="0" smtClean="0"/>
              <a:t>them</a:t>
            </a:r>
          </a:p>
          <a:p>
            <a:pPr marL="0" indent="0">
              <a:buNone/>
            </a:pPr>
            <a:r>
              <a:rPr lang="en-US" sz="1800" b="1" u="sng" dirty="0"/>
              <a:t>Common Forms</a:t>
            </a:r>
            <a:r>
              <a:rPr lang="en-US" sz="1800" dirty="0"/>
              <a:t> </a:t>
            </a:r>
          </a:p>
          <a:p>
            <a:pPr>
              <a:buFont typeface="Wingdings" panose="05000000000000000000" pitchFamily="2" charset="2"/>
              <a:buChar char="§"/>
            </a:pPr>
            <a:r>
              <a:rPr lang="en-US" sz="1800" dirty="0"/>
              <a:t>Service contract</a:t>
            </a:r>
          </a:p>
          <a:p>
            <a:pPr>
              <a:buFont typeface="Wingdings" panose="05000000000000000000" pitchFamily="2" charset="2"/>
              <a:buChar char="§"/>
            </a:pPr>
            <a:r>
              <a:rPr lang="en-US" sz="1800" dirty="0"/>
              <a:t>Management contract;</a:t>
            </a:r>
          </a:p>
          <a:p>
            <a:pPr>
              <a:buFont typeface="Wingdings" panose="05000000000000000000" pitchFamily="2" charset="2"/>
              <a:buChar char="§"/>
            </a:pPr>
            <a:r>
              <a:rPr lang="en-US" sz="1800" dirty="0" err="1"/>
              <a:t>Affermage</a:t>
            </a:r>
            <a:r>
              <a:rPr lang="en-US" sz="1800" dirty="0"/>
              <a:t> and lease contracts;</a:t>
            </a:r>
          </a:p>
          <a:p>
            <a:pPr>
              <a:buFont typeface="Wingdings" panose="05000000000000000000" pitchFamily="2" charset="2"/>
              <a:buChar char="§"/>
            </a:pPr>
            <a:r>
              <a:rPr lang="en-US" sz="1800" dirty="0"/>
              <a:t>Concession;</a:t>
            </a:r>
          </a:p>
          <a:p>
            <a:pPr>
              <a:buFont typeface="Wingdings" panose="05000000000000000000" pitchFamily="2" charset="2"/>
              <a:buChar char="§"/>
            </a:pPr>
            <a:r>
              <a:rPr lang="en-US" sz="1800" dirty="0"/>
              <a:t>Build–operate–transfer (BOT) and BTO, BOO, DBO, DBFO;</a:t>
            </a:r>
          </a:p>
          <a:p>
            <a:pPr>
              <a:buFont typeface="Wingdings" panose="05000000000000000000" pitchFamily="2" charset="2"/>
              <a:buChar char="§"/>
            </a:pPr>
            <a:r>
              <a:rPr lang="en-US" sz="1800" dirty="0"/>
              <a:t>Joint venture</a:t>
            </a:r>
          </a:p>
          <a:p>
            <a:pPr marL="0" indent="0">
              <a:buNone/>
            </a:pPr>
            <a:endParaRPr lang="en-US" sz="1800" dirty="0"/>
          </a:p>
        </p:txBody>
      </p:sp>
      <p:sp>
        <p:nvSpPr>
          <p:cNvPr id="5" name="Content Placeholder 2"/>
          <p:cNvSpPr txBox="1">
            <a:spLocks/>
          </p:cNvSpPr>
          <p:nvPr/>
        </p:nvSpPr>
        <p:spPr>
          <a:xfrm>
            <a:off x="6496692" y="1169541"/>
            <a:ext cx="5763801" cy="57227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b="1" u="sng" dirty="0" smtClean="0"/>
              <a:t>Most Common LG Applications </a:t>
            </a:r>
          </a:p>
          <a:p>
            <a:r>
              <a:rPr lang="en-US" sz="1800" dirty="0" smtClean="0"/>
              <a:t>Solid Waste Management systems</a:t>
            </a:r>
          </a:p>
          <a:p>
            <a:r>
              <a:rPr lang="en-US" sz="1800" dirty="0" smtClean="0"/>
              <a:t>Municipal </a:t>
            </a:r>
            <a:r>
              <a:rPr lang="en-US" sz="1800" dirty="0"/>
              <a:t>water supply and sewerage </a:t>
            </a:r>
            <a:r>
              <a:rPr lang="en-US" sz="1800" dirty="0" smtClean="0"/>
              <a:t>systems</a:t>
            </a:r>
          </a:p>
          <a:p>
            <a:r>
              <a:rPr lang="en-US" sz="1800" dirty="0" smtClean="0"/>
              <a:t>Wastewater Treatment</a:t>
            </a:r>
          </a:p>
          <a:p>
            <a:r>
              <a:rPr lang="en-US" sz="1800" dirty="0" smtClean="0"/>
              <a:t>Bus </a:t>
            </a:r>
            <a:r>
              <a:rPr lang="en-US" sz="1800" dirty="0"/>
              <a:t>and public transport terminals, bus rapid transit facilities</a:t>
            </a:r>
            <a:endParaRPr lang="en-US" sz="1800" dirty="0" smtClean="0"/>
          </a:p>
          <a:p>
            <a:r>
              <a:rPr lang="en-US" sz="1800" dirty="0" smtClean="0"/>
              <a:t>Wholesale and retail markets</a:t>
            </a:r>
          </a:p>
          <a:p>
            <a:pPr marL="0" indent="0">
              <a:buNone/>
            </a:pPr>
            <a:r>
              <a:rPr lang="en-US" sz="1800" dirty="0" smtClean="0"/>
              <a:t>[</a:t>
            </a:r>
            <a:r>
              <a:rPr lang="en-US" sz="1800" i="1" dirty="0" smtClean="0"/>
              <a:t>Regional leaders : LG in Japan </a:t>
            </a:r>
            <a:r>
              <a:rPr lang="en-US" sz="1800" i="1" dirty="0"/>
              <a:t>and the </a:t>
            </a:r>
            <a:r>
              <a:rPr lang="en-US" sz="1800" i="1" dirty="0" smtClean="0"/>
              <a:t>Philippines]</a:t>
            </a:r>
            <a:r>
              <a:rPr lang="en-US" sz="1800" dirty="0" smtClean="0"/>
              <a:t> </a:t>
            </a:r>
          </a:p>
          <a:p>
            <a:pPr marL="0" indent="0">
              <a:buFont typeface="Arial" panose="020B0604020202020204" pitchFamily="34" charset="0"/>
              <a:buNone/>
            </a:pPr>
            <a:r>
              <a:rPr lang="en-US" sz="1800" b="1" u="sng" dirty="0" smtClean="0"/>
              <a:t>Issues for application by LG in poor countries</a:t>
            </a:r>
            <a:r>
              <a:rPr lang="en-US" sz="1800" dirty="0" smtClean="0"/>
              <a:t> </a:t>
            </a:r>
          </a:p>
          <a:p>
            <a:pPr>
              <a:buFont typeface="Wingdings" panose="05000000000000000000" pitchFamily="2" charset="2"/>
              <a:buChar char="§"/>
            </a:pPr>
            <a:r>
              <a:rPr lang="en-US" sz="1800" dirty="0" smtClean="0"/>
              <a:t>lack </a:t>
            </a:r>
            <a:r>
              <a:rPr lang="en-US" sz="1800" dirty="0"/>
              <a:t>of an appropriate legal and </a:t>
            </a:r>
            <a:r>
              <a:rPr lang="en-US" sz="1800" dirty="0" smtClean="0"/>
              <a:t>regulatory </a:t>
            </a:r>
            <a:r>
              <a:rPr lang="en-US" sz="1800" dirty="0"/>
              <a:t>framework, </a:t>
            </a:r>
            <a:endParaRPr lang="en-US" sz="1800" dirty="0" smtClean="0"/>
          </a:p>
          <a:p>
            <a:pPr>
              <a:buFont typeface="Wingdings" panose="05000000000000000000" pitchFamily="2" charset="2"/>
              <a:buChar char="§"/>
            </a:pPr>
            <a:r>
              <a:rPr lang="en-US" sz="1800" dirty="0"/>
              <a:t>political interference, and </a:t>
            </a:r>
            <a:r>
              <a:rPr lang="en-US" sz="1800" dirty="0" smtClean="0"/>
              <a:t>corruption</a:t>
            </a:r>
          </a:p>
          <a:p>
            <a:pPr>
              <a:buFont typeface="Wingdings" panose="05000000000000000000" pitchFamily="2" charset="2"/>
              <a:buChar char="§"/>
            </a:pPr>
            <a:r>
              <a:rPr lang="en-US" sz="1800" dirty="0" smtClean="0"/>
              <a:t>Promoting businesses </a:t>
            </a:r>
            <a:r>
              <a:rPr lang="en-US" sz="1800" dirty="0"/>
              <a:t>rather than public </a:t>
            </a:r>
            <a:r>
              <a:rPr lang="en-US" sz="1800" dirty="0" smtClean="0"/>
              <a:t>interest</a:t>
            </a:r>
            <a:endParaRPr lang="en-US" sz="1800" dirty="0"/>
          </a:p>
          <a:p>
            <a:pPr>
              <a:buFont typeface="Wingdings" panose="05000000000000000000" pitchFamily="2" charset="2"/>
              <a:buChar char="§"/>
            </a:pPr>
            <a:r>
              <a:rPr lang="en-US" sz="1800" dirty="0"/>
              <a:t>Lack of </a:t>
            </a:r>
            <a:r>
              <a:rPr lang="en-US" sz="1800" dirty="0" smtClean="0"/>
              <a:t>LG capacity </a:t>
            </a:r>
            <a:r>
              <a:rPr lang="en-US" sz="1800" dirty="0"/>
              <a:t>to </a:t>
            </a:r>
            <a:r>
              <a:rPr lang="en-US" sz="1800" dirty="0" smtClean="0"/>
              <a:t>fund, structure</a:t>
            </a:r>
            <a:r>
              <a:rPr lang="en-US" sz="1800" dirty="0"/>
              <a:t>, monitor and enforce contracts. </a:t>
            </a:r>
          </a:p>
          <a:p>
            <a:pPr>
              <a:buFont typeface="Wingdings" panose="05000000000000000000" pitchFamily="2" charset="2"/>
              <a:buChar char="§"/>
            </a:pPr>
            <a:r>
              <a:rPr lang="en-US" sz="1800" dirty="0" smtClean="0"/>
              <a:t>Resistance </a:t>
            </a:r>
            <a:r>
              <a:rPr lang="en-US" sz="1800" dirty="0"/>
              <a:t>by current </a:t>
            </a:r>
            <a:r>
              <a:rPr lang="en-US" sz="1800" dirty="0" smtClean="0"/>
              <a:t>operators </a:t>
            </a:r>
          </a:p>
          <a:p>
            <a:pPr>
              <a:buFont typeface="Wingdings" panose="05000000000000000000" pitchFamily="2" charset="2"/>
              <a:buChar char="§"/>
            </a:pPr>
            <a:r>
              <a:rPr lang="en-US" sz="1800" dirty="0" smtClean="0"/>
              <a:t>Lack of competent </a:t>
            </a:r>
            <a:r>
              <a:rPr lang="en-US" sz="1800" dirty="0"/>
              <a:t>private </a:t>
            </a:r>
            <a:r>
              <a:rPr lang="en-US" sz="1800" dirty="0" smtClean="0"/>
              <a:t>firms</a:t>
            </a:r>
            <a:endParaRPr lang="en-US" sz="1800" dirty="0"/>
          </a:p>
          <a:p>
            <a:pPr marL="0" indent="0">
              <a:buNone/>
            </a:pPr>
            <a:endParaRPr lang="en-US" sz="1800" dirty="0"/>
          </a:p>
          <a:p>
            <a:pPr>
              <a:buFont typeface="Wingdings" panose="05000000000000000000" pitchFamily="2" charset="2"/>
              <a:buChar char="§"/>
            </a:pPr>
            <a:endParaRPr lang="en-US" sz="1800" dirty="0"/>
          </a:p>
          <a:p>
            <a:pPr marL="0" indent="0">
              <a:buNone/>
            </a:pPr>
            <a:endParaRPr lang="en-US" sz="1800" dirty="0"/>
          </a:p>
        </p:txBody>
      </p:sp>
    </p:spTree>
    <p:extLst>
      <p:ext uri="{BB962C8B-B14F-4D97-AF65-F5344CB8AC3E}">
        <p14:creationId xmlns:p14="http://schemas.microsoft.com/office/powerpoint/2010/main" val="39493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976" y="216270"/>
            <a:ext cx="11146345" cy="713662"/>
          </a:xfrm>
        </p:spPr>
        <p:txBody>
          <a:bodyPr/>
          <a:lstStyle/>
          <a:p>
            <a:r>
              <a:rPr lang="en-US" dirty="0" smtClean="0"/>
              <a:t>Voluntary Contributions</a:t>
            </a:r>
            <a:endParaRPr lang="en-US" dirty="0"/>
          </a:p>
        </p:txBody>
      </p:sp>
      <p:sp>
        <p:nvSpPr>
          <p:cNvPr id="4" name="Content Placeholder 2"/>
          <p:cNvSpPr>
            <a:spLocks noGrp="1"/>
          </p:cNvSpPr>
          <p:nvPr>
            <p:ph idx="1"/>
          </p:nvPr>
        </p:nvSpPr>
        <p:spPr>
          <a:xfrm>
            <a:off x="148976" y="1078788"/>
            <a:ext cx="6015518" cy="5661060"/>
          </a:xfrm>
        </p:spPr>
        <p:txBody>
          <a:bodyPr>
            <a:noAutofit/>
          </a:bodyPr>
          <a:lstStyle/>
          <a:p>
            <a:pPr marL="0" indent="0">
              <a:buNone/>
            </a:pPr>
            <a:r>
              <a:rPr lang="en-US" sz="1800" b="1" u="sng" dirty="0" smtClean="0"/>
              <a:t>Definition </a:t>
            </a:r>
          </a:p>
          <a:p>
            <a:pPr>
              <a:buFont typeface="Wingdings" panose="05000000000000000000" pitchFamily="2" charset="2"/>
              <a:buChar char="§"/>
            </a:pPr>
            <a:r>
              <a:rPr lang="en-US" sz="1800" dirty="0" smtClean="0"/>
              <a:t>Arrangements through which individuals or communities contribute financial and/or other resources  towards the implementation of LG-sponsored  local development plans.</a:t>
            </a:r>
          </a:p>
          <a:p>
            <a:pPr>
              <a:buFont typeface="Wingdings" panose="05000000000000000000" pitchFamily="2" charset="2"/>
              <a:buChar char="§"/>
            </a:pPr>
            <a:r>
              <a:rPr lang="en-US" sz="1800" b="1" u="sng" dirty="0" smtClean="0"/>
              <a:t>Rationales</a:t>
            </a:r>
            <a:r>
              <a:rPr lang="en-US" sz="1800" dirty="0" smtClean="0"/>
              <a:t> </a:t>
            </a:r>
            <a:endParaRPr lang="en-US" sz="1800" dirty="0"/>
          </a:p>
          <a:p>
            <a:pPr marL="514350" indent="-514350">
              <a:buFont typeface="+mj-lt"/>
              <a:buAutoNum type="arabicPeriod"/>
            </a:pPr>
            <a:r>
              <a:rPr lang="en-US" sz="1800" dirty="0" smtClean="0"/>
              <a:t>Leveraging LG revenue</a:t>
            </a:r>
          </a:p>
          <a:p>
            <a:pPr marL="514350" indent="-514350">
              <a:buFont typeface="+mj-lt"/>
              <a:buAutoNum type="arabicPeriod"/>
            </a:pPr>
            <a:r>
              <a:rPr lang="en-US" sz="1800" dirty="0" smtClean="0"/>
              <a:t>Enhancing civic engagement and community ownership of local development plans  </a:t>
            </a:r>
          </a:p>
          <a:p>
            <a:pPr marL="0" indent="0">
              <a:buNone/>
            </a:pPr>
            <a:r>
              <a:rPr lang="en-US" sz="1800" b="1" u="sng" dirty="0" smtClean="0"/>
              <a:t>Common Forms</a:t>
            </a:r>
            <a:r>
              <a:rPr lang="en-US" sz="1800" dirty="0" smtClean="0"/>
              <a:t> </a:t>
            </a:r>
          </a:p>
          <a:p>
            <a:pPr>
              <a:buFont typeface="Wingdings" panose="05000000000000000000" pitchFamily="2" charset="2"/>
              <a:buChar char="§"/>
            </a:pPr>
            <a:r>
              <a:rPr lang="en-US" sz="1800" dirty="0" smtClean="0"/>
              <a:t>Contribution of time and engagement throughout the infrastructure or service planning, implementation  and operation process.</a:t>
            </a:r>
          </a:p>
          <a:p>
            <a:pPr>
              <a:buFont typeface="Wingdings" panose="05000000000000000000" pitchFamily="2" charset="2"/>
              <a:buChar char="§"/>
            </a:pPr>
            <a:r>
              <a:rPr lang="en-US" sz="1800" dirty="0"/>
              <a:t>Donations from </a:t>
            </a:r>
            <a:r>
              <a:rPr lang="en-US" sz="1800" dirty="0" smtClean="0"/>
              <a:t>wealthy citizens and members </a:t>
            </a:r>
            <a:r>
              <a:rPr lang="en-US" sz="1800" dirty="0"/>
              <a:t>of diaspora</a:t>
            </a:r>
          </a:p>
          <a:p>
            <a:pPr>
              <a:buFont typeface="Wingdings" panose="05000000000000000000" pitchFamily="2" charset="2"/>
              <a:buChar char="§"/>
            </a:pPr>
            <a:r>
              <a:rPr lang="en-US" sz="1800" dirty="0" smtClean="0"/>
              <a:t>Contribution of voluntary labor for construction and operation of facilities </a:t>
            </a:r>
          </a:p>
          <a:p>
            <a:pPr>
              <a:buFont typeface="Wingdings" panose="05000000000000000000" pitchFamily="2" charset="2"/>
              <a:buChar char="§"/>
            </a:pPr>
            <a:r>
              <a:rPr lang="en-US" sz="1800" dirty="0" smtClean="0"/>
              <a:t>Contribution of local construction materials</a:t>
            </a:r>
          </a:p>
          <a:p>
            <a:pPr marL="0" indent="0">
              <a:buNone/>
            </a:pPr>
            <a:endParaRPr lang="en-US" sz="1800" dirty="0"/>
          </a:p>
        </p:txBody>
      </p:sp>
      <p:sp>
        <p:nvSpPr>
          <p:cNvPr id="5" name="Content Placeholder 2"/>
          <p:cNvSpPr txBox="1">
            <a:spLocks/>
          </p:cNvSpPr>
          <p:nvPr/>
        </p:nvSpPr>
        <p:spPr>
          <a:xfrm>
            <a:off x="6344292" y="1017141"/>
            <a:ext cx="5763801" cy="57227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b="1" u="sng" dirty="0" smtClean="0"/>
              <a:t>Most Common LG Applications </a:t>
            </a:r>
          </a:p>
          <a:p>
            <a:r>
              <a:rPr lang="en-US" sz="1800" dirty="0" smtClean="0"/>
              <a:t>Construction, repair and maintenance of a wide range of local infrastructure/facilities across multiple sectors</a:t>
            </a:r>
          </a:p>
          <a:p>
            <a:pPr marL="0" indent="0">
              <a:buNone/>
            </a:pPr>
            <a:r>
              <a:rPr lang="en-US" sz="1800" dirty="0" smtClean="0"/>
              <a:t>[</a:t>
            </a:r>
            <a:r>
              <a:rPr lang="en-US" sz="1800" i="1" dirty="0" smtClean="0"/>
              <a:t>Voluntary contributions are often an important source of TD financing and in some cases the single largest source: e.g. Yemen</a:t>
            </a:r>
            <a:r>
              <a:rPr lang="en-US" sz="1800" dirty="0" smtClean="0"/>
              <a:t>] </a:t>
            </a:r>
          </a:p>
          <a:p>
            <a:pPr marL="0" indent="0">
              <a:buNone/>
            </a:pPr>
            <a:r>
              <a:rPr lang="en-US" sz="1800" b="1" u="sng" dirty="0" smtClean="0"/>
              <a:t>Issues for application by LG in poor countries</a:t>
            </a:r>
            <a:r>
              <a:rPr lang="en-US" sz="1800" dirty="0" smtClean="0"/>
              <a:t> </a:t>
            </a:r>
          </a:p>
          <a:p>
            <a:pPr>
              <a:buFont typeface="Wingdings" panose="05000000000000000000" pitchFamily="2" charset="2"/>
              <a:buChar char="§"/>
            </a:pPr>
            <a:r>
              <a:rPr lang="en-US" sz="1800" dirty="0" smtClean="0"/>
              <a:t>lack </a:t>
            </a:r>
            <a:r>
              <a:rPr lang="en-US" sz="1800" dirty="0"/>
              <a:t>of an appropriate legal and </a:t>
            </a:r>
            <a:r>
              <a:rPr lang="en-US" sz="1800" dirty="0" smtClean="0"/>
              <a:t>regulatory framework</a:t>
            </a:r>
          </a:p>
          <a:p>
            <a:pPr>
              <a:buFont typeface="Wingdings" panose="05000000000000000000" pitchFamily="2" charset="2"/>
              <a:buChar char="§"/>
            </a:pPr>
            <a:r>
              <a:rPr lang="en-US" sz="1800" dirty="0" smtClean="0"/>
              <a:t>Inadequate local development planning processes  </a:t>
            </a:r>
          </a:p>
          <a:p>
            <a:pPr marL="0" indent="0">
              <a:buNone/>
            </a:pPr>
            <a:endParaRPr lang="en-US" sz="1800" dirty="0"/>
          </a:p>
          <a:p>
            <a:pPr>
              <a:buFont typeface="Wingdings" panose="05000000000000000000" pitchFamily="2" charset="2"/>
              <a:buChar char="§"/>
            </a:pPr>
            <a:endParaRPr lang="en-US" sz="1800" dirty="0"/>
          </a:p>
          <a:p>
            <a:pPr marL="0" indent="0">
              <a:buNone/>
            </a:pPr>
            <a:endParaRPr lang="en-US" sz="1800" dirty="0"/>
          </a:p>
        </p:txBody>
      </p:sp>
    </p:spTree>
    <p:extLst>
      <p:ext uri="{BB962C8B-B14F-4D97-AF65-F5344CB8AC3E}">
        <p14:creationId xmlns:p14="http://schemas.microsoft.com/office/powerpoint/2010/main" val="604926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975" y="138701"/>
            <a:ext cx="11876925" cy="852755"/>
          </a:xfrm>
        </p:spPr>
        <p:txBody>
          <a:bodyPr>
            <a:normAutofit/>
          </a:bodyPr>
          <a:lstStyle/>
          <a:p>
            <a:r>
              <a:rPr lang="en-US" dirty="0" smtClean="0"/>
              <a:t>Institutionalized Co-Production</a:t>
            </a:r>
            <a:endParaRPr lang="en-US" dirty="0"/>
          </a:p>
        </p:txBody>
      </p:sp>
      <p:sp>
        <p:nvSpPr>
          <p:cNvPr id="4" name="Content Placeholder 2"/>
          <p:cNvSpPr>
            <a:spLocks noGrp="1"/>
          </p:cNvSpPr>
          <p:nvPr>
            <p:ph idx="1"/>
          </p:nvPr>
        </p:nvSpPr>
        <p:spPr>
          <a:xfrm>
            <a:off x="148976" y="1017141"/>
            <a:ext cx="6015518" cy="5722707"/>
          </a:xfrm>
        </p:spPr>
        <p:txBody>
          <a:bodyPr>
            <a:noAutofit/>
          </a:bodyPr>
          <a:lstStyle/>
          <a:p>
            <a:pPr marL="0" indent="0">
              <a:buNone/>
            </a:pPr>
            <a:r>
              <a:rPr lang="en-US" sz="1600" b="1" u="sng" dirty="0" smtClean="0"/>
              <a:t>Definition </a:t>
            </a:r>
          </a:p>
          <a:p>
            <a:r>
              <a:rPr lang="en-US" sz="1600" dirty="0"/>
              <a:t>The provision of public services (broadly defined, to include regulation) through a regular long-term relationship between state agencies and organized groups of citizens, where both make substantial resource contributions</a:t>
            </a:r>
            <a:r>
              <a:rPr lang="en-US" sz="1600" dirty="0" smtClean="0"/>
              <a:t>. (</a:t>
            </a:r>
            <a:r>
              <a:rPr lang="en-US" sz="1600" i="1" dirty="0" smtClean="0"/>
              <a:t>Joshi and Moore 2003</a:t>
            </a:r>
            <a:r>
              <a:rPr lang="en-US" sz="1600" dirty="0" smtClean="0"/>
              <a:t>)</a:t>
            </a:r>
            <a:endParaRPr lang="en-US" sz="1600" dirty="0"/>
          </a:p>
          <a:p>
            <a:pPr marL="0" indent="0">
              <a:buNone/>
            </a:pPr>
            <a:r>
              <a:rPr lang="en-US" sz="1600" b="1" u="sng" dirty="0"/>
              <a:t>Rationales</a:t>
            </a:r>
            <a:endParaRPr lang="en-US" sz="1600" dirty="0"/>
          </a:p>
          <a:p>
            <a:pPr marL="342900" indent="-342900">
              <a:buFont typeface="+mj-lt"/>
              <a:buAutoNum type="arabicPeriod"/>
            </a:pPr>
            <a:r>
              <a:rPr lang="en-US" sz="1600" dirty="0" smtClean="0"/>
              <a:t>Achieving better outcomes </a:t>
            </a:r>
            <a:r>
              <a:rPr lang="en-US" sz="1600" dirty="0"/>
              <a:t>than by traditional service provision or self-help by </a:t>
            </a:r>
            <a:r>
              <a:rPr lang="en-US" sz="1600" dirty="0" smtClean="0"/>
              <a:t>combining </a:t>
            </a:r>
            <a:r>
              <a:rPr lang="en-US" sz="1600" dirty="0"/>
              <a:t>inputs </a:t>
            </a:r>
            <a:endParaRPr lang="en-US" sz="1600" dirty="0" smtClean="0"/>
          </a:p>
          <a:p>
            <a:pPr marL="342900" indent="-342900">
              <a:buFont typeface="+mj-lt"/>
              <a:buAutoNum type="arabicPeriod"/>
            </a:pPr>
            <a:r>
              <a:rPr lang="en-US" sz="1600" dirty="0" smtClean="0"/>
              <a:t>Leveraging scarce local public agencies resources </a:t>
            </a:r>
            <a:endParaRPr lang="en-US" sz="1600" dirty="0"/>
          </a:p>
          <a:p>
            <a:pPr marL="0" indent="0">
              <a:buNone/>
            </a:pPr>
            <a:r>
              <a:rPr lang="en-US" sz="1600" b="1" u="sng" dirty="0" smtClean="0"/>
              <a:t>Distinctive Principles</a:t>
            </a:r>
            <a:r>
              <a:rPr lang="en-US" sz="1600" dirty="0" smtClean="0"/>
              <a:t> </a:t>
            </a:r>
          </a:p>
          <a:p>
            <a:r>
              <a:rPr lang="en-US" sz="1600" dirty="0" smtClean="0"/>
              <a:t>Understanding </a:t>
            </a:r>
            <a:r>
              <a:rPr lang="en-US" sz="1600" dirty="0"/>
              <a:t>users as </a:t>
            </a:r>
            <a:r>
              <a:rPr lang="en-US" sz="1600" b="1" u="sng" dirty="0"/>
              <a:t>active asset-holders </a:t>
            </a:r>
            <a:r>
              <a:rPr lang="en-US" sz="1600" dirty="0"/>
              <a:t>rather than  passive consumers</a:t>
            </a:r>
          </a:p>
          <a:p>
            <a:r>
              <a:rPr lang="en-US" sz="1600" dirty="0" smtClean="0"/>
              <a:t>Promoting </a:t>
            </a:r>
            <a:r>
              <a:rPr lang="en-US" sz="1600" b="1" u="sng" dirty="0" smtClean="0"/>
              <a:t>collaborative</a:t>
            </a:r>
            <a:r>
              <a:rPr lang="en-US" sz="1600" dirty="0" smtClean="0"/>
              <a:t> </a:t>
            </a:r>
            <a:r>
              <a:rPr lang="en-US" sz="1600" dirty="0"/>
              <a:t>rather than paternalistic relationships between staff and service users.</a:t>
            </a:r>
          </a:p>
          <a:p>
            <a:r>
              <a:rPr lang="en-US" sz="1600" dirty="0" smtClean="0"/>
              <a:t>Focusing on  </a:t>
            </a:r>
            <a:r>
              <a:rPr lang="en-US" sz="1600" b="1" u="sng" dirty="0"/>
              <a:t>delivery of outcomes </a:t>
            </a:r>
            <a:r>
              <a:rPr lang="en-US" sz="1600" dirty="0"/>
              <a:t>rather than just ‘services’</a:t>
            </a:r>
          </a:p>
          <a:p>
            <a:r>
              <a:rPr lang="en-US" sz="1600" dirty="0" smtClean="0"/>
              <a:t>Being </a:t>
            </a:r>
            <a:r>
              <a:rPr lang="en-US" sz="1600" b="1" u="sng" dirty="0" smtClean="0"/>
              <a:t>substitutive</a:t>
            </a:r>
            <a:r>
              <a:rPr lang="en-US" sz="1600" dirty="0" smtClean="0"/>
              <a:t> </a:t>
            </a:r>
            <a:r>
              <a:rPr lang="en-US" sz="1600" dirty="0"/>
              <a:t>(replacing public sector inputs by inputs from users/communities) or </a:t>
            </a:r>
            <a:r>
              <a:rPr lang="en-US" sz="1600" b="1" u="sng" dirty="0"/>
              <a:t>additive</a:t>
            </a:r>
            <a:r>
              <a:rPr lang="en-US" sz="1600" dirty="0"/>
              <a:t> (adding more user/community inputs to professional inputs or introducing professional support to previous individual self-help or community </a:t>
            </a:r>
            <a:r>
              <a:rPr lang="en-US" sz="1600" dirty="0" smtClean="0"/>
              <a:t>self-organizing)</a:t>
            </a:r>
          </a:p>
          <a:p>
            <a:pPr marL="0" indent="0">
              <a:buNone/>
            </a:pPr>
            <a:endParaRPr lang="en-US" sz="1600" dirty="0"/>
          </a:p>
        </p:txBody>
      </p:sp>
      <p:sp>
        <p:nvSpPr>
          <p:cNvPr id="5" name="Content Placeholder 2"/>
          <p:cNvSpPr txBox="1">
            <a:spLocks/>
          </p:cNvSpPr>
          <p:nvPr/>
        </p:nvSpPr>
        <p:spPr>
          <a:xfrm>
            <a:off x="6344292" y="1017141"/>
            <a:ext cx="5763801" cy="5722705"/>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b="1" u="sng" dirty="0" smtClean="0"/>
              <a:t>Most Common LG Applications </a:t>
            </a:r>
          </a:p>
          <a:p>
            <a:r>
              <a:rPr lang="en-US" sz="1800" dirty="0" smtClean="0"/>
              <a:t>Education (through Parents-Teachers Associations)</a:t>
            </a:r>
          </a:p>
          <a:p>
            <a:r>
              <a:rPr lang="en-US" sz="1800" dirty="0" smtClean="0"/>
              <a:t>Health (through Community Health Workers schemes) </a:t>
            </a:r>
            <a:endParaRPr lang="en-US" sz="1800" dirty="0"/>
          </a:p>
          <a:p>
            <a:r>
              <a:rPr lang="en-US" sz="1800" dirty="0" smtClean="0"/>
              <a:t>Urban Services (through neighborhood </a:t>
            </a:r>
            <a:r>
              <a:rPr lang="en-US" sz="1800" dirty="0"/>
              <a:t>associations that help provide utility connections and repairs, </a:t>
            </a:r>
            <a:r>
              <a:rPr lang="en-US" sz="1800" dirty="0" smtClean="0"/>
              <a:t>sanitation </a:t>
            </a:r>
            <a:r>
              <a:rPr lang="en-US" sz="1800" dirty="0"/>
              <a:t>and drainage, and local </a:t>
            </a:r>
            <a:r>
              <a:rPr lang="en-US" sz="1800" dirty="0" smtClean="0"/>
              <a:t>security)</a:t>
            </a:r>
          </a:p>
          <a:p>
            <a:r>
              <a:rPr lang="en-US" sz="1800" dirty="0" smtClean="0"/>
              <a:t>Irrigation (through Water Users </a:t>
            </a:r>
            <a:r>
              <a:rPr lang="en-US" sz="1800" dirty="0"/>
              <a:t>Associations</a:t>
            </a:r>
            <a:r>
              <a:rPr lang="en-US" sz="1800" dirty="0" smtClean="0"/>
              <a:t>)</a:t>
            </a:r>
          </a:p>
          <a:p>
            <a:pPr marL="0" indent="0">
              <a:buNone/>
            </a:pPr>
            <a:r>
              <a:rPr lang="en-US" sz="1800" dirty="0" smtClean="0"/>
              <a:t>[</a:t>
            </a:r>
            <a:r>
              <a:rPr lang="en-US" sz="1800" i="1" dirty="0" smtClean="0"/>
              <a:t>potential vary depending on (</a:t>
            </a:r>
            <a:r>
              <a:rPr lang="en-US" sz="1800" i="1" dirty="0" err="1" smtClean="0"/>
              <a:t>i</a:t>
            </a:r>
            <a:r>
              <a:rPr lang="en-US" sz="1800" i="1" dirty="0" smtClean="0"/>
              <a:t>) sector (ii) </a:t>
            </a:r>
            <a:r>
              <a:rPr lang="en-US" sz="1800" i="1" dirty="0"/>
              <a:t>points in </a:t>
            </a:r>
            <a:r>
              <a:rPr lang="en-US" sz="1800" i="1" dirty="0" smtClean="0"/>
              <a:t>service chain: co-designing</a:t>
            </a:r>
            <a:r>
              <a:rPr lang="en-US" sz="1800" i="1" dirty="0"/>
              <a:t>, co-commissioning, co-delivery, co-managing and </a:t>
            </a:r>
            <a:r>
              <a:rPr lang="en-US" sz="1800" i="1" dirty="0" smtClean="0"/>
              <a:t>co-evaluating and (ii) local social capital</a:t>
            </a:r>
            <a:r>
              <a:rPr lang="en-US" sz="1800" dirty="0" smtClean="0"/>
              <a:t>] </a:t>
            </a:r>
            <a:endParaRPr lang="en-US" sz="1800" dirty="0"/>
          </a:p>
          <a:p>
            <a:pPr marL="0" indent="0">
              <a:buFont typeface="Arial" panose="020B0604020202020204" pitchFamily="34" charset="0"/>
              <a:buNone/>
            </a:pPr>
            <a:r>
              <a:rPr lang="en-US" sz="1800" b="1" u="sng" dirty="0" smtClean="0"/>
              <a:t>Issues for application by LG in poor countries</a:t>
            </a:r>
            <a:r>
              <a:rPr lang="en-US" sz="1800" dirty="0" smtClean="0"/>
              <a:t> </a:t>
            </a:r>
          </a:p>
          <a:p>
            <a:r>
              <a:rPr lang="en-US" sz="1800" dirty="0"/>
              <a:t>Lack of understanding. Many Local governments do not recognize the importance of the social networks through which people meet many of their needs. </a:t>
            </a:r>
          </a:p>
          <a:p>
            <a:r>
              <a:rPr lang="en-US" sz="1800" dirty="0" smtClean="0"/>
              <a:t>Legal constraints on LA ability to reach out to communities and associate them to local services delivery</a:t>
            </a:r>
          </a:p>
          <a:p>
            <a:r>
              <a:rPr lang="en-US" sz="1800" dirty="0" smtClean="0"/>
              <a:t>Resistances by administrators and professionals</a:t>
            </a:r>
          </a:p>
          <a:p>
            <a:r>
              <a:rPr lang="en-US" sz="1800" dirty="0"/>
              <a:t>Co-production will not ‘occur spontaneously simply because substantial benefits could be achieved’ </a:t>
            </a:r>
            <a:r>
              <a:rPr lang="en-US" sz="1800" dirty="0" smtClean="0"/>
              <a:t>[…] ‘</a:t>
            </a:r>
            <a:r>
              <a:rPr lang="en-US" sz="1800" i="1" dirty="0"/>
              <a:t>designing institutional arrangements that help induce successful co-productive strategies is </a:t>
            </a:r>
            <a:r>
              <a:rPr lang="en-US" sz="1800" i="1" u="sng" dirty="0"/>
              <a:t>far more daunting than demonstrating their theoretical existence</a:t>
            </a:r>
            <a:r>
              <a:rPr lang="en-US" sz="1800" dirty="0"/>
              <a:t>’ (</a:t>
            </a:r>
            <a:r>
              <a:rPr lang="en-US" sz="1800" i="1" dirty="0" err="1"/>
              <a:t>Ostrom</a:t>
            </a:r>
            <a:r>
              <a:rPr lang="en-US" sz="1800" i="1" dirty="0"/>
              <a:t> </a:t>
            </a:r>
            <a:r>
              <a:rPr lang="en-US" sz="1800" i="1" dirty="0" smtClean="0"/>
              <a:t>1996</a:t>
            </a:r>
            <a:r>
              <a:rPr lang="en-US" sz="1800" dirty="0" smtClean="0"/>
              <a:t>). </a:t>
            </a:r>
            <a:endParaRPr lang="en-US" sz="1800" dirty="0"/>
          </a:p>
          <a:p>
            <a:endParaRPr lang="en-US" sz="1800" dirty="0" smtClean="0"/>
          </a:p>
          <a:p>
            <a:endParaRPr lang="en-US" sz="1800" dirty="0"/>
          </a:p>
          <a:p>
            <a:pPr>
              <a:buFont typeface="Wingdings" panose="05000000000000000000" pitchFamily="2" charset="2"/>
              <a:buChar char="§"/>
            </a:pPr>
            <a:endParaRPr lang="en-US" sz="1800" dirty="0"/>
          </a:p>
          <a:p>
            <a:pPr marL="0" indent="0">
              <a:buNone/>
            </a:pPr>
            <a:endParaRPr lang="en-US" sz="1800" dirty="0"/>
          </a:p>
        </p:txBody>
      </p:sp>
    </p:spTree>
    <p:extLst>
      <p:ext uri="{BB962C8B-B14F-4D97-AF65-F5344CB8AC3E}">
        <p14:creationId xmlns:p14="http://schemas.microsoft.com/office/powerpoint/2010/main" val="2763336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0497" y="205636"/>
            <a:ext cx="11717079" cy="985211"/>
          </a:xfrm>
        </p:spPr>
        <p:txBody>
          <a:bodyPr>
            <a:noAutofit/>
          </a:bodyPr>
          <a:lstStyle/>
          <a:p>
            <a:r>
              <a:rPr lang="en-US" sz="3200" dirty="0" smtClean="0"/>
              <a:t>Localizing national programs through  ‘contractual delegation of functions’(an example from Mexico on potential and difficulties)</a:t>
            </a:r>
            <a:endParaRPr lang="en-US" sz="3200" dirty="0"/>
          </a:p>
        </p:txBody>
      </p:sp>
      <p:sp>
        <p:nvSpPr>
          <p:cNvPr id="3" name="Content Placeholder 2"/>
          <p:cNvSpPr>
            <a:spLocks noGrp="1"/>
          </p:cNvSpPr>
          <p:nvPr>
            <p:ph idx="1"/>
          </p:nvPr>
        </p:nvSpPr>
        <p:spPr>
          <a:xfrm>
            <a:off x="207335" y="1626782"/>
            <a:ext cx="11770241" cy="5077046"/>
          </a:xfrm>
        </p:spPr>
        <p:txBody>
          <a:bodyPr>
            <a:normAutofit fontScale="62500" lnSpcReduction="20000"/>
          </a:bodyPr>
          <a:lstStyle/>
          <a:p>
            <a:r>
              <a:rPr lang="en-US" dirty="0" smtClean="0"/>
              <a:t>In Mexico a federal agency (CONAFE-National Council for Educational Development) is responsible for delivering educational services to remote and ethnic minority communities</a:t>
            </a:r>
          </a:p>
          <a:p>
            <a:endParaRPr lang="en-US" dirty="0" smtClean="0"/>
          </a:p>
          <a:p>
            <a:r>
              <a:rPr lang="en-US" dirty="0" smtClean="0"/>
              <a:t>A visionary head of the agency was convinced that the reach and efficiency of CONAFE programs (specifically the ‘Early Childhood’ and the ‘Basic Community” education programs) could be greatly enhanced if municipalities were involved in their delivery</a:t>
            </a:r>
          </a:p>
          <a:p>
            <a:endParaRPr lang="en-US" dirty="0" smtClean="0"/>
          </a:p>
          <a:p>
            <a:r>
              <a:rPr lang="en-US" dirty="0" smtClean="0"/>
              <a:t>With the help of the World Bank he initiated an innovative experiment called GEMUN (Municipal Management) . The experiment (see next slide) run between 2009 and 2011. It changed the attitudes of participating municipal government and empowered them to take responsibility for ‘education’: a sector they had never touched before.</a:t>
            </a:r>
          </a:p>
          <a:p>
            <a:endParaRPr lang="en-US" dirty="0" smtClean="0"/>
          </a:p>
          <a:p>
            <a:r>
              <a:rPr lang="en-US" dirty="0" smtClean="0"/>
              <a:t>The experiment was very successful, and had started to demonstrate the potential of municipal management for both (</a:t>
            </a:r>
            <a:r>
              <a:rPr lang="en-US" dirty="0" err="1" smtClean="0"/>
              <a:t>i</a:t>
            </a:r>
            <a:r>
              <a:rPr lang="en-US" dirty="0" smtClean="0"/>
              <a:t>) leveraging central resources to mobilize additional local (municipal and community) </a:t>
            </a:r>
            <a:r>
              <a:rPr lang="en-US" dirty="0"/>
              <a:t>resources </a:t>
            </a:r>
            <a:r>
              <a:rPr lang="en-US" dirty="0" smtClean="0"/>
              <a:t>and (ii) improving reach and efficiency of federal programs on the ground, but…..</a:t>
            </a:r>
          </a:p>
          <a:p>
            <a:endParaRPr lang="en-US" dirty="0" smtClean="0"/>
          </a:p>
          <a:p>
            <a:r>
              <a:rPr lang="en-US" dirty="0" smtClean="0"/>
              <a:t>The mainstreaming of the experiment was strongly resisted by the CONAFE central and state level hierarchy, who feared a loss of power and control over the agency’s financial resources and when, following a change of government the head of CONAFE was replaced, the experiment was abruptly discontinued.   </a:t>
            </a:r>
            <a:endParaRPr lang="en-US" dirty="0"/>
          </a:p>
        </p:txBody>
      </p:sp>
    </p:spTree>
    <p:extLst>
      <p:ext uri="{BB962C8B-B14F-4D97-AF65-F5344CB8AC3E}">
        <p14:creationId xmlns:p14="http://schemas.microsoft.com/office/powerpoint/2010/main" val="1450826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58" y="797442"/>
            <a:ext cx="3094075" cy="1988288"/>
          </a:xfrm>
        </p:spPr>
        <p:txBody>
          <a:bodyPr>
            <a:noAutofit/>
          </a:bodyPr>
          <a:lstStyle/>
          <a:p>
            <a:r>
              <a:rPr lang="en-US" sz="2400" dirty="0" smtClean="0"/>
              <a:t>GEMUN : municipalize selected education services  through ‘contractual delegation’</a:t>
            </a:r>
            <a:endParaRPr lang="en-US" sz="2400" dirty="0"/>
          </a:p>
        </p:txBody>
      </p:sp>
      <p:pic>
        <p:nvPicPr>
          <p:cNvPr id="4" name="Picture 3"/>
          <p:cNvPicPr>
            <a:picLocks noChangeAspect="1"/>
          </p:cNvPicPr>
          <p:nvPr/>
        </p:nvPicPr>
        <p:blipFill>
          <a:blip r:embed="rId2"/>
          <a:stretch>
            <a:fillRect/>
          </a:stretch>
        </p:blipFill>
        <p:spPr>
          <a:xfrm>
            <a:off x="3062177" y="111643"/>
            <a:ext cx="8826445" cy="6653229"/>
          </a:xfrm>
          <a:prstGeom prst="rect">
            <a:avLst/>
          </a:prstGeom>
        </p:spPr>
      </p:pic>
    </p:spTree>
    <p:extLst>
      <p:ext uri="{BB962C8B-B14F-4D97-AF65-F5344CB8AC3E}">
        <p14:creationId xmlns:p14="http://schemas.microsoft.com/office/powerpoint/2010/main" val="7200852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3912</TotalTime>
  <Words>1410</Words>
  <Application>Microsoft Office PowerPoint</Application>
  <PresentationFormat>Widescreen</PresentationFormat>
  <Paragraphs>116</Paragraphs>
  <Slides>9</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Wingdings</vt:lpstr>
      <vt:lpstr>Office Theme</vt:lpstr>
      <vt:lpstr>Two areas of underdeveloped potential in TD financing</vt:lpstr>
      <vt:lpstr>Territorial Development is about partnerships!</vt:lpstr>
      <vt:lpstr>Territorial Development : key actors and linkages</vt:lpstr>
      <vt:lpstr>‘Additional Resources’ for TD and mobilization mechanisms </vt:lpstr>
      <vt:lpstr>Public Private Partnerships</vt:lpstr>
      <vt:lpstr>Voluntary Contributions</vt:lpstr>
      <vt:lpstr>Institutionalized Co-Production</vt:lpstr>
      <vt:lpstr>Localizing national programs through  ‘contractual delegation of functions’(an example from Mexico on potential and difficulties)</vt:lpstr>
      <vt:lpstr>GEMUN : municipalize selected education services  through ‘contractual delegation’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Leonardo Romeo</dc:creator>
  <cp:lastModifiedBy>Leonardo Romeo</cp:lastModifiedBy>
  <cp:revision>70</cp:revision>
  <dcterms:created xsi:type="dcterms:W3CDTF">2016-02-08T10:40:21Z</dcterms:created>
  <dcterms:modified xsi:type="dcterms:W3CDTF">2016-02-20T04:47:14Z</dcterms:modified>
</cp:coreProperties>
</file>