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70" r:id="rId3"/>
    <p:sldId id="269" r:id="rId4"/>
    <p:sldId id="272" r:id="rId5"/>
    <p:sldId id="265" r:id="rId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1EF"/>
    <a:srgbClr val="165AA2"/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 autoAdjust="0"/>
    <p:restoredTop sz="94660"/>
  </p:normalViewPr>
  <p:slideViewPr>
    <p:cSldViewPr>
      <p:cViewPr>
        <p:scale>
          <a:sx n="75" d="100"/>
          <a:sy n="75" d="100"/>
        </p:scale>
        <p:origin x="-188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51C1AC6-01DD-4022-98F2-D6FF68488B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90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5BA06BE3-D17D-4EE0-80B2-A9EE4B669E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7055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815-7EC6-432D-9E3A-93F90C72ABE9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82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Multi-annual Indicative Programme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Annual Action Programme (AAP)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6BE3-D17D-4EE0-80B2-A9EE4B669E3A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31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B32BAF2-76BC-4CE6-B519-AA798B3BD91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12FB-1AFE-4BC3-9BEE-2C45EA389C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234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EA91-40DB-409B-8B6C-659045B502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27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7F530-0EA4-4F4D-A671-DA5E845929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959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D55F3-31E1-4BCC-BE1D-C55E1EE4BB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45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09844-D10A-4E9A-A356-695CEC7A8E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95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B781-FCB3-46DB-919F-436C100A27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59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839E4-6B23-4717-AC5A-E7B346C135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631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C6581-AD07-420E-B7D4-043351E60C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7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AD5E-867C-4D94-B934-FB76B389DB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058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5D21A-8389-4F51-920A-51D977A13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08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76FFF7F-E619-4C56-A446-3CEED36832B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8313" y="4149725"/>
            <a:ext cx="8207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>
                <a:solidFill>
                  <a:srgbClr val="FFD624"/>
                </a:solidFill>
                <a:cs typeface="Arial" charset="0"/>
              </a:rPr>
              <a:t>Jorge Rodriguez Bilbao</a:t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>“Civil Society &amp; Local Authorities"</a:t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>European Commission-DG DEVCO B2</a:t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/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>Workshop on Territorial Approaches to Local Development</a:t>
            </a:r>
          </a:p>
          <a:p>
            <a:pPr algn="ctr"/>
            <a:r>
              <a:rPr lang="en-AU" sz="2000">
                <a:solidFill>
                  <a:srgbClr val="FFD624"/>
                </a:solidFill>
                <a:cs typeface="Arial" charset="0"/>
              </a:rPr>
              <a:t>What does it entail and how can it be fostered </a:t>
            </a:r>
            <a:r>
              <a:rPr lang="en-GB" sz="2000">
                <a:solidFill>
                  <a:srgbClr val="FFD624"/>
                </a:solidFill>
                <a:cs typeface="Arial" charset="0"/>
              </a:rPr>
              <a:t/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AU" sz="2000">
                <a:solidFill>
                  <a:srgbClr val="FFD624"/>
                </a:solidFill>
                <a:cs typeface="Arial" charset="0"/>
              </a:rPr>
              <a:t>in Asian and Pacific countries? </a:t>
            </a:r>
            <a:r>
              <a:rPr lang="en-GB" sz="2000">
                <a:solidFill>
                  <a:srgbClr val="FFD624"/>
                </a:solidFill>
                <a:cs typeface="Arial" charset="0"/>
              </a:rPr>
              <a:t/>
            </a:r>
            <a:br>
              <a:rPr lang="en-GB" sz="2000">
                <a:solidFill>
                  <a:srgbClr val="FFD624"/>
                </a:solidFill>
                <a:cs typeface="Arial" charset="0"/>
              </a:rPr>
            </a:br>
            <a:r>
              <a:rPr lang="en-GB" sz="2000">
                <a:solidFill>
                  <a:srgbClr val="FFD624"/>
                </a:solidFill>
                <a:cs typeface="Arial" charset="0"/>
              </a:rPr>
              <a:t>Jakarta, 23 to 25 February 2016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196752"/>
            <a:ext cx="8863012" cy="1152525"/>
          </a:xfrm>
        </p:spPr>
        <p:txBody>
          <a:bodyPr/>
          <a:lstStyle/>
          <a:p>
            <a:pPr algn="ctr"/>
            <a:r>
              <a:rPr lang="en-GB" sz="3200" dirty="0">
                <a:latin typeface="Verdana" charset="0"/>
                <a:ea typeface="MS PGothic" charset="0"/>
              </a:rPr>
              <a:t/>
            </a:r>
            <a:br>
              <a:rPr lang="en-GB" sz="3200" dirty="0">
                <a:latin typeface="Verdana" charset="0"/>
                <a:ea typeface="MS PGothic" charset="0"/>
              </a:rPr>
            </a:br>
            <a:r>
              <a:rPr lang="en-GB" sz="3200" dirty="0">
                <a:latin typeface="Verdana" charset="0"/>
                <a:ea typeface="MS PGothic" charset="0"/>
              </a:rPr>
              <a:t/>
            </a:r>
            <a:br>
              <a:rPr lang="en-GB" sz="3200" dirty="0">
                <a:latin typeface="Verdana" charset="0"/>
                <a:ea typeface="MS PGothic" charset="0"/>
              </a:rPr>
            </a:br>
            <a:r>
              <a:rPr lang="en-GB" sz="3200" dirty="0" smtClean="0"/>
              <a:t>Session </a:t>
            </a:r>
            <a:r>
              <a:rPr lang="en-GB" sz="3200" dirty="0"/>
              <a:t>3.1. The role of CSO in promoting TALD 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en-GB" sz="3200" i="1" dirty="0"/>
              <a:t>Introduction and </a:t>
            </a:r>
            <a:r>
              <a:rPr lang="en-GB" sz="3200" i="1" dirty="0" smtClean="0"/>
              <a:t>framing</a:t>
            </a:r>
            <a:endParaRPr lang="en-GB" sz="3200" i="1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283799" y="2710998"/>
            <a:ext cx="5288254" cy="3454306"/>
          </a:xfrm>
          <a:prstGeom prst="blockArc">
            <a:avLst>
              <a:gd name="adj1" fmla="val 10800000"/>
              <a:gd name="adj2" fmla="val 16200000"/>
              <a:gd name="adj3" fmla="val 5077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123728" y="2832076"/>
            <a:ext cx="5288254" cy="3405236"/>
          </a:xfrm>
          <a:prstGeom prst="blockArc">
            <a:avLst>
              <a:gd name="adj1" fmla="val 4368314"/>
              <a:gd name="adj2" fmla="val 10800000"/>
              <a:gd name="adj3" fmla="val 4642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265622" y="2786066"/>
            <a:ext cx="5134161" cy="3451246"/>
          </a:xfrm>
          <a:prstGeom prst="blockArc">
            <a:avLst>
              <a:gd name="adj1" fmla="val 0"/>
              <a:gd name="adj2" fmla="val 5081842"/>
              <a:gd name="adj3" fmla="val 4871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2339752" y="6577145"/>
            <a:ext cx="255506" cy="2362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3" name="Oval 42"/>
          <p:cNvSpPr/>
          <p:nvPr/>
        </p:nvSpPr>
        <p:spPr>
          <a:xfrm>
            <a:off x="2339752" y="6209523"/>
            <a:ext cx="255506" cy="236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4" name="TextBox 43"/>
          <p:cNvSpPr txBox="1"/>
          <p:nvPr/>
        </p:nvSpPr>
        <p:spPr>
          <a:xfrm>
            <a:off x="2665854" y="6209523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State </a:t>
            </a:r>
            <a:r>
              <a:rPr lang="en-US" sz="800" dirty="0" smtClean="0"/>
              <a:t>resources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5854" y="6577145"/>
            <a:ext cx="122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Non</a:t>
            </a:r>
            <a:r>
              <a:rPr lang="en-US" sz="800" dirty="0" smtClean="0"/>
              <a:t>-state </a:t>
            </a:r>
            <a:r>
              <a:rPr lang="en-US" sz="800" dirty="0"/>
              <a:t>r</a:t>
            </a:r>
            <a:r>
              <a:rPr lang="en-US" sz="800" dirty="0" smtClean="0"/>
              <a:t>esources</a:t>
            </a:r>
            <a:endParaRPr lang="en-GB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320508" y="6609687"/>
            <a:ext cx="3736920" cy="169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500" dirty="0"/>
              <a:t>Adapted from the Institute for Government. “The Big Society: </a:t>
            </a:r>
            <a:r>
              <a:rPr lang="en-US" sz="500" i="1" dirty="0"/>
              <a:t>A framework for policymakers”. April 2011. UK </a:t>
            </a:r>
            <a:endParaRPr lang="en-GB" sz="5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3166CF"/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000" kern="1200" dirty="0" smtClean="0">
                <a:solidFill>
                  <a:srgbClr val="FFD624"/>
                </a:solidFill>
                <a:latin typeface="Verdana" pitchFamily="34" charset="0"/>
              </a:rPr>
              <a:t>The DNA of TALD: contribution of autonomous and accountable LAs through interaction with other actors (civil society and private sector)</a:t>
            </a:r>
            <a:br>
              <a:rPr lang="en-GB" sz="2000" kern="1200" dirty="0" smtClean="0">
                <a:solidFill>
                  <a:srgbClr val="FFD624"/>
                </a:solidFill>
                <a:latin typeface="Verdana" pitchFamily="34" charset="0"/>
              </a:rPr>
            </a:br>
            <a:endParaRPr lang="en-GB" sz="2000" kern="1200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32" y="1340767"/>
            <a:ext cx="9061866" cy="5517232"/>
            <a:chOff x="62532" y="1340767"/>
            <a:chExt cx="9061866" cy="5517232"/>
          </a:xfrm>
        </p:grpSpPr>
        <p:sp>
          <p:nvSpPr>
            <p:cNvPr id="22" name="Rectangular Callout 21"/>
            <p:cNvSpPr/>
            <p:nvPr/>
          </p:nvSpPr>
          <p:spPr>
            <a:xfrm>
              <a:off x="167824" y="1340767"/>
              <a:ext cx="1867437" cy="1816267"/>
            </a:xfrm>
            <a:prstGeom prst="wedgeRectCallout">
              <a:avLst>
                <a:gd name="adj1" fmla="val 164372"/>
                <a:gd name="adj2" fmla="val 75212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/>
                <a:t>People outside </a:t>
              </a:r>
              <a:r>
                <a:rPr lang="en-GB" b="1" dirty="0"/>
                <a:t>the public sector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Citizens </a:t>
              </a:r>
              <a:r>
                <a:rPr lang="en-GB" dirty="0"/>
                <a:t>helping themselves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Volunteers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People </a:t>
              </a:r>
              <a:r>
                <a:rPr lang="en-GB" dirty="0"/>
                <a:t>working in charities, private </a:t>
              </a:r>
              <a:r>
                <a:rPr lang="en-GB" dirty="0" smtClean="0"/>
                <a:t>organisations</a:t>
              </a:r>
              <a:endParaRPr lang="en-GB" dirty="0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2532" y="5343306"/>
              <a:ext cx="2025898" cy="1514693"/>
            </a:xfrm>
            <a:prstGeom prst="wedgeRectCallout">
              <a:avLst>
                <a:gd name="adj1" fmla="val 121732"/>
                <a:gd name="adj2" fmla="val -5300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sources of funding </a:t>
              </a:r>
              <a:r>
                <a:rPr lang="en-GB" dirty="0" smtClean="0"/>
                <a:t>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Private </a:t>
              </a:r>
              <a:r>
                <a:rPr lang="en-GB" dirty="0"/>
                <a:t>philanthropy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Corporate social responsibility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/>
                <a:t>Community </a:t>
              </a:r>
              <a:r>
                <a:rPr lang="en-GB" dirty="0" smtClean="0"/>
                <a:t>contributions</a:t>
              </a:r>
              <a:endParaRPr lang="en-GB" dirty="0"/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7020272" y="1340768"/>
              <a:ext cx="2104126" cy="1773301"/>
            </a:xfrm>
            <a:prstGeom prst="wedgeRectCallout">
              <a:avLst>
                <a:gd name="adj1" fmla="val -106745"/>
                <a:gd name="adj2" fmla="val 120576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</a:t>
              </a:r>
              <a:r>
                <a:rPr lang="en-GB" b="1" dirty="0" smtClean="0"/>
                <a:t>assets </a:t>
              </a:r>
              <a:endParaRPr lang="en-GB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Making </a:t>
              </a:r>
              <a:r>
                <a:rPr lang="en-US" dirty="0"/>
                <a:t>use of non-public assets (e.g</a:t>
              </a:r>
              <a:r>
                <a:rPr lang="en-US" dirty="0" smtClean="0"/>
                <a:t>., </a:t>
              </a:r>
              <a:r>
                <a:rPr lang="en-US" dirty="0"/>
                <a:t>church halls, </a:t>
              </a:r>
              <a:r>
                <a:rPr lang="en-US" dirty="0" smtClean="0"/>
                <a:t>local materials, communal property) </a:t>
              </a:r>
              <a:endParaRPr lang="en-US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Handing </a:t>
              </a:r>
              <a:r>
                <a:rPr lang="en-US" dirty="0"/>
                <a:t>public assets over to communities, charities, private groups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306" y="2094229"/>
            <a:ext cx="7606323" cy="4029099"/>
            <a:chOff x="874306" y="2094229"/>
            <a:chExt cx="7606323" cy="4029099"/>
          </a:xfrm>
        </p:grpSpPr>
        <p:sp>
          <p:nvSpPr>
            <p:cNvPr id="7" name="Block Arc 6"/>
            <p:cNvSpPr/>
            <p:nvPr/>
          </p:nvSpPr>
          <p:spPr>
            <a:xfrm>
              <a:off x="2258654" y="2718092"/>
              <a:ext cx="5288254" cy="3405236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070750" y="2094229"/>
              <a:ext cx="1619386" cy="101984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dirty="0"/>
                <a:t>Communities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776070" y="3962885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CSO</a:t>
              </a:r>
              <a:endParaRPr lang="en-GB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4306" y="4087691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Business</a:t>
              </a:r>
              <a:endParaRPr lang="en-GB" sz="16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953412" y="3157035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41036" y="3442271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People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076733" y="4319122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419981" y="4625829"/>
              <a:ext cx="1140663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Funding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830092" y="4268933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83968" y="4149080"/>
              <a:ext cx="1224136" cy="614699"/>
            </a:xfrm>
            <a:custGeom>
              <a:avLst/>
              <a:gdLst>
                <a:gd name="connsiteX0" fmla="*/ 0 w 1096003"/>
                <a:gd name="connsiteY0" fmla="*/ 119197 h 715168"/>
                <a:gd name="connsiteX1" fmla="*/ 119197 w 1096003"/>
                <a:gd name="connsiteY1" fmla="*/ 0 h 715168"/>
                <a:gd name="connsiteX2" fmla="*/ 976806 w 1096003"/>
                <a:gd name="connsiteY2" fmla="*/ 0 h 715168"/>
                <a:gd name="connsiteX3" fmla="*/ 1096003 w 1096003"/>
                <a:gd name="connsiteY3" fmla="*/ 119197 h 715168"/>
                <a:gd name="connsiteX4" fmla="*/ 1096003 w 1096003"/>
                <a:gd name="connsiteY4" fmla="*/ 595971 h 715168"/>
                <a:gd name="connsiteX5" fmla="*/ 976806 w 1096003"/>
                <a:gd name="connsiteY5" fmla="*/ 715168 h 715168"/>
                <a:gd name="connsiteX6" fmla="*/ 119197 w 1096003"/>
                <a:gd name="connsiteY6" fmla="*/ 715168 h 715168"/>
                <a:gd name="connsiteX7" fmla="*/ 0 w 1096003"/>
                <a:gd name="connsiteY7" fmla="*/ 595971 h 715168"/>
                <a:gd name="connsiteX8" fmla="*/ 0 w 1096003"/>
                <a:gd name="connsiteY8" fmla="*/ 119197 h 7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3" h="715168">
                  <a:moveTo>
                    <a:pt x="0" y="119197"/>
                  </a:moveTo>
                  <a:cubicBezTo>
                    <a:pt x="0" y="53366"/>
                    <a:pt x="53366" y="0"/>
                    <a:pt x="119197" y="0"/>
                  </a:cubicBezTo>
                  <a:lnTo>
                    <a:pt x="976806" y="0"/>
                  </a:lnTo>
                  <a:cubicBezTo>
                    <a:pt x="1042637" y="0"/>
                    <a:pt x="1096003" y="53366"/>
                    <a:pt x="1096003" y="119197"/>
                  </a:cubicBezTo>
                  <a:lnTo>
                    <a:pt x="1096003" y="595971"/>
                  </a:lnTo>
                  <a:cubicBezTo>
                    <a:pt x="1096003" y="661802"/>
                    <a:pt x="1042637" y="715168"/>
                    <a:pt x="976806" y="715168"/>
                  </a:cubicBezTo>
                  <a:lnTo>
                    <a:pt x="119197" y="715168"/>
                  </a:lnTo>
                  <a:cubicBezTo>
                    <a:pt x="53366" y="715168"/>
                    <a:pt x="0" y="661802"/>
                    <a:pt x="0" y="595971"/>
                  </a:cubicBezTo>
                  <a:lnTo>
                    <a:pt x="0" y="119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44" tIns="163344" rIns="163344" bIns="16334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b="1" dirty="0" smtClean="0"/>
                <a:t>Local government</a:t>
              </a:r>
              <a:endParaRPr lang="en-GB" sz="1000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207026" y="4608104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Assets</a:t>
              </a: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6103770" y="5327108"/>
            <a:ext cx="3040230" cy="1368152"/>
          </a:xfrm>
          <a:prstGeom prst="wedgeRectCallout">
            <a:avLst>
              <a:gd name="adj1" fmla="val -96350"/>
              <a:gd name="adj2" fmla="val -893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Local </a:t>
            </a:r>
            <a:r>
              <a:rPr lang="en-GB" sz="1000" b="1" dirty="0" smtClean="0"/>
              <a:t>governments have </a:t>
            </a:r>
            <a:r>
              <a:rPr lang="en-GB" sz="1000" b="1" dirty="0"/>
              <a:t>the </a:t>
            </a:r>
            <a:r>
              <a:rPr lang="en-GB" sz="1000" b="1" dirty="0" smtClean="0"/>
              <a:t>:</a:t>
            </a: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/>
              <a:t>Mandate</a:t>
            </a:r>
            <a:r>
              <a:rPr lang="en-US" sz="1000" dirty="0" smtClean="0"/>
              <a:t> </a:t>
            </a:r>
            <a:r>
              <a:rPr lang="en-GB" sz="1000" dirty="0"/>
              <a:t>for the economic and social welfare of the local community</a:t>
            </a:r>
            <a:r>
              <a:rPr lang="en-GB" sz="1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 smtClean="0"/>
              <a:t>Legitimacy</a:t>
            </a:r>
            <a:r>
              <a:rPr lang="en-GB" sz="1000" dirty="0" smtClean="0"/>
              <a:t> for coordination and integration of different actors;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Normative </a:t>
            </a:r>
            <a:r>
              <a:rPr lang="fr-BE" sz="1000" b="1" dirty="0" err="1" smtClean="0"/>
              <a:t>capacity</a:t>
            </a:r>
            <a:r>
              <a:rPr lang="fr-BE" sz="10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Responsive </a:t>
            </a:r>
            <a:r>
              <a:rPr lang="fr-BE" sz="1000" dirty="0" smtClean="0"/>
              <a:t>to local </a:t>
            </a:r>
            <a:r>
              <a:rPr lang="fr-BE" sz="1000" dirty="0" err="1" smtClean="0"/>
              <a:t>demands</a:t>
            </a:r>
            <a:r>
              <a:rPr lang="fr-BE" sz="1000" dirty="0" smtClean="0"/>
              <a:t> 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484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0"/>
            <a:ext cx="8587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ea typeface="+mj-ea"/>
                <a:cs typeface="+mj-cs"/>
              </a:rPr>
              <a:t>Two interlinked outcomes of </a:t>
            </a:r>
            <a:r>
              <a:rPr lang="en-US" sz="2400" b="1" smtClean="0">
                <a:solidFill>
                  <a:srgbClr val="FFD624"/>
                </a:solidFill>
                <a:ea typeface="+mj-ea"/>
                <a:cs typeface="+mj-cs"/>
              </a:rPr>
              <a:t>joint action CSO-LA</a:t>
            </a:r>
            <a:endParaRPr lang="en-US" sz="2400" b="1" dirty="0">
              <a:solidFill>
                <a:srgbClr val="FFD624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92888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95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65600" y="1642533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11556776" y="1412776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3"/>
            <a:ext cx="9144000" cy="65638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116632"/>
            <a:ext cx="8496944" cy="6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 smtClean="0"/>
              <a:t>TALD framework </a:t>
            </a:r>
            <a:endParaRPr lang="en-US" altLang="en-US" sz="20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692696"/>
            <a:ext cx="2088232" cy="6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 smtClean="0"/>
              <a:t>CSOs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392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208962" cy="2952750"/>
          </a:xfrm>
        </p:spPr>
        <p:txBody>
          <a:bodyPr/>
          <a:lstStyle/>
          <a:p>
            <a:pPr indent="0" algn="ctr" eaLnBrk="1" hangingPunct="1">
              <a:spcAft>
                <a:spcPts val="1000"/>
              </a:spcAft>
              <a:defRPr/>
            </a:pPr>
            <a:r>
              <a:rPr lang="fr-BE" sz="400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fr-BE" sz="400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fr-BE" sz="400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Verdana" charset="0"/>
              </a:rPr>
              <a:t>THANKS</a:t>
            </a:r>
            <a: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cs typeface="Arial" charset="0"/>
              </a:rPr>
            </a:br>
            <a:endParaRPr lang="en-GB" sz="4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2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406</TotalTime>
  <Words>181</Words>
  <Application>Microsoft Macintosh PowerPoint</Application>
  <PresentationFormat>Présentation à l'écran (4:3)</PresentationFormat>
  <Paragraphs>38</Paragraphs>
  <Slides>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blank</vt:lpstr>
      <vt:lpstr>  Session 3.1. The role of CSO in promoting TALD  Introduction and framing</vt:lpstr>
      <vt:lpstr>The DNA of TALD: contribution of autonomous and accountable LAs through interaction with other actors (civil society and private sector) </vt:lpstr>
      <vt:lpstr>Présentation PowerPoint</vt:lpstr>
      <vt:lpstr>Présentation PowerPoint</vt:lpstr>
      <vt:lpstr>  THANKS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RODRIGUEZ BILBAO Jorge (DEVCO)</dc:creator>
  <cp:lastModifiedBy>Rodriguez</cp:lastModifiedBy>
  <cp:revision>28</cp:revision>
  <dcterms:created xsi:type="dcterms:W3CDTF">2015-03-19T17:09:20Z</dcterms:created>
  <dcterms:modified xsi:type="dcterms:W3CDTF">2016-02-20T04:48:58Z</dcterms:modified>
</cp:coreProperties>
</file>