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2" autoAdjust="0"/>
    <p:restoredTop sz="94660"/>
  </p:normalViewPr>
  <p:slideViewPr>
    <p:cSldViewPr snapToGrid="0">
      <p:cViewPr varScale="1">
        <p:scale>
          <a:sx n="47" d="100"/>
          <a:sy n="47" d="100"/>
        </p:scale>
        <p:origin x="30" y="1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FC24-53FD-4921-A2AF-B9D9ACF81D44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81BD8-CF25-412E-A376-7A5B1314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448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FC24-53FD-4921-A2AF-B9D9ACF81D44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81BD8-CF25-412E-A376-7A5B1314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12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FC24-53FD-4921-A2AF-B9D9ACF81D44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81BD8-CF25-412E-A376-7A5B1314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160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FC24-53FD-4921-A2AF-B9D9ACF81D44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81BD8-CF25-412E-A376-7A5B1314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859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FC24-53FD-4921-A2AF-B9D9ACF81D44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81BD8-CF25-412E-A376-7A5B1314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4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FC24-53FD-4921-A2AF-B9D9ACF81D44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81BD8-CF25-412E-A376-7A5B1314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093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FC24-53FD-4921-A2AF-B9D9ACF81D44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81BD8-CF25-412E-A376-7A5B1314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499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FC24-53FD-4921-A2AF-B9D9ACF81D44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81BD8-CF25-412E-A376-7A5B1314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329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FC24-53FD-4921-A2AF-B9D9ACF81D44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81BD8-CF25-412E-A376-7A5B1314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10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FC24-53FD-4921-A2AF-B9D9ACF81D44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81BD8-CF25-412E-A376-7A5B1314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75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FC24-53FD-4921-A2AF-B9D9ACF81D44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81BD8-CF25-412E-A376-7A5B1314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2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AFC24-53FD-4921-A2AF-B9D9ACF81D44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81BD8-CF25-412E-A376-7A5B1314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91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" y="2006283"/>
            <a:ext cx="1135888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role of </a:t>
            </a:r>
            <a:br>
              <a:rPr lang="en-US" dirty="0"/>
            </a:br>
            <a:r>
              <a:rPr lang="en-US" dirty="0"/>
              <a:t>Local Governments Associations (LGA) in promoting a TALD</a:t>
            </a:r>
          </a:p>
        </p:txBody>
      </p:sp>
    </p:spTree>
    <p:extLst>
      <p:ext uri="{BB962C8B-B14F-4D97-AF65-F5344CB8AC3E}">
        <p14:creationId xmlns:p14="http://schemas.microsoft.com/office/powerpoint/2010/main" val="1448227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65125"/>
            <a:ext cx="11724640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 Governments Associations…what are they for?</a:t>
            </a:r>
            <a:b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640" y="1219200"/>
            <a:ext cx="11653520" cy="5394960"/>
          </a:xfrm>
        </p:spPr>
        <p:txBody>
          <a:bodyPr>
            <a:normAutofit/>
          </a:bodyPr>
          <a:lstStyle/>
          <a:p>
            <a:r>
              <a:rPr lang="en-US" dirty="0"/>
              <a:t>In the course of the last century, the number of national Local Government Associations (LGA) has continued to grow worldwide</a:t>
            </a:r>
          </a:p>
          <a:p>
            <a:r>
              <a:rPr lang="en-US" dirty="0"/>
              <a:t>At their core are the original, if limited, functions of 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 documentation and information clearinghouses and </a:t>
            </a:r>
          </a:p>
          <a:p>
            <a:pPr lvl="1"/>
            <a:r>
              <a:rPr lang="en-US" dirty="0"/>
              <a:t>(ii) vehicles for exchange of experiences among members on local government issues and practices. </a:t>
            </a:r>
          </a:p>
          <a:p>
            <a:pPr marL="457200" lvl="1" indent="0">
              <a:buNone/>
            </a:pPr>
            <a:r>
              <a:rPr lang="en-US" dirty="0"/>
              <a:t>These functions continue to be important and LGA are often critical sources of information  and exchange of experience for their members, </a:t>
            </a:r>
          </a:p>
          <a:p>
            <a:r>
              <a:rPr lang="en-US" dirty="0"/>
              <a:t>In time, however, LGA have been taking on </a:t>
            </a:r>
            <a:r>
              <a:rPr lang="en-US" b="1" u="sng" dirty="0"/>
              <a:t>two more substantive roles </a:t>
            </a:r>
            <a:r>
              <a:rPr lang="en-US" dirty="0"/>
              <a:t>as </a:t>
            </a:r>
          </a:p>
          <a:p>
            <a:pPr lvl="1"/>
            <a:r>
              <a:rPr lang="en-US" dirty="0"/>
              <a:t>(iii) lobbyists for local governments’ interests with central authorities and </a:t>
            </a:r>
          </a:p>
          <a:p>
            <a:pPr lvl="1"/>
            <a:r>
              <a:rPr lang="en-US" dirty="0"/>
              <a:t>(iv) providers of an increasingly diversified range of policy, legal and technical advisory and capacity building services to their members.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076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" y="365125"/>
            <a:ext cx="11765280" cy="47815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+mn-lt"/>
              </a:rPr>
              <a:t>Huge differences in LGA capacity across countries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" y="1229360"/>
            <a:ext cx="11765280" cy="54152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LGA have a critical role to play for the emergence of “developmental” local governments  both by </a:t>
            </a:r>
          </a:p>
          <a:p>
            <a:pPr marL="571500" indent="-571500">
              <a:buAutoNum type="romanLcParenBoth"/>
            </a:pPr>
            <a:r>
              <a:rPr lang="en-US" dirty="0"/>
              <a:t>advocating and sustaining the momentum of decentralization reforms and </a:t>
            </a:r>
          </a:p>
          <a:p>
            <a:pPr marL="571500" indent="-571500">
              <a:buAutoNum type="romanLcParenBoth"/>
            </a:pPr>
            <a:r>
              <a:rPr lang="en-US" dirty="0"/>
              <a:t>building the capacity of their members to adopt good local governance practices and promote local development. </a:t>
            </a:r>
          </a:p>
          <a:p>
            <a:pPr marL="0" indent="0">
              <a:buNone/>
            </a:pPr>
            <a:r>
              <a:rPr lang="en-US" dirty="0"/>
              <a:t>And the international community has started to notice their potential.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But </a:t>
            </a:r>
            <a:r>
              <a:rPr lang="en-US" b="1" u="sng" dirty="0"/>
              <a:t>potential varies greatly across countries </a:t>
            </a:r>
            <a:r>
              <a:rPr lang="en-US" dirty="0"/>
              <a:t>depending </a:t>
            </a:r>
            <a:r>
              <a:rPr lang="en-US" b="1" u="sng" dirty="0"/>
              <a:t> </a:t>
            </a:r>
            <a:r>
              <a:rPr lang="en-US" dirty="0"/>
              <a:t>on the extent to which LG  </a:t>
            </a:r>
          </a:p>
          <a:p>
            <a:pPr marL="571500" indent="-571500">
              <a:buAutoNum type="romanLcParenBoth"/>
            </a:pPr>
            <a:r>
              <a:rPr lang="en-US" dirty="0"/>
              <a:t>are recognized as an autonomous sphere of government within the national State</a:t>
            </a:r>
          </a:p>
          <a:p>
            <a:pPr marL="571500" indent="-571500">
              <a:buAutoNum type="romanLcParenBoth"/>
            </a:pPr>
            <a:r>
              <a:rPr lang="en-US" dirty="0"/>
              <a:t>have the executive and administrative capacity to function as such.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an apparently `paradox, LGA are less effective and capable precisely where they would be needed most, to move the decentralization reform process beyond its initial political rationale and build developmental local governments.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573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" y="365125"/>
            <a:ext cx="11877040" cy="559435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latin typeface="+mn-lt"/>
              </a:rPr>
              <a:t>The need for a stronger voice and …a better mirror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640" y="1087120"/>
            <a:ext cx="11673840" cy="566928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LGA voice is still too faint. Donors seem to be pushing the decentralization and local development agenda, with central governments “instead”, rather than “in support”, of an organized LG movement. </a:t>
            </a:r>
          </a:p>
          <a:p>
            <a:r>
              <a:rPr lang="en-US" dirty="0"/>
              <a:t>Many LGA do not provide their members with a </a:t>
            </a:r>
            <a:r>
              <a:rPr lang="en-US" i="1" dirty="0"/>
              <a:t>mirror</a:t>
            </a:r>
            <a:r>
              <a:rPr lang="en-US" dirty="0"/>
              <a:t> which they could look into, to recognize </a:t>
            </a:r>
            <a:r>
              <a:rPr lang="en-US" b="1" u="sng" dirty="0"/>
              <a:t>their own problems (of leadership and capacity) </a:t>
            </a:r>
            <a:r>
              <a:rPr lang="en-US" dirty="0"/>
              <a:t>. </a:t>
            </a:r>
          </a:p>
          <a:p>
            <a:r>
              <a:rPr lang="en-US" dirty="0"/>
              <a:t>Many LGA end </a:t>
            </a:r>
            <a:r>
              <a:rPr lang="en-US"/>
              <a:t>up encouraging </a:t>
            </a:r>
            <a:r>
              <a:rPr lang="en-US" dirty="0"/>
              <a:t>their members to hide behind the limitations of the decentralization policy  environment rather than help them proactively embrace their developmental role, to make the most of any given situation.</a:t>
            </a:r>
          </a:p>
          <a:p>
            <a:r>
              <a:rPr lang="en-US" dirty="0"/>
              <a:t>As recognized by the “Freeport Declaration” issued at the conclusion of the 2009 conference of the CLGF, : </a:t>
            </a:r>
          </a:p>
          <a:p>
            <a:r>
              <a:rPr lang="en-US" b="1" i="1" dirty="0">
                <a:solidFill>
                  <a:srgbClr val="FF0000"/>
                </a:solidFill>
              </a:rPr>
              <a:t>“A business un-usual approach, which speaks of confidence, opportunity and innovation rather than helplessness, is needed; a shift towards a ‘developmental’ model, with clear strategic vision and leadership, that focuses on what needs to be done rather than on systems and structures”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292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520" y="202565"/>
            <a:ext cx="11765280" cy="711835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What should LGA do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520" y="914400"/>
            <a:ext cx="11765280" cy="6085840"/>
          </a:xfrm>
        </p:spPr>
        <p:txBody>
          <a:bodyPr>
            <a:normAutofit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b="1" u="sng" dirty="0"/>
              <a:t>Recognizing the specificity of Territorial  Development</a:t>
            </a:r>
            <a:r>
              <a:rPr lang="en-US" b="1" dirty="0"/>
              <a:t> </a:t>
            </a:r>
            <a:r>
              <a:rPr lang="en-US" dirty="0"/>
              <a:t>and its relation to national/global development efforts and clarifying the role of LG in promoting it.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u="sng" dirty="0"/>
              <a:t>Advocating the TALD </a:t>
            </a:r>
            <a:r>
              <a:rPr lang="en-US" dirty="0"/>
              <a:t>with national governments and global institutions, pushing for decentralization (</a:t>
            </a:r>
            <a:r>
              <a:rPr lang="en-US" dirty="0" err="1"/>
              <a:t>i</a:t>
            </a:r>
            <a:r>
              <a:rPr lang="en-US" dirty="0"/>
              <a:t>) to be accompanied by a national strategic commitment to TD and (ii) to provide the necessary degree of </a:t>
            </a:r>
            <a:r>
              <a:rPr lang="en-US" i="1" dirty="0"/>
              <a:t>local autonomy</a:t>
            </a:r>
            <a:r>
              <a:rPr lang="en-US" dirty="0"/>
              <a:t> which is critical for the </a:t>
            </a:r>
            <a:r>
              <a:rPr lang="en-US" i="1" dirty="0"/>
              <a:t>“…confidence, opportunity and innovation…”</a:t>
            </a:r>
            <a:r>
              <a:rPr lang="en-US" dirty="0"/>
              <a:t> needed for genuine local development.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u="sng" dirty="0"/>
              <a:t>Raising  awareness, and developing the capacities</a:t>
            </a:r>
            <a:r>
              <a:rPr lang="en-US" dirty="0"/>
              <a:t>, of their member Local Governments to act as developmental agents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u="sng" dirty="0"/>
              <a:t>Partnering  with aid agencies</a:t>
            </a:r>
            <a:r>
              <a:rPr lang="en-US" b="1" dirty="0"/>
              <a:t> </a:t>
            </a:r>
            <a:r>
              <a:rPr lang="en-US" dirty="0"/>
              <a:t>to promote the TALD both (</a:t>
            </a:r>
            <a:r>
              <a:rPr lang="en-US" dirty="0" err="1"/>
              <a:t>i</a:t>
            </a:r>
            <a:r>
              <a:rPr lang="en-US" dirty="0"/>
              <a:t>) by systematically voicing LG concerns and requirements,  in national-level  aid negotiation processes and (ii) by offering new and complementary channels for external aid directed to support the emergence of developmental Local Governments.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701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40" y="385445"/>
            <a:ext cx="11917680" cy="701675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latin typeface="+mn-lt"/>
              </a:rPr>
              <a:t>1. Recognizing the specificity of Territorial  Development</a:t>
            </a:r>
            <a:endParaRPr lang="en-US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" y="1473200"/>
            <a:ext cx="11734800" cy="5273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Questions</a:t>
            </a:r>
            <a:endParaRPr lang="en-US" b="1" dirty="0"/>
          </a:p>
          <a:p>
            <a:pPr lvl="0"/>
            <a:endParaRPr lang="en-US" b="1" dirty="0"/>
          </a:p>
          <a:p>
            <a:pPr lvl="0"/>
            <a:r>
              <a:rPr lang="en-US" b="1" dirty="0"/>
              <a:t>What should LG Associations do, to develop a better understanding of TD among its members and place its promotion at the center of their action?</a:t>
            </a:r>
          </a:p>
          <a:p>
            <a:pPr lvl="0"/>
            <a:endParaRPr lang="en-US" b="1" dirty="0"/>
          </a:p>
          <a:p>
            <a:pPr lvl="0"/>
            <a:r>
              <a:rPr lang="en-US" b="1" dirty="0"/>
              <a:t>How could the Associations of Local Authorities help link the promotion of TD by Local Governments with the pursuit of national and global goals like the SDGs?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937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680" y="354965"/>
            <a:ext cx="11887200" cy="803275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+mn-lt"/>
              </a:rPr>
              <a:t>2. Advocating the TALD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22400"/>
            <a:ext cx="1167384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Questions</a:t>
            </a:r>
            <a:endParaRPr lang="en-US" u="sng" dirty="0"/>
          </a:p>
          <a:p>
            <a:pPr lvl="0"/>
            <a:r>
              <a:rPr lang="en-US" b="1" dirty="0"/>
              <a:t>How could LG Associations contribute to the adoption and implementation of a country’s Territorial Development policy/strategy (the TALD)?</a:t>
            </a:r>
            <a:endParaRPr lang="en-US" dirty="0"/>
          </a:p>
          <a:p>
            <a:pPr lvl="0"/>
            <a:r>
              <a:rPr lang="en-US" b="1" dirty="0"/>
              <a:t>What makes it difficult for LG Associations to champion local autonomy and advocate TD-driven decentralization reforms? What can be done to overcome these difficulties? </a:t>
            </a:r>
            <a:endParaRPr lang="en-US" dirty="0"/>
          </a:p>
          <a:p>
            <a:pPr lvl="0"/>
            <a:r>
              <a:rPr lang="en-US" b="1" dirty="0"/>
              <a:t>What could LG Association do to help their member LGs enter into partnerships with national agencies for delivery of centrally funded programs aiming at the achievement of SDG?</a:t>
            </a:r>
            <a:endParaRPr lang="en-US" dirty="0"/>
          </a:p>
          <a:p>
            <a:pPr lvl="0"/>
            <a:r>
              <a:rPr lang="en-US" b="1" dirty="0"/>
              <a:t>What can LG Association do to better document and publicize success stories of TD promoted by Local Governments ?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936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" y="365125"/>
            <a:ext cx="11765280" cy="66103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+mn-lt"/>
              </a:rPr>
              <a:t>3. Raising  awareness, and developing capacities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371600"/>
            <a:ext cx="11765280" cy="4805363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/>
              <a:t>Questions</a:t>
            </a:r>
          </a:p>
          <a:p>
            <a:endParaRPr lang="en-US" dirty="0"/>
          </a:p>
          <a:p>
            <a:pPr lvl="0"/>
            <a:r>
              <a:rPr lang="en-US" b="1" dirty="0"/>
              <a:t>What could national and global LG Associations do to strengthen the institutional identity of LG and limit their political manipulation? </a:t>
            </a:r>
            <a:endParaRPr lang="en-US" dirty="0"/>
          </a:p>
          <a:p>
            <a:pPr lvl="0"/>
            <a:endParaRPr lang="en-US" b="1" dirty="0"/>
          </a:p>
          <a:p>
            <a:pPr lvl="0"/>
            <a:r>
              <a:rPr lang="en-US" b="1" dirty="0"/>
              <a:t>How could the Associations of Local Authorities build the capacity of their members for strategic planning ?</a:t>
            </a:r>
            <a:endParaRPr lang="en-US" dirty="0"/>
          </a:p>
          <a:p>
            <a:pPr lvl="0"/>
            <a:endParaRPr lang="en-US" b="1" dirty="0"/>
          </a:p>
          <a:p>
            <a:pPr lvl="0"/>
            <a:r>
              <a:rPr lang="en-US" b="1" dirty="0"/>
              <a:t>How could the Associations of Local Authorities build the capacity of their members for the practice of “horizontal subsidiarity” 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073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" y="273685"/>
            <a:ext cx="11643360" cy="650875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+mn-lt"/>
              </a:rPr>
              <a:t>4.</a:t>
            </a:r>
            <a:r>
              <a:rPr lang="en-US" b="1" dirty="0">
                <a:latin typeface="+mn-lt"/>
              </a:rPr>
              <a:t> Partnering  with aid agencies 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" y="1158240"/>
            <a:ext cx="11643360" cy="5516880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/>
              <a:t>Questions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b="1" dirty="0"/>
              <a:t>How can LG Associations in aid-receiving countries help shape the agenda and modalities of external aid?</a:t>
            </a:r>
            <a:endParaRPr lang="en-US" dirty="0"/>
          </a:p>
          <a:p>
            <a:pPr lvl="0"/>
            <a:r>
              <a:rPr lang="en-US" b="1" dirty="0"/>
              <a:t>What can LG Associations (global, regional, national) do to improve the effectiveness of decentralized cooperation?</a:t>
            </a:r>
            <a:endParaRPr lang="en-US" dirty="0"/>
          </a:p>
          <a:p>
            <a:pPr lvl="0"/>
            <a:r>
              <a:rPr lang="en-US" b="1" dirty="0"/>
              <a:t>How could LG Associations take a greater and direct role in delivering aid-financed programs for LG capacity building? </a:t>
            </a:r>
            <a:endParaRPr lang="en-US" dirty="0"/>
          </a:p>
          <a:p>
            <a:pPr lvl="0"/>
            <a:r>
              <a:rPr lang="en-US" b="1" dirty="0"/>
              <a:t>What aid delivery models could leverage the comparative advantages of the world-wide network of LG Associations?</a:t>
            </a:r>
            <a:endParaRPr lang="en-US" dirty="0"/>
          </a:p>
          <a:p>
            <a:pPr lvl="0"/>
            <a:r>
              <a:rPr lang="en-US" b="1" dirty="0"/>
              <a:t>What are the obstacles for LG Associations to become an expanded and effective channel of external aid to developmental LG?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053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948</Words>
  <Application>Microsoft Office PowerPoint</Application>
  <PresentationFormat>Widescreen</PresentationFormat>
  <Paragraphs>60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The role of  Local Governments Associations (LGA) in promoting a TALD</vt:lpstr>
      <vt:lpstr>Local Governments Associations…what are they for? </vt:lpstr>
      <vt:lpstr>Huge differences in LGA capacity across countries</vt:lpstr>
      <vt:lpstr>The need for a stronger voice and …a better mirror</vt:lpstr>
      <vt:lpstr>What should LGA do ?</vt:lpstr>
      <vt:lpstr>1. Recognizing the specificity of Territorial  Development</vt:lpstr>
      <vt:lpstr>2. Advocating the TALD</vt:lpstr>
      <vt:lpstr>3. Raising  awareness, and developing capacities</vt:lpstr>
      <vt:lpstr>4. Partnering  with aid agencies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Leonardo Romeo</dc:creator>
  <cp:lastModifiedBy>Leonardo Romeo</cp:lastModifiedBy>
  <cp:revision>10</cp:revision>
  <dcterms:created xsi:type="dcterms:W3CDTF">2016-02-25T01:02:26Z</dcterms:created>
  <dcterms:modified xsi:type="dcterms:W3CDTF">2016-02-25T02:19:25Z</dcterms:modified>
</cp:coreProperties>
</file>