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1" r:id="rId4"/>
    <p:sldId id="262" r:id="rId5"/>
    <p:sldId id="258" r:id="rId6"/>
    <p:sldId id="260" r:id="rId7"/>
    <p:sldId id="259" r:id="rId8"/>
    <p:sldId id="269" r:id="rId9"/>
    <p:sldId id="264" r:id="rId10"/>
    <p:sldId id="271" r:id="rId11"/>
    <p:sldId id="263" r:id="rId12"/>
    <p:sldId id="266" r:id="rId13"/>
    <p:sldId id="270" r:id="rId14"/>
    <p:sldId id="267" r:id="rId15"/>
    <p:sldId id="272" r:id="rId16"/>
    <p:sldId id="268"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5"/>
  </p:normalViewPr>
  <p:slideViewPr>
    <p:cSldViewPr snapToGrid="0" snapToObjects="1">
      <p:cViewPr>
        <p:scale>
          <a:sx n="114" d="100"/>
          <a:sy n="114" d="100"/>
        </p:scale>
        <p:origin x="-1470"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sp>
        <p:nvSpPr>
          <p:cNvPr id="5" name="Rectangle 4"/>
          <p:cNvSpPr>
            <a:spLocks noChangeArrowheads="1"/>
          </p:cNvSpPr>
          <p:nvPr userDrawn="1"/>
        </p:nvSpPr>
        <p:spPr bwMode="auto">
          <a:xfrm>
            <a:off x="4262438" y="6659563"/>
            <a:ext cx="596900"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pic>
        <p:nvPicPr>
          <p:cNvPr id="6" name="Picture 21" descr="LOGO CE_Vertical_FR_quadri_H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49688" y="258763"/>
            <a:ext cx="1431925" cy="99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4"/>
          <p:cNvSpPr>
            <a:spLocks noGrp="1" noChangeArrowheads="1"/>
          </p:cNvSpPr>
          <p:nvPr>
            <p:ph type="ctrTitle"/>
          </p:nvPr>
        </p:nvSpPr>
        <p:spPr>
          <a:xfrm>
            <a:off x="611189" y="2565400"/>
            <a:ext cx="8424862" cy="790575"/>
          </a:xfrm>
        </p:spPr>
        <p:txBody>
          <a:bodyPr/>
          <a:lstStyle>
            <a:lvl1pPr marL="3175">
              <a:defRPr sz="7600">
                <a:solidFill>
                  <a:srgbClr val="FFD624"/>
                </a:solidFill>
              </a:defRPr>
            </a:lvl1pPr>
          </a:lstStyle>
          <a:p>
            <a:pPr lvl="0"/>
            <a:r>
              <a:rPr lang="fr-BE" altLang="en-US" noProof="0" smtClean="0"/>
              <a:t>Titre</a:t>
            </a:r>
            <a:endParaRPr lang="en-GB" altLang="en-US" noProof="0" dirty="0" smtClean="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altLang="en-US" noProof="0" smtClean="0"/>
              <a:t>Sous-titre</a:t>
            </a:r>
            <a:endParaRPr lang="en-GB" altLang="en-US" noProof="0" smtClean="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ltLang="en-US"/>
          </a:p>
        </p:txBody>
      </p:sp>
      <p:sp>
        <p:nvSpPr>
          <p:cNvPr id="9" name="Rectangle 8"/>
          <p:cNvSpPr>
            <a:spLocks noGrp="1" noChangeArrowheads="1"/>
          </p:cNvSpPr>
          <p:nvPr>
            <p:ph type="sldNum" sz="quarter" idx="12"/>
          </p:nvPr>
        </p:nvSpPr>
        <p:spPr/>
        <p:txBody>
          <a:bodyPr/>
          <a:lstStyle>
            <a:lvl1pPr>
              <a:defRPr>
                <a:solidFill>
                  <a:schemeClr val="bg1"/>
                </a:solidFill>
                <a:latin typeface="Verdana" charset="0"/>
              </a:defRPr>
            </a:lvl1pPr>
          </a:lstStyle>
          <a:p>
            <a:fld id="{EA2C9A99-3352-B447-968B-45FF1B80CB1B}" type="slidenum">
              <a:rPr lang="en-GB" altLang="en-US"/>
              <a:pPr/>
              <a:t>‹#›</a:t>
            </a:fld>
            <a:endParaRPr lang="en-GB" altLang="en-US"/>
          </a:p>
        </p:txBody>
      </p:sp>
    </p:spTree>
    <p:extLst>
      <p:ext uri="{BB962C8B-B14F-4D97-AF65-F5344CB8AC3E}">
        <p14:creationId xmlns:p14="http://schemas.microsoft.com/office/powerpoint/2010/main" val="736415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59269F6-06F1-B84A-8135-666471A16134}" type="slidenum">
              <a:rPr lang="en-GB" altLang="en-US"/>
              <a:pPr/>
              <a:t>‹#›</a:t>
            </a:fld>
            <a:endParaRPr lang="en-GB" altLang="en-US"/>
          </a:p>
        </p:txBody>
      </p:sp>
    </p:spTree>
    <p:extLst>
      <p:ext uri="{BB962C8B-B14F-4D97-AF65-F5344CB8AC3E}">
        <p14:creationId xmlns:p14="http://schemas.microsoft.com/office/powerpoint/2010/main" val="1974620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339850"/>
            <a:ext cx="2058988" cy="46815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339850"/>
            <a:ext cx="60293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4B271ED-E2C8-8A46-8A0E-82A0CC50BC19}" type="slidenum">
              <a:rPr lang="en-GB" altLang="en-US"/>
              <a:pPr/>
              <a:t>‹#›</a:t>
            </a:fld>
            <a:endParaRPr lang="en-GB" altLang="en-US"/>
          </a:p>
        </p:txBody>
      </p:sp>
    </p:spTree>
    <p:extLst>
      <p:ext uri="{BB962C8B-B14F-4D97-AF65-F5344CB8AC3E}">
        <p14:creationId xmlns:p14="http://schemas.microsoft.com/office/powerpoint/2010/main" val="36786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75519"/>
            <a:ext cx="8229600" cy="936625"/>
          </a:xfrm>
        </p:spPr>
        <p:txBody>
          <a:bodyPr/>
          <a:lstStyle/>
          <a:p>
            <a:r>
              <a:rPr lang="en-US" smtClean="0"/>
              <a:t>Click to edit Master title style</a:t>
            </a:r>
            <a:endParaRPr lang="en-GB"/>
          </a:p>
        </p:txBody>
      </p:sp>
      <p:sp>
        <p:nvSpPr>
          <p:cNvPr id="3" name="Content Placeholder 2"/>
          <p:cNvSpPr>
            <a:spLocks noGrp="1"/>
          </p:cNvSpPr>
          <p:nvPr>
            <p:ph idx="1"/>
          </p:nvPr>
        </p:nvSpPr>
        <p:spPr>
          <a:xfrm>
            <a:off x="457200" y="1912145"/>
            <a:ext cx="8229600" cy="41092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83D5246B-72C3-5141-9EBB-BD9D9F6D76D0}" type="slidenum">
              <a:rPr lang="en-GB" altLang="en-US"/>
              <a:pPr/>
              <a:t>‹#›</a:t>
            </a:fld>
            <a:endParaRPr lang="en-GB" altLang="en-US"/>
          </a:p>
        </p:txBody>
      </p:sp>
    </p:spTree>
    <p:extLst>
      <p:ext uri="{BB962C8B-B14F-4D97-AF65-F5344CB8AC3E}">
        <p14:creationId xmlns:p14="http://schemas.microsoft.com/office/powerpoint/2010/main" val="199265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fld id="{E223F7C7-0584-5248-9678-F03CEBA9D65E}" type="slidenum">
              <a:rPr lang="en-GB" altLang="en-US"/>
              <a:pPr/>
              <a:t>‹#›</a:t>
            </a:fld>
            <a:endParaRPr lang="en-GB" altLang="en-US"/>
          </a:p>
        </p:txBody>
      </p:sp>
    </p:spTree>
    <p:extLst>
      <p:ext uri="{BB962C8B-B14F-4D97-AF65-F5344CB8AC3E}">
        <p14:creationId xmlns:p14="http://schemas.microsoft.com/office/powerpoint/2010/main" val="32594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6C5E22A2-2E13-954B-903D-F9CA3671E71F}" type="slidenum">
              <a:rPr lang="en-GB" altLang="en-US"/>
              <a:pPr/>
              <a:t>‹#›</a:t>
            </a:fld>
            <a:endParaRPr lang="en-GB" altLang="en-US"/>
          </a:p>
        </p:txBody>
      </p:sp>
    </p:spTree>
    <p:extLst>
      <p:ext uri="{BB962C8B-B14F-4D97-AF65-F5344CB8AC3E}">
        <p14:creationId xmlns:p14="http://schemas.microsoft.com/office/powerpoint/2010/main" val="1582798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fld id="{E04A3F1A-59A5-C74F-A041-666E2919A873}" type="slidenum">
              <a:rPr lang="en-GB" altLang="en-US"/>
              <a:pPr/>
              <a:t>‹#›</a:t>
            </a:fld>
            <a:endParaRPr lang="en-GB" altLang="en-US"/>
          </a:p>
        </p:txBody>
      </p:sp>
    </p:spTree>
    <p:extLst>
      <p:ext uri="{BB962C8B-B14F-4D97-AF65-F5344CB8AC3E}">
        <p14:creationId xmlns:p14="http://schemas.microsoft.com/office/powerpoint/2010/main" val="90719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D7B470CE-7997-074E-8F45-0CD5D663DC01}" type="slidenum">
              <a:rPr lang="en-GB" altLang="en-US"/>
              <a:pPr/>
              <a:t>‹#›</a:t>
            </a:fld>
            <a:endParaRPr lang="en-GB" altLang="en-US"/>
          </a:p>
        </p:txBody>
      </p:sp>
    </p:spTree>
    <p:extLst>
      <p:ext uri="{BB962C8B-B14F-4D97-AF65-F5344CB8AC3E}">
        <p14:creationId xmlns:p14="http://schemas.microsoft.com/office/powerpoint/2010/main" val="1192268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fld id="{EC419661-72C5-2A44-B261-685A1C2C28DF}" type="slidenum">
              <a:rPr lang="en-GB" altLang="en-US"/>
              <a:pPr/>
              <a:t>‹#›</a:t>
            </a:fld>
            <a:endParaRPr lang="en-GB" altLang="en-US"/>
          </a:p>
        </p:txBody>
      </p:sp>
    </p:spTree>
    <p:extLst>
      <p:ext uri="{BB962C8B-B14F-4D97-AF65-F5344CB8AC3E}">
        <p14:creationId xmlns:p14="http://schemas.microsoft.com/office/powerpoint/2010/main" val="207375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A1A1D529-8BD1-5443-B0FD-E68F11F01B4B}" type="slidenum">
              <a:rPr lang="en-GB" altLang="en-US"/>
              <a:pPr/>
              <a:t>‹#›</a:t>
            </a:fld>
            <a:endParaRPr lang="en-GB" altLang="en-US"/>
          </a:p>
        </p:txBody>
      </p:sp>
    </p:spTree>
    <p:extLst>
      <p:ext uri="{BB962C8B-B14F-4D97-AF65-F5344CB8AC3E}">
        <p14:creationId xmlns:p14="http://schemas.microsoft.com/office/powerpoint/2010/main" val="161766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fld id="{4A7F326F-B2CB-EA44-8F64-D0D350C9B494}" type="slidenum">
              <a:rPr lang="en-GB" altLang="en-US"/>
              <a:pPr/>
              <a:t>‹#›</a:t>
            </a:fld>
            <a:endParaRPr lang="en-GB" altLang="en-US"/>
          </a:p>
        </p:txBody>
      </p:sp>
    </p:spTree>
    <p:extLst>
      <p:ext uri="{BB962C8B-B14F-4D97-AF65-F5344CB8AC3E}">
        <p14:creationId xmlns:p14="http://schemas.microsoft.com/office/powerpoint/2010/main" val="182019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75519"/>
            <a:ext cx="82296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ltLang="en-US"/>
              <a:t>Titre</a:t>
            </a:r>
          </a:p>
        </p:txBody>
      </p:sp>
      <p:sp>
        <p:nvSpPr>
          <p:cNvPr id="1027" name="Rectangle 3"/>
          <p:cNvSpPr>
            <a:spLocks noGrp="1" noChangeArrowheads="1"/>
          </p:cNvSpPr>
          <p:nvPr>
            <p:ph type="body" idx="1"/>
          </p:nvPr>
        </p:nvSpPr>
        <p:spPr bwMode="auto">
          <a:xfrm>
            <a:off x="457200" y="1930401"/>
            <a:ext cx="8229600" cy="409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ltLang="en-US"/>
              <a:t>Deuxième niveau</a:t>
            </a:r>
            <a:endParaRPr lang="en-GB" altLang="en-US"/>
          </a:p>
          <a:p>
            <a:pPr lvl="1"/>
            <a:r>
              <a:rPr lang="en-GB" altLang="en-US"/>
              <a:t>Troisième niveau</a:t>
            </a:r>
          </a:p>
          <a:p>
            <a:pPr lvl="2"/>
            <a:r>
              <a:rPr lang="en-GB" altLang="en-US"/>
              <a:t>- Quatrième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solidFill>
                  <a:schemeClr val="tx1"/>
                </a:solidFill>
                <a:latin typeface="Arial" charset="0"/>
              </a:defRPr>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solidFill>
                  <a:schemeClr val="tx1"/>
                </a:solidFill>
                <a:latin typeface="Arial" charset="0"/>
              </a:defRPr>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Arial" charset="0"/>
              </a:defRPr>
            </a:lvl1pPr>
          </a:lstStyle>
          <a:p>
            <a:fld id="{15433BBB-275A-484D-90FC-D899D9F933C7}" type="slidenum">
              <a:rPr lang="en-GB" altLang="en-US"/>
              <a:pPr/>
              <a:t>‹#›</a:t>
            </a:fld>
            <a:endParaRPr lang="en-GB" altLang="en-US"/>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000000">
                <a:alpha val="34999"/>
              </a:srgbClr>
            </a:outerShdw>
          </a:effectLst>
        </p:spPr>
        <p:txBody>
          <a:bodyPr anchor="ctr"/>
          <a:lstStyle>
            <a:lvl1pPr defTabSz="457200" eaLnBrk="0" hangingPunct="0">
              <a:defRPr sz="7600" b="1">
                <a:solidFill>
                  <a:srgbClr val="FFD624"/>
                </a:solidFill>
                <a:latin typeface="Verdana" charset="0"/>
              </a:defRPr>
            </a:lvl1pPr>
            <a:lvl2pPr marL="742950" indent="-285750" defTabSz="457200" eaLnBrk="0" hangingPunct="0">
              <a:defRPr sz="7600" b="1">
                <a:solidFill>
                  <a:srgbClr val="FFD624"/>
                </a:solidFill>
                <a:latin typeface="Verdana" charset="0"/>
              </a:defRPr>
            </a:lvl2pPr>
            <a:lvl3pPr marL="1143000" indent="-228600" defTabSz="457200" eaLnBrk="0" hangingPunct="0">
              <a:defRPr sz="7600" b="1">
                <a:solidFill>
                  <a:srgbClr val="FFD624"/>
                </a:solidFill>
                <a:latin typeface="Verdana" charset="0"/>
              </a:defRPr>
            </a:lvl3pPr>
            <a:lvl4pPr marL="1600200" indent="-228600" defTabSz="457200" eaLnBrk="0" hangingPunct="0">
              <a:defRPr sz="7600" b="1">
                <a:solidFill>
                  <a:srgbClr val="FFD624"/>
                </a:solidFill>
                <a:latin typeface="Verdana" charset="0"/>
              </a:defRPr>
            </a:lvl4pPr>
            <a:lvl5pPr marL="2057400" indent="-228600" defTabSz="457200" eaLnBrk="0" hangingPunct="0">
              <a:defRPr sz="7600" b="1">
                <a:solidFill>
                  <a:srgbClr val="FFD624"/>
                </a:solidFill>
                <a:latin typeface="Verdana" charset="0"/>
              </a:defRPr>
            </a:lvl5pPr>
            <a:lvl6pPr marL="2514600" indent="-228600" defTabSz="457200" eaLnBrk="0" fontAlgn="base" hangingPunct="0">
              <a:spcBef>
                <a:spcPct val="0"/>
              </a:spcBef>
              <a:spcAft>
                <a:spcPct val="0"/>
              </a:spcAft>
              <a:defRPr sz="7600" b="1">
                <a:solidFill>
                  <a:srgbClr val="FFD624"/>
                </a:solidFill>
                <a:latin typeface="Verdana" charset="0"/>
              </a:defRPr>
            </a:lvl6pPr>
            <a:lvl7pPr marL="2971800" indent="-228600" defTabSz="457200" eaLnBrk="0" fontAlgn="base" hangingPunct="0">
              <a:spcBef>
                <a:spcPct val="0"/>
              </a:spcBef>
              <a:spcAft>
                <a:spcPct val="0"/>
              </a:spcAft>
              <a:defRPr sz="7600" b="1">
                <a:solidFill>
                  <a:srgbClr val="FFD624"/>
                </a:solidFill>
                <a:latin typeface="Verdana" charset="0"/>
              </a:defRPr>
            </a:lvl7pPr>
            <a:lvl8pPr marL="3429000" indent="-228600" defTabSz="457200" eaLnBrk="0" fontAlgn="base" hangingPunct="0">
              <a:spcBef>
                <a:spcPct val="0"/>
              </a:spcBef>
              <a:spcAft>
                <a:spcPct val="0"/>
              </a:spcAft>
              <a:defRPr sz="7600" b="1">
                <a:solidFill>
                  <a:srgbClr val="FFD624"/>
                </a:solidFill>
                <a:latin typeface="Verdana" charset="0"/>
              </a:defRPr>
            </a:lvl8pPr>
            <a:lvl9pPr marL="3886200" indent="-228600" defTabSz="457200" eaLnBrk="0" fontAlgn="base" hangingPunct="0">
              <a:spcBef>
                <a:spcPct val="0"/>
              </a:spcBef>
              <a:spcAft>
                <a:spcPct val="0"/>
              </a:spcAft>
              <a:defRPr sz="7600" b="1">
                <a:solidFill>
                  <a:srgbClr val="FFD624"/>
                </a:solidFill>
                <a:latin typeface="Verdana" charset="0"/>
              </a:defRPr>
            </a:lvl9pPr>
          </a:lstStyle>
          <a:p>
            <a:pPr algn="ctr" eaLnBrk="1" hangingPunct="1"/>
            <a:endParaRPr lang="en-US" altLang="en-US" sz="1800" b="0">
              <a:solidFill>
                <a:srgbClr val="FFFFFF"/>
              </a:solidFill>
            </a:endParaRPr>
          </a:p>
        </p:txBody>
      </p:sp>
      <p:sp>
        <p:nvSpPr>
          <p:cNvPr id="15" name="Rectangle 14"/>
          <p:cNvSpPr/>
          <p:nvPr userDrawn="1"/>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b="0"/>
          </a:p>
        </p:txBody>
      </p:sp>
      <p:pic>
        <p:nvPicPr>
          <p:cNvPr id="1033" name="Picture 18" descr="LOGO CE_Vertical_FR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849688" y="258763"/>
            <a:ext cx="1436687"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84819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en-AU" sz="4000"/>
              <a:t>INCLUSION TO TACKLE INEQUALITIES </a:t>
            </a:r>
            <a:endParaRPr lang="en-AU" sz="4000" dirty="0"/>
          </a:p>
        </p:txBody>
      </p:sp>
      <p:sp>
        <p:nvSpPr>
          <p:cNvPr id="3" name="Sous-titre 2"/>
          <p:cNvSpPr>
            <a:spLocks noGrp="1"/>
          </p:cNvSpPr>
          <p:nvPr>
            <p:ph type="subTitle" idx="1"/>
          </p:nvPr>
        </p:nvSpPr>
        <p:spPr/>
        <p:txBody>
          <a:bodyPr/>
          <a:lstStyle/>
          <a:p>
            <a:endParaRPr lang="en-AU" dirty="0"/>
          </a:p>
        </p:txBody>
      </p:sp>
    </p:spTree>
    <p:extLst>
      <p:ext uri="{BB962C8B-B14F-4D97-AF65-F5344CB8AC3E}">
        <p14:creationId xmlns:p14="http://schemas.microsoft.com/office/powerpoint/2010/main" val="3410049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Nothing is neutral</a:t>
            </a:r>
            <a:endParaRPr lang="en-AU" dirty="0"/>
          </a:p>
        </p:txBody>
      </p:sp>
      <p:sp>
        <p:nvSpPr>
          <p:cNvPr id="3" name="Espace réservé du contenu 2"/>
          <p:cNvSpPr>
            <a:spLocks noGrp="1"/>
          </p:cNvSpPr>
          <p:nvPr>
            <p:ph idx="1"/>
          </p:nvPr>
        </p:nvSpPr>
        <p:spPr/>
        <p:txBody>
          <a:bodyPr/>
          <a:lstStyle/>
          <a:p>
            <a:r>
              <a:rPr lang="en-AU" dirty="0" smtClean="0"/>
              <a:t>If a program does not explicitly seek to prevent discrimination and promote inclusion there will be people groups left behind</a:t>
            </a:r>
          </a:p>
          <a:p>
            <a:r>
              <a:rPr lang="en-AU" dirty="0" smtClean="0"/>
              <a:t>It might contribute to widen inequalities.</a:t>
            </a:r>
          </a:p>
          <a:p>
            <a:r>
              <a:rPr lang="en-AU" dirty="0" smtClean="0"/>
              <a:t>There is no neutral policy as such. </a:t>
            </a:r>
          </a:p>
          <a:p>
            <a:r>
              <a:rPr lang="en-AU" dirty="0" smtClean="0"/>
              <a:t>The challenges is how to make sure that we do not forget anybody, that we do not just juxtapose check lists. </a:t>
            </a:r>
            <a:endParaRPr lang="en-AU" dirty="0"/>
          </a:p>
          <a:p>
            <a:pPr marL="0" indent="0">
              <a:buNone/>
            </a:pPr>
            <a:endParaRPr lang="en-AU" dirty="0" smtClean="0"/>
          </a:p>
        </p:txBody>
      </p:sp>
    </p:spTree>
    <p:extLst>
      <p:ext uri="{BB962C8B-B14F-4D97-AF65-F5344CB8AC3E}">
        <p14:creationId xmlns:p14="http://schemas.microsoft.com/office/powerpoint/2010/main" val="2415026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AU" dirty="0" smtClean="0"/>
              <a:t>Inequality and the human rights based approach </a:t>
            </a:r>
            <a:endParaRPr lang="en-AU" dirty="0"/>
          </a:p>
        </p:txBody>
      </p:sp>
      <p:sp>
        <p:nvSpPr>
          <p:cNvPr id="3" name="Espace réservé du contenu 2"/>
          <p:cNvSpPr>
            <a:spLocks noGrp="1"/>
          </p:cNvSpPr>
          <p:nvPr>
            <p:ph idx="1"/>
          </p:nvPr>
        </p:nvSpPr>
        <p:spPr/>
        <p:txBody>
          <a:bodyPr>
            <a:normAutofit lnSpcReduction="10000"/>
          </a:bodyPr>
          <a:lstStyle/>
          <a:p>
            <a:pPr marL="0" indent="0">
              <a:buNone/>
            </a:pPr>
            <a:r>
              <a:rPr lang="en-AU" dirty="0" smtClean="0"/>
              <a:t>Principles of the Rights based approach address directly inequality:</a:t>
            </a:r>
          </a:p>
          <a:p>
            <a:pPr marL="0" indent="0">
              <a:buNone/>
            </a:pPr>
            <a:endParaRPr lang="en-AU" dirty="0" smtClean="0"/>
          </a:p>
          <a:p>
            <a:r>
              <a:rPr lang="en-AU" dirty="0" smtClean="0"/>
              <a:t>Universality </a:t>
            </a:r>
            <a:r>
              <a:rPr lang="en-AU" dirty="0"/>
              <a:t>and </a:t>
            </a:r>
            <a:r>
              <a:rPr lang="en-AU" dirty="0" smtClean="0"/>
              <a:t>inalienability of human rights </a:t>
            </a:r>
          </a:p>
          <a:p>
            <a:r>
              <a:rPr lang="en-AU" dirty="0" smtClean="0"/>
              <a:t>Indivisibility human rights </a:t>
            </a:r>
          </a:p>
          <a:p>
            <a:r>
              <a:rPr lang="en-AU" dirty="0" smtClean="0"/>
              <a:t>Equality </a:t>
            </a:r>
            <a:r>
              <a:rPr lang="en-AU" dirty="0"/>
              <a:t>and Non-discrimination</a:t>
            </a:r>
            <a:r>
              <a:rPr lang="en-AU" dirty="0" smtClean="0"/>
              <a:t>:.</a:t>
            </a:r>
          </a:p>
          <a:p>
            <a:r>
              <a:rPr lang="en-AU" dirty="0" smtClean="0"/>
              <a:t>Participation </a:t>
            </a:r>
            <a:r>
              <a:rPr lang="en-AU" dirty="0"/>
              <a:t>and Inclusion: </a:t>
            </a:r>
            <a:endParaRPr lang="en-AU" dirty="0" smtClean="0"/>
          </a:p>
          <a:p>
            <a:r>
              <a:rPr lang="en-AU" dirty="0" smtClean="0"/>
              <a:t>Accountability </a:t>
            </a:r>
            <a:r>
              <a:rPr lang="en-AU" dirty="0"/>
              <a:t>and Rule of Law: States and other duty-bearers are answerable for the observance of human rights. </a:t>
            </a:r>
            <a:endParaRPr lang="en-AU" dirty="0" smtClean="0"/>
          </a:p>
        </p:txBody>
      </p:sp>
    </p:spTree>
    <p:extLst>
      <p:ext uri="{BB962C8B-B14F-4D97-AF65-F5344CB8AC3E}">
        <p14:creationId xmlns:p14="http://schemas.microsoft.com/office/powerpoint/2010/main" val="1885619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Hard to reach, easy to forget</a:t>
            </a:r>
            <a:endParaRPr lang="en-AU" dirty="0"/>
          </a:p>
        </p:txBody>
      </p:sp>
      <p:sp>
        <p:nvSpPr>
          <p:cNvPr id="3" name="Espace réservé du contenu 2"/>
          <p:cNvSpPr>
            <a:spLocks noGrp="1"/>
          </p:cNvSpPr>
          <p:nvPr>
            <p:ph idx="1"/>
          </p:nvPr>
        </p:nvSpPr>
        <p:spPr/>
        <p:txBody>
          <a:bodyPr>
            <a:normAutofit/>
          </a:bodyPr>
          <a:lstStyle/>
          <a:p>
            <a:r>
              <a:rPr lang="en-AU" dirty="0" smtClean="0"/>
              <a:t>Many groups that have been discriminated could not really developed the capacities to engage in the politics of development policies and programs</a:t>
            </a:r>
          </a:p>
          <a:p>
            <a:r>
              <a:rPr lang="en-AU" dirty="0" smtClean="0"/>
              <a:t>Those groups are often difficult to involve both in terms of communication as well as contribution</a:t>
            </a:r>
          </a:p>
          <a:p>
            <a:r>
              <a:rPr lang="en-AU" dirty="0" smtClean="0"/>
              <a:t>They tend to be left aside because of time pressure, resource limitation and competing priorities.</a:t>
            </a:r>
            <a:endParaRPr lang="en-AU" dirty="0"/>
          </a:p>
        </p:txBody>
      </p:sp>
    </p:spTree>
    <p:extLst>
      <p:ext uri="{BB962C8B-B14F-4D97-AF65-F5344CB8AC3E}">
        <p14:creationId xmlns:p14="http://schemas.microsoft.com/office/powerpoint/2010/main" val="27010210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èche vers la droite 2"/>
          <p:cNvSpPr/>
          <p:nvPr/>
        </p:nvSpPr>
        <p:spPr>
          <a:xfrm rot="5400000">
            <a:off x="3316272" y="2502433"/>
            <a:ext cx="1879991" cy="903017"/>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4" name="Rectangle 3"/>
          <p:cNvSpPr/>
          <p:nvPr/>
        </p:nvSpPr>
        <p:spPr>
          <a:xfrm>
            <a:off x="254000" y="2310870"/>
            <a:ext cx="3185583" cy="1957915"/>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AU" b="1" dirty="0" smtClean="0">
                <a:solidFill>
                  <a:srgbClr val="000000"/>
                </a:solidFill>
              </a:rPr>
              <a:t>MAINSTREAMING IN ANY PROGRAMS AND POLICIES</a:t>
            </a:r>
          </a:p>
          <a:p>
            <a:pPr algn="ctr"/>
            <a:endParaRPr lang="en-AU" dirty="0">
              <a:solidFill>
                <a:srgbClr val="000000"/>
              </a:solidFill>
            </a:endParaRPr>
          </a:p>
          <a:p>
            <a:pPr algn="ctr"/>
            <a:r>
              <a:rPr lang="en-AU" dirty="0" smtClean="0">
                <a:solidFill>
                  <a:srgbClr val="000000"/>
                </a:solidFill>
              </a:rPr>
              <a:t>Non discrimination</a:t>
            </a:r>
          </a:p>
          <a:p>
            <a:pPr algn="ctr"/>
            <a:r>
              <a:rPr lang="en-AU" dirty="0" smtClean="0">
                <a:solidFill>
                  <a:srgbClr val="000000"/>
                </a:solidFill>
              </a:rPr>
              <a:t>Removing barriers in laws program, policies and services </a:t>
            </a:r>
          </a:p>
          <a:p>
            <a:pPr algn="ctr"/>
            <a:r>
              <a:rPr lang="en-AU" dirty="0" smtClean="0">
                <a:solidFill>
                  <a:srgbClr val="000000"/>
                </a:solidFill>
              </a:rPr>
              <a:t>Enabling support</a:t>
            </a:r>
          </a:p>
        </p:txBody>
      </p:sp>
      <p:sp>
        <p:nvSpPr>
          <p:cNvPr id="5" name="Rectangle 4"/>
          <p:cNvSpPr/>
          <p:nvPr/>
        </p:nvSpPr>
        <p:spPr>
          <a:xfrm>
            <a:off x="5179483" y="2310870"/>
            <a:ext cx="3507317" cy="195791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AU" cap="all" dirty="0" smtClean="0"/>
          </a:p>
          <a:p>
            <a:pPr algn="ctr"/>
            <a:r>
              <a:rPr lang="en-AU" b="1" cap="all" dirty="0" smtClean="0">
                <a:solidFill>
                  <a:srgbClr val="000000"/>
                </a:solidFill>
              </a:rPr>
              <a:t>Specific and targeted programs and policies</a:t>
            </a:r>
          </a:p>
          <a:p>
            <a:pPr algn="ctr"/>
            <a:endParaRPr lang="en-AU" dirty="0" smtClean="0">
              <a:solidFill>
                <a:srgbClr val="000000"/>
              </a:solidFill>
            </a:endParaRPr>
          </a:p>
          <a:p>
            <a:pPr algn="ctr"/>
            <a:r>
              <a:rPr lang="en-AU" dirty="0" smtClean="0">
                <a:solidFill>
                  <a:srgbClr val="000000"/>
                </a:solidFill>
              </a:rPr>
              <a:t>Support empowerment of marginalised and discriminated groups </a:t>
            </a:r>
          </a:p>
          <a:p>
            <a:pPr algn="ctr"/>
            <a:r>
              <a:rPr lang="en-AU" cap="all" dirty="0" smtClean="0">
                <a:solidFill>
                  <a:srgbClr val="000000"/>
                </a:solidFill>
              </a:rPr>
              <a:t> </a:t>
            </a:r>
          </a:p>
          <a:p>
            <a:pPr algn="ctr"/>
            <a:endParaRPr lang="en-AU" cap="all" dirty="0" smtClean="0"/>
          </a:p>
        </p:txBody>
      </p:sp>
      <p:sp>
        <p:nvSpPr>
          <p:cNvPr id="7" name="Flèche à trois pointes 6"/>
          <p:cNvSpPr/>
          <p:nvPr/>
        </p:nvSpPr>
        <p:spPr>
          <a:xfrm rot="10800000">
            <a:off x="3259122" y="3099326"/>
            <a:ext cx="2032000" cy="2338917"/>
          </a:xfrm>
          <a:prstGeom prst="leftRigh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8" name="Ellipse 7"/>
          <p:cNvSpPr/>
          <p:nvPr/>
        </p:nvSpPr>
        <p:spPr>
          <a:xfrm>
            <a:off x="1338278" y="5307739"/>
            <a:ext cx="5969000" cy="136525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AU" b="1" cap="all" dirty="0" smtClean="0">
                <a:solidFill>
                  <a:srgbClr val="000000"/>
                </a:solidFill>
              </a:rPr>
              <a:t>Greater inclusion </a:t>
            </a:r>
          </a:p>
          <a:p>
            <a:pPr algn="ctr"/>
            <a:r>
              <a:rPr lang="en-AU" b="1" cap="all" dirty="0" smtClean="0">
                <a:solidFill>
                  <a:srgbClr val="000000"/>
                </a:solidFill>
              </a:rPr>
              <a:t>and </a:t>
            </a:r>
          </a:p>
          <a:p>
            <a:pPr algn="ctr"/>
            <a:r>
              <a:rPr lang="en-AU" b="1" cap="all" dirty="0" smtClean="0">
                <a:solidFill>
                  <a:srgbClr val="000000"/>
                </a:solidFill>
              </a:rPr>
              <a:t>Reduction of inequalities</a:t>
            </a:r>
            <a:endParaRPr lang="en-AU" b="1" cap="all" dirty="0">
              <a:solidFill>
                <a:srgbClr val="000000"/>
              </a:solidFill>
            </a:endParaRPr>
          </a:p>
        </p:txBody>
      </p:sp>
      <p:sp>
        <p:nvSpPr>
          <p:cNvPr id="9" name="Rectangle 8"/>
          <p:cNvSpPr/>
          <p:nvPr/>
        </p:nvSpPr>
        <p:spPr>
          <a:xfrm>
            <a:off x="1187254" y="932199"/>
            <a:ext cx="6487984" cy="108174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AU" cap="all" dirty="0" smtClean="0">
                <a:solidFill>
                  <a:srgbClr val="000000"/>
                </a:solidFill>
              </a:rPr>
              <a:t>Ensuring that gender equality and inclusion are part of the </a:t>
            </a:r>
            <a:r>
              <a:rPr lang="en-AU" b="1" cap="all" dirty="0" smtClean="0">
                <a:solidFill>
                  <a:srgbClr val="000000"/>
                </a:solidFill>
              </a:rPr>
              <a:t>political dialogue  </a:t>
            </a:r>
          </a:p>
          <a:p>
            <a:pPr algn="ctr"/>
            <a:endParaRPr lang="en-AU" cap="all" dirty="0" smtClean="0"/>
          </a:p>
        </p:txBody>
      </p:sp>
    </p:spTree>
    <p:extLst>
      <p:ext uri="{BB962C8B-B14F-4D97-AF65-F5344CB8AC3E}">
        <p14:creationId xmlns:p14="http://schemas.microsoft.com/office/powerpoint/2010/main" val="63312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How to promote inclusion?</a:t>
            </a:r>
            <a:endParaRPr lang="en-AU" dirty="0"/>
          </a:p>
        </p:txBody>
      </p:sp>
      <p:sp>
        <p:nvSpPr>
          <p:cNvPr id="3" name="Espace réservé du contenu 2"/>
          <p:cNvSpPr>
            <a:spLocks noGrp="1"/>
          </p:cNvSpPr>
          <p:nvPr>
            <p:ph idx="1"/>
          </p:nvPr>
        </p:nvSpPr>
        <p:spPr/>
        <p:txBody>
          <a:bodyPr>
            <a:normAutofit/>
          </a:bodyPr>
          <a:lstStyle/>
          <a:p>
            <a:r>
              <a:rPr lang="en-AU" dirty="0" smtClean="0"/>
              <a:t>Identifying the groups that are the most at risks of being excluded directly or </a:t>
            </a:r>
            <a:r>
              <a:rPr lang="en-AU" dirty="0"/>
              <a:t>inadvertently</a:t>
            </a:r>
            <a:endParaRPr lang="en-AU" dirty="0" smtClean="0"/>
          </a:p>
          <a:p>
            <a:r>
              <a:rPr lang="en-AU" dirty="0" smtClean="0"/>
              <a:t>Identifying any potential barriers and ways of preventing and removing them in any program or policy </a:t>
            </a:r>
          </a:p>
          <a:p>
            <a:r>
              <a:rPr lang="en-AU" dirty="0" smtClean="0"/>
              <a:t>Reaching out to marginalised or at risks groups and supporting their meaningful involvement</a:t>
            </a:r>
          </a:p>
          <a:p>
            <a:r>
              <a:rPr lang="en-AU" dirty="0" smtClean="0"/>
              <a:t>Planning resources for support and accessibility of groups that might not be in position to contribute or benefit </a:t>
            </a:r>
          </a:p>
        </p:txBody>
      </p:sp>
    </p:spTree>
    <p:extLst>
      <p:ext uri="{BB962C8B-B14F-4D97-AF65-F5344CB8AC3E}">
        <p14:creationId xmlns:p14="http://schemas.microsoft.com/office/powerpoint/2010/main" val="3368855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Group work methodology : 1-2-4 all </a:t>
            </a:r>
            <a:endParaRPr lang="en-US" dirty="0"/>
          </a:p>
        </p:txBody>
      </p:sp>
      <p:sp>
        <p:nvSpPr>
          <p:cNvPr id="3" name="Content Placeholder 2"/>
          <p:cNvSpPr>
            <a:spLocks noGrp="1"/>
          </p:cNvSpPr>
          <p:nvPr>
            <p:ph idx="1"/>
          </p:nvPr>
        </p:nvSpPr>
        <p:spPr/>
        <p:txBody>
          <a:bodyPr>
            <a:normAutofit/>
          </a:bodyPr>
          <a:lstStyle/>
          <a:p>
            <a:pPr marL="457200" indent="-457200">
              <a:buClr>
                <a:srgbClr val="0070C0"/>
              </a:buClr>
              <a:buFont typeface="+mj-lt"/>
              <a:buAutoNum type="arabicPeriod"/>
            </a:pPr>
            <a:r>
              <a:rPr lang="en-US" dirty="0" smtClean="0"/>
              <a:t>Silent </a:t>
            </a:r>
            <a:r>
              <a:rPr lang="en-US" dirty="0"/>
              <a:t>self-reflection </a:t>
            </a:r>
            <a:r>
              <a:rPr lang="en-US" dirty="0" smtClean="0"/>
              <a:t>individually </a:t>
            </a:r>
            <a:r>
              <a:rPr lang="en-US" dirty="0"/>
              <a:t>on a shared </a:t>
            </a:r>
            <a:r>
              <a:rPr lang="en-US" dirty="0" smtClean="0"/>
              <a:t>question -- </a:t>
            </a:r>
            <a:r>
              <a:rPr lang="en-US" b="1" dirty="0" smtClean="0"/>
              <a:t>1 min.</a:t>
            </a:r>
            <a:endParaRPr lang="en-US" b="1" dirty="0"/>
          </a:p>
          <a:p>
            <a:pPr marL="457200" indent="-457200">
              <a:buClr>
                <a:srgbClr val="0070C0"/>
              </a:buClr>
              <a:buFont typeface="+mj-lt"/>
              <a:buAutoNum type="arabicPeriod"/>
            </a:pPr>
            <a:r>
              <a:rPr lang="en-US" dirty="0"/>
              <a:t>Generate ideas in pairs, building on ideas from self-reflection. </a:t>
            </a:r>
            <a:r>
              <a:rPr lang="en-US" dirty="0" smtClean="0"/>
              <a:t>-- </a:t>
            </a:r>
            <a:r>
              <a:rPr lang="en-US" b="1" dirty="0" smtClean="0"/>
              <a:t>2 </a:t>
            </a:r>
            <a:r>
              <a:rPr lang="en-US" b="1" dirty="0"/>
              <a:t>min.</a:t>
            </a:r>
          </a:p>
          <a:p>
            <a:pPr marL="457200" indent="-457200">
              <a:buClr>
                <a:srgbClr val="0070C0"/>
              </a:buClr>
              <a:buFont typeface="+mj-lt"/>
              <a:buAutoNum type="arabicPeriod"/>
            </a:pPr>
            <a:r>
              <a:rPr lang="en-US" dirty="0"/>
              <a:t>Share and develop ideas from your pair in foursomes (notice similarities and differences</a:t>
            </a:r>
            <a:r>
              <a:rPr lang="en-US" dirty="0" smtClean="0"/>
              <a:t>).--  </a:t>
            </a:r>
            <a:r>
              <a:rPr lang="en-US" b="1" dirty="0"/>
              <a:t>4 min.</a:t>
            </a:r>
          </a:p>
          <a:p>
            <a:pPr marL="457200" indent="-457200">
              <a:buClr>
                <a:srgbClr val="0070C0"/>
              </a:buClr>
              <a:buFont typeface="+mj-lt"/>
              <a:buAutoNum type="arabicPeriod"/>
            </a:pPr>
            <a:r>
              <a:rPr lang="en-US" dirty="0" smtClean="0"/>
              <a:t>“</a:t>
            </a:r>
            <a:r>
              <a:rPr lang="en-US" dirty="0"/>
              <a:t>What is one idea that stood out in your conversation?” Each group shares one important idea with all </a:t>
            </a:r>
            <a:r>
              <a:rPr lang="en-US" dirty="0" smtClean="0"/>
              <a:t>-- </a:t>
            </a:r>
            <a:r>
              <a:rPr lang="en-US" b="1" dirty="0" smtClean="0"/>
              <a:t>5 </a:t>
            </a:r>
            <a:r>
              <a:rPr lang="en-US" b="1" dirty="0"/>
              <a:t>min.</a:t>
            </a:r>
          </a:p>
        </p:txBody>
      </p:sp>
    </p:spTree>
    <p:extLst>
      <p:ext uri="{BB962C8B-B14F-4D97-AF65-F5344CB8AC3E}">
        <p14:creationId xmlns:p14="http://schemas.microsoft.com/office/powerpoint/2010/main" val="721704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Questions for the group (20mn) </a:t>
            </a:r>
            <a:endParaRPr lang="en-AU" dirty="0"/>
          </a:p>
        </p:txBody>
      </p:sp>
      <p:sp>
        <p:nvSpPr>
          <p:cNvPr id="3" name="Espace réservé du contenu 2"/>
          <p:cNvSpPr>
            <a:spLocks noGrp="1"/>
          </p:cNvSpPr>
          <p:nvPr>
            <p:ph idx="1"/>
          </p:nvPr>
        </p:nvSpPr>
        <p:spPr/>
        <p:txBody>
          <a:bodyPr/>
          <a:lstStyle/>
          <a:p>
            <a:pPr marL="0" indent="0">
              <a:buNone/>
            </a:pPr>
            <a:r>
              <a:rPr lang="en-AU" dirty="0" smtClean="0"/>
              <a:t>Please discuss in your groups about</a:t>
            </a:r>
          </a:p>
          <a:p>
            <a:r>
              <a:rPr lang="en-AU" dirty="0" smtClean="0"/>
              <a:t>How much are you in EUD in position to be inclusive and promote in Inclusion?</a:t>
            </a:r>
          </a:p>
          <a:p>
            <a:pPr lvl="1"/>
            <a:r>
              <a:rPr lang="en-AU" dirty="0" smtClean="0"/>
              <a:t>What are the tools, instruments and resources that allow you to be inclusive?</a:t>
            </a:r>
          </a:p>
          <a:p>
            <a:pPr lvl="1"/>
            <a:r>
              <a:rPr lang="en-AU" dirty="0" smtClean="0"/>
              <a:t>What are the internal issues, if any, that limit your ability to be inclusive?</a:t>
            </a:r>
            <a:endParaRPr lang="en-AU" dirty="0"/>
          </a:p>
        </p:txBody>
      </p:sp>
    </p:spTree>
    <p:extLst>
      <p:ext uri="{BB962C8B-B14F-4D97-AF65-F5344CB8AC3E}">
        <p14:creationId xmlns:p14="http://schemas.microsoft.com/office/powerpoint/2010/main" val="107920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313" y="992609"/>
            <a:ext cx="8229600" cy="936625"/>
          </a:xfrm>
        </p:spPr>
        <p:txBody>
          <a:bodyPr/>
          <a:lstStyle/>
          <a:p>
            <a:r>
              <a:rPr lang="en-AU" dirty="0" smtClean="0"/>
              <a:t>Growing momentum </a:t>
            </a:r>
            <a:endParaRPr lang="en-AU" dirty="0"/>
          </a:p>
        </p:txBody>
      </p:sp>
      <p:sp>
        <p:nvSpPr>
          <p:cNvPr id="3" name="Espace réservé du contenu 2"/>
          <p:cNvSpPr>
            <a:spLocks noGrp="1"/>
          </p:cNvSpPr>
          <p:nvPr>
            <p:ph idx="1"/>
          </p:nvPr>
        </p:nvSpPr>
        <p:spPr>
          <a:xfrm>
            <a:off x="468313" y="1744040"/>
            <a:ext cx="8229600" cy="4834467"/>
          </a:xfrm>
        </p:spPr>
        <p:txBody>
          <a:bodyPr>
            <a:normAutofit fontScale="77500" lnSpcReduction="20000"/>
          </a:bodyPr>
          <a:lstStyle/>
          <a:p>
            <a:r>
              <a:rPr lang="en-AU" dirty="0" smtClean="0"/>
              <a:t>In all regions the issue of inequality had gained momentum</a:t>
            </a:r>
          </a:p>
          <a:p>
            <a:r>
              <a:rPr lang="en-AU" dirty="0" smtClean="0"/>
              <a:t>There has been a growing recognition that inequalities hinder economic development, political stability, peaceful societies… </a:t>
            </a:r>
          </a:p>
          <a:p>
            <a:r>
              <a:rPr lang="en-AU" dirty="0" smtClean="0"/>
              <a:t>One of the key lesson from MDGs was that overall progress do no benefit all and might sometime widen inequalities</a:t>
            </a:r>
          </a:p>
          <a:p>
            <a:r>
              <a:rPr lang="en-AU" dirty="0" smtClean="0"/>
              <a:t>The 2008 crisis and its aftermath also highlighted the widening inequality</a:t>
            </a:r>
          </a:p>
          <a:p>
            <a:r>
              <a:rPr lang="en-AU" dirty="0" smtClean="0"/>
              <a:t>In the same time, gender equality has gained wide recognition, and issues pertaining to children, elderly people, persons with disabilities, LGBT and other groups facing discrimination or most at risks have been increasingly considered in global arena</a:t>
            </a:r>
          </a:p>
          <a:p>
            <a:r>
              <a:rPr lang="en-AU" dirty="0" smtClean="0"/>
              <a:t>These have trigger greater use of the concept of inclusion and inclusive growth or development with different meaning as well as consensus that contributed to the idea of social protection floor </a:t>
            </a:r>
          </a:p>
          <a:p>
            <a:r>
              <a:rPr lang="en-AU" dirty="0" smtClean="0"/>
              <a:t>The agenda 2030 “leave no one behind” motto is an illustration of this momentum</a:t>
            </a:r>
          </a:p>
          <a:p>
            <a:endParaRPr lang="en-AU" dirty="0" smtClean="0"/>
          </a:p>
        </p:txBody>
      </p:sp>
    </p:spTree>
    <p:extLst>
      <p:ext uri="{BB962C8B-B14F-4D97-AF65-F5344CB8AC3E}">
        <p14:creationId xmlns:p14="http://schemas.microsoft.com/office/powerpoint/2010/main" val="1270734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54716"/>
            <a:ext cx="8229600" cy="627785"/>
          </a:xfrm>
        </p:spPr>
        <p:txBody>
          <a:bodyPr>
            <a:normAutofit fontScale="90000"/>
          </a:bodyPr>
          <a:lstStyle/>
          <a:p>
            <a:r>
              <a:rPr lang="en-AU" sz="3200" dirty="0" smtClean="0"/>
              <a:t>Sustainable </a:t>
            </a:r>
            <a:r>
              <a:rPr lang="en-AU" sz="3200" dirty="0"/>
              <a:t>D</a:t>
            </a:r>
            <a:r>
              <a:rPr lang="en-AU" sz="3200" dirty="0" smtClean="0"/>
              <a:t>evelopment Goals: Inclusive and for all </a:t>
            </a:r>
            <a:endParaRPr lang="en-AU" sz="3200" dirty="0"/>
          </a:p>
        </p:txBody>
      </p:sp>
      <p:sp>
        <p:nvSpPr>
          <p:cNvPr id="3" name="Espace réservé du contenu 2"/>
          <p:cNvSpPr>
            <a:spLocks noGrp="1"/>
          </p:cNvSpPr>
          <p:nvPr>
            <p:ph idx="1"/>
          </p:nvPr>
        </p:nvSpPr>
        <p:spPr>
          <a:xfrm>
            <a:off x="457200" y="2141316"/>
            <a:ext cx="8229600" cy="4576724"/>
          </a:xfrm>
        </p:spPr>
        <p:txBody>
          <a:bodyPr>
            <a:noAutofit/>
          </a:bodyPr>
          <a:lstStyle/>
          <a:p>
            <a:pPr marL="0" indent="0">
              <a:buNone/>
            </a:pPr>
            <a:r>
              <a:rPr lang="en-AU" sz="1800" dirty="0" smtClean="0"/>
              <a:t>1. End </a:t>
            </a:r>
            <a:r>
              <a:rPr lang="en-AU" sz="1800" dirty="0"/>
              <a:t>poverty </a:t>
            </a:r>
            <a:r>
              <a:rPr lang="en-AU" sz="1800" b="1" u="sng" dirty="0"/>
              <a:t>in all </a:t>
            </a:r>
            <a:r>
              <a:rPr lang="en-AU" sz="1800" dirty="0"/>
              <a:t>its forms everywhere</a:t>
            </a:r>
          </a:p>
          <a:p>
            <a:pPr marL="0" indent="0">
              <a:buNone/>
            </a:pPr>
            <a:r>
              <a:rPr lang="en-AU" sz="1800" dirty="0" smtClean="0"/>
              <a:t>2. End </a:t>
            </a:r>
            <a:r>
              <a:rPr lang="en-AU" sz="1800" dirty="0"/>
              <a:t>hunger, achieve food security and improved nutrition and promote sustainable agriculture</a:t>
            </a:r>
          </a:p>
          <a:p>
            <a:pPr marL="0" indent="0">
              <a:buNone/>
            </a:pPr>
            <a:r>
              <a:rPr lang="en-AU" sz="1800" dirty="0" smtClean="0"/>
              <a:t>3. Ensure </a:t>
            </a:r>
            <a:r>
              <a:rPr lang="en-AU" sz="1800" dirty="0"/>
              <a:t>healthy lives and promote well-being </a:t>
            </a:r>
            <a:r>
              <a:rPr lang="en-AU" sz="1800" b="1" u="sng" dirty="0"/>
              <a:t>for all at all ages</a:t>
            </a:r>
          </a:p>
          <a:p>
            <a:pPr marL="0" indent="0">
              <a:buNone/>
            </a:pPr>
            <a:r>
              <a:rPr lang="en-AU" sz="1800" dirty="0" smtClean="0"/>
              <a:t>4. Ensure </a:t>
            </a:r>
            <a:r>
              <a:rPr lang="en-AU" sz="1800" dirty="0"/>
              <a:t>inclusive and equitable quality education and promote lifelong learning opportunities </a:t>
            </a:r>
            <a:r>
              <a:rPr lang="en-AU" sz="1800" b="1" u="sng" dirty="0"/>
              <a:t>for all</a:t>
            </a:r>
          </a:p>
          <a:p>
            <a:pPr marL="0" indent="0">
              <a:buNone/>
            </a:pPr>
            <a:r>
              <a:rPr lang="en-AU" sz="1800" dirty="0" smtClean="0"/>
              <a:t>5.Achieve </a:t>
            </a:r>
            <a:r>
              <a:rPr lang="en-AU" sz="1800" dirty="0"/>
              <a:t>gender equality and empower </a:t>
            </a:r>
            <a:r>
              <a:rPr lang="en-AU" sz="1800" b="1" u="sng" dirty="0"/>
              <a:t>all</a:t>
            </a:r>
            <a:r>
              <a:rPr lang="en-AU" sz="1800" dirty="0"/>
              <a:t> women and girls</a:t>
            </a:r>
          </a:p>
          <a:p>
            <a:pPr marL="0" indent="0">
              <a:buNone/>
            </a:pPr>
            <a:r>
              <a:rPr lang="en-AU" sz="1800" dirty="0" smtClean="0"/>
              <a:t>6. Ensure </a:t>
            </a:r>
            <a:r>
              <a:rPr lang="en-AU" sz="1800" dirty="0"/>
              <a:t>availability and sustainable management of water and sanitation </a:t>
            </a:r>
            <a:r>
              <a:rPr lang="en-AU" sz="1800" b="1" u="sng" dirty="0"/>
              <a:t>for all</a:t>
            </a:r>
          </a:p>
          <a:p>
            <a:pPr marL="0" indent="0">
              <a:buNone/>
            </a:pPr>
            <a:r>
              <a:rPr lang="en-AU" sz="1800" dirty="0" smtClean="0"/>
              <a:t>7. Ensure </a:t>
            </a:r>
            <a:r>
              <a:rPr lang="en-AU" sz="1800" dirty="0"/>
              <a:t>access to affordable, reliable, sustainable and modern energy </a:t>
            </a:r>
            <a:r>
              <a:rPr lang="en-AU" sz="1800" b="1" u="sng" dirty="0"/>
              <a:t>for all</a:t>
            </a:r>
          </a:p>
          <a:p>
            <a:pPr marL="0" indent="0">
              <a:buNone/>
            </a:pPr>
            <a:r>
              <a:rPr lang="en-AU" sz="1800" dirty="0" smtClean="0"/>
              <a:t>8. Promote </a:t>
            </a:r>
            <a:r>
              <a:rPr lang="en-AU" sz="1800" dirty="0"/>
              <a:t>sustained, inclusive and sustainable economic growth, full and productive employment and decent work </a:t>
            </a:r>
            <a:r>
              <a:rPr lang="en-AU" sz="1800" b="1" u="sng" dirty="0"/>
              <a:t>for all</a:t>
            </a:r>
          </a:p>
          <a:p>
            <a:pPr marL="0" indent="0">
              <a:buNone/>
            </a:pPr>
            <a:r>
              <a:rPr lang="en-AU" sz="1800" dirty="0" smtClean="0"/>
              <a:t>9. Build </a:t>
            </a:r>
            <a:r>
              <a:rPr lang="en-AU" sz="1800" dirty="0"/>
              <a:t>resilient infrastructure, promote </a:t>
            </a:r>
            <a:r>
              <a:rPr lang="en-AU" sz="1800" b="1" u="sng" dirty="0"/>
              <a:t>inclusive </a:t>
            </a:r>
            <a:r>
              <a:rPr lang="en-AU" sz="1800" dirty="0"/>
              <a:t>and sustainable industrialisation and foster </a:t>
            </a:r>
            <a:r>
              <a:rPr lang="en-AU" sz="1800" dirty="0" smtClean="0"/>
              <a:t>innovation</a:t>
            </a:r>
            <a:endParaRPr lang="en-AU" sz="1800" dirty="0"/>
          </a:p>
        </p:txBody>
      </p:sp>
    </p:spTree>
    <p:extLst>
      <p:ext uri="{BB962C8B-B14F-4D97-AF65-F5344CB8AC3E}">
        <p14:creationId xmlns:p14="http://schemas.microsoft.com/office/powerpoint/2010/main" val="3757489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57200" y="1061716"/>
            <a:ext cx="8229600" cy="762000"/>
          </a:xfrm>
        </p:spPr>
        <p:txBody>
          <a:bodyPr>
            <a:normAutofit fontScale="90000"/>
          </a:bodyPr>
          <a:lstStyle/>
          <a:p>
            <a:r>
              <a:rPr lang="en-AU" sz="3200" dirty="0" smtClean="0"/>
              <a:t>Sustainable </a:t>
            </a:r>
            <a:r>
              <a:rPr lang="en-AU" sz="3200" dirty="0"/>
              <a:t>D</a:t>
            </a:r>
            <a:r>
              <a:rPr lang="en-AU" sz="3200" dirty="0" smtClean="0"/>
              <a:t>evelopment Goals: Inclusive and for all </a:t>
            </a:r>
            <a:endParaRPr lang="en-AU" sz="3200" dirty="0"/>
          </a:p>
        </p:txBody>
      </p:sp>
      <p:sp>
        <p:nvSpPr>
          <p:cNvPr id="3" name="Espace réservé du contenu 2"/>
          <p:cNvSpPr>
            <a:spLocks noGrp="1"/>
          </p:cNvSpPr>
          <p:nvPr>
            <p:ph idx="1"/>
          </p:nvPr>
        </p:nvSpPr>
        <p:spPr>
          <a:xfrm>
            <a:off x="457200" y="2220502"/>
            <a:ext cx="8229600" cy="4889509"/>
          </a:xfrm>
        </p:spPr>
        <p:txBody>
          <a:bodyPr>
            <a:normAutofit fontScale="70000" lnSpcReduction="20000"/>
          </a:bodyPr>
          <a:lstStyle/>
          <a:p>
            <a:pPr marL="0" indent="0">
              <a:buNone/>
            </a:pPr>
            <a:r>
              <a:rPr lang="en-AU" dirty="0"/>
              <a:t>10. </a:t>
            </a:r>
            <a:r>
              <a:rPr lang="en-AU" b="1" u="sng" dirty="0"/>
              <a:t>Reduce inequality within </a:t>
            </a:r>
            <a:r>
              <a:rPr lang="en-AU" dirty="0"/>
              <a:t>and among countries</a:t>
            </a:r>
          </a:p>
          <a:p>
            <a:pPr marL="0" indent="0">
              <a:buNone/>
            </a:pPr>
            <a:r>
              <a:rPr lang="en-AU" dirty="0"/>
              <a:t>11. Make cities and human settlements i</a:t>
            </a:r>
            <a:r>
              <a:rPr lang="en-AU" b="1" u="sng" dirty="0"/>
              <a:t>nclusive</a:t>
            </a:r>
            <a:r>
              <a:rPr lang="en-AU" dirty="0"/>
              <a:t>, safe, resilient and sustainable</a:t>
            </a:r>
          </a:p>
          <a:p>
            <a:pPr marL="0" indent="0">
              <a:buNone/>
            </a:pPr>
            <a:r>
              <a:rPr lang="en-AU" dirty="0"/>
              <a:t>12. Ensure sustainable consumption and production patterns</a:t>
            </a:r>
          </a:p>
          <a:p>
            <a:pPr marL="0" indent="0">
              <a:buNone/>
            </a:pPr>
            <a:r>
              <a:rPr lang="en-AU" dirty="0"/>
              <a:t>13. Take urgent action to combat climate change and its impacts (acknowledging that the United Nations Framework Convention on Climate Change is the primary international, intergovernmental forum for negotiating the global response to climate change)</a:t>
            </a:r>
          </a:p>
          <a:p>
            <a:pPr marL="0" indent="0">
              <a:buNone/>
            </a:pPr>
            <a:r>
              <a:rPr lang="en-AU" dirty="0"/>
              <a:t>14. Conserve and sustainably use the oceans, seas and marine resources for sustainable development</a:t>
            </a:r>
          </a:p>
          <a:p>
            <a:pPr marL="0" indent="0">
              <a:buNone/>
            </a:pPr>
            <a:r>
              <a:rPr lang="en-AU" dirty="0"/>
              <a:t>15.Protect, restore and promote sustainable use of terrestrial ecosystems, sustainably manage forests, combat desertification, and halt and reverse land degradation and halt biodiversity loss</a:t>
            </a:r>
          </a:p>
          <a:p>
            <a:pPr marL="0" indent="0">
              <a:buNone/>
            </a:pPr>
            <a:r>
              <a:rPr lang="en-AU" dirty="0"/>
              <a:t>16.Promote peaceful and </a:t>
            </a:r>
            <a:r>
              <a:rPr lang="en-AU" b="1" u="sng" dirty="0"/>
              <a:t>inclusive </a:t>
            </a:r>
            <a:r>
              <a:rPr lang="en-AU" dirty="0"/>
              <a:t>societies for sustainable development, provide access to justice </a:t>
            </a:r>
            <a:r>
              <a:rPr lang="en-AU" b="1" u="sng" dirty="0"/>
              <a:t>for all </a:t>
            </a:r>
            <a:r>
              <a:rPr lang="en-AU" dirty="0"/>
              <a:t>and build effective, accountable and </a:t>
            </a:r>
            <a:r>
              <a:rPr lang="en-AU" b="1" u="sng" dirty="0"/>
              <a:t>inclusive</a:t>
            </a:r>
            <a:r>
              <a:rPr lang="en-AU" dirty="0"/>
              <a:t> institutions at all levels</a:t>
            </a:r>
          </a:p>
          <a:p>
            <a:pPr marL="0" indent="0">
              <a:buNone/>
            </a:pPr>
            <a:r>
              <a:rPr lang="en-AU" dirty="0"/>
              <a:t>17. Strengthen the means of implementation and revitalise the global partnership for sustainable </a:t>
            </a:r>
            <a:r>
              <a:rPr lang="en-AU" dirty="0" smtClean="0"/>
              <a:t>development</a:t>
            </a:r>
            <a:endParaRPr lang="en-AU" dirty="0"/>
          </a:p>
        </p:txBody>
      </p:sp>
    </p:spTree>
    <p:extLst>
      <p:ext uri="{BB962C8B-B14F-4D97-AF65-F5344CB8AC3E}">
        <p14:creationId xmlns:p14="http://schemas.microsoft.com/office/powerpoint/2010/main" val="3844745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Inequality(</a:t>
            </a:r>
            <a:r>
              <a:rPr lang="en-AU" dirty="0" err="1" smtClean="0"/>
              <a:t>ies</a:t>
            </a:r>
            <a:r>
              <a:rPr lang="en-AU" dirty="0" smtClean="0"/>
              <a:t>)</a:t>
            </a:r>
            <a:endParaRPr lang="en-AU" dirty="0"/>
          </a:p>
        </p:txBody>
      </p:sp>
      <p:sp>
        <p:nvSpPr>
          <p:cNvPr id="3" name="Espace réservé du contenu 2"/>
          <p:cNvSpPr>
            <a:spLocks noGrp="1"/>
          </p:cNvSpPr>
          <p:nvPr>
            <p:ph idx="1"/>
          </p:nvPr>
        </p:nvSpPr>
        <p:spPr/>
        <p:txBody>
          <a:bodyPr>
            <a:normAutofit fontScale="92500"/>
          </a:bodyPr>
          <a:lstStyle/>
          <a:p>
            <a:pPr marL="0" indent="0">
              <a:buNone/>
            </a:pPr>
            <a:r>
              <a:rPr lang="en-AU" dirty="0" smtClean="0"/>
              <a:t>To understand inequalities, it is important to distinguish:</a:t>
            </a:r>
          </a:p>
          <a:p>
            <a:r>
              <a:rPr lang="en-AU" b="1" dirty="0" smtClean="0"/>
              <a:t>Vertical </a:t>
            </a:r>
            <a:r>
              <a:rPr lang="en-AU" b="1" dirty="0"/>
              <a:t>inequality</a:t>
            </a:r>
            <a:r>
              <a:rPr lang="en-AU" dirty="0"/>
              <a:t> consists in inequality among individuals or </a:t>
            </a:r>
            <a:r>
              <a:rPr lang="en-AU" dirty="0" smtClean="0"/>
              <a:t>households and is </a:t>
            </a:r>
            <a:r>
              <a:rPr lang="en-AU" dirty="0"/>
              <a:t>typically measured in terms of </a:t>
            </a:r>
            <a:r>
              <a:rPr lang="en-AU" dirty="0" smtClean="0"/>
              <a:t>income</a:t>
            </a:r>
            <a:r>
              <a:rPr lang="en-AU" dirty="0"/>
              <a:t> </a:t>
            </a:r>
            <a:r>
              <a:rPr lang="en-AU" dirty="0" smtClean="0"/>
              <a:t>and </a:t>
            </a:r>
            <a:r>
              <a:rPr lang="en-AU" dirty="0"/>
              <a:t>occasionally </a:t>
            </a:r>
            <a:r>
              <a:rPr lang="en-AU" dirty="0" smtClean="0"/>
              <a:t>assets</a:t>
            </a:r>
            <a:endParaRPr lang="en-AU" dirty="0"/>
          </a:p>
          <a:p>
            <a:r>
              <a:rPr lang="en-AU" b="1" dirty="0"/>
              <a:t>H</a:t>
            </a:r>
            <a:r>
              <a:rPr lang="en-AU" b="1" dirty="0" smtClean="0"/>
              <a:t>orizontal</a:t>
            </a:r>
            <a:r>
              <a:rPr lang="en-AU" dirty="0" smtClean="0"/>
              <a:t> </a:t>
            </a:r>
            <a:r>
              <a:rPr lang="en-AU" b="1" dirty="0"/>
              <a:t>inequality</a:t>
            </a:r>
            <a:r>
              <a:rPr lang="en-AU" dirty="0"/>
              <a:t> is defined as inequality among groups, typically culturally defined – e.g. </a:t>
            </a:r>
            <a:r>
              <a:rPr lang="en-AU" dirty="0" smtClean="0"/>
              <a:t>by age</a:t>
            </a:r>
            <a:r>
              <a:rPr lang="en-AU" dirty="0"/>
              <a:t>, gender, disability, ethnicity, race, religion, region </a:t>
            </a:r>
            <a:r>
              <a:rPr lang="en-AU" dirty="0" smtClean="0"/>
              <a:t> … and can be measured  in terms of economic, social and political outcomes, access and participation  </a:t>
            </a:r>
          </a:p>
        </p:txBody>
      </p:sp>
    </p:spTree>
    <p:extLst>
      <p:ext uri="{BB962C8B-B14F-4D97-AF65-F5344CB8AC3E}">
        <p14:creationId xmlns:p14="http://schemas.microsoft.com/office/powerpoint/2010/main" val="3557933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AU" dirty="0" smtClean="0"/>
              <a:t>Different lenses to look at inequalities</a:t>
            </a:r>
            <a:endParaRPr lang="en-AU" dirty="0"/>
          </a:p>
        </p:txBody>
      </p:sp>
      <p:sp>
        <p:nvSpPr>
          <p:cNvPr id="3" name="Espace réservé du contenu 2"/>
          <p:cNvSpPr>
            <a:spLocks noGrp="1"/>
          </p:cNvSpPr>
          <p:nvPr>
            <p:ph idx="1"/>
          </p:nvPr>
        </p:nvSpPr>
        <p:spPr/>
        <p:txBody>
          <a:bodyPr>
            <a:normAutofit/>
          </a:bodyPr>
          <a:lstStyle/>
          <a:p>
            <a:r>
              <a:rPr lang="en-AU" dirty="0" smtClean="0"/>
              <a:t>OUTCOMES: the extend to which members of different socially defined group reach the same economic or social outcomes</a:t>
            </a:r>
          </a:p>
          <a:p>
            <a:r>
              <a:rPr lang="en-AU" dirty="0" smtClean="0"/>
              <a:t>ACCESS: the extend to which they have equal access to services, resources and opportunities</a:t>
            </a:r>
          </a:p>
          <a:p>
            <a:r>
              <a:rPr lang="en-AU" dirty="0" smtClean="0"/>
              <a:t>PARTICIPATION: the extend to which they take part in decision making processes that impact their life and their communities, societies</a:t>
            </a:r>
            <a:endParaRPr lang="en-AU" dirty="0"/>
          </a:p>
        </p:txBody>
      </p:sp>
    </p:spTree>
    <p:extLst>
      <p:ext uri="{BB962C8B-B14F-4D97-AF65-F5344CB8AC3E}">
        <p14:creationId xmlns:p14="http://schemas.microsoft.com/office/powerpoint/2010/main" val="1089471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5348" y="992268"/>
            <a:ext cx="8701106" cy="1143000"/>
          </a:xfrm>
        </p:spPr>
        <p:txBody>
          <a:bodyPr>
            <a:normAutofit/>
          </a:bodyPr>
          <a:lstStyle/>
          <a:p>
            <a:r>
              <a:rPr lang="en-AU" dirty="0" smtClean="0"/>
              <a:t>Different lenses to look at inequalities (2)</a:t>
            </a:r>
            <a:endParaRPr lang="en-AU" dirty="0"/>
          </a:p>
        </p:txBody>
      </p:sp>
      <p:sp>
        <p:nvSpPr>
          <p:cNvPr id="3" name="Espace réservé du contenu 2"/>
          <p:cNvSpPr>
            <a:spLocks noGrp="1"/>
          </p:cNvSpPr>
          <p:nvPr>
            <p:ph idx="1"/>
          </p:nvPr>
        </p:nvSpPr>
        <p:spPr/>
        <p:txBody>
          <a:bodyPr>
            <a:normAutofit lnSpcReduction="10000"/>
          </a:bodyPr>
          <a:lstStyle/>
          <a:p>
            <a:r>
              <a:rPr lang="en-AU" dirty="0" smtClean="0"/>
              <a:t>Economic : income, assets, employment, wealth </a:t>
            </a:r>
          </a:p>
          <a:p>
            <a:r>
              <a:rPr lang="en-AU" dirty="0" smtClean="0"/>
              <a:t>Social: </a:t>
            </a:r>
            <a:r>
              <a:rPr lang="en-AU" dirty="0"/>
              <a:t>life expectancy, infant and child mortality, educational attainment, and access to services, such as health services, schools and universities, sanitation and water supplies, </a:t>
            </a:r>
            <a:r>
              <a:rPr lang="en-AU" dirty="0" smtClean="0"/>
              <a:t>housing, community life … </a:t>
            </a:r>
          </a:p>
          <a:p>
            <a:r>
              <a:rPr lang="en-AU" dirty="0" smtClean="0"/>
              <a:t>Cultural: </a:t>
            </a:r>
            <a:r>
              <a:rPr lang="en-AU" dirty="0"/>
              <a:t>disparities in the recognition and standing of different </a:t>
            </a:r>
            <a:r>
              <a:rPr lang="en-AU" dirty="0" smtClean="0"/>
              <a:t>groups’ languages</a:t>
            </a:r>
            <a:r>
              <a:rPr lang="en-AU" dirty="0"/>
              <a:t>, customs, norms and practices.</a:t>
            </a:r>
            <a:endParaRPr lang="en-AU" dirty="0" smtClean="0"/>
          </a:p>
          <a:p>
            <a:r>
              <a:rPr lang="en-AU" dirty="0" smtClean="0"/>
              <a:t>Political: taking part in decision</a:t>
            </a:r>
            <a:r>
              <a:rPr lang="en-AU" dirty="0"/>
              <a:t>-making </a:t>
            </a:r>
            <a:r>
              <a:rPr lang="en-AU" dirty="0" smtClean="0"/>
              <a:t>at national, local and community level… </a:t>
            </a:r>
          </a:p>
          <a:p>
            <a:endParaRPr lang="en-AU" dirty="0" smtClean="0"/>
          </a:p>
          <a:p>
            <a:endParaRPr lang="en-AU" dirty="0"/>
          </a:p>
        </p:txBody>
      </p:sp>
    </p:spTree>
    <p:extLst>
      <p:ext uri="{BB962C8B-B14F-4D97-AF65-F5344CB8AC3E}">
        <p14:creationId xmlns:p14="http://schemas.microsoft.com/office/powerpoint/2010/main" val="2902153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Questions for the group 10 </a:t>
            </a:r>
            <a:r>
              <a:rPr lang="en-AU" dirty="0" err="1" smtClean="0"/>
              <a:t>mn</a:t>
            </a:r>
            <a:endParaRPr lang="en-AU" dirty="0"/>
          </a:p>
        </p:txBody>
      </p:sp>
      <p:sp>
        <p:nvSpPr>
          <p:cNvPr id="3" name="Espace réservé du contenu 2"/>
          <p:cNvSpPr>
            <a:spLocks noGrp="1"/>
          </p:cNvSpPr>
          <p:nvPr>
            <p:ph idx="1"/>
          </p:nvPr>
        </p:nvSpPr>
        <p:spPr/>
        <p:txBody>
          <a:bodyPr/>
          <a:lstStyle/>
          <a:p>
            <a:pPr marL="0" indent="0">
              <a:buNone/>
            </a:pPr>
            <a:r>
              <a:rPr lang="en-AU" dirty="0" smtClean="0"/>
              <a:t>Please discuss in your groups:</a:t>
            </a:r>
          </a:p>
          <a:p>
            <a:r>
              <a:rPr lang="en-AU" dirty="0" smtClean="0"/>
              <a:t>How would you define inclusion?</a:t>
            </a:r>
          </a:p>
          <a:p>
            <a:r>
              <a:rPr lang="en-AU" dirty="0" smtClean="0"/>
              <a:t>What means being inclusive?</a:t>
            </a:r>
          </a:p>
        </p:txBody>
      </p:sp>
    </p:spTree>
    <p:extLst>
      <p:ext uri="{BB962C8B-B14F-4D97-AF65-F5344CB8AC3E}">
        <p14:creationId xmlns:p14="http://schemas.microsoft.com/office/powerpoint/2010/main" val="4033132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AU" dirty="0" smtClean="0"/>
              <a:t>What means being inclusive?</a:t>
            </a:r>
            <a:endParaRPr lang="en-AU" dirty="0"/>
          </a:p>
        </p:txBody>
      </p:sp>
      <p:sp>
        <p:nvSpPr>
          <p:cNvPr id="3" name="Espace réservé du contenu 2"/>
          <p:cNvSpPr>
            <a:spLocks noGrp="1"/>
          </p:cNvSpPr>
          <p:nvPr>
            <p:ph idx="1"/>
          </p:nvPr>
        </p:nvSpPr>
        <p:spPr>
          <a:xfrm>
            <a:off x="457200" y="1600200"/>
            <a:ext cx="8416360" cy="4525963"/>
          </a:xfrm>
        </p:spPr>
        <p:txBody>
          <a:bodyPr>
            <a:normAutofit/>
          </a:bodyPr>
          <a:lstStyle/>
          <a:p>
            <a:r>
              <a:rPr lang="en-AU" dirty="0" smtClean="0"/>
              <a:t>Ensuring that programs will not discriminate certain groups, contribute to exclude, create or perpetuate barriers </a:t>
            </a:r>
          </a:p>
          <a:p>
            <a:r>
              <a:rPr lang="en-AU" dirty="0" smtClean="0"/>
              <a:t>Ensuring that all groups that could be positively or negatively impacted, or that should benefit  are meaningfully involved and are in position to participate </a:t>
            </a:r>
          </a:p>
          <a:p>
            <a:r>
              <a:rPr lang="en-AU" dirty="0" smtClean="0"/>
              <a:t>Ensuring that measures are taken to in place to strive for equal access and outcomes  for ALL not only for MOST.</a:t>
            </a:r>
          </a:p>
          <a:p>
            <a:endParaRPr lang="en-AU" dirty="0"/>
          </a:p>
        </p:txBody>
      </p:sp>
    </p:spTree>
    <p:extLst>
      <p:ext uri="{BB962C8B-B14F-4D97-AF65-F5344CB8AC3E}">
        <p14:creationId xmlns:p14="http://schemas.microsoft.com/office/powerpoint/2010/main" val="24055480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7600" b="1" i="0" u="none" strike="noStrike" cap="none" normalizeH="0" baseline="0" smtClean="0">
            <a:ln>
              <a:noFill/>
            </a:ln>
            <a:solidFill>
              <a:srgbClr val="FFD62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7600" b="1" i="0" u="none" strike="noStrike" cap="none" normalizeH="0" baseline="0" smtClean="0">
            <a:ln>
              <a:noFill/>
            </a:ln>
            <a:solidFill>
              <a:srgbClr val="FFD624"/>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158</TotalTime>
  <Words>1199</Words>
  <Application>Microsoft Office PowerPoint</Application>
  <PresentationFormat>On-screen Show (4:3)</PresentationFormat>
  <Paragraphs>95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Default Design</vt:lpstr>
      <vt:lpstr>INCLUSION TO TACKLE INEQUALITIES </vt:lpstr>
      <vt:lpstr>Growing momentum </vt:lpstr>
      <vt:lpstr>Sustainable Development Goals: Inclusive and for all </vt:lpstr>
      <vt:lpstr>Sustainable Development Goals: Inclusive and for all </vt:lpstr>
      <vt:lpstr>Inequality(ies)</vt:lpstr>
      <vt:lpstr>Different lenses to look at inequalities</vt:lpstr>
      <vt:lpstr>Different lenses to look at inequalities (2)</vt:lpstr>
      <vt:lpstr>Questions for the group 10 mn</vt:lpstr>
      <vt:lpstr>What means being inclusive?</vt:lpstr>
      <vt:lpstr>Nothing is neutral</vt:lpstr>
      <vt:lpstr>Inequality and the human rights based approach </vt:lpstr>
      <vt:lpstr>Hard to reach, easy to forget</vt:lpstr>
      <vt:lpstr>PowerPoint Presentation</vt:lpstr>
      <vt:lpstr>How to promote inclusion?</vt:lpstr>
      <vt:lpstr>Group work methodology : 1-2-4 all </vt:lpstr>
      <vt:lpstr>Questions for the group (20mn)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INEQUALITIES  INCLUSION</dc:title>
  <dc:creator>Alexandre Cote</dc:creator>
  <cp:lastModifiedBy>MARTIN DIAZ Alicia (DEVCO)</cp:lastModifiedBy>
  <cp:revision>20</cp:revision>
  <dcterms:created xsi:type="dcterms:W3CDTF">2016-02-04T11:00:22Z</dcterms:created>
  <dcterms:modified xsi:type="dcterms:W3CDTF">2016-02-26T14:08:15Z</dcterms:modified>
</cp:coreProperties>
</file>