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6" r:id="rId2"/>
    <p:sldMasterId id="2147483708" r:id="rId3"/>
    <p:sldMasterId id="2147483720" r:id="rId4"/>
  </p:sldMasterIdLst>
  <p:notesMasterIdLst>
    <p:notesMasterId r:id="rId20"/>
  </p:notesMasterIdLst>
  <p:handoutMasterIdLst>
    <p:handoutMasterId r:id="rId21"/>
  </p:handoutMasterIdLst>
  <p:sldIdLst>
    <p:sldId id="286" r:id="rId5"/>
    <p:sldId id="262" r:id="rId6"/>
    <p:sldId id="263" r:id="rId7"/>
    <p:sldId id="274" r:id="rId8"/>
    <p:sldId id="270" r:id="rId9"/>
    <p:sldId id="282" r:id="rId10"/>
    <p:sldId id="275" r:id="rId11"/>
    <p:sldId id="267" r:id="rId12"/>
    <p:sldId id="271" r:id="rId13"/>
    <p:sldId id="285" r:id="rId14"/>
    <p:sldId id="268" r:id="rId15"/>
    <p:sldId id="269" r:id="rId16"/>
    <p:sldId id="272" r:id="rId17"/>
    <p:sldId id="279" r:id="rId18"/>
    <p:sldId id="287" r:id="rId19"/>
  </p:sldIdLst>
  <p:sldSz cx="9144000" cy="6858000" type="screen4x3"/>
  <p:notesSz cx="6805613" cy="99441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VAGLIANO Eleonora (DEVCO)" initials="AE(" lastIdx="6" clrIdx="0"/>
  <p:cmAuthor id="1" name="CLB" initials="CLB" lastIdx="1" clrIdx="1">
    <p:extLst/>
  </p:cmAuthor>
  <p:cmAuthor id="2" name="GOSSELINK Paulus (EEAS)" initials="GP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0099FF"/>
    <a:srgbClr val="33CCFF"/>
    <a:srgbClr val="66CCFF"/>
    <a:srgbClr val="00FFFF"/>
    <a:srgbClr val="66FFFF"/>
    <a:srgbClr val="FF6600"/>
    <a:srgbClr val="CCFFCC"/>
    <a:srgbClr val="FFCCCC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210" autoAdjust="0"/>
    <p:restoredTop sz="89655" autoAdjust="0"/>
  </p:normalViewPr>
  <p:slideViewPr>
    <p:cSldViewPr>
      <p:cViewPr>
        <p:scale>
          <a:sx n="70" d="100"/>
          <a:sy n="70" d="100"/>
        </p:scale>
        <p:origin x="-1592" y="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3948" y="84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841" cy="497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183" y="0"/>
            <a:ext cx="2949841" cy="497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4749"/>
            <a:ext cx="2949841" cy="497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183" y="9444749"/>
            <a:ext cx="2949841" cy="497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27D52C5C-AD58-476C-8B26-E2776326A4A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3425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841" cy="497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183" y="0"/>
            <a:ext cx="2949841" cy="497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244" y="4723170"/>
            <a:ext cx="5445126" cy="44750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749"/>
            <a:ext cx="2949841" cy="497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183" y="9444749"/>
            <a:ext cx="2949841" cy="497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F5AF7FD0-3DC8-4972-86F2-278B28094C6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43331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F7FD0-3DC8-4972-86F2-278B28094C6E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16285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F7FD0-3DC8-4972-86F2-278B28094C6E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80051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Following data &amp; figures are not 100% accurate, as </a:t>
            </a:r>
          </a:p>
          <a:p>
            <a:pPr marL="171707" indent="-171707">
              <a:buFont typeface="Arial" pitchFamily="34" charset="0"/>
              <a:buChar char="•"/>
            </a:pPr>
            <a:r>
              <a:rPr lang="en-US" dirty="0" smtClean="0"/>
              <a:t>Not all MS participating in the JP process have submitted answers before the Seminar. </a:t>
            </a:r>
          </a:p>
          <a:p>
            <a:pPr marL="171707" indent="-171707">
              <a:buFont typeface="Arial" pitchFamily="34" charset="0"/>
              <a:buChar char="•"/>
            </a:pPr>
            <a:r>
              <a:rPr lang="en-US" dirty="0" smtClean="0"/>
              <a:t>No all questions have been fully answered</a:t>
            </a:r>
          </a:p>
          <a:p>
            <a:endParaRPr lang="en-US" dirty="0" smtClean="0"/>
          </a:p>
          <a:p>
            <a:r>
              <a:rPr lang="en-US" dirty="0" smtClean="0"/>
              <a:t>An update will be followed as soon as all info is available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F7FD0-3DC8-4972-86F2-278B28094C6E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20188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F7FD0-3DC8-4972-86F2-278B28094C6E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34086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F7FD0-3DC8-4972-86F2-278B28094C6E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34086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29593" indent="-572357" algn="just"/>
            <a:r>
              <a:rPr lang="en-GB" dirty="0">
                <a:solidFill>
                  <a:srgbClr val="002060"/>
                </a:solidFill>
              </a:rPr>
              <a:t>In general </a:t>
            </a:r>
            <a:r>
              <a:rPr lang="en-US" dirty="0">
                <a:solidFill>
                  <a:srgbClr val="002060"/>
                </a:solidFill>
              </a:rPr>
              <a:t>MS are able to adjust if the situation requires</a:t>
            </a:r>
          </a:p>
          <a:p>
            <a:pPr marL="629593" indent="-572357" algn="just"/>
            <a:endParaRPr lang="en-US" dirty="0">
              <a:solidFill>
                <a:srgbClr val="002060"/>
              </a:solidFill>
            </a:endParaRPr>
          </a:p>
          <a:p>
            <a:pPr marL="629593" indent="-572357" algn="just"/>
            <a:r>
              <a:rPr lang="en-US" dirty="0">
                <a:solidFill>
                  <a:srgbClr val="002060"/>
                </a:solidFill>
              </a:rPr>
              <a:t> JP process is an opportunity to revise and adjust</a:t>
            </a:r>
            <a:r>
              <a:rPr lang="en-GB" dirty="0">
                <a:solidFill>
                  <a:srgbClr val="002060"/>
                </a:solidFill>
              </a:rPr>
              <a:t>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F7FD0-3DC8-4972-86F2-278B28094C6E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62750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F7FD0-3DC8-4972-86F2-278B28094C6E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16285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GT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F7FD0-3DC8-4972-86F2-278B28094C6E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97450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F7FD0-3DC8-4972-86F2-278B28094C6E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1628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2.jpe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2.jpeg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29798-49A8-4FEB-8034-BF26125B2F1C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26" descr="footer_white_transparent_en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6088" y="6596063"/>
            <a:ext cx="647700" cy="268287"/>
          </a:xfrm>
          <a:prstGeom prst="rect">
            <a:avLst/>
          </a:prstGeom>
          <a:solidFill>
            <a:srgbClr val="BF4B36"/>
          </a:solidFill>
          <a:ln w="9525">
            <a:solidFill>
              <a:srgbClr val="BF4B36"/>
            </a:solidFill>
            <a:miter lim="800000"/>
            <a:headEnd/>
            <a:tailEnd/>
          </a:ln>
        </p:spPr>
      </p:pic>
      <p:pic>
        <p:nvPicPr>
          <p:cNvPr id="8" name="Picture 13" descr="logoEC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9" y="102668"/>
            <a:ext cx="1279810" cy="889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4" descr="EEAS_P_TXT_S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84271"/>
            <a:ext cx="1368276" cy="89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4572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A8BD-A49D-4656-9848-48D9F37DE13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4462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92694-19A3-4D71-A5F2-01B3076A15B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7373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6329798-49A8-4FEB-8034-BF26125B2F1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9" name="Picture 26" descr="footer_white_transparent_en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6088" y="6596063"/>
            <a:ext cx="647700" cy="268287"/>
          </a:xfrm>
          <a:prstGeom prst="rect">
            <a:avLst/>
          </a:prstGeom>
          <a:solidFill>
            <a:srgbClr val="BF4B36"/>
          </a:solidFill>
          <a:ln w="9525">
            <a:solidFill>
              <a:srgbClr val="BF4B36"/>
            </a:solidFill>
            <a:miter lim="800000"/>
            <a:headEnd/>
            <a:tailEnd/>
          </a:ln>
        </p:spPr>
      </p:pic>
      <p:pic>
        <p:nvPicPr>
          <p:cNvPr id="10" name="Picture 13" descr="logoEC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9" y="102668"/>
            <a:ext cx="1279810" cy="889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4" descr="EEAS_P_TXT_S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84271"/>
            <a:ext cx="1368276" cy="89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036FCD-9ECC-4C1D-841B-070126BE71E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0CACB1-8AA6-45E3-9868-9D952E32E16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002DEC6-B79D-40F4-BDAE-C5B021F6E1C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7BDDCAD-AF3B-4EEF-B42A-A7C2789198D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0F1E35C-FE78-4FF9-8956-CC4CB70D5FA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736A2B-83C5-4A49-8BE6-A5392DC2CDD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634AB9-E6C2-40C0-83A3-051671AF7A6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36FCD-9ECC-4C1D-841B-070126BE71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0500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4176079-9822-4689-82F5-8BEF62E6417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A8BD-A49D-4656-9848-48D9F37DE1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92694-19A3-4D71-A5F2-01B3076A15B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noProof="0" dirty="0" smtClean="0"/>
              <a:t>Click to edit Master title style</a:t>
            </a:r>
            <a:endParaRPr lang="en-GB" noProof="0" dirty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76329798-49A8-4FEB-8034-BF26125B2F1C}" type="slidenum">
              <a:rPr lang="en-GB">
                <a:solidFill>
                  <a:srgbClr val="FFFFFF"/>
                </a:solidFill>
              </a:rPr>
              <a:pPr/>
              <a:t>‹#›</a:t>
            </a:fld>
            <a:endParaRPr lang="en-GB">
              <a:solidFill>
                <a:srgbClr val="FFFFFF"/>
              </a:solidFill>
            </a:endParaRPr>
          </a:p>
        </p:txBody>
      </p:sp>
      <p:pic>
        <p:nvPicPr>
          <p:cNvPr id="3098" name="Picture 26" descr="footer_white_transparent_en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6088" y="6596063"/>
            <a:ext cx="647700" cy="268287"/>
          </a:xfrm>
          <a:prstGeom prst="rect">
            <a:avLst/>
          </a:prstGeom>
          <a:solidFill>
            <a:srgbClr val="BF4B36"/>
          </a:solidFill>
          <a:ln w="9525">
            <a:solidFill>
              <a:srgbClr val="BF4B36"/>
            </a:solidFill>
            <a:miter lim="800000"/>
            <a:headEnd/>
            <a:tailEnd/>
          </a:ln>
        </p:spPr>
      </p:pic>
      <p:pic>
        <p:nvPicPr>
          <p:cNvPr id="13" name="Picture 13" descr="logoEC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9" y="102668"/>
            <a:ext cx="1279810" cy="889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4" descr="EEAS_P_TXT_S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84271"/>
            <a:ext cx="1368276" cy="89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80374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36FCD-9ECC-4C1D-841B-070126BE71EA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0598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0CACB1-8AA6-45E3-9868-9D952E32E165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62791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02DEC6-B79D-40F4-BDAE-C5B021F6E1C4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44728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BDDCAD-AF3B-4EEF-B42A-A7C2789198DF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647916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F1E35C-FE78-4FF9-8956-CC4CB70D5FAA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75162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736A2B-83C5-4A49-8BE6-A5392DC2CDD8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1738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CACB1-8AA6-45E3-9868-9D952E32E16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718660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634AB9-E6C2-40C0-83A3-051671AF7A63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95331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176079-9822-4689-82F5-8BEF62E64176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11000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BBA8BD-A49D-4656-9848-48D9F37DE13E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59022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892694-19A3-4D71-A5F2-01B3076A15B7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713102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6329798-49A8-4FEB-8034-BF26125B2F1C}" type="slidenum">
              <a:rPr lang="en-GB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>
              <a:solidFill>
                <a:prstClr val="white">
                  <a:alpha val="60000"/>
                </a:prstClr>
              </a:solidFill>
            </a:endParaRPr>
          </a:p>
        </p:txBody>
      </p:sp>
      <p:pic>
        <p:nvPicPr>
          <p:cNvPr id="9" name="Picture 26" descr="footer_white_transparent_en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6088" y="6596063"/>
            <a:ext cx="647700" cy="268287"/>
          </a:xfrm>
          <a:prstGeom prst="rect">
            <a:avLst/>
          </a:prstGeom>
          <a:solidFill>
            <a:srgbClr val="BF4B36"/>
          </a:solidFill>
          <a:ln w="9525">
            <a:solidFill>
              <a:srgbClr val="BF4B36"/>
            </a:solidFill>
            <a:miter lim="800000"/>
            <a:headEnd/>
            <a:tailEnd/>
          </a:ln>
        </p:spPr>
      </p:pic>
      <p:pic>
        <p:nvPicPr>
          <p:cNvPr id="10" name="Picture 13" descr="logoEC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9" y="102668"/>
            <a:ext cx="1279810" cy="889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4" descr="EEAS_P_TXT_S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84271"/>
            <a:ext cx="1368276" cy="89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614645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036FCD-9ECC-4C1D-841B-070126BE71EA}" type="slidenum">
              <a:rPr lang="en-GB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545034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0CACB1-8AA6-45E3-9868-9D952E32E165}" type="slidenum">
              <a:rPr lang="en-GB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48232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002DEC6-B79D-40F4-BDAE-C5B021F6E1C4}" type="slidenum">
              <a:rPr lang="en-GB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01488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7BDDCAD-AF3B-4EEF-B42A-A7C2789198DF}" type="slidenum">
              <a:rPr lang="en-GB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105559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0F1E35C-FE78-4FF9-8956-CC4CB70D5FAA}" type="slidenum">
              <a:rPr lang="en-GB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0638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2DEC6-B79D-40F4-BDAE-C5B021F6E1C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026782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736A2B-83C5-4A49-8BE6-A5392DC2CDD8}" type="slidenum">
              <a:rPr lang="en-GB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77647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634AB9-E6C2-40C0-83A3-051671AF7A63}" type="slidenum">
              <a:rPr lang="en-GB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38419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4176079-9822-4689-82F5-8BEF62E64176}" type="slidenum">
              <a:rPr lang="en-GB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725229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A8BD-A49D-4656-9848-48D9F37DE13E}" type="slidenum">
              <a:rPr lang="en-GB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704777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92694-19A3-4D71-A5F2-01B3076A15B7}" type="slidenum">
              <a:rPr lang="en-GB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593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DDCAD-AF3B-4EEF-B42A-A7C2789198D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2906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1E35C-FE78-4FF9-8956-CC4CB70D5FA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957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36A2B-83C5-4A49-8BE6-A5392DC2CDD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8336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34AB9-E6C2-40C0-83A3-051671AF7A6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559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76079-9822-4689-82F5-8BEF62E6417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7257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otDmnd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094EB-4D0A-4749-B2C5-8D9467722E4F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3" descr="logoEC.jp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9" y="188914"/>
            <a:ext cx="1279810" cy="889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4" descr="EEAS_P_TXT_S.jpg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206375"/>
            <a:ext cx="1368276" cy="89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5067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CE2094EB-4D0A-4749-B2C5-8D9467722E4F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1" name="Picture 13" descr="logoEC.jp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9" y="188914"/>
            <a:ext cx="1279810" cy="889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4" descr="EEAS_P_TXT_S.jpg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206375"/>
            <a:ext cx="1368276" cy="89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46881" y="126876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CE2094EB-4D0A-4749-B2C5-8D9467722E4F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pic>
        <p:nvPicPr>
          <p:cNvPr id="1047" name="Picture 23" descr="footer_white_transparent_en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6088" y="6596063"/>
            <a:ext cx="611187" cy="252412"/>
          </a:xfrm>
          <a:prstGeom prst="rect">
            <a:avLst/>
          </a:prstGeom>
          <a:solidFill>
            <a:srgbClr val="BF4B36"/>
          </a:solidFill>
          <a:ln w="9525">
            <a:solidFill>
              <a:srgbClr val="BF4B36"/>
            </a:solidFill>
            <a:miter lim="800000"/>
            <a:headEnd/>
            <a:tailEnd/>
          </a:ln>
        </p:spPr>
      </p:pic>
      <p:pic>
        <p:nvPicPr>
          <p:cNvPr id="12" name="Picture 13" descr="logoEC.jpg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9" y="188914"/>
            <a:ext cx="1279810" cy="889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4" descr="EEAS_P_TXT_S.jpg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206375"/>
            <a:ext cx="1368276" cy="89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465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GB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GB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CE2094EB-4D0A-4749-B2C5-8D9467722E4F}" type="slidenum">
              <a:rPr lang="en-GB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alpha val="60000"/>
                </a:prstClr>
              </a:solidFill>
            </a:endParaRPr>
          </a:p>
        </p:txBody>
      </p:sp>
      <p:pic>
        <p:nvPicPr>
          <p:cNvPr id="11" name="Picture 13" descr="logoEC.jp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9" y="188914"/>
            <a:ext cx="1279810" cy="889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4" descr="EEAS_P_TXT_S.jpg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206375"/>
            <a:ext cx="1368276" cy="89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70380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3568" y="2276872"/>
            <a:ext cx="7704608" cy="790575"/>
          </a:xfrm>
        </p:spPr>
        <p:txBody>
          <a:bodyPr/>
          <a:lstStyle/>
          <a:p>
            <a:pPr algn="ctr"/>
            <a:r>
              <a:rPr lang="fr-BE" sz="4000" dirty="0" smtClean="0"/>
              <a:t/>
            </a:r>
            <a:br>
              <a:rPr lang="fr-BE" sz="4000" dirty="0" smtClean="0"/>
            </a:br>
            <a:r>
              <a:rPr lang="fr-BE" sz="4000" dirty="0" smtClean="0"/>
              <a:t>Joint </a:t>
            </a:r>
            <a:r>
              <a:rPr lang="fr-BE" sz="4000" dirty="0" err="1" smtClean="0"/>
              <a:t>Programming</a:t>
            </a:r>
            <a:r>
              <a:rPr lang="fr-BE" sz="4000" dirty="0" smtClean="0"/>
              <a:t/>
            </a:r>
            <a:br>
              <a:rPr lang="fr-BE" sz="4000" dirty="0" smtClean="0"/>
            </a:br>
            <a:r>
              <a:rPr lang="fr-BE" sz="4000" dirty="0" err="1" smtClean="0"/>
              <a:t>Technical</a:t>
            </a:r>
            <a:r>
              <a:rPr lang="fr-BE" sz="4000" dirty="0" smtClean="0"/>
              <a:t> </a:t>
            </a:r>
            <a:r>
              <a:rPr lang="fr-BE" sz="4000" dirty="0" err="1" smtClean="0"/>
              <a:t>Seminar</a:t>
            </a:r>
            <a:r>
              <a:rPr lang="fr-BE" sz="4000" dirty="0" smtClean="0"/>
              <a:t/>
            </a:r>
            <a:br>
              <a:rPr lang="fr-BE" sz="4000" dirty="0" smtClean="0"/>
            </a:br>
            <a:r>
              <a:rPr lang="fr-BE" sz="4000" dirty="0" smtClean="0"/>
              <a:t/>
            </a:r>
            <a:br>
              <a:rPr lang="fr-BE" sz="4000" dirty="0" smtClean="0"/>
            </a:br>
            <a:r>
              <a:rPr lang="fr-BE" sz="3200" dirty="0" smtClean="0"/>
              <a:t>Brussels, 19 </a:t>
            </a:r>
            <a:r>
              <a:rPr lang="fr-BE" sz="3200" dirty="0" err="1" smtClean="0"/>
              <a:t>February</a:t>
            </a:r>
            <a:r>
              <a:rPr lang="fr-BE" sz="3200" dirty="0" smtClean="0"/>
              <a:t> 2016</a:t>
            </a:r>
            <a:endParaRPr lang="en-GB" sz="3200" dirty="0"/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51520" y="4869160"/>
            <a:ext cx="8784976" cy="1440755"/>
          </a:xfrm>
        </p:spPr>
        <p:txBody>
          <a:bodyPr/>
          <a:lstStyle/>
          <a:p>
            <a:pPr algn="ctr"/>
            <a:r>
              <a:rPr lang="en-GB" sz="2400" dirty="0" smtClean="0"/>
              <a:t>SESSION 1</a:t>
            </a:r>
          </a:p>
          <a:p>
            <a:pPr algn="ctr"/>
            <a:r>
              <a:rPr lang="en-GB" sz="2400" dirty="0" smtClean="0"/>
              <a:t>Replies </a:t>
            </a:r>
            <a:r>
              <a:rPr lang="en-GB" sz="2400" dirty="0"/>
              <a:t>by MS + </a:t>
            </a:r>
            <a:r>
              <a:rPr lang="en-GB" sz="2400" dirty="0" smtClean="0"/>
              <a:t>EU: core elements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12075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3399FF">
            <a:alpha val="7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827584" y="2708920"/>
            <a:ext cx="7704608" cy="790575"/>
          </a:xfrm>
          <a:effectLst>
            <a:outerShdw blurRad="50800" dist="50800" dir="5400000" algn="ctr" rotWithShape="0">
              <a:srgbClr val="000000"/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fr-BE" sz="4000" dirty="0" smtClean="0"/>
              <a:t/>
            </a:r>
            <a:br>
              <a:rPr lang="fr-BE" sz="4000" dirty="0" smtClean="0"/>
            </a:br>
            <a:r>
              <a:rPr lang="fr-BE" sz="4000" dirty="0" smtClean="0"/>
              <a:t/>
            </a:r>
            <a:br>
              <a:rPr lang="fr-BE" sz="4000" dirty="0" smtClean="0"/>
            </a:br>
            <a:r>
              <a:rPr lang="fr-BE" sz="5300" b="1" dirty="0" err="1" smtClean="0">
                <a:latin typeface="Calibri" panose="020F0502020204030204" pitchFamily="34" charset="0"/>
              </a:rPr>
              <a:t>Looking</a:t>
            </a:r>
            <a:r>
              <a:rPr lang="fr-BE" sz="5300" b="1" dirty="0" smtClean="0">
                <a:latin typeface="Calibri" panose="020F0502020204030204" pitchFamily="34" charset="0"/>
              </a:rPr>
              <a:t> </a:t>
            </a:r>
            <a:r>
              <a:rPr lang="fr-BE" sz="5300" b="1" dirty="0" err="1" smtClean="0">
                <a:latin typeface="Calibri" panose="020F0502020204030204" pitchFamily="34" charset="0"/>
              </a:rPr>
              <a:t>ahead</a:t>
            </a:r>
            <a:r>
              <a:rPr lang="fr-BE" sz="5300" b="1" dirty="0" smtClean="0">
                <a:latin typeface="Calibri" panose="020F0502020204030204" pitchFamily="34" charset="0"/>
              </a:rPr>
              <a:t> … </a:t>
            </a:r>
            <a:endParaRPr lang="en-GB" sz="53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611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548679"/>
            <a:ext cx="8784976" cy="648073"/>
          </a:xfrm>
        </p:spPr>
        <p:txBody>
          <a:bodyPr>
            <a:noAutofit/>
          </a:bodyPr>
          <a:lstStyle/>
          <a:p>
            <a:pPr algn="ctr"/>
            <a:r>
              <a:rPr lang="en-GB" sz="3600" b="1" dirty="0" smtClean="0">
                <a:solidFill>
                  <a:schemeClr val="accent1">
                    <a:lumMod val="50000"/>
                  </a:schemeClr>
                </a:solidFill>
              </a:rPr>
              <a:t>Required elements for joint strategy  (I)</a:t>
            </a:r>
            <a:br>
              <a:rPr lang="en-GB" sz="3600" b="1" dirty="0" smtClean="0">
                <a:solidFill>
                  <a:schemeClr val="accent1">
                    <a:lumMod val="50000"/>
                  </a:schemeClr>
                </a:solidFill>
              </a:rPr>
            </a:br>
            <a:endParaRPr lang="en-GB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132856"/>
            <a:ext cx="8435280" cy="4392488"/>
          </a:xfrm>
        </p:spPr>
        <p:txBody>
          <a:bodyPr/>
          <a:lstStyle/>
          <a:p>
            <a:pPr marL="57150" indent="0">
              <a:buNone/>
            </a:pPr>
            <a:endParaRPr lang="en-GB" dirty="0" smtClean="0"/>
          </a:p>
          <a:p>
            <a:pPr marL="57150" indent="0">
              <a:buNone/>
            </a:pPr>
            <a:endParaRPr lang="en-GB" dirty="0"/>
          </a:p>
          <a:p>
            <a:pPr marL="57150" indent="0">
              <a:buNone/>
            </a:pPr>
            <a:endParaRPr lang="en-GB" dirty="0" smtClean="0"/>
          </a:p>
          <a:p>
            <a:pPr marL="57150" indent="0">
              <a:buNone/>
            </a:pPr>
            <a:endParaRPr lang="en-GB" dirty="0"/>
          </a:p>
          <a:p>
            <a:pPr marL="57150" indent="0">
              <a:buNone/>
            </a:pPr>
            <a:endParaRPr lang="en-GB" dirty="0" smtClean="0"/>
          </a:p>
          <a:p>
            <a:pPr marL="57150" indent="0">
              <a:buNone/>
            </a:pPr>
            <a:endParaRPr lang="en-GB" dirty="0"/>
          </a:p>
          <a:p>
            <a:pPr marL="57150" indent="0">
              <a:buNone/>
            </a:pPr>
            <a:endParaRPr lang="en-GB" dirty="0" smtClean="0"/>
          </a:p>
          <a:p>
            <a:pPr marL="57150" indent="0">
              <a:buNone/>
            </a:pPr>
            <a:endParaRPr lang="en-GB" dirty="0" smtClean="0"/>
          </a:p>
          <a:p>
            <a:pPr marL="457200" lvl="1" indent="0">
              <a:buNone/>
            </a:pPr>
            <a:endParaRPr lang="en-GB" sz="2400" b="0" dirty="0" smtClean="0"/>
          </a:p>
          <a:p>
            <a:pPr marL="457200" lvl="1" indent="0">
              <a:buNone/>
            </a:pPr>
            <a:endParaRPr lang="en-GB" sz="1000" b="0" dirty="0"/>
          </a:p>
          <a:p>
            <a:pPr marL="457200" lvl="1" indent="0">
              <a:buNone/>
            </a:pPr>
            <a:endParaRPr lang="en-GB" sz="1000" b="0" dirty="0" smtClean="0"/>
          </a:p>
          <a:p>
            <a:pPr marL="457200" lvl="1" indent="0">
              <a:buNone/>
            </a:pPr>
            <a:endParaRPr lang="en-GB" sz="2400" b="0" dirty="0" smtClean="0"/>
          </a:p>
          <a:p>
            <a:pPr marL="457200" lvl="1" indent="0">
              <a:buNone/>
            </a:pPr>
            <a:endParaRPr lang="en-GB" sz="1000" b="0" dirty="0" smtClean="0"/>
          </a:p>
          <a:p>
            <a:pPr marL="457200" lvl="1" indent="0">
              <a:buNone/>
            </a:pPr>
            <a:endParaRPr lang="en-GB" sz="2400" b="0" dirty="0" smtClean="0"/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Tx/>
              <a:buNone/>
              <a:defRPr/>
            </a:pPr>
            <a:endParaRPr lang="en-GB" sz="2200" dirty="0" smtClean="0"/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Tx/>
              <a:buNone/>
              <a:defRPr/>
            </a:pPr>
            <a:endParaRPr lang="en-GB" sz="2200" dirty="0"/>
          </a:p>
          <a:p>
            <a:pPr lvl="1">
              <a:buFont typeface="Arial" panose="020B0604020202020204" pitchFamily="34" charset="0"/>
              <a:buChar char="•"/>
            </a:pPr>
            <a:endParaRPr lang="en-GB" sz="2400" b="0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831836"/>
              </p:ext>
            </p:extLst>
          </p:nvPr>
        </p:nvGraphicFramePr>
        <p:xfrm>
          <a:off x="467544" y="1124744"/>
          <a:ext cx="8280920" cy="5450368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tableStyleId>{69CF1AB2-1976-4502-BF36-3FF5EA218861}</a:tableStyleId>
              </a:tblPr>
              <a:tblGrid>
                <a:gridCol w="3498490"/>
                <a:gridCol w="4782430"/>
              </a:tblGrid>
              <a:tr h="811719">
                <a:tc>
                  <a:txBody>
                    <a:bodyPr/>
                    <a:lstStyle/>
                    <a:p>
                      <a:r>
                        <a:rPr lang="en-GB" sz="2600" b="1" dirty="0" smtClean="0">
                          <a:solidFill>
                            <a:schemeClr val="bg1"/>
                          </a:solidFill>
                        </a:rPr>
                        <a:t>Objectives </a:t>
                      </a:r>
                    </a:p>
                    <a:p>
                      <a:pPr marL="457200" lvl="1" algn="l" defTabSz="914400" rtl="0" eaLnBrk="1" latinLnBrk="0" hangingPunct="1"/>
                      <a:r>
                        <a:rPr lang="en-GB" sz="26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14 MS + EU</a:t>
                      </a:r>
                      <a:endParaRPr lang="es-ES" sz="2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AT, BE, BG, DE, ES, FI, FR, IT, LU, NL, PL, SE, SI, SK</a:t>
                      </a:r>
                      <a:endParaRPr lang="es-E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399FF"/>
                    </a:solidFill>
                  </a:tcPr>
                </a:tc>
              </a:tr>
              <a:tr h="752685">
                <a:tc>
                  <a:txBody>
                    <a:bodyPr/>
                    <a:lstStyle/>
                    <a:p>
                      <a:pPr lvl="0"/>
                      <a:r>
                        <a:rPr lang="es-ES" sz="2600" b="1" dirty="0" err="1" smtClean="0">
                          <a:solidFill>
                            <a:schemeClr val="bg1"/>
                          </a:solidFill>
                        </a:rPr>
                        <a:t>Indicators</a:t>
                      </a:r>
                      <a:r>
                        <a:rPr lang="es-ES" sz="2600" b="1" dirty="0" smtClean="0">
                          <a:solidFill>
                            <a:schemeClr val="bg1"/>
                          </a:solidFill>
                        </a:rPr>
                        <a:t> per sector  </a:t>
                      </a:r>
                    </a:p>
                    <a:p>
                      <a:pPr marL="457200" lvl="1" algn="l" defTabSz="914400" rtl="0" eaLnBrk="1" latinLnBrk="0" hangingPunct="1"/>
                      <a:r>
                        <a:rPr lang="es-ES" sz="26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5 MS </a:t>
                      </a:r>
                      <a:r>
                        <a:rPr lang="en-GB" sz="26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+ EU</a:t>
                      </a:r>
                      <a:endParaRPr lang="es-ES" sz="2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400" b="1" dirty="0" smtClean="0">
                          <a:solidFill>
                            <a:schemeClr val="bg1"/>
                          </a:solidFill>
                        </a:rPr>
                        <a:t>IT, LU,</a:t>
                      </a:r>
                      <a:r>
                        <a:rPr lang="es-ES" sz="2400" b="1" baseline="0" dirty="0" smtClean="0">
                          <a:solidFill>
                            <a:schemeClr val="bg1"/>
                          </a:solidFill>
                        </a:rPr>
                        <a:t> NL, SE, SI</a:t>
                      </a:r>
                      <a:endParaRPr lang="es-E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399FF"/>
                    </a:solidFill>
                  </a:tcPr>
                </a:tc>
              </a:tr>
              <a:tr h="752685">
                <a:tc>
                  <a:txBody>
                    <a:bodyPr/>
                    <a:lstStyle/>
                    <a:p>
                      <a:r>
                        <a:rPr lang="en-GB" sz="2600" b="1" dirty="0" smtClean="0">
                          <a:solidFill>
                            <a:schemeClr val="bg1"/>
                          </a:solidFill>
                        </a:rPr>
                        <a:t>Priority</a:t>
                      </a:r>
                      <a:r>
                        <a:rPr lang="en-GB" sz="2600" b="1" baseline="0" dirty="0" smtClean="0">
                          <a:solidFill>
                            <a:schemeClr val="bg1"/>
                          </a:solidFill>
                        </a:rPr>
                        <a:t> s</a:t>
                      </a:r>
                      <a:r>
                        <a:rPr lang="en-GB" sz="2600" b="1" dirty="0" smtClean="0">
                          <a:solidFill>
                            <a:schemeClr val="bg1"/>
                          </a:solidFill>
                        </a:rPr>
                        <a:t>ectors </a:t>
                      </a:r>
                    </a:p>
                    <a:p>
                      <a:pPr lvl="1"/>
                      <a:r>
                        <a:rPr lang="en-GB" sz="26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8 MS + EU</a:t>
                      </a:r>
                      <a:endParaRPr lang="es-ES" sz="2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BE, BG, DE, FR, IT, SE,</a:t>
                      </a:r>
                      <a:r>
                        <a:rPr lang="en-GB" sz="2400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SI, SK  </a:t>
                      </a:r>
                      <a:endParaRPr lang="es-E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399FF"/>
                    </a:solidFill>
                  </a:tcPr>
                </a:tc>
              </a:tr>
              <a:tr h="1030768">
                <a:tc>
                  <a:txBody>
                    <a:bodyPr/>
                    <a:lstStyle/>
                    <a:p>
                      <a:r>
                        <a:rPr lang="en-GB" sz="2600" b="1" dirty="0" smtClean="0">
                          <a:solidFill>
                            <a:schemeClr val="bg1"/>
                          </a:solidFill>
                        </a:rPr>
                        <a:t>Results framework</a:t>
                      </a:r>
                    </a:p>
                    <a:p>
                      <a:pPr lvl="1"/>
                      <a:r>
                        <a:rPr lang="en-GB" sz="26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12 </a:t>
                      </a:r>
                      <a:r>
                        <a:rPr lang="en-GB" sz="2600" b="1" dirty="0" smtClean="0">
                          <a:solidFill>
                            <a:schemeClr val="bg1"/>
                          </a:solidFill>
                        </a:rPr>
                        <a:t>MS </a:t>
                      </a:r>
                      <a:r>
                        <a:rPr lang="en-GB" sz="26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+ EU</a:t>
                      </a:r>
                      <a:endParaRPr lang="es-ES" sz="2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AT, BE, DE, ES, FR, IT, LU, NL, PL, SE, SI, SK</a:t>
                      </a:r>
                      <a:endParaRPr lang="es-E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399FF"/>
                    </a:solidFill>
                  </a:tcPr>
                </a:tc>
              </a:tr>
              <a:tr h="820832">
                <a:tc>
                  <a:txBody>
                    <a:bodyPr/>
                    <a:lstStyle/>
                    <a:p>
                      <a:pPr fontAlgn="t"/>
                      <a:r>
                        <a:rPr lang="en-GB" sz="2600" b="1" dirty="0" smtClean="0">
                          <a:solidFill>
                            <a:schemeClr val="bg1"/>
                          </a:solidFill>
                        </a:rPr>
                        <a:t>Risk assessment </a:t>
                      </a:r>
                      <a:endParaRPr lang="es-ES" sz="26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lvl="1" fontAlgn="t"/>
                      <a:r>
                        <a:rPr lang="en-GB" sz="2600" b="1" dirty="0" smtClean="0">
                          <a:solidFill>
                            <a:schemeClr val="bg1"/>
                          </a:solidFill>
                        </a:rPr>
                        <a:t>10 MS + EU</a:t>
                      </a:r>
                      <a:endParaRPr lang="es-ES" sz="2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AT, BE, DE, FR,</a:t>
                      </a:r>
                      <a:r>
                        <a:rPr lang="en-GB" sz="2400" b="1" baseline="0" dirty="0" smtClean="0">
                          <a:solidFill>
                            <a:schemeClr val="bg1"/>
                          </a:solidFill>
                        </a:rPr>
                        <a:t> IT, </a:t>
                      </a:r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NL, PL, SE, SI, SK</a:t>
                      </a:r>
                      <a:endParaRPr lang="es-ES" sz="24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399FF"/>
                    </a:solidFill>
                  </a:tcPr>
                </a:tc>
              </a:tr>
              <a:tr h="861968">
                <a:tc>
                  <a:txBody>
                    <a:bodyPr/>
                    <a:lstStyle/>
                    <a:p>
                      <a:pPr fontAlgn="t"/>
                      <a:r>
                        <a:rPr lang="en-GB" sz="2600" b="1" dirty="0" smtClean="0">
                          <a:solidFill>
                            <a:schemeClr val="bg1"/>
                          </a:solidFill>
                        </a:rPr>
                        <a:t>Monitoring </a:t>
                      </a:r>
                      <a:endParaRPr lang="es-ES" sz="26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lvl="1" fontAlgn="t"/>
                      <a:r>
                        <a:rPr lang="en-GB" sz="2600" b="1" dirty="0" smtClean="0">
                          <a:solidFill>
                            <a:schemeClr val="bg1"/>
                          </a:solidFill>
                        </a:rPr>
                        <a:t>10 MS + EU</a:t>
                      </a:r>
                      <a:endParaRPr lang="es-ES" sz="2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AT, BE,</a:t>
                      </a:r>
                      <a:r>
                        <a:rPr lang="en-GB" sz="2400" b="1" baseline="0" dirty="0" smtClean="0">
                          <a:solidFill>
                            <a:schemeClr val="bg1"/>
                          </a:solidFill>
                        </a:rPr>
                        <a:t> BG, DE, FR, IT, </a:t>
                      </a:r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NL, PL, SE, SI</a:t>
                      </a:r>
                      <a:endParaRPr lang="es-ES" sz="24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399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649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404664"/>
            <a:ext cx="8856984" cy="936625"/>
          </a:xfrm>
        </p:spPr>
        <p:txBody>
          <a:bodyPr>
            <a:noAutofit/>
          </a:bodyPr>
          <a:lstStyle/>
          <a:p>
            <a:r>
              <a:rPr lang="en-GB" sz="3600" b="1" dirty="0">
                <a:solidFill>
                  <a:schemeClr val="accent1">
                    <a:lumMod val="50000"/>
                  </a:schemeClr>
                </a:solidFill>
              </a:rPr>
              <a:t>Required elements for joint strategy  (</a:t>
            </a:r>
            <a:r>
              <a:rPr lang="en-GB" sz="3600" b="1" dirty="0" smtClean="0">
                <a:solidFill>
                  <a:schemeClr val="accent1">
                    <a:lumMod val="50000"/>
                  </a:schemeClr>
                </a:solidFill>
              </a:rPr>
              <a:t>II)</a:t>
            </a:r>
            <a:r>
              <a:rPr lang="en-GB" sz="3600" b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en-GB" sz="3600" b="1" dirty="0">
                <a:solidFill>
                  <a:schemeClr val="accent1">
                    <a:lumMod val="50000"/>
                  </a:schemeClr>
                </a:solidFill>
              </a:rPr>
            </a:br>
            <a:endParaRPr lang="en-GB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492896"/>
            <a:ext cx="8435280" cy="3600501"/>
          </a:xfrm>
        </p:spPr>
        <p:txBody>
          <a:bodyPr/>
          <a:lstStyle/>
          <a:p>
            <a:pPr marL="457200" lvl="1" indent="0">
              <a:buNone/>
            </a:pPr>
            <a:endParaRPr lang="en-GB" sz="2400" b="0" dirty="0" smtClean="0"/>
          </a:p>
          <a:p>
            <a:pPr marL="457200" lvl="1" indent="0">
              <a:buNone/>
            </a:pPr>
            <a:endParaRPr lang="en-GB" sz="2400" b="0" dirty="0"/>
          </a:p>
          <a:p>
            <a:pPr marL="457200" lvl="1" indent="0">
              <a:buNone/>
            </a:pPr>
            <a:endParaRPr lang="en-GB" sz="2400" dirty="0" smtClean="0"/>
          </a:p>
          <a:p>
            <a:pPr marL="457200" lvl="1" indent="0">
              <a:buNone/>
            </a:pPr>
            <a:endParaRPr lang="en-GB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5108647"/>
              </p:ext>
            </p:extLst>
          </p:nvPr>
        </p:nvGraphicFramePr>
        <p:xfrm>
          <a:off x="395536" y="1412776"/>
          <a:ext cx="8352928" cy="3778344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tableStyleId>{69CF1AB2-1976-4502-BF36-3FF5EA218861}</a:tableStyleId>
              </a:tblPr>
              <a:tblGrid>
                <a:gridCol w="4034889"/>
                <a:gridCol w="4318039"/>
              </a:tblGrid>
              <a:tr h="936104">
                <a:tc>
                  <a:txBody>
                    <a:bodyPr/>
                    <a:lstStyle/>
                    <a:p>
                      <a:pPr fontAlgn="t"/>
                      <a:r>
                        <a:rPr lang="es-ES" sz="2600" b="1" dirty="0" err="1" smtClean="0">
                          <a:solidFill>
                            <a:schemeClr val="bg1"/>
                          </a:solidFill>
                        </a:rPr>
                        <a:t>Division</a:t>
                      </a:r>
                      <a:r>
                        <a:rPr lang="es-ES" sz="2600" b="1" dirty="0" smtClean="0">
                          <a:solidFill>
                            <a:schemeClr val="bg1"/>
                          </a:solidFill>
                        </a:rPr>
                        <a:t> of </a:t>
                      </a:r>
                      <a:r>
                        <a:rPr lang="es-ES" sz="2600" b="1" dirty="0" err="1" smtClean="0">
                          <a:solidFill>
                            <a:schemeClr val="bg1"/>
                          </a:solidFill>
                        </a:rPr>
                        <a:t>Labour</a:t>
                      </a:r>
                      <a:endParaRPr lang="es-ES" sz="26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lvl="1" fontAlgn="t"/>
                      <a:r>
                        <a:rPr lang="es-ES" sz="2600" b="0" dirty="0" smtClean="0">
                          <a:solidFill>
                            <a:schemeClr val="bg1"/>
                          </a:solidFill>
                        </a:rPr>
                        <a:t>7MS + EU</a:t>
                      </a:r>
                      <a:endParaRPr lang="es-ES" sz="2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600" b="1" dirty="0" smtClean="0">
                          <a:solidFill>
                            <a:schemeClr val="bg1"/>
                          </a:solidFill>
                        </a:rPr>
                        <a:t>AT, DE, ES, FI, FR, IT, SI </a:t>
                      </a:r>
                    </a:p>
                  </a:txBody>
                  <a:tcPr>
                    <a:solidFill>
                      <a:srgbClr val="3399FF"/>
                    </a:solidFill>
                  </a:tcPr>
                </a:tc>
              </a:tr>
              <a:tr h="1440160">
                <a:tc>
                  <a:txBody>
                    <a:bodyPr/>
                    <a:lstStyle/>
                    <a:p>
                      <a:r>
                        <a:rPr lang="en-GB" sz="2600" b="1" dirty="0" smtClean="0">
                          <a:solidFill>
                            <a:schemeClr val="bg1"/>
                          </a:solidFill>
                        </a:rPr>
                        <a:t>Allocations per sector </a:t>
                      </a:r>
                    </a:p>
                    <a:p>
                      <a:pPr lvl="1"/>
                      <a:r>
                        <a:rPr lang="en-GB" sz="26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14 MS + EU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600" b="1" dirty="0" smtClean="0">
                          <a:solidFill>
                            <a:schemeClr val="bg1"/>
                          </a:solidFill>
                        </a:rPr>
                        <a:t>Indicative:</a:t>
                      </a:r>
                      <a:endParaRPr lang="es-ES" sz="2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600" b="1" dirty="0" smtClean="0">
                          <a:solidFill>
                            <a:schemeClr val="bg1"/>
                          </a:solidFill>
                        </a:rPr>
                        <a:t>BE, BG,</a:t>
                      </a:r>
                      <a:r>
                        <a:rPr lang="en-GB" sz="2600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GB" sz="2600" b="1" dirty="0" smtClean="0">
                          <a:solidFill>
                            <a:schemeClr val="bg1"/>
                          </a:solidFill>
                        </a:rPr>
                        <a:t>NL, PL, RO,</a:t>
                      </a:r>
                      <a:r>
                        <a:rPr lang="en-GB" sz="2600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GB" sz="2600" b="1" dirty="0" smtClean="0">
                          <a:solidFill>
                            <a:schemeClr val="bg1"/>
                          </a:solidFill>
                        </a:rPr>
                        <a:t>SI, SK </a:t>
                      </a:r>
                    </a:p>
                    <a:p>
                      <a:endParaRPr lang="es-ES" sz="2600" b="1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s-ES" sz="2600" b="1" dirty="0" smtClean="0">
                          <a:solidFill>
                            <a:schemeClr val="bg1"/>
                          </a:solidFill>
                        </a:rPr>
                        <a:t>DE,</a:t>
                      </a:r>
                      <a:r>
                        <a:rPr lang="es-ES" sz="2600" b="1" baseline="0" dirty="0" smtClean="0">
                          <a:solidFill>
                            <a:schemeClr val="bg1"/>
                          </a:solidFill>
                        </a:rPr>
                        <a:t> ES, SE, IT, FI, SE, AT</a:t>
                      </a:r>
                      <a:endParaRPr lang="es-ES" sz="2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399FF"/>
                    </a:solidFill>
                  </a:tcPr>
                </a:tc>
              </a:tr>
              <a:tr h="9872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600" b="1" dirty="0" smtClean="0">
                          <a:solidFill>
                            <a:schemeClr val="bg1"/>
                          </a:solidFill>
                        </a:rPr>
                        <a:t>Financial Planning 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600" b="0" dirty="0" smtClean="0">
                          <a:solidFill>
                            <a:schemeClr val="bg1"/>
                          </a:solidFill>
                        </a:rPr>
                        <a:t>2MS</a:t>
                      </a:r>
                      <a:r>
                        <a:rPr lang="en-GB" sz="2600" b="1" dirty="0" smtClean="0">
                          <a:solidFill>
                            <a:schemeClr val="bg1"/>
                          </a:solidFill>
                        </a:rPr>
                        <a:t>  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2600" b="1" dirty="0">
                        <a:solidFill>
                          <a:srgbClr val="0F5494"/>
                        </a:solidFill>
                      </a:endParaRPr>
                    </a:p>
                  </a:txBody>
                  <a:tcPr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2600" b="1" dirty="0" smtClean="0">
                          <a:solidFill>
                            <a:schemeClr val="bg1"/>
                          </a:solidFill>
                        </a:rPr>
                        <a:t>DE,</a:t>
                      </a:r>
                      <a:r>
                        <a:rPr lang="es-ES" sz="2600" b="1" baseline="0" dirty="0" smtClean="0">
                          <a:solidFill>
                            <a:schemeClr val="bg1"/>
                          </a:solidFill>
                        </a:rPr>
                        <a:t> ES</a:t>
                      </a:r>
                    </a:p>
                    <a:p>
                      <a:endParaRPr lang="es-ES" sz="2600" b="1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es-ES" sz="8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399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2956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4" y="188640"/>
            <a:ext cx="9137326" cy="936104"/>
          </a:xfrm>
        </p:spPr>
        <p:txBody>
          <a:bodyPr>
            <a:noAutofit/>
          </a:bodyPr>
          <a:lstStyle/>
          <a:p>
            <a:pPr algn="ctr"/>
            <a:r>
              <a:rPr lang="en-GB" sz="3400" b="1" dirty="0" smtClean="0">
                <a:solidFill>
                  <a:schemeClr val="accent1">
                    <a:lumMod val="50000"/>
                  </a:schemeClr>
                </a:solidFill>
              </a:rPr>
              <a:t>Possible substitution of bilateral programming</a:t>
            </a:r>
            <a:endParaRPr lang="en-GB" sz="3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28800"/>
            <a:ext cx="8496944" cy="4536504"/>
          </a:xfrm>
        </p:spPr>
        <p:txBody>
          <a:bodyPr>
            <a:normAutofit/>
          </a:bodyPr>
          <a:lstStyle/>
          <a:p>
            <a:pPr marL="57150" indent="0">
              <a:buNone/>
            </a:pPr>
            <a:endParaRPr lang="en-GB" dirty="0" smtClean="0">
              <a:solidFill>
                <a:srgbClr val="002060"/>
              </a:solidFill>
            </a:endParaRPr>
          </a:p>
          <a:p>
            <a:pPr marL="57150" indent="0">
              <a:buNone/>
            </a:pPr>
            <a:endParaRPr lang="en-GB" sz="1000" b="0" dirty="0" smtClean="0">
              <a:solidFill>
                <a:srgbClr val="002060"/>
              </a:solidFill>
            </a:endParaRPr>
          </a:p>
          <a:p>
            <a:pPr marL="57150" indent="0">
              <a:buNone/>
            </a:pPr>
            <a:endParaRPr lang="en-GB" sz="2400" b="0" i="0" dirty="0" smtClean="0">
              <a:solidFill>
                <a:srgbClr val="002060"/>
              </a:solidFill>
            </a:endParaRPr>
          </a:p>
          <a:p>
            <a:pPr marL="57150" indent="0">
              <a:buNone/>
            </a:pPr>
            <a:endParaRPr lang="en-GB" sz="2400" dirty="0">
              <a:solidFill>
                <a:srgbClr val="002060"/>
              </a:solidFill>
            </a:endParaRPr>
          </a:p>
          <a:p>
            <a:pPr marL="57150" indent="0">
              <a:buNone/>
            </a:pPr>
            <a:endParaRPr lang="en-GB" sz="2400" b="0" i="0" dirty="0" smtClean="0">
              <a:solidFill>
                <a:srgbClr val="002060"/>
              </a:solidFill>
            </a:endParaRPr>
          </a:p>
          <a:p>
            <a:pPr marL="57150" indent="0">
              <a:buNone/>
            </a:pPr>
            <a:endParaRPr lang="en-GB" sz="2400" dirty="0">
              <a:solidFill>
                <a:srgbClr val="002060"/>
              </a:solidFill>
            </a:endParaRPr>
          </a:p>
          <a:p>
            <a:pPr marL="57150" indent="0">
              <a:buNone/>
            </a:pPr>
            <a:endParaRPr lang="en-GB" sz="2400" b="0" i="0" dirty="0" smtClean="0">
              <a:solidFill>
                <a:srgbClr val="002060"/>
              </a:solidFill>
            </a:endParaRPr>
          </a:p>
          <a:p>
            <a:endParaRPr lang="en-GB" i="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9300770"/>
              </p:ext>
            </p:extLst>
          </p:nvPr>
        </p:nvGraphicFramePr>
        <p:xfrm>
          <a:off x="395536" y="1268760"/>
          <a:ext cx="8280920" cy="4896544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8280920"/>
              </a:tblGrid>
              <a:tr h="4896544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2800" b="1" dirty="0" smtClean="0">
                          <a:solidFill>
                            <a:schemeClr val="bg1"/>
                          </a:solidFill>
                        </a:rPr>
                        <a:t>7 MS + EU  have replied: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2400" dirty="0" smtClean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  <a:p>
                      <a:pPr marL="914400" lvl="1" indent="-457200">
                        <a:buFont typeface="Arial" panose="020B0604020202020204" pitchFamily="34" charset="0"/>
                        <a:buChar char="•"/>
                      </a:pPr>
                      <a:r>
                        <a:rPr lang="en-GB" sz="2800" b="1" dirty="0" smtClean="0">
                          <a:solidFill>
                            <a:schemeClr val="bg1"/>
                          </a:solidFill>
                        </a:rPr>
                        <a:t>EU, Germany &amp; France </a:t>
                      </a:r>
                      <a:r>
                        <a:rPr lang="en-GB" sz="2800" b="0" dirty="0" smtClean="0">
                          <a:solidFill>
                            <a:schemeClr val="bg1"/>
                          </a:solidFill>
                        </a:rPr>
                        <a:t>: possible </a:t>
                      </a:r>
                    </a:p>
                    <a:p>
                      <a:pPr marL="457200" lvl="1" indent="0">
                        <a:buFont typeface="Arial" panose="020B0604020202020204" pitchFamily="34" charset="0"/>
                        <a:buNone/>
                      </a:pPr>
                      <a:endParaRPr lang="en-GB" sz="1200" b="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914400" marR="0" lvl="1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800" b="1" dirty="0" smtClean="0">
                          <a:solidFill>
                            <a:schemeClr val="bg1"/>
                          </a:solidFill>
                        </a:rPr>
                        <a:t>Sweden :</a:t>
                      </a:r>
                      <a:r>
                        <a:rPr lang="en-GB" sz="2800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GB" sz="2800" b="0" baseline="0" dirty="0" smtClean="0">
                          <a:solidFill>
                            <a:schemeClr val="bg1"/>
                          </a:solidFill>
                        </a:rPr>
                        <a:t>yes but would n</a:t>
                      </a:r>
                      <a:r>
                        <a:rPr lang="en-GB" sz="2800" b="0" dirty="0" smtClean="0">
                          <a:solidFill>
                            <a:schemeClr val="bg1"/>
                          </a:solidFill>
                        </a:rPr>
                        <a:t>eed a political decision</a:t>
                      </a:r>
                    </a:p>
                    <a:p>
                      <a:pPr marL="914400" lvl="1" indent="-457200">
                        <a:buFont typeface="Arial" panose="020B0604020202020204" pitchFamily="34" charset="0"/>
                        <a:buChar char="•"/>
                      </a:pPr>
                      <a:endParaRPr lang="en-GB" sz="1200" b="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914400" lvl="1" indent="-457200">
                        <a:buFont typeface="Arial" panose="020B0604020202020204" pitchFamily="34" charset="0"/>
                        <a:buChar char="•"/>
                      </a:pPr>
                      <a:r>
                        <a:rPr lang="en-GB" sz="2800" b="1" dirty="0" smtClean="0">
                          <a:solidFill>
                            <a:schemeClr val="bg1"/>
                          </a:solidFill>
                        </a:rPr>
                        <a:t>Luxemburg, Spain, Finland </a:t>
                      </a:r>
                      <a:r>
                        <a:rPr lang="en-GB" sz="2800" b="0" dirty="0" smtClean="0">
                          <a:solidFill>
                            <a:schemeClr val="bg1"/>
                          </a:solidFill>
                        </a:rPr>
                        <a:t>: not ready   </a:t>
                      </a:r>
                    </a:p>
                    <a:p>
                      <a:pPr marL="457200" lvl="1" indent="0">
                        <a:buFont typeface="Arial" panose="020B0604020202020204" pitchFamily="34" charset="0"/>
                        <a:buNone/>
                      </a:pPr>
                      <a:endParaRPr lang="en-GB" sz="1200" b="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914400" lvl="1" indent="-457200" algn="l">
                        <a:buFont typeface="Arial" panose="020B0604020202020204" pitchFamily="34" charset="0"/>
                        <a:buChar char="•"/>
                      </a:pPr>
                      <a:r>
                        <a:rPr lang="en-GB" sz="2800" b="1" dirty="0" smtClean="0">
                          <a:solidFill>
                            <a:schemeClr val="bg1"/>
                          </a:solidFill>
                        </a:rPr>
                        <a:t>Lithuania</a:t>
                      </a:r>
                      <a:r>
                        <a:rPr lang="en-GB" sz="2800" b="0" dirty="0" smtClean="0">
                          <a:solidFill>
                            <a:schemeClr val="bg1"/>
                          </a:solidFill>
                        </a:rPr>
                        <a:t>  not ready to take a position yet </a:t>
                      </a:r>
                    </a:p>
                    <a:p>
                      <a:pPr marL="914400" lvl="1" indent="-457200" algn="l">
                        <a:buFont typeface="Arial" panose="020B0604020202020204" pitchFamily="34" charset="0"/>
                        <a:buChar char="•"/>
                      </a:pPr>
                      <a:endParaRPr lang="en-GB" sz="1200" b="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914400" lvl="1" indent="-457200" algn="l">
                        <a:buFont typeface="Arial" panose="020B0604020202020204" pitchFamily="34" charset="0"/>
                        <a:buChar char="•"/>
                      </a:pPr>
                      <a:r>
                        <a:rPr lang="fr-BE" sz="2800" b="0" dirty="0" smtClean="0">
                          <a:solidFill>
                            <a:schemeClr val="bg1"/>
                          </a:solidFill>
                        </a:rPr>
                        <a:t>And</a:t>
                      </a:r>
                      <a:r>
                        <a:rPr lang="fr-BE" sz="2800" b="0" baseline="0" dirty="0" smtClean="0">
                          <a:solidFill>
                            <a:schemeClr val="bg1"/>
                          </a:solidFill>
                        </a:rPr>
                        <a:t> the </a:t>
                      </a:r>
                      <a:r>
                        <a:rPr lang="fr-BE" sz="2800" b="0" baseline="0" dirty="0" err="1" smtClean="0">
                          <a:solidFill>
                            <a:schemeClr val="bg1"/>
                          </a:solidFill>
                        </a:rPr>
                        <a:t>others</a:t>
                      </a:r>
                      <a:r>
                        <a:rPr lang="fr-BE" sz="2800" b="0" baseline="0" dirty="0" smtClean="0">
                          <a:solidFill>
                            <a:schemeClr val="bg1"/>
                          </a:solidFill>
                        </a:rPr>
                        <a:t> …</a:t>
                      </a:r>
                      <a:endParaRPr lang="es-ES" sz="28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99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1572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474155"/>
              </p:ext>
            </p:extLst>
          </p:nvPr>
        </p:nvGraphicFramePr>
        <p:xfrm>
          <a:off x="251520" y="188640"/>
          <a:ext cx="8496943" cy="6262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92688"/>
                <a:gridCol w="1132262"/>
                <a:gridCol w="1171993"/>
              </a:tblGrid>
              <a:tr h="7541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200" dirty="0" smtClean="0">
                          <a:solidFill>
                            <a:srgbClr val="FFFF00"/>
                          </a:solidFill>
                          <a:effectLst/>
                        </a:rPr>
                        <a:t> Proposed </a:t>
                      </a:r>
                      <a:r>
                        <a:rPr lang="en-GB" sz="2200" baseline="0" dirty="0" smtClean="0">
                          <a:solidFill>
                            <a:srgbClr val="FFFF00"/>
                          </a:solidFill>
                          <a:effectLst/>
                        </a:rPr>
                        <a:t>elements </a:t>
                      </a:r>
                      <a:endParaRPr lang="en-GB" sz="22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b="1" dirty="0">
                          <a:solidFill>
                            <a:srgbClr val="FFFF00"/>
                          </a:solidFill>
                          <a:effectLst/>
                        </a:rPr>
                        <a:t>Core element</a:t>
                      </a:r>
                      <a:endParaRPr lang="en-GB" sz="20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b="1" dirty="0">
                          <a:solidFill>
                            <a:srgbClr val="FFFF00"/>
                          </a:solidFill>
                          <a:effectLst/>
                        </a:rPr>
                        <a:t>Optional</a:t>
                      </a:r>
                      <a:endParaRPr lang="en-GB" sz="20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3399FF"/>
                    </a:solidFill>
                  </a:tcPr>
                </a:tc>
              </a:tr>
              <a:tr h="341090">
                <a:tc>
                  <a:txBody>
                    <a:bodyPr/>
                    <a:lstStyle/>
                    <a:p>
                      <a:pPr marL="72000" algn="just"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FFFF00"/>
                          </a:solidFill>
                          <a:effectLst/>
                        </a:rPr>
                        <a:t>Executive </a:t>
                      </a:r>
                      <a:r>
                        <a:rPr lang="en-GB" sz="2000" dirty="0" smtClean="0">
                          <a:solidFill>
                            <a:srgbClr val="FFFF00"/>
                          </a:solidFill>
                          <a:effectLst/>
                        </a:rPr>
                        <a:t>Summary</a:t>
                      </a:r>
                      <a:endParaRPr lang="en-GB" sz="20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rgbClr val="FFFF00"/>
                          </a:solidFill>
                          <a:effectLst/>
                        </a:rPr>
                        <a:t>X</a:t>
                      </a:r>
                      <a:endParaRPr lang="en-GB" sz="18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  <a:endParaRPr lang="en-GB" sz="18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33CCFF"/>
                    </a:solidFill>
                  </a:tcPr>
                </a:tc>
              </a:tr>
              <a:tr h="341090">
                <a:tc>
                  <a:txBody>
                    <a:bodyPr/>
                    <a:lstStyle/>
                    <a:p>
                      <a:pPr marL="72000" algn="just"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FFFF00"/>
                          </a:solidFill>
                          <a:effectLst/>
                        </a:rPr>
                        <a:t>Joint </a:t>
                      </a:r>
                      <a:r>
                        <a:rPr lang="en-GB" sz="2000" dirty="0" smtClean="0">
                          <a:solidFill>
                            <a:srgbClr val="FFFF00"/>
                          </a:solidFill>
                          <a:effectLst/>
                        </a:rPr>
                        <a:t>Analysis </a:t>
                      </a:r>
                      <a:endParaRPr lang="en-GB" sz="20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rgbClr val="FFFF00"/>
                          </a:solidFill>
                          <a:effectLst/>
                        </a:rPr>
                        <a:t>X</a:t>
                      </a:r>
                      <a:endParaRPr lang="en-GB" sz="18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  <a:endParaRPr lang="en-GB" sz="18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33CCFF"/>
                    </a:solidFill>
                  </a:tcPr>
                </a:tc>
              </a:tr>
              <a:tr h="2380055">
                <a:tc>
                  <a:txBody>
                    <a:bodyPr/>
                    <a:lstStyle/>
                    <a:p>
                      <a:pPr marL="72000" algn="just"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FFFF00"/>
                          </a:solidFill>
                          <a:effectLst/>
                        </a:rPr>
                        <a:t>Joint Response :</a:t>
                      </a:r>
                    </a:p>
                    <a:p>
                      <a:pPr marL="720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2000" dirty="0">
                          <a:solidFill>
                            <a:srgbClr val="FFFF00"/>
                          </a:solidFill>
                          <a:effectLst/>
                        </a:rPr>
                        <a:t>EU shared vision</a:t>
                      </a:r>
                    </a:p>
                    <a:p>
                      <a:pPr marL="720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2000" dirty="0">
                          <a:solidFill>
                            <a:srgbClr val="FFFF00"/>
                          </a:solidFill>
                          <a:effectLst/>
                        </a:rPr>
                        <a:t>Objectives</a:t>
                      </a:r>
                    </a:p>
                    <a:p>
                      <a:pPr marL="720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2000" dirty="0">
                          <a:solidFill>
                            <a:srgbClr val="FFFF00"/>
                          </a:solidFill>
                          <a:effectLst/>
                        </a:rPr>
                        <a:t>P</a:t>
                      </a:r>
                      <a:r>
                        <a:rPr lang="en-US" sz="2000" dirty="0" err="1">
                          <a:solidFill>
                            <a:srgbClr val="FFFF00"/>
                          </a:solidFill>
                          <a:effectLst/>
                        </a:rPr>
                        <a:t>riority</a:t>
                      </a:r>
                      <a:r>
                        <a:rPr lang="en-US" sz="2000" dirty="0">
                          <a:solidFill>
                            <a:srgbClr val="FFFF00"/>
                          </a:solidFill>
                          <a:effectLst/>
                        </a:rPr>
                        <a:t> sectors: related objectives and expected results by sector</a:t>
                      </a:r>
                      <a:endParaRPr lang="en-GB" sz="2000" dirty="0">
                        <a:solidFill>
                          <a:srgbClr val="FFFF00"/>
                        </a:solidFill>
                        <a:effectLst/>
                      </a:endParaRPr>
                    </a:p>
                    <a:p>
                      <a:pPr marL="720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2000" dirty="0">
                          <a:solidFill>
                            <a:srgbClr val="FFFF00"/>
                          </a:solidFill>
                          <a:effectLst/>
                        </a:rPr>
                        <a:t>Indicative financial sector </a:t>
                      </a:r>
                      <a:r>
                        <a:rPr lang="en-GB" sz="2000" dirty="0">
                          <a:solidFill>
                            <a:srgbClr val="FFFF00"/>
                          </a:solidFill>
                          <a:effectLst/>
                        </a:rPr>
                        <a:t>allocations </a:t>
                      </a:r>
                    </a:p>
                    <a:p>
                      <a:pPr marL="720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2000" dirty="0">
                          <a:solidFill>
                            <a:srgbClr val="FFFF00"/>
                          </a:solidFill>
                          <a:effectLst/>
                        </a:rPr>
                        <a:t>Division of Labour (lead donor by sector)</a:t>
                      </a:r>
                    </a:p>
                    <a:p>
                      <a:pPr marL="720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2000" dirty="0">
                          <a:solidFill>
                            <a:srgbClr val="FFFF00"/>
                          </a:solidFill>
                          <a:effectLst/>
                        </a:rPr>
                        <a:t>Risk assessment </a:t>
                      </a:r>
                      <a:endParaRPr lang="en-GB" sz="20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800" b="1" dirty="0" smtClean="0">
                        <a:solidFill>
                          <a:srgbClr val="FFFF00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rgbClr val="FFFF00"/>
                          </a:solidFill>
                          <a:effectLst/>
                        </a:rPr>
                        <a:t>X</a:t>
                      </a:r>
                      <a:endParaRPr lang="en-GB" sz="18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  <a:endParaRPr lang="en-GB" sz="18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33CCFF"/>
                    </a:solidFill>
                  </a:tcPr>
                </a:tc>
              </a:tr>
              <a:tr h="341090">
                <a:tc>
                  <a:txBody>
                    <a:bodyPr/>
                    <a:lstStyle/>
                    <a:p>
                      <a:pPr marL="72000" algn="l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FF00"/>
                          </a:solidFill>
                          <a:effectLst/>
                        </a:rPr>
                        <a:t>Overall indicative multi-annual financial planning</a:t>
                      </a:r>
                      <a:endParaRPr lang="en-GB" sz="20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b="1">
                          <a:solidFill>
                            <a:srgbClr val="FFFF00"/>
                          </a:solidFill>
                          <a:effectLst/>
                        </a:rPr>
                        <a:t>X</a:t>
                      </a:r>
                      <a:endParaRPr lang="en-GB" sz="1800" b="1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  <a:endParaRPr lang="en-GB" sz="18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33CCFF"/>
                    </a:solidFill>
                  </a:tcPr>
                </a:tc>
              </a:tr>
              <a:tr h="682181">
                <a:tc>
                  <a:txBody>
                    <a:bodyPr/>
                    <a:lstStyle/>
                    <a:p>
                      <a:pPr marL="72000" algn="l"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FFFF00"/>
                          </a:solidFill>
                          <a:effectLst/>
                        </a:rPr>
                        <a:t>Indications on intervention modalities and programme management </a:t>
                      </a:r>
                      <a:endParaRPr lang="en-GB" sz="20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b="1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  <a:endParaRPr lang="en-GB" sz="1800" b="1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800" b="1" dirty="0" smtClean="0">
                        <a:solidFill>
                          <a:srgbClr val="FFFF00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</a:rPr>
                        <a:t>X</a:t>
                      </a:r>
                      <a:endParaRPr lang="en-GB" sz="18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33CCFF"/>
                    </a:solidFill>
                  </a:tcPr>
                </a:tc>
              </a:tr>
              <a:tr h="341090">
                <a:tc>
                  <a:txBody>
                    <a:bodyPr/>
                    <a:lstStyle/>
                    <a:p>
                      <a:pPr marL="72000" algn="l"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FFFF00"/>
                          </a:solidFill>
                          <a:effectLst/>
                        </a:rPr>
                        <a:t>Monitoring and results framework </a:t>
                      </a:r>
                      <a:endParaRPr lang="en-GB" sz="20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b="1">
                          <a:solidFill>
                            <a:srgbClr val="FFFF00"/>
                          </a:solidFill>
                          <a:effectLst/>
                        </a:rPr>
                        <a:t>X</a:t>
                      </a:r>
                      <a:endParaRPr lang="en-GB" sz="1800" b="1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  <a:endParaRPr lang="en-GB" sz="18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33CCFF"/>
                    </a:solidFill>
                  </a:tcPr>
                </a:tc>
              </a:tr>
              <a:tr h="341090">
                <a:tc>
                  <a:txBody>
                    <a:bodyPr/>
                    <a:lstStyle/>
                    <a:p>
                      <a:pPr marL="72000" algn="l"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FFFF00"/>
                          </a:solidFill>
                          <a:effectLst/>
                        </a:rPr>
                        <a:t>Cross cutting issues (gender, climate change, etc…)</a:t>
                      </a:r>
                      <a:endParaRPr lang="en-GB" sz="20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rgbClr val="FFFF00"/>
                          </a:solidFill>
                          <a:effectLst/>
                        </a:rPr>
                        <a:t>X</a:t>
                      </a:r>
                      <a:endParaRPr lang="en-GB" sz="18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  <a:endParaRPr lang="en-GB" sz="18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33CCFF"/>
                    </a:solidFill>
                  </a:tcPr>
                </a:tc>
              </a:tr>
              <a:tr h="341090">
                <a:tc>
                  <a:txBody>
                    <a:bodyPr/>
                    <a:lstStyle/>
                    <a:p>
                      <a:pPr marL="72000" algn="l"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FFFF00"/>
                          </a:solidFill>
                          <a:effectLst/>
                        </a:rPr>
                        <a:t>Communication Strategy</a:t>
                      </a:r>
                      <a:endParaRPr lang="en-GB" sz="20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b="1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  <a:endParaRPr lang="en-GB" sz="1800" b="1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rgbClr val="FFFF00"/>
                          </a:solidFill>
                          <a:effectLst/>
                        </a:rPr>
                        <a:t>X</a:t>
                      </a:r>
                      <a:endParaRPr lang="en-GB" sz="18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33CCFF"/>
                    </a:solidFill>
                  </a:tcPr>
                </a:tc>
              </a:tr>
              <a:tr h="341090">
                <a:tc>
                  <a:txBody>
                    <a:bodyPr/>
                    <a:lstStyle/>
                    <a:p>
                      <a:pPr marL="72000" algn="l"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FFFF00"/>
                          </a:solidFill>
                          <a:effectLst/>
                        </a:rPr>
                        <a:t>Sector fiches in annex</a:t>
                      </a:r>
                      <a:endParaRPr lang="en-GB" sz="20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  <a:endParaRPr lang="en-GB" sz="18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rgbClr val="FFFF00"/>
                          </a:solidFill>
                          <a:effectLst/>
                        </a:rPr>
                        <a:t>X</a:t>
                      </a:r>
                      <a:endParaRPr lang="en-GB" sz="18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33CCFF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878013" y="22701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5731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3399FF">
            <a:alpha val="7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827584" y="2708920"/>
            <a:ext cx="7704608" cy="790575"/>
          </a:xfrm>
          <a:effectLst>
            <a:outerShdw blurRad="50800" dist="50800" dir="5400000" algn="ctr" rotWithShape="0">
              <a:srgbClr val="000000"/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fr-BE" sz="4000" dirty="0" smtClean="0"/>
              <a:t/>
            </a:r>
            <a:br>
              <a:rPr lang="fr-BE" sz="4000" dirty="0" smtClean="0"/>
            </a:br>
            <a:r>
              <a:rPr lang="fr-BE" sz="4000" dirty="0" smtClean="0"/>
              <a:t/>
            </a:r>
            <a:br>
              <a:rPr lang="fr-BE" sz="4000" dirty="0" smtClean="0"/>
            </a:br>
            <a:endParaRPr lang="en-GB" sz="5300" b="1" dirty="0">
              <a:latin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59832" y="620688"/>
            <a:ext cx="250741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Conclusion</a:t>
            </a: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93931" y="2204864"/>
            <a:ext cx="770485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tx1"/>
                </a:solidFill>
                <a:latin typeface="Calibri" panose="020F0502020204030204" pitchFamily="34" charset="0"/>
              </a:rPr>
              <a:t>Required content by MS and EU in line with the Guidance Pack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tx1"/>
                </a:solidFill>
                <a:latin typeface="Calibri" panose="020F0502020204030204" pitchFamily="34" charset="0"/>
              </a:rPr>
              <a:t>Guidance Pack formulated as 'Menu of potential content'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chemeClr val="tx1"/>
                </a:solidFill>
                <a:latin typeface="Calibri" panose="020F0502020204030204" pitchFamily="34" charset="0"/>
              </a:rPr>
              <a:t>In case of substitution, the required content becomes obligatory</a:t>
            </a:r>
            <a:endParaRPr lang="en-GB" sz="3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877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332656"/>
            <a:ext cx="8784976" cy="6048672"/>
          </a:xfrm>
        </p:spPr>
        <p:txBody>
          <a:bodyPr/>
          <a:lstStyle/>
          <a:p>
            <a:pPr marL="80010" lvl="1" indent="0" algn="ctr">
              <a:buNone/>
            </a:pPr>
            <a:r>
              <a:rPr lang="en-GB" sz="3600" b="1" dirty="0" smtClean="0">
                <a:solidFill>
                  <a:srgbClr val="002060"/>
                </a:solidFill>
              </a:rPr>
              <a:t>Structure of the Questionnaire</a:t>
            </a:r>
          </a:p>
          <a:p>
            <a:pPr marL="80010" lvl="1" indent="0">
              <a:buNone/>
            </a:pPr>
            <a:endParaRPr lang="en-GB" sz="1000" dirty="0" smtClean="0"/>
          </a:p>
          <a:p>
            <a:pPr marL="80010" lvl="1" indent="0">
              <a:buNone/>
            </a:pPr>
            <a:endParaRPr lang="en-GB" sz="1000" dirty="0" smtClean="0"/>
          </a:p>
          <a:p>
            <a:pPr marL="80010" lvl="1" indent="0">
              <a:buNone/>
            </a:pPr>
            <a:endParaRPr lang="en-GB" sz="1000" dirty="0" smtClean="0"/>
          </a:p>
          <a:p>
            <a:pPr marL="80010" lvl="1" indent="0">
              <a:buNone/>
            </a:pPr>
            <a:endParaRPr lang="en-GB" sz="1000" dirty="0"/>
          </a:p>
          <a:p>
            <a:pPr marL="80010" lvl="1" indent="0">
              <a:buNone/>
            </a:pPr>
            <a:endParaRPr lang="en-GB" sz="1000" dirty="0" smtClean="0"/>
          </a:p>
          <a:p>
            <a:pPr marL="80010" lvl="1" indent="0">
              <a:buNone/>
            </a:pPr>
            <a:endParaRPr lang="en-GB" sz="1000" dirty="0"/>
          </a:p>
          <a:p>
            <a:pPr marL="80010" lvl="1" indent="0">
              <a:buNone/>
            </a:pPr>
            <a:endParaRPr lang="en-GB" sz="1000" dirty="0" smtClean="0"/>
          </a:p>
          <a:p>
            <a:pPr marL="80010" lvl="1" indent="0">
              <a:buNone/>
            </a:pPr>
            <a:endParaRPr lang="en-GB" sz="1000" dirty="0"/>
          </a:p>
          <a:p>
            <a:pPr marL="80010" lvl="1" indent="0">
              <a:buNone/>
            </a:pPr>
            <a:endParaRPr lang="en-GB" sz="1000" dirty="0" smtClean="0"/>
          </a:p>
          <a:p>
            <a:pPr marL="80010" lvl="1" indent="0">
              <a:buNone/>
            </a:pPr>
            <a:endParaRPr lang="en-GB" sz="1000" dirty="0" smtClean="0"/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6155508"/>
              </p:ext>
            </p:extLst>
          </p:nvPr>
        </p:nvGraphicFramePr>
        <p:xfrm>
          <a:off x="539552" y="1196752"/>
          <a:ext cx="7920880" cy="4968552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7920880"/>
              </a:tblGrid>
              <a:tr h="2703477">
                <a:tc>
                  <a:txBody>
                    <a:bodyPr/>
                    <a:lstStyle/>
                    <a:p>
                      <a:pPr marL="80010" lvl="1" indent="0">
                        <a:buNone/>
                      </a:pPr>
                      <a:r>
                        <a:rPr lang="en-GB" sz="3200" dirty="0" smtClean="0">
                          <a:solidFill>
                            <a:schemeClr val="tx1"/>
                          </a:solidFill>
                        </a:rPr>
                        <a:t>Info on MS programming process</a:t>
                      </a:r>
                    </a:p>
                    <a:p>
                      <a:pPr marL="537210" lvl="1" indent="-457200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dirty="0" smtClean="0">
                          <a:solidFill>
                            <a:schemeClr val="tx1"/>
                          </a:solidFill>
                        </a:rPr>
                        <a:t>Ownership of partner govt. &amp; consultations </a:t>
                      </a:r>
                    </a:p>
                    <a:p>
                      <a:pPr marL="537210" lvl="1" indent="-457200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dirty="0" smtClean="0">
                          <a:solidFill>
                            <a:schemeClr val="tx1"/>
                          </a:solidFill>
                        </a:rPr>
                        <a:t>Steps &amp; Decision level process</a:t>
                      </a:r>
                    </a:p>
                    <a:p>
                      <a:pPr marL="537210" lvl="1" indent="-457200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dirty="0" smtClean="0">
                          <a:solidFill>
                            <a:schemeClr val="tx1"/>
                          </a:solidFill>
                        </a:rPr>
                        <a:t>HQ instructions to the field</a:t>
                      </a:r>
                    </a:p>
                    <a:p>
                      <a:pPr marL="537210" lvl="1" indent="-457200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Status o</a:t>
                      </a:r>
                      <a:r>
                        <a:rPr lang="en-GB" sz="2800" b="0" dirty="0" smtClean="0">
                          <a:solidFill>
                            <a:schemeClr val="tx1"/>
                          </a:solidFill>
                        </a:rPr>
                        <a:t>f programming document</a:t>
                      </a:r>
                    </a:p>
                    <a:p>
                      <a:endParaRPr lang="es-E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2265075">
                <a:tc>
                  <a:txBody>
                    <a:bodyPr/>
                    <a:lstStyle/>
                    <a:p>
                      <a:pPr marL="80010" lvl="1" indent="0">
                        <a:buNone/>
                      </a:pPr>
                      <a:r>
                        <a:rPr lang="en-GB" sz="3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Requirements of a JP document</a:t>
                      </a:r>
                    </a:p>
                    <a:p>
                      <a:pPr marL="537210" lvl="1" indent="-457200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dirty="0" smtClean="0">
                          <a:solidFill>
                            <a:schemeClr val="tx1"/>
                          </a:solidFill>
                        </a:rPr>
                        <a:t>Minimum info of Joint Strategy</a:t>
                      </a:r>
                    </a:p>
                    <a:p>
                      <a:pPr marL="537210" lvl="1" indent="-457200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dirty="0" smtClean="0">
                          <a:solidFill>
                            <a:schemeClr val="tx1"/>
                          </a:solidFill>
                        </a:rPr>
                        <a:t>Flexibility on syncronisation</a:t>
                      </a:r>
                    </a:p>
                    <a:p>
                      <a:pPr marL="537210" lvl="1" indent="-457200">
                        <a:buFont typeface="Arial" panose="020B0604020202020204" pitchFamily="34" charset="0"/>
                        <a:buChar char="•"/>
                      </a:pPr>
                      <a:r>
                        <a:rPr lang="en-GB" sz="2800" b="0" dirty="0" smtClean="0">
                          <a:solidFill>
                            <a:schemeClr val="tx1"/>
                          </a:solidFill>
                        </a:rPr>
                        <a:t>Possibility of substitution </a:t>
                      </a:r>
                    </a:p>
                    <a:p>
                      <a:endParaRPr lang="es-E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8173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323528" y="404664"/>
            <a:ext cx="8496944" cy="5112568"/>
          </a:xfrm>
        </p:spPr>
        <p:txBody>
          <a:bodyPr/>
          <a:lstStyle/>
          <a:p>
            <a:pPr marL="0" indent="0" algn="ctr">
              <a:buNone/>
            </a:pPr>
            <a:r>
              <a:rPr lang="es-ES" sz="3600" b="1" dirty="0" err="1" smtClean="0">
                <a:solidFill>
                  <a:schemeClr val="accent1">
                    <a:lumMod val="50000"/>
                  </a:schemeClr>
                </a:solidFill>
              </a:rPr>
              <a:t>Replies</a:t>
            </a:r>
            <a:r>
              <a:rPr lang="es-ES" sz="36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3600" b="1" dirty="0" err="1" smtClean="0">
                <a:solidFill>
                  <a:schemeClr val="accent1">
                    <a:lumMod val="50000"/>
                  </a:schemeClr>
                </a:solidFill>
              </a:rPr>
              <a:t>from</a:t>
            </a:r>
            <a:r>
              <a:rPr lang="es-ES" sz="3600" b="1" dirty="0" smtClean="0">
                <a:solidFill>
                  <a:schemeClr val="accent1">
                    <a:lumMod val="50000"/>
                  </a:schemeClr>
                </a:solidFill>
              </a:rPr>
              <a:t> 17 MS</a:t>
            </a:r>
          </a:p>
          <a:p>
            <a:endParaRPr lang="es-ES" i="0" dirty="0" smtClean="0"/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9322796"/>
              </p:ext>
            </p:extLst>
          </p:nvPr>
        </p:nvGraphicFramePr>
        <p:xfrm>
          <a:off x="827584" y="1412776"/>
          <a:ext cx="6984776" cy="4536504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3312367"/>
                <a:gridCol w="3672409"/>
              </a:tblGrid>
              <a:tr h="45365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Belgium (BE)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Bulgaria (BG)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Denmark (DK)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Finland (FI)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France (FR)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Germany (DE)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Italy (IT)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Lithuania (LT)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Luxembourg (LU)</a:t>
                      </a:r>
                      <a:endParaRPr lang="es-ES" sz="28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Netherlands (NL)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Poland (PL)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Romania (RO)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Slovakia (SK)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Slovenia (SI)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Spain (ES)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Sweden (SE)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Austria (AT)</a:t>
                      </a:r>
                    </a:p>
                    <a:p>
                      <a:endParaRPr lang="es-ES" sz="28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2987824" y="6142097"/>
            <a:ext cx="228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1800" i="1" dirty="0" smtClean="0">
                <a:latin typeface="Calibri"/>
              </a:rPr>
              <a:t>THANK </a:t>
            </a:r>
            <a:r>
              <a:rPr lang="es-ES" sz="1800" i="1" dirty="0">
                <a:latin typeface="Calibri"/>
              </a:rPr>
              <a:t>YOU!  </a:t>
            </a:r>
            <a:r>
              <a:rPr lang="es-ES" sz="2000" b="1" dirty="0">
                <a:latin typeface="Calibri"/>
                <a:sym typeface="Wingdings" panose="05000000000000000000" pitchFamily="2" charset="2"/>
              </a:rPr>
              <a:t></a:t>
            </a:r>
            <a:r>
              <a:rPr lang="es-ES" sz="2000" b="1" dirty="0">
                <a:latin typeface="Calibri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943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6192688"/>
          </a:xfrm>
          <a:solidFill>
            <a:srgbClr val="66CCFF"/>
          </a:solidFill>
          <a:ln>
            <a:solidFill>
              <a:schemeClr val="tx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marL="57150" indent="0" algn="ctr">
              <a:buNone/>
            </a:pPr>
            <a:r>
              <a:rPr lang="en-GB" sz="4000" b="1" i="0" dirty="0" smtClean="0">
                <a:solidFill>
                  <a:srgbClr val="002060"/>
                </a:solidFill>
              </a:rPr>
              <a:t>Country programming documents </a:t>
            </a:r>
          </a:p>
          <a:p>
            <a:pPr marL="57150" indent="0">
              <a:buNone/>
            </a:pPr>
            <a:endParaRPr lang="en-GB" sz="800" b="1" dirty="0">
              <a:solidFill>
                <a:srgbClr val="002060"/>
              </a:solidFill>
            </a:endParaRPr>
          </a:p>
          <a:p>
            <a:pPr marL="57150" indent="0">
              <a:buNone/>
            </a:pPr>
            <a:r>
              <a:rPr lang="en-GB" sz="2400" b="0" dirty="0" smtClean="0">
                <a:solidFill>
                  <a:srgbClr val="002060"/>
                </a:solidFill>
              </a:rPr>
              <a:t>Systems and practices vary significantly…</a:t>
            </a:r>
          </a:p>
          <a:p>
            <a:pPr marL="400050"/>
            <a:r>
              <a:rPr lang="en-GB" sz="2400" i="1" dirty="0" smtClean="0">
                <a:solidFill>
                  <a:srgbClr val="002060"/>
                </a:solidFill>
              </a:rPr>
              <a:t>France</a:t>
            </a:r>
            <a:r>
              <a:rPr lang="en-GB" sz="2400" dirty="0" smtClean="0">
                <a:solidFill>
                  <a:srgbClr val="002060"/>
                </a:solidFill>
              </a:rPr>
              <a:t> "in a limited number of countries" ; </a:t>
            </a:r>
          </a:p>
          <a:p>
            <a:pPr marL="400050"/>
            <a:r>
              <a:rPr lang="en-GB" sz="2400" i="1" dirty="0" smtClean="0">
                <a:solidFill>
                  <a:srgbClr val="002060"/>
                </a:solidFill>
              </a:rPr>
              <a:t>Germany</a:t>
            </a:r>
            <a:r>
              <a:rPr lang="en-GB" sz="2400" dirty="0" smtClean="0">
                <a:solidFill>
                  <a:srgbClr val="002060"/>
                </a:solidFill>
              </a:rPr>
              <a:t> only in "focal countries" (currently 50); </a:t>
            </a:r>
          </a:p>
          <a:p>
            <a:pPr marL="400050"/>
            <a:r>
              <a:rPr lang="en-GB" sz="2400" i="1" dirty="0" smtClean="0">
                <a:solidFill>
                  <a:srgbClr val="002060"/>
                </a:solidFill>
              </a:rPr>
              <a:t>Slovakia</a:t>
            </a:r>
            <a:r>
              <a:rPr lang="en-GB" sz="2400" dirty="0" smtClean="0">
                <a:solidFill>
                  <a:srgbClr val="002060"/>
                </a:solidFill>
              </a:rPr>
              <a:t> </a:t>
            </a:r>
            <a:r>
              <a:rPr lang="en-GB" sz="2400" dirty="0">
                <a:solidFill>
                  <a:srgbClr val="002060"/>
                </a:solidFill>
              </a:rPr>
              <a:t>only strategy papers in </a:t>
            </a:r>
            <a:r>
              <a:rPr lang="en-GB" sz="2400" dirty="0" smtClean="0">
                <a:solidFill>
                  <a:srgbClr val="002060"/>
                </a:solidFill>
              </a:rPr>
              <a:t>"program countries" (3) ;</a:t>
            </a:r>
          </a:p>
          <a:p>
            <a:pPr marL="400050"/>
            <a:r>
              <a:rPr lang="en-GB" sz="2400" i="1" dirty="0" smtClean="0">
                <a:solidFill>
                  <a:srgbClr val="002060"/>
                </a:solidFill>
              </a:rPr>
              <a:t>Slovenia</a:t>
            </a:r>
            <a:r>
              <a:rPr lang="en-GB" sz="2400" dirty="0" smtClean="0">
                <a:solidFill>
                  <a:srgbClr val="002060"/>
                </a:solidFill>
              </a:rPr>
              <a:t> "strategic/documents programs" only in 2 countries </a:t>
            </a:r>
            <a:r>
              <a:rPr lang="en-GB" sz="2400" dirty="0">
                <a:solidFill>
                  <a:srgbClr val="002060"/>
                </a:solidFill>
              </a:rPr>
              <a:t>; </a:t>
            </a:r>
            <a:endParaRPr lang="en-GB" sz="2400" dirty="0" smtClean="0">
              <a:solidFill>
                <a:srgbClr val="002060"/>
              </a:solidFill>
            </a:endParaRPr>
          </a:p>
          <a:p>
            <a:pPr marL="400050"/>
            <a:r>
              <a:rPr lang="en-GB" sz="2400" i="1" dirty="0" smtClean="0">
                <a:solidFill>
                  <a:srgbClr val="002060"/>
                </a:solidFill>
              </a:rPr>
              <a:t>Romania</a:t>
            </a:r>
            <a:r>
              <a:rPr lang="en-GB" sz="2400" dirty="0" smtClean="0">
                <a:solidFill>
                  <a:srgbClr val="002060"/>
                </a:solidFill>
              </a:rPr>
              <a:t> has no country programming</a:t>
            </a:r>
          </a:p>
          <a:p>
            <a:pPr marL="57150" indent="0">
              <a:buNone/>
            </a:pPr>
            <a:r>
              <a:rPr lang="en-GB" sz="2400" dirty="0" smtClean="0">
                <a:solidFill>
                  <a:srgbClr val="002060"/>
                </a:solidFill>
              </a:rPr>
              <a:t> </a:t>
            </a:r>
          </a:p>
          <a:p>
            <a:pPr marL="400050"/>
            <a:r>
              <a:rPr lang="en-GB" sz="2400" b="0" dirty="0" smtClean="0">
                <a:solidFill>
                  <a:srgbClr val="002060"/>
                </a:solidFill>
              </a:rPr>
              <a:t>Drafted after consultations in the field (with partner government + other stakeholders) ;  </a:t>
            </a:r>
          </a:p>
          <a:p>
            <a:pPr marL="400050"/>
            <a:r>
              <a:rPr lang="en-GB" sz="2400" b="0" dirty="0" smtClean="0">
                <a:solidFill>
                  <a:srgbClr val="002060"/>
                </a:solidFill>
              </a:rPr>
              <a:t>With high involvement of Embassies (and implementing agencies: </a:t>
            </a:r>
            <a:r>
              <a:rPr lang="en-GB" sz="2400" b="0" i="1" dirty="0" smtClean="0">
                <a:solidFill>
                  <a:srgbClr val="002060"/>
                </a:solidFill>
              </a:rPr>
              <a:t>Luxemburg, Belgium, Slovakia, Sweden, Spain</a:t>
            </a:r>
            <a:r>
              <a:rPr lang="en-GB" sz="2400" b="0" dirty="0" smtClean="0">
                <a:solidFill>
                  <a:srgbClr val="002060"/>
                </a:solidFill>
              </a:rPr>
              <a:t>) ;</a:t>
            </a:r>
          </a:p>
          <a:p>
            <a:pPr marL="400050"/>
            <a:r>
              <a:rPr lang="en-GB" sz="2400" b="0" dirty="0" smtClean="0">
                <a:solidFill>
                  <a:srgbClr val="002060"/>
                </a:solidFill>
              </a:rPr>
              <a:t>Approved at HQ </a:t>
            </a:r>
            <a:r>
              <a:rPr lang="en-GB" sz="2400" b="0" smtClean="0">
                <a:solidFill>
                  <a:srgbClr val="002060"/>
                </a:solidFill>
              </a:rPr>
              <a:t>level </a:t>
            </a:r>
            <a:endParaRPr lang="en-GB" sz="2400" dirty="0">
              <a:solidFill>
                <a:srgbClr val="00206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51520" y="3789040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2824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712968" cy="792088"/>
          </a:xfrm>
        </p:spPr>
        <p:txBody>
          <a:bodyPr>
            <a:normAutofit/>
          </a:bodyPr>
          <a:lstStyle/>
          <a:p>
            <a:r>
              <a:rPr lang="en-GB" sz="3600" b="1" dirty="0" smtClean="0">
                <a:solidFill>
                  <a:schemeClr val="accent1">
                    <a:lumMod val="50000"/>
                  </a:schemeClr>
                </a:solidFill>
              </a:rPr>
              <a:t>Duration of programming period</a:t>
            </a:r>
            <a:endParaRPr lang="en-GB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8424935" cy="5328592"/>
          </a:xfrm>
        </p:spPr>
        <p:txBody>
          <a:bodyPr>
            <a:normAutofit fontScale="85000" lnSpcReduction="20000"/>
          </a:bodyPr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pPr algn="r"/>
            <a:endParaRPr lang="es-ES" dirty="0" smtClean="0"/>
          </a:p>
          <a:p>
            <a:pPr marL="0" indent="0" algn="r">
              <a:buNone/>
            </a:pPr>
            <a:endParaRPr lang="es-ES" sz="2200" dirty="0" smtClean="0"/>
          </a:p>
          <a:p>
            <a:pPr marL="0" indent="0" algn="r">
              <a:buNone/>
            </a:pPr>
            <a:endParaRPr lang="es-ES" sz="2200" dirty="0"/>
          </a:p>
          <a:p>
            <a:pPr marL="0" indent="0" algn="r">
              <a:buNone/>
            </a:pPr>
            <a:endParaRPr lang="es-ES" sz="2200" dirty="0" smtClean="0"/>
          </a:p>
          <a:p>
            <a:pPr marL="0" indent="0" algn="r">
              <a:buNone/>
            </a:pPr>
            <a:endParaRPr lang="es-ES" sz="2200" dirty="0" smtClean="0"/>
          </a:p>
          <a:p>
            <a:pPr marL="0" indent="0" algn="r">
              <a:buNone/>
            </a:pPr>
            <a:r>
              <a:rPr lang="es-ES" sz="2200" dirty="0" smtClean="0"/>
              <a:t>*</a:t>
            </a:r>
            <a:r>
              <a:rPr lang="es-ES" sz="2200" dirty="0" err="1" smtClean="0"/>
              <a:t>Adaptation</a:t>
            </a:r>
            <a:r>
              <a:rPr lang="es-ES" sz="2200" dirty="0" smtClean="0"/>
              <a:t> to </a:t>
            </a:r>
            <a:r>
              <a:rPr lang="es-ES" sz="2200" dirty="0" err="1" smtClean="0"/>
              <a:t>the</a:t>
            </a:r>
            <a:r>
              <a:rPr lang="es-ES" sz="2200" dirty="0" smtClean="0"/>
              <a:t> </a:t>
            </a:r>
            <a:r>
              <a:rPr lang="es-ES" sz="2200" dirty="0" err="1" smtClean="0"/>
              <a:t>partner</a:t>
            </a:r>
            <a:r>
              <a:rPr lang="es-ES" sz="2200" dirty="0" smtClean="0"/>
              <a:t> </a:t>
            </a:r>
            <a:r>
              <a:rPr lang="es-ES" sz="2200" dirty="0"/>
              <a:t>country </a:t>
            </a:r>
            <a:r>
              <a:rPr lang="es-ES" sz="2200" dirty="0" err="1" smtClean="0"/>
              <a:t>cycle</a:t>
            </a:r>
            <a:endParaRPr lang="en-GB" sz="2200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9767466"/>
              </p:ext>
            </p:extLst>
          </p:nvPr>
        </p:nvGraphicFramePr>
        <p:xfrm>
          <a:off x="611560" y="1268760"/>
          <a:ext cx="7920880" cy="4752528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580853"/>
                <a:gridCol w="5340027"/>
              </a:tblGrid>
              <a:tr h="59406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dirty="0" smtClean="0">
                          <a:solidFill>
                            <a:schemeClr val="bg1"/>
                          </a:solidFill>
                        </a:rPr>
                        <a:t>1 year</a:t>
                      </a:r>
                      <a:endParaRPr lang="es-E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cell3D prstMaterial="dkEdge">
                      <a:bevel w="50800" prst="hardEdge"/>
                      <a:lightRig rig="flood" dir="t"/>
                    </a:cell3D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s-ES" sz="2800" b="0" dirty="0" smtClean="0">
                          <a:solidFill>
                            <a:schemeClr val="bg1"/>
                          </a:solidFill>
                        </a:rPr>
                        <a:t>RO, PL, SK, LT</a:t>
                      </a:r>
                      <a:endParaRPr lang="es-ES" sz="28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cell3D prstMaterial="dkEdge">
                      <a:bevel w="50800" prst="hardEdge"/>
                      <a:lightRig rig="flood" dir="t"/>
                    </a:cell3D>
                    <a:solidFill>
                      <a:srgbClr val="33CCFF"/>
                    </a:solidFill>
                  </a:tcPr>
                </a:tc>
              </a:tr>
              <a:tr h="59406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dirty="0" smtClean="0">
                          <a:solidFill>
                            <a:schemeClr val="bg1"/>
                          </a:solidFill>
                        </a:rPr>
                        <a:t>3 years</a:t>
                      </a:r>
                      <a:endParaRPr lang="es-E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cell3D prstMaterial="dkEdge">
                      <a:bevel w="50800" prst="hardEdge"/>
                      <a:lightRig rig="flood" dir="t"/>
                    </a:cell3D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s-ES" sz="2800" b="0" dirty="0" smtClean="0">
                          <a:solidFill>
                            <a:schemeClr val="bg1"/>
                          </a:solidFill>
                        </a:rPr>
                        <a:t>SI, IT</a:t>
                      </a:r>
                      <a:endParaRPr lang="es-ES" sz="28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cell3D prstMaterial="dkEdge">
                      <a:bevel w="50800" prst="hardEdge"/>
                      <a:lightRig rig="flood" dir="t"/>
                    </a:cell3D>
                    <a:solidFill>
                      <a:srgbClr val="3399FF"/>
                    </a:solidFill>
                  </a:tcPr>
                </a:tc>
              </a:tr>
              <a:tr h="59406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800" b="1" dirty="0" smtClean="0">
                          <a:solidFill>
                            <a:schemeClr val="bg1"/>
                          </a:solidFill>
                        </a:rPr>
                        <a:t>2-4 </a:t>
                      </a:r>
                      <a:r>
                        <a:rPr lang="es-ES" sz="2800" b="1" dirty="0" err="1" smtClean="0">
                          <a:solidFill>
                            <a:schemeClr val="bg1"/>
                          </a:solidFill>
                        </a:rPr>
                        <a:t>years</a:t>
                      </a:r>
                      <a:endParaRPr lang="es-E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cell3D prstMaterial="dkEdge">
                      <a:bevel w="50800" prst="hardEdge"/>
                      <a:lightRig rig="flood" dir="t"/>
                    </a:cell3D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s-ES" sz="2800" b="0" dirty="0" smtClean="0">
                          <a:solidFill>
                            <a:schemeClr val="bg1"/>
                          </a:solidFill>
                        </a:rPr>
                        <a:t>FR*</a:t>
                      </a:r>
                      <a:endParaRPr lang="es-ES" sz="28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cell3D prstMaterial="dkEdge">
                      <a:bevel w="50800" prst="hardEdge"/>
                      <a:lightRig rig="flood" dir="t"/>
                    </a:cell3D>
                    <a:solidFill>
                      <a:srgbClr val="33CCFF"/>
                    </a:solidFill>
                  </a:tcPr>
                </a:tc>
              </a:tr>
              <a:tr h="59406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dirty="0" smtClean="0">
                          <a:solidFill>
                            <a:schemeClr val="bg1"/>
                          </a:solidFill>
                        </a:rPr>
                        <a:t>4 years</a:t>
                      </a:r>
                      <a:endParaRPr lang="es-E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cell3D prstMaterial="dkEdge">
                      <a:bevel w="50800" prst="hardEdge"/>
                      <a:lightRig rig="flood" dir="t"/>
                    </a:cell3D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s-ES" sz="2800" b="0" dirty="0" smtClean="0">
                          <a:solidFill>
                            <a:schemeClr val="bg1"/>
                          </a:solidFill>
                        </a:rPr>
                        <a:t>NL</a:t>
                      </a:r>
                      <a:endParaRPr lang="es-ES" sz="28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cell3D prstMaterial="dkEdge">
                      <a:bevel w="50800" prst="hardEdge"/>
                      <a:lightRig rig="flood" dir="t"/>
                    </a:cell3D>
                    <a:solidFill>
                      <a:srgbClr val="3399FF"/>
                    </a:solidFill>
                  </a:tcPr>
                </a:tc>
              </a:tr>
              <a:tr h="59406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dirty="0" smtClean="0">
                          <a:solidFill>
                            <a:schemeClr val="bg1"/>
                          </a:solidFill>
                        </a:rPr>
                        <a:t>3-5 years</a:t>
                      </a:r>
                      <a:endParaRPr lang="es-E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cell3D prstMaterial="dkEdge">
                      <a:bevel w="50800" prst="hardEdge"/>
                      <a:lightRig rig="flood" dir="t"/>
                    </a:cell3D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s-ES" sz="2800" b="0" dirty="0" smtClean="0">
                          <a:solidFill>
                            <a:schemeClr val="bg1"/>
                          </a:solidFill>
                        </a:rPr>
                        <a:t>DK,</a:t>
                      </a:r>
                      <a:r>
                        <a:rPr lang="es-ES" sz="2800" b="0" baseline="0" dirty="0" smtClean="0">
                          <a:solidFill>
                            <a:schemeClr val="bg1"/>
                          </a:solidFill>
                        </a:rPr>
                        <a:t> BE, BG, ES*</a:t>
                      </a:r>
                      <a:endParaRPr lang="es-ES" sz="28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cell3D prstMaterial="dkEdge">
                      <a:bevel w="50800" prst="hardEdge"/>
                      <a:lightRig rig="flood" dir="t"/>
                    </a:cell3D>
                    <a:solidFill>
                      <a:srgbClr val="33CCFF"/>
                    </a:solidFill>
                  </a:tcPr>
                </a:tc>
              </a:tr>
              <a:tr h="59406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dirty="0" smtClean="0">
                          <a:solidFill>
                            <a:schemeClr val="bg1"/>
                          </a:solidFill>
                        </a:rPr>
                        <a:t>5 years</a:t>
                      </a:r>
                      <a:endParaRPr lang="es-E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cell3D prstMaterial="dkEdge">
                      <a:bevel w="50800" prst="hardEdge"/>
                      <a:lightRig rig="flood" dir="t"/>
                    </a:cell3D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s-ES" sz="2800" b="0" dirty="0" smtClean="0">
                          <a:solidFill>
                            <a:schemeClr val="bg1"/>
                          </a:solidFill>
                        </a:rPr>
                        <a:t>LU, SE</a:t>
                      </a:r>
                      <a:endParaRPr lang="es-ES" sz="28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cell3D prstMaterial="dkEdge">
                      <a:bevel w="50800" prst="hardEdge"/>
                      <a:lightRig rig="flood" dir="t"/>
                    </a:cell3D>
                    <a:solidFill>
                      <a:srgbClr val="3399FF"/>
                    </a:solidFill>
                  </a:tcPr>
                </a:tc>
              </a:tr>
              <a:tr h="59406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800" b="1" dirty="0" smtClean="0">
                          <a:solidFill>
                            <a:schemeClr val="bg1"/>
                          </a:solidFill>
                        </a:rPr>
                        <a:t>3-6 </a:t>
                      </a:r>
                      <a:r>
                        <a:rPr lang="es-ES" sz="2800" b="1" dirty="0" err="1" smtClean="0">
                          <a:solidFill>
                            <a:schemeClr val="bg1"/>
                          </a:solidFill>
                        </a:rPr>
                        <a:t>years</a:t>
                      </a:r>
                      <a:endParaRPr lang="es-E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cell3D prstMaterial="dkEdge">
                      <a:bevel w="50800" prst="hardEdge"/>
                      <a:lightRig rig="flood" dir="t"/>
                    </a:cell3D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s-ES" sz="2800" b="0" dirty="0" smtClean="0">
                          <a:solidFill>
                            <a:schemeClr val="bg1"/>
                          </a:solidFill>
                        </a:rPr>
                        <a:t>AT</a:t>
                      </a:r>
                      <a:endParaRPr lang="es-ES" sz="28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cell3D prstMaterial="dkEdge">
                      <a:bevel w="50800" prst="hardEdge"/>
                      <a:lightRig rig="flood" dir="t"/>
                    </a:cell3D>
                    <a:solidFill>
                      <a:srgbClr val="33CCFF"/>
                    </a:solidFill>
                  </a:tcPr>
                </a:tc>
              </a:tr>
              <a:tr h="59406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dirty="0" smtClean="0">
                          <a:solidFill>
                            <a:schemeClr val="bg1"/>
                          </a:solidFill>
                        </a:rPr>
                        <a:t>Up to 6 years</a:t>
                      </a:r>
                      <a:endParaRPr lang="es-E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cell3D prstMaterial="dkEdge">
                      <a:bevel w="50800" prst="hardEdge"/>
                      <a:lightRig rig="flood" dir="t"/>
                    </a:cell3D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s-ES" sz="2800" b="0" dirty="0" smtClean="0">
                          <a:solidFill>
                            <a:schemeClr val="bg1"/>
                          </a:solidFill>
                        </a:rPr>
                        <a:t>DE </a:t>
                      </a:r>
                      <a:r>
                        <a:rPr lang="es-ES" sz="2800" b="0" i="1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es-ES" sz="2800" b="0" i="1" dirty="0" err="1" smtClean="0">
                          <a:solidFill>
                            <a:schemeClr val="bg1"/>
                          </a:solidFill>
                        </a:rPr>
                        <a:t>with</a:t>
                      </a:r>
                      <a:r>
                        <a:rPr lang="es-ES" sz="2800" b="0" i="1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s-ES" sz="2800" b="0" i="1" dirty="0" err="1" smtClean="0">
                          <a:solidFill>
                            <a:schemeClr val="bg1"/>
                          </a:solidFill>
                        </a:rPr>
                        <a:t>medium</a:t>
                      </a:r>
                      <a:r>
                        <a:rPr lang="es-ES" sz="2800" b="0" i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s-ES" sz="2800" b="0" i="1" baseline="0" dirty="0" err="1" smtClean="0">
                          <a:solidFill>
                            <a:schemeClr val="bg1"/>
                          </a:solidFill>
                        </a:rPr>
                        <a:t>term</a:t>
                      </a:r>
                      <a:r>
                        <a:rPr lang="es-ES" sz="2800" b="0" i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s-ES" sz="2800" b="0" i="1" baseline="0" dirty="0" err="1" smtClean="0">
                          <a:solidFill>
                            <a:schemeClr val="bg1"/>
                          </a:solidFill>
                        </a:rPr>
                        <a:t>reviews</a:t>
                      </a:r>
                      <a:r>
                        <a:rPr lang="es-ES" sz="2800" b="0" i="1" baseline="0" dirty="0" smtClean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es-ES" sz="2800" b="0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cell3D prstMaterial="dkEdge">
                      <a:bevel w="50800" prst="hardEdge"/>
                      <a:lightRig rig="flood" dir="t"/>
                    </a:cell3D>
                    <a:solidFill>
                      <a:srgbClr val="3399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1457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22523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b="1" dirty="0" smtClean="0">
                <a:solidFill>
                  <a:schemeClr val="accent1">
                    <a:lumMod val="50000"/>
                  </a:schemeClr>
                </a:solidFill>
              </a:rPr>
              <a:t>Co-</a:t>
            </a:r>
            <a:r>
              <a:rPr lang="es-ES" sz="3600" b="1" dirty="0" err="1" smtClean="0">
                <a:solidFill>
                  <a:schemeClr val="accent1">
                    <a:lumMod val="50000"/>
                  </a:schemeClr>
                </a:solidFill>
              </a:rPr>
              <a:t>signature</a:t>
            </a:r>
            <a:r>
              <a:rPr lang="es-ES" sz="3600" b="1" dirty="0" smtClean="0">
                <a:solidFill>
                  <a:schemeClr val="accent1">
                    <a:lumMod val="50000"/>
                  </a:schemeClr>
                </a:solidFill>
              </a:rPr>
              <a:t> of </a:t>
            </a:r>
            <a:r>
              <a:rPr lang="es-ES" sz="3600" b="1" dirty="0" err="1" smtClean="0">
                <a:solidFill>
                  <a:schemeClr val="accent1">
                    <a:lumMod val="50000"/>
                  </a:schemeClr>
                </a:solidFill>
              </a:rPr>
              <a:t>the</a:t>
            </a:r>
            <a:r>
              <a:rPr lang="es-ES" sz="36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3600" b="1" dirty="0" err="1" smtClean="0">
                <a:solidFill>
                  <a:schemeClr val="accent1">
                    <a:lumMod val="50000"/>
                  </a:schemeClr>
                </a:solidFill>
              </a:rPr>
              <a:t>document</a:t>
            </a:r>
            <a:endParaRPr lang="es-ES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772816"/>
            <a:ext cx="8435280" cy="4569371"/>
          </a:xfrm>
        </p:spPr>
        <p:txBody>
          <a:bodyPr>
            <a:normAutofit/>
          </a:bodyPr>
          <a:lstStyle/>
          <a:p>
            <a:pPr marL="0" indent="0" fontAlgn="t">
              <a:spcBef>
                <a:spcPts val="0"/>
              </a:spcBef>
              <a:buNone/>
            </a:pPr>
            <a:endParaRPr lang="en-GB" sz="3500" b="1" dirty="0" smtClean="0">
              <a:solidFill>
                <a:srgbClr val="17375E"/>
              </a:solidFill>
            </a:endParaRPr>
          </a:p>
          <a:p>
            <a:pPr marL="0" indent="0" fontAlgn="t">
              <a:spcBef>
                <a:spcPts val="0"/>
              </a:spcBef>
              <a:buNone/>
            </a:pPr>
            <a:endParaRPr lang="en-GB" sz="3500" b="1" dirty="0">
              <a:solidFill>
                <a:srgbClr val="17375E"/>
              </a:solidFill>
            </a:endParaRPr>
          </a:p>
          <a:p>
            <a:pPr marL="0" indent="0" fontAlgn="t">
              <a:spcBef>
                <a:spcPts val="0"/>
              </a:spcBef>
              <a:buNone/>
            </a:pPr>
            <a:endParaRPr lang="en-GB" sz="3500" b="1" dirty="0" smtClean="0">
              <a:solidFill>
                <a:srgbClr val="17375E"/>
              </a:solidFill>
            </a:endParaRPr>
          </a:p>
          <a:p>
            <a:pPr marL="0" indent="0" algn="r" fontAlgn="t">
              <a:spcBef>
                <a:spcPts val="0"/>
              </a:spcBef>
              <a:buNone/>
            </a:pPr>
            <a:endParaRPr lang="en-GB" sz="2800" dirty="0" smtClean="0">
              <a:solidFill>
                <a:srgbClr val="17375E"/>
              </a:solidFill>
            </a:endParaRPr>
          </a:p>
          <a:p>
            <a:pPr marL="0" indent="0" algn="r" fontAlgn="t">
              <a:spcBef>
                <a:spcPts val="0"/>
              </a:spcBef>
              <a:buNone/>
            </a:pPr>
            <a:endParaRPr lang="en-GB" sz="3000" dirty="0" smtClean="0">
              <a:solidFill>
                <a:srgbClr val="17375E"/>
              </a:solidFill>
            </a:endParaRPr>
          </a:p>
          <a:p>
            <a:pPr marL="0" fontAlgn="t">
              <a:spcBef>
                <a:spcPts val="0"/>
              </a:spcBef>
            </a:pPr>
            <a:endParaRPr lang="es-ES" sz="2800" dirty="0">
              <a:latin typeface="Arial"/>
            </a:endParaRPr>
          </a:p>
          <a:p>
            <a:endParaRPr lang="es-E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6802691"/>
              </p:ext>
            </p:extLst>
          </p:nvPr>
        </p:nvGraphicFramePr>
        <p:xfrm>
          <a:off x="683568" y="1196753"/>
          <a:ext cx="7920880" cy="4860208"/>
        </p:xfrm>
        <a:graphic>
          <a:graphicData uri="http://schemas.openxmlformats.org/drawingml/2006/table">
            <a:tbl>
              <a:tblPr firstRow="1" bandRow="1"/>
              <a:tblGrid>
                <a:gridCol w="7920880"/>
              </a:tblGrid>
              <a:tr h="1973344">
                <a:tc>
                  <a:txBody>
                    <a:bodyPr/>
                    <a:lstStyle/>
                    <a:p>
                      <a:pPr marL="0" indent="0" fontAlgn="t">
                        <a:spcBef>
                          <a:spcPts val="0"/>
                        </a:spcBef>
                        <a:buNone/>
                      </a:pPr>
                      <a:r>
                        <a:rPr lang="en-GB" sz="2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Co-signature:</a:t>
                      </a:r>
                      <a:r>
                        <a:rPr lang="en-GB" sz="2800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en-GB" sz="2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 6MS</a:t>
                      </a:r>
                      <a:r>
                        <a:rPr lang="en-GB" sz="2800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0" indent="0" fontAlgn="t">
                        <a:spcBef>
                          <a:spcPts val="0"/>
                        </a:spcBef>
                        <a:buNone/>
                      </a:pPr>
                      <a:r>
                        <a:rPr lang="en-GB" sz="2800" b="0" dirty="0" smtClean="0">
                          <a:solidFill>
                            <a:srgbClr val="17375E"/>
                          </a:solidFill>
                          <a:latin typeface="+mn-lt"/>
                        </a:rPr>
                        <a:t>Luxemburg, Denmark, Belgium, Slovenia, France and Spain </a:t>
                      </a:r>
                    </a:p>
                    <a:p>
                      <a:pPr marL="0" indent="0" fontAlgn="t">
                        <a:spcBef>
                          <a:spcPts val="0"/>
                        </a:spcBef>
                        <a:buNone/>
                      </a:pPr>
                      <a:r>
                        <a:rPr lang="en-GB" sz="2800" b="0" dirty="0" smtClean="0">
                          <a:solidFill>
                            <a:srgbClr val="17375E"/>
                          </a:solidFill>
                          <a:latin typeface="+mn-lt"/>
                        </a:rPr>
                        <a:t>+ EU in ACP countries (EDF)</a:t>
                      </a:r>
                    </a:p>
                    <a:p>
                      <a:endParaRPr lang="en-GB" sz="2800" b="0" dirty="0">
                        <a:latin typeface="+mn-lt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2635168">
                <a:tc>
                  <a:txBody>
                    <a:bodyPr/>
                    <a:lstStyle/>
                    <a:p>
                      <a:pPr marL="0" indent="0" fontAlgn="t">
                        <a:spcBef>
                          <a:spcPts val="0"/>
                        </a:spcBef>
                        <a:buNone/>
                      </a:pPr>
                      <a:r>
                        <a:rPr lang="es-ES" sz="2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No </a:t>
                      </a:r>
                      <a:r>
                        <a:rPr lang="es-ES" sz="2800" b="1" dirty="0" err="1" smtClean="0">
                          <a:solidFill>
                            <a:schemeClr val="bg1"/>
                          </a:solidFill>
                          <a:latin typeface="+mn-lt"/>
                        </a:rPr>
                        <a:t>need</a:t>
                      </a:r>
                      <a:r>
                        <a:rPr lang="es-ES" sz="2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es-ES" sz="2800" b="1" dirty="0" err="1" smtClean="0">
                          <a:solidFill>
                            <a:schemeClr val="bg1"/>
                          </a:solidFill>
                          <a:latin typeface="+mn-lt"/>
                        </a:rPr>
                        <a:t>for</a:t>
                      </a:r>
                      <a:r>
                        <a:rPr lang="es-ES" sz="2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es-ES" sz="2800" b="1" dirty="0" err="1" smtClean="0">
                          <a:solidFill>
                            <a:schemeClr val="bg1"/>
                          </a:solidFill>
                          <a:latin typeface="+mn-lt"/>
                        </a:rPr>
                        <a:t>co-signature</a:t>
                      </a:r>
                      <a:r>
                        <a:rPr lang="es-ES" sz="2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: 7 MS </a:t>
                      </a:r>
                    </a:p>
                    <a:p>
                      <a:pPr marL="0" indent="0" fontAlgn="t">
                        <a:spcBef>
                          <a:spcPts val="0"/>
                        </a:spcBef>
                        <a:buNone/>
                      </a:pPr>
                      <a:r>
                        <a:rPr lang="es-ES" sz="2800" b="0" dirty="0" smtClean="0">
                          <a:solidFill>
                            <a:schemeClr val="tx2"/>
                          </a:solidFill>
                          <a:latin typeface="+mn-lt"/>
                        </a:rPr>
                        <a:t>Romania, </a:t>
                      </a:r>
                      <a:r>
                        <a:rPr lang="es-ES" sz="2800" b="0" dirty="0" err="1" smtClean="0">
                          <a:solidFill>
                            <a:schemeClr val="tx2"/>
                          </a:solidFill>
                          <a:latin typeface="+mn-lt"/>
                        </a:rPr>
                        <a:t>Netherlands</a:t>
                      </a:r>
                      <a:r>
                        <a:rPr lang="es-ES" sz="2800" b="0" dirty="0" smtClean="0">
                          <a:solidFill>
                            <a:schemeClr val="tx2"/>
                          </a:solidFill>
                          <a:latin typeface="+mn-lt"/>
                        </a:rPr>
                        <a:t>, </a:t>
                      </a:r>
                      <a:r>
                        <a:rPr lang="es-ES" sz="2800" b="0" dirty="0" err="1" smtClean="0">
                          <a:solidFill>
                            <a:schemeClr val="tx2"/>
                          </a:solidFill>
                          <a:latin typeface="+mn-lt"/>
                        </a:rPr>
                        <a:t>Germany</a:t>
                      </a:r>
                      <a:r>
                        <a:rPr lang="es-ES" sz="2800" b="0" dirty="0" smtClean="0">
                          <a:solidFill>
                            <a:schemeClr val="tx2"/>
                          </a:solidFill>
                          <a:latin typeface="+mn-lt"/>
                        </a:rPr>
                        <a:t>, </a:t>
                      </a:r>
                      <a:r>
                        <a:rPr lang="es-ES" sz="2800" b="0" dirty="0" err="1" smtClean="0">
                          <a:solidFill>
                            <a:schemeClr val="tx2"/>
                          </a:solidFill>
                          <a:latin typeface="+mn-lt"/>
                        </a:rPr>
                        <a:t>Poland</a:t>
                      </a:r>
                      <a:r>
                        <a:rPr lang="es-ES" sz="2800" b="0" dirty="0" smtClean="0">
                          <a:solidFill>
                            <a:schemeClr val="tx2"/>
                          </a:solidFill>
                          <a:latin typeface="+mn-lt"/>
                        </a:rPr>
                        <a:t>, </a:t>
                      </a:r>
                      <a:r>
                        <a:rPr lang="es-ES" sz="2800" b="0" dirty="0" err="1" smtClean="0">
                          <a:solidFill>
                            <a:schemeClr val="tx2"/>
                          </a:solidFill>
                          <a:latin typeface="+mn-lt"/>
                        </a:rPr>
                        <a:t>Slovakia</a:t>
                      </a:r>
                      <a:r>
                        <a:rPr lang="es-ES" sz="2800" b="0" dirty="0" smtClean="0">
                          <a:solidFill>
                            <a:schemeClr val="tx2"/>
                          </a:solidFill>
                          <a:latin typeface="+mn-lt"/>
                        </a:rPr>
                        <a:t>, Bulgaria and </a:t>
                      </a:r>
                      <a:r>
                        <a:rPr lang="es-ES" sz="2800" b="0" dirty="0" err="1" smtClean="0">
                          <a:solidFill>
                            <a:schemeClr val="tx2"/>
                          </a:solidFill>
                          <a:latin typeface="+mn-lt"/>
                        </a:rPr>
                        <a:t>Italy</a:t>
                      </a:r>
                      <a:r>
                        <a:rPr lang="es-ES" sz="2800" b="0" dirty="0" smtClean="0">
                          <a:solidFill>
                            <a:schemeClr val="tx2"/>
                          </a:solidFill>
                          <a:latin typeface="+mn-lt"/>
                        </a:rPr>
                        <a:t> (+ </a:t>
                      </a:r>
                      <a:r>
                        <a:rPr lang="es-ES" sz="2800" b="0" dirty="0" err="1" smtClean="0">
                          <a:solidFill>
                            <a:schemeClr val="tx2"/>
                          </a:solidFill>
                          <a:latin typeface="+mn-lt"/>
                        </a:rPr>
                        <a:t>lately</a:t>
                      </a:r>
                      <a:r>
                        <a:rPr lang="es-ES" sz="2800" b="0" dirty="0" smtClean="0">
                          <a:solidFill>
                            <a:schemeClr val="tx2"/>
                          </a:solidFill>
                          <a:latin typeface="+mn-lt"/>
                        </a:rPr>
                        <a:t>, </a:t>
                      </a:r>
                      <a:r>
                        <a:rPr lang="es-ES" sz="2800" b="0" dirty="0" err="1" smtClean="0">
                          <a:solidFill>
                            <a:schemeClr val="tx2"/>
                          </a:solidFill>
                          <a:latin typeface="+mn-lt"/>
                        </a:rPr>
                        <a:t>also</a:t>
                      </a:r>
                      <a:r>
                        <a:rPr lang="es-ES" sz="2800" b="0" dirty="0" smtClean="0">
                          <a:solidFill>
                            <a:schemeClr val="tx2"/>
                          </a:solidFill>
                          <a:latin typeface="+mn-lt"/>
                        </a:rPr>
                        <a:t> Austria)</a:t>
                      </a:r>
                    </a:p>
                    <a:p>
                      <a:pPr marL="0" indent="0" algn="l" fontAlgn="t">
                        <a:spcBef>
                          <a:spcPts val="0"/>
                        </a:spcBef>
                        <a:buNone/>
                      </a:pPr>
                      <a:r>
                        <a:rPr lang="es-ES" sz="2800" b="0" dirty="0" smtClean="0">
                          <a:solidFill>
                            <a:schemeClr val="tx2"/>
                          </a:solidFill>
                          <a:latin typeface="+mn-lt"/>
                        </a:rPr>
                        <a:t>+ EU in DCI </a:t>
                      </a:r>
                      <a:r>
                        <a:rPr lang="es-ES" sz="2800" b="0" dirty="0" err="1" smtClean="0">
                          <a:solidFill>
                            <a:schemeClr val="tx2"/>
                          </a:solidFill>
                          <a:latin typeface="+mn-lt"/>
                        </a:rPr>
                        <a:t>countries</a:t>
                      </a:r>
                      <a:endParaRPr lang="es-ES" sz="2800" b="0" dirty="0" smtClean="0">
                        <a:solidFill>
                          <a:schemeClr val="tx2"/>
                        </a:solidFill>
                        <a:latin typeface="+mn-lt"/>
                      </a:endParaRPr>
                    </a:p>
                    <a:p>
                      <a:endParaRPr lang="en-GB" sz="2800" dirty="0">
                        <a:latin typeface="+mn-lt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436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3" y="1196752"/>
            <a:ext cx="8881325" cy="5112568"/>
          </a:xfrm>
        </p:spPr>
        <p:txBody>
          <a:bodyPr/>
          <a:lstStyle/>
          <a:p>
            <a:pPr marL="857250" lvl="2" indent="0"/>
            <a:endParaRPr lang="en-GB" sz="400" b="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57200" lvl="1" indent="0">
              <a:buNone/>
            </a:pPr>
            <a:endParaRPr lang="en-GB" sz="1000" b="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1"/>
            <a:endParaRPr lang="en-GB" sz="2200" b="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5412157"/>
              </p:ext>
            </p:extLst>
          </p:nvPr>
        </p:nvGraphicFramePr>
        <p:xfrm>
          <a:off x="539552" y="1249304"/>
          <a:ext cx="8208912" cy="5254622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8208912"/>
              </a:tblGrid>
              <a:tr h="2300562">
                <a:tc>
                  <a:txBody>
                    <a:bodyPr/>
                    <a:lstStyle/>
                    <a:p>
                      <a:pPr marL="57150" indent="0">
                        <a:buNone/>
                      </a:pPr>
                      <a:r>
                        <a:rPr lang="en-GB" sz="3200" b="0" i="0" dirty="0" smtClean="0">
                          <a:solidFill>
                            <a:schemeClr val="tx2"/>
                          </a:solidFill>
                        </a:rPr>
                        <a:t>Carried out in the partner countries</a:t>
                      </a:r>
                      <a:r>
                        <a:rPr lang="en-GB" sz="3200" b="0" i="0" baseline="0" dirty="0" smtClean="0">
                          <a:solidFill>
                            <a:schemeClr val="tx2"/>
                          </a:solidFill>
                        </a:rPr>
                        <a:t> and</a:t>
                      </a:r>
                      <a:r>
                        <a:rPr lang="en-GB" sz="3200" b="0" i="0" dirty="0" smtClean="0">
                          <a:solidFill>
                            <a:schemeClr val="tx2"/>
                          </a:solidFill>
                        </a:rPr>
                        <a:t> normally include: </a:t>
                      </a:r>
                    </a:p>
                    <a:p>
                      <a:pPr marL="457200" lvl="1" indent="0">
                        <a:buNone/>
                      </a:pPr>
                      <a:endParaRPr lang="en-GB" sz="1500" b="0" dirty="0" smtClean="0">
                        <a:solidFill>
                          <a:schemeClr val="tx2"/>
                        </a:solidFill>
                      </a:endParaRPr>
                    </a:p>
                    <a:p>
                      <a:pPr lvl="1"/>
                      <a:r>
                        <a:rPr lang="en-GB" sz="2800" b="0" dirty="0" smtClean="0">
                          <a:solidFill>
                            <a:schemeClr val="tx2"/>
                          </a:solidFill>
                        </a:rPr>
                        <a:t>Partner govt./national administration</a:t>
                      </a:r>
                    </a:p>
                    <a:p>
                      <a:pPr lvl="1"/>
                      <a:r>
                        <a:rPr lang="en-GB" sz="2800" b="0" dirty="0" smtClean="0">
                          <a:solidFill>
                            <a:schemeClr val="tx2"/>
                          </a:solidFill>
                        </a:rPr>
                        <a:t>Other stakeholders</a:t>
                      </a:r>
                    </a:p>
                    <a:p>
                      <a:endParaRPr lang="en-GB" b="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solidFill>
                      <a:srgbClr val="33CCFF"/>
                    </a:solidFill>
                  </a:tcPr>
                </a:tc>
              </a:tr>
              <a:tr h="2831462">
                <a:tc>
                  <a:txBody>
                    <a:bodyPr/>
                    <a:lstStyle/>
                    <a:p>
                      <a:pPr marL="57150" indent="0">
                        <a:buNone/>
                      </a:pPr>
                      <a:r>
                        <a:rPr lang="en-GB" sz="2800" b="0" dirty="0" smtClean="0">
                          <a:solidFill>
                            <a:schemeClr val="tx2"/>
                          </a:solidFill>
                        </a:rPr>
                        <a:t>Some MS have specifically mentioned :</a:t>
                      </a:r>
                      <a:r>
                        <a:rPr lang="en-GB" sz="2400" b="0" dirty="0" smtClean="0">
                          <a:solidFill>
                            <a:schemeClr val="tx2"/>
                          </a:solidFill>
                        </a:rPr>
                        <a:t> </a:t>
                      </a:r>
                    </a:p>
                    <a:p>
                      <a:pPr marL="57150" indent="0">
                        <a:buNone/>
                      </a:pPr>
                      <a:endParaRPr lang="en-GB" sz="800" b="0" dirty="0" smtClean="0">
                        <a:solidFill>
                          <a:schemeClr val="tx2"/>
                        </a:solidFill>
                      </a:endParaRPr>
                    </a:p>
                    <a:p>
                      <a:pPr marL="342900" lvl="0">
                        <a:buFont typeface="Arial" panose="020B0604020202020204" pitchFamily="34" charset="0"/>
                        <a:buChar char="•"/>
                      </a:pPr>
                      <a:r>
                        <a:rPr lang="en-GB" sz="2400" b="0" i="1" dirty="0" smtClean="0">
                          <a:solidFill>
                            <a:schemeClr val="tx2"/>
                          </a:solidFill>
                          <a:latin typeface="+mn-lt"/>
                        </a:rPr>
                        <a:t> CSO</a:t>
                      </a:r>
                      <a:r>
                        <a:rPr lang="en-GB" sz="2400" b="0" i="0" dirty="0" smtClean="0">
                          <a:solidFill>
                            <a:schemeClr val="tx2"/>
                          </a:solidFill>
                          <a:latin typeface="+mn-lt"/>
                        </a:rPr>
                        <a:t> in partner country</a:t>
                      </a:r>
                      <a:r>
                        <a:rPr lang="en-GB" sz="2400" b="0" dirty="0" smtClean="0">
                          <a:solidFill>
                            <a:schemeClr val="tx2"/>
                          </a:solidFill>
                          <a:latin typeface="+mn-lt"/>
                        </a:rPr>
                        <a:t> (</a:t>
                      </a:r>
                      <a:r>
                        <a:rPr lang="en-GB" sz="2400" b="0" i="1" dirty="0" smtClean="0">
                          <a:solidFill>
                            <a:schemeClr val="tx2"/>
                          </a:solidFill>
                          <a:latin typeface="+mn-lt"/>
                        </a:rPr>
                        <a:t>LU, RO, DE, PL, BG, IT + EU</a:t>
                      </a:r>
                      <a:r>
                        <a:rPr lang="en-GB" sz="2400" b="0" dirty="0" smtClean="0">
                          <a:solidFill>
                            <a:schemeClr val="tx2"/>
                          </a:solidFill>
                          <a:latin typeface="+mn-lt"/>
                        </a:rPr>
                        <a:t>) </a:t>
                      </a:r>
                    </a:p>
                    <a:p>
                      <a:pPr marL="800100" lvl="1">
                        <a:buFont typeface="Arial" panose="020B0604020202020204" pitchFamily="34" charset="0"/>
                        <a:buChar char="•"/>
                      </a:pPr>
                      <a:r>
                        <a:rPr lang="en-GB" sz="2400" b="0" dirty="0" smtClean="0">
                          <a:solidFill>
                            <a:schemeClr val="tx2"/>
                          </a:solidFill>
                          <a:latin typeface="+mn-lt"/>
                        </a:rPr>
                        <a:t> CSO </a:t>
                      </a:r>
                      <a:r>
                        <a:rPr lang="en-GB" sz="2400" b="0" i="0" dirty="0" smtClean="0">
                          <a:solidFill>
                            <a:schemeClr val="tx2"/>
                          </a:solidFill>
                          <a:latin typeface="+mn-lt"/>
                        </a:rPr>
                        <a:t>in the MS </a:t>
                      </a:r>
                      <a:r>
                        <a:rPr lang="en-GB" sz="2400" b="0" dirty="0" smtClean="0">
                          <a:solidFill>
                            <a:schemeClr val="tx2"/>
                          </a:solidFill>
                          <a:latin typeface="+mn-lt"/>
                        </a:rPr>
                        <a:t>(</a:t>
                      </a:r>
                      <a:r>
                        <a:rPr lang="en-GB" sz="2400" b="0" i="1" dirty="0" smtClean="0">
                          <a:solidFill>
                            <a:schemeClr val="tx2"/>
                          </a:solidFill>
                          <a:latin typeface="+mn-lt"/>
                        </a:rPr>
                        <a:t>DE</a:t>
                      </a:r>
                      <a:r>
                        <a:rPr lang="en-GB" sz="2400" b="0" dirty="0" smtClean="0">
                          <a:solidFill>
                            <a:schemeClr val="tx2"/>
                          </a:solidFill>
                          <a:latin typeface="+mn-lt"/>
                        </a:rPr>
                        <a:t>)</a:t>
                      </a:r>
                    </a:p>
                    <a:p>
                      <a:pPr marL="342900" lvl="0">
                        <a:buFont typeface="Arial" panose="020B0604020202020204" pitchFamily="34" charset="0"/>
                        <a:buChar char="•"/>
                      </a:pPr>
                      <a:r>
                        <a:rPr lang="en-GB" sz="2400" b="0" i="0" dirty="0" smtClean="0">
                          <a:solidFill>
                            <a:schemeClr val="tx2"/>
                          </a:solidFill>
                          <a:latin typeface="+mn-lt"/>
                        </a:rPr>
                        <a:t> Local private sector (</a:t>
                      </a:r>
                      <a:r>
                        <a:rPr lang="en-GB" sz="2400" b="0" i="1" dirty="0" smtClean="0">
                          <a:solidFill>
                            <a:schemeClr val="tx2"/>
                          </a:solidFill>
                          <a:latin typeface="+mn-lt"/>
                        </a:rPr>
                        <a:t>LU, PL, IT + EU</a:t>
                      </a:r>
                      <a:r>
                        <a:rPr lang="en-GB" sz="2400" b="0" i="0" dirty="0" smtClean="0">
                          <a:solidFill>
                            <a:schemeClr val="tx2"/>
                          </a:solidFill>
                          <a:latin typeface="+mn-lt"/>
                        </a:rPr>
                        <a:t>) </a:t>
                      </a:r>
                    </a:p>
                    <a:p>
                      <a:pPr marL="342900" lvl="0">
                        <a:buFont typeface="Arial" panose="020B0604020202020204" pitchFamily="34" charset="0"/>
                        <a:buChar char="•"/>
                      </a:pPr>
                      <a:r>
                        <a:rPr lang="en-GB" sz="2400" b="0" i="0" dirty="0" smtClean="0">
                          <a:solidFill>
                            <a:schemeClr val="tx2"/>
                          </a:solidFill>
                          <a:latin typeface="+mn-lt"/>
                        </a:rPr>
                        <a:t> Other donors (</a:t>
                      </a:r>
                      <a:r>
                        <a:rPr lang="en-GB" sz="2400" b="0" i="1" dirty="0" smtClean="0">
                          <a:solidFill>
                            <a:schemeClr val="tx2"/>
                          </a:solidFill>
                          <a:latin typeface="+mn-lt"/>
                        </a:rPr>
                        <a:t>DE, SK</a:t>
                      </a:r>
                      <a:r>
                        <a:rPr lang="en-GB" sz="2400" b="0" i="0" dirty="0" smtClean="0">
                          <a:solidFill>
                            <a:schemeClr val="tx2"/>
                          </a:solidFill>
                          <a:latin typeface="+mn-lt"/>
                        </a:rPr>
                        <a:t>)</a:t>
                      </a:r>
                    </a:p>
                    <a:p>
                      <a:pPr marL="1200150" lvl="2" indent="-285750">
                        <a:buFont typeface="Arial" panose="020B0604020202020204" pitchFamily="34" charset="0"/>
                        <a:buChar char="•"/>
                      </a:pPr>
                      <a:endParaRPr lang="en-GB" sz="2400" b="0" dirty="0" smtClean="0">
                        <a:solidFill>
                          <a:schemeClr val="tx2"/>
                        </a:solidFill>
                      </a:endParaRPr>
                    </a:p>
                    <a:p>
                      <a:endParaRPr lang="en-GB" b="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solidFill>
                      <a:srgbClr val="33CCFF"/>
                    </a:solidFill>
                  </a:tcPr>
                </a:tc>
              </a:tr>
            </a:tbl>
          </a:graphicData>
        </a:graphic>
      </p:graphicFrame>
      <p:sp>
        <p:nvSpPr>
          <p:cNvPr id="4" name="3 Rectángulo"/>
          <p:cNvSpPr/>
          <p:nvPr/>
        </p:nvSpPr>
        <p:spPr>
          <a:xfrm>
            <a:off x="2683342" y="338753"/>
            <a:ext cx="37289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600" b="1" dirty="0">
                <a:solidFill>
                  <a:schemeClr val="accent1">
                    <a:lumMod val="50000"/>
                  </a:schemeClr>
                </a:solidFill>
              </a:rPr>
              <a:t>Consultations</a:t>
            </a:r>
            <a:endParaRPr lang="es-ES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293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404665"/>
            <a:ext cx="8697144" cy="576064"/>
          </a:xfrm>
        </p:spPr>
        <p:txBody>
          <a:bodyPr>
            <a:noAutofit/>
          </a:bodyPr>
          <a:lstStyle/>
          <a:p>
            <a:pPr algn="ctr"/>
            <a:r>
              <a:rPr lang="en-GB" sz="3600" b="1" dirty="0" smtClean="0">
                <a:solidFill>
                  <a:schemeClr val="accent1">
                    <a:lumMod val="50000"/>
                  </a:schemeClr>
                </a:solidFill>
              </a:rPr>
              <a:t>Guidelines / Instructions</a:t>
            </a:r>
            <a:endParaRPr lang="en-GB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124744"/>
            <a:ext cx="7859216" cy="5544616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en-US" sz="1000" b="1" i="0" dirty="0"/>
          </a:p>
          <a:p>
            <a:pPr marL="457200" lvl="1" indent="0">
              <a:buNone/>
            </a:pPr>
            <a:endParaRPr lang="en-US" sz="1000" b="0" dirty="0"/>
          </a:p>
          <a:p>
            <a:pPr marL="457200" lvl="1" indent="0">
              <a:buNone/>
            </a:pPr>
            <a:endParaRPr lang="en-US" sz="2400" b="0" dirty="0"/>
          </a:p>
          <a:p>
            <a:pPr marL="457200" lvl="1" indent="0">
              <a:buNone/>
            </a:pPr>
            <a:endParaRPr lang="en-US" sz="2400" dirty="0" smtClean="0">
              <a:ea typeface="+mn-ea"/>
              <a:cs typeface="+mn-cs"/>
            </a:endParaRPr>
          </a:p>
          <a:p>
            <a:pPr marL="457200" lvl="1" indent="0">
              <a:buNone/>
            </a:pPr>
            <a:endParaRPr lang="en-US" sz="2400" dirty="0">
              <a:ea typeface="+mn-ea"/>
              <a:cs typeface="+mn-cs"/>
            </a:endParaRPr>
          </a:p>
          <a:p>
            <a:pPr marL="457200" lvl="1" indent="0">
              <a:buNone/>
            </a:pPr>
            <a:endParaRPr lang="en-US" sz="2400" dirty="0" smtClean="0">
              <a:ea typeface="+mn-ea"/>
              <a:cs typeface="+mn-cs"/>
            </a:endParaRPr>
          </a:p>
          <a:p>
            <a:pPr marL="457200" lvl="1" indent="0">
              <a:buNone/>
            </a:pPr>
            <a:endParaRPr lang="en-US" sz="2400" dirty="0">
              <a:ea typeface="+mn-ea"/>
              <a:cs typeface="+mn-cs"/>
            </a:endParaRPr>
          </a:p>
          <a:p>
            <a:pPr marL="457200" lvl="1" indent="0">
              <a:buNone/>
            </a:pPr>
            <a:endParaRPr lang="en-US" sz="2400" dirty="0" smtClean="0">
              <a:ea typeface="+mn-ea"/>
              <a:cs typeface="+mn-cs"/>
            </a:endParaRPr>
          </a:p>
          <a:p>
            <a:pPr marL="457200" lvl="1" indent="0">
              <a:buNone/>
            </a:pPr>
            <a:endParaRPr lang="en-US" sz="2400" dirty="0">
              <a:ea typeface="+mn-ea"/>
              <a:cs typeface="+mn-cs"/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131518"/>
              </p:ext>
            </p:extLst>
          </p:nvPr>
        </p:nvGraphicFramePr>
        <p:xfrm>
          <a:off x="395536" y="1340769"/>
          <a:ext cx="8352928" cy="3467355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{69CF1AB2-1976-4502-BF36-3FF5EA218861}</a:tableStyleId>
              </a:tblPr>
              <a:tblGrid>
                <a:gridCol w="3539376"/>
                <a:gridCol w="4813552"/>
              </a:tblGrid>
              <a:tr h="114115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i="0" dirty="0" smtClean="0">
                          <a:solidFill>
                            <a:schemeClr val="bg1"/>
                          </a:solidFill>
                        </a:rPr>
                        <a:t>Policy Guidelines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i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en-US" sz="2800" b="1" i="0" dirty="0" smtClean="0">
                          <a:solidFill>
                            <a:schemeClr val="bg1"/>
                          </a:solidFill>
                        </a:rPr>
                        <a:t> MS + EU</a:t>
                      </a:r>
                      <a:endParaRPr lang="es-E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DK, IT,</a:t>
                      </a:r>
                      <a:r>
                        <a:rPr lang="en-US" sz="2800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LT, NL, RO </a:t>
                      </a:r>
                    </a:p>
                  </a:txBody>
                  <a:tcPr>
                    <a:solidFill>
                      <a:srgbClr val="3399FF"/>
                    </a:solidFill>
                  </a:tcPr>
                </a:tc>
              </a:tr>
              <a:tr h="114115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i="0" dirty="0" smtClean="0">
                          <a:solidFill>
                            <a:schemeClr val="bg1"/>
                          </a:solidFill>
                        </a:rPr>
                        <a:t>Country programming </a:t>
                      </a:r>
                    </a:p>
                    <a:p>
                      <a:pPr lvl="1"/>
                      <a:r>
                        <a:rPr lang="es-ES" sz="2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r>
                        <a:rPr lang="es-ES" sz="2800" b="1" dirty="0" smtClean="0">
                          <a:solidFill>
                            <a:schemeClr val="bg1"/>
                          </a:solidFill>
                        </a:rPr>
                        <a:t> MS + EU</a:t>
                      </a:r>
                      <a:endParaRPr lang="es-E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AT, BG, DE, DK, ES, FR,</a:t>
                      </a:r>
                      <a:r>
                        <a:rPr lang="en-US" sz="2800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IT, LU, NL,</a:t>
                      </a:r>
                      <a:r>
                        <a:rPr lang="en-US" sz="2800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PL, SI</a:t>
                      </a:r>
                      <a:r>
                        <a:rPr lang="en-US" sz="2800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endParaRPr lang="es-E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399FF"/>
                    </a:solidFill>
                  </a:tcPr>
                </a:tc>
              </a:tr>
              <a:tr h="11850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800" b="1" dirty="0" err="1" smtClean="0">
                          <a:solidFill>
                            <a:schemeClr val="bg1"/>
                          </a:solidFill>
                        </a:rPr>
                        <a:t>Joint</a:t>
                      </a:r>
                      <a:r>
                        <a:rPr lang="es-ES" sz="2800" b="1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s-ES" sz="2800" b="1" dirty="0" err="1" smtClean="0">
                          <a:solidFill>
                            <a:schemeClr val="bg1"/>
                          </a:solidFill>
                        </a:rPr>
                        <a:t>Programming</a:t>
                      </a:r>
                      <a:endParaRPr lang="es-ES" sz="28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 </a:t>
                      </a:r>
                      <a:r>
                        <a:rPr lang="es-ES" sz="2800" b="1" dirty="0" smtClean="0">
                          <a:solidFill>
                            <a:schemeClr val="bg1"/>
                          </a:solidFill>
                        </a:rPr>
                        <a:t>MS + EU</a:t>
                      </a:r>
                      <a:endParaRPr lang="es-E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2800" b="1" dirty="0" smtClean="0">
                          <a:solidFill>
                            <a:schemeClr val="bg1"/>
                          </a:solidFill>
                        </a:rPr>
                        <a:t>DE, DK, FR</a:t>
                      </a:r>
                      <a:endParaRPr lang="es-E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399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6956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936625"/>
          </a:xfrm>
        </p:spPr>
        <p:txBody>
          <a:bodyPr>
            <a:normAutofit/>
          </a:bodyPr>
          <a:lstStyle/>
          <a:p>
            <a:r>
              <a:rPr lang="en-GB" sz="3600" b="1" dirty="0" smtClean="0">
                <a:solidFill>
                  <a:schemeClr val="accent1">
                    <a:lumMod val="50000"/>
                  </a:schemeClr>
                </a:solidFill>
              </a:rPr>
              <a:t>Flexibility towards synchronisation</a:t>
            </a:r>
            <a:endParaRPr lang="en-GB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464495"/>
          </a:xfrm>
        </p:spPr>
        <p:txBody>
          <a:bodyPr>
            <a:normAutofit/>
          </a:bodyPr>
          <a:lstStyle/>
          <a:p>
            <a:pPr>
              <a:buNone/>
            </a:pPr>
            <a:endParaRPr lang="en-GB" dirty="0" smtClean="0"/>
          </a:p>
          <a:p>
            <a:pPr marL="457200" lvl="1" indent="0">
              <a:buNone/>
            </a:pPr>
            <a:endParaRPr lang="en-GB" b="0" dirty="0"/>
          </a:p>
          <a:p>
            <a:pPr marL="457200" lvl="1" indent="0">
              <a:buNone/>
            </a:pPr>
            <a:endParaRPr lang="en-GB" b="0" dirty="0" smtClean="0"/>
          </a:p>
          <a:p>
            <a:pPr marL="457200" lvl="1" indent="0">
              <a:buNone/>
            </a:pPr>
            <a:endParaRPr lang="en-GB" b="0" dirty="0"/>
          </a:p>
          <a:p>
            <a:pPr lvl="1">
              <a:buFont typeface="Arial" panose="020B0604020202020204" pitchFamily="34" charset="0"/>
              <a:buChar char="•"/>
            </a:pPr>
            <a:endParaRPr lang="en-GB" b="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n-GB" b="0" dirty="0" smtClean="0"/>
          </a:p>
          <a:p>
            <a:pPr marL="457200" lvl="1" indent="0">
              <a:buNone/>
            </a:pPr>
            <a:endParaRPr lang="en-GB" sz="1100" b="0" dirty="0">
              <a:solidFill>
                <a:srgbClr val="002060"/>
              </a:solidFill>
            </a:endParaRPr>
          </a:p>
          <a:p>
            <a:pPr marL="57150" indent="0" algn="just">
              <a:buNone/>
            </a:pPr>
            <a:endParaRPr lang="en-GB" dirty="0" smtClean="0">
              <a:solidFill>
                <a:srgbClr val="002060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270870"/>
              </p:ext>
            </p:extLst>
          </p:nvPr>
        </p:nvGraphicFramePr>
        <p:xfrm>
          <a:off x="395536" y="1772816"/>
          <a:ext cx="8496944" cy="3168352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tableStyleId>{69CF1AB2-1976-4502-BF36-3FF5EA218861}</a:tableStyleId>
              </a:tblPr>
              <a:tblGrid>
                <a:gridCol w="3641548"/>
                <a:gridCol w="4855396"/>
              </a:tblGrid>
              <a:tr h="1179860">
                <a:tc>
                  <a:txBody>
                    <a:bodyPr/>
                    <a:lstStyle/>
                    <a:p>
                      <a:pPr lvl="0"/>
                      <a:r>
                        <a:rPr lang="en-GB" sz="2800" b="1" dirty="0" smtClean="0">
                          <a:solidFill>
                            <a:schemeClr val="bg1"/>
                          </a:solidFill>
                        </a:rPr>
                        <a:t>Possible for many MS </a:t>
                      </a:r>
                    </a:p>
                    <a:p>
                      <a:pPr lvl="1"/>
                      <a:r>
                        <a:rPr lang="en-GB" sz="28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11 MS + EU</a:t>
                      </a:r>
                      <a:endParaRPr lang="es-ES" sz="28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baseline="0" dirty="0" smtClean="0">
                          <a:solidFill>
                            <a:schemeClr val="bg1"/>
                          </a:solidFill>
                        </a:rPr>
                        <a:t>AT</a:t>
                      </a:r>
                      <a:r>
                        <a:rPr lang="es-ES" sz="2800" b="1" baseline="0" dirty="0" smtClean="0">
                          <a:solidFill>
                            <a:schemeClr val="bg1"/>
                          </a:solidFill>
                        </a:rPr>
                        <a:t>, BG, DE, DK, FR, IT, </a:t>
                      </a:r>
                      <a:r>
                        <a:rPr lang="en-GB" sz="2800" b="1" dirty="0" smtClean="0">
                          <a:solidFill>
                            <a:schemeClr val="bg1"/>
                          </a:solidFill>
                        </a:rPr>
                        <a:t>LU, NL, RO, </a:t>
                      </a:r>
                      <a:r>
                        <a:rPr lang="en-GB" sz="2800" b="1" baseline="0" dirty="0" smtClean="0">
                          <a:solidFill>
                            <a:schemeClr val="bg1"/>
                          </a:solidFill>
                        </a:rPr>
                        <a:t>SE   </a:t>
                      </a:r>
                      <a:endParaRPr lang="es-E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399FF"/>
                    </a:solidFill>
                  </a:tcPr>
                </a:tc>
              </a:tr>
              <a:tr h="1988492">
                <a:tc>
                  <a:txBody>
                    <a:bodyPr/>
                    <a:lstStyle/>
                    <a:p>
                      <a:pPr algn="l"/>
                      <a:endParaRPr lang="en-GB" sz="28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l"/>
                      <a:r>
                        <a:rPr lang="en-GB" sz="2800" b="1" dirty="0" smtClean="0">
                          <a:solidFill>
                            <a:schemeClr val="bg1"/>
                          </a:solidFill>
                        </a:rPr>
                        <a:t>Difficult for 2 MS </a:t>
                      </a:r>
                    </a:p>
                  </a:txBody>
                  <a:tcPr>
                    <a:solidFill>
                      <a:srgbClr val="33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dirty="0" smtClean="0">
                          <a:solidFill>
                            <a:schemeClr val="bg1"/>
                          </a:solidFill>
                        </a:rPr>
                        <a:t>BE</a:t>
                      </a:r>
                      <a:r>
                        <a:rPr lang="en-GB" sz="2800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GB" sz="2800" b="1" i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GB" sz="2400" b="0" i="1" baseline="0" dirty="0" smtClean="0">
                          <a:solidFill>
                            <a:schemeClr val="bg1"/>
                          </a:solidFill>
                        </a:rPr>
                        <a:t>due to strict internal ruling  &amp; current budget constrains</a:t>
                      </a:r>
                      <a:endParaRPr lang="en-GB" sz="2400" b="0" i="1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8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dirty="0" smtClean="0">
                          <a:solidFill>
                            <a:schemeClr val="bg1"/>
                          </a:solidFill>
                        </a:rPr>
                        <a:t>LT</a:t>
                      </a:r>
                      <a:r>
                        <a:rPr lang="en-GB" sz="2800" b="1" i="1" baseline="0" dirty="0" smtClean="0">
                          <a:solidFill>
                            <a:schemeClr val="bg1"/>
                          </a:solidFill>
                        </a:rPr>
                        <a:t>  </a:t>
                      </a:r>
                      <a:r>
                        <a:rPr lang="en-GB" sz="2400" b="0" i="1" baseline="0" dirty="0" smtClean="0">
                          <a:solidFill>
                            <a:schemeClr val="bg1"/>
                          </a:solidFill>
                        </a:rPr>
                        <a:t>due to annual budgets</a:t>
                      </a:r>
                      <a:endParaRPr lang="es-ES" sz="2400" b="0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399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1572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theme/_rels/them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lement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2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dg_devco_powerpoint_template-orange_en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Element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2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2486</TotalTime>
  <Words>990</Words>
  <Application>Microsoft Office PowerPoint</Application>
  <PresentationFormat>On-screen Show (4:3)</PresentationFormat>
  <Paragraphs>269</Paragraphs>
  <Slides>15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Office Theme</vt:lpstr>
      <vt:lpstr>Elemental</vt:lpstr>
      <vt:lpstr>dg_devco_powerpoint_template-orange_en</vt:lpstr>
      <vt:lpstr>1_Elemental</vt:lpstr>
      <vt:lpstr> Joint Programming Technical Seminar  Brussels, 19 February 2016</vt:lpstr>
      <vt:lpstr>PowerPoint Presentation</vt:lpstr>
      <vt:lpstr>PowerPoint Presentation</vt:lpstr>
      <vt:lpstr>PowerPoint Presentation</vt:lpstr>
      <vt:lpstr>Duration of programming period</vt:lpstr>
      <vt:lpstr>Co-signature of the document</vt:lpstr>
      <vt:lpstr>PowerPoint Presentation</vt:lpstr>
      <vt:lpstr>Guidelines / Instructions</vt:lpstr>
      <vt:lpstr>Flexibility towards synchronisation</vt:lpstr>
      <vt:lpstr>  Looking ahead … </vt:lpstr>
      <vt:lpstr>Required elements for joint strategy  (I) </vt:lpstr>
      <vt:lpstr>Required elements for joint strategy  (II) </vt:lpstr>
      <vt:lpstr>Possible substitution of bilateral programming</vt:lpstr>
      <vt:lpstr>PowerPoint Presentation</vt:lpstr>
      <vt:lpstr>  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Approach and Modality</dc:title>
  <dc:creator>Alexander ORIORDAN</dc:creator>
  <cp:keywords>alexanderoriordan@gmail.com</cp:keywords>
  <cp:lastModifiedBy>MOLTENI Lino (DEVCO)</cp:lastModifiedBy>
  <cp:revision>245</cp:revision>
  <cp:lastPrinted>2016-02-18T11:00:55Z</cp:lastPrinted>
  <dcterms:created xsi:type="dcterms:W3CDTF">2012-08-13T11:30:33Z</dcterms:created>
  <dcterms:modified xsi:type="dcterms:W3CDTF">2016-02-26T18:17:54Z</dcterms:modified>
</cp:coreProperties>
</file>