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  <p:sldMasterId id="2147483720" r:id="rId4"/>
  </p:sldMasterIdLst>
  <p:notesMasterIdLst>
    <p:notesMasterId r:id="rId20"/>
  </p:notesMasterIdLst>
  <p:handoutMasterIdLst>
    <p:handoutMasterId r:id="rId21"/>
  </p:handoutMasterIdLst>
  <p:sldIdLst>
    <p:sldId id="286" r:id="rId5"/>
    <p:sldId id="262" r:id="rId6"/>
    <p:sldId id="263" r:id="rId7"/>
    <p:sldId id="274" r:id="rId8"/>
    <p:sldId id="270" r:id="rId9"/>
    <p:sldId id="282" r:id="rId10"/>
    <p:sldId id="275" r:id="rId11"/>
    <p:sldId id="267" r:id="rId12"/>
    <p:sldId id="271" r:id="rId13"/>
    <p:sldId id="285" r:id="rId14"/>
    <p:sldId id="268" r:id="rId15"/>
    <p:sldId id="269" r:id="rId16"/>
    <p:sldId id="272" r:id="rId17"/>
    <p:sldId id="279" r:id="rId18"/>
    <p:sldId id="287" r:id="rId19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AGLIANO Eleonora (DEVCO)" initials="AE(" lastIdx="6" clrIdx="0"/>
  <p:cmAuthor id="1" name="CLB" initials="CLB" lastIdx="1" clrIdx="1">
    <p:extLst/>
  </p:cmAuthor>
  <p:cmAuthor id="2" name="GOSSELINK Paulus (EEAS)" initials="GP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99FF"/>
    <a:srgbClr val="33CCFF"/>
    <a:srgbClr val="66CCFF"/>
    <a:srgbClr val="00FFFF"/>
    <a:srgbClr val="66FFFF"/>
    <a:srgbClr val="FF6600"/>
    <a:srgbClr val="CCFFCC"/>
    <a:srgbClr val="FFCC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10" autoAdjust="0"/>
    <p:restoredTop sz="89655" autoAdjust="0"/>
  </p:normalViewPr>
  <p:slideViewPr>
    <p:cSldViewPr>
      <p:cViewPr>
        <p:scale>
          <a:sx n="70" d="100"/>
          <a:sy n="70" d="100"/>
        </p:scale>
        <p:origin x="-1592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48" y="8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7D52C5C-AD58-476C-8B26-E2776326A4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4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5AF7FD0-3DC8-4972-86F2-278B28094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33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00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Following data &amp; figures are not 100% accurate, as </a:t>
            </a:r>
          </a:p>
          <a:p>
            <a:pPr marL="171707" indent="-171707">
              <a:buFont typeface="Arial" pitchFamily="34" charset="0"/>
              <a:buChar char="•"/>
            </a:pPr>
            <a:r>
              <a:rPr lang="en-US" dirty="0" smtClean="0"/>
              <a:t>Not all MS participating in the JP process have submitted answers before the Seminar. </a:t>
            </a:r>
          </a:p>
          <a:p>
            <a:pPr marL="171707" indent="-171707">
              <a:buFont typeface="Arial" pitchFamily="34" charset="0"/>
              <a:buChar char="•"/>
            </a:pPr>
            <a:r>
              <a:rPr lang="en-US" dirty="0" smtClean="0"/>
              <a:t>No all questions have been fully answered</a:t>
            </a:r>
          </a:p>
          <a:p>
            <a:endParaRPr lang="en-US" dirty="0" smtClean="0"/>
          </a:p>
          <a:p>
            <a:r>
              <a:rPr lang="en-US" dirty="0" smtClean="0"/>
              <a:t>An update will be followed as soon as all info is available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018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408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408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9593" indent="-572357" algn="just"/>
            <a:r>
              <a:rPr lang="en-GB" dirty="0">
                <a:solidFill>
                  <a:srgbClr val="002060"/>
                </a:solidFill>
              </a:rPr>
              <a:t>In general </a:t>
            </a:r>
            <a:r>
              <a:rPr lang="en-US" dirty="0">
                <a:solidFill>
                  <a:srgbClr val="002060"/>
                </a:solidFill>
              </a:rPr>
              <a:t>MS are able to adjust if the situation requires</a:t>
            </a:r>
          </a:p>
          <a:p>
            <a:pPr marL="629593" indent="-572357" algn="just"/>
            <a:endParaRPr lang="en-US" dirty="0">
              <a:solidFill>
                <a:srgbClr val="002060"/>
              </a:solidFill>
            </a:endParaRPr>
          </a:p>
          <a:p>
            <a:pPr marL="629593" indent="-572357" algn="just"/>
            <a:r>
              <a:rPr lang="en-US" dirty="0">
                <a:solidFill>
                  <a:srgbClr val="002060"/>
                </a:solidFill>
              </a:rPr>
              <a:t> JP process is an opportunity to revise and adjust</a:t>
            </a:r>
            <a:r>
              <a:rPr lang="en-GB" dirty="0">
                <a:solidFill>
                  <a:srgbClr val="002060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275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745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72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462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737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329798-49A8-4FEB-8034-BF26125B2F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0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036FCD-9ECC-4C1D-841B-070126BE71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0CACB1-8AA6-45E3-9868-9D952E32E16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02DEC6-B79D-40F4-BDAE-C5B021F6E1C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BDDCAD-AF3B-4EEF-B42A-A7C2789198D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F1E35C-FE78-4FF9-8956-CC4CB70D5FA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736A2B-83C5-4A49-8BE6-A5392DC2CDD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634AB9-E6C2-40C0-83A3-051671AF7A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050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176079-9822-4689-82F5-8BEF62E641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3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8037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36FCD-9ECC-4C1D-841B-070126BE71E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5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CACB1-8AA6-45E3-9868-9D952E32E165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627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2DEC6-B79D-40F4-BDAE-C5B021F6E1C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447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DCAD-AF3B-4EEF-B42A-A7C2789198D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791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1E35C-FE78-4FF9-8956-CC4CB70D5FA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16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36A2B-83C5-4A49-8BE6-A5392DC2CDD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38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1866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4AB9-E6C2-40C0-83A3-051671AF7A6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953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76079-9822-4689-82F5-8BEF62E64176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100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BA8BD-A49D-4656-9848-48D9F37DE13E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90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92694-19A3-4D71-A5F2-01B3076A15B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310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pic>
        <p:nvPicPr>
          <p:cNvPr id="9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0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146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450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4823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14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555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63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2678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64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3841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52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0477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59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906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9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336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559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57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06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E2094EB-4D0A-4749-B2C5-8D9467722E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81" y="126876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E2094EB-4D0A-4749-B2C5-8D9467722E4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7" name="Picture 23" descr="footer_white_transparent_e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2" name="Picture 13" descr="logoEC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EEAS_P_TXT_S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6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E2094EB-4D0A-4749-B2C5-8D9467722E4F}" type="slidenum">
              <a:rPr lang="en-GB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alpha val="60000"/>
                </a:prstClr>
              </a:solidFill>
            </a:endParaRPr>
          </a:p>
        </p:txBody>
      </p:sp>
      <p:pic>
        <p:nvPicPr>
          <p:cNvPr id="11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0380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3568" y="2276872"/>
            <a:ext cx="7704608" cy="790575"/>
          </a:xfrm>
        </p:spPr>
        <p:txBody>
          <a:bodyPr/>
          <a:lstStyle/>
          <a:p>
            <a:pPr algn="ctr"/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>Joint </a:t>
            </a:r>
            <a:r>
              <a:rPr lang="fr-BE" sz="4000" dirty="0" err="1" smtClean="0"/>
              <a:t>Programming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err="1" smtClean="0"/>
              <a:t>Technical</a:t>
            </a:r>
            <a:r>
              <a:rPr lang="fr-BE" sz="4000" dirty="0" smtClean="0"/>
              <a:t> </a:t>
            </a:r>
            <a:r>
              <a:rPr lang="fr-BE" sz="4000" dirty="0" err="1" smtClean="0"/>
              <a:t>Seminar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3200" dirty="0" smtClean="0"/>
              <a:t>Brussels, 19 </a:t>
            </a:r>
            <a:r>
              <a:rPr lang="fr-BE" sz="3200" dirty="0" err="1" smtClean="0"/>
              <a:t>February</a:t>
            </a:r>
            <a:r>
              <a:rPr lang="fr-BE" sz="3200" dirty="0" smtClean="0"/>
              <a:t> 2016</a:t>
            </a:r>
            <a:endParaRPr lang="en-GB" sz="32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1520" y="4869160"/>
            <a:ext cx="8784976" cy="1440755"/>
          </a:xfrm>
        </p:spPr>
        <p:txBody>
          <a:bodyPr/>
          <a:lstStyle/>
          <a:p>
            <a:pPr algn="ctr"/>
            <a:r>
              <a:rPr lang="en-GB" sz="2400" dirty="0" smtClean="0"/>
              <a:t>SESSION 1</a:t>
            </a:r>
          </a:p>
          <a:p>
            <a:pPr algn="ctr"/>
            <a:r>
              <a:rPr lang="en-GB" sz="2400" dirty="0" smtClean="0"/>
              <a:t>Replies </a:t>
            </a:r>
            <a:r>
              <a:rPr lang="en-GB" sz="2400" dirty="0"/>
              <a:t>by MS + </a:t>
            </a:r>
            <a:r>
              <a:rPr lang="en-GB" sz="2400" dirty="0" smtClean="0"/>
              <a:t>EU: core elements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207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99FF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27584" y="2708920"/>
            <a:ext cx="7704608" cy="790575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5300" b="1" dirty="0" err="1" smtClean="0">
                <a:latin typeface="Calibri" panose="020F0502020204030204" pitchFamily="34" charset="0"/>
              </a:rPr>
              <a:t>Looking</a:t>
            </a:r>
            <a:r>
              <a:rPr lang="fr-BE" sz="5300" b="1" dirty="0" smtClean="0">
                <a:latin typeface="Calibri" panose="020F0502020204030204" pitchFamily="34" charset="0"/>
              </a:rPr>
              <a:t> </a:t>
            </a:r>
            <a:r>
              <a:rPr lang="fr-BE" sz="5300" b="1" dirty="0" err="1" smtClean="0">
                <a:latin typeface="Calibri" panose="020F0502020204030204" pitchFamily="34" charset="0"/>
              </a:rPr>
              <a:t>ahead</a:t>
            </a:r>
            <a:r>
              <a:rPr lang="fr-BE" sz="5300" b="1" dirty="0" smtClean="0">
                <a:latin typeface="Calibri" panose="020F0502020204030204" pitchFamily="34" charset="0"/>
              </a:rPr>
              <a:t> … </a:t>
            </a:r>
            <a:endParaRPr lang="en-GB" sz="53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1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548679"/>
            <a:ext cx="8784976" cy="648073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Required elements for joint strategy  (I)</a:t>
            </a:r>
            <a:b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132856"/>
            <a:ext cx="8435280" cy="4392488"/>
          </a:xfrm>
        </p:spPr>
        <p:txBody>
          <a:bodyPr/>
          <a:lstStyle/>
          <a:p>
            <a:pPr marL="57150" indent="0">
              <a:buNone/>
            </a:pPr>
            <a:endParaRPr lang="en-GB" dirty="0" smtClean="0"/>
          </a:p>
          <a:p>
            <a:pPr marL="57150" indent="0">
              <a:buNone/>
            </a:pPr>
            <a:endParaRPr lang="en-GB" dirty="0"/>
          </a:p>
          <a:p>
            <a:pPr marL="57150" indent="0">
              <a:buNone/>
            </a:pPr>
            <a:endParaRPr lang="en-GB" dirty="0" smtClean="0"/>
          </a:p>
          <a:p>
            <a:pPr marL="57150" indent="0">
              <a:buNone/>
            </a:pPr>
            <a:endParaRPr lang="en-GB" dirty="0"/>
          </a:p>
          <a:p>
            <a:pPr marL="57150" indent="0">
              <a:buNone/>
            </a:pPr>
            <a:endParaRPr lang="en-GB" dirty="0" smtClean="0"/>
          </a:p>
          <a:p>
            <a:pPr marL="57150" indent="0">
              <a:buNone/>
            </a:pPr>
            <a:endParaRPr lang="en-GB" dirty="0"/>
          </a:p>
          <a:p>
            <a:pPr marL="57150" indent="0">
              <a:buNone/>
            </a:pPr>
            <a:endParaRPr lang="en-GB" dirty="0" smtClean="0"/>
          </a:p>
          <a:p>
            <a:pPr marL="57150" indent="0">
              <a:buNone/>
            </a:pPr>
            <a:endParaRPr lang="en-GB" dirty="0" smtClean="0"/>
          </a:p>
          <a:p>
            <a:pPr marL="457200" lvl="1" indent="0">
              <a:buNone/>
            </a:pPr>
            <a:endParaRPr lang="en-GB" sz="2400" b="0" dirty="0" smtClean="0"/>
          </a:p>
          <a:p>
            <a:pPr marL="457200" lvl="1" indent="0">
              <a:buNone/>
            </a:pPr>
            <a:endParaRPr lang="en-GB" sz="1000" b="0" dirty="0"/>
          </a:p>
          <a:p>
            <a:pPr marL="457200" lvl="1" indent="0">
              <a:buNone/>
            </a:pPr>
            <a:endParaRPr lang="en-GB" sz="1000" b="0" dirty="0" smtClean="0"/>
          </a:p>
          <a:p>
            <a:pPr marL="457200" lvl="1" indent="0">
              <a:buNone/>
            </a:pPr>
            <a:endParaRPr lang="en-GB" sz="2400" b="0" dirty="0" smtClean="0"/>
          </a:p>
          <a:p>
            <a:pPr marL="457200" lvl="1" indent="0">
              <a:buNone/>
            </a:pPr>
            <a:endParaRPr lang="en-GB" sz="1000" b="0" dirty="0" smtClean="0"/>
          </a:p>
          <a:p>
            <a:pPr marL="457200" lvl="1" indent="0">
              <a:buNone/>
            </a:pPr>
            <a:endParaRPr lang="en-GB" sz="2400" b="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en-GB" sz="22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en-GB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GB" sz="2400" b="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31836"/>
              </p:ext>
            </p:extLst>
          </p:nvPr>
        </p:nvGraphicFramePr>
        <p:xfrm>
          <a:off x="467544" y="1124744"/>
          <a:ext cx="8280920" cy="545036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{69CF1AB2-1976-4502-BF36-3FF5EA218861}</a:tableStyleId>
              </a:tblPr>
              <a:tblGrid>
                <a:gridCol w="3498490"/>
                <a:gridCol w="4782430"/>
              </a:tblGrid>
              <a:tr h="811719">
                <a:tc>
                  <a:txBody>
                    <a:bodyPr/>
                    <a:lstStyle/>
                    <a:p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Objectives </a:t>
                      </a:r>
                    </a:p>
                    <a:p>
                      <a:pPr marL="457200" lvl="1" algn="l" defTabSz="914400" rtl="0" eaLnBrk="1" latinLnBrk="0" hangingPunct="1"/>
                      <a:r>
                        <a:rPr lang="en-GB" sz="2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14 MS + EU</a:t>
                      </a:r>
                      <a:endParaRPr lang="es-ES" sz="2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AT, BE, BG, DE, ES, FI, FR, IT, LU, NL, PL, SE, SI, SK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752685">
                <a:tc>
                  <a:txBody>
                    <a:bodyPr/>
                    <a:lstStyle/>
                    <a:p>
                      <a:pPr lvl="0"/>
                      <a:r>
                        <a:rPr lang="es-ES" sz="2600" b="1" dirty="0" err="1" smtClean="0">
                          <a:solidFill>
                            <a:schemeClr val="bg1"/>
                          </a:solidFill>
                        </a:rPr>
                        <a:t>Indicators</a:t>
                      </a:r>
                      <a:r>
                        <a:rPr lang="es-ES" sz="2600" b="1" dirty="0" smtClean="0">
                          <a:solidFill>
                            <a:schemeClr val="bg1"/>
                          </a:solidFill>
                        </a:rPr>
                        <a:t> per sector  </a:t>
                      </a:r>
                    </a:p>
                    <a:p>
                      <a:pPr marL="457200" lvl="1" algn="l" defTabSz="914400" rtl="0" eaLnBrk="1" latinLnBrk="0" hangingPunct="1"/>
                      <a:r>
                        <a:rPr lang="es-ES" sz="2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 MS </a:t>
                      </a:r>
                      <a:r>
                        <a:rPr lang="en-GB" sz="2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+ EU</a:t>
                      </a:r>
                      <a:endParaRPr lang="es-ES" sz="2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smtClean="0">
                          <a:solidFill>
                            <a:schemeClr val="bg1"/>
                          </a:solidFill>
                        </a:rPr>
                        <a:t>IT, LU,</a:t>
                      </a:r>
                      <a:r>
                        <a:rPr lang="es-ES" sz="2400" b="1" baseline="0" dirty="0" smtClean="0">
                          <a:solidFill>
                            <a:schemeClr val="bg1"/>
                          </a:solidFill>
                        </a:rPr>
                        <a:t> NL, SE, SI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752685">
                <a:tc>
                  <a:txBody>
                    <a:bodyPr/>
                    <a:lstStyle/>
                    <a:p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Priority</a:t>
                      </a:r>
                      <a:r>
                        <a:rPr lang="en-GB" sz="2600" b="1" baseline="0" dirty="0" smtClean="0">
                          <a:solidFill>
                            <a:schemeClr val="bg1"/>
                          </a:solidFill>
                        </a:rPr>
                        <a:t> s</a:t>
                      </a: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ectors </a:t>
                      </a:r>
                    </a:p>
                    <a:p>
                      <a:pPr lvl="1"/>
                      <a:r>
                        <a:rPr lang="en-GB" sz="2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 MS + EU</a:t>
                      </a:r>
                      <a:endParaRPr lang="es-ES" sz="2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BE, BG, DE, FR, IT, SE,</a:t>
                      </a:r>
                      <a:r>
                        <a:rPr lang="en-GB" sz="24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SI, SK  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1030768">
                <a:tc>
                  <a:txBody>
                    <a:bodyPr/>
                    <a:lstStyle/>
                    <a:p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Results framework</a:t>
                      </a:r>
                    </a:p>
                    <a:p>
                      <a:pPr lvl="1"/>
                      <a:r>
                        <a:rPr lang="en-GB" sz="2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12 </a:t>
                      </a: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MS </a:t>
                      </a:r>
                      <a:r>
                        <a:rPr lang="en-GB" sz="2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+ EU</a:t>
                      </a:r>
                      <a:endParaRPr lang="es-ES" sz="2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AT, BE, DE, ES, FR, IT, LU, NL, PL, SE, SI, SK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820832">
                <a:tc>
                  <a:txBody>
                    <a:bodyPr/>
                    <a:lstStyle/>
                    <a:p>
                      <a:pPr fontAlgn="t"/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Risk assessment </a:t>
                      </a:r>
                      <a:endParaRPr lang="es-ES" sz="2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lvl="1" fontAlgn="t"/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10 MS + EU</a:t>
                      </a:r>
                      <a:endParaRPr lang="es-ES" sz="2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AT, BE, DE, FR,</a:t>
                      </a:r>
                      <a:r>
                        <a:rPr lang="en-GB" sz="2400" b="1" baseline="0" dirty="0" smtClean="0">
                          <a:solidFill>
                            <a:schemeClr val="bg1"/>
                          </a:solidFill>
                        </a:rPr>
                        <a:t> IT, </a:t>
                      </a: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NL, PL, SE, SI, SK</a:t>
                      </a:r>
                      <a:endParaRPr lang="es-ES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861968">
                <a:tc>
                  <a:txBody>
                    <a:bodyPr/>
                    <a:lstStyle/>
                    <a:p>
                      <a:pPr fontAlgn="t"/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Monitoring </a:t>
                      </a:r>
                      <a:endParaRPr lang="es-ES" sz="2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lvl="1" fontAlgn="t"/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10 MS + EU</a:t>
                      </a:r>
                      <a:endParaRPr lang="es-ES" sz="2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AT, BE,</a:t>
                      </a:r>
                      <a:r>
                        <a:rPr lang="en-GB" sz="2400" b="1" baseline="0" dirty="0" smtClean="0">
                          <a:solidFill>
                            <a:schemeClr val="bg1"/>
                          </a:solidFill>
                        </a:rPr>
                        <a:t> BG, DE, FR, IT, </a:t>
                      </a: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NL, PL, SE, SI</a:t>
                      </a:r>
                      <a:endParaRPr lang="es-ES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49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936625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Required elements for joint strategy  (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II)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492896"/>
            <a:ext cx="8435280" cy="3600501"/>
          </a:xfrm>
        </p:spPr>
        <p:txBody>
          <a:bodyPr/>
          <a:lstStyle/>
          <a:p>
            <a:pPr marL="457200" lvl="1" indent="0">
              <a:buNone/>
            </a:pPr>
            <a:endParaRPr lang="en-GB" sz="2400" b="0" dirty="0" smtClean="0"/>
          </a:p>
          <a:p>
            <a:pPr marL="457200" lvl="1" indent="0">
              <a:buNone/>
            </a:pPr>
            <a:endParaRPr lang="en-GB" sz="2400" b="0" dirty="0"/>
          </a:p>
          <a:p>
            <a:pPr marL="457200" lvl="1" indent="0">
              <a:buNone/>
            </a:pPr>
            <a:endParaRPr lang="en-GB" sz="2400" dirty="0" smtClean="0"/>
          </a:p>
          <a:p>
            <a:pPr marL="457200" lvl="1" indent="0">
              <a:buNone/>
            </a:pPr>
            <a:endParaRPr lang="en-GB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08647"/>
              </p:ext>
            </p:extLst>
          </p:nvPr>
        </p:nvGraphicFramePr>
        <p:xfrm>
          <a:off x="395536" y="1412776"/>
          <a:ext cx="8352928" cy="377834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{69CF1AB2-1976-4502-BF36-3FF5EA218861}</a:tableStyleId>
              </a:tblPr>
              <a:tblGrid>
                <a:gridCol w="4034889"/>
                <a:gridCol w="4318039"/>
              </a:tblGrid>
              <a:tr h="936104">
                <a:tc>
                  <a:txBody>
                    <a:bodyPr/>
                    <a:lstStyle/>
                    <a:p>
                      <a:pPr fontAlgn="t"/>
                      <a:r>
                        <a:rPr lang="es-ES" sz="2600" b="1" dirty="0" err="1" smtClean="0">
                          <a:solidFill>
                            <a:schemeClr val="bg1"/>
                          </a:solidFill>
                        </a:rPr>
                        <a:t>Division</a:t>
                      </a:r>
                      <a:r>
                        <a:rPr lang="es-ES" sz="2600" b="1" dirty="0" smtClean="0">
                          <a:solidFill>
                            <a:schemeClr val="bg1"/>
                          </a:solidFill>
                        </a:rPr>
                        <a:t> of </a:t>
                      </a:r>
                      <a:r>
                        <a:rPr lang="es-ES" sz="2600" b="1" dirty="0" err="1" smtClean="0">
                          <a:solidFill>
                            <a:schemeClr val="bg1"/>
                          </a:solidFill>
                        </a:rPr>
                        <a:t>Labour</a:t>
                      </a:r>
                      <a:endParaRPr lang="es-ES" sz="2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lvl="1" fontAlgn="t"/>
                      <a:r>
                        <a:rPr lang="es-ES" sz="2600" b="0" dirty="0" smtClean="0">
                          <a:solidFill>
                            <a:schemeClr val="bg1"/>
                          </a:solidFill>
                        </a:rPr>
                        <a:t>7MS + EU</a:t>
                      </a:r>
                      <a:endParaRPr lang="es-ES" sz="26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600" b="1" dirty="0" smtClean="0">
                          <a:solidFill>
                            <a:schemeClr val="bg1"/>
                          </a:solidFill>
                        </a:rPr>
                        <a:t>AT, DE, ES, FI, FR, IT, SI </a:t>
                      </a: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Allocations per sector </a:t>
                      </a:r>
                    </a:p>
                    <a:p>
                      <a:pPr lvl="1"/>
                      <a:r>
                        <a:rPr lang="en-GB" sz="26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14 MS + EU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Indicative:</a:t>
                      </a:r>
                      <a:endParaRPr lang="es-ES" sz="2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BE, BG,</a:t>
                      </a:r>
                      <a:r>
                        <a:rPr lang="en-GB" sz="26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NL, PL, RO,</a:t>
                      </a:r>
                      <a:r>
                        <a:rPr lang="en-GB" sz="26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SI, SK </a:t>
                      </a:r>
                    </a:p>
                    <a:p>
                      <a:endParaRPr lang="es-ES" sz="2600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s-ES" sz="2600" b="1" dirty="0" smtClean="0">
                          <a:solidFill>
                            <a:schemeClr val="bg1"/>
                          </a:solidFill>
                        </a:rPr>
                        <a:t>DE,</a:t>
                      </a:r>
                      <a:r>
                        <a:rPr lang="es-ES" sz="2600" b="1" baseline="0" dirty="0" smtClean="0">
                          <a:solidFill>
                            <a:schemeClr val="bg1"/>
                          </a:solidFill>
                        </a:rPr>
                        <a:t> ES, SE, IT, FI, SE, AT</a:t>
                      </a:r>
                      <a:endParaRPr lang="es-ES" sz="2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9872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Financial Planning 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600" b="0" dirty="0" smtClean="0">
                          <a:solidFill>
                            <a:schemeClr val="bg1"/>
                          </a:solidFill>
                        </a:rPr>
                        <a:t>2MS</a:t>
                      </a:r>
                      <a:r>
                        <a:rPr lang="en-GB" sz="2600" b="1" dirty="0" smtClean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600" b="1" dirty="0">
                        <a:solidFill>
                          <a:srgbClr val="0F5494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600" b="1" dirty="0" smtClean="0">
                          <a:solidFill>
                            <a:schemeClr val="bg1"/>
                          </a:solidFill>
                        </a:rPr>
                        <a:t>DE,</a:t>
                      </a:r>
                      <a:r>
                        <a:rPr lang="es-ES" sz="2600" b="1" baseline="0" dirty="0" smtClean="0">
                          <a:solidFill>
                            <a:schemeClr val="bg1"/>
                          </a:solidFill>
                        </a:rPr>
                        <a:t> ES</a:t>
                      </a:r>
                    </a:p>
                    <a:p>
                      <a:endParaRPr lang="es-ES" sz="2600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s-ES" sz="8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95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4" y="188640"/>
            <a:ext cx="9137326" cy="936104"/>
          </a:xfrm>
        </p:spPr>
        <p:txBody>
          <a:bodyPr>
            <a:noAutofit/>
          </a:bodyPr>
          <a:lstStyle/>
          <a:p>
            <a:pPr algn="ctr"/>
            <a:r>
              <a:rPr lang="en-GB" sz="3400" b="1" dirty="0" smtClean="0">
                <a:solidFill>
                  <a:schemeClr val="accent1">
                    <a:lumMod val="50000"/>
                  </a:schemeClr>
                </a:solidFill>
              </a:rPr>
              <a:t>Possible substitution of bilateral programming</a:t>
            </a:r>
            <a:endParaRPr lang="en-GB" sz="3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536504"/>
          </a:xfrm>
        </p:spPr>
        <p:txBody>
          <a:bodyPr>
            <a:normAutofit/>
          </a:bodyPr>
          <a:lstStyle/>
          <a:p>
            <a:pPr marL="57150" indent="0">
              <a:buNone/>
            </a:pPr>
            <a:endParaRPr lang="en-GB" dirty="0" smtClean="0">
              <a:solidFill>
                <a:srgbClr val="002060"/>
              </a:solidFill>
            </a:endParaRPr>
          </a:p>
          <a:p>
            <a:pPr marL="57150" indent="0">
              <a:buNone/>
            </a:pPr>
            <a:endParaRPr lang="en-GB" sz="1000" b="0" dirty="0" smtClean="0">
              <a:solidFill>
                <a:srgbClr val="002060"/>
              </a:solidFill>
            </a:endParaRPr>
          </a:p>
          <a:p>
            <a:pPr marL="57150" indent="0">
              <a:buNone/>
            </a:pPr>
            <a:endParaRPr lang="en-GB" sz="2400" b="0" i="0" dirty="0" smtClean="0">
              <a:solidFill>
                <a:srgbClr val="002060"/>
              </a:solidFill>
            </a:endParaRPr>
          </a:p>
          <a:p>
            <a:pPr marL="57150" indent="0">
              <a:buNone/>
            </a:pPr>
            <a:endParaRPr lang="en-GB" sz="2400" dirty="0">
              <a:solidFill>
                <a:srgbClr val="002060"/>
              </a:solidFill>
            </a:endParaRPr>
          </a:p>
          <a:p>
            <a:pPr marL="57150" indent="0">
              <a:buNone/>
            </a:pPr>
            <a:endParaRPr lang="en-GB" sz="2400" b="0" i="0" dirty="0" smtClean="0">
              <a:solidFill>
                <a:srgbClr val="002060"/>
              </a:solidFill>
            </a:endParaRPr>
          </a:p>
          <a:p>
            <a:pPr marL="57150" indent="0">
              <a:buNone/>
            </a:pPr>
            <a:endParaRPr lang="en-GB" sz="2400" dirty="0">
              <a:solidFill>
                <a:srgbClr val="002060"/>
              </a:solidFill>
            </a:endParaRPr>
          </a:p>
          <a:p>
            <a:pPr marL="57150" indent="0">
              <a:buNone/>
            </a:pPr>
            <a:endParaRPr lang="en-GB" sz="2400" b="0" i="0" dirty="0" smtClean="0">
              <a:solidFill>
                <a:srgbClr val="002060"/>
              </a:solidFill>
            </a:endParaRPr>
          </a:p>
          <a:p>
            <a:endParaRPr lang="en-GB" i="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300770"/>
              </p:ext>
            </p:extLst>
          </p:nvPr>
        </p:nvGraphicFramePr>
        <p:xfrm>
          <a:off x="395536" y="1268760"/>
          <a:ext cx="8280920" cy="489654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8280920"/>
              </a:tblGrid>
              <a:tr h="4896544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7 MS + EU  have replied: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24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marL="91440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EU, Germany &amp; France </a:t>
                      </a:r>
                      <a:r>
                        <a:rPr lang="en-GB" sz="2800" b="0" dirty="0" smtClean="0">
                          <a:solidFill>
                            <a:schemeClr val="bg1"/>
                          </a:solidFill>
                        </a:rPr>
                        <a:t>: possible 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en-GB" sz="1200" b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914400" marR="0" lvl="1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Sweden :</a:t>
                      </a:r>
                      <a:r>
                        <a:rPr lang="en-GB" sz="2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2800" b="0" baseline="0" dirty="0" smtClean="0">
                          <a:solidFill>
                            <a:schemeClr val="bg1"/>
                          </a:solidFill>
                        </a:rPr>
                        <a:t>yes but would n</a:t>
                      </a:r>
                      <a:r>
                        <a:rPr lang="en-GB" sz="2800" b="0" dirty="0" smtClean="0">
                          <a:solidFill>
                            <a:schemeClr val="bg1"/>
                          </a:solidFill>
                        </a:rPr>
                        <a:t>eed a political decision</a:t>
                      </a:r>
                    </a:p>
                    <a:p>
                      <a:pPr marL="914400" lvl="1" indent="-457200">
                        <a:buFont typeface="Arial" panose="020B0604020202020204" pitchFamily="34" charset="0"/>
                        <a:buChar char="•"/>
                      </a:pPr>
                      <a:endParaRPr lang="en-GB" sz="1200" b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91440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Luxemburg, Spain, Finland </a:t>
                      </a:r>
                      <a:r>
                        <a:rPr lang="en-GB" sz="2800" b="0" dirty="0" smtClean="0">
                          <a:solidFill>
                            <a:schemeClr val="bg1"/>
                          </a:solidFill>
                        </a:rPr>
                        <a:t>: not ready   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en-GB" sz="1200" b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914400" lvl="1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Lithuania</a:t>
                      </a:r>
                      <a:r>
                        <a:rPr lang="en-GB" sz="2800" b="0" dirty="0" smtClean="0">
                          <a:solidFill>
                            <a:schemeClr val="bg1"/>
                          </a:solidFill>
                        </a:rPr>
                        <a:t>  not ready to take a position yet </a:t>
                      </a:r>
                    </a:p>
                    <a:p>
                      <a:pPr marL="914400" lvl="1" indent="-457200" algn="l">
                        <a:buFont typeface="Arial" panose="020B0604020202020204" pitchFamily="34" charset="0"/>
                        <a:buChar char="•"/>
                      </a:pPr>
                      <a:endParaRPr lang="en-GB" sz="1200" b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914400" lvl="1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fr-BE" sz="2800" b="0" dirty="0" smtClean="0">
                          <a:solidFill>
                            <a:schemeClr val="bg1"/>
                          </a:solidFill>
                        </a:rPr>
                        <a:t>And</a:t>
                      </a:r>
                      <a:r>
                        <a:rPr lang="fr-BE" sz="2800" b="0" baseline="0" dirty="0" smtClean="0">
                          <a:solidFill>
                            <a:schemeClr val="bg1"/>
                          </a:solidFill>
                        </a:rPr>
                        <a:t> the </a:t>
                      </a:r>
                      <a:r>
                        <a:rPr lang="fr-BE" sz="2800" b="0" baseline="0" dirty="0" err="1" smtClean="0">
                          <a:solidFill>
                            <a:schemeClr val="bg1"/>
                          </a:solidFill>
                        </a:rPr>
                        <a:t>others</a:t>
                      </a:r>
                      <a:r>
                        <a:rPr lang="fr-BE" sz="2800" b="0" baseline="0" dirty="0" smtClean="0">
                          <a:solidFill>
                            <a:schemeClr val="bg1"/>
                          </a:solidFill>
                        </a:rPr>
                        <a:t> …</a:t>
                      </a:r>
                      <a:endParaRPr lang="es-ES" sz="28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57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74155"/>
              </p:ext>
            </p:extLst>
          </p:nvPr>
        </p:nvGraphicFramePr>
        <p:xfrm>
          <a:off x="251520" y="188640"/>
          <a:ext cx="8496943" cy="6262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92688"/>
                <a:gridCol w="1132262"/>
                <a:gridCol w="1171993"/>
              </a:tblGrid>
              <a:tr h="7541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solidFill>
                            <a:srgbClr val="FFFF00"/>
                          </a:solidFill>
                          <a:effectLst/>
                        </a:rPr>
                        <a:t> Proposed </a:t>
                      </a:r>
                      <a:r>
                        <a:rPr lang="en-GB" sz="2200" baseline="0" dirty="0" smtClean="0">
                          <a:solidFill>
                            <a:srgbClr val="FFFF00"/>
                          </a:solidFill>
                          <a:effectLst/>
                        </a:rPr>
                        <a:t>elements </a:t>
                      </a:r>
                      <a:endParaRPr lang="en-GB" sz="22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FFFF00"/>
                          </a:solidFill>
                          <a:effectLst/>
                        </a:rPr>
                        <a:t>Core element</a:t>
                      </a:r>
                      <a:endParaRPr lang="en-GB" sz="20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FFFF00"/>
                          </a:solidFill>
                          <a:effectLst/>
                        </a:rPr>
                        <a:t>Optional</a:t>
                      </a:r>
                      <a:endParaRPr lang="en-GB" sz="20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</a:tr>
              <a:tr h="341090">
                <a:tc>
                  <a:txBody>
                    <a:bodyPr/>
                    <a:lstStyle/>
                    <a:p>
                      <a:pPr marL="72000"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Executive </a:t>
                      </a:r>
                      <a:r>
                        <a:rPr lang="en-GB" sz="2000" dirty="0" smtClean="0">
                          <a:solidFill>
                            <a:srgbClr val="FFFF00"/>
                          </a:solidFill>
                          <a:effectLst/>
                        </a:rPr>
                        <a:t>Summary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341090">
                <a:tc>
                  <a:txBody>
                    <a:bodyPr/>
                    <a:lstStyle/>
                    <a:p>
                      <a:pPr marL="72000"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Joint </a:t>
                      </a:r>
                      <a:r>
                        <a:rPr lang="en-GB" sz="2000" dirty="0" smtClean="0">
                          <a:solidFill>
                            <a:srgbClr val="FFFF00"/>
                          </a:solidFill>
                          <a:effectLst/>
                        </a:rPr>
                        <a:t>Analysis 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2380055">
                <a:tc>
                  <a:txBody>
                    <a:bodyPr/>
                    <a:lstStyle/>
                    <a:p>
                      <a:pPr marL="72000"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Joint Response :</a:t>
                      </a:r>
                    </a:p>
                    <a:p>
                      <a:pPr marL="720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EU shared vision</a:t>
                      </a:r>
                    </a:p>
                    <a:p>
                      <a:pPr marL="720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Objectives</a:t>
                      </a:r>
                    </a:p>
                    <a:p>
                      <a:pPr marL="720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P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</a:rPr>
                        <a:t>riority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</a:rPr>
                        <a:t> sectors: related objectives and expected results by sector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marL="720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</a:rPr>
                        <a:t>Indicative financial sector </a:t>
                      </a: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allocations </a:t>
                      </a:r>
                    </a:p>
                    <a:p>
                      <a:pPr marL="720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Division of Labour (lead donor by sector)</a:t>
                      </a:r>
                    </a:p>
                    <a:p>
                      <a:pPr marL="720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Risk assessment 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341090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</a:rPr>
                        <a:t>Overall indicative multi-annual financial planning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682181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Indications on intervention modalities and programme management 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X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341090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Monitoring and results framework 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341090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Cross cutting issues (gender, climate change, etc…)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341090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Communication Strategy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  <a:tr h="341090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effectLst/>
                        </a:rPr>
                        <a:t>Sector fiches in annex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7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99FF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27584" y="2708920"/>
            <a:ext cx="7704608" cy="790575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/>
            </a:r>
            <a:br>
              <a:rPr lang="fr-BE" sz="4000" dirty="0" smtClean="0"/>
            </a:br>
            <a:endParaRPr lang="en-GB" sz="5300" b="1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59832" y="620688"/>
            <a:ext cx="25074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Conclusion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3931" y="2204864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</a:rPr>
              <a:t>Required content by MS and EU in line with the Guidance Pack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</a:rPr>
              <a:t>Guidance Pack formulated as 'Menu of potential content'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</a:rPr>
              <a:t>In case of substitution, the required content becomes obligatory</a:t>
            </a:r>
            <a:endParaRPr lang="en-GB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8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048672"/>
          </a:xfrm>
        </p:spPr>
        <p:txBody>
          <a:bodyPr/>
          <a:lstStyle/>
          <a:p>
            <a:pPr marL="80010" lvl="1" indent="0" algn="ctr">
              <a:buNone/>
            </a:pPr>
            <a:r>
              <a:rPr lang="en-GB" sz="3600" b="1" dirty="0" smtClean="0">
                <a:solidFill>
                  <a:srgbClr val="002060"/>
                </a:solidFill>
              </a:rPr>
              <a:t>Structure of the Questionnaire</a:t>
            </a:r>
          </a:p>
          <a:p>
            <a:pPr marL="80010" lvl="1" indent="0">
              <a:buNone/>
            </a:pPr>
            <a:endParaRPr lang="en-GB" sz="1000" dirty="0" smtClean="0"/>
          </a:p>
          <a:p>
            <a:pPr marL="80010" lvl="1" indent="0">
              <a:buNone/>
            </a:pPr>
            <a:endParaRPr lang="en-GB" sz="1000" dirty="0" smtClean="0"/>
          </a:p>
          <a:p>
            <a:pPr marL="80010" lvl="1" indent="0">
              <a:buNone/>
            </a:pPr>
            <a:endParaRPr lang="en-GB" sz="1000" dirty="0" smtClean="0"/>
          </a:p>
          <a:p>
            <a:pPr marL="80010" lvl="1" indent="0">
              <a:buNone/>
            </a:pPr>
            <a:endParaRPr lang="en-GB" sz="1000" dirty="0"/>
          </a:p>
          <a:p>
            <a:pPr marL="80010" lvl="1" indent="0">
              <a:buNone/>
            </a:pPr>
            <a:endParaRPr lang="en-GB" sz="1000" dirty="0" smtClean="0"/>
          </a:p>
          <a:p>
            <a:pPr marL="80010" lvl="1" indent="0">
              <a:buNone/>
            </a:pPr>
            <a:endParaRPr lang="en-GB" sz="1000" dirty="0"/>
          </a:p>
          <a:p>
            <a:pPr marL="80010" lvl="1" indent="0">
              <a:buNone/>
            </a:pPr>
            <a:endParaRPr lang="en-GB" sz="1000" dirty="0" smtClean="0"/>
          </a:p>
          <a:p>
            <a:pPr marL="80010" lvl="1" indent="0">
              <a:buNone/>
            </a:pPr>
            <a:endParaRPr lang="en-GB" sz="1000" dirty="0"/>
          </a:p>
          <a:p>
            <a:pPr marL="80010" lvl="1" indent="0">
              <a:buNone/>
            </a:pPr>
            <a:endParaRPr lang="en-GB" sz="1000" dirty="0" smtClean="0"/>
          </a:p>
          <a:p>
            <a:pPr marL="80010" lvl="1" indent="0">
              <a:buNone/>
            </a:pPr>
            <a:endParaRPr lang="en-GB" sz="1000" dirty="0" smtClean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155508"/>
              </p:ext>
            </p:extLst>
          </p:nvPr>
        </p:nvGraphicFramePr>
        <p:xfrm>
          <a:off x="539552" y="1196752"/>
          <a:ext cx="7920880" cy="496855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920880"/>
              </a:tblGrid>
              <a:tr h="2703477">
                <a:tc>
                  <a:txBody>
                    <a:bodyPr/>
                    <a:lstStyle/>
                    <a:p>
                      <a:pPr marL="80010" lvl="1" indent="0">
                        <a:buNone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Info on MS programming process</a:t>
                      </a:r>
                    </a:p>
                    <a:p>
                      <a:pPr marL="53721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 smtClean="0">
                          <a:solidFill>
                            <a:schemeClr val="tx1"/>
                          </a:solidFill>
                        </a:rPr>
                        <a:t>Ownership of partner govt. &amp; consultations </a:t>
                      </a:r>
                    </a:p>
                    <a:p>
                      <a:pPr marL="53721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 smtClean="0">
                          <a:solidFill>
                            <a:schemeClr val="tx1"/>
                          </a:solidFill>
                        </a:rPr>
                        <a:t>Steps &amp; Decision level process</a:t>
                      </a:r>
                    </a:p>
                    <a:p>
                      <a:pPr marL="53721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 smtClean="0">
                          <a:solidFill>
                            <a:schemeClr val="tx1"/>
                          </a:solidFill>
                        </a:rPr>
                        <a:t>HQ instructions to the field</a:t>
                      </a:r>
                    </a:p>
                    <a:p>
                      <a:pPr marL="53721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Status o</a:t>
                      </a:r>
                      <a:r>
                        <a:rPr lang="en-GB" sz="2800" b="0" dirty="0" smtClean="0">
                          <a:solidFill>
                            <a:schemeClr val="tx1"/>
                          </a:solidFill>
                        </a:rPr>
                        <a:t>f programming document</a:t>
                      </a:r>
                    </a:p>
                    <a:p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</a:tr>
              <a:tr h="2265075">
                <a:tc>
                  <a:txBody>
                    <a:bodyPr/>
                    <a:lstStyle/>
                    <a:p>
                      <a:pPr marL="80010" lvl="1" indent="0">
                        <a:buNone/>
                      </a:pPr>
                      <a:r>
                        <a:rPr lang="en-GB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Requirements of a JP document</a:t>
                      </a:r>
                    </a:p>
                    <a:p>
                      <a:pPr marL="53721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 smtClean="0">
                          <a:solidFill>
                            <a:schemeClr val="tx1"/>
                          </a:solidFill>
                        </a:rPr>
                        <a:t>Minimum info of Joint Strategy</a:t>
                      </a:r>
                    </a:p>
                    <a:p>
                      <a:pPr marL="53721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 smtClean="0">
                          <a:solidFill>
                            <a:schemeClr val="tx1"/>
                          </a:solidFill>
                        </a:rPr>
                        <a:t>Flexibility on syncronisation</a:t>
                      </a:r>
                    </a:p>
                    <a:p>
                      <a:pPr marL="537210" lvl="1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 smtClean="0">
                          <a:solidFill>
                            <a:schemeClr val="tx1"/>
                          </a:solidFill>
                        </a:rPr>
                        <a:t>Possibility of substitution </a:t>
                      </a:r>
                    </a:p>
                    <a:p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17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5112568"/>
          </a:xfrm>
        </p:spPr>
        <p:txBody>
          <a:bodyPr/>
          <a:lstStyle/>
          <a:p>
            <a:pPr marL="0" indent="0" algn="ctr">
              <a:buNone/>
            </a:pPr>
            <a:r>
              <a:rPr lang="es-ES" sz="3600" b="1" dirty="0" err="1" smtClean="0">
                <a:solidFill>
                  <a:schemeClr val="accent1">
                    <a:lumMod val="50000"/>
                  </a:schemeClr>
                </a:solidFill>
              </a:rPr>
              <a:t>Replies</a:t>
            </a:r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3600" b="1" dirty="0" err="1" smtClean="0">
                <a:solidFill>
                  <a:schemeClr val="accent1">
                    <a:lumMod val="50000"/>
                  </a:schemeClr>
                </a:solidFill>
              </a:rPr>
              <a:t>from</a:t>
            </a:r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 17 MS</a:t>
            </a:r>
          </a:p>
          <a:p>
            <a:endParaRPr lang="es-ES" i="0" dirty="0" smtClean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322796"/>
              </p:ext>
            </p:extLst>
          </p:nvPr>
        </p:nvGraphicFramePr>
        <p:xfrm>
          <a:off x="827584" y="1412776"/>
          <a:ext cx="6984776" cy="453650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3312367"/>
                <a:gridCol w="3672409"/>
              </a:tblGrid>
              <a:tr h="45365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Belgium (BE)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Bulgaria (BG)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Denmark (DK)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Finland (FI)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France (FR)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Germany (DE)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Italy (IT)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Lithuania (LT)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Luxembourg (LU)</a:t>
                      </a:r>
                      <a:endParaRPr lang="es-ES" sz="2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Netherlands (NL)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Poland (PL)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Romania (RO)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Slovakia (SK)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Slovenia (SI)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Spain (ES)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Sweden (SE)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Austria (AT)</a:t>
                      </a:r>
                    </a:p>
                    <a:p>
                      <a:endParaRPr lang="es-ES" sz="2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87824" y="6142097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800" i="1" dirty="0" smtClean="0">
                <a:latin typeface="Calibri"/>
              </a:rPr>
              <a:t>THANK </a:t>
            </a:r>
            <a:r>
              <a:rPr lang="es-ES" sz="1800" i="1" dirty="0">
                <a:latin typeface="Calibri"/>
              </a:rPr>
              <a:t>YOU!  </a:t>
            </a:r>
            <a:r>
              <a:rPr lang="es-ES" sz="2000" b="1" dirty="0">
                <a:latin typeface="Calibri"/>
                <a:sym typeface="Wingdings" panose="05000000000000000000" pitchFamily="2" charset="2"/>
              </a:rPr>
              <a:t></a:t>
            </a:r>
            <a:r>
              <a:rPr lang="es-ES" sz="2000" b="1" dirty="0"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43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192688"/>
          </a:xfrm>
          <a:solidFill>
            <a:srgbClr val="66CCFF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57150" indent="0" algn="ctr">
              <a:buNone/>
            </a:pPr>
            <a:r>
              <a:rPr lang="en-GB" sz="4000" b="1" i="0" dirty="0" smtClean="0">
                <a:solidFill>
                  <a:srgbClr val="002060"/>
                </a:solidFill>
              </a:rPr>
              <a:t>Country programming documents </a:t>
            </a:r>
          </a:p>
          <a:p>
            <a:pPr marL="57150" indent="0">
              <a:buNone/>
            </a:pPr>
            <a:endParaRPr lang="en-GB" sz="800" b="1" dirty="0">
              <a:solidFill>
                <a:srgbClr val="002060"/>
              </a:solidFill>
            </a:endParaRPr>
          </a:p>
          <a:p>
            <a:pPr marL="57150" indent="0">
              <a:buNone/>
            </a:pPr>
            <a:r>
              <a:rPr lang="en-GB" sz="2400" b="0" dirty="0" smtClean="0">
                <a:solidFill>
                  <a:srgbClr val="002060"/>
                </a:solidFill>
              </a:rPr>
              <a:t>Systems and practices vary significantly…</a:t>
            </a:r>
          </a:p>
          <a:p>
            <a:pPr marL="400050"/>
            <a:r>
              <a:rPr lang="en-GB" sz="2400" i="1" dirty="0" smtClean="0">
                <a:solidFill>
                  <a:srgbClr val="002060"/>
                </a:solidFill>
              </a:rPr>
              <a:t>France</a:t>
            </a:r>
            <a:r>
              <a:rPr lang="en-GB" sz="2400" dirty="0" smtClean="0">
                <a:solidFill>
                  <a:srgbClr val="002060"/>
                </a:solidFill>
              </a:rPr>
              <a:t> "in a limited number of countries" ; </a:t>
            </a:r>
          </a:p>
          <a:p>
            <a:pPr marL="400050"/>
            <a:r>
              <a:rPr lang="en-GB" sz="2400" i="1" dirty="0" smtClean="0">
                <a:solidFill>
                  <a:srgbClr val="002060"/>
                </a:solidFill>
              </a:rPr>
              <a:t>Germany</a:t>
            </a:r>
            <a:r>
              <a:rPr lang="en-GB" sz="2400" dirty="0" smtClean="0">
                <a:solidFill>
                  <a:srgbClr val="002060"/>
                </a:solidFill>
              </a:rPr>
              <a:t> only in "focal countries" (currently 50); </a:t>
            </a:r>
          </a:p>
          <a:p>
            <a:pPr marL="400050"/>
            <a:r>
              <a:rPr lang="en-GB" sz="2400" i="1" dirty="0" smtClean="0">
                <a:solidFill>
                  <a:srgbClr val="002060"/>
                </a:solidFill>
              </a:rPr>
              <a:t>Slovakia</a:t>
            </a:r>
            <a:r>
              <a:rPr lang="en-GB" sz="2400" dirty="0" smtClean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only strategy papers in </a:t>
            </a:r>
            <a:r>
              <a:rPr lang="en-GB" sz="2400" dirty="0" smtClean="0">
                <a:solidFill>
                  <a:srgbClr val="002060"/>
                </a:solidFill>
              </a:rPr>
              <a:t>"program countries" (3) ;</a:t>
            </a:r>
          </a:p>
          <a:p>
            <a:pPr marL="400050"/>
            <a:r>
              <a:rPr lang="en-GB" sz="2400" i="1" dirty="0" smtClean="0">
                <a:solidFill>
                  <a:srgbClr val="002060"/>
                </a:solidFill>
              </a:rPr>
              <a:t>Slovenia</a:t>
            </a:r>
            <a:r>
              <a:rPr lang="en-GB" sz="2400" dirty="0" smtClean="0">
                <a:solidFill>
                  <a:srgbClr val="002060"/>
                </a:solidFill>
              </a:rPr>
              <a:t> "strategic/documents programs" only in 2 countries </a:t>
            </a:r>
            <a:r>
              <a:rPr lang="en-GB" sz="2400" dirty="0">
                <a:solidFill>
                  <a:srgbClr val="002060"/>
                </a:solidFill>
              </a:rPr>
              <a:t>; </a:t>
            </a:r>
            <a:endParaRPr lang="en-GB" sz="2400" dirty="0" smtClean="0">
              <a:solidFill>
                <a:srgbClr val="002060"/>
              </a:solidFill>
            </a:endParaRPr>
          </a:p>
          <a:p>
            <a:pPr marL="400050"/>
            <a:r>
              <a:rPr lang="en-GB" sz="2400" i="1" dirty="0" smtClean="0">
                <a:solidFill>
                  <a:srgbClr val="002060"/>
                </a:solidFill>
              </a:rPr>
              <a:t>Romania</a:t>
            </a:r>
            <a:r>
              <a:rPr lang="en-GB" sz="2400" dirty="0" smtClean="0">
                <a:solidFill>
                  <a:srgbClr val="002060"/>
                </a:solidFill>
              </a:rPr>
              <a:t> has no country programming</a:t>
            </a:r>
          </a:p>
          <a:p>
            <a:pPr marL="57150" indent="0">
              <a:buNone/>
            </a:pPr>
            <a:r>
              <a:rPr lang="en-GB" sz="2400" dirty="0" smtClean="0">
                <a:solidFill>
                  <a:srgbClr val="002060"/>
                </a:solidFill>
              </a:rPr>
              <a:t> </a:t>
            </a:r>
          </a:p>
          <a:p>
            <a:pPr marL="400050"/>
            <a:r>
              <a:rPr lang="en-GB" sz="2400" b="0" dirty="0" smtClean="0">
                <a:solidFill>
                  <a:srgbClr val="002060"/>
                </a:solidFill>
              </a:rPr>
              <a:t>Drafted after consultations in the field (with partner government + other stakeholders) ;  </a:t>
            </a:r>
          </a:p>
          <a:p>
            <a:pPr marL="400050"/>
            <a:r>
              <a:rPr lang="en-GB" sz="2400" b="0" dirty="0" smtClean="0">
                <a:solidFill>
                  <a:srgbClr val="002060"/>
                </a:solidFill>
              </a:rPr>
              <a:t>With high involvement of Embassies (and implementing agencies: </a:t>
            </a:r>
            <a:r>
              <a:rPr lang="en-GB" sz="2400" b="0" i="1" dirty="0" smtClean="0">
                <a:solidFill>
                  <a:srgbClr val="002060"/>
                </a:solidFill>
              </a:rPr>
              <a:t>Luxemburg, Belgium, Slovakia, Sweden, Spain</a:t>
            </a:r>
            <a:r>
              <a:rPr lang="en-GB" sz="2400" b="0" dirty="0" smtClean="0">
                <a:solidFill>
                  <a:srgbClr val="002060"/>
                </a:solidFill>
              </a:rPr>
              <a:t>) ;</a:t>
            </a:r>
          </a:p>
          <a:p>
            <a:pPr marL="400050"/>
            <a:r>
              <a:rPr lang="en-GB" sz="2400" b="0" dirty="0" smtClean="0">
                <a:solidFill>
                  <a:srgbClr val="002060"/>
                </a:solidFill>
              </a:rPr>
              <a:t>Approved at HQ </a:t>
            </a:r>
            <a:r>
              <a:rPr lang="en-GB" sz="2400" b="0" smtClean="0">
                <a:solidFill>
                  <a:srgbClr val="002060"/>
                </a:solidFill>
              </a:rPr>
              <a:t>level </a:t>
            </a:r>
            <a:endParaRPr lang="en-GB" sz="2400" dirty="0">
              <a:solidFill>
                <a:srgbClr val="00206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51520" y="3789040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8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792088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Duration of programming period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424935" cy="5328592"/>
          </a:xfrm>
        </p:spPr>
        <p:txBody>
          <a:bodyPr>
            <a:normAutofit fontScale="85000" lnSpcReduction="20000"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algn="r"/>
            <a:endParaRPr lang="es-ES" dirty="0" smtClean="0"/>
          </a:p>
          <a:p>
            <a:pPr marL="0" indent="0" algn="r">
              <a:buNone/>
            </a:pPr>
            <a:endParaRPr lang="es-ES" sz="2200" dirty="0" smtClean="0"/>
          </a:p>
          <a:p>
            <a:pPr marL="0" indent="0" algn="r">
              <a:buNone/>
            </a:pPr>
            <a:endParaRPr lang="es-ES" sz="2200" dirty="0"/>
          </a:p>
          <a:p>
            <a:pPr marL="0" indent="0" algn="r">
              <a:buNone/>
            </a:pPr>
            <a:endParaRPr lang="es-ES" sz="2200" dirty="0" smtClean="0"/>
          </a:p>
          <a:p>
            <a:pPr marL="0" indent="0" algn="r">
              <a:buNone/>
            </a:pPr>
            <a:endParaRPr lang="es-ES" sz="2200" dirty="0" smtClean="0"/>
          </a:p>
          <a:p>
            <a:pPr marL="0" indent="0" algn="r">
              <a:buNone/>
            </a:pPr>
            <a:r>
              <a:rPr lang="es-ES" sz="2200" dirty="0" smtClean="0"/>
              <a:t>*</a:t>
            </a:r>
            <a:r>
              <a:rPr lang="es-ES" sz="2200" dirty="0" err="1" smtClean="0"/>
              <a:t>Adaptation</a:t>
            </a:r>
            <a:r>
              <a:rPr lang="es-ES" sz="2200" dirty="0" smtClean="0"/>
              <a:t> to </a:t>
            </a:r>
            <a:r>
              <a:rPr lang="es-ES" sz="2200" dirty="0" err="1" smtClean="0"/>
              <a:t>the</a:t>
            </a:r>
            <a:r>
              <a:rPr lang="es-ES" sz="2200" dirty="0" smtClean="0"/>
              <a:t> </a:t>
            </a:r>
            <a:r>
              <a:rPr lang="es-ES" sz="2200" dirty="0" err="1" smtClean="0"/>
              <a:t>partner</a:t>
            </a:r>
            <a:r>
              <a:rPr lang="es-ES" sz="2200" dirty="0" smtClean="0"/>
              <a:t> </a:t>
            </a:r>
            <a:r>
              <a:rPr lang="es-ES" sz="2200" dirty="0"/>
              <a:t>country </a:t>
            </a:r>
            <a:r>
              <a:rPr lang="es-ES" sz="2200" dirty="0" err="1" smtClean="0"/>
              <a:t>cycle</a:t>
            </a:r>
            <a:endParaRPr lang="en-GB" sz="22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767466"/>
              </p:ext>
            </p:extLst>
          </p:nvPr>
        </p:nvGraphicFramePr>
        <p:xfrm>
          <a:off x="611560" y="1268760"/>
          <a:ext cx="7920880" cy="47525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80853"/>
                <a:gridCol w="5340027"/>
              </a:tblGrid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1 year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RO, PL, SK, LT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3 years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SI, IT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 smtClean="0">
                          <a:solidFill>
                            <a:schemeClr val="bg1"/>
                          </a:solidFill>
                        </a:rPr>
                        <a:t>2-4 </a:t>
                      </a:r>
                      <a:r>
                        <a:rPr lang="es-ES" sz="2800" b="1" dirty="0" err="1" smtClean="0">
                          <a:solidFill>
                            <a:schemeClr val="bg1"/>
                          </a:solidFill>
                        </a:rPr>
                        <a:t>years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FR*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4 years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NL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3-5 years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DK,</a:t>
                      </a:r>
                      <a:r>
                        <a:rPr lang="es-ES" sz="2800" b="0" baseline="0" dirty="0" smtClean="0">
                          <a:solidFill>
                            <a:schemeClr val="bg1"/>
                          </a:solidFill>
                        </a:rPr>
                        <a:t> BE, BG, ES*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5 years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LU, SE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 smtClean="0">
                          <a:solidFill>
                            <a:schemeClr val="bg1"/>
                          </a:solidFill>
                        </a:rPr>
                        <a:t>3-6 </a:t>
                      </a:r>
                      <a:r>
                        <a:rPr lang="es-ES" sz="2800" b="1" dirty="0" err="1" smtClean="0">
                          <a:solidFill>
                            <a:schemeClr val="bg1"/>
                          </a:solidFill>
                        </a:rPr>
                        <a:t>years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AT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CCFF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Up to 6 years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800" b="0" dirty="0" smtClean="0">
                          <a:solidFill>
                            <a:schemeClr val="bg1"/>
                          </a:solidFill>
                        </a:rPr>
                        <a:t>DE </a:t>
                      </a:r>
                      <a:r>
                        <a:rPr lang="es-ES" sz="2800" b="0" i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s-ES" sz="2800" b="0" i="1" dirty="0" err="1" smtClean="0">
                          <a:solidFill>
                            <a:schemeClr val="bg1"/>
                          </a:solidFill>
                        </a:rPr>
                        <a:t>with</a:t>
                      </a:r>
                      <a:r>
                        <a:rPr lang="es-ES" sz="2800" b="0" i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0" i="1" dirty="0" err="1" smtClean="0">
                          <a:solidFill>
                            <a:schemeClr val="bg1"/>
                          </a:solidFill>
                        </a:rPr>
                        <a:t>medium</a:t>
                      </a:r>
                      <a:r>
                        <a:rPr lang="es-ES" sz="2800" b="0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0" i="1" baseline="0" dirty="0" err="1" smtClean="0">
                          <a:solidFill>
                            <a:schemeClr val="bg1"/>
                          </a:solidFill>
                        </a:rPr>
                        <a:t>term</a:t>
                      </a:r>
                      <a:r>
                        <a:rPr lang="es-ES" sz="2800" b="0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0" i="1" baseline="0" dirty="0" err="1" smtClean="0">
                          <a:solidFill>
                            <a:schemeClr val="bg1"/>
                          </a:solidFill>
                        </a:rPr>
                        <a:t>reviews</a:t>
                      </a:r>
                      <a:r>
                        <a:rPr lang="es-ES" sz="2800" b="0" i="1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s-ES" sz="28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50800" prst="hardEdge"/>
                      <a:lightRig rig="flood" dir="t"/>
                    </a:cell3D>
                    <a:solidFill>
                      <a:srgbClr val="33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45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2523"/>
            <a:ext cx="8229600" cy="1143000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Co-</a:t>
            </a:r>
            <a:r>
              <a:rPr lang="es-ES" sz="3600" b="1" dirty="0" err="1" smtClean="0">
                <a:solidFill>
                  <a:schemeClr val="accent1">
                    <a:lumMod val="50000"/>
                  </a:schemeClr>
                </a:solidFill>
              </a:rPr>
              <a:t>signature</a:t>
            </a:r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es-ES" sz="36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3600" b="1" dirty="0" err="1" smtClean="0">
                <a:solidFill>
                  <a:schemeClr val="accent1">
                    <a:lumMod val="50000"/>
                  </a:schemeClr>
                </a:solidFill>
              </a:rPr>
              <a:t>document</a:t>
            </a:r>
            <a:endParaRPr lang="es-E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72816"/>
            <a:ext cx="8435280" cy="4569371"/>
          </a:xfrm>
        </p:spPr>
        <p:txBody>
          <a:bodyPr>
            <a:normAutofit/>
          </a:bodyPr>
          <a:lstStyle/>
          <a:p>
            <a:pPr marL="0" indent="0" fontAlgn="t">
              <a:spcBef>
                <a:spcPts val="0"/>
              </a:spcBef>
              <a:buNone/>
            </a:pPr>
            <a:endParaRPr lang="en-GB" sz="3500" b="1" dirty="0" smtClean="0">
              <a:solidFill>
                <a:srgbClr val="17375E"/>
              </a:solidFill>
            </a:endParaRPr>
          </a:p>
          <a:p>
            <a:pPr marL="0" indent="0" fontAlgn="t">
              <a:spcBef>
                <a:spcPts val="0"/>
              </a:spcBef>
              <a:buNone/>
            </a:pPr>
            <a:endParaRPr lang="en-GB" sz="3500" b="1" dirty="0">
              <a:solidFill>
                <a:srgbClr val="17375E"/>
              </a:solidFill>
            </a:endParaRPr>
          </a:p>
          <a:p>
            <a:pPr marL="0" indent="0" fontAlgn="t">
              <a:spcBef>
                <a:spcPts val="0"/>
              </a:spcBef>
              <a:buNone/>
            </a:pPr>
            <a:endParaRPr lang="en-GB" sz="3500" b="1" dirty="0" smtClean="0">
              <a:solidFill>
                <a:srgbClr val="17375E"/>
              </a:solidFill>
            </a:endParaRPr>
          </a:p>
          <a:p>
            <a:pPr marL="0" indent="0" algn="r" fontAlgn="t">
              <a:spcBef>
                <a:spcPts val="0"/>
              </a:spcBef>
              <a:buNone/>
            </a:pPr>
            <a:endParaRPr lang="en-GB" sz="2800" dirty="0" smtClean="0">
              <a:solidFill>
                <a:srgbClr val="17375E"/>
              </a:solidFill>
            </a:endParaRPr>
          </a:p>
          <a:p>
            <a:pPr marL="0" indent="0" algn="r" fontAlgn="t">
              <a:spcBef>
                <a:spcPts val="0"/>
              </a:spcBef>
              <a:buNone/>
            </a:pPr>
            <a:endParaRPr lang="en-GB" sz="3000" dirty="0" smtClean="0">
              <a:solidFill>
                <a:srgbClr val="17375E"/>
              </a:solidFill>
            </a:endParaRPr>
          </a:p>
          <a:p>
            <a:pPr marL="0" fontAlgn="t">
              <a:spcBef>
                <a:spcPts val="0"/>
              </a:spcBef>
            </a:pPr>
            <a:endParaRPr lang="es-ES" sz="2800" dirty="0">
              <a:latin typeface="Arial"/>
            </a:endParaRPr>
          </a:p>
          <a:p>
            <a:endParaRPr lang="es-E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802691"/>
              </p:ext>
            </p:extLst>
          </p:nvPr>
        </p:nvGraphicFramePr>
        <p:xfrm>
          <a:off x="683568" y="1196753"/>
          <a:ext cx="7920880" cy="4860208"/>
        </p:xfrm>
        <a:graphic>
          <a:graphicData uri="http://schemas.openxmlformats.org/drawingml/2006/table">
            <a:tbl>
              <a:tblPr firstRow="1" bandRow="1"/>
              <a:tblGrid>
                <a:gridCol w="7920880"/>
              </a:tblGrid>
              <a:tr h="1973344">
                <a:tc>
                  <a:txBody>
                    <a:bodyPr/>
                    <a:lstStyle/>
                    <a:p>
                      <a:pPr marL="0" indent="0" fontAlgn="t">
                        <a:spcBef>
                          <a:spcPts val="0"/>
                        </a:spcBef>
                        <a:buNone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Co-signature:</a:t>
                      </a:r>
                      <a:r>
                        <a:rPr lang="en-GB" sz="2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GB" sz="2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6MS</a:t>
                      </a:r>
                      <a:r>
                        <a:rPr lang="en-GB" sz="2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0" indent="0" fontAlgn="t">
                        <a:spcBef>
                          <a:spcPts val="0"/>
                        </a:spcBef>
                        <a:buNone/>
                      </a:pPr>
                      <a:r>
                        <a:rPr lang="en-GB" sz="2800" b="0" dirty="0" smtClean="0">
                          <a:solidFill>
                            <a:srgbClr val="17375E"/>
                          </a:solidFill>
                          <a:latin typeface="+mn-lt"/>
                        </a:rPr>
                        <a:t>Luxemburg, Denmark, Belgium, Slovenia, France and Spain </a:t>
                      </a:r>
                    </a:p>
                    <a:p>
                      <a:pPr marL="0" indent="0" fontAlgn="t">
                        <a:spcBef>
                          <a:spcPts val="0"/>
                        </a:spcBef>
                        <a:buNone/>
                      </a:pPr>
                      <a:r>
                        <a:rPr lang="en-GB" sz="2800" b="0" dirty="0" smtClean="0">
                          <a:solidFill>
                            <a:srgbClr val="17375E"/>
                          </a:solidFill>
                          <a:latin typeface="+mn-lt"/>
                        </a:rPr>
                        <a:t>+ EU in ACP countries (EDF)</a:t>
                      </a:r>
                    </a:p>
                    <a:p>
                      <a:endParaRPr lang="en-GB" sz="2800" b="0" dirty="0">
                        <a:latin typeface="+mn-lt"/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</a:tr>
              <a:tr h="2635168">
                <a:tc>
                  <a:txBody>
                    <a:bodyPr/>
                    <a:lstStyle/>
                    <a:p>
                      <a:pPr marL="0" indent="0" fontAlgn="t">
                        <a:spcBef>
                          <a:spcPts val="0"/>
                        </a:spcBef>
                        <a:buNone/>
                      </a:pPr>
                      <a:r>
                        <a:rPr lang="es-ES" sz="2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 </a:t>
                      </a:r>
                      <a:r>
                        <a:rPr lang="es-ES" sz="28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need</a:t>
                      </a:r>
                      <a:r>
                        <a:rPr lang="es-ES" sz="2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for</a:t>
                      </a:r>
                      <a:r>
                        <a:rPr lang="es-ES" sz="2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co-signature</a:t>
                      </a:r>
                      <a:r>
                        <a:rPr lang="es-ES" sz="2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: 7 MS </a:t>
                      </a:r>
                    </a:p>
                    <a:p>
                      <a:pPr marL="0" indent="0" fontAlgn="t">
                        <a:spcBef>
                          <a:spcPts val="0"/>
                        </a:spcBef>
                        <a:buNone/>
                      </a:pP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Romania,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Netherlands</a:t>
                      </a: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,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Germany</a:t>
                      </a: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,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Poland</a:t>
                      </a: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,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Slovakia</a:t>
                      </a: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, Bulgaria and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Italy</a:t>
                      </a: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 (+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lately</a:t>
                      </a: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,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also</a:t>
                      </a: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 Austria)</a:t>
                      </a:r>
                    </a:p>
                    <a:p>
                      <a:pPr marL="0" indent="0" algn="l" fontAlgn="t">
                        <a:spcBef>
                          <a:spcPts val="0"/>
                        </a:spcBef>
                        <a:buNone/>
                      </a:pPr>
                      <a:r>
                        <a:rPr lang="es-ES" sz="28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+ EU in DCI </a:t>
                      </a:r>
                      <a:r>
                        <a:rPr lang="es-ES" sz="2800" b="0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countries</a:t>
                      </a:r>
                      <a:endParaRPr lang="es-ES" sz="2800" b="0" dirty="0" smtClean="0">
                        <a:solidFill>
                          <a:schemeClr val="tx2"/>
                        </a:solidFill>
                        <a:latin typeface="+mn-lt"/>
                      </a:endParaRPr>
                    </a:p>
                    <a:p>
                      <a:endParaRPr lang="en-GB" sz="2800" dirty="0">
                        <a:latin typeface="+mn-lt"/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36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3" y="1196752"/>
            <a:ext cx="8881325" cy="5112568"/>
          </a:xfrm>
        </p:spPr>
        <p:txBody>
          <a:bodyPr/>
          <a:lstStyle/>
          <a:p>
            <a:pPr marL="857250" lvl="2" indent="0"/>
            <a:endParaRPr lang="en-GB" sz="400" b="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GB" sz="1000" b="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endParaRPr lang="en-GB" sz="2200" b="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412157"/>
              </p:ext>
            </p:extLst>
          </p:nvPr>
        </p:nvGraphicFramePr>
        <p:xfrm>
          <a:off x="539552" y="1249304"/>
          <a:ext cx="8208912" cy="525462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8208912"/>
              </a:tblGrid>
              <a:tr h="2300562"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3200" b="0" i="0" dirty="0" smtClean="0">
                          <a:solidFill>
                            <a:schemeClr val="tx2"/>
                          </a:solidFill>
                        </a:rPr>
                        <a:t>Carried out in the partner countries</a:t>
                      </a:r>
                      <a:r>
                        <a:rPr lang="en-GB" sz="3200" b="0" i="0" baseline="0" dirty="0" smtClean="0">
                          <a:solidFill>
                            <a:schemeClr val="tx2"/>
                          </a:solidFill>
                        </a:rPr>
                        <a:t> and</a:t>
                      </a:r>
                      <a:r>
                        <a:rPr lang="en-GB" sz="3200" b="0" i="0" dirty="0" smtClean="0">
                          <a:solidFill>
                            <a:schemeClr val="tx2"/>
                          </a:solidFill>
                        </a:rPr>
                        <a:t> normally include: </a:t>
                      </a:r>
                    </a:p>
                    <a:p>
                      <a:pPr marL="457200" lvl="1" indent="0">
                        <a:buNone/>
                      </a:pPr>
                      <a:endParaRPr lang="en-GB" sz="1500" b="0" dirty="0" smtClean="0">
                        <a:solidFill>
                          <a:schemeClr val="tx2"/>
                        </a:solidFill>
                      </a:endParaRPr>
                    </a:p>
                    <a:p>
                      <a:pPr lvl="1"/>
                      <a:r>
                        <a:rPr lang="en-GB" sz="2800" b="0" dirty="0" smtClean="0">
                          <a:solidFill>
                            <a:schemeClr val="tx2"/>
                          </a:solidFill>
                        </a:rPr>
                        <a:t>Partner govt./national administration</a:t>
                      </a:r>
                    </a:p>
                    <a:p>
                      <a:pPr lvl="1"/>
                      <a:r>
                        <a:rPr lang="en-GB" sz="2800" b="0" dirty="0" smtClean="0">
                          <a:solidFill>
                            <a:schemeClr val="tx2"/>
                          </a:solidFill>
                        </a:rPr>
                        <a:t>Other stakeholders</a:t>
                      </a:r>
                    </a:p>
                    <a:p>
                      <a:endParaRPr lang="en-GB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</a:tr>
              <a:tr h="2831462"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2800" b="0" dirty="0" smtClean="0">
                          <a:solidFill>
                            <a:schemeClr val="tx2"/>
                          </a:solidFill>
                        </a:rPr>
                        <a:t>Some MS have specifically mentioned :</a:t>
                      </a:r>
                      <a:r>
                        <a:rPr lang="en-GB" sz="2400" b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  <a:p>
                      <a:pPr marL="57150" indent="0">
                        <a:buNone/>
                      </a:pPr>
                      <a:endParaRPr lang="en-GB" sz="800" b="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342900" lvl="0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 CSO</a:t>
                      </a:r>
                      <a:r>
                        <a:rPr lang="en-GB" sz="2400" b="0" i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 in partner country</a:t>
                      </a:r>
                      <a:r>
                        <a:rPr lang="en-GB" sz="24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 (</a:t>
                      </a:r>
                      <a:r>
                        <a:rPr lang="en-GB" sz="2400" b="0" i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LU, RO, DE, PL, BG, IT + EU</a:t>
                      </a:r>
                      <a:r>
                        <a:rPr lang="en-GB" sz="24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marL="800100" lvl="1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 CSO </a:t>
                      </a:r>
                      <a:r>
                        <a:rPr lang="en-GB" sz="2400" b="0" i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in the MS </a:t>
                      </a:r>
                      <a:r>
                        <a:rPr lang="en-GB" sz="24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(</a:t>
                      </a:r>
                      <a:r>
                        <a:rPr lang="en-GB" sz="2400" b="0" i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DE</a:t>
                      </a:r>
                      <a:r>
                        <a:rPr lang="en-GB" sz="2400" b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342900" lvl="0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 Local private sector (</a:t>
                      </a:r>
                      <a:r>
                        <a:rPr lang="en-GB" sz="2400" b="0" i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LU, PL, IT + EU</a:t>
                      </a:r>
                      <a:r>
                        <a:rPr lang="en-GB" sz="2400" b="0" i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marL="342900" lvl="0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 Other donors (</a:t>
                      </a:r>
                      <a:r>
                        <a:rPr lang="en-GB" sz="2400" b="0" i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DE, SK</a:t>
                      </a:r>
                      <a:r>
                        <a:rPr lang="en-GB" sz="2400" b="0" i="0" dirty="0" smtClean="0">
                          <a:solidFill>
                            <a:schemeClr val="tx2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200150" lvl="2" indent="-285750">
                        <a:buFont typeface="Arial" panose="020B0604020202020204" pitchFamily="34" charset="0"/>
                        <a:buChar char="•"/>
                      </a:pPr>
                      <a:endParaRPr lang="en-GB" sz="2400" b="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en-GB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</a:tr>
            </a:tbl>
          </a:graphicData>
        </a:graphic>
      </p:graphicFrame>
      <p:sp>
        <p:nvSpPr>
          <p:cNvPr id="4" name="3 Rectángulo"/>
          <p:cNvSpPr/>
          <p:nvPr/>
        </p:nvSpPr>
        <p:spPr>
          <a:xfrm>
            <a:off x="2683342" y="338753"/>
            <a:ext cx="37289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Consultations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9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4665"/>
            <a:ext cx="8697144" cy="576064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Guidelines / Instructions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24744"/>
            <a:ext cx="7859216" cy="554461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1000" b="1" i="0" dirty="0"/>
          </a:p>
          <a:p>
            <a:pPr marL="457200" lvl="1" indent="0">
              <a:buNone/>
            </a:pPr>
            <a:endParaRPr lang="en-US" sz="1000" b="0" dirty="0"/>
          </a:p>
          <a:p>
            <a:pPr marL="457200" lvl="1" indent="0">
              <a:buNone/>
            </a:pPr>
            <a:endParaRPr lang="en-US" sz="2400" b="0" dirty="0"/>
          </a:p>
          <a:p>
            <a:pPr marL="457200" lvl="1" indent="0">
              <a:buNone/>
            </a:pPr>
            <a:endParaRPr lang="en-US" sz="2400" dirty="0" smtClean="0">
              <a:ea typeface="+mn-ea"/>
              <a:cs typeface="+mn-cs"/>
            </a:endParaRPr>
          </a:p>
          <a:p>
            <a:pPr marL="457200" lvl="1" indent="0">
              <a:buNone/>
            </a:pPr>
            <a:endParaRPr lang="en-US" sz="2400" dirty="0">
              <a:ea typeface="+mn-ea"/>
              <a:cs typeface="+mn-cs"/>
            </a:endParaRPr>
          </a:p>
          <a:p>
            <a:pPr marL="457200" lvl="1" indent="0">
              <a:buNone/>
            </a:pPr>
            <a:endParaRPr lang="en-US" sz="2400" dirty="0" smtClean="0">
              <a:ea typeface="+mn-ea"/>
              <a:cs typeface="+mn-cs"/>
            </a:endParaRPr>
          </a:p>
          <a:p>
            <a:pPr marL="457200" lvl="1" indent="0">
              <a:buNone/>
            </a:pPr>
            <a:endParaRPr lang="en-US" sz="2400" dirty="0">
              <a:ea typeface="+mn-ea"/>
              <a:cs typeface="+mn-cs"/>
            </a:endParaRPr>
          </a:p>
          <a:p>
            <a:pPr marL="457200" lvl="1" indent="0">
              <a:buNone/>
            </a:pPr>
            <a:endParaRPr lang="en-US" sz="2400" dirty="0" smtClean="0">
              <a:ea typeface="+mn-ea"/>
              <a:cs typeface="+mn-cs"/>
            </a:endParaRPr>
          </a:p>
          <a:p>
            <a:pPr marL="457200" lvl="1" indent="0">
              <a:buNone/>
            </a:pPr>
            <a:endParaRPr lang="en-US" sz="2400" dirty="0">
              <a:ea typeface="+mn-ea"/>
              <a:cs typeface="+mn-cs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31518"/>
              </p:ext>
            </p:extLst>
          </p:nvPr>
        </p:nvGraphicFramePr>
        <p:xfrm>
          <a:off x="395536" y="1340769"/>
          <a:ext cx="8352928" cy="346735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3539376"/>
                <a:gridCol w="4813552"/>
              </a:tblGrid>
              <a:tr h="11411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dirty="0" smtClean="0">
                          <a:solidFill>
                            <a:schemeClr val="bg1"/>
                          </a:solidFill>
                        </a:rPr>
                        <a:t>Policy Guidelines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2800" b="1" i="0" dirty="0" smtClean="0">
                          <a:solidFill>
                            <a:schemeClr val="bg1"/>
                          </a:solidFill>
                        </a:rPr>
                        <a:t> MS + EU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DK, IT,</a:t>
                      </a:r>
                      <a:r>
                        <a:rPr lang="en-US" sz="2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LT, NL, RO </a:t>
                      </a: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11411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dirty="0" smtClean="0">
                          <a:solidFill>
                            <a:schemeClr val="bg1"/>
                          </a:solidFill>
                        </a:rPr>
                        <a:t>Country programming </a:t>
                      </a:r>
                    </a:p>
                    <a:p>
                      <a:pPr lvl="1"/>
                      <a:r>
                        <a:rPr lang="es-ES" sz="2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lang="es-ES" sz="2800" b="1" dirty="0" smtClean="0">
                          <a:solidFill>
                            <a:schemeClr val="bg1"/>
                          </a:solidFill>
                        </a:rPr>
                        <a:t> MS + EU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AT, BG, DE, DK, ES, FR,</a:t>
                      </a:r>
                      <a:r>
                        <a:rPr lang="en-US" sz="2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IT, LU, NL,</a:t>
                      </a:r>
                      <a:r>
                        <a:rPr lang="en-US" sz="2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PL, SI</a:t>
                      </a:r>
                      <a:r>
                        <a:rPr lang="en-US" sz="2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11850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 err="1" smtClean="0">
                          <a:solidFill>
                            <a:schemeClr val="bg1"/>
                          </a:solidFill>
                        </a:rPr>
                        <a:t>Joint</a:t>
                      </a:r>
                      <a:r>
                        <a:rPr lang="es-ES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1" dirty="0" err="1" smtClean="0">
                          <a:solidFill>
                            <a:schemeClr val="bg1"/>
                          </a:solidFill>
                        </a:rPr>
                        <a:t>Programming</a:t>
                      </a:r>
                      <a:endParaRPr lang="es-ES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s-ES" sz="2800" b="1" dirty="0" smtClean="0">
                          <a:solidFill>
                            <a:schemeClr val="bg1"/>
                          </a:solidFill>
                        </a:rPr>
                        <a:t>MS + EU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 smtClean="0">
                          <a:solidFill>
                            <a:schemeClr val="bg1"/>
                          </a:solidFill>
                        </a:rPr>
                        <a:t>DE, DK, FR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95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625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Flexibility towards synchronisation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5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marL="457200" lvl="1" indent="0">
              <a:buNone/>
            </a:pPr>
            <a:endParaRPr lang="en-GB" b="0" dirty="0"/>
          </a:p>
          <a:p>
            <a:pPr marL="457200" lvl="1" indent="0">
              <a:buNone/>
            </a:pPr>
            <a:endParaRPr lang="en-GB" b="0" dirty="0" smtClean="0"/>
          </a:p>
          <a:p>
            <a:pPr marL="457200" lvl="1" indent="0">
              <a:buNone/>
            </a:pPr>
            <a:endParaRPr lang="en-GB" b="0" dirty="0"/>
          </a:p>
          <a:p>
            <a:pPr lvl="1">
              <a:buFont typeface="Arial" panose="020B0604020202020204" pitchFamily="34" charset="0"/>
              <a:buChar char="•"/>
            </a:pPr>
            <a:endParaRPr lang="en-GB" b="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b="0" dirty="0" smtClean="0"/>
          </a:p>
          <a:p>
            <a:pPr marL="457200" lvl="1" indent="0">
              <a:buNone/>
            </a:pPr>
            <a:endParaRPr lang="en-GB" sz="1100" b="0" dirty="0">
              <a:solidFill>
                <a:srgbClr val="002060"/>
              </a:solidFill>
            </a:endParaRPr>
          </a:p>
          <a:p>
            <a:pPr marL="57150" indent="0" algn="just">
              <a:buNone/>
            </a:pPr>
            <a:endParaRPr lang="en-GB" dirty="0" smtClean="0">
              <a:solidFill>
                <a:srgbClr val="002060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70870"/>
              </p:ext>
            </p:extLst>
          </p:nvPr>
        </p:nvGraphicFramePr>
        <p:xfrm>
          <a:off x="395536" y="1772816"/>
          <a:ext cx="8496944" cy="316835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{69CF1AB2-1976-4502-BF36-3FF5EA218861}</a:tableStyleId>
              </a:tblPr>
              <a:tblGrid>
                <a:gridCol w="3641548"/>
                <a:gridCol w="4855396"/>
              </a:tblGrid>
              <a:tr h="1179860">
                <a:tc>
                  <a:txBody>
                    <a:bodyPr/>
                    <a:lstStyle/>
                    <a:p>
                      <a:pPr lvl="0"/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Possible for many MS </a:t>
                      </a:r>
                    </a:p>
                    <a:p>
                      <a:pPr lvl="1"/>
                      <a:r>
                        <a:rPr lang="en-GB" sz="2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11 MS + EU</a:t>
                      </a:r>
                      <a:endParaRPr lang="es-E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baseline="0" dirty="0" smtClean="0">
                          <a:solidFill>
                            <a:schemeClr val="bg1"/>
                          </a:solidFill>
                        </a:rPr>
                        <a:t>AT</a:t>
                      </a:r>
                      <a:r>
                        <a:rPr lang="es-ES" sz="2800" b="1" baseline="0" dirty="0" smtClean="0">
                          <a:solidFill>
                            <a:schemeClr val="bg1"/>
                          </a:solidFill>
                        </a:rPr>
                        <a:t>, BG, DE, DK, FR, IT, </a:t>
                      </a: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LU, NL, RO, </a:t>
                      </a:r>
                      <a:r>
                        <a:rPr lang="en-GB" sz="2800" b="1" baseline="0" dirty="0" smtClean="0">
                          <a:solidFill>
                            <a:schemeClr val="bg1"/>
                          </a:solidFill>
                        </a:rPr>
                        <a:t>SE   </a:t>
                      </a:r>
                      <a:endParaRPr lang="es-E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  <a:tr h="1988492">
                <a:tc>
                  <a:txBody>
                    <a:bodyPr/>
                    <a:lstStyle/>
                    <a:p>
                      <a:pPr algn="l"/>
                      <a:endParaRPr lang="en-GB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Difficult for 2 MS </a:t>
                      </a:r>
                    </a:p>
                  </a:txBody>
                  <a:tcPr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BE</a:t>
                      </a:r>
                      <a:r>
                        <a:rPr lang="en-GB" sz="2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2800" b="1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2400" b="0" i="1" baseline="0" dirty="0" smtClean="0">
                          <a:solidFill>
                            <a:schemeClr val="bg1"/>
                          </a:solidFill>
                        </a:rPr>
                        <a:t>due to strict internal ruling  &amp; current budget constrains</a:t>
                      </a:r>
                      <a:endParaRPr lang="en-GB" sz="2400" b="0" i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bg1"/>
                          </a:solidFill>
                        </a:rPr>
                        <a:t>LT</a:t>
                      </a:r>
                      <a:r>
                        <a:rPr lang="en-GB" sz="2800" b="1" i="1" baseline="0" dirty="0" smtClean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GB" sz="2400" b="0" i="1" baseline="0" dirty="0" smtClean="0">
                          <a:solidFill>
                            <a:schemeClr val="bg1"/>
                          </a:solidFill>
                        </a:rPr>
                        <a:t>due to annual budgets</a:t>
                      </a:r>
                      <a:endParaRPr lang="es-ES" sz="24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57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lement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g_devco_powerpoint_template-orang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Element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</TotalTime>
  <Words>990</Words>
  <Application>Microsoft Office PowerPoint</Application>
  <PresentationFormat>On-screen Show (4:3)</PresentationFormat>
  <Paragraphs>269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Office Theme</vt:lpstr>
      <vt:lpstr>Elemental</vt:lpstr>
      <vt:lpstr>dg_devco_powerpoint_template-orange_en</vt:lpstr>
      <vt:lpstr>1_Elemental</vt:lpstr>
      <vt:lpstr> Joint Programming Technical Seminar  Brussels, 19 February 2016</vt:lpstr>
      <vt:lpstr>PowerPoint Presentation</vt:lpstr>
      <vt:lpstr>PowerPoint Presentation</vt:lpstr>
      <vt:lpstr>PowerPoint Presentation</vt:lpstr>
      <vt:lpstr>Duration of programming period</vt:lpstr>
      <vt:lpstr>Co-signature of the document</vt:lpstr>
      <vt:lpstr>PowerPoint Presentation</vt:lpstr>
      <vt:lpstr>Guidelines / Instructions</vt:lpstr>
      <vt:lpstr>Flexibility towards synchronisation</vt:lpstr>
      <vt:lpstr>  Looking ahead … </vt:lpstr>
      <vt:lpstr>Required elements for joint strategy  (I) </vt:lpstr>
      <vt:lpstr>Required elements for joint strategy  (II) </vt:lpstr>
      <vt:lpstr>Possible substitution of bilateral programming</vt:lpstr>
      <vt:lpstr>PowerPoint Presentation</vt:lpstr>
      <vt:lpstr>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and Modality</dc:title>
  <dc:creator>Alexander ORIORDAN</dc:creator>
  <cp:keywords>alexanderoriordan@gmail.com</cp:keywords>
  <cp:lastModifiedBy>MOLTENI Lino (DEVCO)</cp:lastModifiedBy>
  <cp:revision>245</cp:revision>
  <cp:lastPrinted>2016-02-18T11:00:55Z</cp:lastPrinted>
  <dcterms:created xsi:type="dcterms:W3CDTF">2012-08-13T11:30:33Z</dcterms:created>
  <dcterms:modified xsi:type="dcterms:W3CDTF">2016-02-26T18:17:54Z</dcterms:modified>
</cp:coreProperties>
</file>