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1" r:id="rId2"/>
    <p:sldId id="264" r:id="rId3"/>
    <p:sldId id="263" r:id="rId4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VAGLIANO Eleonora (DEVCO)" initials="AE(" lastIdx="6" clrIdx="0"/>
  <p:cmAuthor id="1" name="CLB" initials="CL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49"/>
    <a:srgbClr val="3166CF"/>
    <a:srgbClr val="66CCFF"/>
    <a:srgbClr val="3C3CBA"/>
    <a:srgbClr val="0F5494"/>
    <a:srgbClr val="C0FDA1"/>
    <a:srgbClr val="356AC1"/>
    <a:srgbClr val="3E6FD2"/>
    <a:srgbClr val="2D5EC1"/>
    <a:srgbClr val="BD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10" autoAdjust="0"/>
    <p:restoredTop sz="88568" autoAdjust="0"/>
  </p:normalViewPr>
  <p:slideViewPr>
    <p:cSldViewPr>
      <p:cViewPr>
        <p:scale>
          <a:sx n="60" d="100"/>
          <a:sy n="60" d="100"/>
        </p:scale>
        <p:origin x="-18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948" y="8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7D52C5C-AD58-476C-8B26-E2776326A4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4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5AF7FD0-3DC8-4972-86F2-278B28094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Kenya </a:t>
            </a:r>
            <a:r>
              <a:rPr lang="en-GB" sz="1200" kern="120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and Mali, after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2017-2018</a:t>
            </a:r>
            <a:endParaRPr lang="en-GB" dirty="0" smtClean="0"/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477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78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6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67744" y="3142481"/>
            <a:ext cx="5040312" cy="790575"/>
          </a:xfrm>
        </p:spPr>
        <p:txBody>
          <a:bodyPr/>
          <a:lstStyle>
            <a:lvl1pPr marL="3175" algn="ctr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>
                <a:solidFill>
                  <a:srgbClr val="FFFFFF"/>
                </a:solidFill>
              </a:rPr>
              <a:pPr/>
              <a:t>‹#›</a:t>
            </a:fld>
            <a:endParaRPr lang="en-GB">
              <a:solidFill>
                <a:srgbClr val="FFFFFF"/>
              </a:solidFill>
            </a:endParaRPr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2878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94EB-4D0A-4749-B2C5-8D9467722E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16632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88640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1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84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3568" y="2276872"/>
            <a:ext cx="7704608" cy="790575"/>
          </a:xfrm>
        </p:spPr>
        <p:txBody>
          <a:bodyPr>
            <a:noAutofit/>
          </a:bodyPr>
          <a:lstStyle/>
          <a:p>
            <a:pPr algn="ctr"/>
            <a:r>
              <a:rPr lang="fr-BE" sz="3600" dirty="0" smtClean="0"/>
              <a:t>Joint Programming</a:t>
            </a:r>
            <a:br>
              <a:rPr lang="fr-BE" sz="3600" dirty="0" smtClean="0"/>
            </a:br>
            <a:r>
              <a:rPr lang="fr-BE" sz="3600" dirty="0" err="1" smtClean="0"/>
              <a:t>Technical</a:t>
            </a:r>
            <a:r>
              <a:rPr lang="fr-BE" sz="3600" dirty="0" smtClean="0"/>
              <a:t> </a:t>
            </a:r>
            <a:r>
              <a:rPr lang="fr-BE" sz="3600" dirty="0" err="1" smtClean="0"/>
              <a:t>Seminar</a:t>
            </a:r>
            <a:r>
              <a:rPr lang="fr-BE" sz="3600" dirty="0" smtClean="0"/>
              <a:t/>
            </a:r>
            <a:br>
              <a:rPr lang="fr-BE" sz="3600" dirty="0" smtClean="0"/>
            </a:br>
            <a:r>
              <a:rPr lang="fr-BE" sz="3600" dirty="0" smtClean="0"/>
              <a:t/>
            </a:r>
            <a:br>
              <a:rPr lang="fr-BE" sz="3600" dirty="0" smtClean="0"/>
            </a:br>
            <a:r>
              <a:rPr lang="fr-BE" sz="3600" dirty="0" smtClean="0"/>
              <a:t>Brussels, 19 </a:t>
            </a:r>
            <a:r>
              <a:rPr lang="fr-BE" sz="3600" dirty="0" err="1" smtClean="0"/>
              <a:t>February</a:t>
            </a:r>
            <a:r>
              <a:rPr lang="fr-BE" sz="3600" dirty="0" smtClean="0"/>
              <a:t> 2016</a:t>
            </a:r>
            <a:endParaRPr lang="en-GB" sz="36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1520" y="4149080"/>
            <a:ext cx="8784976" cy="1440755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GB" sz="4000" dirty="0"/>
              <a:t>SESSION </a:t>
            </a:r>
            <a:r>
              <a:rPr lang="en-GB" sz="4000" dirty="0" smtClean="0"/>
              <a:t>2</a:t>
            </a:r>
          </a:p>
          <a:p>
            <a:pPr algn="ctr"/>
            <a:r>
              <a:rPr lang="en-GB" sz="4000" dirty="0" smtClean="0"/>
              <a:t> Replies by MS + EU on </a:t>
            </a:r>
            <a:r>
              <a:rPr lang="en-GB" sz="4000" dirty="0"/>
              <a:t>c</a:t>
            </a:r>
            <a:r>
              <a:rPr lang="en-GB" sz="4000" dirty="0" smtClean="0"/>
              <a:t>ountries for substitution</a:t>
            </a:r>
          </a:p>
        </p:txBody>
      </p:sp>
    </p:spTree>
    <p:extLst>
      <p:ext uri="{BB962C8B-B14F-4D97-AF65-F5344CB8AC3E}">
        <p14:creationId xmlns:p14="http://schemas.microsoft.com/office/powerpoint/2010/main" val="3509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en-GB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515398"/>
              </p:ext>
            </p:extLst>
          </p:nvPr>
        </p:nvGraphicFramePr>
        <p:xfrm>
          <a:off x="323528" y="980728"/>
          <a:ext cx="8568954" cy="5827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562"/>
                <a:gridCol w="3556071"/>
                <a:gridCol w="2880321"/>
              </a:tblGrid>
              <a:tr h="861180">
                <a:tc>
                  <a:txBody>
                    <a:bodyPr/>
                    <a:lstStyle/>
                    <a:p>
                      <a:pPr lvl="0"/>
                      <a:r>
                        <a:rPr lang="fr-BE" sz="2200" dirty="0" smtClean="0"/>
                        <a:t>EU </a:t>
                      </a:r>
                    </a:p>
                    <a:p>
                      <a:pPr lvl="0"/>
                      <a:r>
                        <a:rPr lang="fr-BE" sz="2200" dirty="0" smtClean="0"/>
                        <a:t>(5 countries</a:t>
                      </a:r>
                      <a:r>
                        <a:rPr lang="fr-BE" sz="2200" baseline="0" dirty="0" smtClean="0"/>
                        <a:t> </a:t>
                      </a:r>
                      <a:r>
                        <a:rPr lang="fr-BE" sz="2200" baseline="0" dirty="0" err="1" smtClean="0"/>
                        <a:t>tbc</a:t>
                      </a:r>
                      <a:r>
                        <a:rPr lang="fr-BE" sz="2200" baseline="0" dirty="0" smtClean="0"/>
                        <a:t>)</a:t>
                      </a:r>
                      <a:endParaRPr lang="en-GB" sz="2200" b="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Laos, Senegal, Mali, Palestine &amp; Ethiopia (tbc)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Laos </a:t>
                      </a:r>
                      <a:r>
                        <a:rPr lang="fr-BE" sz="2200" dirty="0" err="1" smtClean="0"/>
                        <a:t>well</a:t>
                      </a:r>
                      <a:r>
                        <a:rPr lang="fr-BE" sz="2200" dirty="0" smtClean="0"/>
                        <a:t> </a:t>
                      </a:r>
                      <a:r>
                        <a:rPr lang="fr-BE" sz="2200" dirty="0" err="1" smtClean="0"/>
                        <a:t>advanced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266084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Germany 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(7 countries)</a:t>
                      </a:r>
                      <a:endParaRPr lang="en-GB" sz="2200" b="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Laos, Palestinian Territories, Ethiopia, Benin, Cambodia, Kenya &amp; Mali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In principle</a:t>
                      </a:r>
                      <a:r>
                        <a:rPr lang="en-GB" sz="2200" baseline="0" dirty="0" smtClean="0"/>
                        <a:t> possible in all 50 "focal countries" for German cooperation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44237">
                <a:tc>
                  <a:txBody>
                    <a:bodyPr/>
                    <a:lstStyle/>
                    <a:p>
                      <a:pPr lvl="0">
                        <a:buFont typeface="Arial" panose="020B0604020202020204" pitchFamily="34" charset="0"/>
                        <a:buNone/>
                      </a:pPr>
                      <a:r>
                        <a:rPr lang="en-GB" sz="2200" dirty="0" smtClean="0"/>
                        <a:t>Sweden </a:t>
                      </a:r>
                    </a:p>
                    <a:p>
                      <a:pPr lvl="0">
                        <a:buFont typeface="Arial" panose="020B0604020202020204" pitchFamily="34" charset="0"/>
                        <a:buNone/>
                      </a:pPr>
                      <a:r>
                        <a:rPr lang="en-GB" sz="2200" dirty="0" smtClean="0"/>
                        <a:t>(4 countries)</a:t>
                      </a:r>
                      <a:endParaRPr lang="en-GB" sz="2200" b="0" dirty="0" smtClean="0">
                        <a:solidFill>
                          <a:srgbClr val="FFFF0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Myanmar, Burkina Faso, Cambodia, Afghanistan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200" dirty="0" err="1" smtClean="0"/>
                        <a:t>Pending</a:t>
                      </a:r>
                      <a:r>
                        <a:rPr lang="fr-BE" sz="2200" dirty="0" smtClean="0"/>
                        <a:t> </a:t>
                      </a:r>
                      <a:r>
                        <a:rPr lang="fr-BE" sz="2200" dirty="0" err="1" smtClean="0"/>
                        <a:t>political</a:t>
                      </a:r>
                      <a:r>
                        <a:rPr lang="fr-BE" sz="2200" dirty="0" smtClean="0"/>
                        <a:t> </a:t>
                      </a:r>
                      <a:r>
                        <a:rPr lang="fr-BE" sz="2200" dirty="0" err="1" smtClean="0"/>
                        <a:t>decision</a:t>
                      </a:r>
                      <a:r>
                        <a:rPr lang="fr-BE" sz="2200" baseline="0" dirty="0" smtClean="0"/>
                        <a:t> 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052232">
                <a:tc>
                  <a:txBody>
                    <a:bodyPr/>
                    <a:lstStyle/>
                    <a:p>
                      <a:pPr lvl="0"/>
                      <a:r>
                        <a:rPr lang="en-GB" sz="2200" dirty="0" smtClean="0"/>
                        <a:t>Spain </a:t>
                      </a:r>
                    </a:p>
                    <a:p>
                      <a:pPr lvl="0"/>
                      <a:r>
                        <a:rPr lang="en-GB" sz="2200" dirty="0" smtClean="0"/>
                        <a:t>(1 country)</a:t>
                      </a:r>
                      <a:endParaRPr lang="en-GB" sz="2200" b="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Bolivia fulfils ES expectations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But</a:t>
                      </a:r>
                      <a:r>
                        <a:rPr lang="en-GB" sz="2200" baseline="0" dirty="0" smtClean="0"/>
                        <a:t> s</a:t>
                      </a:r>
                      <a:r>
                        <a:rPr lang="en-GB" sz="2200" dirty="0" smtClean="0"/>
                        <a:t>ubstitution of  bilateral programme  not considered</a:t>
                      </a:r>
                      <a:r>
                        <a:rPr lang="en-GB" sz="2200" baseline="0" dirty="0" smtClean="0"/>
                        <a:t> yet</a:t>
                      </a: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30717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200" dirty="0" smtClean="0"/>
                        <a:t>France </a:t>
                      </a:r>
                      <a:endParaRPr lang="en-GB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all JP countries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Unless  justifying circumstances </a:t>
                      </a: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30717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Austria</a:t>
                      </a:r>
                      <a:endParaRPr lang="en-GB" sz="22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Palestine</a:t>
                      </a:r>
                      <a:endParaRPr lang="en-GB" sz="22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Under consideration</a:t>
                      </a:r>
                      <a:endParaRPr lang="en-GB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23528" y="268981"/>
            <a:ext cx="8280920" cy="481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Possible countries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to consider for substitution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9347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082849"/>
              </p:ext>
            </p:extLst>
          </p:nvPr>
        </p:nvGraphicFramePr>
        <p:xfrm>
          <a:off x="323528" y="188640"/>
          <a:ext cx="8424935" cy="6164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5250"/>
                <a:gridCol w="964687"/>
                <a:gridCol w="1040543"/>
                <a:gridCol w="953144"/>
                <a:gridCol w="900375"/>
                <a:gridCol w="900375"/>
                <a:gridCol w="1350561"/>
              </a:tblGrid>
              <a:tr h="589139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Preliminary list : countries to consider for substitution</a:t>
                      </a:r>
                      <a:endParaRPr lang="en-GB" sz="24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600" b="1" dirty="0">
                        <a:solidFill>
                          <a:srgbClr val="3C3CBA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50"/>
                    </a:solidFill>
                  </a:tcPr>
                </a:tc>
              </a:tr>
              <a:tr h="457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EU 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Germany 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Sweden 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Spain </a:t>
                      </a:r>
                      <a:endParaRPr lang="en-GB" sz="1800" b="1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Austria</a:t>
                      </a:r>
                      <a:endParaRPr lang="en-GB" sz="1800" b="1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France</a:t>
                      </a:r>
                      <a:endParaRPr lang="en-GB" sz="1800" b="1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4390" marR="54390" marT="0" marB="0">
                    <a:solidFill>
                      <a:srgbClr val="3166CF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Afghanistan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Benin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maybe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/>
                      <a:r>
                        <a:rPr lang="es-ES" sz="1800" dirty="0" smtClean="0">
                          <a:solidFill>
                            <a:schemeClr val="bg1"/>
                          </a:solidFill>
                          <a:latin typeface="+mj-lt"/>
                        </a:rPr>
                        <a:t>Bolivia</a:t>
                      </a:r>
                      <a:endParaRPr lang="es-E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</a:rPr>
                        <a:t>TBC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Burkina Faso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418240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Burma / Myanmar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Cambodia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CAR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maybe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Ethiopia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maybe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Kenya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Laos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</a:rPr>
                        <a:t>In</a:t>
                      </a:r>
                      <a:r>
                        <a:rPr lang="fr-BE" sz="1800" b="1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</a:rPr>
                        <a:t> </a:t>
                      </a:r>
                      <a:r>
                        <a:rPr lang="fr-BE" sz="1800" b="1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</a:rPr>
                        <a:t>progress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Mali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maybe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Palestine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</a:rPr>
                        <a:t>maybe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GB" sz="1800" b="1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 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</a:rPr>
                        <a:t>TBC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  <a:tr h="353972">
                <a:tc>
                  <a:txBody>
                    <a:bodyPr/>
                    <a:lstStyle/>
                    <a:p>
                      <a:pPr lv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Senegal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maybe</a:t>
                      </a: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54390" marR="54390" marT="0" marB="0">
                    <a:solidFill>
                      <a:srgbClr val="00A24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6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2240</TotalTime>
  <Words>175</Words>
  <Application>Microsoft Office PowerPoint</Application>
  <PresentationFormat>On-screen Show (4:3)</PresentationFormat>
  <Paragraphs>100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Joint Programming Technical Seminar  Brussels, 19 February 2016</vt:lpstr>
      <vt:lpstr> 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and Modality</dc:title>
  <dc:creator>Alexander ORIORDAN</dc:creator>
  <cp:keywords>alexanderoriordan@gmail.com</cp:keywords>
  <cp:lastModifiedBy>MOLTENI Lino (DEVCO)</cp:lastModifiedBy>
  <cp:revision>218</cp:revision>
  <cp:lastPrinted>2016-02-18T16:11:01Z</cp:lastPrinted>
  <dcterms:created xsi:type="dcterms:W3CDTF">2012-08-13T11:30:33Z</dcterms:created>
  <dcterms:modified xsi:type="dcterms:W3CDTF">2016-02-26T17:53:17Z</dcterms:modified>
</cp:coreProperties>
</file>