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handoutMasterIdLst>
    <p:handoutMasterId r:id="rId11"/>
  </p:handoutMasterIdLst>
  <p:sldIdLst>
    <p:sldId id="256" r:id="rId3"/>
    <p:sldId id="280" r:id="rId4"/>
    <p:sldId id="282" r:id="rId5"/>
    <p:sldId id="283" r:id="rId6"/>
    <p:sldId id="284" r:id="rId7"/>
    <p:sldId id="286" r:id="rId8"/>
    <p:sldId id="287" r:id="rId9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VAGLIANO Eleonora (DEVCO)" initials="AE(" lastIdx="6" clrIdx="0"/>
  <p:cmAuthor id="1" name="CLB" initials="CLB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CCFFCC"/>
    <a:srgbClr val="FFCCCC"/>
    <a:srgbClr val="CCECFF"/>
    <a:srgbClr val="CCFFFF"/>
    <a:srgbClr val="FFCC99"/>
    <a:srgbClr val="FFFFCC"/>
    <a:srgbClr val="C0FDA1"/>
    <a:srgbClr val="66FFFF"/>
    <a:srgbClr val="00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210" autoAdjust="0"/>
    <p:restoredTop sz="98046" autoAdjust="0"/>
  </p:normalViewPr>
  <p:slideViewPr>
    <p:cSldViewPr>
      <p:cViewPr>
        <p:scale>
          <a:sx n="80" d="100"/>
          <a:sy n="80" d="100"/>
        </p:scale>
        <p:origin x="-1312" y="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3948" y="84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27D52C5C-AD58-476C-8B26-E2776326A4A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23425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F5AF7FD0-3DC8-4972-86F2-278B28094C6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43331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1628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9157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noProof="0" dirty="0" smtClean="0"/>
              <a:t>Click to edit Master title style</a:t>
            </a:r>
            <a:endParaRPr lang="en-GB" noProof="0" dirty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76329798-49A8-4FEB-8034-BF26125B2F1C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3098" name="Picture 26" descr="footer_white_transparent_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8" y="6596063"/>
            <a:ext cx="647700" cy="268287"/>
          </a:xfrm>
          <a:prstGeom prst="rect">
            <a:avLst/>
          </a:prstGeom>
          <a:solidFill>
            <a:srgbClr val="BF4B36"/>
          </a:solidFill>
          <a:ln w="9525">
            <a:solidFill>
              <a:srgbClr val="BF4B36"/>
            </a:solidFill>
            <a:miter lim="800000"/>
            <a:headEnd/>
            <a:tailEnd/>
          </a:ln>
        </p:spPr>
      </p:pic>
      <p:pic>
        <p:nvPicPr>
          <p:cNvPr id="13" name="Picture 13" descr="logoEC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9" y="102668"/>
            <a:ext cx="1279810" cy="88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4" descr="EEAS_P_TXT_S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84271"/>
            <a:ext cx="1368276" cy="89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BBA8BD-A49D-4656-9848-48D9F37DE13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4133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892694-19A3-4D71-A5F2-01B3076A15B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76164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29798-49A8-4FEB-8034-BF26125B2F1C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26" descr="footer_white_transparent_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8" y="6596063"/>
            <a:ext cx="647700" cy="268287"/>
          </a:xfrm>
          <a:prstGeom prst="rect">
            <a:avLst/>
          </a:prstGeom>
          <a:solidFill>
            <a:srgbClr val="BF4B36"/>
          </a:solidFill>
          <a:ln w="9525">
            <a:solidFill>
              <a:srgbClr val="BF4B36"/>
            </a:solidFill>
            <a:miter lim="800000"/>
            <a:headEnd/>
            <a:tailEnd/>
          </a:ln>
        </p:spPr>
      </p:pic>
      <p:pic>
        <p:nvPicPr>
          <p:cNvPr id="8" name="Picture 13" descr="logoEC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9" y="102668"/>
            <a:ext cx="1279810" cy="88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4" descr="EEAS_P_TXT_S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84271"/>
            <a:ext cx="1368276" cy="89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45728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36FCD-9ECC-4C1D-841B-070126BE71E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90500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CACB1-8AA6-45E3-9868-9D952E32E16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7186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2DEC6-B79D-40F4-BDAE-C5B021F6E1C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02678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DDCAD-AF3B-4EEF-B42A-A7C2789198D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9069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1E35C-FE78-4FF9-8956-CC4CB70D5FA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39573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36A2B-83C5-4A49-8BE6-A5392DC2CDD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83363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34AB9-E6C2-40C0-83A3-051671AF7A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6559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036FCD-9ECC-4C1D-841B-070126BE71E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45274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76079-9822-4689-82F5-8BEF62E6417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72575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BA8BD-A49D-4656-9848-48D9F37DE13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44629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92694-19A3-4D71-A5F2-01B3076A15B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737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0CACB1-8AA6-45E3-9868-9D952E32E16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0766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02DEC6-B79D-40F4-BDAE-C5B021F6E1C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3835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BDDCAD-AF3B-4EEF-B42A-A7C2789198D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3138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F1E35C-FE78-4FF9-8956-CC4CB70D5FA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4956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736A2B-83C5-4A49-8BE6-A5392DC2CDD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4833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34AB9-E6C2-40C0-83A3-051671AF7A6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156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176079-9822-4689-82F5-8BEF62E6417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2072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46881" y="126876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CE2094EB-4D0A-4749-B2C5-8D9467722E4F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7" name="Picture 23" descr="footer_white_transparent_en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8" y="6596063"/>
            <a:ext cx="611187" cy="252412"/>
          </a:xfrm>
          <a:prstGeom prst="rect">
            <a:avLst/>
          </a:prstGeom>
          <a:solidFill>
            <a:srgbClr val="BF4B36"/>
          </a:solidFill>
          <a:ln w="9525">
            <a:solidFill>
              <a:srgbClr val="BF4B36"/>
            </a:solidFill>
            <a:miter lim="800000"/>
            <a:headEnd/>
            <a:tailEnd/>
          </a:ln>
        </p:spPr>
      </p:pic>
      <p:pic>
        <p:nvPicPr>
          <p:cNvPr id="12" name="Picture 13" descr="logoEC.jp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9" y="188914"/>
            <a:ext cx="1279810" cy="88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4" descr="EEAS_P_TXT_S.jpg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06375"/>
            <a:ext cx="1368276" cy="89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094EB-4D0A-4749-B2C5-8D9467722E4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3" descr="logoEC.jp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9" y="188914"/>
            <a:ext cx="1279810" cy="88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 descr="EEAS_P_TXT_S.jp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06375"/>
            <a:ext cx="1368276" cy="89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5067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755576" y="2276872"/>
            <a:ext cx="7704608" cy="790575"/>
          </a:xfrm>
        </p:spPr>
        <p:txBody>
          <a:bodyPr/>
          <a:lstStyle/>
          <a:p>
            <a:pPr algn="ctr"/>
            <a:r>
              <a:rPr lang="fr-BE" sz="4000" dirty="0" smtClean="0"/>
              <a:t/>
            </a:r>
            <a:br>
              <a:rPr lang="fr-BE" sz="4000" dirty="0" smtClean="0"/>
            </a:br>
            <a:r>
              <a:rPr lang="fr-BE" sz="4000" dirty="0" smtClean="0"/>
              <a:t>Joint </a:t>
            </a:r>
            <a:r>
              <a:rPr lang="fr-BE" sz="4000" dirty="0" err="1" smtClean="0"/>
              <a:t>Programming</a:t>
            </a:r>
            <a:r>
              <a:rPr lang="fr-BE" sz="4000" dirty="0" smtClean="0"/>
              <a:t/>
            </a:r>
            <a:br>
              <a:rPr lang="fr-BE" sz="4000" dirty="0" smtClean="0"/>
            </a:br>
            <a:r>
              <a:rPr lang="fr-BE" sz="4000" dirty="0" err="1" smtClean="0"/>
              <a:t>Technical</a:t>
            </a:r>
            <a:r>
              <a:rPr lang="fr-BE" sz="4000" dirty="0" smtClean="0"/>
              <a:t> </a:t>
            </a:r>
            <a:r>
              <a:rPr lang="fr-BE" sz="4000" dirty="0" err="1" smtClean="0"/>
              <a:t>Seminar</a:t>
            </a:r>
            <a:r>
              <a:rPr lang="fr-BE" sz="4000" dirty="0" smtClean="0"/>
              <a:t/>
            </a:r>
            <a:br>
              <a:rPr lang="fr-BE" sz="4000" dirty="0" smtClean="0"/>
            </a:br>
            <a:r>
              <a:rPr lang="fr-BE" sz="4000" dirty="0" smtClean="0"/>
              <a:t/>
            </a:r>
            <a:br>
              <a:rPr lang="fr-BE" sz="4000" dirty="0" smtClean="0"/>
            </a:br>
            <a:r>
              <a:rPr lang="fr-BE" sz="3200" dirty="0" smtClean="0"/>
              <a:t>Brussels, 19 </a:t>
            </a:r>
            <a:r>
              <a:rPr lang="fr-BE" sz="3200" dirty="0" err="1" smtClean="0"/>
              <a:t>February</a:t>
            </a:r>
            <a:r>
              <a:rPr lang="fr-BE" sz="3200" dirty="0" smtClean="0"/>
              <a:t> 2016</a:t>
            </a:r>
            <a:endParaRPr lang="en-GB" sz="3200" dirty="0"/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251520" y="4869160"/>
            <a:ext cx="8784976" cy="1440755"/>
          </a:xfrm>
        </p:spPr>
        <p:txBody>
          <a:bodyPr/>
          <a:lstStyle/>
          <a:p>
            <a:pPr algn="ctr"/>
            <a:r>
              <a:rPr lang="en-GB" sz="2800" b="0" dirty="0" smtClean="0"/>
              <a:t>SESSION 3</a:t>
            </a:r>
          </a:p>
          <a:p>
            <a:pPr algn="ctr"/>
            <a:r>
              <a:rPr lang="en-GB" sz="2800" b="0" dirty="0" smtClean="0"/>
              <a:t>Promoting and expanding JP processes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368152"/>
          </a:xfrm>
        </p:spPr>
        <p:txBody>
          <a:bodyPr>
            <a:normAutofit/>
          </a:bodyPr>
          <a:lstStyle/>
          <a:p>
            <a:r>
              <a:rPr lang="en-GB" sz="3600" b="1" dirty="0" smtClean="0">
                <a:solidFill>
                  <a:srgbClr val="002060"/>
                </a:solidFill>
              </a:rPr>
              <a:t>2011 Identification of 55 JP countries </a:t>
            </a:r>
            <a:endParaRPr lang="en-GB" sz="3600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2276872"/>
            <a:ext cx="8136904" cy="4248472"/>
          </a:xfrm>
        </p:spPr>
        <p:txBody>
          <a:bodyPr>
            <a:normAutofit fontScale="92500" lnSpcReduction="10000"/>
          </a:bodyPr>
          <a:lstStyle/>
          <a:p>
            <a:r>
              <a:rPr lang="en-GB" sz="3000" b="1" dirty="0" smtClean="0"/>
              <a:t>Consultative process </a:t>
            </a:r>
            <a:r>
              <a:rPr lang="en-GB" sz="3000" dirty="0" smtClean="0"/>
              <a:t>EU </a:t>
            </a:r>
            <a:r>
              <a:rPr lang="en-GB" sz="3000" dirty="0"/>
              <a:t>&amp;</a:t>
            </a:r>
            <a:r>
              <a:rPr lang="en-GB" sz="3000" dirty="0" smtClean="0"/>
              <a:t> MS at field level: are circumstances conducive for JP?</a:t>
            </a:r>
          </a:p>
          <a:p>
            <a:pPr lvl="1"/>
            <a:r>
              <a:rPr lang="en-GB" sz="2200" dirty="0"/>
              <a:t>Dialogue with Government: willingness and capacity</a:t>
            </a:r>
          </a:p>
          <a:p>
            <a:pPr lvl="1"/>
            <a:r>
              <a:rPr lang="en-GB" sz="2200" dirty="0" smtClean="0"/>
              <a:t>Suitable </a:t>
            </a:r>
            <a:r>
              <a:rPr lang="en-GB" sz="2200" dirty="0"/>
              <a:t>approach given the local </a:t>
            </a:r>
            <a:r>
              <a:rPr lang="en-GB" sz="2200" dirty="0" smtClean="0"/>
              <a:t>circumstances</a:t>
            </a:r>
            <a:endParaRPr lang="en-GB" sz="2200" dirty="0"/>
          </a:p>
          <a:p>
            <a:pPr lvl="1"/>
            <a:r>
              <a:rPr lang="en-GB" sz="2200" dirty="0" err="1" smtClean="0"/>
              <a:t>HoMs</a:t>
            </a:r>
            <a:r>
              <a:rPr lang="en-GB" sz="2200" dirty="0" smtClean="0"/>
              <a:t> </a:t>
            </a:r>
            <a:r>
              <a:rPr lang="en-GB" sz="2200" dirty="0"/>
              <a:t>report with recommendation (if no:  argumentation</a:t>
            </a:r>
            <a:r>
              <a:rPr lang="en-GB" sz="2200" dirty="0" smtClean="0"/>
              <a:t>)</a:t>
            </a:r>
          </a:p>
          <a:p>
            <a:pPr lvl="1"/>
            <a:endParaRPr lang="fr-BE" sz="2000" dirty="0"/>
          </a:p>
          <a:p>
            <a:r>
              <a:rPr lang="en-GB" sz="3000" dirty="0" smtClean="0"/>
              <a:t>Result = </a:t>
            </a:r>
            <a:r>
              <a:rPr lang="en-GB" sz="3000" b="1" dirty="0" smtClean="0"/>
              <a:t>positive assessment in 55 countries</a:t>
            </a:r>
            <a:endParaRPr lang="en-GB" sz="3000" dirty="0" smtClean="0"/>
          </a:p>
          <a:p>
            <a:endParaRPr lang="en-GB" sz="2400" dirty="0" smtClean="0"/>
          </a:p>
          <a:p>
            <a:r>
              <a:rPr lang="en-GB" sz="3000" dirty="0"/>
              <a:t>Proposals varied according to the country context</a:t>
            </a:r>
            <a:r>
              <a:rPr lang="en-GB" sz="2400" dirty="0"/>
              <a:t>:</a:t>
            </a:r>
          </a:p>
          <a:p>
            <a:pPr lvl="1"/>
            <a:r>
              <a:rPr lang="en-GB" sz="2200" dirty="0"/>
              <a:t>From transitional processes to</a:t>
            </a:r>
          </a:p>
          <a:p>
            <a:pPr lvl="1"/>
            <a:r>
              <a:rPr lang="en-GB" sz="2200" dirty="0"/>
              <a:t>Full-fledged JP processes</a:t>
            </a:r>
          </a:p>
          <a:p>
            <a:pPr lvl="1"/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859653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24744"/>
            <a:ext cx="8229600" cy="1440160"/>
          </a:xfrm>
        </p:spPr>
        <p:txBody>
          <a:bodyPr>
            <a:normAutofit/>
          </a:bodyPr>
          <a:lstStyle/>
          <a:p>
            <a:r>
              <a:rPr lang="en-GB" sz="3600" b="1" dirty="0" smtClean="0">
                <a:solidFill>
                  <a:srgbClr val="002060"/>
                </a:solidFill>
              </a:rPr>
              <a:t>2015 JP State of Play</a:t>
            </a:r>
            <a:endParaRPr lang="en-GB" sz="3600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2564904"/>
            <a:ext cx="8136904" cy="3384376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GB" sz="2800" dirty="0" smtClean="0"/>
              <a:t>Good progress, but different speeds (</a:t>
            </a:r>
            <a:r>
              <a:rPr lang="en-GB" sz="2800" dirty="0" err="1" smtClean="0"/>
              <a:t>HoMs</a:t>
            </a:r>
            <a:r>
              <a:rPr lang="en-GB" sz="2800" dirty="0" smtClean="0"/>
              <a:t> report)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GB" sz="2800" dirty="0" smtClean="0"/>
              <a:t>2014 / 2015:</a:t>
            </a:r>
          </a:p>
          <a:p>
            <a:pPr lvl="1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GB" sz="2400" dirty="0" smtClean="0"/>
              <a:t>10 new Roadmaps (incl</a:t>
            </a:r>
            <a:r>
              <a:rPr lang="en-GB" sz="2400" dirty="0"/>
              <a:t>. drafts)</a:t>
            </a:r>
          </a:p>
          <a:p>
            <a:pPr lvl="1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GB" sz="2400" dirty="0" smtClean="0"/>
              <a:t>13 new Joint Strategies (incl. drafts)</a:t>
            </a:r>
          </a:p>
          <a:p>
            <a:pPr>
              <a:spcBef>
                <a:spcPts val="1800"/>
              </a:spcBef>
              <a:spcAft>
                <a:spcPts val="600"/>
              </a:spcAft>
            </a:pPr>
            <a:r>
              <a:rPr lang="en-GB" sz="2800" dirty="0" smtClean="0"/>
              <a:t>Early 2016 detailed, but ever changing overview </a:t>
            </a:r>
            <a:r>
              <a:rPr lang="en-GB" sz="2800" dirty="0"/>
              <a:t>in </a:t>
            </a:r>
            <a:r>
              <a:rPr lang="en-GB" sz="2800" dirty="0" smtClean="0"/>
              <a:t>Excel </a:t>
            </a:r>
            <a:r>
              <a:rPr lang="en-GB" sz="2800" dirty="0"/>
              <a:t>table </a:t>
            </a:r>
            <a:r>
              <a:rPr lang="en-GB" sz="2800" dirty="0" smtClean="0"/>
              <a:t>"JP </a:t>
            </a:r>
            <a:r>
              <a:rPr lang="en-GB" sz="2800" dirty="0"/>
              <a:t>Country </a:t>
            </a:r>
            <a:r>
              <a:rPr lang="en-GB" sz="2800" dirty="0" smtClean="0"/>
              <a:t>State </a:t>
            </a:r>
            <a:r>
              <a:rPr lang="en-GB" sz="2800" dirty="0"/>
              <a:t>of </a:t>
            </a:r>
            <a:r>
              <a:rPr lang="en-GB" sz="2800" dirty="0" smtClean="0"/>
              <a:t>Play"</a:t>
            </a:r>
            <a:endParaRPr lang="en-GB" dirty="0" smtClean="0"/>
          </a:p>
          <a:p>
            <a:pPr lvl="1">
              <a:buFont typeface="Courier New" panose="02070309020205020404" pitchFamily="49" charset="0"/>
              <a:buChar char="o"/>
            </a:pPr>
            <a:endParaRPr lang="en-GB" dirty="0"/>
          </a:p>
          <a:p>
            <a:pPr lvl="1"/>
            <a:endParaRPr lang="en-GB" dirty="0" smtClean="0"/>
          </a:p>
          <a:p>
            <a:pPr lvl="1">
              <a:buFont typeface="Courier New" panose="02070309020205020404" pitchFamily="49" charset="0"/>
              <a:buChar char="o"/>
            </a:pPr>
            <a:endParaRPr lang="en-GB" dirty="0"/>
          </a:p>
          <a:p>
            <a:pPr lvl="1">
              <a:buFont typeface="Courier New" panose="02070309020205020404" pitchFamily="49" charset="0"/>
              <a:buChar char="o"/>
            </a:pPr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42231814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95536" y="1688371"/>
            <a:ext cx="8496944" cy="4260909"/>
            <a:chOff x="459730" y="1916833"/>
            <a:chExt cx="8496944" cy="4260909"/>
          </a:xfrm>
        </p:grpSpPr>
        <p:sp>
          <p:nvSpPr>
            <p:cNvPr id="6" name="Rounded Rectangle 5"/>
            <p:cNvSpPr/>
            <p:nvPr/>
          </p:nvSpPr>
          <p:spPr>
            <a:xfrm>
              <a:off x="459730" y="1916833"/>
              <a:ext cx="1089744" cy="4260909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1771068" y="4213761"/>
              <a:ext cx="7151047" cy="72740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36000" tIns="36000" rIns="36000" bIns="36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0"/>
                </a:spcAft>
              </a:pPr>
              <a:r>
                <a:rPr lang="en-GB" dirty="0" smtClean="0">
                  <a:solidFill>
                    <a:srgbClr val="595959"/>
                  </a:solidFill>
                  <a:ea typeface="Calibri"/>
                  <a:cs typeface="Times New Roman"/>
                </a:rPr>
                <a:t>Bangladesh, Bolivia, Burkina Faso, Burma / Myanmar, Burundi, Cambodia, Chad, Comoros, Cote d'Ivoire, El Salvador, Ethiopia, Ghana, Guatemala, Kenya, Laos, Malawi, Mali, Mozambique, Namibia, Nicaragua, Niger, Palestine, Rwanda, Senegal, South Sudan, Togo, Uganda. </a:t>
              </a:r>
              <a:r>
                <a:rPr lang="en-GB" u="sng" dirty="0" smtClean="0">
                  <a:solidFill>
                    <a:srgbClr val="595959"/>
                  </a:solidFill>
                  <a:ea typeface="Calibri"/>
                  <a:cs typeface="Times New Roman"/>
                </a:rPr>
                <a:t>Drafts</a:t>
              </a:r>
              <a:r>
                <a:rPr lang="en-GB" dirty="0" smtClean="0">
                  <a:solidFill>
                    <a:srgbClr val="595959"/>
                  </a:solidFill>
                  <a:ea typeface="Calibri"/>
                  <a:cs typeface="Times New Roman"/>
                </a:rPr>
                <a:t>: Benin, Paraguay, Morocco</a:t>
              </a:r>
            </a:p>
            <a:p>
              <a:pPr>
                <a:lnSpc>
                  <a:spcPct val="115000"/>
                </a:lnSpc>
                <a:spcAft>
                  <a:spcPts val="0"/>
                </a:spcAft>
              </a:pPr>
              <a:endParaRPr lang="en-GB" sz="1100" dirty="0">
                <a:solidFill>
                  <a:prstClr val="white"/>
                </a:solidFill>
                <a:ea typeface="Calibri"/>
                <a:cs typeface="Times New Roman"/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1771068" y="2996953"/>
              <a:ext cx="7150125" cy="813711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36000" tIns="36000" rIns="36000" bIns="36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0"/>
                </a:spcAft>
              </a:pPr>
              <a:r>
                <a:rPr lang="en-GB" sz="1100" dirty="0" smtClean="0">
                  <a:solidFill>
                    <a:srgbClr val="595959"/>
                  </a:solidFill>
                  <a:ea typeface="Calibri"/>
                  <a:cs typeface="Times New Roman"/>
                </a:rPr>
                <a:t>Armenia, Bangladesh, Bolivia, Burma / Myanmar, Burundi, Cambodia, Comoros, Cote d'Ivoire, Egypt, Ethiopia, Georgia, Ghana, Guatemala, Haiti, Honduras, Kenya, Laos, Mauritania, Moldova, Morocco, Mozambique, Namibia, Nicaragua, Niger, Palestine, Paraguay, Philippines, Rwanda, Senegal, Tunisia, Uganda.  </a:t>
              </a:r>
              <a:r>
                <a:rPr lang="en-GB" sz="1100" u="sng" dirty="0" smtClean="0">
                  <a:solidFill>
                    <a:srgbClr val="595959"/>
                  </a:solidFill>
                  <a:ea typeface="Calibri"/>
                  <a:cs typeface="Times New Roman"/>
                </a:rPr>
                <a:t>Drafts</a:t>
              </a:r>
              <a:r>
                <a:rPr lang="en-GB" sz="1100" dirty="0" smtClean="0">
                  <a:solidFill>
                    <a:srgbClr val="595959"/>
                  </a:solidFill>
                  <a:ea typeface="Calibri"/>
                  <a:cs typeface="Times New Roman"/>
                </a:rPr>
                <a:t>: Benin, El Salvador, Nepal, Timor </a:t>
              </a:r>
              <a:r>
                <a:rPr lang="en-GB" sz="1100" dirty="0" err="1" smtClean="0">
                  <a:solidFill>
                    <a:srgbClr val="595959"/>
                  </a:solidFill>
                  <a:ea typeface="Calibri"/>
                  <a:cs typeface="Times New Roman"/>
                </a:rPr>
                <a:t>Leste</a:t>
              </a:r>
              <a:r>
                <a:rPr lang="en-GB" sz="1100" dirty="0" smtClean="0">
                  <a:solidFill>
                    <a:srgbClr val="595959"/>
                  </a:solidFill>
                  <a:ea typeface="Calibri"/>
                  <a:cs typeface="Times New Roman"/>
                </a:rPr>
                <a:t>, Yemen, Zambia</a:t>
              </a:r>
              <a:r>
                <a:rPr lang="en-GB" sz="1100" dirty="0">
                  <a:solidFill>
                    <a:srgbClr val="595959"/>
                  </a:solidFill>
                  <a:ea typeface="Calibri"/>
                  <a:cs typeface="Times New Roman"/>
                </a:rPr>
                <a:t> </a:t>
              </a:r>
              <a:endParaRPr lang="en-GB" sz="1100" dirty="0">
                <a:solidFill>
                  <a:prstClr val="white"/>
                </a:solidFill>
                <a:ea typeface="Calibri"/>
                <a:cs typeface="Times New Roman"/>
              </a:endParaRPr>
            </a:p>
          </p:txBody>
        </p:sp>
        <p:sp>
          <p:nvSpPr>
            <p:cNvPr id="9" name="Chevron 8"/>
            <p:cNvSpPr/>
            <p:nvPr/>
          </p:nvSpPr>
          <p:spPr>
            <a:xfrm rot="5400000">
              <a:off x="425837" y="2678134"/>
              <a:ext cx="1144800" cy="1077013"/>
            </a:xfrm>
            <a:prstGeom prst="chevron">
              <a:avLst>
                <a:gd name="adj" fmla="val 33200"/>
              </a:avLst>
            </a:prstGeom>
            <a:solidFill>
              <a:schemeClr val="accent5">
                <a:lumMod val="75000"/>
              </a:schemeClr>
            </a:solidFill>
            <a:ln>
              <a:solidFill>
                <a:srgbClr val="00B0F0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vert270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2400" dirty="0">
                  <a:solidFill>
                    <a:prstClr val="white"/>
                  </a:solidFill>
                </a:rPr>
                <a:t>37</a:t>
              </a:r>
            </a:p>
          </p:txBody>
        </p:sp>
        <p:sp>
          <p:nvSpPr>
            <p:cNvPr id="10" name="Chevron 9"/>
            <p:cNvSpPr/>
            <p:nvPr/>
          </p:nvSpPr>
          <p:spPr>
            <a:xfrm rot="5400000">
              <a:off x="438874" y="3830569"/>
              <a:ext cx="1144800" cy="1076400"/>
            </a:xfrm>
            <a:prstGeom prst="chevron">
              <a:avLst>
                <a:gd name="adj" fmla="val 33200"/>
              </a:avLst>
            </a:prstGeom>
            <a:solidFill>
              <a:schemeClr val="accent5">
                <a:lumMod val="75000"/>
              </a:schemeClr>
            </a:solidFill>
            <a:ln>
              <a:solidFill>
                <a:srgbClr val="FFC000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vert270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2400" dirty="0" smtClean="0">
                  <a:solidFill>
                    <a:prstClr val="white"/>
                  </a:solidFill>
                </a:rPr>
                <a:t>30</a:t>
              </a:r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11" name="Chevron 10"/>
            <p:cNvSpPr/>
            <p:nvPr/>
          </p:nvSpPr>
          <p:spPr>
            <a:xfrm rot="5400000">
              <a:off x="676826" y="1774372"/>
              <a:ext cx="648074" cy="1077011"/>
            </a:xfrm>
            <a:prstGeom prst="chevron">
              <a:avLst>
                <a:gd name="adj" fmla="val 33200"/>
              </a:avLst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spcFirstLastPara="0" vert="vert270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GB" sz="2200" dirty="0" smtClean="0">
                  <a:solidFill>
                    <a:prstClr val="white"/>
                  </a:solidFill>
                  <a:ea typeface="Calibri"/>
                  <a:cs typeface="Times New Roman"/>
                </a:rPr>
                <a:t>55</a:t>
              </a:r>
            </a:p>
          </p:txBody>
        </p:sp>
        <p:sp>
          <p:nvSpPr>
            <p:cNvPr id="12" name="Text Box 56"/>
            <p:cNvSpPr txBox="1"/>
            <p:nvPr/>
          </p:nvSpPr>
          <p:spPr>
            <a:xfrm>
              <a:off x="631183" y="5124776"/>
              <a:ext cx="758543" cy="690754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endParaRPr lang="en-GB" sz="2600" dirty="0" smtClean="0">
                <a:solidFill>
                  <a:srgbClr val="FFFFFF"/>
                </a:solidFill>
                <a:ea typeface="Calibri"/>
                <a:cs typeface="Times New Roman"/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1771068" y="2636913"/>
              <a:ext cx="7185606" cy="380375"/>
            </a:xfrm>
            <a:prstGeom prst="roundRect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600" dirty="0" smtClean="0">
                  <a:solidFill>
                    <a:srgbClr val="002060"/>
                  </a:solidFill>
                  <a:ea typeface="Calibri"/>
                  <a:cs typeface="Times New Roman"/>
                </a:rPr>
                <a:t>Countries </a:t>
              </a:r>
              <a:r>
                <a:rPr lang="en-GB" sz="1600" dirty="0">
                  <a:solidFill>
                    <a:srgbClr val="002060"/>
                  </a:solidFill>
                  <a:ea typeface="Calibri"/>
                  <a:cs typeface="Times New Roman"/>
                </a:rPr>
                <a:t>w</a:t>
              </a:r>
              <a:r>
                <a:rPr lang="en-GB" sz="1600" dirty="0" smtClean="0">
                  <a:solidFill>
                    <a:srgbClr val="002060"/>
                  </a:solidFill>
                  <a:ea typeface="Calibri"/>
                  <a:cs typeface="Times New Roman"/>
                </a:rPr>
                <a:t>ith roadmaps</a:t>
              </a:r>
              <a:endParaRPr lang="en-GB" sz="1100" dirty="0">
                <a:solidFill>
                  <a:srgbClr val="002060"/>
                </a:solidFill>
                <a:ea typeface="Calibri"/>
                <a:cs typeface="Times New Roman"/>
              </a:endParaRP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1771068" y="2018626"/>
              <a:ext cx="7185606" cy="380375"/>
            </a:xfrm>
            <a:prstGeom prst="round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600" dirty="0" smtClean="0">
                  <a:solidFill>
                    <a:srgbClr val="002060"/>
                  </a:solidFill>
                  <a:ea typeface="Calibri"/>
                  <a:cs typeface="Times New Roman"/>
                </a:rPr>
                <a:t>Initial group </a:t>
              </a:r>
              <a:r>
                <a:rPr lang="en-GB" sz="1600" dirty="0">
                  <a:solidFill>
                    <a:srgbClr val="002060"/>
                  </a:solidFill>
                  <a:ea typeface="Calibri"/>
                  <a:cs typeface="Times New Roman"/>
                </a:rPr>
                <a:t>of </a:t>
              </a:r>
              <a:r>
                <a:rPr lang="en-GB" sz="1600" dirty="0" smtClean="0">
                  <a:solidFill>
                    <a:srgbClr val="002060"/>
                  </a:solidFill>
                  <a:ea typeface="Calibri"/>
                  <a:cs typeface="Times New Roman"/>
                </a:rPr>
                <a:t>Joint Programming countries 2011-2012</a:t>
              </a:r>
              <a:endParaRPr lang="en-GB" sz="1100" dirty="0">
                <a:solidFill>
                  <a:srgbClr val="002060"/>
                </a:solidFill>
                <a:ea typeface="Calibri"/>
                <a:cs typeface="Times New Roman"/>
              </a:endParaRP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1771068" y="3853151"/>
              <a:ext cx="7185606" cy="380375"/>
            </a:xfrm>
            <a:prstGeom prst="roundRect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1600" dirty="0" smtClean="0">
                  <a:solidFill>
                    <a:srgbClr val="002060"/>
                  </a:solidFill>
                  <a:ea typeface="Calibri"/>
                  <a:cs typeface="Times New Roman"/>
                </a:rPr>
                <a:t>Countries </a:t>
              </a:r>
              <a:r>
                <a:rPr lang="en-GB" sz="1600" dirty="0">
                  <a:solidFill>
                    <a:srgbClr val="002060"/>
                  </a:solidFill>
                  <a:ea typeface="Calibri"/>
                  <a:cs typeface="Times New Roman"/>
                </a:rPr>
                <a:t>w</a:t>
              </a:r>
              <a:r>
                <a:rPr lang="en-GB" sz="1600" dirty="0" smtClean="0">
                  <a:solidFill>
                    <a:srgbClr val="002060"/>
                  </a:solidFill>
                  <a:ea typeface="Calibri"/>
                  <a:cs typeface="Times New Roman"/>
                </a:rPr>
                <a:t>ith Joint Analysis</a:t>
              </a:r>
              <a:endParaRPr lang="en-GB" sz="1100" dirty="0">
                <a:solidFill>
                  <a:srgbClr val="002060"/>
                </a:solidFill>
                <a:ea typeface="Calibri"/>
                <a:cs typeface="Times New Roman"/>
              </a:endParaRPr>
            </a:p>
          </p:txBody>
        </p:sp>
        <p:sp>
          <p:nvSpPr>
            <p:cNvPr id="16" name="Chevron 15"/>
            <p:cNvSpPr/>
            <p:nvPr/>
          </p:nvSpPr>
          <p:spPr>
            <a:xfrm rot="5400000">
              <a:off x="438874" y="4982697"/>
              <a:ext cx="1144800" cy="1076400"/>
            </a:xfrm>
            <a:prstGeom prst="chevron">
              <a:avLst>
                <a:gd name="adj" fmla="val 33200"/>
              </a:avLst>
            </a:prstGeom>
            <a:solidFill>
              <a:schemeClr val="accent5">
                <a:lumMod val="75000"/>
              </a:schemeClr>
            </a:solidFill>
            <a:ln w="38100">
              <a:solidFill>
                <a:srgbClr val="FFFF00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vert270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2400" smtClean="0">
                  <a:solidFill>
                    <a:prstClr val="white"/>
                  </a:solidFill>
                </a:rPr>
                <a:t>25</a:t>
              </a:r>
              <a:endParaRPr lang="en-GB" dirty="0">
                <a:solidFill>
                  <a:prstClr val="white"/>
                </a:solidFill>
              </a:endParaRPr>
            </a:p>
          </p:txBody>
        </p:sp>
      </p:grpSp>
      <p:sp>
        <p:nvSpPr>
          <p:cNvPr id="17" name="Rounded Rectangle 16"/>
          <p:cNvSpPr/>
          <p:nvPr/>
        </p:nvSpPr>
        <p:spPr>
          <a:xfrm>
            <a:off x="1706874" y="5110088"/>
            <a:ext cx="7150125" cy="71551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dirty="0" smtClean="0">
                <a:solidFill>
                  <a:srgbClr val="002060"/>
                </a:solidFill>
                <a:ea typeface="Calibri"/>
                <a:cs typeface="Times New Roman"/>
              </a:rPr>
              <a:t>Burma / Myanmar, Burundi, Cambodia, Chad, Comoros, Ethiopia, Ghana, Guatemala, Kenya, Laos, Mali, Namibia, Rwanda, Senegal, South Sudan, Uganda. </a:t>
            </a:r>
            <a:r>
              <a:rPr lang="en-GB" u="sng" dirty="0" smtClean="0">
                <a:solidFill>
                  <a:srgbClr val="002060"/>
                </a:solidFill>
                <a:ea typeface="Calibri"/>
                <a:cs typeface="Times New Roman"/>
              </a:rPr>
              <a:t>Drafts</a:t>
            </a:r>
            <a:r>
              <a:rPr lang="en-GB" dirty="0" smtClean="0">
                <a:solidFill>
                  <a:srgbClr val="002060"/>
                </a:solidFill>
                <a:ea typeface="Calibri"/>
                <a:cs typeface="Times New Roman"/>
              </a:rPr>
              <a:t>: Benin, Bolivia, Burkina Faso, Cote d'Ivoire, Morocco, Niger, Palestine, Paraguay, Togo</a:t>
            </a:r>
            <a:endParaRPr lang="en-GB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1706874" y="4725144"/>
            <a:ext cx="7185606" cy="380375"/>
          </a:xfrm>
          <a:prstGeom prst="round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600" dirty="0" smtClean="0">
                <a:solidFill>
                  <a:srgbClr val="002060"/>
                </a:solidFill>
                <a:ea typeface="Calibri"/>
                <a:cs typeface="Times New Roman"/>
              </a:rPr>
              <a:t>Countries with Joint Strategies</a:t>
            </a:r>
            <a:endParaRPr lang="en-GB" sz="1100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539552" y="980728"/>
            <a:ext cx="8229600" cy="1012060"/>
          </a:xfrm>
        </p:spPr>
        <p:txBody>
          <a:bodyPr>
            <a:normAutofit/>
          </a:bodyPr>
          <a:lstStyle/>
          <a:p>
            <a:r>
              <a:rPr lang="en-GB" sz="3600" b="1" dirty="0" smtClean="0">
                <a:solidFill>
                  <a:srgbClr val="002060"/>
                </a:solidFill>
              </a:rPr>
              <a:t>2015 JP State of Play</a:t>
            </a:r>
            <a:endParaRPr lang="en-GB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789429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728192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002060"/>
                </a:solidFill>
              </a:rPr>
              <a:t>2016: time to </a:t>
            </a:r>
            <a:r>
              <a:rPr lang="en-GB" sz="3600" b="1" dirty="0" smtClean="0">
                <a:solidFill>
                  <a:srgbClr val="002060"/>
                </a:solidFill>
              </a:rPr>
              <a:t>expand </a:t>
            </a:r>
            <a:r>
              <a:rPr lang="en-GB" sz="3600" b="1" dirty="0">
                <a:solidFill>
                  <a:srgbClr val="002060"/>
                </a:solidFill>
              </a:rPr>
              <a:t>&amp; </a:t>
            </a:r>
            <a:r>
              <a:rPr lang="en-GB" sz="3600" b="1" dirty="0" smtClean="0">
                <a:solidFill>
                  <a:srgbClr val="002060"/>
                </a:solidFill>
              </a:rPr>
              <a:t>strengthen ?</a:t>
            </a:r>
            <a:endParaRPr lang="en-GB" sz="3600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76871"/>
            <a:ext cx="8229600" cy="3816425"/>
          </a:xfrm>
        </p:spPr>
        <p:txBody>
          <a:bodyPr>
            <a:normAutofit/>
          </a:bodyPr>
          <a:lstStyle/>
          <a:p>
            <a:r>
              <a:rPr lang="en-GB" dirty="0" smtClean="0"/>
              <a:t>5 years later =&gt; evolving circumstances =&gt; re-examination of original batch of 55 countries ?</a:t>
            </a:r>
          </a:p>
          <a:p>
            <a:pPr>
              <a:spcBef>
                <a:spcPts val="1800"/>
              </a:spcBef>
            </a:pPr>
            <a:r>
              <a:rPr lang="en-GB" dirty="0" smtClean="0"/>
              <a:t>However, need to take into account:  </a:t>
            </a:r>
            <a:endParaRPr lang="en-GB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 smtClean="0"/>
              <a:t>country-led /demand-driven =&gt;vision </a:t>
            </a:r>
            <a:r>
              <a:rPr lang="en-GB" dirty="0"/>
              <a:t>of </a:t>
            </a:r>
            <a:r>
              <a:rPr lang="en-GB" dirty="0" err="1"/>
              <a:t>HoMs</a:t>
            </a:r>
            <a:r>
              <a:rPr lang="en-GB" dirty="0"/>
              <a:t> that conditions are </a:t>
            </a:r>
            <a:r>
              <a:rPr lang="en-GB" dirty="0" smtClean="0"/>
              <a:t>conducive</a:t>
            </a:r>
            <a:endParaRPr lang="en-GB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 smtClean="0"/>
              <a:t>concentrate </a:t>
            </a:r>
            <a:r>
              <a:rPr lang="en-GB" dirty="0"/>
              <a:t>on and consolidate current JP </a:t>
            </a:r>
            <a:r>
              <a:rPr lang="en-GB" dirty="0" smtClean="0"/>
              <a:t>countries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3589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29600" cy="1143000"/>
          </a:xfrm>
        </p:spPr>
        <p:txBody>
          <a:bodyPr>
            <a:normAutofit/>
          </a:bodyPr>
          <a:lstStyle/>
          <a:p>
            <a:r>
              <a:rPr lang="fr-BE" sz="3600" b="1" dirty="0" err="1">
                <a:solidFill>
                  <a:srgbClr val="002060"/>
                </a:solidFill>
              </a:rPr>
              <a:t>Where</a:t>
            </a:r>
            <a:r>
              <a:rPr lang="fr-BE" sz="3600" b="1" dirty="0">
                <a:solidFill>
                  <a:srgbClr val="002060"/>
                </a:solidFill>
              </a:rPr>
              <a:t> to </a:t>
            </a:r>
            <a:r>
              <a:rPr lang="fr-BE" sz="3600" b="1" dirty="0" err="1">
                <a:solidFill>
                  <a:srgbClr val="002060"/>
                </a:solidFill>
              </a:rPr>
              <a:t>expand</a:t>
            </a:r>
            <a:r>
              <a:rPr lang="fr-BE" sz="3600" b="1" dirty="0">
                <a:solidFill>
                  <a:srgbClr val="002060"/>
                </a:solidFill>
              </a:rPr>
              <a:t>?</a:t>
            </a:r>
            <a:endParaRPr lang="en-GB" sz="3600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92896"/>
            <a:ext cx="8435280" cy="3816424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MS Suggestions</a:t>
            </a:r>
            <a:r>
              <a:rPr lang="en-GB" dirty="0"/>
              <a:t>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LU: Cabo Verde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ES: Dominican Rep., Peru, </a:t>
            </a:r>
            <a:r>
              <a:rPr lang="en-GB" dirty="0" smtClean="0"/>
              <a:t>Ecuador, </a:t>
            </a:r>
            <a:r>
              <a:rPr lang="en-GB" dirty="0"/>
              <a:t>Cuba, Colombia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EU: </a:t>
            </a:r>
            <a:r>
              <a:rPr lang="en-GB" dirty="0" smtClean="0"/>
              <a:t>CAR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fr-BE" dirty="0"/>
          </a:p>
          <a:p>
            <a:r>
              <a:rPr lang="en-GB" dirty="0"/>
              <a:t>EU proposals: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Example of </a:t>
            </a:r>
            <a:r>
              <a:rPr lang="en-GB" dirty="0" smtClean="0"/>
              <a:t>CAR</a:t>
            </a:r>
            <a:endParaRPr lang="en-GB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Partner </a:t>
            </a:r>
            <a:r>
              <a:rPr lang="en-GB" dirty="0" smtClean="0"/>
              <a:t>countries </a:t>
            </a:r>
            <a:r>
              <a:rPr lang="en-GB" dirty="0"/>
              <a:t>with MS presence (top 10 recipients)</a:t>
            </a:r>
          </a:p>
          <a:p>
            <a:pPr marL="457200" lvl="1" indent="0">
              <a:buNone/>
            </a:pPr>
            <a:endParaRPr lang="en-GB" dirty="0"/>
          </a:p>
          <a:p>
            <a:pPr lvl="1">
              <a:buFont typeface="Courier New" panose="02070309020205020404" pitchFamily="49" charset="0"/>
              <a:buChar char="o"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2012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24744"/>
            <a:ext cx="8229600" cy="720080"/>
          </a:xfrm>
        </p:spPr>
        <p:txBody>
          <a:bodyPr>
            <a:normAutofit/>
          </a:bodyPr>
          <a:lstStyle/>
          <a:p>
            <a:r>
              <a:rPr lang="fr-BE" sz="3600" b="1" dirty="0" err="1">
                <a:solidFill>
                  <a:srgbClr val="002060"/>
                </a:solidFill>
              </a:rPr>
              <a:t>Where</a:t>
            </a:r>
            <a:r>
              <a:rPr lang="fr-BE" sz="3600" b="1" dirty="0">
                <a:solidFill>
                  <a:srgbClr val="002060"/>
                </a:solidFill>
              </a:rPr>
              <a:t> to </a:t>
            </a:r>
            <a:r>
              <a:rPr lang="fr-BE" sz="3600" b="1" dirty="0" err="1">
                <a:solidFill>
                  <a:srgbClr val="002060"/>
                </a:solidFill>
              </a:rPr>
              <a:t>strengthen</a:t>
            </a:r>
            <a:r>
              <a:rPr lang="fr-BE" sz="3600" b="1" dirty="0">
                <a:solidFill>
                  <a:srgbClr val="002060"/>
                </a:solidFill>
              </a:rPr>
              <a:t> ?</a:t>
            </a:r>
            <a:endParaRPr lang="en-GB" sz="3600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46449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fr-BE" sz="3400" dirty="0" err="1" smtClean="0"/>
              <a:t>Consider</a:t>
            </a:r>
            <a:r>
              <a:rPr lang="fr-BE" sz="3400" dirty="0" smtClean="0"/>
              <a:t> </a:t>
            </a:r>
            <a:r>
              <a:rPr lang="fr-BE" sz="3400" dirty="0" err="1" smtClean="0"/>
              <a:t>window</a:t>
            </a:r>
            <a:r>
              <a:rPr lang="fr-BE" sz="3400" dirty="0" smtClean="0"/>
              <a:t> of </a:t>
            </a:r>
            <a:r>
              <a:rPr lang="fr-BE" sz="3400" dirty="0" err="1" smtClean="0"/>
              <a:t>opportunities</a:t>
            </a:r>
            <a:r>
              <a:rPr lang="fr-BE" sz="3400" dirty="0" smtClean="0"/>
              <a:t>, for </a:t>
            </a:r>
            <a:r>
              <a:rPr lang="fr-BE" sz="3400" dirty="0" err="1" smtClean="0"/>
              <a:t>example</a:t>
            </a:r>
            <a:r>
              <a:rPr lang="fr-BE" sz="3400" dirty="0" smtClean="0"/>
              <a:t>: </a:t>
            </a:r>
            <a:r>
              <a:rPr lang="fr-BE" dirty="0" smtClean="0"/>
              <a:t>	</a:t>
            </a:r>
          </a:p>
          <a:p>
            <a:pPr lvl="1" algn="just"/>
            <a:r>
              <a:rPr lang="fr-BE" dirty="0" smtClean="0"/>
              <a:t>new </a:t>
            </a:r>
            <a:r>
              <a:rPr lang="fr-BE" dirty="0" err="1" smtClean="0"/>
              <a:t>governments</a:t>
            </a:r>
            <a:r>
              <a:rPr lang="fr-BE" dirty="0"/>
              <a:t> </a:t>
            </a:r>
            <a:r>
              <a:rPr lang="fr-BE" dirty="0" err="1" smtClean="0"/>
              <a:t>after</a:t>
            </a:r>
            <a:r>
              <a:rPr lang="fr-BE" dirty="0" smtClean="0"/>
              <a:t> </a:t>
            </a:r>
            <a:r>
              <a:rPr lang="fr-BE" dirty="0" err="1" smtClean="0"/>
              <a:t>elections</a:t>
            </a:r>
            <a:endParaRPr lang="fr-BE" dirty="0" smtClean="0"/>
          </a:p>
          <a:p>
            <a:pPr lvl="1" algn="just"/>
            <a:r>
              <a:rPr lang="fr-BE" dirty="0" smtClean="0"/>
              <a:t>New National </a:t>
            </a:r>
            <a:r>
              <a:rPr lang="fr-BE" dirty="0" err="1" smtClean="0"/>
              <a:t>Development</a:t>
            </a:r>
            <a:r>
              <a:rPr lang="fr-BE" dirty="0" smtClean="0"/>
              <a:t> Plans / new country cycles</a:t>
            </a:r>
          </a:p>
          <a:p>
            <a:pPr algn="just"/>
            <a:endParaRPr lang="fr-BE" dirty="0" smtClean="0"/>
          </a:p>
          <a:p>
            <a:pPr algn="just"/>
            <a:r>
              <a:rPr lang="fr-BE" dirty="0" smtClean="0"/>
              <a:t>2016/2017: </a:t>
            </a:r>
            <a:r>
              <a:rPr lang="en-GB" dirty="0" smtClean="0"/>
              <a:t>Afghanistan</a:t>
            </a:r>
            <a:r>
              <a:rPr lang="en-GB" dirty="0"/>
              <a:t>, Bangladesh, Benin, Burkina Faso, Chad</a:t>
            </a:r>
            <a:r>
              <a:rPr lang="en-GB" dirty="0" smtClean="0"/>
              <a:t>, Cote </a:t>
            </a:r>
            <a:r>
              <a:rPr lang="en-GB" dirty="0"/>
              <a:t>d'Ivoire, Ethiopia</a:t>
            </a:r>
            <a:r>
              <a:rPr lang="en-GB" dirty="0" smtClean="0"/>
              <a:t>, </a:t>
            </a:r>
            <a:r>
              <a:rPr lang="en-GB" dirty="0"/>
              <a:t>Georgia, </a:t>
            </a:r>
            <a:r>
              <a:rPr lang="en-GB" dirty="0" smtClean="0"/>
              <a:t>Ghana, </a:t>
            </a:r>
            <a:r>
              <a:rPr lang="en-GB" dirty="0"/>
              <a:t>Guatemala</a:t>
            </a:r>
            <a:r>
              <a:rPr lang="en-GB" dirty="0" smtClean="0"/>
              <a:t>, Haiti</a:t>
            </a:r>
            <a:r>
              <a:rPr lang="en-GB" dirty="0"/>
              <a:t>, </a:t>
            </a:r>
            <a:r>
              <a:rPr lang="en-GB" dirty="0" smtClean="0"/>
              <a:t>Laos, </a:t>
            </a:r>
            <a:r>
              <a:rPr lang="en-GB" dirty="0"/>
              <a:t>Malawi</a:t>
            </a:r>
            <a:r>
              <a:rPr lang="en-GB" dirty="0" smtClean="0"/>
              <a:t>, Mauritania</a:t>
            </a:r>
            <a:r>
              <a:rPr lang="en-GB" dirty="0"/>
              <a:t>, Moldova</a:t>
            </a:r>
            <a:r>
              <a:rPr lang="en-GB" dirty="0" smtClean="0"/>
              <a:t>, </a:t>
            </a:r>
            <a:r>
              <a:rPr lang="en-GB" dirty="0"/>
              <a:t>Morocco</a:t>
            </a:r>
            <a:r>
              <a:rPr lang="en-GB" dirty="0" smtClean="0"/>
              <a:t>, Myanmar</a:t>
            </a:r>
            <a:r>
              <a:rPr lang="en-GB" dirty="0"/>
              <a:t>, </a:t>
            </a:r>
            <a:r>
              <a:rPr lang="en-GB" dirty="0" smtClean="0"/>
              <a:t>Nepal</a:t>
            </a:r>
            <a:r>
              <a:rPr lang="en-GB" dirty="0"/>
              <a:t>, Nicaragua</a:t>
            </a:r>
            <a:r>
              <a:rPr lang="en-GB" dirty="0" smtClean="0"/>
              <a:t>, Niger, </a:t>
            </a:r>
            <a:r>
              <a:rPr lang="en-GB" dirty="0"/>
              <a:t>Palestine, </a:t>
            </a:r>
            <a:r>
              <a:rPr lang="en-GB" dirty="0" smtClean="0"/>
              <a:t>Philippines</a:t>
            </a:r>
            <a:r>
              <a:rPr lang="en-GB" dirty="0"/>
              <a:t>, </a:t>
            </a:r>
            <a:r>
              <a:rPr lang="en-GB" dirty="0" smtClean="0"/>
              <a:t>Tanzania</a:t>
            </a:r>
            <a:r>
              <a:rPr lang="en-GB" dirty="0"/>
              <a:t>, </a:t>
            </a:r>
            <a:r>
              <a:rPr lang="en-GB" dirty="0" smtClean="0"/>
              <a:t>Vietnam</a:t>
            </a:r>
            <a:r>
              <a:rPr lang="en-GB" dirty="0"/>
              <a:t>, </a:t>
            </a:r>
            <a:r>
              <a:rPr lang="en-GB" dirty="0" smtClean="0"/>
              <a:t>Tunisia, Zambia</a:t>
            </a:r>
            <a:r>
              <a:rPr lang="en-GB" dirty="0"/>
              <a:t>.</a:t>
            </a:r>
            <a:endParaRPr lang="en-GB" dirty="0" smtClean="0"/>
          </a:p>
          <a:p>
            <a:pPr marL="0" indent="0" algn="just">
              <a:buNone/>
            </a:pPr>
            <a:endParaRPr lang="en-GB" dirty="0" smtClean="0"/>
          </a:p>
          <a:p>
            <a:pPr algn="just"/>
            <a:r>
              <a:rPr lang="fr-BE" dirty="0" smtClean="0"/>
              <a:t>Most of </a:t>
            </a:r>
            <a:r>
              <a:rPr lang="fr-BE" dirty="0" err="1" smtClean="0"/>
              <a:t>those</a:t>
            </a:r>
            <a:r>
              <a:rPr lang="fr-BE" dirty="0" smtClean="0"/>
              <a:t> countries </a:t>
            </a:r>
            <a:r>
              <a:rPr lang="fr-BE" dirty="0" err="1" smtClean="0"/>
              <a:t>seems</a:t>
            </a:r>
            <a:r>
              <a:rPr lang="fr-BE" dirty="0" smtClean="0"/>
              <a:t> </a:t>
            </a:r>
            <a:r>
              <a:rPr lang="fr-BE" dirty="0" err="1" smtClean="0"/>
              <a:t>well</a:t>
            </a:r>
            <a:r>
              <a:rPr lang="fr-BE" dirty="0" smtClean="0"/>
              <a:t> </a:t>
            </a:r>
            <a:r>
              <a:rPr lang="fr-BE" dirty="0" err="1" smtClean="0"/>
              <a:t>engaged</a:t>
            </a:r>
            <a:r>
              <a:rPr lang="fr-BE" dirty="0" smtClean="0"/>
              <a:t> </a:t>
            </a:r>
            <a:r>
              <a:rPr lang="fr-BE" dirty="0" err="1" smtClean="0"/>
              <a:t>into</a:t>
            </a:r>
            <a:r>
              <a:rPr lang="fr-BE" dirty="0" smtClean="0"/>
              <a:t> the </a:t>
            </a:r>
            <a:r>
              <a:rPr lang="fr-BE" dirty="0" err="1" smtClean="0"/>
              <a:t>process</a:t>
            </a:r>
            <a:r>
              <a:rPr lang="fr-BE" dirty="0" smtClean="0"/>
              <a:t>. </a:t>
            </a:r>
            <a:r>
              <a:rPr lang="fr-BE" dirty="0" err="1" smtClean="0"/>
              <a:t>Some</a:t>
            </a:r>
            <a:r>
              <a:rPr lang="fr-BE" dirty="0" smtClean="0"/>
              <a:t> </a:t>
            </a:r>
            <a:r>
              <a:rPr lang="fr-BE" dirty="0" err="1" smtClean="0"/>
              <a:t>may</a:t>
            </a:r>
            <a:r>
              <a:rPr lang="fr-BE" dirty="0" smtClean="0"/>
              <a:t> </a:t>
            </a:r>
            <a:r>
              <a:rPr lang="fr-BE" dirty="0" err="1" smtClean="0"/>
              <a:t>deserve</a:t>
            </a:r>
            <a:r>
              <a:rPr lang="fr-BE" dirty="0" smtClean="0"/>
              <a:t> </a:t>
            </a:r>
            <a:r>
              <a:rPr lang="fr-BE" dirty="0" err="1" smtClean="0"/>
              <a:t>priority</a:t>
            </a:r>
            <a:r>
              <a:rPr lang="fr-BE" dirty="0" smtClean="0"/>
              <a:t> attention, as </a:t>
            </a:r>
            <a:r>
              <a:rPr lang="fr-BE" dirty="0" err="1" smtClean="0"/>
              <a:t>progress</a:t>
            </a:r>
            <a:r>
              <a:rPr lang="fr-BE" dirty="0" smtClean="0"/>
              <a:t> </a:t>
            </a:r>
            <a:r>
              <a:rPr lang="fr-BE" dirty="0" err="1" smtClean="0"/>
              <a:t>remain</a:t>
            </a:r>
            <a:r>
              <a:rPr lang="fr-BE" dirty="0" smtClean="0"/>
              <a:t> slow.</a:t>
            </a:r>
            <a:endParaRPr lang="en-GB" dirty="0" smtClean="0"/>
          </a:p>
          <a:p>
            <a:pPr algn="just"/>
            <a:endParaRPr lang="en-GB" dirty="0" smtClean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0062823"/>
      </p:ext>
    </p:extLst>
  </p:cSld>
  <p:clrMapOvr>
    <a:masterClrMapping/>
  </p:clrMapOvr>
</p:sld>
</file>

<file path=ppt/theme/theme1.xml><?xml version="1.0" encoding="utf-8"?>
<a:theme xmlns:a="http://schemas.openxmlformats.org/drawingml/2006/main" name="dg_devco_powerpoint_template-orange_en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2286</TotalTime>
  <Words>461</Words>
  <Application>Microsoft Office PowerPoint</Application>
  <PresentationFormat>On-screen Show (4:3)</PresentationFormat>
  <Paragraphs>63</Paragraphs>
  <Slides>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dg_devco_powerpoint_template-orange_en</vt:lpstr>
      <vt:lpstr>Office Theme</vt:lpstr>
      <vt:lpstr> Joint Programming Technical Seminar  Brussels, 19 February 2016</vt:lpstr>
      <vt:lpstr>2011 Identification of 55 JP countries </vt:lpstr>
      <vt:lpstr>2015 JP State of Play</vt:lpstr>
      <vt:lpstr>2015 JP State of Play</vt:lpstr>
      <vt:lpstr>2016: time to expand &amp; strengthen ?</vt:lpstr>
      <vt:lpstr>Where to expand?</vt:lpstr>
      <vt:lpstr>Where to strengthen ?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Approach and Modality</dc:title>
  <dc:creator>Alexander ORIORDAN</dc:creator>
  <cp:keywords>alexanderoriordan@gmail.com</cp:keywords>
  <cp:lastModifiedBy>MOLTENI Lino (DEVCO)</cp:lastModifiedBy>
  <cp:revision>217</cp:revision>
  <dcterms:created xsi:type="dcterms:W3CDTF">2012-08-13T11:30:33Z</dcterms:created>
  <dcterms:modified xsi:type="dcterms:W3CDTF">2016-02-26T18:16:19Z</dcterms:modified>
</cp:coreProperties>
</file>