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80" r:id="rId4"/>
    <p:sldId id="282" r:id="rId5"/>
    <p:sldId id="283" r:id="rId6"/>
    <p:sldId id="284" r:id="rId7"/>
    <p:sldId id="286" r:id="rId8"/>
    <p:sldId id="287" r:id="rId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  <p:cmAuthor id="1" name="CLB" initials="CL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FFCC"/>
    <a:srgbClr val="FFCCCC"/>
    <a:srgbClr val="CCECFF"/>
    <a:srgbClr val="CCFFFF"/>
    <a:srgbClr val="FFCC99"/>
    <a:srgbClr val="FFFFCC"/>
    <a:srgbClr val="C0FDA1"/>
    <a:srgbClr val="66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0" autoAdjust="0"/>
    <p:restoredTop sz="98046" autoAdjust="0"/>
  </p:normalViewPr>
  <p:slideViewPr>
    <p:cSldViewPr>
      <p:cViewPr>
        <p:scale>
          <a:sx n="80" d="100"/>
          <a:sy n="80" d="100"/>
        </p:scale>
        <p:origin x="-131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948" y="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16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7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50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86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267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06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57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336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59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52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57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462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3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6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3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7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0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55576" y="2276872"/>
            <a:ext cx="7704608" cy="790575"/>
          </a:xfrm>
        </p:spPr>
        <p:txBody>
          <a:bodyPr/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>Joint </a:t>
            </a:r>
            <a:r>
              <a:rPr lang="fr-BE" sz="4000" dirty="0" err="1" smtClean="0"/>
              <a:t>Programming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err="1" smtClean="0"/>
              <a:t>Technical</a:t>
            </a:r>
            <a:r>
              <a:rPr lang="fr-BE" sz="4000" dirty="0" smtClean="0"/>
              <a:t> </a:t>
            </a:r>
            <a:r>
              <a:rPr lang="fr-BE" sz="4000" dirty="0" err="1" smtClean="0"/>
              <a:t>Seminar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3200" dirty="0" smtClean="0"/>
              <a:t>Brussels, 19 </a:t>
            </a:r>
            <a:r>
              <a:rPr lang="fr-BE" sz="3200" dirty="0" err="1" smtClean="0"/>
              <a:t>February</a:t>
            </a:r>
            <a:r>
              <a:rPr lang="fr-BE" sz="3200" dirty="0" smtClean="0"/>
              <a:t> 2016</a:t>
            </a:r>
            <a:endParaRPr lang="en-GB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869160"/>
            <a:ext cx="8784976" cy="1440755"/>
          </a:xfrm>
        </p:spPr>
        <p:txBody>
          <a:bodyPr/>
          <a:lstStyle/>
          <a:p>
            <a:pPr algn="ctr"/>
            <a:r>
              <a:rPr lang="en-GB" sz="2800" b="0" dirty="0" smtClean="0"/>
              <a:t>SESSION 3</a:t>
            </a:r>
          </a:p>
          <a:p>
            <a:pPr algn="ctr"/>
            <a:r>
              <a:rPr lang="en-GB" sz="2800" b="0" dirty="0" smtClean="0"/>
              <a:t>Promoting and expanding JP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68152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2011 Identification of 55 JP countries 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136904" cy="4248472"/>
          </a:xfrm>
        </p:spPr>
        <p:txBody>
          <a:bodyPr>
            <a:normAutofit fontScale="92500" lnSpcReduction="10000"/>
          </a:bodyPr>
          <a:lstStyle/>
          <a:p>
            <a:r>
              <a:rPr lang="en-GB" sz="3000" b="1" dirty="0" smtClean="0"/>
              <a:t>Consultative process </a:t>
            </a:r>
            <a:r>
              <a:rPr lang="en-GB" sz="3000" dirty="0" smtClean="0"/>
              <a:t>EU </a:t>
            </a:r>
            <a:r>
              <a:rPr lang="en-GB" sz="3000" dirty="0"/>
              <a:t>&amp;</a:t>
            </a:r>
            <a:r>
              <a:rPr lang="en-GB" sz="3000" dirty="0" smtClean="0"/>
              <a:t> MS at field level: are circumstances conducive for JP?</a:t>
            </a:r>
          </a:p>
          <a:p>
            <a:pPr lvl="1"/>
            <a:r>
              <a:rPr lang="en-GB" sz="2200" dirty="0"/>
              <a:t>Dialogue with Government: willingness and capacity</a:t>
            </a:r>
          </a:p>
          <a:p>
            <a:pPr lvl="1"/>
            <a:r>
              <a:rPr lang="en-GB" sz="2200" dirty="0" smtClean="0"/>
              <a:t>Suitable </a:t>
            </a:r>
            <a:r>
              <a:rPr lang="en-GB" sz="2200" dirty="0"/>
              <a:t>approach given the local </a:t>
            </a:r>
            <a:r>
              <a:rPr lang="en-GB" sz="2200" dirty="0" smtClean="0"/>
              <a:t>circumstances</a:t>
            </a:r>
            <a:endParaRPr lang="en-GB" sz="2200" dirty="0"/>
          </a:p>
          <a:p>
            <a:pPr lvl="1"/>
            <a:r>
              <a:rPr lang="en-GB" sz="2200" dirty="0" err="1" smtClean="0"/>
              <a:t>HoMs</a:t>
            </a:r>
            <a:r>
              <a:rPr lang="en-GB" sz="2200" dirty="0" smtClean="0"/>
              <a:t> </a:t>
            </a:r>
            <a:r>
              <a:rPr lang="en-GB" sz="2200" dirty="0"/>
              <a:t>report with recommendation (if no:  argumentation</a:t>
            </a:r>
            <a:r>
              <a:rPr lang="en-GB" sz="2200" dirty="0" smtClean="0"/>
              <a:t>)</a:t>
            </a:r>
          </a:p>
          <a:p>
            <a:pPr lvl="1"/>
            <a:endParaRPr lang="fr-BE" sz="2000" dirty="0"/>
          </a:p>
          <a:p>
            <a:r>
              <a:rPr lang="en-GB" sz="3000" dirty="0" smtClean="0"/>
              <a:t>Result = </a:t>
            </a:r>
            <a:r>
              <a:rPr lang="en-GB" sz="3000" b="1" dirty="0" smtClean="0"/>
              <a:t>positive assessment in 55 countries</a:t>
            </a:r>
            <a:endParaRPr lang="en-GB" sz="3000" dirty="0" smtClean="0"/>
          </a:p>
          <a:p>
            <a:endParaRPr lang="en-GB" sz="2400" dirty="0" smtClean="0"/>
          </a:p>
          <a:p>
            <a:r>
              <a:rPr lang="en-GB" sz="3000" dirty="0"/>
              <a:t>Proposals varied according to the country context</a:t>
            </a:r>
            <a:r>
              <a:rPr lang="en-GB" sz="2400" dirty="0"/>
              <a:t>:</a:t>
            </a:r>
          </a:p>
          <a:p>
            <a:pPr lvl="1"/>
            <a:r>
              <a:rPr lang="en-GB" sz="2200" dirty="0"/>
              <a:t>From transitional processes to</a:t>
            </a:r>
          </a:p>
          <a:p>
            <a:pPr lvl="1"/>
            <a:r>
              <a:rPr lang="en-GB" sz="2200" dirty="0"/>
              <a:t>Full-fledged JP processes</a:t>
            </a:r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5965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440160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2015 JP State of Play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564904"/>
            <a:ext cx="8136904" cy="33843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sz="2800" dirty="0" smtClean="0"/>
              <a:t>Good progress, but different speeds (</a:t>
            </a:r>
            <a:r>
              <a:rPr lang="en-GB" sz="2800" dirty="0" err="1" smtClean="0"/>
              <a:t>HoMs</a:t>
            </a:r>
            <a:r>
              <a:rPr lang="en-GB" sz="2800" dirty="0" smtClean="0"/>
              <a:t> report)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sz="2800" dirty="0" smtClean="0"/>
              <a:t>2014 / 2015: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GB" sz="2400" dirty="0" smtClean="0"/>
              <a:t>10 new Roadmaps (incl</a:t>
            </a:r>
            <a:r>
              <a:rPr lang="en-GB" sz="2400" dirty="0"/>
              <a:t>. drafts)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GB" sz="2400" dirty="0" smtClean="0"/>
              <a:t>13 new Joint Strategies (incl. drafts)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GB" sz="2800" dirty="0" smtClean="0"/>
              <a:t>Early 2016 detailed, but ever changing overview </a:t>
            </a:r>
            <a:r>
              <a:rPr lang="en-GB" sz="2800" dirty="0"/>
              <a:t>in </a:t>
            </a:r>
            <a:r>
              <a:rPr lang="en-GB" sz="2800" dirty="0" smtClean="0"/>
              <a:t>Excel </a:t>
            </a:r>
            <a:r>
              <a:rPr lang="en-GB" sz="2800" dirty="0"/>
              <a:t>table </a:t>
            </a:r>
            <a:r>
              <a:rPr lang="en-GB" sz="2800" dirty="0" smtClean="0"/>
              <a:t>"JP </a:t>
            </a:r>
            <a:r>
              <a:rPr lang="en-GB" sz="2800" dirty="0"/>
              <a:t>Country </a:t>
            </a:r>
            <a:r>
              <a:rPr lang="en-GB" sz="2800" dirty="0" smtClean="0"/>
              <a:t>State </a:t>
            </a:r>
            <a:r>
              <a:rPr lang="en-GB" sz="2800" dirty="0"/>
              <a:t>of </a:t>
            </a:r>
            <a:r>
              <a:rPr lang="en-GB" sz="2800" dirty="0" smtClean="0"/>
              <a:t>Play"</a:t>
            </a:r>
            <a:endParaRPr lang="en-GB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GB" dirty="0"/>
          </a:p>
          <a:p>
            <a:pPr lvl="1"/>
            <a:endParaRPr lang="en-GB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2318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5536" y="1688371"/>
            <a:ext cx="8496944" cy="4260909"/>
            <a:chOff x="459730" y="1916833"/>
            <a:chExt cx="8496944" cy="4260909"/>
          </a:xfrm>
        </p:grpSpPr>
        <p:sp>
          <p:nvSpPr>
            <p:cNvPr id="6" name="Rounded Rectangle 5"/>
            <p:cNvSpPr/>
            <p:nvPr/>
          </p:nvSpPr>
          <p:spPr>
            <a:xfrm>
              <a:off x="459730" y="1916833"/>
              <a:ext cx="1089744" cy="426090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771068" y="4213761"/>
              <a:ext cx="7151047" cy="72740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n-GB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Bangladesh, Bolivia, Burkina Faso, Burma / Myanmar, Burundi, Cambodia, Chad, Comoros, Cote d'Ivoire, El Salvador, Ethiopia, Ghana, Guatemala, Kenya, Laos, Malawi, Mali, Mozambique, Namibia, Nicaragua, Niger, Palestine, Rwanda, Senegal, South Sudan, Togo, Uganda. </a:t>
              </a:r>
              <a:r>
                <a:rPr lang="en-GB" u="sng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Drafts</a:t>
              </a:r>
              <a:r>
                <a:rPr lang="en-GB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: Benin, Paraguay, Morocco</a:t>
              </a: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en-GB" sz="1100" dirty="0">
                <a:solidFill>
                  <a:prstClr val="white"/>
                </a:solidFill>
                <a:ea typeface="Calibri"/>
                <a:cs typeface="Times New Roman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771068" y="2996953"/>
              <a:ext cx="7150125" cy="81371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n-GB" sz="1100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Armenia, Bangladesh, Bolivia, Burma / Myanmar, Burundi, Cambodia, Comoros, Cote d'Ivoire, Egypt, Ethiopia, Georgia, Ghana, Guatemala, Haiti, Honduras, Kenya, Laos, Mauritania, Moldova, Morocco, Mozambique, Namibia, Nicaragua, Niger, Palestine, Paraguay, Philippines, Rwanda, Senegal, Tunisia, Uganda.  </a:t>
              </a:r>
              <a:r>
                <a:rPr lang="en-GB" sz="1100" u="sng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Drafts</a:t>
              </a:r>
              <a:r>
                <a:rPr lang="en-GB" sz="1100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: Benin, El Salvador, Nepal, Timor </a:t>
              </a:r>
              <a:r>
                <a:rPr lang="en-GB" sz="1100" dirty="0" err="1" smtClean="0">
                  <a:solidFill>
                    <a:srgbClr val="595959"/>
                  </a:solidFill>
                  <a:ea typeface="Calibri"/>
                  <a:cs typeface="Times New Roman"/>
                </a:rPr>
                <a:t>Leste</a:t>
              </a:r>
              <a:r>
                <a:rPr lang="en-GB" sz="1100" dirty="0" smtClean="0">
                  <a:solidFill>
                    <a:srgbClr val="595959"/>
                  </a:solidFill>
                  <a:ea typeface="Calibri"/>
                  <a:cs typeface="Times New Roman"/>
                </a:rPr>
                <a:t>, Yemen, Zambia</a:t>
              </a:r>
              <a:r>
                <a:rPr lang="en-GB" sz="1100" dirty="0">
                  <a:solidFill>
                    <a:srgbClr val="595959"/>
                  </a:solidFill>
                  <a:ea typeface="Calibri"/>
                  <a:cs typeface="Times New Roman"/>
                </a:rPr>
                <a:t> </a:t>
              </a:r>
              <a:endParaRPr lang="en-GB" sz="1100" dirty="0">
                <a:solidFill>
                  <a:prstClr val="white"/>
                </a:solidFill>
                <a:ea typeface="Calibri"/>
                <a:cs typeface="Times New Roman"/>
              </a:endParaRPr>
            </a:p>
          </p:txBody>
        </p:sp>
        <p:sp>
          <p:nvSpPr>
            <p:cNvPr id="9" name="Chevron 8"/>
            <p:cNvSpPr/>
            <p:nvPr/>
          </p:nvSpPr>
          <p:spPr>
            <a:xfrm rot="5400000">
              <a:off x="425837" y="2678134"/>
              <a:ext cx="1144800" cy="1077013"/>
            </a:xfrm>
            <a:prstGeom prst="chevron">
              <a:avLst>
                <a:gd name="adj" fmla="val 33200"/>
              </a:avLst>
            </a:prstGeom>
            <a:solidFill>
              <a:schemeClr val="accent5">
                <a:lumMod val="75000"/>
              </a:schemeClr>
            </a:solidFill>
            <a:ln>
              <a:solidFill>
                <a:srgbClr val="00B0F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</a:rPr>
                <a:t>37</a:t>
              </a:r>
            </a:p>
          </p:txBody>
        </p:sp>
        <p:sp>
          <p:nvSpPr>
            <p:cNvPr id="10" name="Chevron 9"/>
            <p:cNvSpPr/>
            <p:nvPr/>
          </p:nvSpPr>
          <p:spPr>
            <a:xfrm rot="5400000">
              <a:off x="438874" y="3830569"/>
              <a:ext cx="1144800" cy="1076400"/>
            </a:xfrm>
            <a:prstGeom prst="chevron">
              <a:avLst>
                <a:gd name="adj" fmla="val 33200"/>
              </a:avLst>
            </a:prstGeom>
            <a:solidFill>
              <a:schemeClr val="accent5">
                <a:lumMod val="75000"/>
              </a:schemeClr>
            </a:solidFill>
            <a:ln>
              <a:solidFill>
                <a:srgbClr val="FFC00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dirty="0" smtClean="0">
                  <a:solidFill>
                    <a:prstClr val="white"/>
                  </a:solidFill>
                </a:rPr>
                <a:t>30</a:t>
              </a:r>
              <a:endParaRPr lang="en-GB" dirty="0">
                <a:solidFill>
                  <a:prstClr val="white"/>
                </a:solidFill>
              </a:endParaRPr>
            </a:p>
          </p:txBody>
        </p:sp>
        <p:sp>
          <p:nvSpPr>
            <p:cNvPr id="11" name="Chevron 10"/>
            <p:cNvSpPr/>
            <p:nvPr/>
          </p:nvSpPr>
          <p:spPr>
            <a:xfrm rot="5400000">
              <a:off x="676826" y="1774372"/>
              <a:ext cx="648074" cy="1077011"/>
            </a:xfrm>
            <a:prstGeom prst="chevron">
              <a:avLst>
                <a:gd name="adj" fmla="val 33200"/>
              </a:avLst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>
                <a:bevelT w="0"/>
              </a:sp3d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n-GB" sz="2200" dirty="0" smtClean="0">
                  <a:solidFill>
                    <a:prstClr val="white"/>
                  </a:solidFill>
                  <a:ea typeface="Calibri"/>
                  <a:cs typeface="Times New Roman"/>
                </a:rPr>
                <a:t>55</a:t>
              </a:r>
            </a:p>
          </p:txBody>
        </p:sp>
        <p:sp>
          <p:nvSpPr>
            <p:cNvPr id="12" name="Text Box 56"/>
            <p:cNvSpPr txBox="1"/>
            <p:nvPr/>
          </p:nvSpPr>
          <p:spPr>
            <a:xfrm>
              <a:off x="631183" y="5124776"/>
              <a:ext cx="758543" cy="69075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endParaRPr lang="en-GB" sz="2600" dirty="0" smtClean="0">
                <a:solidFill>
                  <a:srgbClr val="FFFFFF"/>
                </a:solidFill>
                <a:ea typeface="Calibri"/>
                <a:cs typeface="Times New Roman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771068" y="2636913"/>
              <a:ext cx="7185606" cy="380375"/>
            </a:xfrm>
            <a:prstGeom prst="roundRect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Countries </a:t>
              </a:r>
              <a:r>
                <a:rPr lang="en-GB" sz="1600" dirty="0">
                  <a:solidFill>
                    <a:srgbClr val="002060"/>
                  </a:solidFill>
                  <a:ea typeface="Calibri"/>
                  <a:cs typeface="Times New Roman"/>
                </a:rPr>
                <a:t>w</a:t>
              </a: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ith roadmaps</a:t>
              </a:r>
              <a:endParaRPr lang="en-GB" sz="1100" dirty="0">
                <a:solidFill>
                  <a:srgbClr val="002060"/>
                </a:solidFill>
                <a:ea typeface="Calibri"/>
                <a:cs typeface="Times New Roman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771068" y="2018626"/>
              <a:ext cx="7185606" cy="380375"/>
            </a:xfrm>
            <a:prstGeom prst="round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Initial group </a:t>
              </a:r>
              <a:r>
                <a:rPr lang="en-GB" sz="1600" dirty="0">
                  <a:solidFill>
                    <a:srgbClr val="002060"/>
                  </a:solidFill>
                  <a:ea typeface="Calibri"/>
                  <a:cs typeface="Times New Roman"/>
                </a:rPr>
                <a:t>of </a:t>
              </a: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Joint Programming countries 2011-2012</a:t>
              </a:r>
              <a:endParaRPr lang="en-GB" sz="1100" dirty="0">
                <a:solidFill>
                  <a:srgbClr val="002060"/>
                </a:solidFill>
                <a:ea typeface="Calibri"/>
                <a:cs typeface="Times New Roman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771068" y="3853151"/>
              <a:ext cx="7185606" cy="380375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Countries </a:t>
              </a:r>
              <a:r>
                <a:rPr lang="en-GB" sz="1600" dirty="0">
                  <a:solidFill>
                    <a:srgbClr val="002060"/>
                  </a:solidFill>
                  <a:ea typeface="Calibri"/>
                  <a:cs typeface="Times New Roman"/>
                </a:rPr>
                <a:t>w</a:t>
              </a:r>
              <a:r>
                <a:rPr lang="en-GB" sz="1600" dirty="0" smtClean="0">
                  <a:solidFill>
                    <a:srgbClr val="002060"/>
                  </a:solidFill>
                  <a:ea typeface="Calibri"/>
                  <a:cs typeface="Times New Roman"/>
                </a:rPr>
                <a:t>ith Joint Analysis</a:t>
              </a:r>
              <a:endParaRPr lang="en-GB" sz="1100" dirty="0">
                <a:solidFill>
                  <a:srgbClr val="002060"/>
                </a:solidFill>
                <a:ea typeface="Calibri"/>
                <a:cs typeface="Times New Roman"/>
              </a:endParaRPr>
            </a:p>
          </p:txBody>
        </p:sp>
        <p:sp>
          <p:nvSpPr>
            <p:cNvPr id="16" name="Chevron 15"/>
            <p:cNvSpPr/>
            <p:nvPr/>
          </p:nvSpPr>
          <p:spPr>
            <a:xfrm rot="5400000">
              <a:off x="438874" y="4982697"/>
              <a:ext cx="1144800" cy="1076400"/>
            </a:xfrm>
            <a:prstGeom prst="chevron">
              <a:avLst>
                <a:gd name="adj" fmla="val 33200"/>
              </a:avLst>
            </a:prstGeom>
            <a:solidFill>
              <a:schemeClr val="accent5">
                <a:lumMod val="75000"/>
              </a:schemeClr>
            </a:solidFill>
            <a:ln w="38100">
              <a:solidFill>
                <a:srgbClr val="FFFF0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2400" smtClean="0">
                  <a:solidFill>
                    <a:prstClr val="white"/>
                  </a:solidFill>
                </a:rPr>
                <a:t>25</a:t>
              </a:r>
              <a:endParaRPr lang="en-GB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706874" y="5110088"/>
            <a:ext cx="7150125" cy="71551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dirty="0" smtClean="0">
                <a:solidFill>
                  <a:srgbClr val="002060"/>
                </a:solidFill>
                <a:ea typeface="Calibri"/>
                <a:cs typeface="Times New Roman"/>
              </a:rPr>
              <a:t>Burma / Myanmar, Burundi, Cambodia, Chad, Comoros, Ethiopia, Ghana, Guatemala, Kenya, Laos, Mali, Namibia, Rwanda, Senegal, South Sudan, Uganda. </a:t>
            </a:r>
            <a:r>
              <a:rPr lang="en-GB" u="sng" dirty="0" smtClean="0">
                <a:solidFill>
                  <a:srgbClr val="002060"/>
                </a:solidFill>
                <a:ea typeface="Calibri"/>
                <a:cs typeface="Times New Roman"/>
              </a:rPr>
              <a:t>Drafts</a:t>
            </a:r>
            <a:r>
              <a:rPr lang="en-GB" dirty="0" smtClean="0">
                <a:solidFill>
                  <a:srgbClr val="002060"/>
                </a:solidFill>
                <a:ea typeface="Calibri"/>
                <a:cs typeface="Times New Roman"/>
              </a:rPr>
              <a:t>: Benin, Bolivia, Burkina Faso, Cote d'Ivoire, Morocco, Niger, Palestine, Paraguay, Togo</a:t>
            </a:r>
            <a:endParaRPr lang="en-GB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706874" y="4725144"/>
            <a:ext cx="7185606" cy="380375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dirty="0" smtClean="0">
                <a:solidFill>
                  <a:srgbClr val="002060"/>
                </a:solidFill>
                <a:ea typeface="Calibri"/>
                <a:cs typeface="Times New Roman"/>
              </a:rPr>
              <a:t>Countries with Joint Strategies</a:t>
            </a:r>
            <a:endParaRPr lang="en-GB" sz="11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012060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2015 JP State of Play</a:t>
            </a:r>
            <a:endParaRPr lang="en-GB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78942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72819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2016: time to </a:t>
            </a:r>
            <a:r>
              <a:rPr lang="en-GB" sz="3600" b="1" dirty="0" smtClean="0">
                <a:solidFill>
                  <a:srgbClr val="002060"/>
                </a:solidFill>
              </a:rPr>
              <a:t>expand </a:t>
            </a:r>
            <a:r>
              <a:rPr lang="en-GB" sz="3600" b="1" dirty="0">
                <a:solidFill>
                  <a:srgbClr val="002060"/>
                </a:solidFill>
              </a:rPr>
              <a:t>&amp; </a:t>
            </a:r>
            <a:r>
              <a:rPr lang="en-GB" sz="3600" b="1" dirty="0" smtClean="0">
                <a:solidFill>
                  <a:srgbClr val="002060"/>
                </a:solidFill>
              </a:rPr>
              <a:t>strengthen ?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1"/>
            <a:ext cx="8229600" cy="3816425"/>
          </a:xfrm>
        </p:spPr>
        <p:txBody>
          <a:bodyPr>
            <a:normAutofit/>
          </a:bodyPr>
          <a:lstStyle/>
          <a:p>
            <a:r>
              <a:rPr lang="en-GB" dirty="0" smtClean="0"/>
              <a:t>5 years later =&gt; evolving circumstances =&gt; re-examination of original batch of 55 countries ?</a:t>
            </a:r>
          </a:p>
          <a:p>
            <a:pPr>
              <a:spcBef>
                <a:spcPts val="1800"/>
              </a:spcBef>
            </a:pPr>
            <a:r>
              <a:rPr lang="en-GB" dirty="0" smtClean="0"/>
              <a:t>However, need to take into account:  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country-led /demand-driven =&gt;vision </a:t>
            </a:r>
            <a:r>
              <a:rPr lang="en-GB" dirty="0"/>
              <a:t>of </a:t>
            </a:r>
            <a:r>
              <a:rPr lang="en-GB" dirty="0" err="1"/>
              <a:t>HoMs</a:t>
            </a:r>
            <a:r>
              <a:rPr lang="en-GB" dirty="0"/>
              <a:t> that conditions are </a:t>
            </a:r>
            <a:r>
              <a:rPr lang="en-GB" dirty="0" smtClean="0"/>
              <a:t>conducive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concentrate </a:t>
            </a:r>
            <a:r>
              <a:rPr lang="en-GB" dirty="0"/>
              <a:t>on and consolidate current JP </a:t>
            </a:r>
            <a:r>
              <a:rPr lang="en-GB" dirty="0" smtClean="0"/>
              <a:t>countries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58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r>
              <a:rPr lang="fr-BE" sz="3600" b="1" dirty="0" err="1">
                <a:solidFill>
                  <a:srgbClr val="002060"/>
                </a:solidFill>
              </a:rPr>
              <a:t>Where</a:t>
            </a:r>
            <a:r>
              <a:rPr lang="fr-BE" sz="3600" b="1" dirty="0">
                <a:solidFill>
                  <a:srgbClr val="002060"/>
                </a:solidFill>
              </a:rPr>
              <a:t> to </a:t>
            </a:r>
            <a:r>
              <a:rPr lang="fr-BE" sz="3600" b="1" dirty="0" err="1">
                <a:solidFill>
                  <a:srgbClr val="002060"/>
                </a:solidFill>
              </a:rPr>
              <a:t>expand</a:t>
            </a:r>
            <a:r>
              <a:rPr lang="fr-BE" sz="3600" b="1" dirty="0">
                <a:solidFill>
                  <a:srgbClr val="002060"/>
                </a:solidFill>
              </a:rPr>
              <a:t>?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435280" cy="381642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MS Suggestions</a:t>
            </a:r>
            <a:r>
              <a:rPr lang="en-GB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LU: Cabo Verde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ES: Dominican Rep., Peru, </a:t>
            </a:r>
            <a:r>
              <a:rPr lang="en-GB" dirty="0" smtClean="0"/>
              <a:t>Ecuador, </a:t>
            </a:r>
            <a:r>
              <a:rPr lang="en-GB" dirty="0"/>
              <a:t>Cuba, Colombia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EU: </a:t>
            </a:r>
            <a:r>
              <a:rPr lang="en-GB" dirty="0" smtClean="0"/>
              <a:t>CAR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BE" dirty="0"/>
          </a:p>
          <a:p>
            <a:r>
              <a:rPr lang="en-GB" dirty="0"/>
              <a:t>EU proposals: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Example of </a:t>
            </a:r>
            <a:r>
              <a:rPr lang="en-GB" dirty="0" smtClean="0"/>
              <a:t>CAR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Partner </a:t>
            </a:r>
            <a:r>
              <a:rPr lang="en-GB" dirty="0" smtClean="0"/>
              <a:t>countries </a:t>
            </a:r>
            <a:r>
              <a:rPr lang="en-GB" dirty="0"/>
              <a:t>with MS presence (top 10 recipients)</a:t>
            </a:r>
          </a:p>
          <a:p>
            <a:pPr marL="457200" lvl="1" indent="0">
              <a:buNone/>
            </a:pP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01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20080"/>
          </a:xfrm>
        </p:spPr>
        <p:txBody>
          <a:bodyPr>
            <a:normAutofit/>
          </a:bodyPr>
          <a:lstStyle/>
          <a:p>
            <a:r>
              <a:rPr lang="fr-BE" sz="3600" b="1" dirty="0" err="1">
                <a:solidFill>
                  <a:srgbClr val="002060"/>
                </a:solidFill>
              </a:rPr>
              <a:t>Where</a:t>
            </a:r>
            <a:r>
              <a:rPr lang="fr-BE" sz="3600" b="1" dirty="0">
                <a:solidFill>
                  <a:srgbClr val="002060"/>
                </a:solidFill>
              </a:rPr>
              <a:t> to </a:t>
            </a:r>
            <a:r>
              <a:rPr lang="fr-BE" sz="3600" b="1" dirty="0" err="1">
                <a:solidFill>
                  <a:srgbClr val="002060"/>
                </a:solidFill>
              </a:rPr>
              <a:t>strengthen</a:t>
            </a:r>
            <a:r>
              <a:rPr lang="fr-BE" sz="3600" b="1" dirty="0">
                <a:solidFill>
                  <a:srgbClr val="002060"/>
                </a:solidFill>
              </a:rPr>
              <a:t> ?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644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BE" sz="3400" dirty="0" err="1" smtClean="0"/>
              <a:t>Consider</a:t>
            </a:r>
            <a:r>
              <a:rPr lang="fr-BE" sz="3400" dirty="0" smtClean="0"/>
              <a:t> </a:t>
            </a:r>
            <a:r>
              <a:rPr lang="fr-BE" sz="3400" dirty="0" err="1" smtClean="0"/>
              <a:t>window</a:t>
            </a:r>
            <a:r>
              <a:rPr lang="fr-BE" sz="3400" dirty="0" smtClean="0"/>
              <a:t> of </a:t>
            </a:r>
            <a:r>
              <a:rPr lang="fr-BE" sz="3400" dirty="0" err="1" smtClean="0"/>
              <a:t>opportunities</a:t>
            </a:r>
            <a:r>
              <a:rPr lang="fr-BE" sz="3400" dirty="0" smtClean="0"/>
              <a:t>, for </a:t>
            </a:r>
            <a:r>
              <a:rPr lang="fr-BE" sz="3400" dirty="0" err="1" smtClean="0"/>
              <a:t>example</a:t>
            </a:r>
            <a:r>
              <a:rPr lang="fr-BE" sz="3400" dirty="0" smtClean="0"/>
              <a:t>: </a:t>
            </a:r>
            <a:r>
              <a:rPr lang="fr-BE" dirty="0" smtClean="0"/>
              <a:t>	</a:t>
            </a:r>
          </a:p>
          <a:p>
            <a:pPr lvl="1" algn="just"/>
            <a:r>
              <a:rPr lang="fr-BE" dirty="0" smtClean="0"/>
              <a:t>new </a:t>
            </a:r>
            <a:r>
              <a:rPr lang="fr-BE" dirty="0" err="1" smtClean="0"/>
              <a:t>governments</a:t>
            </a:r>
            <a:r>
              <a:rPr lang="fr-BE" dirty="0"/>
              <a:t> </a:t>
            </a:r>
            <a:r>
              <a:rPr lang="fr-BE" dirty="0" err="1" smtClean="0"/>
              <a:t>after</a:t>
            </a:r>
            <a:r>
              <a:rPr lang="fr-BE" dirty="0" smtClean="0"/>
              <a:t> </a:t>
            </a:r>
            <a:r>
              <a:rPr lang="fr-BE" dirty="0" err="1" smtClean="0"/>
              <a:t>elections</a:t>
            </a:r>
            <a:endParaRPr lang="fr-BE" dirty="0" smtClean="0"/>
          </a:p>
          <a:p>
            <a:pPr lvl="1" algn="just"/>
            <a:r>
              <a:rPr lang="fr-BE" dirty="0" smtClean="0"/>
              <a:t>New National </a:t>
            </a:r>
            <a:r>
              <a:rPr lang="fr-BE" dirty="0" err="1" smtClean="0"/>
              <a:t>Development</a:t>
            </a:r>
            <a:r>
              <a:rPr lang="fr-BE" dirty="0" smtClean="0"/>
              <a:t> Plans / new country cycles</a:t>
            </a:r>
          </a:p>
          <a:p>
            <a:pPr algn="just"/>
            <a:endParaRPr lang="fr-BE" dirty="0" smtClean="0"/>
          </a:p>
          <a:p>
            <a:pPr algn="just"/>
            <a:r>
              <a:rPr lang="fr-BE" dirty="0" smtClean="0"/>
              <a:t>2016/2017: </a:t>
            </a:r>
            <a:r>
              <a:rPr lang="en-GB" dirty="0" smtClean="0"/>
              <a:t>Afghanistan</a:t>
            </a:r>
            <a:r>
              <a:rPr lang="en-GB" dirty="0"/>
              <a:t>, Bangladesh, Benin, Burkina Faso, Chad</a:t>
            </a:r>
            <a:r>
              <a:rPr lang="en-GB" dirty="0" smtClean="0"/>
              <a:t>, Cote </a:t>
            </a:r>
            <a:r>
              <a:rPr lang="en-GB" dirty="0"/>
              <a:t>d'Ivoire, Ethiopia</a:t>
            </a:r>
            <a:r>
              <a:rPr lang="en-GB" dirty="0" smtClean="0"/>
              <a:t>, </a:t>
            </a:r>
            <a:r>
              <a:rPr lang="en-GB" dirty="0"/>
              <a:t>Georgia, </a:t>
            </a:r>
            <a:r>
              <a:rPr lang="en-GB" dirty="0" smtClean="0"/>
              <a:t>Ghana, </a:t>
            </a:r>
            <a:r>
              <a:rPr lang="en-GB" dirty="0"/>
              <a:t>Guatemala</a:t>
            </a:r>
            <a:r>
              <a:rPr lang="en-GB" dirty="0" smtClean="0"/>
              <a:t>, Haiti</a:t>
            </a:r>
            <a:r>
              <a:rPr lang="en-GB" dirty="0"/>
              <a:t>, </a:t>
            </a:r>
            <a:r>
              <a:rPr lang="en-GB" dirty="0" smtClean="0"/>
              <a:t>Laos, </a:t>
            </a:r>
            <a:r>
              <a:rPr lang="en-GB" dirty="0"/>
              <a:t>Malawi</a:t>
            </a:r>
            <a:r>
              <a:rPr lang="en-GB" dirty="0" smtClean="0"/>
              <a:t>, Mauritania</a:t>
            </a:r>
            <a:r>
              <a:rPr lang="en-GB" dirty="0"/>
              <a:t>, Moldova</a:t>
            </a:r>
            <a:r>
              <a:rPr lang="en-GB" dirty="0" smtClean="0"/>
              <a:t>, </a:t>
            </a:r>
            <a:r>
              <a:rPr lang="en-GB" dirty="0"/>
              <a:t>Morocco</a:t>
            </a:r>
            <a:r>
              <a:rPr lang="en-GB" dirty="0" smtClean="0"/>
              <a:t>, Myanmar</a:t>
            </a:r>
            <a:r>
              <a:rPr lang="en-GB" dirty="0"/>
              <a:t>, </a:t>
            </a:r>
            <a:r>
              <a:rPr lang="en-GB" dirty="0" smtClean="0"/>
              <a:t>Nepal</a:t>
            </a:r>
            <a:r>
              <a:rPr lang="en-GB" dirty="0"/>
              <a:t>, Nicaragua</a:t>
            </a:r>
            <a:r>
              <a:rPr lang="en-GB" dirty="0" smtClean="0"/>
              <a:t>, Niger, </a:t>
            </a:r>
            <a:r>
              <a:rPr lang="en-GB" dirty="0"/>
              <a:t>Palestine, </a:t>
            </a:r>
            <a:r>
              <a:rPr lang="en-GB" dirty="0" smtClean="0"/>
              <a:t>Philippines</a:t>
            </a:r>
            <a:r>
              <a:rPr lang="en-GB" dirty="0"/>
              <a:t>, </a:t>
            </a:r>
            <a:r>
              <a:rPr lang="en-GB" dirty="0" smtClean="0"/>
              <a:t>Tanzania</a:t>
            </a:r>
            <a:r>
              <a:rPr lang="en-GB" dirty="0"/>
              <a:t>, </a:t>
            </a:r>
            <a:r>
              <a:rPr lang="en-GB" dirty="0" smtClean="0"/>
              <a:t>Vietnam</a:t>
            </a:r>
            <a:r>
              <a:rPr lang="en-GB" dirty="0"/>
              <a:t>, </a:t>
            </a:r>
            <a:r>
              <a:rPr lang="en-GB" dirty="0" smtClean="0"/>
              <a:t>Tunisia, Zambia</a:t>
            </a:r>
            <a:r>
              <a:rPr lang="en-GB" dirty="0"/>
              <a:t>.</a:t>
            </a:r>
            <a:endParaRPr lang="en-GB" dirty="0" smtClean="0"/>
          </a:p>
          <a:p>
            <a:pPr marL="0" indent="0" algn="just">
              <a:buNone/>
            </a:pPr>
            <a:endParaRPr lang="en-GB" dirty="0" smtClean="0"/>
          </a:p>
          <a:p>
            <a:pPr algn="just"/>
            <a:r>
              <a:rPr lang="fr-BE" dirty="0" smtClean="0"/>
              <a:t>Most of </a:t>
            </a:r>
            <a:r>
              <a:rPr lang="fr-BE" dirty="0" err="1" smtClean="0"/>
              <a:t>those</a:t>
            </a:r>
            <a:r>
              <a:rPr lang="fr-BE" dirty="0" smtClean="0"/>
              <a:t> countries </a:t>
            </a:r>
            <a:r>
              <a:rPr lang="fr-BE" dirty="0" err="1" smtClean="0"/>
              <a:t>seems</a:t>
            </a:r>
            <a:r>
              <a:rPr lang="fr-BE" dirty="0" smtClean="0"/>
              <a:t> </a:t>
            </a:r>
            <a:r>
              <a:rPr lang="fr-BE" dirty="0" err="1" smtClean="0"/>
              <a:t>well</a:t>
            </a:r>
            <a:r>
              <a:rPr lang="fr-BE" dirty="0" smtClean="0"/>
              <a:t> </a:t>
            </a:r>
            <a:r>
              <a:rPr lang="fr-BE" dirty="0" err="1" smtClean="0"/>
              <a:t>engaged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the </a:t>
            </a:r>
            <a:r>
              <a:rPr lang="fr-BE" dirty="0" err="1" smtClean="0"/>
              <a:t>process</a:t>
            </a:r>
            <a:r>
              <a:rPr lang="fr-BE" dirty="0" smtClean="0"/>
              <a:t>. </a:t>
            </a:r>
            <a:r>
              <a:rPr lang="fr-BE" dirty="0" err="1" smtClean="0"/>
              <a:t>Some</a:t>
            </a:r>
            <a:r>
              <a:rPr lang="fr-BE" dirty="0" smtClean="0"/>
              <a:t> </a:t>
            </a:r>
            <a:r>
              <a:rPr lang="fr-BE" dirty="0" err="1" smtClean="0"/>
              <a:t>may</a:t>
            </a:r>
            <a:r>
              <a:rPr lang="fr-BE" dirty="0" smtClean="0"/>
              <a:t> </a:t>
            </a:r>
            <a:r>
              <a:rPr lang="fr-BE" dirty="0" err="1" smtClean="0"/>
              <a:t>deserve</a:t>
            </a:r>
            <a:r>
              <a:rPr lang="fr-BE" dirty="0" smtClean="0"/>
              <a:t> </a:t>
            </a:r>
            <a:r>
              <a:rPr lang="fr-BE" dirty="0" err="1" smtClean="0"/>
              <a:t>priority</a:t>
            </a:r>
            <a:r>
              <a:rPr lang="fr-BE" dirty="0" smtClean="0"/>
              <a:t> attention, as </a:t>
            </a:r>
            <a:r>
              <a:rPr lang="fr-BE" dirty="0" err="1" smtClean="0"/>
              <a:t>progress</a:t>
            </a:r>
            <a:r>
              <a:rPr lang="fr-BE" dirty="0" smtClean="0"/>
              <a:t> </a:t>
            </a:r>
            <a:r>
              <a:rPr lang="fr-BE" dirty="0" err="1" smtClean="0"/>
              <a:t>remain</a:t>
            </a:r>
            <a:r>
              <a:rPr lang="fr-BE" dirty="0" smtClean="0"/>
              <a:t> slow.</a:t>
            </a:r>
            <a:endParaRPr lang="en-GB" dirty="0" smtClean="0"/>
          </a:p>
          <a:p>
            <a:pPr algn="just"/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062823"/>
      </p:ext>
    </p:extLst>
  </p:cSld>
  <p:clrMapOvr>
    <a:masterClrMapping/>
  </p:clrMapOvr>
</p:sld>
</file>

<file path=ppt/theme/theme1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2286</TotalTime>
  <Words>461</Words>
  <Application>Microsoft Office PowerPoint</Application>
  <PresentationFormat>On-screen Show (4:3)</PresentationFormat>
  <Paragraphs>63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dg_devco_powerpoint_template-orange_en</vt:lpstr>
      <vt:lpstr>Office Theme</vt:lpstr>
      <vt:lpstr> Joint Programming Technical Seminar  Brussels, 19 February 2016</vt:lpstr>
      <vt:lpstr>2011 Identification of 55 JP countries </vt:lpstr>
      <vt:lpstr>2015 JP State of Play</vt:lpstr>
      <vt:lpstr>2015 JP State of Play</vt:lpstr>
      <vt:lpstr>2016: time to expand &amp; strengthen ?</vt:lpstr>
      <vt:lpstr>Where to expand?</vt:lpstr>
      <vt:lpstr>Where to strengthen ?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MOLTENI Lino (DEVCO)</cp:lastModifiedBy>
  <cp:revision>217</cp:revision>
  <dcterms:created xsi:type="dcterms:W3CDTF">2012-08-13T11:30:33Z</dcterms:created>
  <dcterms:modified xsi:type="dcterms:W3CDTF">2016-02-26T18:16:19Z</dcterms:modified>
</cp:coreProperties>
</file>