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9"/>
  </p:notesMasterIdLst>
  <p:handoutMasterIdLst>
    <p:handoutMasterId r:id="rId10"/>
  </p:handoutMasterIdLst>
  <p:sldIdLst>
    <p:sldId id="256" r:id="rId4"/>
    <p:sldId id="284" r:id="rId5"/>
    <p:sldId id="280" r:id="rId6"/>
    <p:sldId id="285" r:id="rId7"/>
    <p:sldId id="286" r:id="rId8"/>
  </p:sldIdLst>
  <p:sldSz cx="9144000" cy="6858000" type="screen4x3"/>
  <p:notesSz cx="6810375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VAGLIANO Eleonora (DEVCO)" initials="AE(" lastIdx="6" clrIdx="0"/>
  <p:cmAuthor id="1" name="CLB" initials="CLB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FFCC"/>
    <a:srgbClr val="FFCCCC"/>
    <a:srgbClr val="CCECFF"/>
    <a:srgbClr val="CCFFFF"/>
    <a:srgbClr val="FFCC99"/>
    <a:srgbClr val="FFFFCC"/>
    <a:srgbClr val="C0FDA1"/>
    <a:srgbClr val="66FF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10" autoAdjust="0"/>
    <p:restoredTop sz="98046" autoAdjust="0"/>
  </p:normalViewPr>
  <p:slideViewPr>
    <p:cSldViewPr>
      <p:cViewPr>
        <p:scale>
          <a:sx n="80" d="100"/>
          <a:sy n="80" d="100"/>
        </p:scale>
        <p:origin x="-3138" y="-8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948" y="84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905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80" y="0"/>
            <a:ext cx="2951905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3241"/>
            <a:ext cx="2951905" cy="4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80" y="9443241"/>
            <a:ext cx="2951905" cy="4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7D52C5C-AD58-476C-8B26-E2776326A4A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342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905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80" y="0"/>
            <a:ext cx="2951905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73637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0" y="4722416"/>
            <a:ext cx="5448936" cy="4474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241"/>
            <a:ext cx="2951905" cy="4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80" y="9443241"/>
            <a:ext cx="2951905" cy="49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5AF7FD0-3DC8-4972-86F2-278B28094C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33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628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Few answers received on the possible expansion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512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6329798-49A8-4FEB-8034-BF26125B2F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3098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3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BA8BD-A49D-4656-9848-48D9F37DE1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3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92694-19A3-4D71-A5F2-01B3076A15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616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29798-49A8-4FEB-8034-BF26125B2F1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8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457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FCD-9ECC-4C1D-841B-070126BE71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050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CACB1-8AA6-45E3-9868-9D952E32E16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186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2DEC6-B79D-40F4-BDAE-C5B021F6E1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267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DCAD-AF3B-4EEF-B42A-A7C2789198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06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F1E35C-FE78-4FF9-8956-CC4CB70D5FA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957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36A2B-83C5-4A49-8BE6-A5392DC2CDD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336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4AB9-E6C2-40C0-83A3-051671AF7A6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559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36FCD-9ECC-4C1D-841B-070126BE71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527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6079-9822-4689-82F5-8BEF62E6417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257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A8BD-A49D-4656-9848-48D9F37DE13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462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92694-19A3-4D71-A5F2-01B3076A15B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7373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FCD-9ECC-4C1D-841B-070126BE71E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7355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CACB1-8AA6-45E3-9868-9D952E32E16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254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67744" y="3142481"/>
            <a:ext cx="5040312" cy="790575"/>
          </a:xfrm>
        </p:spPr>
        <p:txBody>
          <a:bodyPr/>
          <a:lstStyle>
            <a:lvl1pPr marL="3175" algn="ctr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6329798-49A8-4FEB-8034-BF26125B2F1C}" type="slidenum">
              <a:rPr lang="en-GB">
                <a:solidFill>
                  <a:srgbClr val="FFFFFF"/>
                </a:solidFill>
              </a:rPr>
              <a:pPr/>
              <a:t>‹#›</a:t>
            </a:fld>
            <a:endParaRPr lang="en-GB">
              <a:solidFill>
                <a:srgbClr val="FFFFFF"/>
              </a:solidFill>
            </a:endParaRPr>
          </a:p>
        </p:txBody>
      </p:sp>
      <p:pic>
        <p:nvPicPr>
          <p:cNvPr id="3098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0790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CACB1-8AA6-45E3-9868-9D952E32E16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76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2DEC6-B79D-40F4-BDAE-C5B021F6E1C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83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DDCAD-AF3B-4EEF-B42A-A7C2789198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13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1E35C-FE78-4FF9-8956-CC4CB70D5F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5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36A2B-83C5-4A49-8BE6-A5392DC2CD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83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34AB9-E6C2-40C0-83A3-051671AF7A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76079-9822-4689-82F5-8BEF62E641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07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6881" y="126876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E2094EB-4D0A-4749-B2C5-8D9467722E4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7" name="Picture 23" descr="footer_white_transparent_e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11187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2" name="Picture 13" descr="logoEC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EEAS_P_TXT_S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094EB-4D0A-4749-B2C5-8D9467722E4F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3" descr="logoEC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EEAS_P_TXT_S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506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094EB-4D0A-4749-B2C5-8D9467722E4F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13" descr="logoEC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16632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EEAS_P_TXT_S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88640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659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259632" y="2276872"/>
            <a:ext cx="7704608" cy="790575"/>
          </a:xfrm>
        </p:spPr>
        <p:txBody>
          <a:bodyPr/>
          <a:lstStyle/>
          <a:p>
            <a:pPr algn="ctr"/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>Joint </a:t>
            </a:r>
            <a:r>
              <a:rPr lang="fr-BE" sz="4000" dirty="0" err="1" smtClean="0"/>
              <a:t>Programming</a:t>
            </a: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err="1" smtClean="0"/>
              <a:t>Technical</a:t>
            </a:r>
            <a:r>
              <a:rPr lang="fr-BE" sz="4000" dirty="0" smtClean="0"/>
              <a:t> </a:t>
            </a:r>
            <a:r>
              <a:rPr lang="fr-BE" sz="4000" dirty="0" err="1" smtClean="0"/>
              <a:t>Seminar</a:t>
            </a: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4000" dirty="0" smtClean="0"/>
              <a:t/>
            </a:r>
            <a:br>
              <a:rPr lang="fr-BE" sz="4000" dirty="0" smtClean="0"/>
            </a:br>
            <a:r>
              <a:rPr lang="fr-BE" sz="3200" dirty="0" smtClean="0"/>
              <a:t>Brussels, 19 </a:t>
            </a:r>
            <a:r>
              <a:rPr lang="fr-BE" sz="3200" dirty="0" err="1" smtClean="0"/>
              <a:t>February</a:t>
            </a:r>
            <a:r>
              <a:rPr lang="fr-BE" sz="3200" dirty="0" smtClean="0"/>
              <a:t> 2016</a:t>
            </a:r>
            <a:endParaRPr lang="en-GB" sz="32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51520" y="4869160"/>
            <a:ext cx="8784976" cy="1440755"/>
          </a:xfrm>
        </p:spPr>
        <p:txBody>
          <a:bodyPr/>
          <a:lstStyle/>
          <a:p>
            <a:pPr algn="ctr"/>
            <a:r>
              <a:rPr lang="en-GB" sz="2800" b="0" dirty="0" smtClean="0"/>
              <a:t>SESSION 3</a:t>
            </a:r>
          </a:p>
          <a:p>
            <a:pPr algn="ctr"/>
            <a:r>
              <a:rPr lang="en-GB" sz="2800" b="0" dirty="0" smtClean="0"/>
              <a:t>Promoting and expanding JP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368152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002060"/>
                </a:solidFill>
              </a:rPr>
              <a:t>MS ODA to Top 10 </a:t>
            </a:r>
            <a:br>
              <a:rPr lang="en-GB" sz="3600" b="1" dirty="0" smtClean="0">
                <a:solidFill>
                  <a:srgbClr val="002060"/>
                </a:solidFill>
              </a:rPr>
            </a:br>
            <a:r>
              <a:rPr lang="en-GB" sz="3600" b="1" dirty="0" smtClean="0">
                <a:solidFill>
                  <a:srgbClr val="002060"/>
                </a:solidFill>
              </a:rPr>
              <a:t>recipient Partner Countries (1)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76872"/>
            <a:ext cx="8136904" cy="4248472"/>
          </a:xfrm>
        </p:spPr>
        <p:txBody>
          <a:bodyPr>
            <a:normAutofit/>
          </a:bodyPr>
          <a:lstStyle/>
          <a:p>
            <a:r>
              <a:rPr lang="en-GB" dirty="0" smtClean="0"/>
              <a:t>JP opportune in Partner Countries where many MS are active donors: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200" dirty="0" smtClean="0"/>
              <a:t>critical mass for higher impact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200" dirty="0" smtClean="0"/>
              <a:t>make Europe happen on the ground</a:t>
            </a:r>
          </a:p>
          <a:p>
            <a:r>
              <a:rPr lang="en-GB" sz="2900" dirty="0" smtClean="0"/>
              <a:t>Are MS most active in the JP Partner Countries which are included in the list of 55 JP countries?</a:t>
            </a:r>
          </a:p>
          <a:p>
            <a:endParaRPr lang="en-GB" sz="2900" dirty="0" smtClean="0"/>
          </a:p>
          <a:p>
            <a:endParaRPr lang="en-GB" sz="2900" dirty="0" smtClean="0"/>
          </a:p>
          <a:p>
            <a:pPr lvl="1"/>
            <a:endParaRPr lang="en-GB" sz="2600" dirty="0" smtClean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741011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368152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002060"/>
                </a:solidFill>
              </a:rPr>
              <a:t>MS ODA to Top 10 </a:t>
            </a:r>
            <a:br>
              <a:rPr lang="en-GB" sz="3600" b="1" dirty="0" smtClean="0">
                <a:solidFill>
                  <a:srgbClr val="002060"/>
                </a:solidFill>
              </a:rPr>
            </a:br>
            <a:r>
              <a:rPr lang="en-GB" sz="3600" b="1" dirty="0" smtClean="0">
                <a:solidFill>
                  <a:srgbClr val="002060"/>
                </a:solidFill>
              </a:rPr>
              <a:t>recipient Partner Countries (2)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76872"/>
            <a:ext cx="8136904" cy="4248472"/>
          </a:xfrm>
        </p:spPr>
        <p:txBody>
          <a:bodyPr>
            <a:normAutofit/>
          </a:bodyPr>
          <a:lstStyle/>
          <a:p>
            <a:r>
              <a:rPr lang="en-GB" sz="2900" dirty="0" smtClean="0"/>
              <a:t>Country </a:t>
            </a:r>
            <a:r>
              <a:rPr lang="en-GB" sz="2900" dirty="0"/>
              <a:t>Programmable Aid (CPA</a:t>
            </a:r>
            <a:r>
              <a:rPr lang="en-GB" sz="2900" dirty="0" smtClean="0"/>
              <a:t>) of 19 MS – DAC Members (OECD/DAC </a:t>
            </a:r>
            <a:r>
              <a:rPr lang="en-GB" sz="2900" dirty="0"/>
              <a:t>Development Co-operation Report </a:t>
            </a:r>
            <a:r>
              <a:rPr lang="en-GB" sz="2900" dirty="0" smtClean="0"/>
              <a:t>2015)</a:t>
            </a:r>
            <a:endParaRPr lang="en-GB" sz="2900" dirty="0"/>
          </a:p>
          <a:p>
            <a:endParaRPr lang="en-GB" sz="2900" dirty="0" smtClean="0"/>
          </a:p>
          <a:p>
            <a:r>
              <a:rPr lang="en-GB" sz="2900" dirty="0" smtClean="0"/>
              <a:t>Which Partner Countries belong to the top 10 recipients of EU MS compared to the batch of 55 JP countries?</a:t>
            </a:r>
          </a:p>
          <a:p>
            <a:endParaRPr lang="en-GB" sz="2900" dirty="0" smtClean="0"/>
          </a:p>
          <a:p>
            <a:endParaRPr lang="en-GB" sz="2900" dirty="0" smtClean="0"/>
          </a:p>
          <a:p>
            <a:pPr lvl="1"/>
            <a:endParaRPr lang="en-GB" sz="2600" dirty="0" smtClean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59653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368152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002060"/>
                </a:solidFill>
              </a:rPr>
              <a:t>MS ODA to Top 10 </a:t>
            </a:r>
            <a:br>
              <a:rPr lang="en-GB" sz="3600" b="1" dirty="0" smtClean="0">
                <a:solidFill>
                  <a:srgbClr val="002060"/>
                </a:solidFill>
              </a:rPr>
            </a:br>
            <a:r>
              <a:rPr lang="en-GB" sz="3600" b="1" dirty="0" smtClean="0">
                <a:solidFill>
                  <a:srgbClr val="002060"/>
                </a:solidFill>
              </a:rPr>
              <a:t>recipient Partner Countries (3)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852936"/>
            <a:ext cx="8136904" cy="3672408"/>
          </a:xfrm>
        </p:spPr>
        <p:txBody>
          <a:bodyPr>
            <a:normAutofit/>
          </a:bodyPr>
          <a:lstStyle/>
          <a:p>
            <a:r>
              <a:rPr lang="en-GB" sz="2900" dirty="0" smtClean="0"/>
              <a:t>Current list of 55 JP Partner Countries covers the majority of countries where MS are most active  (Afghanistan, Ethiopia, etc.)</a:t>
            </a:r>
          </a:p>
          <a:p>
            <a:r>
              <a:rPr lang="en-GB" sz="2900" dirty="0" smtClean="0"/>
              <a:t>Countries not in the list, but with some active MS are:</a:t>
            </a:r>
          </a:p>
          <a:p>
            <a:pPr lvl="1"/>
            <a:r>
              <a:rPr lang="en-GB" sz="2500" dirty="0" smtClean="0"/>
              <a:t>DRC, Syria, China, Western Balkans (Kosovo, Bosnia, Serbia, Albania, Montenegro). </a:t>
            </a:r>
          </a:p>
          <a:p>
            <a:pPr marL="457200" lvl="1" indent="0">
              <a:buNone/>
            </a:pPr>
            <a:endParaRPr lang="en-GB" sz="2500" dirty="0" smtClean="0"/>
          </a:p>
          <a:p>
            <a:endParaRPr lang="en-GB" sz="2900" dirty="0" smtClean="0"/>
          </a:p>
          <a:p>
            <a:pPr lvl="1"/>
            <a:endParaRPr lang="en-GB" sz="2600" dirty="0" smtClean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54880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89640" cy="936625"/>
          </a:xfrm>
        </p:spPr>
        <p:txBody>
          <a:bodyPr>
            <a:noAutofit/>
          </a:bodyPr>
          <a:lstStyle/>
          <a:p>
            <a:r>
              <a:rPr lang="es-ES" sz="3600" b="1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s-ES" sz="3600" b="1" dirty="0" smtClean="0">
                <a:solidFill>
                  <a:schemeClr val="accent1">
                    <a:lumMod val="75000"/>
                  </a:schemeClr>
                </a:solidFill>
              </a:rPr>
              <a:t>ew </a:t>
            </a:r>
            <a:r>
              <a:rPr lang="es-ES" sz="3600" b="1" dirty="0" err="1" smtClean="0">
                <a:solidFill>
                  <a:schemeClr val="accent1">
                    <a:lumMod val="75000"/>
                  </a:schemeClr>
                </a:solidFill>
              </a:rPr>
              <a:t>countries</a:t>
            </a:r>
            <a:r>
              <a:rPr lang="es-ES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3600" b="1" dirty="0" err="1" smtClean="0">
                <a:solidFill>
                  <a:schemeClr val="accent1">
                    <a:lumMod val="75000"/>
                  </a:schemeClr>
                </a:solidFill>
              </a:rPr>
              <a:t>where</a:t>
            </a:r>
            <a:r>
              <a:rPr lang="es-ES" sz="3600" b="1" dirty="0" smtClean="0">
                <a:solidFill>
                  <a:schemeClr val="accent1">
                    <a:lumMod val="75000"/>
                  </a:schemeClr>
                </a:solidFill>
              </a:rPr>
              <a:t> JP </a:t>
            </a:r>
            <a:r>
              <a:rPr lang="es-ES" sz="3600" b="1" dirty="0" err="1" smtClean="0">
                <a:solidFill>
                  <a:schemeClr val="accent1">
                    <a:lumMod val="75000"/>
                  </a:schemeClr>
                </a:solidFill>
              </a:rPr>
              <a:t>could</a:t>
            </a:r>
            <a:r>
              <a:rPr lang="es-ES" sz="3600" b="1" dirty="0" smtClean="0">
                <a:solidFill>
                  <a:schemeClr val="accent1">
                    <a:lumMod val="75000"/>
                  </a:schemeClr>
                </a:solidFill>
              </a:rPr>
              <a:t> be </a:t>
            </a:r>
            <a:r>
              <a:rPr lang="es-ES" sz="3600" b="1" dirty="0" err="1" smtClean="0">
                <a:solidFill>
                  <a:schemeClr val="accent1">
                    <a:lumMod val="75000"/>
                  </a:schemeClr>
                </a:solidFill>
              </a:rPr>
              <a:t>triggered</a:t>
            </a:r>
            <a:endParaRPr lang="es-E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968652"/>
          </a:xfrm>
        </p:spPr>
        <p:txBody>
          <a:bodyPr>
            <a:normAutofit/>
          </a:bodyPr>
          <a:lstStyle/>
          <a:p>
            <a:pPr marL="57150" indent="0">
              <a:buNone/>
            </a:pPr>
            <a:endParaRPr lang="en-GB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097146"/>
              </p:ext>
            </p:extLst>
          </p:nvPr>
        </p:nvGraphicFramePr>
        <p:xfrm>
          <a:off x="323528" y="1340768"/>
          <a:ext cx="8568952" cy="4320480"/>
        </p:xfrm>
        <a:graphic>
          <a:graphicData uri="http://schemas.openxmlformats.org/drawingml/2006/table">
            <a:tbl>
              <a:tblPr firstRow="1" bandRow="1"/>
              <a:tblGrid>
                <a:gridCol w="8568952"/>
              </a:tblGrid>
              <a:tr h="43204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DEVCO &amp; EEAS </a:t>
                      </a:r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consider Central Africa Rep</a:t>
                      </a:r>
                      <a:r>
                        <a:rPr lang="en-GB" sz="2400" smtClean="0">
                          <a:solidFill>
                            <a:schemeClr val="bg1"/>
                          </a:solidFill>
                        </a:rPr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smtClean="0">
                          <a:solidFill>
                            <a:schemeClr val="bg1"/>
                          </a:solidFill>
                        </a:rPr>
                        <a:t>Spain</a:t>
                      </a:r>
                      <a:r>
                        <a:rPr lang="en-GB" sz="2400" smtClean="0">
                          <a:solidFill>
                            <a:schemeClr val="bg1"/>
                          </a:solidFill>
                        </a:rPr>
                        <a:t> would consider Dominican Rep., Peru, Ecuador, Colombia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smtClean="0">
                          <a:solidFill>
                            <a:schemeClr val="bg1"/>
                          </a:solidFill>
                        </a:rPr>
                        <a:t>and Cuba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smtClean="0">
                          <a:solidFill>
                            <a:schemeClr val="bg1"/>
                          </a:solidFill>
                        </a:rPr>
                        <a:t>Finland</a:t>
                      </a:r>
                      <a:r>
                        <a:rPr lang="en-GB" sz="2400" smtClean="0">
                          <a:solidFill>
                            <a:schemeClr val="bg1"/>
                          </a:solidFill>
                        </a:rPr>
                        <a:t>  would support expansion of the JP process to new countries, if demand exists.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2400" b="1" smtClean="0">
                          <a:solidFill>
                            <a:schemeClr val="bg1"/>
                          </a:solidFill>
                        </a:rPr>
                        <a:t>France</a:t>
                      </a:r>
                      <a:r>
                        <a:rPr lang="en-GB" sz="2400" smtClean="0">
                          <a:solidFill>
                            <a:schemeClr val="bg1"/>
                          </a:solidFill>
                        </a:rPr>
                        <a:t>  supports the extension of JP in all partner countries where  HoM will have jointly estimated that the conditions are met.</a:t>
                      </a:r>
                    </a:p>
                    <a:p>
                      <a:endParaRPr lang="en-GB" sz="80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smtClean="0">
                          <a:solidFill>
                            <a:schemeClr val="bg1"/>
                          </a:solidFill>
                        </a:rPr>
                        <a:t>Germany</a:t>
                      </a:r>
                      <a:r>
                        <a:rPr lang="en-GB" sz="2400" smtClean="0">
                          <a:solidFill>
                            <a:schemeClr val="bg1"/>
                          </a:solidFill>
                        </a:rPr>
                        <a:t>  prefers consolidation of JP process before expanding to new countries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061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g_devco_powerpoint_template-orange_en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2392</TotalTime>
  <Words>247</Words>
  <Application>Microsoft Office PowerPoint</Application>
  <PresentationFormat>On-screen Show (4:3)</PresentationFormat>
  <Paragraphs>37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dg_devco_powerpoint_template-orange_en</vt:lpstr>
      <vt:lpstr>Office Theme</vt:lpstr>
      <vt:lpstr>1_Office Theme</vt:lpstr>
      <vt:lpstr> Joint Programming Technical Seminar  Brussels, 19 February 2016</vt:lpstr>
      <vt:lpstr>MS ODA to Top 10  recipient Partner Countries (1)</vt:lpstr>
      <vt:lpstr>MS ODA to Top 10  recipient Partner Countries (2)</vt:lpstr>
      <vt:lpstr>MS ODA to Top 10  recipient Partner Countries (3)</vt:lpstr>
      <vt:lpstr>New countries where JP could be triggered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and Modality</dc:title>
  <dc:creator>Alexander ORIORDAN</dc:creator>
  <cp:keywords>alexanderoriordan@gmail.com</cp:keywords>
  <cp:lastModifiedBy>GOSSELINK Paulus (EEAS)</cp:lastModifiedBy>
  <cp:revision>228</cp:revision>
  <cp:lastPrinted>2016-02-18T15:49:37Z</cp:lastPrinted>
  <dcterms:created xsi:type="dcterms:W3CDTF">2012-08-13T11:30:33Z</dcterms:created>
  <dcterms:modified xsi:type="dcterms:W3CDTF">2016-02-26T10:34:43Z</dcterms:modified>
</cp:coreProperties>
</file>