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256" r:id="rId2"/>
    <p:sldId id="280" r:id="rId3"/>
    <p:sldId id="277" r:id="rId4"/>
    <p:sldId id="278" r:id="rId5"/>
    <p:sldId id="285" r:id="rId6"/>
    <p:sldId id="279" r:id="rId7"/>
    <p:sldId id="287" r:id="rId8"/>
    <p:sldId id="281" r:id="rId9"/>
    <p:sldId id="283" r:id="rId10"/>
    <p:sldId id="286" r:id="rId11"/>
    <p:sldId id="284" r:id="rId12"/>
    <p:sldId id="282" r:id="rId13"/>
  </p:sldIdLst>
  <p:sldSz cx="9144000" cy="6858000" type="screen4x3"/>
  <p:notesSz cx="6858000" cy="9926638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3126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AVAGLIANO Eleonora (DEVCO)" initials="AE(" lastIdx="6" clrIdx="0"/>
  <p:cmAuthor id="1" name="CLB" initials="CLB" lastIdx="1" clrIdx="1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F5494"/>
    <a:srgbClr val="C0FDA1"/>
    <a:srgbClr val="356AC1"/>
    <a:srgbClr val="3C3CBA"/>
    <a:srgbClr val="3166CF"/>
    <a:srgbClr val="3E6FD2"/>
    <a:srgbClr val="2D5EC1"/>
    <a:srgbClr val="BDDEFF"/>
    <a:srgbClr val="99CCFF"/>
    <a:srgbClr val="8080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Estilo medio 2 - Énfasis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69CF1AB2-1976-4502-BF36-3FF5EA218861}" styleName="Estilo medio 4 - Énfasis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4210" autoAdjust="0"/>
    <p:restoredTop sz="98046" autoAdjust="0"/>
  </p:normalViewPr>
  <p:slideViewPr>
    <p:cSldViewPr>
      <p:cViewPr>
        <p:scale>
          <a:sx n="80" d="100"/>
          <a:sy n="80" d="100"/>
        </p:scale>
        <p:origin x="-1312" y="24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3" d="100"/>
          <a:sy n="83" d="100"/>
        </p:scale>
        <p:origin x="3948" y="84"/>
      </p:cViewPr>
      <p:guideLst>
        <p:guide orient="horz" pos="3126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2547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endParaRPr lang="en-GB"/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3852" y="0"/>
            <a:ext cx="2972547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endParaRPr lang="en-GB"/>
          </a:p>
        </p:txBody>
      </p:sp>
      <p:sp>
        <p:nvSpPr>
          <p:cNvPr id="3789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8164"/>
            <a:ext cx="2972547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endParaRPr lang="en-GB"/>
          </a:p>
        </p:txBody>
      </p:sp>
      <p:sp>
        <p:nvSpPr>
          <p:cNvPr id="3789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3852" y="9428164"/>
            <a:ext cx="2972547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fld id="{27D52C5C-AD58-476C-8B26-E2776326A4A5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7234259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2547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endParaRPr lang="en-GB"/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3852" y="0"/>
            <a:ext cx="2972547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endParaRPr lang="en-GB"/>
          </a:p>
        </p:txBody>
      </p:sp>
      <p:sp>
        <p:nvSpPr>
          <p:cNvPr id="3686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47738" y="744538"/>
            <a:ext cx="4964112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68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480" y="4714876"/>
            <a:ext cx="5487041" cy="4467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368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164"/>
            <a:ext cx="2972547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endParaRPr lang="en-GB"/>
          </a:p>
        </p:txBody>
      </p:sp>
      <p:sp>
        <p:nvSpPr>
          <p:cNvPr id="368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3852" y="9428164"/>
            <a:ext cx="2972547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fld id="{F5AF7FD0-3DC8-4972-86F2-278B28094C6E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9433312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itchFamily="34" charset="0"/>
              <a:buNone/>
            </a:pP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AF7FD0-3DC8-4972-86F2-278B28094C6E}" type="slidenum">
              <a:rPr lang="en-GB" smtClean="0"/>
              <a:pPr/>
              <a:t>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916285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0" y="981075"/>
            <a:ext cx="9180513" cy="5876925"/>
          </a:xfrm>
          <a:prstGeom prst="rect">
            <a:avLst/>
          </a:prstGeom>
          <a:solidFill>
            <a:srgbClr val="0F5494"/>
          </a:solidFill>
          <a:ln w="25400" algn="ctr">
            <a:solidFill>
              <a:srgbClr val="0F5494"/>
            </a:solidFill>
            <a:miter lim="800000"/>
            <a:headEnd/>
            <a:tailEnd/>
          </a:ln>
          <a:effectLst>
            <a:outerShdw dist="23000" dir="5400000" rotWithShape="0">
              <a:srgbClr val="000000">
                <a:alpha val="34999"/>
              </a:srgbClr>
            </a:outerShdw>
          </a:effectLst>
        </p:spPr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</a:endParaRPr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ctrTitle"/>
          </p:nvPr>
        </p:nvSpPr>
        <p:spPr>
          <a:xfrm>
            <a:off x="3995738" y="2565400"/>
            <a:ext cx="5040312" cy="790575"/>
          </a:xfrm>
        </p:spPr>
        <p:txBody>
          <a:bodyPr/>
          <a:lstStyle>
            <a:lvl1pPr marL="3175">
              <a:defRPr sz="7600">
                <a:solidFill>
                  <a:srgbClr val="FFD624"/>
                </a:solidFill>
              </a:defRPr>
            </a:lvl1pPr>
          </a:lstStyle>
          <a:p>
            <a:pPr lvl="0"/>
            <a:r>
              <a:rPr lang="en-US" noProof="0" dirty="0" smtClean="0"/>
              <a:t>Click to edit Master title style</a:t>
            </a:r>
            <a:endParaRPr lang="en-GB" noProof="0" dirty="0" smtClean="0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611188" y="3716338"/>
            <a:ext cx="8532812" cy="1728787"/>
          </a:xfrm>
        </p:spPr>
        <p:txBody>
          <a:bodyPr/>
          <a:lstStyle>
            <a:lvl1pPr marL="0" indent="0">
              <a:buFontTx/>
              <a:buNone/>
              <a:defRPr sz="3000" b="1" i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noProof="0" smtClean="0"/>
              <a:t>Click to edit Master subtitle style</a:t>
            </a:r>
            <a:endParaRPr lang="en-GB" noProof="0" smtClean="0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 sz="1200" b="1">
                <a:solidFill>
                  <a:schemeClr val="bg1"/>
                </a:solidFill>
                <a:latin typeface="+mn-lt"/>
              </a:defRPr>
            </a:lvl1pPr>
          </a:lstStyle>
          <a:p>
            <a:endParaRPr lang="en-GB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endParaRPr lang="en-GB"/>
          </a:p>
        </p:txBody>
      </p:sp>
      <p:sp>
        <p:nvSpPr>
          <p:cNvPr id="3080" name="Rectangle 8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fld id="{76329798-49A8-4FEB-8034-BF26125B2F1C}" type="slidenum">
              <a:rPr lang="en-GB"/>
              <a:pPr/>
              <a:t>‹#›</a:t>
            </a:fld>
            <a:endParaRPr lang="en-GB"/>
          </a:p>
        </p:txBody>
      </p:sp>
      <p:pic>
        <p:nvPicPr>
          <p:cNvPr id="3098" name="Picture 26" descr="footer_white_transparent_en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56088" y="6596063"/>
            <a:ext cx="647700" cy="268287"/>
          </a:xfrm>
          <a:prstGeom prst="rect">
            <a:avLst/>
          </a:prstGeom>
          <a:solidFill>
            <a:srgbClr val="BF4B36"/>
          </a:solidFill>
          <a:ln w="9525">
            <a:solidFill>
              <a:srgbClr val="BF4B36"/>
            </a:solidFill>
            <a:miter lim="800000"/>
            <a:headEnd/>
            <a:tailEnd/>
          </a:ln>
        </p:spPr>
      </p:pic>
      <p:pic>
        <p:nvPicPr>
          <p:cNvPr id="13" name="Picture 13" descr="logoEC.jpg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6239" y="102668"/>
            <a:ext cx="1279810" cy="8893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" name="Picture 14" descr="EEAS_P_TXT_S.jpg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7900" y="84271"/>
            <a:ext cx="1368276" cy="8964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9BBA8BD-A49D-4656-9848-48D9F37DE13E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941334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5113" y="1339850"/>
            <a:ext cx="2071687" cy="46815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5288" y="1339850"/>
            <a:ext cx="6067425" cy="46815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E892694-19A3-4D71-A5F2-01B3076A15B7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776164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4036FCD-9ECC-4C1D-841B-070126BE71EA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2452743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D0CACB1-8AA6-45E3-9868-9D952E32E165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307666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492375"/>
            <a:ext cx="4038600" cy="35290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492375"/>
            <a:ext cx="4038600" cy="35290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02DEC6-B79D-40F4-BDAE-C5B021F6E1C4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738354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7BDDCAD-AF3B-4EEF-B42A-A7C2789198DF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531383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0F1E35C-FE78-4FF9-8956-CC4CB70D5FAA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949561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C736A2B-83C5-4A49-8BE6-A5392DC2CDD8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548336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B634AB9-E6C2-40C0-83A3-051671AF7A63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91568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4176079-9822-4689-82F5-8BEF62E64176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020724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46881" y="1268760"/>
            <a:ext cx="8229600" cy="936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Title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2492375"/>
            <a:ext cx="8229600" cy="3529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BE" smtClean="0"/>
              <a:t>Second level</a:t>
            </a:r>
            <a:endParaRPr lang="en-GB" smtClean="0"/>
          </a:p>
          <a:p>
            <a:pPr lvl="1"/>
            <a:r>
              <a:rPr lang="en-GB" smtClean="0"/>
              <a:t>Third level</a:t>
            </a:r>
          </a:p>
          <a:p>
            <a:pPr lvl="2"/>
            <a:r>
              <a:rPr lang="en-GB" smtClean="0"/>
              <a:t>- Fourth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chemeClr val="tx1"/>
                </a:solidFill>
                <a:latin typeface="Arial" charset="0"/>
              </a:defRPr>
            </a:lvl1pPr>
          </a:lstStyle>
          <a:p>
            <a:endParaRPr lang="en-GB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chemeClr val="tx1"/>
                </a:solidFill>
                <a:latin typeface="Arial" charset="0"/>
              </a:defRPr>
            </a:lvl1pPr>
          </a:lstStyle>
          <a:p>
            <a:endParaRPr lang="en-GB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tx1"/>
                </a:solidFill>
                <a:latin typeface="Arial" charset="0"/>
              </a:defRPr>
            </a:lvl1pPr>
          </a:lstStyle>
          <a:p>
            <a:fld id="{CE2094EB-4D0A-4749-B2C5-8D9467722E4F}" type="slidenum">
              <a:rPr lang="en-GB"/>
              <a:pPr/>
              <a:t>‹#›</a:t>
            </a:fld>
            <a:endParaRPr lang="en-GB"/>
          </a:p>
        </p:txBody>
      </p:sp>
      <p:sp>
        <p:nvSpPr>
          <p:cNvPr id="15" name="Rectangle 14"/>
          <p:cNvSpPr/>
          <p:nvPr/>
        </p:nvSpPr>
        <p:spPr>
          <a:xfrm>
            <a:off x="0" y="0"/>
            <a:ext cx="9144000" cy="957263"/>
          </a:xfrm>
          <a:prstGeom prst="rect">
            <a:avLst/>
          </a:prstGeom>
          <a:solidFill>
            <a:srgbClr val="0F5494"/>
          </a:solidFill>
          <a:ln>
            <a:solidFill>
              <a:srgbClr val="0F5494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pic>
        <p:nvPicPr>
          <p:cNvPr id="1047" name="Picture 23" descr="footer_white_transparent_en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56088" y="6596063"/>
            <a:ext cx="611187" cy="252412"/>
          </a:xfrm>
          <a:prstGeom prst="rect">
            <a:avLst/>
          </a:prstGeom>
          <a:solidFill>
            <a:srgbClr val="BF4B36"/>
          </a:solidFill>
          <a:ln w="9525">
            <a:solidFill>
              <a:srgbClr val="BF4B36"/>
            </a:solidFill>
            <a:miter lim="800000"/>
            <a:headEnd/>
            <a:tailEnd/>
          </a:ln>
        </p:spPr>
      </p:pic>
      <p:pic>
        <p:nvPicPr>
          <p:cNvPr id="12" name="Picture 13" descr="logoEC.jpg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6239" y="188914"/>
            <a:ext cx="1279810" cy="8893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Picture 14" descr="EEAS_P_TXT_S.jpg"/>
          <p:cNvPicPr>
            <a:picLocks noChangeAspect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7900" y="206375"/>
            <a:ext cx="1368276" cy="8964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marL="3587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+mj-lt"/>
          <a:ea typeface="+mj-ea"/>
          <a:cs typeface="+mj-cs"/>
        </a:defRPr>
      </a:lvl1pPr>
      <a:lvl2pPr marL="3587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2pPr>
      <a:lvl3pPr marL="3587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3pPr>
      <a:lvl4pPr marL="3587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4pPr>
      <a:lvl5pPr marL="3587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5pPr>
      <a:lvl6pPr marL="8159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6pPr>
      <a:lvl7pPr marL="12731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7pPr>
      <a:lvl8pPr marL="17303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8pPr>
      <a:lvl9pPr marL="21875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bg1"/>
        </a:buClr>
        <a:buChar char="•"/>
        <a:defRPr sz="2400" i="1">
          <a:solidFill>
            <a:srgbClr val="0F5494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009FBA"/>
        </a:buClr>
        <a:buChar char="•"/>
        <a:defRPr sz="2000" b="1">
          <a:solidFill>
            <a:srgbClr val="0F5494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defRPr sz="1400">
          <a:solidFill>
            <a:srgbClr val="0F5494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Arial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5" name="Rectangle 5"/>
          <p:cNvSpPr>
            <a:spLocks noGrp="1" noChangeArrowheads="1"/>
          </p:cNvSpPr>
          <p:nvPr>
            <p:ph type="ctrTitle"/>
          </p:nvPr>
        </p:nvSpPr>
        <p:spPr>
          <a:xfrm>
            <a:off x="827584" y="2276872"/>
            <a:ext cx="7704608" cy="790575"/>
          </a:xfrm>
        </p:spPr>
        <p:txBody>
          <a:bodyPr/>
          <a:lstStyle/>
          <a:p>
            <a:pPr algn="ctr"/>
            <a:r>
              <a:rPr lang="fr-BE" sz="4000" dirty="0" smtClean="0"/>
              <a:t/>
            </a:r>
            <a:br>
              <a:rPr lang="fr-BE" sz="4000" dirty="0" smtClean="0"/>
            </a:br>
            <a:r>
              <a:rPr lang="fr-BE" sz="4000" dirty="0" smtClean="0"/>
              <a:t>Joint </a:t>
            </a:r>
            <a:r>
              <a:rPr lang="fr-BE" sz="4000" dirty="0" err="1" smtClean="0"/>
              <a:t>Programming</a:t>
            </a:r>
            <a:r>
              <a:rPr lang="fr-BE" sz="4000" dirty="0" smtClean="0"/>
              <a:t/>
            </a:r>
            <a:br>
              <a:rPr lang="fr-BE" sz="4000" dirty="0" smtClean="0"/>
            </a:br>
            <a:r>
              <a:rPr lang="fr-BE" sz="4000" dirty="0" err="1" smtClean="0"/>
              <a:t>Technical</a:t>
            </a:r>
            <a:r>
              <a:rPr lang="fr-BE" sz="4000" dirty="0" smtClean="0"/>
              <a:t> </a:t>
            </a:r>
            <a:r>
              <a:rPr lang="fr-BE" sz="4000" dirty="0" err="1" smtClean="0"/>
              <a:t>Seminar</a:t>
            </a:r>
            <a:r>
              <a:rPr lang="fr-BE" sz="4000" dirty="0" smtClean="0"/>
              <a:t/>
            </a:r>
            <a:br>
              <a:rPr lang="fr-BE" sz="4000" dirty="0" smtClean="0"/>
            </a:br>
            <a:r>
              <a:rPr lang="fr-BE" sz="4000" dirty="0" smtClean="0"/>
              <a:t/>
            </a:r>
            <a:br>
              <a:rPr lang="fr-BE" sz="4000" dirty="0" smtClean="0"/>
            </a:br>
            <a:r>
              <a:rPr lang="fr-BE" sz="3200" dirty="0" smtClean="0"/>
              <a:t>Brussels, 19 </a:t>
            </a:r>
            <a:r>
              <a:rPr lang="fr-BE" sz="3200" dirty="0" err="1" smtClean="0"/>
              <a:t>February</a:t>
            </a:r>
            <a:r>
              <a:rPr lang="fr-BE" sz="3200" dirty="0" smtClean="0"/>
              <a:t> 2016</a:t>
            </a:r>
            <a:endParaRPr lang="en-GB" sz="3200" dirty="0"/>
          </a:p>
        </p:txBody>
      </p:sp>
      <p:sp>
        <p:nvSpPr>
          <p:cNvPr id="81926" name="Rectangle 6"/>
          <p:cNvSpPr>
            <a:spLocks noGrp="1" noChangeArrowheads="1"/>
          </p:cNvSpPr>
          <p:nvPr>
            <p:ph type="subTitle" idx="1"/>
          </p:nvPr>
        </p:nvSpPr>
        <p:spPr>
          <a:xfrm>
            <a:off x="251520" y="4869160"/>
            <a:ext cx="8784976" cy="1440755"/>
          </a:xfrm>
        </p:spPr>
        <p:txBody>
          <a:bodyPr/>
          <a:lstStyle/>
          <a:p>
            <a:pPr algn="ctr"/>
            <a:r>
              <a:rPr lang="en-GB" sz="2800" b="0" dirty="0" smtClean="0"/>
              <a:t>SESSION 4</a:t>
            </a:r>
          </a:p>
          <a:p>
            <a:pPr algn="ctr"/>
            <a:r>
              <a:rPr lang="en-GB" sz="2800" b="0" dirty="0" smtClean="0"/>
              <a:t>Joint Programming &amp; Comprehensive Approach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Links with </a:t>
            </a:r>
            <a:r>
              <a:rPr lang="en-GB" dirty="0" smtClean="0"/>
              <a:t>JP: the joint analysis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492375"/>
            <a:ext cx="8229600" cy="3888953"/>
          </a:xfrm>
        </p:spPr>
        <p:txBody>
          <a:bodyPr/>
          <a:lstStyle/>
          <a:p>
            <a:pPr marL="0" indent="0">
              <a:buNone/>
            </a:pPr>
            <a:r>
              <a:rPr lang="en-GB" dirty="0" smtClean="0"/>
              <a:t>CA </a:t>
            </a:r>
            <a:r>
              <a:rPr lang="en-GB" dirty="0"/>
              <a:t>analysis and vision (JFD guidelines - DRAFT</a:t>
            </a:r>
            <a:r>
              <a:rPr lang="en-GB" dirty="0" smtClean="0"/>
              <a:t>)</a:t>
            </a:r>
          </a:p>
          <a:p>
            <a:pPr marL="0" indent="0">
              <a:buNone/>
            </a:pPr>
            <a:endParaRPr lang="en-GB" dirty="0" smtClean="0"/>
          </a:p>
          <a:p>
            <a:pPr lvl="1">
              <a:spcBef>
                <a:spcPts val="12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GB" sz="2400" dirty="0"/>
              <a:t>Joint/shared analysis </a:t>
            </a:r>
            <a:r>
              <a:rPr lang="en-GB" sz="2400" b="0" dirty="0"/>
              <a:t>across EU institutions, MS and other </a:t>
            </a:r>
            <a:r>
              <a:rPr lang="en-GB" sz="2400" b="0" dirty="0" smtClean="0"/>
              <a:t>partners </a:t>
            </a:r>
            <a:r>
              <a:rPr lang="en-GB" sz="2400" b="0" dirty="0"/>
              <a:t>of the country context (based mainly on existing tools and analysis)</a:t>
            </a:r>
          </a:p>
          <a:p>
            <a:pPr lvl="1">
              <a:spcBef>
                <a:spcPts val="1200"/>
              </a:spcBef>
              <a:spcAft>
                <a:spcPts val="600"/>
              </a:spcAft>
            </a:pPr>
            <a:r>
              <a:rPr lang="en-GB" sz="2400" b="0" dirty="0"/>
              <a:t>Developed a </a:t>
            </a:r>
            <a:r>
              <a:rPr lang="en-GB" sz="2400" dirty="0"/>
              <a:t>shared vision </a:t>
            </a:r>
            <a:r>
              <a:rPr lang="en-GB" sz="2400" b="0" dirty="0"/>
              <a:t>of </a:t>
            </a:r>
            <a:r>
              <a:rPr lang="en-GB" sz="2400" b="0" dirty="0" smtClean="0"/>
              <a:t>EU/MS </a:t>
            </a:r>
            <a:r>
              <a:rPr lang="en-GB" sz="2400" b="0" dirty="0"/>
              <a:t>interests and overall objectives in the country/region</a:t>
            </a:r>
          </a:p>
          <a:p>
            <a:pPr marL="0" indent="0">
              <a:buNone/>
            </a:pPr>
            <a:r>
              <a:rPr lang="en-GB" dirty="0" smtClean="0"/>
              <a:t> </a:t>
            </a:r>
          </a:p>
          <a:p>
            <a:pPr marL="457200" lvl="1" indent="0">
              <a:buNone/>
            </a:pPr>
            <a:endParaRPr lang="fr-BE" sz="1800" b="0" dirty="0"/>
          </a:p>
        </p:txBody>
      </p:sp>
    </p:spTree>
    <p:extLst>
      <p:ext uri="{BB962C8B-B14F-4D97-AF65-F5344CB8AC3E}">
        <p14:creationId xmlns:p14="http://schemas.microsoft.com/office/powerpoint/2010/main" val="4660123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124744"/>
            <a:ext cx="8229600" cy="936625"/>
          </a:xfrm>
        </p:spPr>
        <p:txBody>
          <a:bodyPr/>
          <a:lstStyle/>
          <a:p>
            <a:r>
              <a:rPr lang="fr-BE" dirty="0" smtClean="0"/>
              <a:t>Links </a:t>
            </a:r>
            <a:r>
              <a:rPr lang="fr-BE" dirty="0" err="1" smtClean="0"/>
              <a:t>with</a:t>
            </a:r>
            <a:r>
              <a:rPr lang="fr-BE" dirty="0" smtClean="0"/>
              <a:t> JP: the joint </a:t>
            </a:r>
            <a:r>
              <a:rPr lang="fr-BE" dirty="0" err="1" smtClean="0"/>
              <a:t>analysis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8840"/>
            <a:ext cx="8229600" cy="4248472"/>
          </a:xfrm>
        </p:spPr>
        <p:txBody>
          <a:bodyPr/>
          <a:lstStyle/>
          <a:p>
            <a:pPr marL="0" indent="0">
              <a:buNone/>
            </a:pPr>
            <a:endParaRPr lang="fr-BE" dirty="0"/>
          </a:p>
          <a:p>
            <a:pPr marL="0" indent="0">
              <a:buNone/>
            </a:pPr>
            <a:r>
              <a:rPr lang="fr-BE" dirty="0" smtClean="0"/>
              <a:t>JP Joint </a:t>
            </a:r>
            <a:r>
              <a:rPr lang="fr-BE" dirty="0" err="1" smtClean="0"/>
              <a:t>Analysis</a:t>
            </a:r>
            <a:r>
              <a:rPr lang="fr-BE" dirty="0" smtClean="0"/>
              <a:t> (</a:t>
            </a:r>
            <a:r>
              <a:rPr lang="fr-BE" dirty="0" err="1" smtClean="0"/>
              <a:t>according</a:t>
            </a:r>
            <a:r>
              <a:rPr lang="fr-BE" dirty="0" smtClean="0"/>
              <a:t> to Guidance Pack): </a:t>
            </a:r>
          </a:p>
          <a:p>
            <a:pPr lvl="1"/>
            <a:r>
              <a:rPr lang="en-GB" sz="1800" b="0" i="0" dirty="0" smtClean="0"/>
              <a:t>Political/</a:t>
            </a:r>
            <a:r>
              <a:rPr lang="en-GB" sz="1800" b="0" dirty="0" smtClean="0"/>
              <a:t>Economic/Social/Environmental situations </a:t>
            </a:r>
          </a:p>
          <a:p>
            <a:pPr lvl="1"/>
            <a:r>
              <a:rPr lang="en-GB" sz="1800" b="0" dirty="0"/>
              <a:t>Regional </a:t>
            </a:r>
            <a:r>
              <a:rPr lang="en-GB" sz="1800" b="0" dirty="0" smtClean="0"/>
              <a:t>Integration/Country capacities/Donor presence</a:t>
            </a:r>
          </a:p>
          <a:p>
            <a:pPr marL="457200" lvl="1" indent="0">
              <a:buNone/>
            </a:pPr>
            <a:endParaRPr lang="en-GB" sz="1800" b="0" dirty="0" smtClean="0"/>
          </a:p>
          <a:p>
            <a:pPr marL="457200" lvl="1" indent="0">
              <a:buNone/>
            </a:pPr>
            <a:r>
              <a:rPr lang="fr-BE" sz="1800" b="0" dirty="0" err="1" smtClean="0"/>
              <a:t>Also</a:t>
            </a:r>
            <a:r>
              <a:rPr lang="fr-BE" sz="1800" b="0" dirty="0" smtClean="0"/>
              <a:t> </a:t>
            </a:r>
            <a:r>
              <a:rPr lang="fr-BE" sz="1800" b="0" dirty="0" err="1" smtClean="0"/>
              <a:t>using</a:t>
            </a:r>
            <a:r>
              <a:rPr lang="fr-BE" sz="1800" b="0" dirty="0" smtClean="0"/>
              <a:t> </a:t>
            </a:r>
            <a:r>
              <a:rPr lang="fr-BE" sz="1800" b="0" dirty="0" err="1" smtClean="0"/>
              <a:t>existing</a:t>
            </a:r>
            <a:r>
              <a:rPr lang="fr-BE" sz="1800" b="0" dirty="0" smtClean="0"/>
              <a:t> </a:t>
            </a:r>
            <a:r>
              <a:rPr lang="fr-BE" sz="1800" b="0" dirty="0" err="1" smtClean="0"/>
              <a:t>tools</a:t>
            </a:r>
            <a:r>
              <a:rPr lang="fr-BE" sz="1800" b="0" dirty="0" smtClean="0"/>
              <a:t> and </a:t>
            </a:r>
            <a:r>
              <a:rPr lang="fr-BE" sz="1800" b="0" dirty="0" err="1" smtClean="0"/>
              <a:t>analysis</a:t>
            </a:r>
            <a:r>
              <a:rPr lang="fr-BE" sz="1800" b="0" dirty="0" smtClean="0"/>
              <a:t>:</a:t>
            </a:r>
            <a:endParaRPr lang="en-GB" sz="1800" b="0" dirty="0" smtClean="0"/>
          </a:p>
          <a:p>
            <a:pPr lvl="1"/>
            <a:r>
              <a:rPr lang="en-GB" sz="1800" b="0" i="0" dirty="0" smtClean="0"/>
              <a:t>Early </a:t>
            </a:r>
            <a:r>
              <a:rPr lang="en-GB" sz="1800" b="0" i="0" dirty="0"/>
              <a:t>Warning </a:t>
            </a:r>
            <a:r>
              <a:rPr lang="en-GB" sz="1800" b="0" i="0" dirty="0" smtClean="0"/>
              <a:t>System &amp; PFCA</a:t>
            </a:r>
          </a:p>
          <a:p>
            <a:pPr lvl="1"/>
            <a:r>
              <a:rPr lang="en-GB" sz="1800" b="0" i="0" dirty="0" smtClean="0"/>
              <a:t>Risk </a:t>
            </a:r>
            <a:r>
              <a:rPr lang="en-GB" sz="1800" b="0" i="0" dirty="0"/>
              <a:t>assessment for </a:t>
            </a:r>
            <a:r>
              <a:rPr lang="en-GB" sz="1800" b="0" i="0" dirty="0" smtClean="0"/>
              <a:t>Budget </a:t>
            </a:r>
            <a:r>
              <a:rPr lang="en-GB" sz="1800" b="0" dirty="0"/>
              <a:t>S</a:t>
            </a:r>
            <a:r>
              <a:rPr lang="en-GB" sz="1800" b="0" i="0" dirty="0" smtClean="0"/>
              <a:t>upport </a:t>
            </a:r>
            <a:r>
              <a:rPr lang="fr-BE" sz="1800" b="0" i="0" dirty="0" err="1" smtClean="0"/>
              <a:t>operations</a:t>
            </a:r>
            <a:endParaRPr lang="fr-BE" sz="1800" b="0" i="0" dirty="0" smtClean="0"/>
          </a:p>
          <a:p>
            <a:pPr marL="457200" lvl="1" indent="0">
              <a:buNone/>
            </a:pPr>
            <a:endParaRPr lang="fr-BE" sz="1800" b="0" i="0" dirty="0" smtClean="0"/>
          </a:p>
          <a:p>
            <a:pPr marL="457200" lvl="1" indent="0">
              <a:buNone/>
            </a:pPr>
            <a:r>
              <a:rPr lang="fr-BE" sz="1800" b="0" dirty="0" smtClean="0"/>
              <a:t>And </a:t>
            </a:r>
            <a:r>
              <a:rPr lang="fr-BE" sz="1800" b="0" dirty="0" err="1" smtClean="0"/>
              <a:t>shared</a:t>
            </a:r>
            <a:r>
              <a:rPr lang="fr-BE" sz="1800" b="0" dirty="0" smtClean="0"/>
              <a:t> EU MS initiatives:</a:t>
            </a:r>
            <a:endParaRPr lang="fr-BE" sz="1800" b="0" i="0" dirty="0" smtClean="0"/>
          </a:p>
          <a:p>
            <a:pPr lvl="1"/>
            <a:r>
              <a:rPr lang="fr-BE" sz="1800" b="0" dirty="0" smtClean="0"/>
              <a:t>CSO roadmaps/</a:t>
            </a:r>
            <a:r>
              <a:rPr lang="fr-BE" sz="1800" b="0" dirty="0" err="1" smtClean="0"/>
              <a:t>Human</a:t>
            </a:r>
            <a:r>
              <a:rPr lang="fr-BE" sz="1800" b="0" dirty="0" smtClean="0"/>
              <a:t> </a:t>
            </a:r>
            <a:r>
              <a:rPr lang="fr-BE" sz="1800" b="0" dirty="0" err="1" smtClean="0"/>
              <a:t>Rights</a:t>
            </a:r>
            <a:r>
              <a:rPr lang="fr-BE" sz="1800" b="0" dirty="0" smtClean="0"/>
              <a:t> </a:t>
            </a:r>
            <a:r>
              <a:rPr lang="fr-BE" sz="1800" b="0" dirty="0" err="1" smtClean="0"/>
              <a:t>Strategies</a:t>
            </a:r>
            <a:r>
              <a:rPr lang="fr-BE" sz="1800" b="0" dirty="0" smtClean="0"/>
              <a:t>/</a:t>
            </a:r>
            <a:r>
              <a:rPr lang="fr-BE" sz="1800" b="0" dirty="0" err="1" smtClean="0"/>
              <a:t>Democracy</a:t>
            </a:r>
            <a:r>
              <a:rPr lang="fr-BE" sz="1800" b="0" dirty="0" smtClean="0"/>
              <a:t> Profiles/ </a:t>
            </a:r>
            <a:r>
              <a:rPr lang="fr-BE" sz="1800" b="0" dirty="0" err="1" smtClean="0"/>
              <a:t>Gender</a:t>
            </a:r>
            <a:r>
              <a:rPr lang="fr-BE" sz="1800" b="0" dirty="0" smtClean="0"/>
              <a:t> Action Plans </a:t>
            </a:r>
          </a:p>
          <a:p>
            <a:endParaRPr lang="en-GB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615430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 err="1" smtClean="0"/>
              <a:t>Way</a:t>
            </a:r>
            <a:r>
              <a:rPr lang="fr-BE" dirty="0" smtClean="0"/>
              <a:t> </a:t>
            </a:r>
            <a:r>
              <a:rPr lang="fr-BE" dirty="0" err="1" smtClean="0"/>
              <a:t>forward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492375"/>
            <a:ext cx="8435280" cy="3529013"/>
          </a:xfrm>
        </p:spPr>
        <p:txBody>
          <a:bodyPr/>
          <a:lstStyle/>
          <a:p>
            <a:r>
              <a:rPr lang="fr-BE" dirty="0" smtClean="0"/>
              <a:t>- at HQ </a:t>
            </a:r>
            <a:r>
              <a:rPr lang="fr-BE" dirty="0" err="1" smtClean="0"/>
              <a:t>level</a:t>
            </a:r>
            <a:r>
              <a:rPr lang="fr-BE" dirty="0" smtClean="0"/>
              <a:t>: </a:t>
            </a:r>
          </a:p>
          <a:p>
            <a:pPr lvl="1"/>
            <a:r>
              <a:rPr lang="en-GB" b="0" dirty="0" smtClean="0"/>
              <a:t>Informal </a:t>
            </a:r>
            <a:r>
              <a:rPr lang="en-GB" b="0" dirty="0"/>
              <a:t>Technical Seminar on the Comprehensive Approach </a:t>
            </a:r>
            <a:r>
              <a:rPr lang="en-GB" b="0" dirty="0" smtClean="0"/>
              <a:t>Action Plan 2016/17– 18</a:t>
            </a:r>
            <a:r>
              <a:rPr lang="en-GB" b="0" baseline="30000" dirty="0" smtClean="0"/>
              <a:t>th</a:t>
            </a:r>
            <a:r>
              <a:rPr lang="en-GB" b="0" dirty="0" smtClean="0"/>
              <a:t> March</a:t>
            </a:r>
          </a:p>
          <a:p>
            <a:pPr lvl="1"/>
            <a:r>
              <a:rPr lang="fr-BE" b="0" dirty="0" err="1" smtClean="0"/>
              <a:t>Dicussion</a:t>
            </a:r>
            <a:r>
              <a:rPr lang="fr-BE" b="0" dirty="0" smtClean="0"/>
              <a:t> on country cases for the 2016/2017 Action Plan, </a:t>
            </a:r>
            <a:r>
              <a:rPr lang="fr-BE" b="0" dirty="0" err="1" smtClean="0"/>
              <a:t>possibly</a:t>
            </a:r>
            <a:r>
              <a:rPr lang="fr-BE" b="0" dirty="0" smtClean="0"/>
              <a:t> </a:t>
            </a:r>
            <a:r>
              <a:rPr lang="fr-BE" b="0" dirty="0" err="1" smtClean="0"/>
              <a:t>based</a:t>
            </a:r>
            <a:r>
              <a:rPr lang="fr-BE" b="0" dirty="0" smtClean="0"/>
              <a:t> on JP </a:t>
            </a:r>
            <a:r>
              <a:rPr lang="fr-BE" b="0" dirty="0" err="1" smtClean="0"/>
              <a:t>experience</a:t>
            </a:r>
            <a:r>
              <a:rPr lang="fr-BE" b="0" dirty="0" smtClean="0"/>
              <a:t>/</a:t>
            </a:r>
            <a:r>
              <a:rPr lang="fr-BE" b="0" dirty="0" err="1" smtClean="0"/>
              <a:t>assessment</a:t>
            </a:r>
            <a:endParaRPr lang="fr-BE" b="0" dirty="0" smtClean="0"/>
          </a:p>
          <a:p>
            <a:pPr lvl="1"/>
            <a:r>
              <a:rPr lang="fr-BE" b="0" dirty="0" smtClean="0"/>
              <a:t>JFD guidelines by 1st </a:t>
            </a:r>
            <a:r>
              <a:rPr lang="fr-BE" b="0" dirty="0" err="1" smtClean="0"/>
              <a:t>semester</a:t>
            </a:r>
            <a:r>
              <a:rPr lang="fr-BE" b="0" dirty="0" smtClean="0"/>
              <a:t> 2016</a:t>
            </a:r>
          </a:p>
          <a:p>
            <a:pPr lvl="1"/>
            <a:endParaRPr lang="fr-BE" b="0" dirty="0" smtClean="0"/>
          </a:p>
          <a:p>
            <a:pPr lvl="0">
              <a:buClr>
                <a:srgbClr val="FFFFFF"/>
              </a:buClr>
            </a:pPr>
            <a:r>
              <a:rPr lang="fr-BE" dirty="0"/>
              <a:t>- at </a:t>
            </a:r>
            <a:r>
              <a:rPr lang="fr-BE" dirty="0" err="1"/>
              <a:t>field</a:t>
            </a:r>
            <a:r>
              <a:rPr lang="fr-BE" dirty="0"/>
              <a:t> </a:t>
            </a:r>
            <a:r>
              <a:rPr lang="fr-BE" dirty="0" err="1"/>
              <a:t>level</a:t>
            </a:r>
            <a:r>
              <a:rPr lang="fr-BE" dirty="0"/>
              <a:t>: </a:t>
            </a:r>
          </a:p>
          <a:p>
            <a:pPr lvl="1"/>
            <a:r>
              <a:rPr lang="fr-BE" b="0" dirty="0"/>
              <a:t>Encourage </a:t>
            </a:r>
            <a:r>
              <a:rPr lang="fr-BE" b="0" dirty="0" err="1" smtClean="0"/>
              <a:t>HoMs</a:t>
            </a:r>
            <a:r>
              <a:rPr lang="fr-BE" b="0" dirty="0" smtClean="0"/>
              <a:t> to </a:t>
            </a:r>
            <a:r>
              <a:rPr lang="fr-BE" b="0" dirty="0" err="1" smtClean="0"/>
              <a:t>discuss</a:t>
            </a:r>
            <a:r>
              <a:rPr lang="fr-BE" b="0" dirty="0" smtClean="0"/>
              <a:t> options how to </a:t>
            </a:r>
            <a:r>
              <a:rPr lang="fr-BE" b="0" dirty="0" err="1" smtClean="0"/>
              <a:t>implement</a:t>
            </a:r>
            <a:r>
              <a:rPr lang="fr-BE" b="0" dirty="0" smtClean="0"/>
              <a:t> CA</a:t>
            </a:r>
            <a:endParaRPr lang="fr-BE" b="0" dirty="0"/>
          </a:p>
          <a:p>
            <a:pPr lvl="1">
              <a:buClr>
                <a:srgbClr val="FFFFFF"/>
              </a:buClr>
            </a:pPr>
            <a:endParaRPr lang="fr-BE" dirty="0" smtClean="0"/>
          </a:p>
          <a:p>
            <a:pPr lvl="1"/>
            <a:endParaRPr lang="fr-BE" b="0" dirty="0"/>
          </a:p>
        </p:txBody>
      </p:sp>
    </p:spTree>
    <p:extLst>
      <p:ext uri="{BB962C8B-B14F-4D97-AF65-F5344CB8AC3E}">
        <p14:creationId xmlns:p14="http://schemas.microsoft.com/office/powerpoint/2010/main" val="30121612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 smtClean="0"/>
              <a:t>May 2014 Council Conclusions </a:t>
            </a:r>
            <a:r>
              <a:rPr lang="en-GB" dirty="0" smtClean="0"/>
              <a:t>on EU's COMPREHENSIVE APPROACH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GB" i="0" dirty="0" smtClean="0"/>
              <a:t>"The </a:t>
            </a:r>
            <a:r>
              <a:rPr lang="en-GB" b="1" i="0" dirty="0"/>
              <a:t>European Union and its Member States </a:t>
            </a:r>
            <a:r>
              <a:rPr lang="en-GB" i="0" dirty="0"/>
              <a:t>can bring to the international stage the unique</a:t>
            </a:r>
          </a:p>
          <a:p>
            <a:pPr algn="just"/>
            <a:r>
              <a:rPr lang="en-GB" i="0" dirty="0"/>
              <a:t>ability </a:t>
            </a:r>
            <a:r>
              <a:rPr lang="en-GB" b="1" i="0" dirty="0"/>
              <a:t>to combine, in a coherent and consistent manner, policies and tools ranging </a:t>
            </a:r>
            <a:r>
              <a:rPr lang="en-GB" b="1" i="0" dirty="0" smtClean="0"/>
              <a:t>from diplomacy</a:t>
            </a:r>
            <a:r>
              <a:rPr lang="en-GB" b="1" i="0" dirty="0"/>
              <a:t>, security and defence to finance, trade, development and human rights, as well </a:t>
            </a:r>
            <a:r>
              <a:rPr lang="en-GB" b="1" i="0" dirty="0" smtClean="0"/>
              <a:t>as justice </a:t>
            </a:r>
            <a:r>
              <a:rPr lang="en-GB" b="1" i="0" dirty="0"/>
              <a:t>and migration</a:t>
            </a:r>
            <a:r>
              <a:rPr lang="en-GB" i="0" dirty="0" smtClean="0"/>
              <a:t>."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354078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268760"/>
            <a:ext cx="8229600" cy="936625"/>
          </a:xfrm>
        </p:spPr>
        <p:txBody>
          <a:bodyPr/>
          <a:lstStyle/>
          <a:p>
            <a:r>
              <a:rPr lang="fr-BE" dirty="0" err="1" smtClean="0"/>
              <a:t>What</a:t>
            </a:r>
            <a:r>
              <a:rPr lang="fr-BE" dirty="0" smtClean="0"/>
              <a:t>? </a:t>
            </a:r>
            <a:br>
              <a:rPr lang="fr-BE" dirty="0" smtClean="0"/>
            </a:br>
            <a:r>
              <a:rPr lang="fr-BE" sz="2400" b="0" dirty="0" smtClean="0"/>
              <a:t>Key </a:t>
            </a:r>
            <a:r>
              <a:rPr lang="fr-BE" sz="2400" b="0" dirty="0" err="1" smtClean="0"/>
              <a:t>principles</a:t>
            </a:r>
            <a:r>
              <a:rPr lang="fr-BE" sz="2400" b="0" dirty="0" smtClean="0"/>
              <a:t> of the </a:t>
            </a:r>
            <a:r>
              <a:rPr lang="fr-BE" sz="2400" b="0" dirty="0" err="1" smtClean="0"/>
              <a:t>Comprehensive</a:t>
            </a:r>
            <a:r>
              <a:rPr lang="fr-BE" sz="2400" b="0" dirty="0" smtClean="0"/>
              <a:t> </a:t>
            </a:r>
            <a:r>
              <a:rPr lang="fr-BE" sz="2400" b="0" dirty="0" err="1" smtClean="0"/>
              <a:t>Approach</a:t>
            </a:r>
            <a:endParaRPr lang="en-GB" sz="2400" b="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492375"/>
            <a:ext cx="8229600" cy="3816945"/>
          </a:xfrm>
        </p:spPr>
        <p:txBody>
          <a:bodyPr/>
          <a:lstStyle/>
          <a:p>
            <a:pPr marL="0" indent="0">
              <a:spcBef>
                <a:spcPts val="1200"/>
              </a:spcBef>
              <a:spcAft>
                <a:spcPts val="600"/>
              </a:spcAft>
              <a:buNone/>
            </a:pPr>
            <a:endParaRPr lang="fr-BE" i="0" dirty="0" smtClean="0"/>
          </a:p>
          <a:p>
            <a:pPr algn="just">
              <a:spcBef>
                <a:spcPts val="1200"/>
              </a:spcBef>
              <a:spcAft>
                <a:spcPts val="600"/>
              </a:spcAft>
            </a:pPr>
            <a:r>
              <a:rPr lang="fr-BE" i="0" dirty="0" smtClean="0"/>
              <a:t>- </a:t>
            </a:r>
            <a:r>
              <a:rPr lang="fr-BE" b="1" i="0" dirty="0" err="1" smtClean="0"/>
              <a:t>Working</a:t>
            </a:r>
            <a:r>
              <a:rPr lang="fr-BE" b="1" i="0" dirty="0" smtClean="0"/>
              <a:t> </a:t>
            </a:r>
            <a:r>
              <a:rPr lang="fr-BE" b="1" i="0" dirty="0" err="1" smtClean="0"/>
              <a:t>together</a:t>
            </a:r>
            <a:r>
              <a:rPr lang="fr-BE" i="0" dirty="0" smtClean="0"/>
              <a:t>, EU services + MS (and </a:t>
            </a:r>
            <a:r>
              <a:rPr lang="fr-BE" i="0" dirty="0" err="1" smtClean="0"/>
              <a:t>other</a:t>
            </a:r>
            <a:r>
              <a:rPr lang="fr-BE" i="0" dirty="0" smtClean="0"/>
              <a:t> </a:t>
            </a:r>
            <a:r>
              <a:rPr lang="fr-BE" i="0" dirty="0" err="1" smtClean="0"/>
              <a:t>partners</a:t>
            </a:r>
            <a:r>
              <a:rPr lang="fr-BE" i="0" dirty="0" smtClean="0"/>
              <a:t>) </a:t>
            </a:r>
          </a:p>
          <a:p>
            <a:pPr algn="just">
              <a:spcBef>
                <a:spcPts val="1200"/>
              </a:spcBef>
              <a:spcAft>
                <a:spcPts val="600"/>
              </a:spcAft>
            </a:pPr>
            <a:r>
              <a:rPr lang="fr-BE" i="0" dirty="0" smtClean="0"/>
              <a:t>- </a:t>
            </a:r>
            <a:r>
              <a:rPr lang="fr-BE" b="1" i="0" dirty="0" err="1" smtClean="0"/>
              <a:t>Crisis</a:t>
            </a:r>
            <a:r>
              <a:rPr lang="fr-BE" i="0" dirty="0" smtClean="0"/>
              <a:t> </a:t>
            </a:r>
            <a:r>
              <a:rPr lang="fr-BE" i="0" dirty="0" err="1" smtClean="0"/>
              <a:t>contexts</a:t>
            </a:r>
            <a:r>
              <a:rPr lang="fr-BE" i="0" dirty="0" smtClean="0"/>
              <a:t> but not </a:t>
            </a:r>
            <a:r>
              <a:rPr lang="fr-BE" i="0" dirty="0" err="1" smtClean="0"/>
              <a:t>only</a:t>
            </a:r>
            <a:endParaRPr lang="fr-BE" i="0" dirty="0" smtClean="0"/>
          </a:p>
          <a:p>
            <a:pPr algn="just">
              <a:spcBef>
                <a:spcPts val="1200"/>
              </a:spcBef>
              <a:spcAft>
                <a:spcPts val="600"/>
              </a:spcAft>
            </a:pPr>
            <a:r>
              <a:rPr lang="fr-BE" i="0" dirty="0" smtClean="0"/>
              <a:t>- </a:t>
            </a:r>
            <a:r>
              <a:rPr lang="fr-BE" b="1" i="0" dirty="0" smtClean="0"/>
              <a:t>Beyond</a:t>
            </a:r>
            <a:r>
              <a:rPr lang="fr-BE" i="0" dirty="0" smtClean="0"/>
              <a:t> </a:t>
            </a:r>
            <a:r>
              <a:rPr lang="fr-BE" i="0" dirty="0" err="1" smtClean="0"/>
              <a:t>development</a:t>
            </a:r>
            <a:r>
              <a:rPr lang="fr-BE" i="0" dirty="0" smtClean="0"/>
              <a:t> </a:t>
            </a:r>
            <a:r>
              <a:rPr lang="fr-BE" i="0" dirty="0" err="1" smtClean="0"/>
              <a:t>cooperation</a:t>
            </a:r>
            <a:r>
              <a:rPr lang="fr-BE" i="0" dirty="0" smtClean="0"/>
              <a:t>: </a:t>
            </a:r>
            <a:r>
              <a:rPr lang="fr-BE" i="0" dirty="0" err="1" smtClean="0"/>
              <a:t>security</a:t>
            </a:r>
            <a:r>
              <a:rPr lang="fr-BE" i="0" dirty="0" smtClean="0"/>
              <a:t>, </a:t>
            </a:r>
            <a:r>
              <a:rPr lang="fr-BE" i="0" dirty="0" err="1" smtClean="0"/>
              <a:t>trade</a:t>
            </a:r>
            <a:r>
              <a:rPr lang="fr-BE" i="0" dirty="0" smtClean="0"/>
              <a:t>, </a:t>
            </a:r>
            <a:r>
              <a:rPr lang="fr-BE" i="0" dirty="0" err="1" smtClean="0"/>
              <a:t>environment</a:t>
            </a:r>
            <a:r>
              <a:rPr lang="fr-BE" i="0" dirty="0" smtClean="0"/>
              <a:t> </a:t>
            </a:r>
            <a:r>
              <a:rPr lang="fr-BE" i="0" dirty="0" err="1" smtClean="0"/>
              <a:t>policies</a:t>
            </a:r>
            <a:endParaRPr lang="fr-BE" i="0" dirty="0" smtClean="0"/>
          </a:p>
          <a:p>
            <a:pPr algn="just">
              <a:spcBef>
                <a:spcPts val="1200"/>
              </a:spcBef>
              <a:spcAft>
                <a:spcPts val="600"/>
              </a:spcAft>
            </a:pPr>
            <a:r>
              <a:rPr lang="fr-BE" i="0" dirty="0" smtClean="0"/>
              <a:t>- </a:t>
            </a:r>
            <a:r>
              <a:rPr lang="fr-BE" b="1" i="0" dirty="0" err="1" smtClean="0"/>
              <a:t>Flexibility</a:t>
            </a:r>
            <a:r>
              <a:rPr lang="fr-BE" i="0" dirty="0" smtClean="0"/>
              <a:t>: format and </a:t>
            </a:r>
            <a:r>
              <a:rPr lang="fr-BE" i="0" dirty="0" err="1" smtClean="0"/>
              <a:t>approach</a:t>
            </a:r>
            <a:r>
              <a:rPr lang="fr-BE" i="0" dirty="0" smtClean="0"/>
              <a:t> </a:t>
            </a:r>
            <a:endParaRPr lang="en-GB" i="0" dirty="0"/>
          </a:p>
        </p:txBody>
      </p:sp>
    </p:spTree>
    <p:extLst>
      <p:ext uri="{BB962C8B-B14F-4D97-AF65-F5344CB8AC3E}">
        <p14:creationId xmlns:p14="http://schemas.microsoft.com/office/powerpoint/2010/main" val="24532310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124745"/>
            <a:ext cx="8424936" cy="504055"/>
          </a:xfrm>
        </p:spPr>
        <p:txBody>
          <a:bodyPr/>
          <a:lstStyle/>
          <a:p>
            <a:r>
              <a:rPr lang="fr-BE" dirty="0" err="1" smtClean="0"/>
              <a:t>Where</a:t>
            </a:r>
            <a:r>
              <a:rPr lang="fr-BE" dirty="0" smtClean="0"/>
              <a:t>?  </a:t>
            </a:r>
            <a:r>
              <a:rPr lang="fr-BE" sz="2400" b="0" dirty="0" err="1" smtClean="0"/>
              <a:t>Wherever</a:t>
            </a:r>
            <a:r>
              <a:rPr lang="fr-BE" sz="2400" b="0" dirty="0" smtClean="0"/>
              <a:t> possible, </a:t>
            </a:r>
            <a:r>
              <a:rPr lang="fr-BE" sz="2400" b="0" dirty="0" err="1" smtClean="0"/>
              <a:t>with</a:t>
            </a:r>
            <a:r>
              <a:rPr lang="fr-BE" sz="2400" b="0" dirty="0" smtClean="0"/>
              <a:t> focus on…</a:t>
            </a:r>
            <a:endParaRPr lang="en-GB" sz="2400" b="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504" y="1916832"/>
            <a:ext cx="8928992" cy="4680520"/>
          </a:xfrm>
        </p:spPr>
        <p:txBody>
          <a:bodyPr/>
          <a:lstStyle/>
          <a:p>
            <a:pPr marL="0" indent="0">
              <a:buNone/>
            </a:pPr>
            <a:r>
              <a:rPr lang="fr-BE" i="0" dirty="0" smtClean="0"/>
              <a:t>Action Plan 2015 - country cases</a:t>
            </a:r>
          </a:p>
          <a:p>
            <a:pPr lvl="1"/>
            <a:r>
              <a:rPr lang="fr-BE" dirty="0" err="1" smtClean="0"/>
              <a:t>Somalia</a:t>
            </a:r>
            <a:endParaRPr lang="fr-BE" dirty="0" smtClean="0"/>
          </a:p>
          <a:p>
            <a:pPr lvl="1"/>
            <a:r>
              <a:rPr lang="fr-BE" dirty="0" smtClean="0"/>
              <a:t>Afghanistan </a:t>
            </a:r>
          </a:p>
          <a:p>
            <a:pPr lvl="1"/>
            <a:r>
              <a:rPr lang="fr-BE" i="0" dirty="0" smtClean="0"/>
              <a:t>Sahel </a:t>
            </a:r>
            <a:r>
              <a:rPr lang="fr-BE" i="0" dirty="0" err="1" smtClean="0"/>
              <a:t>Regional</a:t>
            </a:r>
            <a:r>
              <a:rPr lang="fr-BE" i="0" dirty="0" smtClean="0"/>
              <a:t> Action Plan </a:t>
            </a:r>
          </a:p>
          <a:p>
            <a:pPr lvl="1"/>
            <a:r>
              <a:rPr lang="fr-BE" dirty="0" smtClean="0"/>
              <a:t>Caribbean </a:t>
            </a:r>
            <a:r>
              <a:rPr lang="fr-BE" dirty="0" err="1" smtClean="0"/>
              <a:t>Regional</a:t>
            </a:r>
            <a:r>
              <a:rPr lang="fr-BE" dirty="0" smtClean="0"/>
              <a:t> </a:t>
            </a:r>
            <a:r>
              <a:rPr lang="fr-BE" dirty="0" err="1" smtClean="0"/>
              <a:t>Strategy</a:t>
            </a:r>
            <a:r>
              <a:rPr lang="fr-BE" dirty="0" smtClean="0"/>
              <a:t> on Citizen Security </a:t>
            </a:r>
          </a:p>
          <a:p>
            <a:pPr marL="457200" lvl="1" indent="0">
              <a:buNone/>
            </a:pPr>
            <a:endParaRPr lang="fr-BE" i="0" dirty="0" smtClean="0"/>
          </a:p>
          <a:p>
            <a:pPr marL="0" indent="0">
              <a:buNone/>
            </a:pPr>
            <a:r>
              <a:rPr lang="fr-BE" i="0" dirty="0" smtClean="0"/>
              <a:t>Action Plan 2016-2017 - </a:t>
            </a:r>
            <a:r>
              <a:rPr lang="fr-BE" i="0" dirty="0" err="1" smtClean="0"/>
              <a:t>Proposals</a:t>
            </a:r>
            <a:r>
              <a:rPr lang="fr-BE" i="0" dirty="0" smtClean="0"/>
              <a:t> </a:t>
            </a:r>
            <a:r>
              <a:rPr lang="fr-BE" i="0" dirty="0" err="1" smtClean="0"/>
              <a:t>may</a:t>
            </a:r>
            <a:r>
              <a:rPr lang="fr-BE" i="0" dirty="0" smtClean="0"/>
              <a:t> </a:t>
            </a:r>
            <a:r>
              <a:rPr lang="fr-BE" i="0" dirty="0" err="1" smtClean="0"/>
              <a:t>include</a:t>
            </a:r>
            <a:r>
              <a:rPr lang="fr-BE" i="0" dirty="0" smtClean="0"/>
              <a:t>:</a:t>
            </a:r>
          </a:p>
          <a:p>
            <a:pPr lvl="1"/>
            <a:r>
              <a:rPr lang="en-GB" dirty="0" smtClean="0"/>
              <a:t>1-2 countries in Asia</a:t>
            </a:r>
            <a:endParaRPr lang="en-GB" dirty="0"/>
          </a:p>
          <a:p>
            <a:pPr lvl="1"/>
            <a:r>
              <a:rPr lang="en-GB" dirty="0"/>
              <a:t>1-2 countries in </a:t>
            </a:r>
            <a:r>
              <a:rPr lang="en-GB" dirty="0" smtClean="0"/>
              <a:t>Africa</a:t>
            </a:r>
          </a:p>
          <a:p>
            <a:pPr lvl="1"/>
            <a:r>
              <a:rPr lang="en-GB" dirty="0"/>
              <a:t>1-2 countries </a:t>
            </a:r>
            <a:r>
              <a:rPr lang="en-GB" dirty="0" smtClean="0"/>
              <a:t> in Neighbourhood</a:t>
            </a:r>
            <a:endParaRPr lang="en-GB" b="0" dirty="0" smtClean="0"/>
          </a:p>
          <a:p>
            <a:pPr marL="0" indent="0">
              <a:buNone/>
            </a:pPr>
            <a:r>
              <a:rPr lang="fr-BE" i="0" dirty="0" smtClean="0"/>
              <a:t>Action Plan 2016-2017 – </a:t>
            </a:r>
            <a:r>
              <a:rPr lang="fr-BE" sz="2400" b="0" dirty="0" err="1" smtClean="0">
                <a:ea typeface="+mn-ea"/>
                <a:cs typeface="+mn-cs"/>
              </a:rPr>
              <a:t>Themes</a:t>
            </a:r>
            <a:r>
              <a:rPr lang="fr-BE" sz="2400" b="0" dirty="0" smtClean="0">
                <a:ea typeface="+mn-ea"/>
                <a:cs typeface="+mn-cs"/>
              </a:rPr>
              <a:t> </a:t>
            </a:r>
            <a:r>
              <a:rPr lang="fr-BE" sz="2400" b="0" dirty="0" err="1" smtClean="0">
                <a:ea typeface="+mn-ea"/>
                <a:cs typeface="+mn-cs"/>
              </a:rPr>
              <a:t>under</a:t>
            </a:r>
            <a:r>
              <a:rPr lang="fr-BE" sz="2400" b="0" dirty="0" smtClean="0">
                <a:ea typeface="+mn-ea"/>
                <a:cs typeface="+mn-cs"/>
              </a:rPr>
              <a:t> </a:t>
            </a:r>
            <a:r>
              <a:rPr lang="fr-BE" sz="2400" b="0" dirty="0" err="1" smtClean="0">
                <a:ea typeface="+mn-ea"/>
                <a:cs typeface="+mn-cs"/>
              </a:rPr>
              <a:t>consideration</a:t>
            </a:r>
            <a:r>
              <a:rPr lang="fr-BE" sz="2400" b="0" dirty="0" smtClean="0">
                <a:ea typeface="+mn-ea"/>
                <a:cs typeface="+mn-cs"/>
              </a:rPr>
              <a:t>:</a:t>
            </a:r>
          </a:p>
          <a:p>
            <a:pPr lvl="1"/>
            <a:r>
              <a:rPr lang="en-GB" dirty="0" smtClean="0"/>
              <a:t>Migration/SSR/Women in conflict</a:t>
            </a:r>
            <a:r>
              <a:rPr lang="en-GB" b="0" dirty="0" smtClean="0"/>
              <a:t>/</a:t>
            </a:r>
            <a:r>
              <a:rPr lang="en-GB" dirty="0" smtClean="0"/>
              <a:t>Conflict prevention</a:t>
            </a:r>
            <a:endParaRPr lang="en-GB" dirty="0"/>
          </a:p>
          <a:p>
            <a:endParaRPr lang="fr-BE" b="0" dirty="0"/>
          </a:p>
        </p:txBody>
      </p:sp>
    </p:spTree>
    <p:extLst>
      <p:ext uri="{BB962C8B-B14F-4D97-AF65-F5344CB8AC3E}">
        <p14:creationId xmlns:p14="http://schemas.microsoft.com/office/powerpoint/2010/main" val="5623783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sz="2400" dirty="0" err="1" smtClean="0"/>
              <a:t>Examples</a:t>
            </a:r>
            <a:r>
              <a:rPr lang="fr-BE" sz="2400" dirty="0" smtClean="0"/>
              <a:t> of </a:t>
            </a:r>
            <a:r>
              <a:rPr lang="fr-BE" sz="2400" dirty="0" err="1" smtClean="0"/>
              <a:t>Comprehensive</a:t>
            </a:r>
            <a:r>
              <a:rPr lang="fr-BE" sz="2400" dirty="0" smtClean="0"/>
              <a:t> </a:t>
            </a:r>
            <a:r>
              <a:rPr lang="fr-BE" sz="2400" dirty="0" err="1" smtClean="0"/>
              <a:t>Approaches</a:t>
            </a:r>
            <a:endParaRPr lang="en-GB" sz="2400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60427164"/>
              </p:ext>
            </p:extLst>
          </p:nvPr>
        </p:nvGraphicFramePr>
        <p:xfrm>
          <a:off x="457200" y="2492375"/>
          <a:ext cx="8229721" cy="373987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94520"/>
                <a:gridCol w="3312368"/>
                <a:gridCol w="3322833"/>
              </a:tblGrid>
              <a:tr h="370840">
                <a:tc>
                  <a:txBody>
                    <a:bodyPr/>
                    <a:lstStyle/>
                    <a:p>
                      <a:pPr>
                        <a:spcBef>
                          <a:spcPts val="200"/>
                        </a:spcBef>
                        <a:spcAft>
                          <a:spcPts val="600"/>
                        </a:spcAft>
                      </a:pPr>
                      <a:endParaRPr lang="en-GB" sz="2000" dirty="0"/>
                    </a:p>
                  </a:txBody>
                  <a:tcPr marL="89102" marR="89102"/>
                </a:tc>
                <a:tc>
                  <a:txBody>
                    <a:bodyPr/>
                    <a:lstStyle/>
                    <a:p>
                      <a:pPr>
                        <a:spcBef>
                          <a:spcPts val="200"/>
                        </a:spcBef>
                        <a:spcAft>
                          <a:spcPts val="600"/>
                        </a:spcAft>
                      </a:pPr>
                      <a:r>
                        <a:rPr lang="fr-BE" sz="2000" dirty="0" smtClean="0"/>
                        <a:t>JP</a:t>
                      </a:r>
                    </a:p>
                    <a:p>
                      <a:pPr>
                        <a:spcBef>
                          <a:spcPts val="200"/>
                        </a:spcBef>
                        <a:spcAft>
                          <a:spcPts val="600"/>
                        </a:spcAft>
                      </a:pPr>
                      <a:endParaRPr lang="en-GB" sz="2000" dirty="0"/>
                    </a:p>
                  </a:txBody>
                  <a:tcPr marL="89102" marR="89102"/>
                </a:tc>
                <a:tc>
                  <a:txBody>
                    <a:bodyPr/>
                    <a:lstStyle/>
                    <a:p>
                      <a:pPr>
                        <a:spcBef>
                          <a:spcPts val="200"/>
                        </a:spcBef>
                        <a:spcAft>
                          <a:spcPts val="600"/>
                        </a:spcAft>
                      </a:pPr>
                      <a:r>
                        <a:rPr lang="fr-BE" sz="2000" dirty="0" smtClean="0"/>
                        <a:t>CA</a:t>
                      </a:r>
                    </a:p>
                    <a:p>
                      <a:pPr>
                        <a:spcBef>
                          <a:spcPts val="200"/>
                        </a:spcBef>
                        <a:spcAft>
                          <a:spcPts val="600"/>
                        </a:spcAft>
                      </a:pPr>
                      <a:endParaRPr lang="en-GB" sz="2000" dirty="0"/>
                    </a:p>
                  </a:txBody>
                  <a:tcPr marL="89102" marR="89102"/>
                </a:tc>
              </a:tr>
              <a:tr h="925552">
                <a:tc>
                  <a:txBody>
                    <a:bodyPr/>
                    <a:lstStyle/>
                    <a:p>
                      <a:pPr>
                        <a:spcBef>
                          <a:spcPts val="200"/>
                        </a:spcBef>
                        <a:spcAft>
                          <a:spcPts val="600"/>
                        </a:spcAft>
                      </a:pPr>
                      <a:r>
                        <a:rPr lang="fr-BE" sz="2000" b="1" dirty="0" smtClean="0"/>
                        <a:t>Myanmar</a:t>
                      </a:r>
                      <a:endParaRPr lang="en-GB" sz="2000" b="1" dirty="0"/>
                    </a:p>
                  </a:txBody>
                  <a:tcPr marL="89102" marR="89102"/>
                </a:tc>
                <a:tc>
                  <a:txBody>
                    <a:bodyPr/>
                    <a:lstStyle/>
                    <a:p>
                      <a:pPr marL="285750" marR="0" lvl="1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en-GB" sz="2000" b="0" dirty="0" smtClean="0"/>
                        <a:t>Ongoing transition JP</a:t>
                      </a:r>
                    </a:p>
                    <a:p>
                      <a:pPr marL="285750" marR="0" lvl="1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en-GB" sz="2000" b="0" dirty="0" smtClean="0"/>
                        <a:t>New document 2017</a:t>
                      </a:r>
                    </a:p>
                  </a:txBody>
                  <a:tcPr marL="89102" marR="89102"/>
                </a:tc>
                <a:tc>
                  <a:txBody>
                    <a:bodyPr/>
                    <a:lstStyle/>
                    <a:p>
                      <a:pPr>
                        <a:spcBef>
                          <a:spcPts val="200"/>
                        </a:spcBef>
                        <a:spcAft>
                          <a:spcPts val="600"/>
                        </a:spcAft>
                      </a:pPr>
                      <a:r>
                        <a:rPr lang="fr-BE" sz="2000" dirty="0" smtClean="0"/>
                        <a:t>EU Policy Paper</a:t>
                      </a:r>
                      <a:endParaRPr lang="en-GB" sz="2000" dirty="0"/>
                    </a:p>
                  </a:txBody>
                  <a:tcPr marL="89102" marR="89102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spcBef>
                          <a:spcPts val="200"/>
                        </a:spcBef>
                        <a:spcAft>
                          <a:spcPts val="600"/>
                        </a:spcAft>
                      </a:pPr>
                      <a:r>
                        <a:rPr lang="fr-BE" sz="2000" b="1" dirty="0" err="1" smtClean="0"/>
                        <a:t>Ethiopia</a:t>
                      </a:r>
                      <a:endParaRPr lang="en-GB" sz="2000" b="1" dirty="0"/>
                    </a:p>
                  </a:txBody>
                  <a:tcPr marL="89102" marR="89102"/>
                </a:tc>
                <a:tc>
                  <a:txBody>
                    <a:bodyPr/>
                    <a:lstStyle/>
                    <a:p>
                      <a:pPr marL="285750" marR="0" lvl="1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en-GB" sz="2000" b="0" dirty="0" smtClean="0"/>
                        <a:t>Ongoing transition JP</a:t>
                      </a:r>
                    </a:p>
                    <a:p>
                      <a:pPr marL="285750" marR="0" lvl="1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en-GB" sz="2000" b="0" dirty="0" smtClean="0"/>
                        <a:t>New document 2017</a:t>
                      </a:r>
                    </a:p>
                  </a:txBody>
                  <a:tcPr marL="89102" marR="89102"/>
                </a:tc>
                <a:tc>
                  <a:txBody>
                    <a:bodyPr/>
                    <a:lstStyle/>
                    <a:p>
                      <a:pPr>
                        <a:spcBef>
                          <a:spcPts val="200"/>
                        </a:spcBef>
                        <a:spcAft>
                          <a:spcPts val="600"/>
                        </a:spcAft>
                      </a:pPr>
                      <a:r>
                        <a:rPr lang="fr-BE" sz="2000" dirty="0" smtClean="0"/>
                        <a:t>EU –</a:t>
                      </a:r>
                      <a:r>
                        <a:rPr lang="fr-BE" sz="2000" dirty="0" err="1" smtClean="0"/>
                        <a:t>Ethiopia</a:t>
                      </a:r>
                      <a:r>
                        <a:rPr lang="fr-BE" sz="2000" baseline="0" dirty="0" smtClean="0"/>
                        <a:t> </a:t>
                      </a:r>
                      <a:r>
                        <a:rPr lang="fr-BE" sz="2000" dirty="0" smtClean="0"/>
                        <a:t>Strategic Engagement</a:t>
                      </a:r>
                      <a:endParaRPr lang="en-GB" sz="2000" dirty="0"/>
                    </a:p>
                  </a:txBody>
                  <a:tcPr marL="89102" marR="89102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spcBef>
                          <a:spcPts val="200"/>
                        </a:spcBef>
                        <a:spcAft>
                          <a:spcPts val="600"/>
                        </a:spcAft>
                      </a:pPr>
                      <a:r>
                        <a:rPr lang="fr-BE" sz="2000" b="1" dirty="0" smtClean="0"/>
                        <a:t>Côte d'Ivoire</a:t>
                      </a:r>
                      <a:endParaRPr lang="en-GB" sz="2000" b="1" dirty="0"/>
                    </a:p>
                  </a:txBody>
                  <a:tcPr marL="89102" marR="89102"/>
                </a:tc>
                <a:tc>
                  <a:txBody>
                    <a:bodyPr/>
                    <a:lstStyle/>
                    <a:p>
                      <a:pPr marL="285750" marR="0" lvl="1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en-GB" sz="2000" b="0" dirty="0" smtClean="0"/>
                        <a:t>Draft Joint Strategy</a:t>
                      </a:r>
                    </a:p>
                    <a:p>
                      <a:pPr marL="285750" marR="0" lvl="1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en-GB" sz="2000" b="0" dirty="0" smtClean="0"/>
                        <a:t>New country cycle</a:t>
                      </a:r>
                    </a:p>
                    <a:p>
                      <a:pPr marL="285750" marR="0" lvl="1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endParaRPr lang="en-GB" sz="2000" b="0" dirty="0" smtClean="0"/>
                    </a:p>
                  </a:txBody>
                  <a:tcPr marL="89102" marR="89102"/>
                </a:tc>
                <a:tc>
                  <a:txBody>
                    <a:bodyPr/>
                    <a:lstStyle/>
                    <a:p>
                      <a:pPr>
                        <a:spcBef>
                          <a:spcPts val="200"/>
                        </a:spcBef>
                        <a:spcAft>
                          <a:spcPts val="600"/>
                        </a:spcAft>
                      </a:pPr>
                      <a:r>
                        <a:rPr lang="fr-BE" sz="2000" dirty="0" smtClean="0"/>
                        <a:t>EU</a:t>
                      </a:r>
                      <a:r>
                        <a:rPr lang="fr-BE" sz="2000" baseline="0" dirty="0" smtClean="0"/>
                        <a:t> Strategic Engagement?</a:t>
                      </a:r>
                    </a:p>
                    <a:p>
                      <a:pPr>
                        <a:spcBef>
                          <a:spcPts val="200"/>
                        </a:spcBef>
                        <a:spcAft>
                          <a:spcPts val="600"/>
                        </a:spcAft>
                      </a:pPr>
                      <a:r>
                        <a:rPr lang="fr-BE" sz="2000" baseline="0" dirty="0" smtClean="0"/>
                        <a:t>HLD on Migration</a:t>
                      </a:r>
                      <a:endParaRPr lang="en-GB" sz="2000" dirty="0"/>
                    </a:p>
                  </a:txBody>
                  <a:tcPr marL="89102" marR="89102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837298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 smtClean="0"/>
              <a:t>How? </a:t>
            </a:r>
            <a:r>
              <a:rPr lang="en-GB" sz="2400" b="0" dirty="0"/>
              <a:t>Joint Framework Documents </a:t>
            </a:r>
            <a:r>
              <a:rPr lang="en-GB" sz="2400" b="0" dirty="0" smtClean="0"/>
              <a:t>(JFDs)</a:t>
            </a:r>
            <a:endParaRPr lang="en-GB" sz="2400" b="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60848"/>
            <a:ext cx="8229600" cy="4464496"/>
          </a:xfrm>
        </p:spPr>
        <p:txBody>
          <a:bodyPr/>
          <a:lstStyle/>
          <a:p>
            <a:pPr algn="ctr"/>
            <a:r>
              <a:rPr lang="en-GB" dirty="0" smtClean="0"/>
              <a:t>"The </a:t>
            </a:r>
            <a:r>
              <a:rPr lang="en-GB" dirty="0"/>
              <a:t>work on </a:t>
            </a:r>
            <a:r>
              <a:rPr lang="en-GB" dirty="0" smtClean="0"/>
              <a:t>JFDs, outlining </a:t>
            </a:r>
            <a:r>
              <a:rPr lang="en-GB" dirty="0"/>
              <a:t>the </a:t>
            </a:r>
            <a:r>
              <a:rPr lang="en-GB" b="1" dirty="0"/>
              <a:t>broad range of EU interests and priorities</a:t>
            </a:r>
            <a:r>
              <a:rPr lang="en-GB" dirty="0"/>
              <a:t> in specific countries or regions, </a:t>
            </a:r>
            <a:r>
              <a:rPr lang="en-GB" dirty="0" smtClean="0"/>
              <a:t>should be </a:t>
            </a:r>
            <a:r>
              <a:rPr lang="en-GB" dirty="0"/>
              <a:t>taken forward as soon as possible, including in fragile and conflict-affected </a:t>
            </a:r>
            <a:r>
              <a:rPr lang="en-GB" dirty="0" smtClean="0"/>
              <a:t>states" </a:t>
            </a:r>
            <a:r>
              <a:rPr lang="en-GB" sz="2000" dirty="0" smtClean="0"/>
              <a:t>(May 2014 Council Conclusions)</a:t>
            </a:r>
            <a:endParaRPr lang="fr-BE" sz="2000" dirty="0" smtClean="0"/>
          </a:p>
          <a:p>
            <a:endParaRPr lang="fr-BE" dirty="0" smtClean="0"/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fr-BE" dirty="0" smtClean="0"/>
              <a:t>Key </a:t>
            </a:r>
            <a:r>
              <a:rPr lang="fr-BE" dirty="0" err="1" smtClean="0"/>
              <a:t>features</a:t>
            </a:r>
            <a:r>
              <a:rPr lang="fr-BE" dirty="0" smtClean="0"/>
              <a:t>: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fr-BE" dirty="0" smtClean="0"/>
              <a:t>- </a:t>
            </a:r>
            <a:r>
              <a:rPr lang="fr-BE" dirty="0" err="1" smtClean="0"/>
              <a:t>strategic</a:t>
            </a:r>
            <a:r>
              <a:rPr lang="fr-BE" dirty="0" smtClean="0"/>
              <a:t> </a:t>
            </a:r>
            <a:r>
              <a:rPr lang="fr-BE" dirty="0" err="1" smtClean="0"/>
              <a:t>analysis</a:t>
            </a:r>
            <a:r>
              <a:rPr lang="fr-BE" dirty="0" smtClean="0"/>
              <a:t> and vision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fr-BE" dirty="0" smtClean="0"/>
              <a:t>- flexible format 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fr-BE" dirty="0" smtClean="0"/>
              <a:t>- </a:t>
            </a:r>
            <a:r>
              <a:rPr lang="fr-BE" dirty="0" err="1" smtClean="0"/>
              <a:t>often</a:t>
            </a:r>
            <a:r>
              <a:rPr lang="fr-BE" dirty="0" smtClean="0"/>
              <a:t> </a:t>
            </a:r>
            <a:r>
              <a:rPr lang="fr-BE" dirty="0" err="1" smtClean="0"/>
              <a:t>adopted</a:t>
            </a:r>
            <a:r>
              <a:rPr lang="fr-BE" dirty="0" smtClean="0"/>
              <a:t> by </a:t>
            </a:r>
            <a:r>
              <a:rPr lang="fr-BE" dirty="0" err="1" smtClean="0"/>
              <a:t>HoMs</a:t>
            </a:r>
            <a:endParaRPr lang="fr-BE" dirty="0" smtClean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824662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 err="1" smtClean="0"/>
              <a:t>When</a:t>
            </a:r>
            <a:r>
              <a:rPr lang="fr-BE" dirty="0" smtClean="0"/>
              <a:t>?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1200"/>
              </a:spcBef>
              <a:spcAft>
                <a:spcPts val="600"/>
              </a:spcAft>
            </a:pPr>
            <a:endParaRPr lang="fr-BE" dirty="0" smtClean="0"/>
          </a:p>
          <a:p>
            <a:pPr marL="0" indent="0">
              <a:spcBef>
                <a:spcPts val="1200"/>
              </a:spcBef>
              <a:spcAft>
                <a:spcPts val="600"/>
              </a:spcAft>
              <a:buNone/>
            </a:pPr>
            <a:r>
              <a:rPr lang="fr-BE" dirty="0" smtClean="0"/>
              <a:t>- new </a:t>
            </a:r>
            <a:r>
              <a:rPr lang="fr-BE" dirty="0" err="1" smtClean="0"/>
              <a:t>economic</a:t>
            </a:r>
            <a:r>
              <a:rPr lang="fr-BE" dirty="0" smtClean="0"/>
              <a:t>/</a:t>
            </a:r>
            <a:r>
              <a:rPr lang="fr-BE" dirty="0" err="1" smtClean="0"/>
              <a:t>political</a:t>
            </a:r>
            <a:r>
              <a:rPr lang="fr-BE" dirty="0" smtClean="0"/>
              <a:t> country cycle</a:t>
            </a:r>
          </a:p>
          <a:p>
            <a:pPr marL="0" indent="0">
              <a:spcBef>
                <a:spcPts val="1200"/>
              </a:spcBef>
              <a:spcAft>
                <a:spcPts val="600"/>
              </a:spcAft>
              <a:buNone/>
            </a:pPr>
            <a:r>
              <a:rPr lang="fr-BE" dirty="0" smtClean="0"/>
              <a:t>- new EU </a:t>
            </a:r>
            <a:r>
              <a:rPr lang="fr-BE" dirty="0" err="1" smtClean="0"/>
              <a:t>emerging</a:t>
            </a:r>
            <a:r>
              <a:rPr lang="fr-BE" dirty="0" smtClean="0"/>
              <a:t> </a:t>
            </a:r>
            <a:r>
              <a:rPr lang="fr-BE" dirty="0" err="1" smtClean="0"/>
              <a:t>priorities</a:t>
            </a:r>
            <a:endParaRPr lang="fr-BE" dirty="0" smtClean="0"/>
          </a:p>
          <a:p>
            <a:pPr marL="0" indent="0">
              <a:spcBef>
                <a:spcPts val="1200"/>
              </a:spcBef>
              <a:spcAft>
                <a:spcPts val="600"/>
              </a:spcAft>
              <a:buNone/>
            </a:pPr>
            <a:r>
              <a:rPr lang="fr-BE" dirty="0" smtClean="0"/>
              <a:t>- </a:t>
            </a:r>
            <a:r>
              <a:rPr lang="fr-BE" dirty="0" err="1" smtClean="0"/>
              <a:t>possibly</a:t>
            </a:r>
            <a:r>
              <a:rPr lang="fr-BE" dirty="0" smtClean="0"/>
              <a:t> in </a:t>
            </a:r>
            <a:r>
              <a:rPr lang="fr-BE" dirty="0" err="1" smtClean="0"/>
              <a:t>connection</a:t>
            </a:r>
            <a:r>
              <a:rPr lang="fr-BE" dirty="0" smtClean="0"/>
              <a:t> </a:t>
            </a:r>
            <a:r>
              <a:rPr lang="fr-BE" dirty="0" err="1" smtClean="0"/>
              <a:t>with</a:t>
            </a:r>
            <a:r>
              <a:rPr lang="fr-BE" dirty="0" smtClean="0"/>
              <a:t> </a:t>
            </a:r>
            <a:r>
              <a:rPr lang="fr-BE" dirty="0" err="1" smtClean="0"/>
              <a:t>programming</a:t>
            </a:r>
            <a:r>
              <a:rPr lang="fr-BE" dirty="0" smtClean="0"/>
              <a:t>  </a:t>
            </a:r>
            <a:r>
              <a:rPr lang="fr-BE" dirty="0" err="1" smtClean="0"/>
              <a:t>reviews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850604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 smtClean="0"/>
              <a:t>Links </a:t>
            </a:r>
            <a:r>
              <a:rPr lang="fr-BE" dirty="0" err="1" smtClean="0"/>
              <a:t>with</a:t>
            </a:r>
            <a:r>
              <a:rPr lang="fr-BE" dirty="0" smtClean="0"/>
              <a:t> JP (1)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420887"/>
            <a:ext cx="8229600" cy="3816425"/>
          </a:xfrm>
        </p:spPr>
        <p:txBody>
          <a:bodyPr/>
          <a:lstStyle/>
          <a:p>
            <a:r>
              <a:rPr lang="fr-BE" dirty="0" smtClean="0"/>
              <a:t>- </a:t>
            </a:r>
            <a:r>
              <a:rPr lang="fr-BE" dirty="0" err="1" smtClean="0"/>
              <a:t>same</a:t>
            </a:r>
            <a:r>
              <a:rPr lang="fr-BE" dirty="0" smtClean="0"/>
              <a:t> </a:t>
            </a:r>
            <a:r>
              <a:rPr lang="fr-BE" dirty="0" err="1" smtClean="0"/>
              <a:t>pragmatic</a:t>
            </a:r>
            <a:r>
              <a:rPr lang="fr-BE" dirty="0" smtClean="0"/>
              <a:t> &amp; flexible </a:t>
            </a:r>
            <a:r>
              <a:rPr lang="fr-BE" dirty="0" err="1" smtClean="0"/>
              <a:t>approach</a:t>
            </a:r>
            <a:endParaRPr lang="fr-BE" dirty="0" smtClean="0"/>
          </a:p>
          <a:p>
            <a:pPr>
              <a:spcBef>
                <a:spcPts val="2400"/>
              </a:spcBef>
            </a:pPr>
            <a:r>
              <a:rPr lang="fr-BE" dirty="0" smtClean="0"/>
              <a:t>- </a:t>
            </a:r>
            <a:r>
              <a:rPr lang="fr-BE" dirty="0" err="1"/>
              <a:t>different</a:t>
            </a:r>
            <a:r>
              <a:rPr lang="fr-BE" dirty="0"/>
              <a:t> scope: </a:t>
            </a:r>
          </a:p>
          <a:p>
            <a:pPr lvl="1"/>
            <a:r>
              <a:rPr lang="fr-BE" dirty="0"/>
              <a:t>JP =&gt; </a:t>
            </a:r>
            <a:r>
              <a:rPr lang="fr-BE" dirty="0" err="1"/>
              <a:t>development</a:t>
            </a:r>
            <a:r>
              <a:rPr lang="fr-BE" dirty="0"/>
              <a:t> </a:t>
            </a:r>
            <a:r>
              <a:rPr lang="fr-BE" dirty="0" err="1" smtClean="0"/>
              <a:t>cooperation</a:t>
            </a:r>
            <a:r>
              <a:rPr lang="fr-BE" sz="1800" b="0" dirty="0" smtClean="0"/>
              <a:t>, </a:t>
            </a:r>
            <a:r>
              <a:rPr lang="fr-BE" sz="1800" b="0" dirty="0" err="1" smtClean="0"/>
              <a:t>sometimes</a:t>
            </a:r>
            <a:r>
              <a:rPr lang="fr-BE" sz="1800" b="0" dirty="0" smtClean="0"/>
              <a:t> </a:t>
            </a:r>
            <a:r>
              <a:rPr lang="fr-BE" sz="1800" b="0" dirty="0" err="1" smtClean="0"/>
              <a:t>beyond</a:t>
            </a:r>
            <a:endParaRPr lang="fr-BE" sz="1800" b="0" dirty="0"/>
          </a:p>
          <a:p>
            <a:pPr lvl="1"/>
            <a:r>
              <a:rPr lang="fr-BE" dirty="0"/>
              <a:t>CA =&gt; all </a:t>
            </a:r>
            <a:r>
              <a:rPr lang="fr-BE" dirty="0" err="1"/>
              <a:t>policy</a:t>
            </a:r>
            <a:r>
              <a:rPr lang="fr-BE" dirty="0"/>
              <a:t> </a:t>
            </a:r>
            <a:r>
              <a:rPr lang="fr-BE" dirty="0" smtClean="0"/>
              <a:t>areas</a:t>
            </a:r>
            <a:r>
              <a:rPr lang="fr-BE" sz="1800" b="0" dirty="0" smtClean="0"/>
              <a:t>, for </a:t>
            </a:r>
            <a:r>
              <a:rPr lang="fr-BE" sz="1800" b="0" dirty="0" err="1" smtClean="0"/>
              <a:t>now</a:t>
            </a:r>
            <a:r>
              <a:rPr lang="fr-BE" sz="1800" b="0" dirty="0" smtClean="0"/>
              <a:t> </a:t>
            </a:r>
            <a:r>
              <a:rPr lang="fr-BE" sz="1800" b="0" dirty="0" err="1" smtClean="0"/>
              <a:t>mostly</a:t>
            </a:r>
            <a:r>
              <a:rPr lang="fr-BE" sz="1800" b="0" dirty="0" smtClean="0"/>
              <a:t> in fragile countries</a:t>
            </a:r>
            <a:endParaRPr lang="fr-BE" sz="1800" b="0" dirty="0"/>
          </a:p>
          <a:p>
            <a:pPr>
              <a:spcBef>
                <a:spcPts val="2400"/>
              </a:spcBef>
            </a:pPr>
            <a:r>
              <a:rPr lang="fr-BE" dirty="0" smtClean="0"/>
              <a:t>- </a:t>
            </a:r>
            <a:r>
              <a:rPr lang="fr-BE" dirty="0" err="1" smtClean="0"/>
              <a:t>stakeholders</a:t>
            </a:r>
            <a:r>
              <a:rPr lang="fr-BE" dirty="0" smtClean="0"/>
              <a:t> (flexible): </a:t>
            </a:r>
          </a:p>
          <a:p>
            <a:pPr lvl="1"/>
            <a:r>
              <a:rPr lang="fr-BE" dirty="0" smtClean="0"/>
              <a:t>JP =&gt; </a:t>
            </a:r>
            <a:r>
              <a:rPr lang="fr-BE" dirty="0" err="1" smtClean="0"/>
              <a:t>mainly</a:t>
            </a:r>
            <a:r>
              <a:rPr lang="fr-BE" dirty="0" smtClean="0"/>
              <a:t> EU &amp; MS + Partner country</a:t>
            </a:r>
          </a:p>
          <a:p>
            <a:pPr lvl="1"/>
            <a:r>
              <a:rPr lang="fr-BE" dirty="0" smtClean="0"/>
              <a:t>CA =&gt; EU &amp; MS + </a:t>
            </a:r>
            <a:r>
              <a:rPr lang="fr-BE" dirty="0" err="1" smtClean="0"/>
              <a:t>possibly</a:t>
            </a:r>
            <a:r>
              <a:rPr lang="fr-BE" dirty="0" smtClean="0"/>
              <a:t> </a:t>
            </a:r>
            <a:r>
              <a:rPr lang="fr-BE" dirty="0" err="1" smtClean="0"/>
              <a:t>others</a:t>
            </a:r>
            <a:r>
              <a:rPr lang="fr-BE" dirty="0" smtClean="0"/>
              <a:t>…</a:t>
            </a:r>
          </a:p>
          <a:p>
            <a:pPr lvl="1"/>
            <a:endParaRPr lang="fr-BE" dirty="0"/>
          </a:p>
          <a:p>
            <a:pPr marL="457200" lvl="1" indent="0">
              <a:buNone/>
            </a:pPr>
            <a:endParaRPr lang="fr-BE" dirty="0" smtClean="0"/>
          </a:p>
        </p:txBody>
      </p:sp>
    </p:spTree>
    <p:extLst>
      <p:ext uri="{BB962C8B-B14F-4D97-AF65-F5344CB8AC3E}">
        <p14:creationId xmlns:p14="http://schemas.microsoft.com/office/powerpoint/2010/main" val="42342745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 smtClean="0"/>
              <a:t>Links </a:t>
            </a:r>
            <a:r>
              <a:rPr lang="fr-BE" dirty="0" err="1" smtClean="0"/>
              <a:t>with</a:t>
            </a:r>
            <a:r>
              <a:rPr lang="fr-BE" dirty="0" smtClean="0"/>
              <a:t> JP (2)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492375"/>
            <a:ext cx="8229600" cy="3960961"/>
          </a:xfrm>
        </p:spPr>
        <p:txBody>
          <a:bodyPr/>
          <a:lstStyle/>
          <a:p>
            <a:pPr algn="just"/>
            <a:r>
              <a:rPr lang="fr-BE" dirty="0" smtClean="0"/>
              <a:t>JP </a:t>
            </a:r>
            <a:r>
              <a:rPr lang="fr-BE" dirty="0" err="1" smtClean="0"/>
              <a:t>can</a:t>
            </a:r>
            <a:r>
              <a:rPr lang="fr-BE" dirty="0" smtClean="0"/>
              <a:t> </a:t>
            </a:r>
            <a:r>
              <a:rPr lang="fr-BE" dirty="0" err="1" smtClean="0"/>
              <a:t>be</a:t>
            </a:r>
            <a:r>
              <a:rPr lang="fr-BE" dirty="0" smtClean="0"/>
              <a:t> a </a:t>
            </a:r>
            <a:r>
              <a:rPr lang="fr-BE" b="1" dirty="0" err="1" smtClean="0"/>
              <a:t>springboard</a:t>
            </a:r>
            <a:r>
              <a:rPr lang="fr-BE" dirty="0" smtClean="0"/>
              <a:t> </a:t>
            </a:r>
            <a:r>
              <a:rPr lang="fr-BE" dirty="0" err="1" smtClean="0"/>
              <a:t>towards</a:t>
            </a:r>
            <a:r>
              <a:rPr lang="fr-BE" dirty="0" smtClean="0"/>
              <a:t> CA: </a:t>
            </a:r>
          </a:p>
          <a:p>
            <a:pPr algn="just"/>
            <a:r>
              <a:rPr lang="fr-BE" dirty="0" smtClean="0"/>
              <a:t>=&gt; </a:t>
            </a:r>
            <a:r>
              <a:rPr lang="fr-BE" dirty="0" err="1" smtClean="0"/>
              <a:t>Wherever</a:t>
            </a:r>
            <a:r>
              <a:rPr lang="fr-BE" dirty="0" smtClean="0"/>
              <a:t> JP </a:t>
            </a:r>
            <a:r>
              <a:rPr lang="fr-BE" dirty="0" err="1" smtClean="0"/>
              <a:t>already</a:t>
            </a:r>
            <a:r>
              <a:rPr lang="fr-BE" dirty="0" smtClean="0"/>
              <a:t> </a:t>
            </a:r>
            <a:r>
              <a:rPr lang="fr-BE" dirty="0" err="1" smtClean="0"/>
              <a:t>exists</a:t>
            </a:r>
            <a:r>
              <a:rPr lang="fr-BE" dirty="0" smtClean="0"/>
              <a:t>, </a:t>
            </a:r>
            <a:r>
              <a:rPr lang="fr-BE" dirty="0" err="1" smtClean="0"/>
              <a:t>HoMs</a:t>
            </a:r>
            <a:r>
              <a:rPr lang="fr-BE" dirty="0" smtClean="0"/>
              <a:t> </a:t>
            </a:r>
            <a:r>
              <a:rPr lang="fr-BE" dirty="0" err="1" smtClean="0"/>
              <a:t>can</a:t>
            </a:r>
            <a:r>
              <a:rPr lang="fr-BE" dirty="0" smtClean="0"/>
              <a:t> </a:t>
            </a:r>
            <a:r>
              <a:rPr lang="fr-BE" dirty="0" err="1" smtClean="0"/>
              <a:t>build</a:t>
            </a:r>
            <a:r>
              <a:rPr lang="fr-BE" dirty="0" smtClean="0"/>
              <a:t> on the </a:t>
            </a:r>
            <a:r>
              <a:rPr lang="fr-BE" dirty="0" err="1" smtClean="0"/>
              <a:t>working</a:t>
            </a:r>
            <a:r>
              <a:rPr lang="fr-BE" dirty="0" smtClean="0"/>
              <a:t> </a:t>
            </a:r>
            <a:r>
              <a:rPr lang="fr-BE" dirty="0" err="1" smtClean="0"/>
              <a:t>together</a:t>
            </a:r>
            <a:r>
              <a:rPr lang="fr-BE" dirty="0" smtClean="0"/>
              <a:t> practices </a:t>
            </a:r>
            <a:r>
              <a:rPr lang="fr-BE" dirty="0" err="1" smtClean="0"/>
              <a:t>which</a:t>
            </a:r>
            <a:r>
              <a:rPr lang="fr-BE" dirty="0" smtClean="0"/>
              <a:t> have been </a:t>
            </a:r>
            <a:r>
              <a:rPr lang="fr-BE" dirty="0" err="1" smtClean="0"/>
              <a:t>establish</a:t>
            </a:r>
            <a:r>
              <a:rPr lang="fr-BE" dirty="0" smtClean="0"/>
              <a:t> to </a:t>
            </a:r>
            <a:r>
              <a:rPr lang="fr-BE" dirty="0" err="1" smtClean="0"/>
              <a:t>extend</a:t>
            </a:r>
            <a:r>
              <a:rPr lang="fr-BE" dirty="0" smtClean="0"/>
              <a:t> the scope of </a:t>
            </a:r>
            <a:r>
              <a:rPr lang="fr-BE" dirty="0" err="1" smtClean="0"/>
              <a:t>their</a:t>
            </a:r>
            <a:r>
              <a:rPr lang="fr-BE" dirty="0" smtClean="0"/>
              <a:t> </a:t>
            </a:r>
            <a:r>
              <a:rPr lang="fr-BE" dirty="0" err="1" smtClean="0"/>
              <a:t>analysis</a:t>
            </a:r>
            <a:r>
              <a:rPr lang="fr-BE" dirty="0" smtClean="0"/>
              <a:t> and joint vision. </a:t>
            </a:r>
          </a:p>
          <a:p>
            <a:pPr algn="just"/>
            <a:endParaRPr lang="fr-BE" dirty="0" smtClean="0"/>
          </a:p>
          <a:p>
            <a:pPr algn="just"/>
            <a:r>
              <a:rPr lang="fr-BE" dirty="0" smtClean="0"/>
              <a:t>JP </a:t>
            </a:r>
            <a:r>
              <a:rPr lang="fr-BE" dirty="0" err="1" smtClean="0"/>
              <a:t>can</a:t>
            </a:r>
            <a:r>
              <a:rPr lang="fr-BE" dirty="0" smtClean="0"/>
              <a:t> </a:t>
            </a:r>
            <a:r>
              <a:rPr lang="fr-BE" dirty="0" err="1" smtClean="0"/>
              <a:t>be</a:t>
            </a:r>
            <a:r>
              <a:rPr lang="fr-BE" dirty="0" smtClean="0"/>
              <a:t> a </a:t>
            </a:r>
            <a:r>
              <a:rPr lang="fr-BE" b="1" dirty="0" err="1" smtClean="0"/>
              <a:t>deliverable</a:t>
            </a:r>
            <a:r>
              <a:rPr lang="fr-BE" dirty="0" smtClean="0"/>
              <a:t> of CA: </a:t>
            </a:r>
          </a:p>
          <a:p>
            <a:pPr algn="just"/>
            <a:r>
              <a:rPr lang="fr-BE" dirty="0" smtClean="0"/>
              <a:t>=&gt; </a:t>
            </a:r>
            <a:r>
              <a:rPr lang="fr-BE" dirty="0" err="1" smtClean="0"/>
              <a:t>When</a:t>
            </a:r>
            <a:r>
              <a:rPr lang="fr-BE" dirty="0" smtClean="0"/>
              <a:t> a </a:t>
            </a:r>
            <a:r>
              <a:rPr lang="fr-BE" dirty="0" err="1" smtClean="0"/>
              <a:t>strategic</a:t>
            </a:r>
            <a:r>
              <a:rPr lang="fr-BE" dirty="0" smtClean="0"/>
              <a:t> </a:t>
            </a:r>
            <a:r>
              <a:rPr lang="fr-BE" dirty="0" err="1" smtClean="0"/>
              <a:t>analysis</a:t>
            </a:r>
            <a:r>
              <a:rPr lang="fr-BE" dirty="0" smtClean="0"/>
              <a:t> and vision </a:t>
            </a:r>
            <a:r>
              <a:rPr lang="fr-BE" dirty="0" err="1" smtClean="0"/>
              <a:t>is</a:t>
            </a:r>
            <a:r>
              <a:rPr lang="fr-BE" dirty="0" smtClean="0"/>
              <a:t> </a:t>
            </a:r>
            <a:r>
              <a:rPr lang="fr-BE" dirty="0" err="1" smtClean="0"/>
              <a:t>developed</a:t>
            </a:r>
            <a:r>
              <a:rPr lang="fr-BE" dirty="0" smtClean="0"/>
              <a:t>, JP </a:t>
            </a:r>
            <a:r>
              <a:rPr lang="fr-BE" dirty="0" err="1" smtClean="0"/>
              <a:t>can</a:t>
            </a:r>
            <a:r>
              <a:rPr lang="fr-BE" dirty="0" smtClean="0"/>
              <a:t> come as a support package 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115301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g_devco_powerpoint_template-orange_en">
  <a:themeElements>
    <a:clrScheme name="Slide_Master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lide_Master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3175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 smtClean="0">
            <a:ln>
              <a:noFill/>
            </a:ln>
            <a:solidFill>
              <a:srgbClr val="0F5494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3175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 smtClean="0">
            <a:ln>
              <a:noFill/>
            </a:ln>
            <a:solidFill>
              <a:srgbClr val="0F5494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Slide_Master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dg_devco_powerpoint_template-orange_en</Template>
  <TotalTime>2440</TotalTime>
  <Words>586</Words>
  <Application>Microsoft Office PowerPoint</Application>
  <PresentationFormat>On-screen Show (4:3)</PresentationFormat>
  <Paragraphs>94</Paragraphs>
  <Slides>12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dg_devco_powerpoint_template-orange_en</vt:lpstr>
      <vt:lpstr> Joint Programming Technical Seminar  Brussels, 19 February 2016</vt:lpstr>
      <vt:lpstr>May 2014 Council Conclusions on EU's COMPREHENSIVE APPROACH</vt:lpstr>
      <vt:lpstr>What?  Key principles of the Comprehensive Approach</vt:lpstr>
      <vt:lpstr>Where?  Wherever possible, with focus on…</vt:lpstr>
      <vt:lpstr>Examples of Comprehensive Approaches</vt:lpstr>
      <vt:lpstr>How? Joint Framework Documents (JFDs)</vt:lpstr>
      <vt:lpstr>When? </vt:lpstr>
      <vt:lpstr>Links with JP (1)</vt:lpstr>
      <vt:lpstr>Links with JP (2)</vt:lpstr>
      <vt:lpstr>Links with JP: the joint analysis</vt:lpstr>
      <vt:lpstr>Links with JP: the joint analysis</vt:lpstr>
      <vt:lpstr>Way forward</vt:lpstr>
    </vt:vector>
  </TitlesOfParts>
  <Company>European Commission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Approach and Modality</dc:title>
  <dc:creator>Alexander ORIORDAN</dc:creator>
  <cp:keywords>alexanderoriordan@gmail.com</cp:keywords>
  <cp:lastModifiedBy>MOLTENI Lino (DEVCO)</cp:lastModifiedBy>
  <cp:revision>209</cp:revision>
  <cp:lastPrinted>2016-02-15T11:30:14Z</cp:lastPrinted>
  <dcterms:created xsi:type="dcterms:W3CDTF">2012-08-13T11:30:33Z</dcterms:created>
  <dcterms:modified xsi:type="dcterms:W3CDTF">2016-02-26T18:16:53Z</dcterms:modified>
</cp:coreProperties>
</file>