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713" r:id="rId4"/>
    <p:sldMasterId id="2147483726" r:id="rId5"/>
    <p:sldMasterId id="2147483774" r:id="rId6"/>
  </p:sldMasterIdLst>
  <p:notesMasterIdLst>
    <p:notesMasterId r:id="rId37"/>
  </p:notesMasterIdLst>
  <p:sldIdLst>
    <p:sldId id="256" r:id="rId7"/>
    <p:sldId id="271" r:id="rId8"/>
    <p:sldId id="297" r:id="rId9"/>
    <p:sldId id="342" r:id="rId10"/>
    <p:sldId id="344" r:id="rId11"/>
    <p:sldId id="354" r:id="rId12"/>
    <p:sldId id="346" r:id="rId13"/>
    <p:sldId id="345" r:id="rId14"/>
    <p:sldId id="355" r:id="rId15"/>
    <p:sldId id="348" r:id="rId16"/>
    <p:sldId id="286" r:id="rId17"/>
    <p:sldId id="306" r:id="rId18"/>
    <p:sldId id="332" r:id="rId19"/>
    <p:sldId id="325" r:id="rId20"/>
    <p:sldId id="313" r:id="rId21"/>
    <p:sldId id="351" r:id="rId22"/>
    <p:sldId id="356" r:id="rId23"/>
    <p:sldId id="287" r:id="rId24"/>
    <p:sldId id="300" r:id="rId25"/>
    <p:sldId id="301" r:id="rId26"/>
    <p:sldId id="335" r:id="rId27"/>
    <p:sldId id="334" r:id="rId28"/>
    <p:sldId id="283" r:id="rId29"/>
    <p:sldId id="285" r:id="rId30"/>
    <p:sldId id="310" r:id="rId31"/>
    <p:sldId id="278" r:id="rId32"/>
    <p:sldId id="353" r:id="rId33"/>
    <p:sldId id="352" r:id="rId34"/>
    <p:sldId id="305" r:id="rId35"/>
    <p:sldId id="323" r:id="rId36"/>
  </p:sldIdLst>
  <p:sldSz cx="9144000" cy="6858000" type="screen4x3"/>
  <p:notesSz cx="6858000" cy="9144000"/>
  <p:custDataLst>
    <p:tags r:id="rId38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1" autoAdjust="0"/>
    <p:restoredTop sz="92340" autoAdjust="0"/>
  </p:normalViewPr>
  <p:slideViewPr>
    <p:cSldViewPr snapToGrid="0" showGuides="1">
      <p:cViewPr varScale="1">
        <p:scale>
          <a:sx n="69" d="100"/>
          <a:sy n="69" d="100"/>
        </p:scale>
        <p:origin x="1392" y="60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CF253-3F95-4AE4-B96E-A2BCDE306F70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91F571-8F96-4142-8C96-E021096C3B6C}">
      <dgm:prSet phldrT="[Text]" custT="1"/>
      <dgm:spPr>
        <a:xfrm>
          <a:off x="0" y="189739"/>
          <a:ext cx="1480543" cy="145944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Farm character-</a:t>
          </a:r>
          <a:r>
            <a:rPr lang="en-US" sz="18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isation</a:t>
          </a:r>
          <a:endParaRPr lang="en-U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3C84845-D4A7-4B39-BD57-E70F9F7F7871}" type="parTrans" cxnId="{865A7EDE-DD06-4D95-BEF0-FAB2C628BEC6}">
      <dgm:prSet/>
      <dgm:spPr/>
      <dgm:t>
        <a:bodyPr/>
        <a:lstStyle/>
        <a:p>
          <a:endParaRPr lang="en-US" sz="1600"/>
        </a:p>
      </dgm:t>
    </dgm:pt>
    <dgm:pt modelId="{618241A6-2947-463D-89EF-BA48A228FEB5}" type="sibTrans" cxnId="{865A7EDE-DD06-4D95-BEF0-FAB2C628BEC6}">
      <dgm:prSet/>
      <dgm:spPr/>
      <dgm:t>
        <a:bodyPr/>
        <a:lstStyle/>
        <a:p>
          <a:endParaRPr lang="en-US" sz="1600"/>
        </a:p>
      </dgm:t>
    </dgm:pt>
    <dgm:pt modelId="{1D7DBDF0-189F-44B8-A9E2-8A72BCFF71F9}">
      <dgm:prSet phldrT="[Text]" custT="1"/>
      <dgm:spPr>
        <a:xfrm>
          <a:off x="3173614" y="204186"/>
          <a:ext cx="1541623" cy="132714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Workshop &amp; validation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8C97EF4-25A1-43C2-B05D-AD544A6A45E4}" type="parTrans" cxnId="{C9545D84-8CA8-49D6-9A25-3B480FDB1E9B}">
      <dgm:prSet/>
      <dgm:spPr/>
      <dgm:t>
        <a:bodyPr/>
        <a:lstStyle/>
        <a:p>
          <a:endParaRPr lang="en-US" sz="1600"/>
        </a:p>
      </dgm:t>
    </dgm:pt>
    <dgm:pt modelId="{82C28FBA-703F-427A-9708-1D354FD5CE36}" type="sibTrans" cxnId="{C9545D84-8CA8-49D6-9A25-3B480FDB1E9B}">
      <dgm:prSet/>
      <dgm:spPr/>
      <dgm:t>
        <a:bodyPr/>
        <a:lstStyle/>
        <a:p>
          <a:endParaRPr lang="en-US" sz="1600"/>
        </a:p>
      </dgm:t>
    </dgm:pt>
    <dgm:pt modelId="{1978C2F6-7819-4AD2-9D3A-7621DE340D7C}">
      <dgm:prSet phldrT="[Text]" custT="1"/>
      <dgm:spPr>
        <a:xfrm>
          <a:off x="3575218" y="93094"/>
          <a:ext cx="4046436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Districts Agri. Bureaus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E7CB9B8-0F7F-4B2B-9318-63C6F02C3759}" type="parTrans" cxnId="{C068750E-BA51-4BCF-9E27-8A329B03D29C}">
      <dgm:prSet/>
      <dgm:spPr/>
      <dgm:t>
        <a:bodyPr/>
        <a:lstStyle/>
        <a:p>
          <a:endParaRPr lang="en-US" sz="1600"/>
        </a:p>
      </dgm:t>
    </dgm:pt>
    <dgm:pt modelId="{3F15B925-1990-4122-9300-0149E3B3404E}" type="sibTrans" cxnId="{C068750E-BA51-4BCF-9E27-8A329B03D29C}">
      <dgm:prSet/>
      <dgm:spPr/>
      <dgm:t>
        <a:bodyPr/>
        <a:lstStyle/>
        <a:p>
          <a:endParaRPr lang="en-US" sz="1600"/>
        </a:p>
      </dgm:t>
    </dgm:pt>
    <dgm:pt modelId="{E0334550-825E-4789-AA26-866FE1BBB608}">
      <dgm:prSet phldrT="[Text]" custT="1"/>
      <dgm:spPr>
        <a:xfrm>
          <a:off x="3575218" y="93094"/>
          <a:ext cx="4046436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Farmers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07663FA-EB7B-489D-9938-1D266D3A70A1}" type="parTrans" cxnId="{BE619B5E-107B-4CA3-9493-93F18A5FDB86}">
      <dgm:prSet/>
      <dgm:spPr/>
      <dgm:t>
        <a:bodyPr/>
        <a:lstStyle/>
        <a:p>
          <a:endParaRPr lang="en-US" sz="1600"/>
        </a:p>
      </dgm:t>
    </dgm:pt>
    <dgm:pt modelId="{A35893E4-9311-47B3-82C9-7B0595A48449}" type="sibTrans" cxnId="{BE619B5E-107B-4CA3-9493-93F18A5FDB86}">
      <dgm:prSet/>
      <dgm:spPr/>
      <dgm:t>
        <a:bodyPr/>
        <a:lstStyle/>
        <a:p>
          <a:endParaRPr lang="en-US" sz="1600"/>
        </a:p>
      </dgm:t>
    </dgm:pt>
    <dgm:pt modelId="{BFD11E77-B788-40F6-9CD8-BDA0D6606D84}">
      <dgm:prSet phldrT="[Text]" custT="1"/>
      <dgm:spPr>
        <a:xfrm>
          <a:off x="7463061" y="108271"/>
          <a:ext cx="1317093" cy="116741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Implemen-tation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462D887-C204-4CE1-8EDF-CAB3349A8577}" type="parTrans" cxnId="{0C9A08E1-9A8E-48F1-9659-BE5A709B874A}">
      <dgm:prSet/>
      <dgm:spPr/>
      <dgm:t>
        <a:bodyPr/>
        <a:lstStyle/>
        <a:p>
          <a:endParaRPr lang="en-US" sz="1600"/>
        </a:p>
      </dgm:t>
    </dgm:pt>
    <dgm:pt modelId="{0F9202E0-783C-44E1-80DC-77005DE7C3A6}" type="sibTrans" cxnId="{0C9A08E1-9A8E-48F1-9659-BE5A709B874A}">
      <dgm:prSet/>
      <dgm:spPr/>
      <dgm:t>
        <a:bodyPr/>
        <a:lstStyle/>
        <a:p>
          <a:endParaRPr lang="en-US" sz="1600"/>
        </a:p>
      </dgm:t>
    </dgm:pt>
    <dgm:pt modelId="{36A06A40-6B63-40FA-9C5D-A914AE1BD62A}">
      <dgm:prSet phldrT="[Text]" custT="1"/>
      <dgm:spPr>
        <a:xfrm>
          <a:off x="8060085" y="93094"/>
          <a:ext cx="3029194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Experiments in 4 districts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EA8AD5F-105C-4937-B941-9028611DD673}" type="parTrans" cxnId="{91E161E3-6930-4322-A208-F050BEEA0C37}">
      <dgm:prSet/>
      <dgm:spPr/>
      <dgm:t>
        <a:bodyPr/>
        <a:lstStyle/>
        <a:p>
          <a:endParaRPr lang="en-US" sz="1600"/>
        </a:p>
      </dgm:t>
    </dgm:pt>
    <dgm:pt modelId="{D5EE82A1-F22E-4299-87B3-CA83D2C4D651}" type="sibTrans" cxnId="{91E161E3-6930-4322-A208-F050BEEA0C37}">
      <dgm:prSet/>
      <dgm:spPr/>
      <dgm:t>
        <a:bodyPr/>
        <a:lstStyle/>
        <a:p>
          <a:endParaRPr lang="en-US" sz="1600"/>
        </a:p>
      </dgm:t>
    </dgm:pt>
    <dgm:pt modelId="{892EAB83-DFB2-4168-838D-1DFBA7B486B3}">
      <dgm:prSet phldrT="[Text]" custT="1"/>
      <dgm:spPr>
        <a:xfrm>
          <a:off x="8060085" y="93094"/>
          <a:ext cx="3029194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FFS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867BEAF-2ECF-4B08-BAB8-8A77D9CCABB3}" type="parTrans" cxnId="{9764DD44-6159-4986-9026-74B32B374E7D}">
      <dgm:prSet/>
      <dgm:spPr/>
      <dgm:t>
        <a:bodyPr/>
        <a:lstStyle/>
        <a:p>
          <a:endParaRPr lang="en-US" sz="1600"/>
        </a:p>
      </dgm:t>
    </dgm:pt>
    <dgm:pt modelId="{35522A4E-C6B4-4A80-9F25-A42EF84539B8}" type="sibTrans" cxnId="{9764DD44-6159-4986-9026-74B32B374E7D}">
      <dgm:prSet/>
      <dgm:spPr/>
      <dgm:t>
        <a:bodyPr/>
        <a:lstStyle/>
        <a:p>
          <a:endParaRPr lang="en-US" sz="1600"/>
        </a:p>
      </dgm:t>
    </dgm:pt>
    <dgm:pt modelId="{4E77D526-5ED0-40ED-A179-05D510D638D1}">
      <dgm:prSet phldrT="[Text]" custT="1"/>
      <dgm:spPr>
        <a:xfrm>
          <a:off x="642545" y="181998"/>
          <a:ext cx="2987214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Transect walks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C55415B-B01C-435D-8CE4-064CE76242A8}" type="parTrans" cxnId="{33F3BD5C-0A87-4C79-A866-A639D5F80840}">
      <dgm:prSet/>
      <dgm:spPr/>
      <dgm:t>
        <a:bodyPr/>
        <a:lstStyle/>
        <a:p>
          <a:endParaRPr lang="en-US" sz="1600"/>
        </a:p>
      </dgm:t>
    </dgm:pt>
    <dgm:pt modelId="{B70703C7-E1DC-4E27-8624-4948AC7FDC19}" type="sibTrans" cxnId="{33F3BD5C-0A87-4C79-A866-A639D5F80840}">
      <dgm:prSet/>
      <dgm:spPr/>
      <dgm:t>
        <a:bodyPr/>
        <a:lstStyle/>
        <a:p>
          <a:endParaRPr lang="en-US" sz="1600"/>
        </a:p>
      </dgm:t>
    </dgm:pt>
    <dgm:pt modelId="{C8BCFB63-44BC-46D2-925B-D6086CC1ECDA}">
      <dgm:prSet phldrT="[Text]" custT="1"/>
      <dgm:spPr>
        <a:xfrm>
          <a:off x="642545" y="181998"/>
          <a:ext cx="2987214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Interviews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CBA4FF3-000E-494F-B60F-5E4A1A049636}" type="parTrans" cxnId="{0244500C-57EB-460B-93D1-C4DB2EF21F5C}">
      <dgm:prSet/>
      <dgm:spPr/>
      <dgm:t>
        <a:bodyPr/>
        <a:lstStyle/>
        <a:p>
          <a:endParaRPr lang="en-US" sz="1600"/>
        </a:p>
      </dgm:t>
    </dgm:pt>
    <dgm:pt modelId="{021008CC-5E34-4A39-AE7C-1C3818F7D588}" type="sibTrans" cxnId="{0244500C-57EB-460B-93D1-C4DB2EF21F5C}">
      <dgm:prSet/>
      <dgm:spPr/>
      <dgm:t>
        <a:bodyPr/>
        <a:lstStyle/>
        <a:p>
          <a:endParaRPr lang="en-US" sz="1600"/>
        </a:p>
      </dgm:t>
    </dgm:pt>
    <dgm:pt modelId="{D5828CBE-47FE-4E9F-B2D0-FDE5054E5A9E}">
      <dgm:prSet phldrT="[Text]" custT="1"/>
      <dgm:spPr>
        <a:xfrm>
          <a:off x="3575218" y="93094"/>
          <a:ext cx="4046436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Researchers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DD716D8-5D0E-45B0-9984-12FEB70B336F}" type="parTrans" cxnId="{87E3124A-7BAB-4C2D-8D76-8C4D389B8233}">
      <dgm:prSet/>
      <dgm:spPr/>
      <dgm:t>
        <a:bodyPr/>
        <a:lstStyle/>
        <a:p>
          <a:endParaRPr lang="en-US" sz="1600"/>
        </a:p>
      </dgm:t>
    </dgm:pt>
    <dgm:pt modelId="{4A91DA69-7405-4467-998D-BA756C072B60}" type="sibTrans" cxnId="{87E3124A-7BAB-4C2D-8D76-8C4D389B8233}">
      <dgm:prSet/>
      <dgm:spPr/>
      <dgm:t>
        <a:bodyPr/>
        <a:lstStyle/>
        <a:p>
          <a:endParaRPr lang="en-US" sz="1600"/>
        </a:p>
      </dgm:t>
    </dgm:pt>
    <dgm:pt modelId="{6822CF04-1393-478B-BA49-652CFB75064D}">
      <dgm:prSet phldrT="[Text]" custT="1"/>
      <dgm:spPr>
        <a:xfrm>
          <a:off x="8060085" y="93094"/>
          <a:ext cx="3029194" cy="2040941"/>
        </a:xfrm>
        <a:prstGeom prst="rightArrow">
          <a:avLst>
            <a:gd name="adj1" fmla="val 70000"/>
            <a:gd name="adj2" fmla="val 50000"/>
          </a:avLst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FGD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684BAA0-6572-420E-BF27-FAD7C58FDE9C}" type="parTrans" cxnId="{57E7CC65-FF45-44E8-B18F-CDDF9ED63495}">
      <dgm:prSet/>
      <dgm:spPr/>
      <dgm:t>
        <a:bodyPr/>
        <a:lstStyle/>
        <a:p>
          <a:endParaRPr lang="en-US" sz="1600"/>
        </a:p>
      </dgm:t>
    </dgm:pt>
    <dgm:pt modelId="{793A5004-F3C0-4CF6-9E33-B62C97AF94C7}" type="sibTrans" cxnId="{57E7CC65-FF45-44E8-B18F-CDDF9ED63495}">
      <dgm:prSet/>
      <dgm:spPr/>
      <dgm:t>
        <a:bodyPr/>
        <a:lstStyle/>
        <a:p>
          <a:endParaRPr lang="en-US" sz="1600"/>
        </a:p>
      </dgm:t>
    </dgm:pt>
    <dgm:pt modelId="{1CB6719A-C435-4A8E-AFDB-C872CA66C7E9}" type="pres">
      <dgm:prSet presAssocID="{53CCF253-3F95-4AE4-B96E-A2BCDE306F7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52389-9B4B-44FA-9E78-8E39B0B1C40F}" type="pres">
      <dgm:prSet presAssocID="{B291F571-8F96-4142-8C96-E021096C3B6C}" presName="compNode" presStyleCnt="0"/>
      <dgm:spPr/>
    </dgm:pt>
    <dgm:pt modelId="{8AD6B64F-84A8-49D4-A0C4-1AC99746AD8E}" type="pres">
      <dgm:prSet presAssocID="{B291F571-8F96-4142-8C96-E021096C3B6C}" presName="noGeometry" presStyleCnt="0"/>
      <dgm:spPr/>
    </dgm:pt>
    <dgm:pt modelId="{C4647725-56A4-4EB3-A178-CD59A5591CFC}" type="pres">
      <dgm:prSet presAssocID="{B291F571-8F96-4142-8C96-E021096C3B6C}" presName="childTextVisible" presStyleLbl="bgAccFollowNode1" presStyleIdx="0" presStyleCnt="3" custScaleX="119225" custScaleY="85801" custLinFactNeighborX="9587" custLinFactNeighborY="-76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3F3B9-4220-46D4-803D-D9A5EF21284F}" type="pres">
      <dgm:prSet presAssocID="{B291F571-8F96-4142-8C96-E021096C3B6C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7A8D9082-F1C4-4C19-A4C9-9725705C7EBC}" type="pres">
      <dgm:prSet presAssocID="{B291F571-8F96-4142-8C96-E021096C3B6C}" presName="parentText" presStyleLbl="node1" presStyleIdx="0" presStyleCnt="3" custScaleX="137315" custScaleY="114818" custLinFactY="-60141" custLinFactNeighborX="-7905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CCCD0-150F-40F0-8F28-520B6888D28A}" type="pres">
      <dgm:prSet presAssocID="{B291F571-8F96-4142-8C96-E021096C3B6C}" presName="aSpace" presStyleCnt="0"/>
      <dgm:spPr/>
    </dgm:pt>
    <dgm:pt modelId="{BF658A42-7AFB-4E21-876A-7BC9AD395A31}" type="pres">
      <dgm:prSet presAssocID="{1D7DBDF0-189F-44B8-A9E2-8A72BCFF71F9}" presName="compNode" presStyleCnt="0"/>
      <dgm:spPr/>
    </dgm:pt>
    <dgm:pt modelId="{916E5895-7A1B-4F58-89F8-D9EBFB092AE3}" type="pres">
      <dgm:prSet presAssocID="{1D7DBDF0-189F-44B8-A9E2-8A72BCFF71F9}" presName="noGeometry" presStyleCnt="0"/>
      <dgm:spPr/>
    </dgm:pt>
    <dgm:pt modelId="{87CB6318-F8D8-4259-9B05-EB2450673D6F}" type="pres">
      <dgm:prSet presAssocID="{1D7DBDF0-189F-44B8-A9E2-8A72BCFF71F9}" presName="childTextVisible" presStyleLbl="bgAccFollowNode1" presStyleIdx="1" presStyleCnt="3" custScaleX="132766" custScaleY="92846" custLinFactNeighborX="1001" custLinFactNeighborY="-80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07305-61FE-44C5-8093-115AEE093035}" type="pres">
      <dgm:prSet presAssocID="{1D7DBDF0-189F-44B8-A9E2-8A72BCFF71F9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E72A2C5D-A00C-4DE7-B900-C0A73C739FB8}" type="pres">
      <dgm:prSet presAssocID="{1D7DBDF0-189F-44B8-A9E2-8A72BCFF71F9}" presName="parentText" presStyleLbl="node1" presStyleIdx="1" presStyleCnt="3" custScaleX="134919" custScaleY="113418" custLinFactY="-62393" custLinFactNeighborX="-39679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387E6-FC2E-4132-9F9E-9A2F9E38FA3A}" type="pres">
      <dgm:prSet presAssocID="{1D7DBDF0-189F-44B8-A9E2-8A72BCFF71F9}" presName="aSpace" presStyleCnt="0"/>
      <dgm:spPr/>
    </dgm:pt>
    <dgm:pt modelId="{96F4ACD9-B34A-4F55-96D1-0DAAC0DE9940}" type="pres">
      <dgm:prSet presAssocID="{BFD11E77-B788-40F6-9CD8-BDA0D6606D84}" presName="compNode" presStyleCnt="0"/>
      <dgm:spPr/>
    </dgm:pt>
    <dgm:pt modelId="{72000AE6-E158-46AE-932F-A7EACBB75396}" type="pres">
      <dgm:prSet presAssocID="{BFD11E77-B788-40F6-9CD8-BDA0D6606D84}" presName="noGeometry" presStyleCnt="0"/>
      <dgm:spPr/>
    </dgm:pt>
    <dgm:pt modelId="{1DC5110E-7687-4EA8-BB05-43787319B245}" type="pres">
      <dgm:prSet presAssocID="{BFD11E77-B788-40F6-9CD8-BDA0D6606D84}" presName="childTextVisible" presStyleLbl="bgAccFollowNode1" presStyleIdx="2" presStyleCnt="3" custScaleX="126892" custScaleY="94513" custLinFactNeighborX="193" custLinFactNeighborY="-80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A1973-B9DC-441F-B981-1BD607393844}" type="pres">
      <dgm:prSet presAssocID="{BFD11E77-B788-40F6-9CD8-BDA0D6606D84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C23B12F8-7FBD-462F-B3F2-3B7D1BA4DE82}" type="pres">
      <dgm:prSet presAssocID="{BFD11E77-B788-40F6-9CD8-BDA0D6606D84}" presName="parentText" presStyleLbl="node1" presStyleIdx="2" presStyleCnt="3" custScaleX="136347" custScaleY="113616" custLinFactY="-60190" custLinFactNeighborX="-3408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7E4849-66F7-4151-B481-E5E0AB254AD8}" type="presOf" srcId="{E0334550-825E-4789-AA26-866FE1BBB608}" destId="{6C207305-61FE-44C5-8093-115AEE093035}" srcOrd="1" destOrd="1" presId="urn:microsoft.com/office/officeart/2005/8/layout/hProcess6"/>
    <dgm:cxn modelId="{0244500C-57EB-460B-93D1-C4DB2EF21F5C}" srcId="{B291F571-8F96-4142-8C96-E021096C3B6C}" destId="{C8BCFB63-44BC-46D2-925B-D6086CC1ECDA}" srcOrd="0" destOrd="0" parTransId="{FCBA4FF3-000E-494F-B60F-5E4A1A049636}" sibTransId="{021008CC-5E34-4A39-AE7C-1C3818F7D588}"/>
    <dgm:cxn modelId="{09855725-2842-46EF-9535-2E7168A70D55}" type="presOf" srcId="{36A06A40-6B63-40FA-9C5D-A914AE1BD62A}" destId="{8C7A1973-B9DC-441F-B981-1BD607393844}" srcOrd="1" destOrd="0" presId="urn:microsoft.com/office/officeart/2005/8/layout/hProcess6"/>
    <dgm:cxn modelId="{E785D46A-85BF-4691-B666-124737E8D41C}" type="presOf" srcId="{892EAB83-DFB2-4168-838D-1DFBA7B486B3}" destId="{1DC5110E-7687-4EA8-BB05-43787319B245}" srcOrd="0" destOrd="1" presId="urn:microsoft.com/office/officeart/2005/8/layout/hProcess6"/>
    <dgm:cxn modelId="{FBDD041E-EF4F-438B-8734-66E874B58060}" type="presOf" srcId="{C8BCFB63-44BC-46D2-925B-D6086CC1ECDA}" destId="{C4647725-56A4-4EB3-A178-CD59A5591CFC}" srcOrd="0" destOrd="0" presId="urn:microsoft.com/office/officeart/2005/8/layout/hProcess6"/>
    <dgm:cxn modelId="{DFFD0943-0803-41F8-A61B-9EA39A5FE415}" type="presOf" srcId="{6822CF04-1393-478B-BA49-652CFB75064D}" destId="{1DC5110E-7687-4EA8-BB05-43787319B245}" srcOrd="0" destOrd="2" presId="urn:microsoft.com/office/officeart/2005/8/layout/hProcess6"/>
    <dgm:cxn modelId="{FEE1E836-F97A-46E6-953E-FE27E9E68EC3}" type="presOf" srcId="{6822CF04-1393-478B-BA49-652CFB75064D}" destId="{8C7A1973-B9DC-441F-B981-1BD607393844}" srcOrd="1" destOrd="2" presId="urn:microsoft.com/office/officeart/2005/8/layout/hProcess6"/>
    <dgm:cxn modelId="{C068750E-BA51-4BCF-9E27-8A329B03D29C}" srcId="{1D7DBDF0-189F-44B8-A9E2-8A72BCFF71F9}" destId="{1978C2F6-7819-4AD2-9D3A-7621DE340D7C}" srcOrd="0" destOrd="0" parTransId="{9E7CB9B8-0F7F-4B2B-9318-63C6F02C3759}" sibTransId="{3F15B925-1990-4122-9300-0149E3B3404E}"/>
    <dgm:cxn modelId="{0C9A08E1-9A8E-48F1-9659-BE5A709B874A}" srcId="{53CCF253-3F95-4AE4-B96E-A2BCDE306F70}" destId="{BFD11E77-B788-40F6-9CD8-BDA0D6606D84}" srcOrd="2" destOrd="0" parTransId="{C462D887-C204-4CE1-8EDF-CAB3349A8577}" sibTransId="{0F9202E0-783C-44E1-80DC-77005DE7C3A6}"/>
    <dgm:cxn modelId="{9764DD44-6159-4986-9026-74B32B374E7D}" srcId="{BFD11E77-B788-40F6-9CD8-BDA0D6606D84}" destId="{892EAB83-DFB2-4168-838D-1DFBA7B486B3}" srcOrd="1" destOrd="0" parTransId="{F867BEAF-2ECF-4B08-BAB8-8A77D9CCABB3}" sibTransId="{35522A4E-C6B4-4A80-9F25-A42EF84539B8}"/>
    <dgm:cxn modelId="{A8D60430-10D6-4CED-96C9-D73F9FBE6E75}" type="presOf" srcId="{C8BCFB63-44BC-46D2-925B-D6086CC1ECDA}" destId="{6583F3B9-4220-46D4-803D-D9A5EF21284F}" srcOrd="1" destOrd="0" presId="urn:microsoft.com/office/officeart/2005/8/layout/hProcess6"/>
    <dgm:cxn modelId="{5B4626DB-F27E-4C30-B2DC-14E68E844ABA}" type="presOf" srcId="{1978C2F6-7819-4AD2-9D3A-7621DE340D7C}" destId="{87CB6318-F8D8-4259-9B05-EB2450673D6F}" srcOrd="0" destOrd="0" presId="urn:microsoft.com/office/officeart/2005/8/layout/hProcess6"/>
    <dgm:cxn modelId="{E9E83FE4-F517-4149-B6CD-89E5E7818AF9}" type="presOf" srcId="{4E77D526-5ED0-40ED-A179-05D510D638D1}" destId="{C4647725-56A4-4EB3-A178-CD59A5591CFC}" srcOrd="0" destOrd="1" presId="urn:microsoft.com/office/officeart/2005/8/layout/hProcess6"/>
    <dgm:cxn modelId="{CDE71719-D9ED-4080-9BAB-E31CA082DD58}" type="presOf" srcId="{B291F571-8F96-4142-8C96-E021096C3B6C}" destId="{7A8D9082-F1C4-4C19-A4C9-9725705C7EBC}" srcOrd="0" destOrd="0" presId="urn:microsoft.com/office/officeart/2005/8/layout/hProcess6"/>
    <dgm:cxn modelId="{BE619B5E-107B-4CA3-9493-93F18A5FDB86}" srcId="{1D7DBDF0-189F-44B8-A9E2-8A72BCFF71F9}" destId="{E0334550-825E-4789-AA26-866FE1BBB608}" srcOrd="1" destOrd="0" parTransId="{B07663FA-EB7B-489D-9938-1D266D3A70A1}" sibTransId="{A35893E4-9311-47B3-82C9-7B0595A48449}"/>
    <dgm:cxn modelId="{AD021D6F-52D3-42BC-BBC9-1CB8FBBFF725}" type="presOf" srcId="{1D7DBDF0-189F-44B8-A9E2-8A72BCFF71F9}" destId="{E72A2C5D-A00C-4DE7-B900-C0A73C739FB8}" srcOrd="0" destOrd="0" presId="urn:microsoft.com/office/officeart/2005/8/layout/hProcess6"/>
    <dgm:cxn modelId="{8193A972-1C3F-46F5-816A-EE44B5BE8812}" type="presOf" srcId="{53CCF253-3F95-4AE4-B96E-A2BCDE306F70}" destId="{1CB6719A-C435-4A8E-AFDB-C872CA66C7E9}" srcOrd="0" destOrd="0" presId="urn:microsoft.com/office/officeart/2005/8/layout/hProcess6"/>
    <dgm:cxn modelId="{7A3C7A6B-A4F2-4102-BC71-2158401007CE}" type="presOf" srcId="{D5828CBE-47FE-4E9F-B2D0-FDE5054E5A9E}" destId="{6C207305-61FE-44C5-8093-115AEE093035}" srcOrd="1" destOrd="2" presId="urn:microsoft.com/office/officeart/2005/8/layout/hProcess6"/>
    <dgm:cxn modelId="{33F3BD5C-0A87-4C79-A866-A639D5F80840}" srcId="{B291F571-8F96-4142-8C96-E021096C3B6C}" destId="{4E77D526-5ED0-40ED-A179-05D510D638D1}" srcOrd="1" destOrd="0" parTransId="{3C55415B-B01C-435D-8CE4-064CE76242A8}" sibTransId="{B70703C7-E1DC-4E27-8624-4948AC7FDC19}"/>
    <dgm:cxn modelId="{865A7EDE-DD06-4D95-BEF0-FAB2C628BEC6}" srcId="{53CCF253-3F95-4AE4-B96E-A2BCDE306F70}" destId="{B291F571-8F96-4142-8C96-E021096C3B6C}" srcOrd="0" destOrd="0" parTransId="{D3C84845-D4A7-4B39-BD57-E70F9F7F7871}" sibTransId="{618241A6-2947-463D-89EF-BA48A228FEB5}"/>
    <dgm:cxn modelId="{27EFC711-1B8D-4E08-B9C4-086AE0A8F563}" type="presOf" srcId="{1978C2F6-7819-4AD2-9D3A-7621DE340D7C}" destId="{6C207305-61FE-44C5-8093-115AEE093035}" srcOrd="1" destOrd="0" presId="urn:microsoft.com/office/officeart/2005/8/layout/hProcess6"/>
    <dgm:cxn modelId="{6FD3C656-5916-4E99-A95A-225F33A8F854}" type="presOf" srcId="{36A06A40-6B63-40FA-9C5D-A914AE1BD62A}" destId="{1DC5110E-7687-4EA8-BB05-43787319B245}" srcOrd="0" destOrd="0" presId="urn:microsoft.com/office/officeart/2005/8/layout/hProcess6"/>
    <dgm:cxn modelId="{CBB340B8-7B6C-48EA-8FD0-61FF482DE249}" type="presOf" srcId="{4E77D526-5ED0-40ED-A179-05D510D638D1}" destId="{6583F3B9-4220-46D4-803D-D9A5EF21284F}" srcOrd="1" destOrd="1" presId="urn:microsoft.com/office/officeart/2005/8/layout/hProcess6"/>
    <dgm:cxn modelId="{06652D19-011A-4770-80AD-B76EF1F67041}" type="presOf" srcId="{892EAB83-DFB2-4168-838D-1DFBA7B486B3}" destId="{8C7A1973-B9DC-441F-B981-1BD607393844}" srcOrd="1" destOrd="1" presId="urn:microsoft.com/office/officeart/2005/8/layout/hProcess6"/>
    <dgm:cxn modelId="{1378347A-853A-4ED7-B9C8-F2C1C829B1AA}" type="presOf" srcId="{BFD11E77-B788-40F6-9CD8-BDA0D6606D84}" destId="{C23B12F8-7FBD-462F-B3F2-3B7D1BA4DE82}" srcOrd="0" destOrd="0" presId="urn:microsoft.com/office/officeart/2005/8/layout/hProcess6"/>
    <dgm:cxn modelId="{57E7CC65-FF45-44E8-B18F-CDDF9ED63495}" srcId="{BFD11E77-B788-40F6-9CD8-BDA0D6606D84}" destId="{6822CF04-1393-478B-BA49-652CFB75064D}" srcOrd="2" destOrd="0" parTransId="{8684BAA0-6572-420E-BF27-FAD7C58FDE9C}" sibTransId="{793A5004-F3C0-4CF6-9E33-B62C97AF94C7}"/>
    <dgm:cxn modelId="{74594FF5-9864-48BE-AE02-6684D3BB4C02}" type="presOf" srcId="{D5828CBE-47FE-4E9F-B2D0-FDE5054E5A9E}" destId="{87CB6318-F8D8-4259-9B05-EB2450673D6F}" srcOrd="0" destOrd="2" presId="urn:microsoft.com/office/officeart/2005/8/layout/hProcess6"/>
    <dgm:cxn modelId="{87E3124A-7BAB-4C2D-8D76-8C4D389B8233}" srcId="{1D7DBDF0-189F-44B8-A9E2-8A72BCFF71F9}" destId="{D5828CBE-47FE-4E9F-B2D0-FDE5054E5A9E}" srcOrd="2" destOrd="0" parTransId="{4DD716D8-5D0E-45B0-9984-12FEB70B336F}" sibTransId="{4A91DA69-7405-4467-998D-BA756C072B60}"/>
    <dgm:cxn modelId="{91E161E3-6930-4322-A208-F050BEEA0C37}" srcId="{BFD11E77-B788-40F6-9CD8-BDA0D6606D84}" destId="{36A06A40-6B63-40FA-9C5D-A914AE1BD62A}" srcOrd="0" destOrd="0" parTransId="{8EA8AD5F-105C-4937-B941-9028611DD673}" sibTransId="{D5EE82A1-F22E-4299-87B3-CA83D2C4D651}"/>
    <dgm:cxn modelId="{C2B15E90-1957-43F7-B67E-183AA8277F95}" type="presOf" srcId="{E0334550-825E-4789-AA26-866FE1BBB608}" destId="{87CB6318-F8D8-4259-9B05-EB2450673D6F}" srcOrd="0" destOrd="1" presId="urn:microsoft.com/office/officeart/2005/8/layout/hProcess6"/>
    <dgm:cxn modelId="{C9545D84-8CA8-49D6-9A25-3B480FDB1E9B}" srcId="{53CCF253-3F95-4AE4-B96E-A2BCDE306F70}" destId="{1D7DBDF0-189F-44B8-A9E2-8A72BCFF71F9}" srcOrd="1" destOrd="0" parTransId="{C8C97EF4-25A1-43C2-B05D-AD544A6A45E4}" sibTransId="{82C28FBA-703F-427A-9708-1D354FD5CE36}"/>
    <dgm:cxn modelId="{9FC95AF9-4264-4E66-8886-A35F2B9A892C}" type="presParOf" srcId="{1CB6719A-C435-4A8E-AFDB-C872CA66C7E9}" destId="{CA352389-9B4B-44FA-9E78-8E39B0B1C40F}" srcOrd="0" destOrd="0" presId="urn:microsoft.com/office/officeart/2005/8/layout/hProcess6"/>
    <dgm:cxn modelId="{D1A1A10B-555B-4662-AF6A-9C32EB0F249F}" type="presParOf" srcId="{CA352389-9B4B-44FA-9E78-8E39B0B1C40F}" destId="{8AD6B64F-84A8-49D4-A0C4-1AC99746AD8E}" srcOrd="0" destOrd="0" presId="urn:microsoft.com/office/officeart/2005/8/layout/hProcess6"/>
    <dgm:cxn modelId="{2ECB1C00-7B1F-4BBA-9A5A-40C1A62A7450}" type="presParOf" srcId="{CA352389-9B4B-44FA-9E78-8E39B0B1C40F}" destId="{C4647725-56A4-4EB3-A178-CD59A5591CFC}" srcOrd="1" destOrd="0" presId="urn:microsoft.com/office/officeart/2005/8/layout/hProcess6"/>
    <dgm:cxn modelId="{2148FB20-46ED-41EC-AF1B-4F16374E5D80}" type="presParOf" srcId="{CA352389-9B4B-44FA-9E78-8E39B0B1C40F}" destId="{6583F3B9-4220-46D4-803D-D9A5EF21284F}" srcOrd="2" destOrd="0" presId="urn:microsoft.com/office/officeart/2005/8/layout/hProcess6"/>
    <dgm:cxn modelId="{C70867EC-99C2-426D-83CD-B0DD9DA1F57D}" type="presParOf" srcId="{CA352389-9B4B-44FA-9E78-8E39B0B1C40F}" destId="{7A8D9082-F1C4-4C19-A4C9-9725705C7EBC}" srcOrd="3" destOrd="0" presId="urn:microsoft.com/office/officeart/2005/8/layout/hProcess6"/>
    <dgm:cxn modelId="{4E74307B-2716-46A5-A3BF-281D8CABAC00}" type="presParOf" srcId="{1CB6719A-C435-4A8E-AFDB-C872CA66C7E9}" destId="{583CCCD0-150F-40F0-8F28-520B6888D28A}" srcOrd="1" destOrd="0" presId="urn:microsoft.com/office/officeart/2005/8/layout/hProcess6"/>
    <dgm:cxn modelId="{F4884387-70BD-4B84-A712-1C97DB199D69}" type="presParOf" srcId="{1CB6719A-C435-4A8E-AFDB-C872CA66C7E9}" destId="{BF658A42-7AFB-4E21-876A-7BC9AD395A31}" srcOrd="2" destOrd="0" presId="urn:microsoft.com/office/officeart/2005/8/layout/hProcess6"/>
    <dgm:cxn modelId="{27BC40F7-4201-4677-A5F2-D827DE49827B}" type="presParOf" srcId="{BF658A42-7AFB-4E21-876A-7BC9AD395A31}" destId="{916E5895-7A1B-4F58-89F8-D9EBFB092AE3}" srcOrd="0" destOrd="0" presId="urn:microsoft.com/office/officeart/2005/8/layout/hProcess6"/>
    <dgm:cxn modelId="{5C0F1FE1-021E-4A3B-BABB-42742BDBB95F}" type="presParOf" srcId="{BF658A42-7AFB-4E21-876A-7BC9AD395A31}" destId="{87CB6318-F8D8-4259-9B05-EB2450673D6F}" srcOrd="1" destOrd="0" presId="urn:microsoft.com/office/officeart/2005/8/layout/hProcess6"/>
    <dgm:cxn modelId="{36F7D36D-89F7-49FD-95DA-170330AB5D95}" type="presParOf" srcId="{BF658A42-7AFB-4E21-876A-7BC9AD395A31}" destId="{6C207305-61FE-44C5-8093-115AEE093035}" srcOrd="2" destOrd="0" presId="urn:microsoft.com/office/officeart/2005/8/layout/hProcess6"/>
    <dgm:cxn modelId="{FB8E40ED-8034-4808-A1FF-C91215878F5E}" type="presParOf" srcId="{BF658A42-7AFB-4E21-876A-7BC9AD395A31}" destId="{E72A2C5D-A00C-4DE7-B900-C0A73C739FB8}" srcOrd="3" destOrd="0" presId="urn:microsoft.com/office/officeart/2005/8/layout/hProcess6"/>
    <dgm:cxn modelId="{5DFC6D5A-372A-4585-A4A3-7793498A5EAD}" type="presParOf" srcId="{1CB6719A-C435-4A8E-AFDB-C872CA66C7E9}" destId="{566387E6-FC2E-4132-9F9E-9A2F9E38FA3A}" srcOrd="3" destOrd="0" presId="urn:microsoft.com/office/officeart/2005/8/layout/hProcess6"/>
    <dgm:cxn modelId="{9D1D2E7F-4936-4973-B2AF-FB7F2D48242D}" type="presParOf" srcId="{1CB6719A-C435-4A8E-AFDB-C872CA66C7E9}" destId="{96F4ACD9-B34A-4F55-96D1-0DAAC0DE9940}" srcOrd="4" destOrd="0" presId="urn:microsoft.com/office/officeart/2005/8/layout/hProcess6"/>
    <dgm:cxn modelId="{85C44B07-A326-43A1-BE77-E70E1350D320}" type="presParOf" srcId="{96F4ACD9-B34A-4F55-96D1-0DAAC0DE9940}" destId="{72000AE6-E158-46AE-932F-A7EACBB75396}" srcOrd="0" destOrd="0" presId="urn:microsoft.com/office/officeart/2005/8/layout/hProcess6"/>
    <dgm:cxn modelId="{772D9422-59A6-4FB4-9EF9-8D118A603657}" type="presParOf" srcId="{96F4ACD9-B34A-4F55-96D1-0DAAC0DE9940}" destId="{1DC5110E-7687-4EA8-BB05-43787319B245}" srcOrd="1" destOrd="0" presId="urn:microsoft.com/office/officeart/2005/8/layout/hProcess6"/>
    <dgm:cxn modelId="{505CA2FA-E0DD-47D9-A7F7-2D9F596FE259}" type="presParOf" srcId="{96F4ACD9-B34A-4F55-96D1-0DAAC0DE9940}" destId="{8C7A1973-B9DC-441F-B981-1BD607393844}" srcOrd="2" destOrd="0" presId="urn:microsoft.com/office/officeart/2005/8/layout/hProcess6"/>
    <dgm:cxn modelId="{B4BE941A-60AE-4D46-976C-AB642D7F48C0}" type="presParOf" srcId="{96F4ACD9-B34A-4F55-96D1-0DAAC0DE9940}" destId="{C23B12F8-7FBD-462F-B3F2-3B7D1BA4DE82}" srcOrd="3" destOrd="0" presId="urn:microsoft.com/office/officeart/2005/8/layout/hProcess6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4-3-2016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B298-68B3-8F4E-A76F-6EC571B07FAC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5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B298-68B3-8F4E-A76F-6EC571B07FAC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5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B298-68B3-8F4E-A76F-6EC571B07FA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5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B9980-6895-4AA3-A3BC-6AFF7E10E1C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5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B9980-6895-4AA3-A3BC-6AFF7E10E1C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5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0522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2F0F1F5-2868-471A-A192-00786B6F51EA}" type="datetimeFigureOut">
              <a:rPr lang="nl-NL" smtClean="0">
                <a:solidFill>
                  <a:srgbClr val="005172"/>
                </a:solidFill>
              </a:rPr>
              <a:pPr/>
              <a:t>4-3-2016</a:t>
            </a:fld>
            <a:endParaRPr lang="nl-NL">
              <a:solidFill>
                <a:srgbClr val="00517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srgbClr val="00517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5924EF6-9B85-4278-B2D3-BB2F4333E737}" type="slidenum">
              <a:rPr lang="nl-NL" smtClean="0">
                <a:solidFill>
                  <a:srgbClr val="005172"/>
                </a:solidFill>
              </a:rPr>
              <a:pPr/>
              <a:t>‹#›</a:t>
            </a:fld>
            <a:endParaRPr lang="nl-NL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143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9ECE88-4ABF-49CE-A70E-4AF7C099FB5E}" type="datetimeFigureOut">
              <a:rPr lang="en-GB" smtClean="0">
                <a:solidFill>
                  <a:srgbClr val="005172"/>
                </a:solidFill>
              </a:rPr>
              <a:pPr/>
              <a:t>04/03/2016</a:t>
            </a:fld>
            <a:endParaRPr lang="en-GB">
              <a:solidFill>
                <a:srgbClr val="0051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51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9A3629-1516-4F20-996D-A68C8629B34B}" type="slidenum">
              <a:rPr lang="en-GB" smtClean="0">
                <a:solidFill>
                  <a:srgbClr val="005172"/>
                </a:solidFill>
              </a:rPr>
              <a:pPr/>
              <a:t>‹#›</a:t>
            </a:fld>
            <a:endParaRPr lang="en-GB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74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28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2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4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66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67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5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6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45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70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20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14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4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9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55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2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75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7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6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3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40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29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310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20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07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8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85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1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22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88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74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74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66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74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468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925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3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5831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4585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97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485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160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0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Rechthoek 12"/>
          <p:cNvSpPr/>
          <p:nvPr userDrawn="1"/>
        </p:nvSpPr>
        <p:spPr>
          <a:xfrm>
            <a:off x="3800901" y="6127845"/>
            <a:ext cx="5141487" cy="61414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000" smtClean="0">
                <a:solidFill>
                  <a:srgbClr val="D5D2CA"/>
                </a:solidFill>
              </a:rPr>
              <a:t>Space for partner logo’s </a:t>
            </a:r>
            <a:br>
              <a:rPr lang="en-GB" sz="1000" smtClean="0">
                <a:solidFill>
                  <a:srgbClr val="D5D2CA"/>
                </a:solidFill>
              </a:rPr>
            </a:br>
            <a:r>
              <a:rPr lang="en-GB" sz="800" smtClean="0">
                <a:solidFill>
                  <a:srgbClr val="D5D2CA"/>
                </a:solidFill>
              </a:rPr>
              <a:t>(place a white shape behind the logo’s to hide this text and border)</a:t>
            </a:r>
            <a:endParaRPr lang="en-GB" sz="800" dirty="0">
              <a:solidFill>
                <a:srgbClr val="D5D2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4656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66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95209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44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5464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286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70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796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8602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8091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Rechthoek 8"/>
          <p:cNvSpPr/>
          <p:nvPr userDrawn="1"/>
        </p:nvSpPr>
        <p:spPr>
          <a:xfrm>
            <a:off x="3800901" y="6127845"/>
            <a:ext cx="5141487" cy="61414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000" smtClean="0">
                <a:solidFill>
                  <a:srgbClr val="D5D2CA"/>
                </a:solidFill>
              </a:rPr>
              <a:t>Space for partner logo’s </a:t>
            </a:r>
            <a:br>
              <a:rPr lang="en-GB" sz="1000" smtClean="0">
                <a:solidFill>
                  <a:srgbClr val="D5D2CA"/>
                </a:solidFill>
              </a:rPr>
            </a:br>
            <a:r>
              <a:rPr lang="en-GB" sz="800" smtClean="0">
                <a:solidFill>
                  <a:srgbClr val="D5D2CA"/>
                </a:solidFill>
              </a:rPr>
              <a:t>(place a white shape behind the logo’s to hide this text and border)</a:t>
            </a:r>
            <a:endParaRPr lang="en-GB" sz="800" dirty="0">
              <a:solidFill>
                <a:srgbClr val="D5D2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4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6607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2359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51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51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BF39C3-5E7C-4CB1-96DE-B459839ABA16}" type="slidenum">
              <a:rPr lang="fr-FR">
                <a:solidFill>
                  <a:srgbClr val="005172"/>
                </a:solidFill>
              </a:rPr>
              <a:pPr/>
              <a:t>‹#›</a:t>
            </a:fld>
            <a:endParaRPr lang="fr-FR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3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</p:spTree>
    <p:extLst>
      <p:ext uri="{BB962C8B-B14F-4D97-AF65-F5344CB8AC3E}">
        <p14:creationId xmlns:p14="http://schemas.microsoft.com/office/powerpoint/2010/main" val="264920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644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25089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901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375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054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512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75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27776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5270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 smtClean="0"/>
              <a:t>Klik om de modelstijl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489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8990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16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9891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9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08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383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0702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6066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38907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endParaRPr lang="en-GB" dirty="0" smtClean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19145" y="6408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04/03/2016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33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04/03/2016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7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73F7C74-204A-C64F-BDFC-76FC11657756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04/03/2016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72BCC3A-C13A-3743-B6B0-B970F5F6431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82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Klik om de stijl te 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</a:t>
            </a:r>
            <a:r>
              <a:rPr lang="en-GB" dirty="0" err="1" smtClean="0"/>
              <a:t>om</a:t>
            </a:r>
            <a:r>
              <a:rPr lang="en-GB" dirty="0" smtClean="0"/>
              <a:t>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endParaRPr lang="en-GB" dirty="0" smtClean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 smtClean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  <a:p>
            <a:pPr lvl="4"/>
            <a:endParaRPr lang="nl-NL" dirty="0" smtClean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1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jpeg"/><Relationship Id="rId12" Type="http://schemas.openxmlformats.org/officeDocument/2006/relationships/diagramColors" Target="../diagrams/colors1.xml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37.png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1.jpeg"/><Relationship Id="rId15" Type="http://schemas.openxmlformats.org/officeDocument/2006/relationships/image" Target="../media/image36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0.png"/><Relationship Id="rId9" Type="http://schemas.openxmlformats.org/officeDocument/2006/relationships/diagramData" Target="../diagrams/data1.xml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6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7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9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0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walter.rossing@wur.nl" TargetMode="Externa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31.xml"/><Relationship Id="rId5" Type="http://schemas.openxmlformats.org/officeDocument/2006/relationships/image" Target="../media/image68.jpg"/><Relationship Id="rId4" Type="http://schemas.openxmlformats.org/officeDocument/2006/relationships/hyperlink" Target="http://www.wageningenur.nl/fs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emf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12.emf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r="25672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1" y="230188"/>
            <a:ext cx="8278090" cy="1242352"/>
          </a:xfrm>
        </p:spPr>
        <p:txBody>
          <a:bodyPr/>
          <a:lstStyle/>
          <a:p>
            <a:r>
              <a:rPr lang="en-GB" dirty="0"/>
              <a:t>Agroecology and ecological intensification – what potential and how to unlock it?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17"/>
          </p:nvPr>
        </p:nvSpPr>
        <p:spPr>
          <a:xfrm>
            <a:off x="485775" y="1650672"/>
            <a:ext cx="8447088" cy="890646"/>
          </a:xfrm>
        </p:spPr>
        <p:txBody>
          <a:bodyPr/>
          <a:lstStyle/>
          <a:p>
            <a:r>
              <a:rPr lang="en-GB" dirty="0" smtClean="0"/>
              <a:t>Hot Topics in Sustainable Agriculture and Land Policies </a:t>
            </a:r>
            <a:r>
              <a:rPr lang="en-GB" dirty="0"/>
              <a:t>and </a:t>
            </a:r>
            <a:r>
              <a:rPr lang="en-GB" dirty="0" smtClean="0"/>
              <a:t>Development, Brussels, 15-16 February 2016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78633" y="2673425"/>
            <a:ext cx="8447087" cy="91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000" dirty="0" smtClean="0"/>
              <a:t>Walter Rossing, Farming Systems Ecology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5" t="15333" r="2000" b="33555"/>
          <a:stretch/>
        </p:blipFill>
        <p:spPr bwMode="auto">
          <a:xfrm>
            <a:off x="155575" y="800100"/>
            <a:ext cx="73342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Diversity in terminology</a:t>
            </a:r>
            <a:endParaRPr lang="en-GB" dirty="0"/>
          </a:p>
        </p:txBody>
      </p:sp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21400" y="6673850"/>
            <a:ext cx="184731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endParaRPr lang="en-GB" sz="1400" dirty="0" smtClean="0">
              <a:latin typeface="Verdan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1200" y="1968599"/>
            <a:ext cx="8521188" cy="4089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19750" y="6445250"/>
            <a:ext cx="35316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err="1" smtClean="0">
                <a:latin typeface="Verdana" pitchFamily="34" charset="0"/>
              </a:rPr>
              <a:t>Wezel</a:t>
            </a:r>
            <a:r>
              <a:rPr lang="en-GB" sz="1400" dirty="0" smtClean="0">
                <a:latin typeface="Verdana" pitchFamily="34" charset="0"/>
              </a:rPr>
              <a:t> et al., 2009. </a:t>
            </a:r>
            <a:r>
              <a:rPr lang="en-GB" sz="1400" dirty="0" err="1" smtClean="0">
                <a:latin typeface="Verdana" pitchFamily="34" charset="0"/>
              </a:rPr>
              <a:t>Agron</a:t>
            </a:r>
            <a:r>
              <a:rPr lang="en-GB" sz="1400" dirty="0" smtClean="0">
                <a:latin typeface="Verdana" pitchFamily="34" charset="0"/>
              </a:rPr>
              <a:t>. </a:t>
            </a:r>
            <a:r>
              <a:rPr lang="en-GB" sz="1400" dirty="0" err="1" smtClean="0">
                <a:latin typeface="Verdana" pitchFamily="34" charset="0"/>
              </a:rPr>
              <a:t>Sust</a:t>
            </a:r>
            <a:r>
              <a:rPr lang="en-GB" sz="1400" dirty="0" smtClean="0">
                <a:latin typeface="Verdana" pitchFamily="34" charset="0"/>
              </a:rPr>
              <a:t>. Dev.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479929" y="666750"/>
            <a:ext cx="10153650" cy="1962150"/>
            <a:chOff x="-79879" y="1507410"/>
            <a:chExt cx="10153650" cy="1962150"/>
          </a:xfrm>
        </p:grpSpPr>
        <p:sp>
          <p:nvSpPr>
            <p:cNvPr id="14" name="Rectangle 13"/>
            <p:cNvSpPr/>
            <p:nvPr/>
          </p:nvSpPr>
          <p:spPr>
            <a:xfrm>
              <a:off x="-79879" y="1507410"/>
              <a:ext cx="10153650" cy="19621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40" y="1732026"/>
              <a:ext cx="7063836" cy="13631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</p:pic>
      </p:grpSp>
      <p:grpSp>
        <p:nvGrpSpPr>
          <p:cNvPr id="15" name="Group 14"/>
          <p:cNvGrpSpPr/>
          <p:nvPr/>
        </p:nvGrpSpPr>
        <p:grpSpPr>
          <a:xfrm>
            <a:off x="-68187" y="2169701"/>
            <a:ext cx="10153650" cy="1962150"/>
            <a:chOff x="1230892" y="4321175"/>
            <a:chExt cx="10153650" cy="1962150"/>
          </a:xfrm>
        </p:grpSpPr>
        <p:sp>
          <p:nvSpPr>
            <p:cNvPr id="18" name="Rectangle 17"/>
            <p:cNvSpPr/>
            <p:nvPr/>
          </p:nvSpPr>
          <p:spPr>
            <a:xfrm>
              <a:off x="1230892" y="4321175"/>
              <a:ext cx="10153650" cy="19621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t="52889" r="16500" b="28445"/>
            <a:stretch/>
          </p:blipFill>
          <p:spPr bwMode="auto">
            <a:xfrm>
              <a:off x="1447800" y="4513674"/>
              <a:ext cx="9124950" cy="1577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-68187" y="3810000"/>
            <a:ext cx="10077450" cy="2187595"/>
            <a:chOff x="971550" y="-2190750"/>
            <a:chExt cx="10077450" cy="2187595"/>
          </a:xfrm>
        </p:grpSpPr>
        <p:sp>
          <p:nvSpPr>
            <p:cNvPr id="8" name="Rectangle 7"/>
            <p:cNvSpPr/>
            <p:nvPr/>
          </p:nvSpPr>
          <p:spPr>
            <a:xfrm>
              <a:off x="971550" y="-2190750"/>
              <a:ext cx="10077450" cy="21875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5" t="46352" r="8250" b="26824"/>
            <a:stretch/>
          </p:blipFill>
          <p:spPr bwMode="auto">
            <a:xfrm>
              <a:off x="1230892" y="-1965264"/>
              <a:ext cx="9151358" cy="177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106287" y="5155156"/>
            <a:ext cx="9631287" cy="1962150"/>
            <a:chOff x="2995184" y="7747000"/>
            <a:chExt cx="10153650" cy="1962150"/>
          </a:xfrm>
        </p:grpSpPr>
        <p:sp>
          <p:nvSpPr>
            <p:cNvPr id="19" name="Rectangle 18"/>
            <p:cNvSpPr/>
            <p:nvPr/>
          </p:nvSpPr>
          <p:spPr>
            <a:xfrm>
              <a:off x="2995184" y="7747000"/>
              <a:ext cx="10153650" cy="19621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0" t="34444" r="13000" b="42398"/>
            <a:stretch/>
          </p:blipFill>
          <p:spPr bwMode="auto">
            <a:xfrm>
              <a:off x="3261884" y="7875575"/>
              <a:ext cx="9620250" cy="170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06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3224" y="1452046"/>
            <a:ext cx="5040000" cy="5040000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00" y="640403"/>
            <a:ext cx="8442796" cy="839787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/>
              <a:t>Rice-ducks-fish-</a:t>
            </a:r>
            <a:r>
              <a:rPr lang="en-US" sz="3200" dirty="0" err="1" smtClean="0"/>
              <a:t>azolla</a:t>
            </a:r>
            <a:r>
              <a:rPr lang="en-US" sz="3200" dirty="0" smtClean="0"/>
              <a:t> - Indonesia</a:t>
            </a:r>
            <a:endParaRPr lang="en-US" sz="3200" dirty="0"/>
          </a:p>
        </p:txBody>
      </p:sp>
      <p:pic>
        <p:nvPicPr>
          <p:cNvPr id="4" name="Picture 2" descr="F:\pictures\Observations\Fish, duck, snail insect\pest\IMG_27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481" y="0"/>
            <a:ext cx="3140321" cy="2355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pictures\Observations\Fish\Fish seed 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52" y="4505576"/>
            <a:ext cx="3136900" cy="23524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pictures\10.ducklings\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08" y="2182955"/>
            <a:ext cx="3135448" cy="23517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0434" y="6492046"/>
            <a:ext cx="3008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Khumairoh et al., 2012 Ecol. </a:t>
            </a:r>
            <a:r>
              <a:rPr lang="en-GB" sz="1600" b="1" dirty="0" err="1" smtClean="0">
                <a:solidFill>
                  <a:prstClr val="black"/>
                </a:solidFill>
                <a:latin typeface="Calibri"/>
              </a:rPr>
              <a:t>Evol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GB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8208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Building upon local agroecological knowledge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764078" y="1480190"/>
            <a:ext cx="7071821" cy="4889202"/>
            <a:chOff x="764079" y="1687692"/>
            <a:chExt cx="6898852" cy="4681700"/>
          </a:xfrm>
        </p:grpSpPr>
        <p:sp>
          <p:nvSpPr>
            <p:cNvPr id="14" name="ZoneTexte 13"/>
            <p:cNvSpPr txBox="1"/>
            <p:nvPr/>
          </p:nvSpPr>
          <p:spPr>
            <a:xfrm>
              <a:off x="765930" y="1687692"/>
              <a:ext cx="6897001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984807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 smtClean="0">
                  <a:solidFill>
                    <a:prstClr val="white"/>
                  </a:solidFill>
                  <a:latin typeface="Calibri"/>
                </a:rPr>
                <a:t>Rice yield (t ha</a:t>
              </a:r>
              <a:r>
                <a:rPr lang="en-GB" sz="2000" baseline="30000" dirty="0" smtClean="0">
                  <a:solidFill>
                    <a:prstClr val="white"/>
                  </a:solidFill>
                  <a:latin typeface="Calibri"/>
                </a:rPr>
                <a:t>-1</a:t>
              </a:r>
              <a:r>
                <a:rPr lang="en-GB" sz="2000" dirty="0" smtClean="0">
                  <a:solidFill>
                    <a:prstClr val="white"/>
                  </a:solidFill>
                  <a:latin typeface="Calibri"/>
                </a:rPr>
                <a:t>) at increasing levels of complexity</a:t>
              </a:r>
              <a:endParaRPr lang="en-GB" sz="20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079" y="2078643"/>
              <a:ext cx="6898852" cy="4290749"/>
            </a:xfrm>
            <a:prstGeom prst="rect">
              <a:avLst/>
            </a:prstGeom>
            <a:ln w="12700" cmpd="sng">
              <a:solidFill>
                <a:schemeClr val="accent6">
                  <a:lumMod val="50000"/>
                </a:schemeClr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164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3224" y="1452046"/>
            <a:ext cx="5040000" cy="5040000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00" y="640403"/>
            <a:ext cx="8442796" cy="839787"/>
          </a:xfrm>
        </p:spPr>
        <p:txBody>
          <a:bodyPr>
            <a:normAutofit/>
          </a:bodyPr>
          <a:lstStyle/>
          <a:p>
            <a:pPr algn="r"/>
            <a:r>
              <a:rPr lang="en-GB" sz="3200" dirty="0" smtClean="0"/>
              <a:t>Rice-ducks-fish-</a:t>
            </a:r>
            <a:r>
              <a:rPr lang="en-GB" sz="3200" dirty="0" err="1" smtClean="0"/>
              <a:t>azolla</a:t>
            </a:r>
            <a:r>
              <a:rPr lang="en-GB" sz="3200" dirty="0" smtClean="0"/>
              <a:t> - Indonesia</a:t>
            </a:r>
            <a:endParaRPr lang="en-GB" sz="3200" dirty="0"/>
          </a:p>
        </p:txBody>
      </p:sp>
      <p:pic>
        <p:nvPicPr>
          <p:cNvPr id="4" name="Picture 2" descr="F:\pictures\Observations\Fish, duck, snail insect\pest\IMG_27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481" y="0"/>
            <a:ext cx="3140321" cy="2355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pictures\Observations\Fish\Fish seed 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52" y="4505576"/>
            <a:ext cx="3136900" cy="23524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pictures\10.ducklings\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08" y="2182955"/>
            <a:ext cx="3135448" cy="23517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62934" y="6492046"/>
            <a:ext cx="2359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err="1" smtClean="0">
                <a:solidFill>
                  <a:prstClr val="black"/>
                </a:solidFill>
                <a:latin typeface="Calibri"/>
              </a:rPr>
              <a:t>Khumairoh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 et al., 2012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8208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Building upon local agroecological knowledge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764078" y="1480190"/>
            <a:ext cx="7071821" cy="4889202"/>
            <a:chOff x="764079" y="1687692"/>
            <a:chExt cx="6898852" cy="4681700"/>
          </a:xfrm>
        </p:grpSpPr>
        <p:sp>
          <p:nvSpPr>
            <p:cNvPr id="14" name="ZoneTexte 13"/>
            <p:cNvSpPr txBox="1"/>
            <p:nvPr/>
          </p:nvSpPr>
          <p:spPr>
            <a:xfrm>
              <a:off x="765930" y="1687692"/>
              <a:ext cx="6897001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984807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 smtClean="0">
                  <a:solidFill>
                    <a:prstClr val="white"/>
                  </a:solidFill>
                  <a:latin typeface="Calibri"/>
                </a:rPr>
                <a:t>Rice yield (t ha</a:t>
              </a:r>
              <a:r>
                <a:rPr lang="en-GB" sz="2000" baseline="30000" dirty="0" smtClean="0">
                  <a:solidFill>
                    <a:prstClr val="white"/>
                  </a:solidFill>
                  <a:latin typeface="Calibri"/>
                </a:rPr>
                <a:t>-1</a:t>
              </a:r>
              <a:r>
                <a:rPr lang="en-GB" sz="2000" dirty="0" smtClean="0">
                  <a:solidFill>
                    <a:prstClr val="white"/>
                  </a:solidFill>
                  <a:latin typeface="Calibri"/>
                </a:rPr>
                <a:t>) at increasing levels of complexity</a:t>
              </a:r>
              <a:endParaRPr lang="en-GB" sz="20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079" y="2078643"/>
              <a:ext cx="6898852" cy="4290749"/>
            </a:xfrm>
            <a:prstGeom prst="rect">
              <a:avLst/>
            </a:prstGeom>
            <a:ln w="12700" cmpd="sng">
              <a:solidFill>
                <a:schemeClr val="accent6">
                  <a:lumMod val="50000"/>
                </a:schemeClr>
              </a:solidFill>
            </a:ln>
          </p:spPr>
        </p:pic>
      </p:grpSp>
      <p:graphicFrame>
        <p:nvGraphicFramePr>
          <p:cNvPr id="1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720018"/>
              </p:ext>
            </p:extLst>
          </p:nvPr>
        </p:nvGraphicFramePr>
        <p:xfrm>
          <a:off x="37645" y="1226722"/>
          <a:ext cx="9060010" cy="4841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Content Placeholder 4" descr="C:\Documents and Settings\User\My Documents\My Pictures\Picture awal 2015\Picture awal 2015 208.jp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934" y="3240560"/>
            <a:ext cx="2209066" cy="177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595" y="3245764"/>
            <a:ext cx="2187440" cy="177153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0" t="54066" b="14767"/>
          <a:stretch>
            <a:fillRect/>
          </a:stretch>
        </p:blipFill>
        <p:spPr bwMode="auto">
          <a:xfrm>
            <a:off x="2235201" y="3240561"/>
            <a:ext cx="2190895" cy="17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845425" y="5681788"/>
            <a:ext cx="326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/>
                </a:solidFill>
                <a:latin typeface="Calibri"/>
              </a:rPr>
              <a:t>Data from PhD Uma Khumairoh 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7" descr="F:\DCIM\102CANON\IMG_2635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27254"/>
          <a:stretch/>
        </p:blipFill>
        <p:spPr bwMode="auto">
          <a:xfrm>
            <a:off x="4791075" y="3236238"/>
            <a:ext cx="2080010" cy="178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3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-84983"/>
            <a:ext cx="9248776" cy="34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Ecological intensification of Pampas grazing systems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45696" y="3399510"/>
            <a:ext cx="2463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Theses: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Andrea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Ruggia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(INIA)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Pablo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Modernel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(UR)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364387"/>
            <a:ext cx="4608512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4450926" y="4930676"/>
            <a:ext cx="506137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500,000 </a:t>
            </a:r>
            <a:r>
              <a:rPr lang="en-GB" sz="2400" dirty="0" err="1" smtClean="0">
                <a:solidFill>
                  <a:prstClr val="black"/>
                </a:solidFill>
              </a:rPr>
              <a:t>km</a:t>
            </a:r>
            <a:r>
              <a:rPr lang="en-GB" sz="2400" baseline="30000" dirty="0" err="1" smtClean="0">
                <a:solidFill>
                  <a:prstClr val="black"/>
                </a:solidFill>
              </a:rPr>
              <a:t>2</a:t>
            </a:r>
            <a:endParaRPr lang="en-GB" sz="2400" baseline="30000" dirty="0" smtClean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65 million heads of cattle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430,000 farms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800 grasses and 200 legumes species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Regional economic relevance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-84983"/>
            <a:ext cx="9248776" cy="34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875359"/>
            <a:ext cx="9144000" cy="21822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Ecological intensification of Pampas grazing systems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45696" y="3399510"/>
            <a:ext cx="2463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Theses: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Andrea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Ruggia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(INIA)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Pablo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Modernel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(UR)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364387"/>
            <a:ext cx="4608512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4450926" y="4930676"/>
            <a:ext cx="506137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500,000 </a:t>
            </a:r>
            <a:r>
              <a:rPr lang="en-GB" sz="2400" dirty="0" err="1" smtClean="0">
                <a:solidFill>
                  <a:prstClr val="black"/>
                </a:solidFill>
              </a:rPr>
              <a:t>km</a:t>
            </a:r>
            <a:r>
              <a:rPr lang="en-GB" sz="2400" baseline="30000" dirty="0" err="1" smtClean="0">
                <a:solidFill>
                  <a:prstClr val="black"/>
                </a:solidFill>
              </a:rPr>
              <a:t>2</a:t>
            </a:r>
            <a:endParaRPr lang="en-GB" sz="2400" baseline="30000" dirty="0" smtClean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65 million heads of cattle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430,000 farms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800 grasses and 200 legumes species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Regional economic relevance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" y="1047964"/>
            <a:ext cx="2873372" cy="18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00" y="1047964"/>
            <a:ext cx="2487792" cy="18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17" y="1047964"/>
            <a:ext cx="3404444" cy="18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lèche vers la droite 14"/>
          <p:cNvSpPr/>
          <p:nvPr/>
        </p:nvSpPr>
        <p:spPr>
          <a:xfrm>
            <a:off x="2893858" y="1750716"/>
            <a:ext cx="348847" cy="443844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Flèche vers la droite 15"/>
          <p:cNvSpPr/>
          <p:nvPr/>
        </p:nvSpPr>
        <p:spPr>
          <a:xfrm>
            <a:off x="6346167" y="1750716"/>
            <a:ext cx="348847" cy="443844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35" name="Grouper 34"/>
          <p:cNvGrpSpPr/>
          <p:nvPr/>
        </p:nvGrpSpPr>
        <p:grpSpPr>
          <a:xfrm>
            <a:off x="298448" y="1088903"/>
            <a:ext cx="8810625" cy="5688013"/>
            <a:chOff x="298448" y="1088903"/>
            <a:chExt cx="8810625" cy="5688013"/>
          </a:xfrm>
        </p:grpSpPr>
        <p:grpSp>
          <p:nvGrpSpPr>
            <p:cNvPr id="33" name="Grouper 32"/>
            <p:cNvGrpSpPr/>
            <p:nvPr/>
          </p:nvGrpSpPr>
          <p:grpSpPr>
            <a:xfrm>
              <a:off x="298448" y="1088903"/>
              <a:ext cx="8810625" cy="5688013"/>
              <a:chOff x="298448" y="555503"/>
              <a:chExt cx="8810625" cy="5688013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3"/>
              <a:stretch>
                <a:fillRect/>
              </a:stretch>
            </p:blipFill>
            <p:spPr bwMode="auto">
              <a:xfrm>
                <a:off x="298448" y="555503"/>
                <a:ext cx="8810625" cy="5688013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647700" y="5521193"/>
                <a:ext cx="13747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GHG emissions</a:t>
                </a: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>
                <a:off x="965200" y="1750716"/>
                <a:ext cx="0" cy="142428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>
                <a:off x="1866900" y="2423816"/>
                <a:ext cx="0" cy="170368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>
                <a:off x="2190750" y="5521193"/>
                <a:ext cx="137477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700" dirty="0" smtClean="0">
                    <a:solidFill>
                      <a:prstClr val="black"/>
                    </a:solidFill>
                    <a:latin typeface="Calibri"/>
                  </a:rPr>
                  <a:t>Energy consumption</a:t>
                </a:r>
                <a:endParaRPr lang="en-GB" sz="17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3505200" y="5533685"/>
                <a:ext cx="13747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Soil erosion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864100" y="5533685"/>
                <a:ext cx="13747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N surplus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200775" y="5546385"/>
                <a:ext cx="13747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>
                    <a:solidFill>
                      <a:prstClr val="black"/>
                    </a:solidFill>
                    <a:latin typeface="Calibri"/>
                  </a:rPr>
                  <a:t>P</a:t>
                </a:r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 surplus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575551" y="5533685"/>
                <a:ext cx="1472542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700" dirty="0" smtClean="0">
                    <a:solidFill>
                      <a:prstClr val="black"/>
                    </a:solidFill>
                    <a:latin typeface="Calibri"/>
                  </a:rPr>
                  <a:t>Pesticide contamination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298448" y="555503"/>
                <a:ext cx="8810625" cy="40011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dirty="0" smtClean="0">
                    <a:solidFill>
                      <a:prstClr val="white"/>
                    </a:solidFill>
                    <a:latin typeface="Verdana"/>
                    <a:cs typeface="Verdana"/>
                  </a:rPr>
                  <a:t>Environmental impact of different intensification pathways</a:t>
                </a:r>
                <a:endParaRPr lang="en-GB" sz="2000" dirty="0">
                  <a:solidFill>
                    <a:prstClr val="white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749300" y="1364050"/>
                <a:ext cx="19413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 smtClean="0">
                    <a:solidFill>
                      <a:srgbClr val="1F497D"/>
                    </a:solidFill>
                    <a:latin typeface="Calibri"/>
                  </a:rPr>
                  <a:t>Traditional system</a:t>
                </a:r>
                <a:endParaRPr lang="en-GB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315883" y="2058641"/>
                <a:ext cx="137477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 smtClean="0">
                    <a:solidFill>
                      <a:srgbClr val="1F497D"/>
                    </a:solidFill>
                    <a:latin typeface="Calibri"/>
                  </a:rPr>
                  <a:t>Feedlot</a:t>
                </a:r>
                <a:endParaRPr lang="en-GB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5448300" y="1489013"/>
              <a:ext cx="290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Modernel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et al., 2013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04196" y="128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99924"/>
            <a:ext cx="9395663" cy="6454014"/>
          </a:xfrm>
          <a:prstGeom prst="rect">
            <a:avLst/>
          </a:prstGeom>
          <a:solidFill>
            <a:schemeClr val="bg1"/>
          </a:solidFill>
          <a:ln w="57150">
            <a:solidFill>
              <a:srgbClr val="3F9C35"/>
            </a:solidFill>
          </a:ln>
          <a:effectLst/>
        </p:spPr>
      </p:pic>
      <p:sp>
        <p:nvSpPr>
          <p:cNvPr id="3" name="Right Arrow 2"/>
          <p:cNvSpPr/>
          <p:nvPr/>
        </p:nvSpPr>
        <p:spPr>
          <a:xfrm rot="19718428">
            <a:off x="594344" y="1711991"/>
            <a:ext cx="3544887" cy="7900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Increasing Ecosystem Services</a:t>
            </a:r>
            <a:endParaRPr lang="en-GB" dirty="0"/>
          </a:p>
        </p:txBody>
      </p:sp>
      <p:sp>
        <p:nvSpPr>
          <p:cNvPr id="36" name="Right Arrow 35"/>
          <p:cNvSpPr/>
          <p:nvPr/>
        </p:nvSpPr>
        <p:spPr>
          <a:xfrm rot="1989540">
            <a:off x="4844357" y="1943116"/>
            <a:ext cx="3544887" cy="7900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Decreasing Ecosystem Services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9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-84983"/>
            <a:ext cx="9248776" cy="34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9013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Co-innovation of Pampas grazing systems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8675" y="3368980"/>
            <a:ext cx="4692767" cy="305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793" y="3368980"/>
            <a:ext cx="4701457" cy="303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0" y="6488668"/>
            <a:ext cx="246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Andrea Ruggia (INIA)</a:t>
            </a:r>
          </a:p>
        </p:txBody>
      </p:sp>
      <p:pic>
        <p:nvPicPr>
          <p:cNvPr id="3074" name="Picture 2" descr="H:\My Pictures Origineel\2014 Uruguay and Brazil\Afiche noviembre 2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29" y="477517"/>
            <a:ext cx="4228396" cy="29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 err="1" smtClean="0">
                <a:solidFill>
                  <a:schemeClr val="tx1"/>
                </a:solidFill>
              </a:rPr>
              <a:t>Diversity</a:t>
            </a:r>
            <a:r>
              <a:rPr lang="nl-NL" dirty="0" smtClean="0">
                <a:solidFill>
                  <a:schemeClr val="tx1"/>
                </a:solidFill>
              </a:rPr>
              <a:t> in time &amp; </a:t>
            </a:r>
            <a:r>
              <a:rPr lang="nl-NL" dirty="0" err="1" smtClean="0">
                <a:solidFill>
                  <a:schemeClr val="tx1"/>
                </a:solidFill>
              </a:rPr>
              <a:t>space</a:t>
            </a:r>
            <a:r>
              <a:rPr lang="nl-NL" dirty="0" smtClean="0">
                <a:solidFill>
                  <a:schemeClr val="tx1"/>
                </a:solidFill>
              </a:rPr>
              <a:t> &amp; </a:t>
            </a:r>
            <a:r>
              <a:rPr lang="nl-NL" dirty="0" err="1" smtClean="0">
                <a:solidFill>
                  <a:schemeClr val="tx1"/>
                </a:solidFill>
              </a:rPr>
              <a:t>genes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8" name="Picture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" y="0"/>
            <a:ext cx="9143999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44042" y="382588"/>
            <a:ext cx="8442796" cy="79165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nl-NL" dirty="0" err="1"/>
              <a:t>Diversity</a:t>
            </a:r>
            <a:r>
              <a:rPr lang="nl-NL" dirty="0"/>
              <a:t> in time &amp; </a:t>
            </a:r>
            <a:r>
              <a:rPr lang="nl-NL" dirty="0" err="1"/>
              <a:t>space</a:t>
            </a:r>
            <a:r>
              <a:rPr lang="nl-NL" dirty="0"/>
              <a:t> &amp; </a:t>
            </a:r>
            <a:r>
              <a:rPr lang="nl-NL" dirty="0" err="1"/>
              <a:t>genes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9463"/>
            <a:ext cx="8351837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1" y="984096"/>
            <a:ext cx="8369983" cy="628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2" y="984096"/>
            <a:ext cx="9144000" cy="5695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4" y="4124269"/>
            <a:ext cx="3704253" cy="2778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5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00" y="408179"/>
            <a:ext cx="8442796" cy="839787"/>
          </a:xfrm>
        </p:spPr>
        <p:txBody>
          <a:bodyPr>
            <a:normAutofit/>
          </a:bodyPr>
          <a:lstStyle/>
          <a:p>
            <a:pPr algn="r"/>
            <a:r>
              <a:rPr lang="en-GB" sz="3200" dirty="0" smtClean="0"/>
              <a:t>Push-pull in maize</a:t>
            </a:r>
            <a:endParaRPr lang="en-GB" sz="32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4925" y="38035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Building upon research-driven </a:t>
            </a:r>
            <a:r>
              <a:rPr lang="en-GB" dirty="0" err="1" smtClean="0">
                <a:solidFill>
                  <a:srgbClr val="000066"/>
                </a:solidFill>
                <a:latin typeface="Verdana"/>
                <a:cs typeface="Verdana"/>
              </a:rPr>
              <a:t>agroecological</a:t>
            </a:r>
            <a:r>
              <a:rPr lang="en-GB" dirty="0" smtClean="0">
                <a:solidFill>
                  <a:srgbClr val="000066"/>
                </a:solidFill>
                <a:latin typeface="Verdana"/>
                <a:cs typeface="Verdana"/>
              </a:rPr>
              <a:t> knowledge</a:t>
            </a:r>
            <a:endParaRPr lang="en-GB" dirty="0">
              <a:solidFill>
                <a:srgbClr val="000066"/>
              </a:solidFill>
              <a:latin typeface="Verdana"/>
              <a:cs typeface="Verdana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-34925" y="422210"/>
            <a:ext cx="9144000" cy="0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0" t="6067" r="31905" b="3070"/>
          <a:stretch/>
        </p:blipFill>
        <p:spPr bwMode="auto">
          <a:xfrm>
            <a:off x="7279575" y="1131906"/>
            <a:ext cx="1792236" cy="248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59924" r="43095" b="3962"/>
          <a:stretch/>
        </p:blipFill>
        <p:spPr bwMode="auto">
          <a:xfrm>
            <a:off x="289163" y="1192277"/>
            <a:ext cx="6746933" cy="407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7036" r="56401" b="41588"/>
          <a:stretch/>
        </p:blipFill>
        <p:spPr bwMode="auto">
          <a:xfrm>
            <a:off x="0" y="506027"/>
            <a:ext cx="3662630" cy="528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19258" r="25191" b="27037"/>
          <a:stretch/>
        </p:blipFill>
        <p:spPr bwMode="auto">
          <a:xfrm>
            <a:off x="3062344" y="3610426"/>
            <a:ext cx="6081656" cy="324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0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0" y="44450"/>
            <a:ext cx="6732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Designing</a:t>
            </a:r>
            <a:r>
              <a:rPr lang="fr-FR" dirty="0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 </a:t>
            </a:r>
            <a:r>
              <a:rPr lang="fr-FR" dirty="0" err="1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pest</a:t>
            </a:r>
            <a:r>
              <a:rPr lang="fr-FR" dirty="0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 suppressive </a:t>
            </a:r>
            <a:r>
              <a:rPr lang="fr-FR" dirty="0" err="1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landscapes</a:t>
            </a:r>
            <a:endParaRPr lang="fr-FR" dirty="0">
              <a:solidFill>
                <a:srgbClr val="4F81BD">
                  <a:lumMod val="50000"/>
                </a:srgbClr>
              </a:solidFill>
              <a:latin typeface="Verdana"/>
              <a:cs typeface="Verdana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52740" y="723742"/>
            <a:ext cx="8564564" cy="5440591"/>
            <a:chOff x="323850" y="980728"/>
            <a:chExt cx="8564564" cy="5440591"/>
          </a:xfrm>
        </p:grpSpPr>
        <p:sp>
          <p:nvSpPr>
            <p:cNvPr id="65" name="Rectangle 64"/>
            <p:cNvSpPr/>
            <p:nvPr/>
          </p:nvSpPr>
          <p:spPr>
            <a:xfrm>
              <a:off x="323850" y="980728"/>
              <a:ext cx="8564564" cy="544059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66" name="Group 38"/>
            <p:cNvGrpSpPr>
              <a:grpSpLocks/>
            </p:cNvGrpSpPr>
            <p:nvPr/>
          </p:nvGrpSpPr>
          <p:grpSpPr bwMode="auto">
            <a:xfrm>
              <a:off x="485775" y="1069975"/>
              <a:ext cx="8402638" cy="4968875"/>
              <a:chOff x="509649" y="962968"/>
              <a:chExt cx="8401855" cy="4969522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49" y="1290723"/>
                <a:ext cx="2151340" cy="23915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9" name="Group 29"/>
              <p:cNvGrpSpPr>
                <a:grpSpLocks noChangeAspect="1"/>
              </p:cNvGrpSpPr>
              <p:nvPr/>
            </p:nvGrpSpPr>
            <p:grpSpPr bwMode="auto">
              <a:xfrm>
                <a:off x="2322513" y="1193800"/>
                <a:ext cx="6253162" cy="4738690"/>
                <a:chOff x="1463" y="752"/>
                <a:chExt cx="3939" cy="2985"/>
              </a:xfrm>
            </p:grpSpPr>
            <p:sp>
              <p:nvSpPr>
                <p:cNvPr id="72" name="AutoShape 2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63" y="752"/>
                  <a:ext cx="3939" cy="2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pic>
              <p:nvPicPr>
                <p:cNvPr id="73" name="Picture 30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800"/>
                  <a:ext cx="3810" cy="2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Freeform 31"/>
                <p:cNvSpPr>
                  <a:spLocks/>
                </p:cNvSpPr>
                <p:nvPr/>
              </p:nvSpPr>
              <p:spPr bwMode="auto">
                <a:xfrm>
                  <a:off x="1750" y="1723"/>
                  <a:ext cx="732" cy="880"/>
                </a:xfrm>
                <a:custGeom>
                  <a:avLst/>
                  <a:gdLst>
                    <a:gd name="T0" fmla="*/ 52 w 732"/>
                    <a:gd name="T1" fmla="*/ 366 h 880"/>
                    <a:gd name="T2" fmla="*/ 460 w 732"/>
                    <a:gd name="T3" fmla="*/ 41 h 880"/>
                    <a:gd name="T4" fmla="*/ 680 w 732"/>
                    <a:gd name="T5" fmla="*/ 514 h 880"/>
                    <a:gd name="T6" fmla="*/ 272 w 732"/>
                    <a:gd name="T7" fmla="*/ 839 h 880"/>
                    <a:gd name="T8" fmla="*/ 52 w 732"/>
                    <a:gd name="T9" fmla="*/ 366 h 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32" h="880">
                      <a:moveTo>
                        <a:pt x="52" y="366"/>
                      </a:moveTo>
                      <a:cubicBezTo>
                        <a:pt x="104" y="146"/>
                        <a:pt x="286" y="0"/>
                        <a:pt x="460" y="41"/>
                      </a:cubicBezTo>
                      <a:cubicBezTo>
                        <a:pt x="633" y="82"/>
                        <a:pt x="732" y="294"/>
                        <a:pt x="680" y="514"/>
                      </a:cubicBezTo>
                      <a:cubicBezTo>
                        <a:pt x="628" y="734"/>
                        <a:pt x="446" y="880"/>
                        <a:pt x="272" y="839"/>
                      </a:cubicBezTo>
                      <a:cubicBezTo>
                        <a:pt x="98" y="798"/>
                        <a:pt x="0" y="586"/>
                        <a:pt x="52" y="366"/>
                      </a:cubicBezTo>
                    </a:path>
                  </a:pathLst>
                </a:custGeom>
                <a:noFill/>
                <a:ln w="31750" cap="flat">
                  <a:solidFill>
                    <a:srgbClr val="D4F2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Freeform 32"/>
                <p:cNvSpPr>
                  <a:spLocks/>
                </p:cNvSpPr>
                <p:nvPr/>
              </p:nvSpPr>
              <p:spPr bwMode="auto">
                <a:xfrm>
                  <a:off x="4225" y="2025"/>
                  <a:ext cx="794" cy="990"/>
                </a:xfrm>
                <a:custGeom>
                  <a:avLst/>
                  <a:gdLst>
                    <a:gd name="T0" fmla="*/ 107 w 794"/>
                    <a:gd name="T1" fmla="*/ 361 h 990"/>
                    <a:gd name="T2" fmla="*/ 592 w 794"/>
                    <a:gd name="T3" fmla="*/ 74 h 990"/>
                    <a:gd name="T4" fmla="*/ 686 w 794"/>
                    <a:gd name="T5" fmla="*/ 630 h 990"/>
                    <a:gd name="T6" fmla="*/ 202 w 794"/>
                    <a:gd name="T7" fmla="*/ 916 h 990"/>
                    <a:gd name="T8" fmla="*/ 107 w 794"/>
                    <a:gd name="T9" fmla="*/ 361 h 9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4" h="990">
                      <a:moveTo>
                        <a:pt x="107" y="361"/>
                      </a:moveTo>
                      <a:cubicBezTo>
                        <a:pt x="215" y="129"/>
                        <a:pt x="432" y="0"/>
                        <a:pt x="592" y="74"/>
                      </a:cubicBezTo>
                      <a:cubicBezTo>
                        <a:pt x="752" y="149"/>
                        <a:pt x="794" y="397"/>
                        <a:pt x="686" y="630"/>
                      </a:cubicBezTo>
                      <a:cubicBezTo>
                        <a:pt x="578" y="862"/>
                        <a:pt x="362" y="990"/>
                        <a:pt x="202" y="916"/>
                      </a:cubicBezTo>
                      <a:cubicBezTo>
                        <a:pt x="42" y="842"/>
                        <a:pt x="0" y="593"/>
                        <a:pt x="107" y="361"/>
                      </a:cubicBezTo>
                    </a:path>
                  </a:pathLst>
                </a:custGeom>
                <a:noFill/>
                <a:ln w="31750" cap="flat">
                  <a:solidFill>
                    <a:srgbClr val="278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Freeform 33"/>
                <p:cNvSpPr>
                  <a:spLocks/>
                </p:cNvSpPr>
                <p:nvPr/>
              </p:nvSpPr>
              <p:spPr bwMode="auto">
                <a:xfrm rot="-1019020">
                  <a:off x="2663" y="2721"/>
                  <a:ext cx="914" cy="673"/>
                </a:xfrm>
                <a:custGeom>
                  <a:avLst/>
                  <a:gdLst>
                    <a:gd name="T0" fmla="*/ 34 w 914"/>
                    <a:gd name="T1" fmla="*/ 246 h 673"/>
                    <a:gd name="T2" fmla="*/ 519 w 914"/>
                    <a:gd name="T3" fmla="*/ 50 h 673"/>
                    <a:gd name="T4" fmla="*/ 880 w 914"/>
                    <a:gd name="T5" fmla="*/ 427 h 673"/>
                    <a:gd name="T6" fmla="*/ 396 w 914"/>
                    <a:gd name="T7" fmla="*/ 623 h 673"/>
                    <a:gd name="T8" fmla="*/ 34 w 914"/>
                    <a:gd name="T9" fmla="*/ 246 h 6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4" h="673">
                      <a:moveTo>
                        <a:pt x="34" y="246"/>
                      </a:moveTo>
                      <a:cubicBezTo>
                        <a:pt x="68" y="87"/>
                        <a:pt x="285" y="0"/>
                        <a:pt x="519" y="50"/>
                      </a:cubicBezTo>
                      <a:cubicBezTo>
                        <a:pt x="752" y="100"/>
                        <a:pt x="914" y="269"/>
                        <a:pt x="880" y="427"/>
                      </a:cubicBezTo>
                      <a:cubicBezTo>
                        <a:pt x="846" y="586"/>
                        <a:pt x="629" y="673"/>
                        <a:pt x="396" y="623"/>
                      </a:cubicBezTo>
                      <a:cubicBezTo>
                        <a:pt x="162" y="573"/>
                        <a:pt x="0" y="404"/>
                        <a:pt x="34" y="246"/>
                      </a:cubicBezTo>
                    </a:path>
                  </a:pathLst>
                </a:custGeom>
                <a:noFill/>
                <a:ln w="31750" cap="flat">
                  <a:solidFill>
                    <a:srgbClr val="7DD97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Freeform 34"/>
                <p:cNvSpPr>
                  <a:spLocks noEditPoints="1"/>
                </p:cNvSpPr>
                <p:nvPr/>
              </p:nvSpPr>
              <p:spPr bwMode="auto">
                <a:xfrm>
                  <a:off x="1531" y="3485"/>
                  <a:ext cx="3804" cy="84"/>
                </a:xfrm>
                <a:custGeom>
                  <a:avLst/>
                  <a:gdLst>
                    <a:gd name="T0" fmla="*/ 0 w 25284"/>
                    <a:gd name="T1" fmla="*/ 0 h 558"/>
                    <a:gd name="T2" fmla="*/ 13 w 25284"/>
                    <a:gd name="T3" fmla="*/ 0 h 558"/>
                    <a:gd name="T4" fmla="*/ 13 w 25284"/>
                    <a:gd name="T5" fmla="*/ 0 h 558"/>
                    <a:gd name="T6" fmla="*/ 0 w 25284"/>
                    <a:gd name="T7" fmla="*/ 0 h 558"/>
                    <a:gd name="T8" fmla="*/ 0 w 25284"/>
                    <a:gd name="T9" fmla="*/ 0 h 558"/>
                    <a:gd name="T10" fmla="*/ 0 w 25284"/>
                    <a:gd name="T11" fmla="*/ 0 h 558"/>
                    <a:gd name="T12" fmla="*/ 0 w 25284"/>
                    <a:gd name="T13" fmla="*/ 0 h 558"/>
                    <a:gd name="T14" fmla="*/ 0 w 25284"/>
                    <a:gd name="T15" fmla="*/ 0 h 558"/>
                    <a:gd name="T16" fmla="*/ 0 w 25284"/>
                    <a:gd name="T17" fmla="*/ 0 h 558"/>
                    <a:gd name="T18" fmla="*/ 0 w 25284"/>
                    <a:gd name="T19" fmla="*/ 0 h 558"/>
                    <a:gd name="T20" fmla="*/ 0 w 25284"/>
                    <a:gd name="T21" fmla="*/ 0 h 558"/>
                    <a:gd name="T22" fmla="*/ 0 w 25284"/>
                    <a:gd name="T23" fmla="*/ 0 h 558"/>
                    <a:gd name="T24" fmla="*/ 0 w 25284"/>
                    <a:gd name="T25" fmla="*/ 0 h 558"/>
                    <a:gd name="T26" fmla="*/ 0 w 25284"/>
                    <a:gd name="T27" fmla="*/ 0 h 558"/>
                    <a:gd name="T28" fmla="*/ 0 w 25284"/>
                    <a:gd name="T29" fmla="*/ 0 h 558"/>
                    <a:gd name="T30" fmla="*/ 0 w 25284"/>
                    <a:gd name="T31" fmla="*/ 0 h 558"/>
                    <a:gd name="T32" fmla="*/ 13 w 25284"/>
                    <a:gd name="T33" fmla="*/ 0 h 558"/>
                    <a:gd name="T34" fmla="*/ 13 w 25284"/>
                    <a:gd name="T35" fmla="*/ 0 h 558"/>
                    <a:gd name="T36" fmla="*/ 13 w 25284"/>
                    <a:gd name="T37" fmla="*/ 0 h 558"/>
                    <a:gd name="T38" fmla="*/ 13 w 25284"/>
                    <a:gd name="T39" fmla="*/ 0 h 558"/>
                    <a:gd name="T40" fmla="*/ 13 w 25284"/>
                    <a:gd name="T41" fmla="*/ 0 h 558"/>
                    <a:gd name="T42" fmla="*/ 13 w 25284"/>
                    <a:gd name="T43" fmla="*/ 0 h 558"/>
                    <a:gd name="T44" fmla="*/ 13 w 25284"/>
                    <a:gd name="T45" fmla="*/ 0 h 558"/>
                    <a:gd name="T46" fmla="*/ 13 w 25284"/>
                    <a:gd name="T47" fmla="*/ 0 h 558"/>
                    <a:gd name="T48" fmla="*/ 13 w 25284"/>
                    <a:gd name="T49" fmla="*/ 0 h 558"/>
                    <a:gd name="T50" fmla="*/ 13 w 25284"/>
                    <a:gd name="T51" fmla="*/ 0 h 558"/>
                    <a:gd name="T52" fmla="*/ 13 w 25284"/>
                    <a:gd name="T53" fmla="*/ 0 h 55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5284" h="558">
                      <a:moveTo>
                        <a:pt x="80" y="239"/>
                      </a:moveTo>
                      <a:lnTo>
                        <a:pt x="25205" y="239"/>
                      </a:lnTo>
                      <a:lnTo>
                        <a:pt x="25205" y="319"/>
                      </a:lnTo>
                      <a:lnTo>
                        <a:pt x="80" y="319"/>
                      </a:lnTo>
                      <a:lnTo>
                        <a:pt x="80" y="239"/>
                      </a:lnTo>
                      <a:close/>
                      <a:moveTo>
                        <a:pt x="460" y="547"/>
                      </a:moveTo>
                      <a:lnTo>
                        <a:pt x="0" y="279"/>
                      </a:lnTo>
                      <a:lnTo>
                        <a:pt x="460" y="12"/>
                      </a:lnTo>
                      <a:cubicBezTo>
                        <a:pt x="479" y="0"/>
                        <a:pt x="503" y="7"/>
                        <a:pt x="514" y="26"/>
                      </a:cubicBezTo>
                      <a:cubicBezTo>
                        <a:pt x="525" y="45"/>
                        <a:pt x="519" y="70"/>
                        <a:pt x="500" y="81"/>
                      </a:cubicBezTo>
                      <a:lnTo>
                        <a:pt x="100" y="314"/>
                      </a:lnTo>
                      <a:lnTo>
                        <a:pt x="100" y="245"/>
                      </a:lnTo>
                      <a:lnTo>
                        <a:pt x="500" y="478"/>
                      </a:lnTo>
                      <a:cubicBezTo>
                        <a:pt x="519" y="489"/>
                        <a:pt x="525" y="514"/>
                        <a:pt x="514" y="533"/>
                      </a:cubicBezTo>
                      <a:cubicBezTo>
                        <a:pt x="503" y="552"/>
                        <a:pt x="479" y="558"/>
                        <a:pt x="460" y="547"/>
                      </a:cubicBezTo>
                      <a:close/>
                      <a:moveTo>
                        <a:pt x="24825" y="12"/>
                      </a:moveTo>
                      <a:lnTo>
                        <a:pt x="25284" y="279"/>
                      </a:lnTo>
                      <a:lnTo>
                        <a:pt x="24825" y="547"/>
                      </a:lnTo>
                      <a:cubicBezTo>
                        <a:pt x="24806" y="558"/>
                        <a:pt x="24781" y="552"/>
                        <a:pt x="24770" y="533"/>
                      </a:cubicBezTo>
                      <a:cubicBezTo>
                        <a:pt x="24759" y="514"/>
                        <a:pt x="24765" y="489"/>
                        <a:pt x="24784" y="478"/>
                      </a:cubicBezTo>
                      <a:lnTo>
                        <a:pt x="25184" y="245"/>
                      </a:lnTo>
                      <a:lnTo>
                        <a:pt x="25184" y="314"/>
                      </a:lnTo>
                      <a:lnTo>
                        <a:pt x="24784" y="81"/>
                      </a:lnTo>
                      <a:cubicBezTo>
                        <a:pt x="24765" y="70"/>
                        <a:pt x="24759" y="45"/>
                        <a:pt x="24770" y="26"/>
                      </a:cubicBezTo>
                      <a:cubicBezTo>
                        <a:pt x="24781" y="7"/>
                        <a:pt x="24806" y="0"/>
                        <a:pt x="24825" y="12"/>
                      </a:cubicBezTo>
                      <a:close/>
                    </a:path>
                  </a:pathLst>
                </a:custGeom>
                <a:solidFill>
                  <a:srgbClr val="005172"/>
                </a:solidFill>
                <a:ln w="0" cap="flat">
                  <a:solidFill>
                    <a:srgbClr val="00517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Rectangle 35"/>
                <p:cNvSpPr>
                  <a:spLocks noChangeArrowheads="1"/>
                </p:cNvSpPr>
                <p:nvPr/>
              </p:nvSpPr>
              <p:spPr bwMode="auto">
                <a:xfrm>
                  <a:off x="3093" y="3467"/>
                  <a:ext cx="639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GB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Rectangle 36"/>
                <p:cNvSpPr>
                  <a:spLocks noChangeArrowheads="1"/>
                </p:cNvSpPr>
                <p:nvPr/>
              </p:nvSpPr>
              <p:spPr bwMode="auto">
                <a:xfrm>
                  <a:off x="3166" y="3569"/>
                  <a:ext cx="487" cy="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500" b="1">
                      <a:solidFill>
                        <a:srgbClr val="005172"/>
                      </a:solidFill>
                    </a:rPr>
                    <a:t>40 km</a:t>
                  </a:r>
                  <a:endParaRPr lang="en-US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Rectangle 37"/>
                <p:cNvSpPr>
                  <a:spLocks noChangeArrowheads="1"/>
                </p:cNvSpPr>
                <p:nvPr/>
              </p:nvSpPr>
              <p:spPr bwMode="auto">
                <a:xfrm>
                  <a:off x="1574" y="813"/>
                  <a:ext cx="1446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solidFill>
                        <a:srgbClr val="FFFFFF"/>
                      </a:solidFill>
                    </a:rPr>
                    <a:t>Landscape diversity</a:t>
                  </a:r>
                  <a:endParaRPr lang="en-US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Freeform 41"/>
                <p:cNvSpPr>
                  <a:spLocks/>
                </p:cNvSpPr>
                <p:nvPr/>
              </p:nvSpPr>
              <p:spPr bwMode="auto">
                <a:xfrm>
                  <a:off x="1644" y="1145"/>
                  <a:ext cx="137" cy="122"/>
                </a:xfrm>
                <a:custGeom>
                  <a:avLst/>
                  <a:gdLst>
                    <a:gd name="T0" fmla="*/ 6 w 137"/>
                    <a:gd name="T1" fmla="*/ 48 h 122"/>
                    <a:gd name="T2" fmla="*/ 80 w 137"/>
                    <a:gd name="T3" fmla="*/ 8 h 122"/>
                    <a:gd name="T4" fmla="*/ 130 w 137"/>
                    <a:gd name="T5" fmla="*/ 74 h 122"/>
                    <a:gd name="T6" fmla="*/ 57 w 137"/>
                    <a:gd name="T7" fmla="*/ 114 h 122"/>
                    <a:gd name="T8" fmla="*/ 6 w 137"/>
                    <a:gd name="T9" fmla="*/ 48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7" h="122">
                      <a:moveTo>
                        <a:pt x="6" y="48"/>
                      </a:moveTo>
                      <a:cubicBezTo>
                        <a:pt x="13" y="18"/>
                        <a:pt x="46" y="0"/>
                        <a:pt x="80" y="8"/>
                      </a:cubicBezTo>
                      <a:cubicBezTo>
                        <a:pt x="114" y="15"/>
                        <a:pt x="137" y="45"/>
                        <a:pt x="130" y="74"/>
                      </a:cubicBezTo>
                      <a:cubicBezTo>
                        <a:pt x="124" y="104"/>
                        <a:pt x="91" y="122"/>
                        <a:pt x="57" y="114"/>
                      </a:cubicBezTo>
                      <a:cubicBezTo>
                        <a:pt x="23" y="107"/>
                        <a:pt x="0" y="77"/>
                        <a:pt x="6" y="48"/>
                      </a:cubicBezTo>
                    </a:path>
                  </a:pathLst>
                </a:custGeom>
                <a:noFill/>
                <a:ln w="31750" cap="flat">
                  <a:solidFill>
                    <a:srgbClr val="7DD97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Rectangle 42"/>
                <p:cNvSpPr>
                  <a:spLocks noChangeArrowheads="1"/>
                </p:cNvSpPr>
                <p:nvPr/>
              </p:nvSpPr>
              <p:spPr bwMode="auto">
                <a:xfrm>
                  <a:off x="1811" y="1162"/>
                  <a:ext cx="5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Medium</a:t>
                  </a:r>
                  <a:endParaRPr lang="en-US" alt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Freeform 43"/>
                <p:cNvSpPr>
                  <a:spLocks/>
                </p:cNvSpPr>
                <p:nvPr/>
              </p:nvSpPr>
              <p:spPr bwMode="auto">
                <a:xfrm>
                  <a:off x="1645" y="1317"/>
                  <a:ext cx="137" cy="121"/>
                </a:xfrm>
                <a:custGeom>
                  <a:avLst/>
                  <a:gdLst>
                    <a:gd name="T0" fmla="*/ 7 w 137"/>
                    <a:gd name="T1" fmla="*/ 46 h 121"/>
                    <a:gd name="T2" fmla="*/ 81 w 137"/>
                    <a:gd name="T3" fmla="*/ 8 h 121"/>
                    <a:gd name="T4" fmla="*/ 130 w 137"/>
                    <a:gd name="T5" fmla="*/ 75 h 121"/>
                    <a:gd name="T6" fmla="*/ 56 w 137"/>
                    <a:gd name="T7" fmla="*/ 113 h 121"/>
                    <a:gd name="T8" fmla="*/ 7 w 137"/>
                    <a:gd name="T9" fmla="*/ 46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7" h="121">
                      <a:moveTo>
                        <a:pt x="7" y="46"/>
                      </a:moveTo>
                      <a:cubicBezTo>
                        <a:pt x="14" y="17"/>
                        <a:pt x="47" y="0"/>
                        <a:pt x="81" y="8"/>
                      </a:cubicBezTo>
                      <a:cubicBezTo>
                        <a:pt x="115" y="16"/>
                        <a:pt x="137" y="46"/>
                        <a:pt x="130" y="75"/>
                      </a:cubicBezTo>
                      <a:cubicBezTo>
                        <a:pt x="123" y="104"/>
                        <a:pt x="90" y="121"/>
                        <a:pt x="56" y="113"/>
                      </a:cubicBezTo>
                      <a:cubicBezTo>
                        <a:pt x="22" y="105"/>
                        <a:pt x="0" y="75"/>
                        <a:pt x="7" y="46"/>
                      </a:cubicBezTo>
                    </a:path>
                  </a:pathLst>
                </a:custGeom>
                <a:noFill/>
                <a:ln w="31750" cap="flat">
                  <a:solidFill>
                    <a:srgbClr val="D4F2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Rectangle 44"/>
                <p:cNvSpPr>
                  <a:spLocks noChangeArrowheads="1"/>
                </p:cNvSpPr>
                <p:nvPr/>
              </p:nvSpPr>
              <p:spPr bwMode="auto">
                <a:xfrm>
                  <a:off x="1821" y="1300"/>
                  <a:ext cx="261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Low</a:t>
                  </a:r>
                  <a:endParaRPr lang="en-US" alt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Freeform 45"/>
                <p:cNvSpPr>
                  <a:spLocks/>
                </p:cNvSpPr>
                <p:nvPr/>
              </p:nvSpPr>
              <p:spPr bwMode="auto">
                <a:xfrm>
                  <a:off x="1643" y="971"/>
                  <a:ext cx="140" cy="127"/>
                </a:xfrm>
                <a:custGeom>
                  <a:avLst/>
                  <a:gdLst>
                    <a:gd name="T0" fmla="*/ 13 w 140"/>
                    <a:gd name="T1" fmla="*/ 37 h 127"/>
                    <a:gd name="T2" fmla="*/ 93 w 140"/>
                    <a:gd name="T3" fmla="*/ 14 h 127"/>
                    <a:gd name="T4" fmla="*/ 128 w 140"/>
                    <a:gd name="T5" fmla="*/ 90 h 127"/>
                    <a:gd name="T6" fmla="*/ 48 w 140"/>
                    <a:gd name="T7" fmla="*/ 112 h 127"/>
                    <a:gd name="T8" fmla="*/ 13 w 140"/>
                    <a:gd name="T9" fmla="*/ 37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27">
                      <a:moveTo>
                        <a:pt x="13" y="37"/>
                      </a:moveTo>
                      <a:cubicBezTo>
                        <a:pt x="25" y="10"/>
                        <a:pt x="61" y="0"/>
                        <a:pt x="93" y="14"/>
                      </a:cubicBezTo>
                      <a:cubicBezTo>
                        <a:pt x="125" y="29"/>
                        <a:pt x="140" y="63"/>
                        <a:pt x="128" y="90"/>
                      </a:cubicBezTo>
                      <a:cubicBezTo>
                        <a:pt x="115" y="117"/>
                        <a:pt x="79" y="127"/>
                        <a:pt x="48" y="112"/>
                      </a:cubicBezTo>
                      <a:cubicBezTo>
                        <a:pt x="16" y="98"/>
                        <a:pt x="0" y="64"/>
                        <a:pt x="13" y="37"/>
                      </a:cubicBezTo>
                    </a:path>
                  </a:pathLst>
                </a:custGeom>
                <a:noFill/>
                <a:ln w="31750" cap="flat">
                  <a:solidFill>
                    <a:srgbClr val="278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" name="Rectangle 46"/>
                <p:cNvSpPr>
                  <a:spLocks noChangeArrowheads="1"/>
                </p:cNvSpPr>
                <p:nvPr/>
              </p:nvSpPr>
              <p:spPr bwMode="auto">
                <a:xfrm>
                  <a:off x="1829" y="984"/>
                  <a:ext cx="29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High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0" name="Straight Arrow Connector 37"/>
              <p:cNvCxnSpPr>
                <a:cxnSpLocks noChangeShapeType="1"/>
              </p:cNvCxnSpPr>
              <p:nvPr/>
            </p:nvCxnSpPr>
            <p:spPr bwMode="auto">
              <a:xfrm>
                <a:off x="8575675" y="1270000"/>
                <a:ext cx="0" cy="4210050"/>
              </a:xfrm>
              <a:prstGeom prst="straightConnector1">
                <a:avLst/>
              </a:prstGeom>
              <a:noFill/>
              <a:ln w="38100">
                <a:solidFill>
                  <a:srgbClr val="00517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8239845" y="962968"/>
                <a:ext cx="6716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lnSpc>
                    <a:spcPts val="2500"/>
                  </a:lnSpc>
                  <a:spcBef>
                    <a:spcPts val="1200"/>
                  </a:spcBef>
                  <a:buClr>
                    <a:schemeClr val="bg2"/>
                  </a:buClr>
                  <a:buSzPct val="140000"/>
                  <a:buFont typeface="Wingdings" pitchFamily="2" charset="2"/>
                  <a:buChar char="§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1pPr>
                <a:lvl2pPr marL="982663" indent="-285750" eaLnBrk="0" hangingPunct="0">
                  <a:lnSpc>
                    <a:spcPts val="2500"/>
                  </a:lnSpc>
                  <a:spcBef>
                    <a:spcPts val="1000"/>
                  </a:spcBef>
                  <a:buClr>
                    <a:schemeClr val="bg2"/>
                  </a:buClr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2pPr>
                <a:lvl3pPr marL="1879600" indent="-319088" eaLnBrk="0" hangingPunct="0">
                  <a:lnSpc>
                    <a:spcPts val="2500"/>
                  </a:lnSpc>
                  <a:spcBef>
                    <a:spcPts val="1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3pPr>
                <a:lvl4pPr marL="2692400" indent="-360363" eaLnBrk="0" hangingPunct="0">
                  <a:lnSpc>
                    <a:spcPts val="2500"/>
                  </a:lnSpc>
                  <a:spcBef>
                    <a:spcPct val="20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4pPr>
                <a:lvl5pPr marL="3405188" indent="-352425" eaLnBrk="0" hangingPunct="0">
                  <a:lnSpc>
                    <a:spcPts val="2500"/>
                  </a:lnSpc>
                  <a:spcBef>
                    <a:spcPct val="20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5pPr>
                <a:lvl6pPr marL="38623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6pPr>
                <a:lvl7pPr marL="43195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7pPr>
                <a:lvl8pPr marL="47767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8pPr>
                <a:lvl9pPr marL="52339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500" b="1">
                    <a:solidFill>
                      <a:srgbClr val="005172"/>
                    </a:solidFill>
                  </a:rPr>
                  <a:t>15 km</a:t>
                </a: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442233" y="3627931"/>
              <a:ext cx="198926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2000" dirty="0" smtClean="0">
                  <a:latin typeface="+mn-lt"/>
                </a:rPr>
                <a:t>Push-pull  systems</a:t>
              </a:r>
            </a:p>
            <a:p>
              <a:pPr>
                <a:lnSpc>
                  <a:spcPts val="1800"/>
                </a:lnSpc>
              </a:pPr>
              <a:endParaRPr lang="en-GB" sz="2000" dirty="0" smtClean="0">
                <a:latin typeface="+mn-lt"/>
              </a:endParaRPr>
            </a:p>
            <a:p>
              <a:pPr>
                <a:lnSpc>
                  <a:spcPts val="1800"/>
                </a:lnSpc>
              </a:pPr>
              <a:r>
                <a:rPr lang="en-GB" sz="2000" dirty="0" err="1" smtClean="0">
                  <a:latin typeface="+mn-lt"/>
                </a:rPr>
                <a:t>Hawassa</a:t>
              </a:r>
              <a:r>
                <a:rPr lang="en-GB" sz="2000" dirty="0" smtClean="0">
                  <a:latin typeface="+mn-lt"/>
                </a:rPr>
                <a:t> area, Ethiopia</a:t>
              </a:r>
            </a:p>
            <a:p>
              <a:pPr>
                <a:lnSpc>
                  <a:spcPts val="1800"/>
                </a:lnSpc>
              </a:pPr>
              <a:endParaRPr lang="en-GB" dirty="0" smtClean="0">
                <a:latin typeface="Verdana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GB" sz="2000" dirty="0" smtClean="0"/>
                <a:t>Maize-based smallholder systems</a:t>
              </a:r>
              <a:endParaRPr lang="en-GB" sz="2000" dirty="0" smtClean="0">
                <a:latin typeface="Verdana" pitchFamily="34" charset="0"/>
              </a:endParaRPr>
            </a:p>
          </p:txBody>
        </p:sp>
      </p:grpSp>
      <p:pic>
        <p:nvPicPr>
          <p:cNvPr id="134" name="Picture Placeholder 28" descr="photo-friday-a-bumper-maize-crop-in-ethiopia.big.jpg"/>
          <p:cNvPicPr>
            <a:picLocks noChangeAspect="1"/>
          </p:cNvPicPr>
          <p:nvPr/>
        </p:nvPicPr>
        <p:blipFill>
          <a:blip r:embed="rId6" cstate="print"/>
          <a:srcRect l="15833" r="15833"/>
          <a:stretch>
            <a:fillRect/>
          </a:stretch>
        </p:blipFill>
        <p:spPr>
          <a:xfrm>
            <a:off x="7045200" y="4775280"/>
            <a:ext cx="2136539" cy="2136539"/>
          </a:xfrm>
          <a:prstGeom prst="ellipse">
            <a:avLst/>
          </a:prstGeom>
        </p:spPr>
      </p:pic>
      <p:pic>
        <p:nvPicPr>
          <p:cNvPr id="135" name="Picture Placeholder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7461" y="-43354"/>
            <a:ext cx="2134945" cy="2134945"/>
          </a:xfrm>
          <a:prstGeom prst="ellipse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0256" y="6412675"/>
            <a:ext cx="293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PhD research Yodit Kebede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9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0" y="44450"/>
            <a:ext cx="6732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4F81BD">
                    <a:lumMod val="50000"/>
                  </a:srgbClr>
                </a:solidFill>
                <a:latin typeface="Verdana"/>
                <a:cs typeface="Verdana"/>
              </a:rPr>
              <a:t>Designing pest suppressive landscapes</a:t>
            </a:r>
            <a:endParaRPr lang="en-GB" dirty="0">
              <a:solidFill>
                <a:srgbClr val="4F81BD">
                  <a:lumMod val="50000"/>
                </a:srgbClr>
              </a:solidFill>
              <a:latin typeface="Verdana"/>
              <a:cs typeface="Verdana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52740" y="723742"/>
            <a:ext cx="8564564" cy="5440591"/>
            <a:chOff x="323850" y="980728"/>
            <a:chExt cx="8564564" cy="5440591"/>
          </a:xfrm>
        </p:grpSpPr>
        <p:sp>
          <p:nvSpPr>
            <p:cNvPr id="65" name="Rectangle 64"/>
            <p:cNvSpPr/>
            <p:nvPr/>
          </p:nvSpPr>
          <p:spPr>
            <a:xfrm>
              <a:off x="323850" y="980728"/>
              <a:ext cx="8564564" cy="544059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66" name="Group 38"/>
            <p:cNvGrpSpPr>
              <a:grpSpLocks/>
            </p:cNvGrpSpPr>
            <p:nvPr/>
          </p:nvGrpSpPr>
          <p:grpSpPr bwMode="auto">
            <a:xfrm>
              <a:off x="485775" y="1069975"/>
              <a:ext cx="8402638" cy="4968875"/>
              <a:chOff x="509649" y="962968"/>
              <a:chExt cx="8401855" cy="4969522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49" y="1290723"/>
                <a:ext cx="2151340" cy="23915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9" name="Group 29"/>
              <p:cNvGrpSpPr>
                <a:grpSpLocks noChangeAspect="1"/>
              </p:cNvGrpSpPr>
              <p:nvPr/>
            </p:nvGrpSpPr>
            <p:grpSpPr bwMode="auto">
              <a:xfrm>
                <a:off x="2322513" y="1193800"/>
                <a:ext cx="6253162" cy="4738690"/>
                <a:chOff x="1463" y="752"/>
                <a:chExt cx="3939" cy="2985"/>
              </a:xfrm>
            </p:grpSpPr>
            <p:sp>
              <p:nvSpPr>
                <p:cNvPr id="72" name="AutoShape 2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63" y="752"/>
                  <a:ext cx="3939" cy="2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pic>
              <p:nvPicPr>
                <p:cNvPr id="73" name="Picture 30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800"/>
                  <a:ext cx="3810" cy="2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Freeform 31"/>
                <p:cNvSpPr>
                  <a:spLocks/>
                </p:cNvSpPr>
                <p:nvPr/>
              </p:nvSpPr>
              <p:spPr bwMode="auto">
                <a:xfrm>
                  <a:off x="1750" y="1723"/>
                  <a:ext cx="732" cy="880"/>
                </a:xfrm>
                <a:custGeom>
                  <a:avLst/>
                  <a:gdLst>
                    <a:gd name="T0" fmla="*/ 52 w 732"/>
                    <a:gd name="T1" fmla="*/ 366 h 880"/>
                    <a:gd name="T2" fmla="*/ 460 w 732"/>
                    <a:gd name="T3" fmla="*/ 41 h 880"/>
                    <a:gd name="T4" fmla="*/ 680 w 732"/>
                    <a:gd name="T5" fmla="*/ 514 h 880"/>
                    <a:gd name="T6" fmla="*/ 272 w 732"/>
                    <a:gd name="T7" fmla="*/ 839 h 880"/>
                    <a:gd name="T8" fmla="*/ 52 w 732"/>
                    <a:gd name="T9" fmla="*/ 366 h 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32" h="880">
                      <a:moveTo>
                        <a:pt x="52" y="366"/>
                      </a:moveTo>
                      <a:cubicBezTo>
                        <a:pt x="104" y="146"/>
                        <a:pt x="286" y="0"/>
                        <a:pt x="460" y="41"/>
                      </a:cubicBezTo>
                      <a:cubicBezTo>
                        <a:pt x="633" y="82"/>
                        <a:pt x="732" y="294"/>
                        <a:pt x="680" y="514"/>
                      </a:cubicBezTo>
                      <a:cubicBezTo>
                        <a:pt x="628" y="734"/>
                        <a:pt x="446" y="880"/>
                        <a:pt x="272" y="839"/>
                      </a:cubicBezTo>
                      <a:cubicBezTo>
                        <a:pt x="98" y="798"/>
                        <a:pt x="0" y="586"/>
                        <a:pt x="52" y="366"/>
                      </a:cubicBezTo>
                    </a:path>
                  </a:pathLst>
                </a:custGeom>
                <a:noFill/>
                <a:ln w="31750" cap="flat">
                  <a:solidFill>
                    <a:srgbClr val="D4F2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Freeform 32"/>
                <p:cNvSpPr>
                  <a:spLocks/>
                </p:cNvSpPr>
                <p:nvPr/>
              </p:nvSpPr>
              <p:spPr bwMode="auto">
                <a:xfrm>
                  <a:off x="4225" y="2025"/>
                  <a:ext cx="794" cy="990"/>
                </a:xfrm>
                <a:custGeom>
                  <a:avLst/>
                  <a:gdLst>
                    <a:gd name="T0" fmla="*/ 107 w 794"/>
                    <a:gd name="T1" fmla="*/ 361 h 990"/>
                    <a:gd name="T2" fmla="*/ 592 w 794"/>
                    <a:gd name="T3" fmla="*/ 74 h 990"/>
                    <a:gd name="T4" fmla="*/ 686 w 794"/>
                    <a:gd name="T5" fmla="*/ 630 h 990"/>
                    <a:gd name="T6" fmla="*/ 202 w 794"/>
                    <a:gd name="T7" fmla="*/ 916 h 990"/>
                    <a:gd name="T8" fmla="*/ 107 w 794"/>
                    <a:gd name="T9" fmla="*/ 361 h 9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4" h="990">
                      <a:moveTo>
                        <a:pt x="107" y="361"/>
                      </a:moveTo>
                      <a:cubicBezTo>
                        <a:pt x="215" y="129"/>
                        <a:pt x="432" y="0"/>
                        <a:pt x="592" y="74"/>
                      </a:cubicBezTo>
                      <a:cubicBezTo>
                        <a:pt x="752" y="149"/>
                        <a:pt x="794" y="397"/>
                        <a:pt x="686" y="630"/>
                      </a:cubicBezTo>
                      <a:cubicBezTo>
                        <a:pt x="578" y="862"/>
                        <a:pt x="362" y="990"/>
                        <a:pt x="202" y="916"/>
                      </a:cubicBezTo>
                      <a:cubicBezTo>
                        <a:pt x="42" y="842"/>
                        <a:pt x="0" y="593"/>
                        <a:pt x="107" y="361"/>
                      </a:cubicBezTo>
                    </a:path>
                  </a:pathLst>
                </a:custGeom>
                <a:noFill/>
                <a:ln w="31750" cap="flat">
                  <a:solidFill>
                    <a:srgbClr val="278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Freeform 33"/>
                <p:cNvSpPr>
                  <a:spLocks/>
                </p:cNvSpPr>
                <p:nvPr/>
              </p:nvSpPr>
              <p:spPr bwMode="auto">
                <a:xfrm rot="-1019020">
                  <a:off x="2663" y="2721"/>
                  <a:ext cx="914" cy="673"/>
                </a:xfrm>
                <a:custGeom>
                  <a:avLst/>
                  <a:gdLst>
                    <a:gd name="T0" fmla="*/ 34 w 914"/>
                    <a:gd name="T1" fmla="*/ 246 h 673"/>
                    <a:gd name="T2" fmla="*/ 519 w 914"/>
                    <a:gd name="T3" fmla="*/ 50 h 673"/>
                    <a:gd name="T4" fmla="*/ 880 w 914"/>
                    <a:gd name="T5" fmla="*/ 427 h 673"/>
                    <a:gd name="T6" fmla="*/ 396 w 914"/>
                    <a:gd name="T7" fmla="*/ 623 h 673"/>
                    <a:gd name="T8" fmla="*/ 34 w 914"/>
                    <a:gd name="T9" fmla="*/ 246 h 6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4" h="673">
                      <a:moveTo>
                        <a:pt x="34" y="246"/>
                      </a:moveTo>
                      <a:cubicBezTo>
                        <a:pt x="68" y="87"/>
                        <a:pt x="285" y="0"/>
                        <a:pt x="519" y="50"/>
                      </a:cubicBezTo>
                      <a:cubicBezTo>
                        <a:pt x="752" y="100"/>
                        <a:pt x="914" y="269"/>
                        <a:pt x="880" y="427"/>
                      </a:cubicBezTo>
                      <a:cubicBezTo>
                        <a:pt x="846" y="586"/>
                        <a:pt x="629" y="673"/>
                        <a:pt x="396" y="623"/>
                      </a:cubicBezTo>
                      <a:cubicBezTo>
                        <a:pt x="162" y="573"/>
                        <a:pt x="0" y="404"/>
                        <a:pt x="34" y="246"/>
                      </a:cubicBezTo>
                    </a:path>
                  </a:pathLst>
                </a:custGeom>
                <a:noFill/>
                <a:ln w="31750" cap="flat">
                  <a:solidFill>
                    <a:srgbClr val="7DD97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Freeform 34"/>
                <p:cNvSpPr>
                  <a:spLocks noEditPoints="1"/>
                </p:cNvSpPr>
                <p:nvPr/>
              </p:nvSpPr>
              <p:spPr bwMode="auto">
                <a:xfrm>
                  <a:off x="1531" y="3485"/>
                  <a:ext cx="3804" cy="84"/>
                </a:xfrm>
                <a:custGeom>
                  <a:avLst/>
                  <a:gdLst>
                    <a:gd name="T0" fmla="*/ 0 w 25284"/>
                    <a:gd name="T1" fmla="*/ 0 h 558"/>
                    <a:gd name="T2" fmla="*/ 13 w 25284"/>
                    <a:gd name="T3" fmla="*/ 0 h 558"/>
                    <a:gd name="T4" fmla="*/ 13 w 25284"/>
                    <a:gd name="T5" fmla="*/ 0 h 558"/>
                    <a:gd name="T6" fmla="*/ 0 w 25284"/>
                    <a:gd name="T7" fmla="*/ 0 h 558"/>
                    <a:gd name="T8" fmla="*/ 0 w 25284"/>
                    <a:gd name="T9" fmla="*/ 0 h 558"/>
                    <a:gd name="T10" fmla="*/ 0 w 25284"/>
                    <a:gd name="T11" fmla="*/ 0 h 558"/>
                    <a:gd name="T12" fmla="*/ 0 w 25284"/>
                    <a:gd name="T13" fmla="*/ 0 h 558"/>
                    <a:gd name="T14" fmla="*/ 0 w 25284"/>
                    <a:gd name="T15" fmla="*/ 0 h 558"/>
                    <a:gd name="T16" fmla="*/ 0 w 25284"/>
                    <a:gd name="T17" fmla="*/ 0 h 558"/>
                    <a:gd name="T18" fmla="*/ 0 w 25284"/>
                    <a:gd name="T19" fmla="*/ 0 h 558"/>
                    <a:gd name="T20" fmla="*/ 0 w 25284"/>
                    <a:gd name="T21" fmla="*/ 0 h 558"/>
                    <a:gd name="T22" fmla="*/ 0 w 25284"/>
                    <a:gd name="T23" fmla="*/ 0 h 558"/>
                    <a:gd name="T24" fmla="*/ 0 w 25284"/>
                    <a:gd name="T25" fmla="*/ 0 h 558"/>
                    <a:gd name="T26" fmla="*/ 0 w 25284"/>
                    <a:gd name="T27" fmla="*/ 0 h 558"/>
                    <a:gd name="T28" fmla="*/ 0 w 25284"/>
                    <a:gd name="T29" fmla="*/ 0 h 558"/>
                    <a:gd name="T30" fmla="*/ 0 w 25284"/>
                    <a:gd name="T31" fmla="*/ 0 h 558"/>
                    <a:gd name="T32" fmla="*/ 13 w 25284"/>
                    <a:gd name="T33" fmla="*/ 0 h 558"/>
                    <a:gd name="T34" fmla="*/ 13 w 25284"/>
                    <a:gd name="T35" fmla="*/ 0 h 558"/>
                    <a:gd name="T36" fmla="*/ 13 w 25284"/>
                    <a:gd name="T37" fmla="*/ 0 h 558"/>
                    <a:gd name="T38" fmla="*/ 13 w 25284"/>
                    <a:gd name="T39" fmla="*/ 0 h 558"/>
                    <a:gd name="T40" fmla="*/ 13 w 25284"/>
                    <a:gd name="T41" fmla="*/ 0 h 558"/>
                    <a:gd name="T42" fmla="*/ 13 w 25284"/>
                    <a:gd name="T43" fmla="*/ 0 h 558"/>
                    <a:gd name="T44" fmla="*/ 13 w 25284"/>
                    <a:gd name="T45" fmla="*/ 0 h 558"/>
                    <a:gd name="T46" fmla="*/ 13 w 25284"/>
                    <a:gd name="T47" fmla="*/ 0 h 558"/>
                    <a:gd name="T48" fmla="*/ 13 w 25284"/>
                    <a:gd name="T49" fmla="*/ 0 h 558"/>
                    <a:gd name="T50" fmla="*/ 13 w 25284"/>
                    <a:gd name="T51" fmla="*/ 0 h 558"/>
                    <a:gd name="T52" fmla="*/ 13 w 25284"/>
                    <a:gd name="T53" fmla="*/ 0 h 55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5284" h="558">
                      <a:moveTo>
                        <a:pt x="80" y="239"/>
                      </a:moveTo>
                      <a:lnTo>
                        <a:pt x="25205" y="239"/>
                      </a:lnTo>
                      <a:lnTo>
                        <a:pt x="25205" y="319"/>
                      </a:lnTo>
                      <a:lnTo>
                        <a:pt x="80" y="319"/>
                      </a:lnTo>
                      <a:lnTo>
                        <a:pt x="80" y="239"/>
                      </a:lnTo>
                      <a:close/>
                      <a:moveTo>
                        <a:pt x="460" y="547"/>
                      </a:moveTo>
                      <a:lnTo>
                        <a:pt x="0" y="279"/>
                      </a:lnTo>
                      <a:lnTo>
                        <a:pt x="460" y="12"/>
                      </a:lnTo>
                      <a:cubicBezTo>
                        <a:pt x="479" y="0"/>
                        <a:pt x="503" y="7"/>
                        <a:pt x="514" y="26"/>
                      </a:cubicBezTo>
                      <a:cubicBezTo>
                        <a:pt x="525" y="45"/>
                        <a:pt x="519" y="70"/>
                        <a:pt x="500" y="81"/>
                      </a:cubicBezTo>
                      <a:lnTo>
                        <a:pt x="100" y="314"/>
                      </a:lnTo>
                      <a:lnTo>
                        <a:pt x="100" y="245"/>
                      </a:lnTo>
                      <a:lnTo>
                        <a:pt x="500" y="478"/>
                      </a:lnTo>
                      <a:cubicBezTo>
                        <a:pt x="519" y="489"/>
                        <a:pt x="525" y="514"/>
                        <a:pt x="514" y="533"/>
                      </a:cubicBezTo>
                      <a:cubicBezTo>
                        <a:pt x="503" y="552"/>
                        <a:pt x="479" y="558"/>
                        <a:pt x="460" y="547"/>
                      </a:cubicBezTo>
                      <a:close/>
                      <a:moveTo>
                        <a:pt x="24825" y="12"/>
                      </a:moveTo>
                      <a:lnTo>
                        <a:pt x="25284" y="279"/>
                      </a:lnTo>
                      <a:lnTo>
                        <a:pt x="24825" y="547"/>
                      </a:lnTo>
                      <a:cubicBezTo>
                        <a:pt x="24806" y="558"/>
                        <a:pt x="24781" y="552"/>
                        <a:pt x="24770" y="533"/>
                      </a:cubicBezTo>
                      <a:cubicBezTo>
                        <a:pt x="24759" y="514"/>
                        <a:pt x="24765" y="489"/>
                        <a:pt x="24784" y="478"/>
                      </a:cubicBezTo>
                      <a:lnTo>
                        <a:pt x="25184" y="245"/>
                      </a:lnTo>
                      <a:lnTo>
                        <a:pt x="25184" y="314"/>
                      </a:lnTo>
                      <a:lnTo>
                        <a:pt x="24784" y="81"/>
                      </a:lnTo>
                      <a:cubicBezTo>
                        <a:pt x="24765" y="70"/>
                        <a:pt x="24759" y="45"/>
                        <a:pt x="24770" y="26"/>
                      </a:cubicBezTo>
                      <a:cubicBezTo>
                        <a:pt x="24781" y="7"/>
                        <a:pt x="24806" y="0"/>
                        <a:pt x="24825" y="12"/>
                      </a:cubicBezTo>
                      <a:close/>
                    </a:path>
                  </a:pathLst>
                </a:custGeom>
                <a:solidFill>
                  <a:srgbClr val="005172"/>
                </a:solidFill>
                <a:ln w="0" cap="flat">
                  <a:solidFill>
                    <a:srgbClr val="00517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Rectangle 35"/>
                <p:cNvSpPr>
                  <a:spLocks noChangeArrowheads="1"/>
                </p:cNvSpPr>
                <p:nvPr/>
              </p:nvSpPr>
              <p:spPr bwMode="auto">
                <a:xfrm>
                  <a:off x="3093" y="3467"/>
                  <a:ext cx="639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GB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Rectangle 36"/>
                <p:cNvSpPr>
                  <a:spLocks noChangeArrowheads="1"/>
                </p:cNvSpPr>
                <p:nvPr/>
              </p:nvSpPr>
              <p:spPr bwMode="auto">
                <a:xfrm>
                  <a:off x="3166" y="3569"/>
                  <a:ext cx="487" cy="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500" b="1">
                      <a:solidFill>
                        <a:srgbClr val="005172"/>
                      </a:solidFill>
                    </a:rPr>
                    <a:t>40 km</a:t>
                  </a:r>
                  <a:endParaRPr lang="en-US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Rectangle 37"/>
                <p:cNvSpPr>
                  <a:spLocks noChangeArrowheads="1"/>
                </p:cNvSpPr>
                <p:nvPr/>
              </p:nvSpPr>
              <p:spPr bwMode="auto">
                <a:xfrm>
                  <a:off x="1574" y="813"/>
                  <a:ext cx="1446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solidFill>
                        <a:srgbClr val="FFFFFF"/>
                      </a:solidFill>
                    </a:rPr>
                    <a:t>Landscape diversity</a:t>
                  </a:r>
                  <a:endParaRPr lang="en-US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Freeform 41"/>
                <p:cNvSpPr>
                  <a:spLocks/>
                </p:cNvSpPr>
                <p:nvPr/>
              </p:nvSpPr>
              <p:spPr bwMode="auto">
                <a:xfrm>
                  <a:off x="1644" y="1145"/>
                  <a:ext cx="137" cy="122"/>
                </a:xfrm>
                <a:custGeom>
                  <a:avLst/>
                  <a:gdLst>
                    <a:gd name="T0" fmla="*/ 6 w 137"/>
                    <a:gd name="T1" fmla="*/ 48 h 122"/>
                    <a:gd name="T2" fmla="*/ 80 w 137"/>
                    <a:gd name="T3" fmla="*/ 8 h 122"/>
                    <a:gd name="T4" fmla="*/ 130 w 137"/>
                    <a:gd name="T5" fmla="*/ 74 h 122"/>
                    <a:gd name="T6" fmla="*/ 57 w 137"/>
                    <a:gd name="T7" fmla="*/ 114 h 122"/>
                    <a:gd name="T8" fmla="*/ 6 w 137"/>
                    <a:gd name="T9" fmla="*/ 48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7" h="122">
                      <a:moveTo>
                        <a:pt x="6" y="48"/>
                      </a:moveTo>
                      <a:cubicBezTo>
                        <a:pt x="13" y="18"/>
                        <a:pt x="46" y="0"/>
                        <a:pt x="80" y="8"/>
                      </a:cubicBezTo>
                      <a:cubicBezTo>
                        <a:pt x="114" y="15"/>
                        <a:pt x="137" y="45"/>
                        <a:pt x="130" y="74"/>
                      </a:cubicBezTo>
                      <a:cubicBezTo>
                        <a:pt x="124" y="104"/>
                        <a:pt x="91" y="122"/>
                        <a:pt x="57" y="114"/>
                      </a:cubicBezTo>
                      <a:cubicBezTo>
                        <a:pt x="23" y="107"/>
                        <a:pt x="0" y="77"/>
                        <a:pt x="6" y="48"/>
                      </a:cubicBezTo>
                    </a:path>
                  </a:pathLst>
                </a:custGeom>
                <a:noFill/>
                <a:ln w="31750" cap="flat">
                  <a:solidFill>
                    <a:srgbClr val="7DD97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Rectangle 42"/>
                <p:cNvSpPr>
                  <a:spLocks noChangeArrowheads="1"/>
                </p:cNvSpPr>
                <p:nvPr/>
              </p:nvSpPr>
              <p:spPr bwMode="auto">
                <a:xfrm>
                  <a:off x="1811" y="1162"/>
                  <a:ext cx="5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Medium</a:t>
                  </a:r>
                  <a:endParaRPr lang="en-US" alt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Freeform 43"/>
                <p:cNvSpPr>
                  <a:spLocks/>
                </p:cNvSpPr>
                <p:nvPr/>
              </p:nvSpPr>
              <p:spPr bwMode="auto">
                <a:xfrm>
                  <a:off x="1645" y="1317"/>
                  <a:ext cx="137" cy="121"/>
                </a:xfrm>
                <a:custGeom>
                  <a:avLst/>
                  <a:gdLst>
                    <a:gd name="T0" fmla="*/ 7 w 137"/>
                    <a:gd name="T1" fmla="*/ 46 h 121"/>
                    <a:gd name="T2" fmla="*/ 81 w 137"/>
                    <a:gd name="T3" fmla="*/ 8 h 121"/>
                    <a:gd name="T4" fmla="*/ 130 w 137"/>
                    <a:gd name="T5" fmla="*/ 75 h 121"/>
                    <a:gd name="T6" fmla="*/ 56 w 137"/>
                    <a:gd name="T7" fmla="*/ 113 h 121"/>
                    <a:gd name="T8" fmla="*/ 7 w 137"/>
                    <a:gd name="T9" fmla="*/ 46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7" h="121">
                      <a:moveTo>
                        <a:pt x="7" y="46"/>
                      </a:moveTo>
                      <a:cubicBezTo>
                        <a:pt x="14" y="17"/>
                        <a:pt x="47" y="0"/>
                        <a:pt x="81" y="8"/>
                      </a:cubicBezTo>
                      <a:cubicBezTo>
                        <a:pt x="115" y="16"/>
                        <a:pt x="137" y="46"/>
                        <a:pt x="130" y="75"/>
                      </a:cubicBezTo>
                      <a:cubicBezTo>
                        <a:pt x="123" y="104"/>
                        <a:pt x="90" y="121"/>
                        <a:pt x="56" y="113"/>
                      </a:cubicBezTo>
                      <a:cubicBezTo>
                        <a:pt x="22" y="105"/>
                        <a:pt x="0" y="75"/>
                        <a:pt x="7" y="46"/>
                      </a:cubicBezTo>
                    </a:path>
                  </a:pathLst>
                </a:custGeom>
                <a:noFill/>
                <a:ln w="31750" cap="flat">
                  <a:solidFill>
                    <a:srgbClr val="D4F2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Rectangle 44"/>
                <p:cNvSpPr>
                  <a:spLocks noChangeArrowheads="1"/>
                </p:cNvSpPr>
                <p:nvPr/>
              </p:nvSpPr>
              <p:spPr bwMode="auto">
                <a:xfrm>
                  <a:off x="1821" y="1300"/>
                  <a:ext cx="261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Low</a:t>
                  </a:r>
                  <a:endParaRPr lang="en-US" alt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Freeform 45"/>
                <p:cNvSpPr>
                  <a:spLocks/>
                </p:cNvSpPr>
                <p:nvPr/>
              </p:nvSpPr>
              <p:spPr bwMode="auto">
                <a:xfrm>
                  <a:off x="1643" y="971"/>
                  <a:ext cx="140" cy="127"/>
                </a:xfrm>
                <a:custGeom>
                  <a:avLst/>
                  <a:gdLst>
                    <a:gd name="T0" fmla="*/ 13 w 140"/>
                    <a:gd name="T1" fmla="*/ 37 h 127"/>
                    <a:gd name="T2" fmla="*/ 93 w 140"/>
                    <a:gd name="T3" fmla="*/ 14 h 127"/>
                    <a:gd name="T4" fmla="*/ 128 w 140"/>
                    <a:gd name="T5" fmla="*/ 90 h 127"/>
                    <a:gd name="T6" fmla="*/ 48 w 140"/>
                    <a:gd name="T7" fmla="*/ 112 h 127"/>
                    <a:gd name="T8" fmla="*/ 13 w 140"/>
                    <a:gd name="T9" fmla="*/ 37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0" h="127">
                      <a:moveTo>
                        <a:pt x="13" y="37"/>
                      </a:moveTo>
                      <a:cubicBezTo>
                        <a:pt x="25" y="10"/>
                        <a:pt x="61" y="0"/>
                        <a:pt x="93" y="14"/>
                      </a:cubicBezTo>
                      <a:cubicBezTo>
                        <a:pt x="125" y="29"/>
                        <a:pt x="140" y="63"/>
                        <a:pt x="128" y="90"/>
                      </a:cubicBezTo>
                      <a:cubicBezTo>
                        <a:pt x="115" y="117"/>
                        <a:pt x="79" y="127"/>
                        <a:pt x="48" y="112"/>
                      </a:cubicBezTo>
                      <a:cubicBezTo>
                        <a:pt x="16" y="98"/>
                        <a:pt x="0" y="64"/>
                        <a:pt x="13" y="37"/>
                      </a:cubicBezTo>
                    </a:path>
                  </a:pathLst>
                </a:custGeom>
                <a:noFill/>
                <a:ln w="31750" cap="flat">
                  <a:solidFill>
                    <a:srgbClr val="278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" name="Rectangle 46"/>
                <p:cNvSpPr>
                  <a:spLocks noChangeArrowheads="1"/>
                </p:cNvSpPr>
                <p:nvPr/>
              </p:nvSpPr>
              <p:spPr bwMode="auto">
                <a:xfrm>
                  <a:off x="1829" y="984"/>
                  <a:ext cx="293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200"/>
                    </a:spcBef>
                    <a:buClr>
                      <a:schemeClr val="bg2"/>
                    </a:buClr>
                    <a:buSzPct val="140000"/>
                    <a:buFont typeface="Wingdings" pitchFamily="2" charset="2"/>
                    <a:buChar char="§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1pPr>
                  <a:lvl2pPr marL="982663" indent="-285750"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bg2"/>
                    </a:buClr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2pPr>
                  <a:lvl3pPr marL="1879600" indent="-319088" eaLnBrk="0" hangingPunct="0">
                    <a:lnSpc>
                      <a:spcPts val="2500"/>
                    </a:lnSpc>
                    <a:spcBef>
                      <a:spcPts val="1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3pPr>
                  <a:lvl4pPr marL="2692400" indent="-360363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4pPr>
                  <a:lvl5pPr marL="3405188" indent="-352425" eaLnBrk="0" hangingPunct="0">
                    <a:lnSpc>
                      <a:spcPts val="2500"/>
                    </a:lnSpc>
                    <a:spcBef>
                      <a:spcPct val="20000"/>
                    </a:spcBef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5pPr>
                  <a:lvl6pPr marL="38623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6pPr>
                  <a:lvl7pPr marL="43195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7pPr>
                  <a:lvl8pPr marL="47767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8pPr>
                  <a:lvl9pPr marL="5233988" indent="-352425" eaLnBrk="0" fontAlgn="base" hangingPunct="0">
                    <a:lnSpc>
                      <a:spcPts val="25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15000"/>
                    <a:buFont typeface="Verdana" pitchFamily="34" charset="0"/>
                    <a:buChar char="●"/>
                    <a:defRPr sz="2200">
                      <a:solidFill>
                        <a:schemeClr val="bg2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FFFFFF"/>
                      </a:solidFill>
                    </a:rPr>
                    <a:t>High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0" name="Straight Arrow Connector 37"/>
              <p:cNvCxnSpPr>
                <a:cxnSpLocks noChangeShapeType="1"/>
              </p:cNvCxnSpPr>
              <p:nvPr/>
            </p:nvCxnSpPr>
            <p:spPr bwMode="auto">
              <a:xfrm>
                <a:off x="8575675" y="1270000"/>
                <a:ext cx="0" cy="4210050"/>
              </a:xfrm>
              <a:prstGeom prst="straightConnector1">
                <a:avLst/>
              </a:prstGeom>
              <a:noFill/>
              <a:ln w="38100">
                <a:solidFill>
                  <a:srgbClr val="00517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8239845" y="962968"/>
                <a:ext cx="6716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lnSpc>
                    <a:spcPts val="2500"/>
                  </a:lnSpc>
                  <a:spcBef>
                    <a:spcPts val="1200"/>
                  </a:spcBef>
                  <a:buClr>
                    <a:schemeClr val="bg2"/>
                  </a:buClr>
                  <a:buSzPct val="140000"/>
                  <a:buFont typeface="Wingdings" pitchFamily="2" charset="2"/>
                  <a:buChar char="§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1pPr>
                <a:lvl2pPr marL="982663" indent="-285750" eaLnBrk="0" hangingPunct="0">
                  <a:lnSpc>
                    <a:spcPts val="2500"/>
                  </a:lnSpc>
                  <a:spcBef>
                    <a:spcPts val="1000"/>
                  </a:spcBef>
                  <a:buClr>
                    <a:schemeClr val="bg2"/>
                  </a:buClr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2pPr>
                <a:lvl3pPr marL="1879600" indent="-319088" eaLnBrk="0" hangingPunct="0">
                  <a:lnSpc>
                    <a:spcPts val="2500"/>
                  </a:lnSpc>
                  <a:spcBef>
                    <a:spcPts val="1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3pPr>
                <a:lvl4pPr marL="2692400" indent="-360363" eaLnBrk="0" hangingPunct="0">
                  <a:lnSpc>
                    <a:spcPts val="2500"/>
                  </a:lnSpc>
                  <a:spcBef>
                    <a:spcPct val="20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4pPr>
                <a:lvl5pPr marL="3405188" indent="-352425" eaLnBrk="0" hangingPunct="0">
                  <a:lnSpc>
                    <a:spcPts val="2500"/>
                  </a:lnSpc>
                  <a:spcBef>
                    <a:spcPct val="20000"/>
                  </a:spcBef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5pPr>
                <a:lvl6pPr marL="38623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6pPr>
                <a:lvl7pPr marL="43195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7pPr>
                <a:lvl8pPr marL="47767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8pPr>
                <a:lvl9pPr marL="5233988" indent="-352425" eaLnBrk="0" fontAlgn="base" hangingPunct="0">
                  <a:lnSpc>
                    <a:spcPts val="2500"/>
                  </a:lnSpc>
                  <a:spcBef>
                    <a:spcPct val="20000"/>
                  </a:spcBef>
                  <a:spcAft>
                    <a:spcPct val="0"/>
                  </a:spcAft>
                  <a:buSzPct val="115000"/>
                  <a:buFont typeface="Verdana" pitchFamily="34" charset="0"/>
                  <a:buChar char="●"/>
                  <a:defRPr sz="2200">
                    <a:solidFill>
                      <a:schemeClr val="bg2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500" b="1">
                    <a:solidFill>
                      <a:srgbClr val="005172"/>
                    </a:solidFill>
                  </a:rPr>
                  <a:t>15 km</a:t>
                </a: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442233" y="3627931"/>
              <a:ext cx="198926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2000" dirty="0" smtClean="0">
                  <a:latin typeface="+mn-lt"/>
                </a:rPr>
                <a:t>Push-pull  systems</a:t>
              </a:r>
            </a:p>
            <a:p>
              <a:pPr>
                <a:lnSpc>
                  <a:spcPts val="1800"/>
                </a:lnSpc>
              </a:pPr>
              <a:endParaRPr lang="en-GB" sz="2000" dirty="0" smtClean="0">
                <a:latin typeface="+mn-lt"/>
              </a:endParaRPr>
            </a:p>
            <a:p>
              <a:pPr>
                <a:lnSpc>
                  <a:spcPts val="1800"/>
                </a:lnSpc>
              </a:pPr>
              <a:r>
                <a:rPr lang="en-GB" sz="2000" dirty="0" err="1" smtClean="0">
                  <a:latin typeface="+mn-lt"/>
                </a:rPr>
                <a:t>Hawassa</a:t>
              </a:r>
              <a:r>
                <a:rPr lang="en-GB" sz="2000" dirty="0" smtClean="0">
                  <a:latin typeface="+mn-lt"/>
                </a:rPr>
                <a:t> area, Ethiopia</a:t>
              </a:r>
            </a:p>
            <a:p>
              <a:pPr>
                <a:lnSpc>
                  <a:spcPts val="1800"/>
                </a:lnSpc>
              </a:pPr>
              <a:endParaRPr lang="en-GB" dirty="0" smtClean="0">
                <a:latin typeface="Verdana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GB" sz="2000" dirty="0" smtClean="0"/>
                <a:t>Maize-based smallholder systems</a:t>
              </a:r>
              <a:endParaRPr lang="en-GB" sz="2000" dirty="0" smtClean="0">
                <a:latin typeface="Verdana" pitchFamily="34" charset="0"/>
              </a:endParaRPr>
            </a:p>
          </p:txBody>
        </p:sp>
      </p:grpSp>
      <p:pic>
        <p:nvPicPr>
          <p:cNvPr id="134" name="Picture Placeholder 28" descr="photo-friday-a-bumper-maize-crop-in-ethiopia.big.jpg"/>
          <p:cNvPicPr>
            <a:picLocks noChangeAspect="1"/>
          </p:cNvPicPr>
          <p:nvPr/>
        </p:nvPicPr>
        <p:blipFill>
          <a:blip r:embed="rId6" cstate="print"/>
          <a:srcRect l="15833" r="15833"/>
          <a:stretch>
            <a:fillRect/>
          </a:stretch>
        </p:blipFill>
        <p:spPr>
          <a:xfrm>
            <a:off x="7045200" y="4775280"/>
            <a:ext cx="2136539" cy="2136539"/>
          </a:xfrm>
          <a:prstGeom prst="ellipse">
            <a:avLst/>
          </a:prstGeom>
        </p:spPr>
      </p:pic>
      <p:pic>
        <p:nvPicPr>
          <p:cNvPr id="135" name="Picture Placeholder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7461" y="-43354"/>
            <a:ext cx="2134945" cy="2134945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701"/>
            <a:ext cx="7392290" cy="502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1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722800" cy="4089600"/>
          </a:xfrm>
        </p:spPr>
        <p:txBody>
          <a:bodyPr/>
          <a:lstStyle/>
          <a:p>
            <a:r>
              <a:rPr lang="en-GB" dirty="0"/>
              <a:t>Origins of agroecology</a:t>
            </a:r>
          </a:p>
          <a:p>
            <a:r>
              <a:rPr lang="en-GB" dirty="0"/>
              <a:t>Agroecology examples at different scales</a:t>
            </a:r>
          </a:p>
          <a:p>
            <a:r>
              <a:rPr lang="en-GB" dirty="0"/>
              <a:t>Evidence on achieving growth, resilience and food security</a:t>
            </a:r>
          </a:p>
          <a:p>
            <a:r>
              <a:rPr lang="en-GB" dirty="0"/>
              <a:t>Institutional barriers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0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Agro-ecology at different scales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376699" y="1587069"/>
            <a:ext cx="8767301" cy="3437509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endParaRPr lang="en-GB" sz="2400" dirty="0" smtClean="0">
              <a:solidFill>
                <a:srgbClr val="1F497D">
                  <a:lumMod val="50000"/>
                </a:srgbClr>
              </a:solidFill>
              <a:latin typeface="Calibri"/>
              <a:cs typeface="Verdan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7871" y="6289724"/>
            <a:ext cx="39333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200" dirty="0" err="1" smtClean="0">
                <a:latin typeface="Verdana" pitchFamily="34" charset="0"/>
              </a:rPr>
              <a:t>Kremen</a:t>
            </a:r>
            <a:r>
              <a:rPr lang="en-GB" sz="1200" dirty="0" smtClean="0">
                <a:latin typeface="Verdana" pitchFamily="34" charset="0"/>
              </a:rPr>
              <a:t> et al., 2012; Ecology and Society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2350" r="17105" b="7930"/>
          <a:stretch/>
        </p:blipFill>
        <p:spPr bwMode="auto">
          <a:xfrm>
            <a:off x="1006495" y="1130814"/>
            <a:ext cx="7507707" cy="50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652358" cy="840125"/>
          </a:xfrm>
        </p:spPr>
        <p:txBody>
          <a:bodyPr/>
          <a:lstStyle/>
          <a:p>
            <a:r>
              <a:rPr lang="en-GB" dirty="0"/>
              <a:t>Agroecological systems: do they </a:t>
            </a:r>
            <a:r>
              <a:rPr lang="en-GB" dirty="0" smtClean="0"/>
              <a:t>deliver? - 1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193155"/>
              </p:ext>
            </p:extLst>
          </p:nvPr>
        </p:nvGraphicFramePr>
        <p:xfrm>
          <a:off x="367030" y="1293225"/>
          <a:ext cx="8626086" cy="468576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660960"/>
                <a:gridCol w="2615878"/>
                <a:gridCol w="2349248"/>
              </a:tblGrid>
              <a:tr h="701625">
                <a:tc>
                  <a:txBody>
                    <a:bodyPr/>
                    <a:lstStyle/>
                    <a:p>
                      <a:r>
                        <a:rPr lang="en-GB" b="1" dirty="0" smtClean="0"/>
                        <a:t>Indicator/ES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Effect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Evidence strength</a:t>
                      </a:r>
                      <a:endParaRPr lang="en-GB" dirty="0"/>
                    </a:p>
                  </a:txBody>
                  <a:tcPr/>
                </a:tc>
              </a:tr>
              <a:tr h="528426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Biodiversity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Medium to large +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09286">
                <a:tc>
                  <a:txBody>
                    <a:bodyPr/>
                    <a:lstStyle/>
                    <a:p>
                      <a:pPr algn="l"/>
                      <a:r>
                        <a:rPr lang="en-GB" b="1" dirty="0" err="1" smtClean="0">
                          <a:solidFill>
                            <a:schemeClr val="tx1"/>
                          </a:solidFill>
                        </a:rPr>
                        <a:t>SOM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to l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&amp;,#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701625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Soil quality (phys., biol., erosion)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to l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50214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C-sequestration &lt;</a:t>
                      </a:r>
                      <a:r>
                        <a:rPr lang="en-GB" b="1" dirty="0" err="1" smtClean="0">
                          <a:solidFill>
                            <a:schemeClr val="tx1"/>
                          </a:solidFill>
                        </a:rPr>
                        <a:t>30cm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Large +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&amp;,#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509287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Water holding capacity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large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531752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Nutrient management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medium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sz="180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01625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N,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P leaching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large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Weak-strong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3600" y="6092905"/>
            <a:ext cx="431951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baseline="30000" dirty="0" smtClean="0"/>
              <a:t>&amp;</a:t>
            </a:r>
            <a:r>
              <a:rPr lang="en-GB" sz="1400" dirty="0" err="1" smtClean="0">
                <a:latin typeface="Verdana" pitchFamily="34" charset="0"/>
              </a:rPr>
              <a:t>Gattinger</a:t>
            </a:r>
            <a:r>
              <a:rPr lang="en-GB" sz="1400" dirty="0" smtClean="0">
                <a:latin typeface="Verdana" pitchFamily="34" charset="0"/>
              </a:rPr>
              <a:t> et al., 2012. </a:t>
            </a:r>
            <a:r>
              <a:rPr lang="en-GB" sz="1400" dirty="0" err="1" smtClean="0">
                <a:latin typeface="Verdana" pitchFamily="34" charset="0"/>
              </a:rPr>
              <a:t>PNAS</a:t>
            </a:r>
            <a:endParaRPr lang="en-GB" sz="1400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r>
              <a:rPr lang="en-GB" sz="1400" baseline="30000" dirty="0"/>
              <a:t>#</a:t>
            </a:r>
            <a:r>
              <a:rPr lang="en-GB" sz="1400" dirty="0" err="1" smtClean="0">
                <a:latin typeface="Verdana" pitchFamily="34" charset="0"/>
              </a:rPr>
              <a:t>Tuomisto</a:t>
            </a:r>
            <a:r>
              <a:rPr lang="en-GB" sz="1400" dirty="0" smtClean="0">
                <a:latin typeface="Verdana" pitchFamily="34" charset="0"/>
              </a:rPr>
              <a:t> et al. 2012. J. </a:t>
            </a:r>
            <a:r>
              <a:rPr lang="en-GB" sz="1400" dirty="0" err="1" smtClean="0">
                <a:latin typeface="Verdana" pitchFamily="34" charset="0"/>
              </a:rPr>
              <a:t>Envir</a:t>
            </a:r>
            <a:r>
              <a:rPr lang="en-GB" sz="1400" dirty="0" smtClean="0">
                <a:latin typeface="Verdana" pitchFamily="34" charset="0"/>
              </a:rPr>
              <a:t>. </a:t>
            </a:r>
            <a:r>
              <a:rPr lang="en-GB" sz="1400" dirty="0" err="1" smtClean="0">
                <a:latin typeface="Verdana" pitchFamily="34" charset="0"/>
              </a:rPr>
              <a:t>Manag</a:t>
            </a:r>
            <a:r>
              <a:rPr lang="en-GB" sz="1400" dirty="0" smtClean="0">
                <a:latin typeface="Verdana" pitchFamily="34" charset="0"/>
              </a:rPr>
              <a:t>. </a:t>
            </a:r>
          </a:p>
          <a:p>
            <a:pPr algn="r">
              <a:lnSpc>
                <a:spcPts val="1800"/>
              </a:lnSpc>
            </a:pPr>
            <a:r>
              <a:rPr lang="en-GB" sz="1400" dirty="0" err="1" smtClean="0">
                <a:latin typeface="Verdana" pitchFamily="34" charset="0"/>
              </a:rPr>
              <a:t>Kremen</a:t>
            </a:r>
            <a:r>
              <a:rPr lang="en-GB" sz="1400" dirty="0" smtClean="0">
                <a:latin typeface="Verdana" pitchFamily="34" charset="0"/>
              </a:rPr>
              <a:t> and Miles, 2012. Ecology and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3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9"/>
            <a:ext cx="8652358" cy="791650"/>
          </a:xfrm>
        </p:spPr>
        <p:txBody>
          <a:bodyPr/>
          <a:lstStyle/>
          <a:p>
            <a:r>
              <a:rPr lang="en-GB" dirty="0"/>
              <a:t>Agroecological systems: do they deliver? - 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67472"/>
              </p:ext>
            </p:extLst>
          </p:nvPr>
        </p:nvGraphicFramePr>
        <p:xfrm>
          <a:off x="304800" y="1384300"/>
          <a:ext cx="8561408" cy="422942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4058856"/>
                <a:gridCol w="2106592"/>
                <a:gridCol w="2395960"/>
              </a:tblGrid>
              <a:tr h="77233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Indicator/ES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Effect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Evidence strength</a:t>
                      </a:r>
                      <a:endParaRPr lang="en-GB" dirty="0"/>
                    </a:p>
                  </a:txBody>
                  <a:tcPr/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Weed control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Moderate to 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Plant pathogen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control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Large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Pest control ~ yield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None to large +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Weak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Pollination ~ yield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Weak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Energy use efficiency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Large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endParaRPr lang="en-GB" sz="1800" kern="1200" baseline="300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4746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Global warming potential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Equivocal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772330">
                <a:tc>
                  <a:txBody>
                    <a:bodyPr/>
                    <a:lstStyle/>
                    <a:p>
                      <a:pPr algn="l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Resilience to environmental disturbance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large +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endParaRPr lang="en-GB" sz="180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3600" y="6092905"/>
            <a:ext cx="43195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baseline="30000" dirty="0" smtClean="0"/>
              <a:t>&amp;</a:t>
            </a:r>
            <a:r>
              <a:rPr lang="en-GB" sz="1400" dirty="0" err="1" smtClean="0">
                <a:latin typeface="Verdana" pitchFamily="34" charset="0"/>
              </a:rPr>
              <a:t>Tuomisto</a:t>
            </a:r>
            <a:r>
              <a:rPr lang="en-GB" sz="1400" dirty="0" smtClean="0">
                <a:latin typeface="Verdana" pitchFamily="34" charset="0"/>
              </a:rPr>
              <a:t> et al. 2012. J. </a:t>
            </a:r>
            <a:r>
              <a:rPr lang="en-GB" sz="1400" dirty="0" err="1" smtClean="0">
                <a:latin typeface="Verdana" pitchFamily="34" charset="0"/>
              </a:rPr>
              <a:t>Envir</a:t>
            </a:r>
            <a:r>
              <a:rPr lang="en-GB" sz="1400" dirty="0" smtClean="0">
                <a:latin typeface="Verdana" pitchFamily="34" charset="0"/>
              </a:rPr>
              <a:t>. </a:t>
            </a:r>
            <a:r>
              <a:rPr lang="en-GB" sz="1400" dirty="0" err="1" smtClean="0">
                <a:latin typeface="Verdana" pitchFamily="34" charset="0"/>
              </a:rPr>
              <a:t>Manag</a:t>
            </a:r>
            <a:r>
              <a:rPr lang="en-GB" sz="1400" dirty="0" smtClean="0">
                <a:latin typeface="Verdana" pitchFamily="34" charset="0"/>
              </a:rPr>
              <a:t>. </a:t>
            </a:r>
          </a:p>
          <a:p>
            <a:pPr algn="r">
              <a:lnSpc>
                <a:spcPts val="1800"/>
              </a:lnSpc>
            </a:pPr>
            <a:r>
              <a:rPr lang="en-GB" sz="1400" dirty="0" err="1" smtClean="0">
                <a:latin typeface="Verdana" pitchFamily="34" charset="0"/>
              </a:rPr>
              <a:t>Kremen</a:t>
            </a:r>
            <a:r>
              <a:rPr lang="en-GB" sz="1400" dirty="0" smtClean="0">
                <a:latin typeface="Verdana" pitchFamily="34" charset="0"/>
              </a:rPr>
              <a:t> and Miles, 2012. Ecology and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2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5666" y="230188"/>
            <a:ext cx="8808334" cy="840125"/>
          </a:xfrm>
        </p:spPr>
        <p:txBody>
          <a:bodyPr/>
          <a:lstStyle/>
          <a:p>
            <a:r>
              <a:rPr lang="en-GB" dirty="0"/>
              <a:t>Agroecological systems: do they deliver? - </a:t>
            </a:r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88440"/>
              </p:ext>
            </p:extLst>
          </p:nvPr>
        </p:nvGraphicFramePr>
        <p:xfrm>
          <a:off x="304798" y="1238251"/>
          <a:ext cx="8179444" cy="409574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003659"/>
                <a:gridCol w="3020613"/>
                <a:gridCol w="2155172"/>
              </a:tblGrid>
              <a:tr h="733046">
                <a:tc>
                  <a:txBody>
                    <a:bodyPr/>
                    <a:lstStyle/>
                    <a:p>
                      <a:r>
                        <a:rPr lang="en-GB" dirty="0" smtClean="0"/>
                        <a:t>Indicator/ES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Effect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Strength of evidence</a:t>
                      </a:r>
                      <a:endParaRPr lang="en-GB" dirty="0"/>
                    </a:p>
                  </a:txBody>
                  <a:tcPr/>
                </a:tc>
              </a:tr>
              <a:tr h="424701">
                <a:tc gridSpan="2"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Yield – all countries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33046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Organic - conventional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medium -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endParaRPr lang="en-GB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470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Yield – developing countries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3304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Organic - conventional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Small to medium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Equivocal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&amp;,#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47209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Resource conserving - subsistence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Large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Weak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(no control)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65979" y="5673805"/>
            <a:ext cx="4527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baseline="30000" dirty="0" smtClean="0"/>
              <a:t>&amp;</a:t>
            </a:r>
            <a:r>
              <a:rPr lang="en-GB" sz="1400" dirty="0" err="1" smtClean="0">
                <a:latin typeface="Verdana" pitchFamily="34" charset="0"/>
              </a:rPr>
              <a:t>Ponisio</a:t>
            </a:r>
            <a:r>
              <a:rPr lang="en-GB" sz="1400" dirty="0" smtClean="0">
                <a:latin typeface="Verdana" pitchFamily="34" charset="0"/>
              </a:rPr>
              <a:t> et al., 2015. Proc. R. Soc. B </a:t>
            </a:r>
          </a:p>
          <a:p>
            <a:pPr algn="r">
              <a:lnSpc>
                <a:spcPts val="1800"/>
              </a:lnSpc>
            </a:pPr>
            <a:r>
              <a:rPr lang="en-GB" sz="1400" baseline="30000" dirty="0" smtClean="0"/>
              <a:t>#</a:t>
            </a:r>
            <a:r>
              <a:rPr lang="en-GB" sz="1400" dirty="0" err="1" smtClean="0">
                <a:latin typeface="Verdana" pitchFamily="34" charset="0"/>
              </a:rPr>
              <a:t>Seufert</a:t>
            </a:r>
            <a:r>
              <a:rPr lang="en-GB" sz="1400" dirty="0" smtClean="0">
                <a:latin typeface="Verdana" pitchFamily="34" charset="0"/>
              </a:rPr>
              <a:t> et al. 2012. Nature </a:t>
            </a:r>
          </a:p>
          <a:p>
            <a:pPr algn="r">
              <a:lnSpc>
                <a:spcPts val="1800"/>
              </a:lnSpc>
            </a:pPr>
            <a:r>
              <a:rPr lang="en-GB" sz="1400" baseline="30000" dirty="0" smtClean="0"/>
              <a:t>$</a:t>
            </a:r>
            <a:r>
              <a:rPr lang="en-GB" sz="1400" dirty="0" err="1" smtClean="0">
                <a:latin typeface="Verdana" pitchFamily="34" charset="0"/>
              </a:rPr>
              <a:t>Badgley</a:t>
            </a:r>
            <a:r>
              <a:rPr lang="en-GB" sz="1400" dirty="0" smtClean="0">
                <a:latin typeface="Verdana" pitchFamily="34" charset="0"/>
              </a:rPr>
              <a:t> et al., </a:t>
            </a:r>
            <a:r>
              <a:rPr lang="en-GB" sz="1400" dirty="0">
                <a:latin typeface="Verdana" pitchFamily="34" charset="0"/>
              </a:rPr>
              <a:t>2007. Renew. Agric. Food Syst. </a:t>
            </a:r>
            <a:endParaRPr lang="en-GB" sz="1400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r>
              <a:rPr lang="en-GB" sz="1400" dirty="0" err="1" smtClean="0">
                <a:latin typeface="Verdana" pitchFamily="34" charset="0"/>
              </a:rPr>
              <a:t>Kremen</a:t>
            </a:r>
            <a:r>
              <a:rPr lang="en-GB" sz="1400" dirty="0" smtClean="0">
                <a:latin typeface="Verdana" pitchFamily="34" charset="0"/>
              </a:rPr>
              <a:t> and Miles, 2012. Ecology and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5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Productivity </a:t>
            </a:r>
            <a:r>
              <a:rPr lang="en-GB" u="sng" dirty="0" smtClean="0"/>
              <a:t>organic</a:t>
            </a:r>
            <a:r>
              <a:rPr lang="en-GB" dirty="0" smtClean="0"/>
              <a:t> versus conventional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462727" y="6321505"/>
            <a:ext cx="3530389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dirty="0" err="1" smtClean="0">
                <a:latin typeface="Verdana" pitchFamily="34" charset="0"/>
              </a:rPr>
              <a:t>Ponisio</a:t>
            </a:r>
            <a:r>
              <a:rPr lang="en-GB" sz="1400" dirty="0" smtClean="0">
                <a:latin typeface="Verdana" pitchFamily="34" charset="0"/>
              </a:rPr>
              <a:t> et al., 2015. Proc. R. Soc. B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t="17667" r="17875" b="11000"/>
          <a:stretch/>
        </p:blipFill>
        <p:spPr bwMode="auto">
          <a:xfrm>
            <a:off x="75447" y="1337842"/>
            <a:ext cx="8917669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43150" y="3562350"/>
            <a:ext cx="1276350" cy="1303035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5203" y="6475176"/>
            <a:ext cx="3920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>
                <a:latin typeface="Verdana" pitchFamily="34" charset="0"/>
              </a:rPr>
              <a:t>Ponisio</a:t>
            </a:r>
            <a:r>
              <a:rPr lang="en-GB" sz="1600" dirty="0">
                <a:latin typeface="Verdana" pitchFamily="34" charset="0"/>
              </a:rPr>
              <a:t> et al., 2015. Proc. R. Soc. B </a:t>
            </a:r>
            <a:endParaRPr lang="en-GB" sz="1600" dirty="0"/>
          </a:p>
        </p:txBody>
      </p:sp>
      <p:sp>
        <p:nvSpPr>
          <p:cNvPr id="8" name="Oval 7"/>
          <p:cNvSpPr/>
          <p:nvPr/>
        </p:nvSpPr>
        <p:spPr>
          <a:xfrm>
            <a:off x="1704975" y="4366267"/>
            <a:ext cx="1276350" cy="1303035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053559" y="915326"/>
            <a:ext cx="2939557" cy="437982"/>
          </a:xfrm>
          <a:prstGeom prst="wedgeRoundRectCallout">
            <a:avLst>
              <a:gd name="adj1" fmla="val -6498"/>
              <a:gd name="adj2" fmla="val 11646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#studies, #data points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/>
              <a:t>Productivity </a:t>
            </a:r>
            <a:r>
              <a:rPr lang="en-GB" u="sng" dirty="0"/>
              <a:t>organic</a:t>
            </a:r>
            <a:r>
              <a:rPr lang="en-GB" dirty="0"/>
              <a:t> versus conventional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97859" y="6392755"/>
            <a:ext cx="39208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600" dirty="0" err="1" smtClean="0">
                <a:latin typeface="Verdana" pitchFamily="34" charset="0"/>
              </a:rPr>
              <a:t>Ponisio</a:t>
            </a:r>
            <a:r>
              <a:rPr lang="en-GB" sz="1600" dirty="0" smtClean="0">
                <a:latin typeface="Verdana" pitchFamily="34" charset="0"/>
              </a:rPr>
              <a:t> et al., 2015. Proc. R. Soc. B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17963" r="12347" b="35407"/>
          <a:stretch/>
        </p:blipFill>
        <p:spPr bwMode="auto">
          <a:xfrm>
            <a:off x="-30973" y="1295400"/>
            <a:ext cx="8578289" cy="41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9487" y="1448790"/>
            <a:ext cx="5167750" cy="1015663"/>
          </a:xfrm>
          <a:prstGeom prst="rect">
            <a:avLst/>
          </a:prstGeom>
          <a:solidFill>
            <a:schemeClr val="tx2">
              <a:lumMod val="20000"/>
              <a:lumOff val="80000"/>
              <a:alpha val="5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r>
              <a:rPr lang="en-GB" b="1" dirty="0" smtClean="0">
                <a:latin typeface="Verdana" pitchFamily="34" charset="0"/>
              </a:rPr>
              <a:t>Cropping system</a:t>
            </a:r>
          </a:p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9488" y="2528105"/>
            <a:ext cx="5169725" cy="913070"/>
          </a:xfrm>
          <a:prstGeom prst="rect">
            <a:avLst/>
          </a:prstGeom>
          <a:solidFill>
            <a:schemeClr val="tx2">
              <a:lumMod val="20000"/>
              <a:lumOff val="80000"/>
              <a:alpha val="5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600"/>
              </a:lnSpc>
            </a:pPr>
            <a:r>
              <a:rPr lang="en-GB" b="1" dirty="0" smtClean="0">
                <a:latin typeface="Verdana" pitchFamily="34" charset="0"/>
              </a:rPr>
              <a:t>Rotation</a:t>
            </a:r>
          </a:p>
          <a:p>
            <a:pPr algn="r">
              <a:lnSpc>
                <a:spcPts val="16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600"/>
              </a:lnSpc>
            </a:pPr>
            <a:endParaRPr lang="en-GB" dirty="0" smtClean="0"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9488" y="3524293"/>
            <a:ext cx="5167750" cy="1015663"/>
          </a:xfrm>
          <a:prstGeom prst="rect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r>
              <a:rPr lang="en-GB" b="1" dirty="0" smtClean="0">
                <a:latin typeface="Verdana" pitchFamily="34" charset="0"/>
              </a:rPr>
              <a:t>Nitrogen input</a:t>
            </a:r>
          </a:p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  <a:p>
            <a:pPr algn="r">
              <a:lnSpc>
                <a:spcPts val="1800"/>
              </a:lnSpc>
            </a:pPr>
            <a:endParaRPr lang="en-GB" dirty="0" smtClean="0"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65405" y="1921896"/>
            <a:ext cx="682906" cy="25833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6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3" y="1111174"/>
            <a:ext cx="9016678" cy="4952576"/>
          </a:xfrm>
        </p:spPr>
        <p:txBody>
          <a:bodyPr/>
          <a:lstStyle/>
          <a:p>
            <a:r>
              <a:rPr lang="en-GB" dirty="0" smtClean="0"/>
              <a:t>Lock-in in current paradigm</a:t>
            </a:r>
          </a:p>
          <a:p>
            <a:pPr lvl="1"/>
            <a:r>
              <a:rPr lang="en-GB" dirty="0" smtClean="0"/>
              <a:t>Organization breeding, services, collectors, contractors, value chains, business models, science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Institutional constraints to agro-ecology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5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 smtClean="0"/>
              <a:t>Institutional constraints to agro-ecology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81" y="698527"/>
            <a:ext cx="6336873" cy="611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7317" y="1553900"/>
            <a:ext cx="8912511" cy="4929716"/>
            <a:chOff x="67317" y="1553900"/>
            <a:chExt cx="8912511" cy="4929716"/>
          </a:xfrm>
        </p:grpSpPr>
        <p:grpSp>
          <p:nvGrpSpPr>
            <p:cNvPr id="3" name="Group 2"/>
            <p:cNvGrpSpPr/>
            <p:nvPr/>
          </p:nvGrpSpPr>
          <p:grpSpPr>
            <a:xfrm>
              <a:off x="67317" y="1553900"/>
              <a:ext cx="8912511" cy="4894991"/>
              <a:chOff x="740780" y="1438907"/>
              <a:chExt cx="7355470" cy="382683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780" y="1438907"/>
                <a:ext cx="7355470" cy="3826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627453" y="1682882"/>
                <a:ext cx="2995802" cy="257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GB" sz="2400" dirty="0" smtClean="0">
                    <a:solidFill>
                      <a:schemeClr val="bg1">
                        <a:lumMod val="50000"/>
                      </a:schemeClr>
                    </a:solidFill>
                    <a:latin typeface="Verdana" pitchFamily="34" charset="0"/>
                  </a:rPr>
                  <a:t>Farmer leaflets France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278055" y="6160001"/>
              <a:ext cx="2128083" cy="323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dirty="0" err="1"/>
                <a:t>Meynard</a:t>
              </a:r>
              <a:r>
                <a:rPr lang="en-GB" dirty="0"/>
                <a:t> </a:t>
              </a:r>
              <a:r>
                <a:rPr lang="en-GB" dirty="0" smtClean="0"/>
                <a:t>et al., 2013</a:t>
              </a:r>
              <a:endParaRPr lang="en-GB" dirty="0" smtClean="0">
                <a:latin typeface="Verdana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27127" y="761761"/>
            <a:ext cx="9618367" cy="6935403"/>
            <a:chOff x="-127127" y="761761"/>
            <a:chExt cx="9618367" cy="6935403"/>
          </a:xfrm>
        </p:grpSpPr>
        <p:grpSp>
          <p:nvGrpSpPr>
            <p:cNvPr id="12" name="Group 11"/>
            <p:cNvGrpSpPr/>
            <p:nvPr/>
          </p:nvGrpSpPr>
          <p:grpSpPr>
            <a:xfrm>
              <a:off x="-127127" y="761761"/>
              <a:ext cx="9618367" cy="6935403"/>
              <a:chOff x="-127127" y="761762"/>
              <a:chExt cx="9618367" cy="56484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-127127" y="761762"/>
                <a:ext cx="9618367" cy="564844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14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126" y="1553900"/>
                <a:ext cx="9301396" cy="3235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979534" y="5903089"/>
              <a:ext cx="1863524" cy="30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1400" dirty="0" smtClean="0">
                  <a:latin typeface="Verdana" pitchFamily="34" charset="0"/>
                </a:rPr>
                <a:t>Source: </a:t>
              </a:r>
              <a:r>
                <a:rPr lang="en-GB" sz="1400" dirty="0" err="1" smtClean="0">
                  <a:latin typeface="Verdana" pitchFamily="34" charset="0"/>
                </a:rPr>
                <a:t>PBL</a:t>
              </a:r>
              <a:r>
                <a:rPr lang="en-GB" sz="1400" dirty="0" smtClean="0">
                  <a:latin typeface="Verdana" pitchFamily="34" charset="0"/>
                </a:rPr>
                <a:t>, 2014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93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192199"/>
            <a:ext cx="9144001" cy="4952576"/>
          </a:xfrm>
        </p:spPr>
        <p:txBody>
          <a:bodyPr/>
          <a:lstStyle/>
          <a:p>
            <a:r>
              <a:rPr lang="en-GB" dirty="0" smtClean="0"/>
              <a:t>Lock-in in current paradigm</a:t>
            </a:r>
          </a:p>
          <a:p>
            <a:pPr lvl="1"/>
            <a:r>
              <a:rPr lang="en-GB" dirty="0" smtClean="0"/>
              <a:t>Organization breeding, services, collectors, contractors, value chains, business models, science</a:t>
            </a:r>
          </a:p>
          <a:p>
            <a:r>
              <a:rPr lang="en-GB" dirty="0" smtClean="0"/>
              <a:t>Benefits of change accrue over time; changes in multiple components are needed simultaneously</a:t>
            </a:r>
          </a:p>
          <a:p>
            <a:r>
              <a:rPr lang="en-GB" dirty="0" smtClean="0"/>
              <a:t>Lack of knowledge on functional agro-biodiversity</a:t>
            </a:r>
          </a:p>
          <a:p>
            <a:pPr lvl="1"/>
            <a:r>
              <a:rPr lang="en-GB" dirty="0" smtClean="0"/>
              <a:t>Need for combining generic and local wisdoms</a:t>
            </a:r>
          </a:p>
          <a:p>
            <a:pPr lvl="1"/>
            <a:r>
              <a:rPr lang="en-GB" dirty="0" smtClean="0"/>
              <a:t>Need for experimentation and local learning: e.g. Farmer Field Schools</a:t>
            </a:r>
          </a:p>
          <a:p>
            <a:r>
              <a:rPr lang="en-GB" dirty="0" smtClean="0"/>
              <a:t>Research funding favours conventional models</a:t>
            </a:r>
          </a:p>
          <a:p>
            <a:pPr lvl="1"/>
            <a:r>
              <a:rPr lang="en-GB" dirty="0" smtClean="0"/>
              <a:t>Amounts, procedures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 smtClean="0"/>
              <a:t>Institutional constraints to agro-ecology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5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Wrapping up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1199" y="981886"/>
            <a:ext cx="8896421" cy="5375563"/>
          </a:xfrm>
          <a:noFill/>
        </p:spPr>
        <p:txBody>
          <a:bodyPr/>
          <a:lstStyle/>
          <a:p>
            <a:r>
              <a:rPr lang="en-GB" dirty="0" smtClean="0"/>
              <a:t>Diversified / organic / agro-ecological production systems have </a:t>
            </a:r>
            <a:r>
              <a:rPr lang="en-GB" b="1" dirty="0" smtClean="0"/>
              <a:t>similar or better ecosystem service provisioning</a:t>
            </a:r>
            <a:r>
              <a:rPr lang="en-GB" dirty="0" smtClean="0"/>
              <a:t> and are </a:t>
            </a:r>
            <a:r>
              <a:rPr lang="en-GB" b="1" dirty="0" smtClean="0"/>
              <a:t>more resilient </a:t>
            </a:r>
            <a:r>
              <a:rPr lang="en-GB" dirty="0" smtClean="0"/>
              <a:t>than industrial systems</a:t>
            </a:r>
          </a:p>
          <a:p>
            <a:r>
              <a:rPr lang="en-GB" dirty="0" smtClean="0"/>
              <a:t>Diversified </a:t>
            </a:r>
            <a:r>
              <a:rPr lang="en-GB" dirty="0"/>
              <a:t>/ </a:t>
            </a:r>
            <a:r>
              <a:rPr lang="en-GB" dirty="0" smtClean="0"/>
              <a:t>organic has </a:t>
            </a:r>
            <a:r>
              <a:rPr lang="en-GB" b="1" dirty="0" smtClean="0"/>
              <a:t>~ 20% lower yield </a:t>
            </a:r>
            <a:r>
              <a:rPr lang="en-GB" dirty="0" smtClean="0"/>
              <a:t>at</a:t>
            </a:r>
            <a:r>
              <a:rPr lang="en-GB" b="1" dirty="0" smtClean="0"/>
              <a:t> field level</a:t>
            </a:r>
            <a:r>
              <a:rPr lang="en-GB" dirty="0" smtClean="0"/>
              <a:t>, with major difference between crops (8-28%)</a:t>
            </a:r>
          </a:p>
          <a:p>
            <a:r>
              <a:rPr lang="en-GB" dirty="0" smtClean="0"/>
              <a:t>Hardly any </a:t>
            </a:r>
            <a:r>
              <a:rPr lang="en-GB" b="1" dirty="0" smtClean="0"/>
              <a:t>data from the South</a:t>
            </a:r>
          </a:p>
          <a:p>
            <a:r>
              <a:rPr lang="en-GB" dirty="0" smtClean="0"/>
              <a:t>Important </a:t>
            </a:r>
            <a:r>
              <a:rPr lang="en-GB" b="1" dirty="0" smtClean="0"/>
              <a:t>lock-in</a:t>
            </a:r>
            <a:r>
              <a:rPr lang="en-GB" dirty="0" smtClean="0"/>
              <a:t> and </a:t>
            </a:r>
            <a:r>
              <a:rPr lang="en-GB" b="1" dirty="0" smtClean="0"/>
              <a:t>research investment gap</a:t>
            </a:r>
          </a:p>
          <a:p>
            <a:r>
              <a:rPr lang="en-GB" dirty="0" smtClean="0"/>
              <a:t>Priorities:</a:t>
            </a:r>
          </a:p>
          <a:p>
            <a:pPr lvl="1"/>
            <a:r>
              <a:rPr lang="en-GB" dirty="0" smtClean="0"/>
              <a:t>Develop </a:t>
            </a:r>
            <a:r>
              <a:rPr lang="en-GB" b="1" dirty="0" smtClean="0"/>
              <a:t>technologies</a:t>
            </a:r>
            <a:r>
              <a:rPr lang="en-GB" dirty="0" smtClean="0"/>
              <a:t> and </a:t>
            </a:r>
            <a:r>
              <a:rPr lang="en-GB" b="1" dirty="0" smtClean="0"/>
              <a:t>institutions</a:t>
            </a:r>
            <a:r>
              <a:rPr lang="en-GB" dirty="0" smtClean="0"/>
              <a:t> for diversity</a:t>
            </a:r>
          </a:p>
          <a:p>
            <a:pPr lvl="1"/>
            <a:r>
              <a:rPr lang="en-GB" dirty="0" smtClean="0"/>
              <a:t>Engage in </a:t>
            </a:r>
            <a:r>
              <a:rPr lang="en-GB" b="1" dirty="0" smtClean="0"/>
              <a:t>sustained co-innovation (</a:t>
            </a:r>
            <a:r>
              <a:rPr lang="en-GB" b="1" dirty="0" err="1" smtClean="0"/>
              <a:t>FFS</a:t>
            </a:r>
            <a:r>
              <a:rPr lang="en-GB" b="1" dirty="0"/>
              <a:t>)</a:t>
            </a:r>
            <a:endParaRPr lang="en-GB" b="1" dirty="0" smtClean="0"/>
          </a:p>
          <a:p>
            <a:pPr lvl="1"/>
            <a:r>
              <a:rPr lang="en-GB" dirty="0" smtClean="0"/>
              <a:t>Generate evidence on positive examples to </a:t>
            </a:r>
            <a:r>
              <a:rPr lang="en-GB" b="1" dirty="0" smtClean="0"/>
              <a:t>accelerate scaling out</a:t>
            </a:r>
          </a:p>
          <a:p>
            <a:pPr lvl="1"/>
            <a:r>
              <a:rPr lang="en-GB" dirty="0" smtClean="0"/>
              <a:t>Develop policy on food </a:t>
            </a:r>
            <a:r>
              <a:rPr lang="en-GB" b="1" dirty="0" smtClean="0"/>
              <a:t>system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5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Biophysical planetary boundaries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0" y="5943505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71550"/>
            <a:ext cx="7646498" cy="545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96622" y="6436756"/>
            <a:ext cx="3918240" cy="23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 dirty="0">
                <a:latin typeface="Arial" charset="0"/>
              </a:rPr>
              <a:t>Will Steffen et al. Science 2015;347:1259855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0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/>
          <a:p>
            <a:r>
              <a:rPr lang="en-GB" dirty="0" smtClean="0"/>
              <a:t>Thank you for your attention</a:t>
            </a:r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7"/>
          </p:nvPr>
        </p:nvSpPr>
        <p:spPr>
          <a:xfrm>
            <a:off x="495300" y="2729552"/>
            <a:ext cx="3394311" cy="3384644"/>
          </a:xfrm>
        </p:spPr>
        <p:txBody>
          <a:bodyPr/>
          <a:lstStyle/>
          <a:p>
            <a:r>
              <a:rPr lang="en-GB" sz="1800" dirty="0" smtClean="0"/>
              <a:t>Thanks to Pablo Tittonell, Jeroen Groot, Felix Bianchi and other colleagues </a:t>
            </a:r>
            <a:r>
              <a:rPr lang="en-GB" sz="1800" dirty="0"/>
              <a:t>from Farming Systems Ecology</a:t>
            </a:r>
          </a:p>
          <a:p>
            <a:endParaRPr lang="en-GB" sz="1800" dirty="0" smtClean="0"/>
          </a:p>
          <a:p>
            <a:r>
              <a:rPr lang="en-GB" sz="1800" dirty="0" smtClean="0">
                <a:hlinkClick r:id="rId3"/>
              </a:rPr>
              <a:t>walter.rossing@wur.nl</a:t>
            </a:r>
            <a:r>
              <a:rPr lang="en-GB" sz="1800" dirty="0" smtClean="0"/>
              <a:t> </a:t>
            </a:r>
          </a:p>
          <a:p>
            <a:r>
              <a:rPr lang="en-GB" sz="1800" u="sng" dirty="0">
                <a:hlinkClick r:id="rId4"/>
              </a:rPr>
              <a:t>www.wageningenur.nl/fse</a:t>
            </a:r>
            <a:endParaRPr lang="en-GB" sz="1800" dirty="0" smtClean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787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An untenable agricultural model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2" y="1134663"/>
            <a:ext cx="1111459" cy="17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94" y="1134663"/>
            <a:ext cx="1216236" cy="1715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785" y="1122334"/>
            <a:ext cx="1258134" cy="17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790" y="1122333"/>
            <a:ext cx="1216930" cy="1744431"/>
          </a:xfrm>
          <a:prstGeom prst="rect">
            <a:avLst/>
          </a:prstGeom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75" y="1143404"/>
            <a:ext cx="1222524" cy="1704481"/>
          </a:xfrm>
          <a:prstGeom prst="rect">
            <a:avLst/>
          </a:prstGeom>
        </p:spPr>
      </p:pic>
      <p:pic>
        <p:nvPicPr>
          <p:cNvPr id="15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685" y="1122333"/>
            <a:ext cx="1187050" cy="1679825"/>
          </a:xfrm>
          <a:prstGeom prst="rect">
            <a:avLst/>
          </a:prstGeom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269" y="1122333"/>
            <a:ext cx="1230755" cy="17255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74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0562" y="3427413"/>
            <a:ext cx="888849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2"/>
                </a:solidFill>
                <a:latin typeface="Verdana" pitchFamily="34" charset="0"/>
              </a:rPr>
              <a:t>Disconnection between producers and consumers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2"/>
                </a:solidFill>
                <a:latin typeface="Verdana" pitchFamily="34" charset="0"/>
              </a:rPr>
              <a:t>Disconnection between outputs and inputs of production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2"/>
                </a:solidFill>
                <a:latin typeface="Verdana" pitchFamily="34" charset="0"/>
              </a:rPr>
              <a:t>Disconnection </a:t>
            </a:r>
            <a:r>
              <a:rPr lang="en-GB" sz="2200" dirty="0">
                <a:solidFill>
                  <a:schemeClr val="bg2"/>
                </a:solidFill>
                <a:latin typeface="Verdana" pitchFamily="34" charset="0"/>
              </a:rPr>
              <a:t>between </a:t>
            </a:r>
            <a:r>
              <a:rPr lang="en-GB" sz="2200" dirty="0" smtClean="0">
                <a:solidFill>
                  <a:schemeClr val="bg2"/>
                </a:solidFill>
                <a:latin typeface="Verdana" pitchFamily="34" charset="0"/>
              </a:rPr>
              <a:t>production and ecosystem services</a:t>
            </a:r>
            <a:endParaRPr lang="en-GB" sz="2200" dirty="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9" t="56889" r="10125" b="26666"/>
          <a:stretch/>
        </p:blipFill>
        <p:spPr bwMode="auto">
          <a:xfrm>
            <a:off x="3004256" y="-1694822"/>
            <a:ext cx="9144000" cy="13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An untenable agricultural model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2" y="1134663"/>
            <a:ext cx="1111459" cy="17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94" y="1134663"/>
            <a:ext cx="1216236" cy="1715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785" y="1122334"/>
            <a:ext cx="1258134" cy="17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790" y="1122333"/>
            <a:ext cx="1216930" cy="1744431"/>
          </a:xfrm>
          <a:prstGeom prst="rect">
            <a:avLst/>
          </a:prstGeom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75" y="1143404"/>
            <a:ext cx="1222524" cy="1704481"/>
          </a:xfrm>
          <a:prstGeom prst="rect">
            <a:avLst/>
          </a:prstGeom>
        </p:spPr>
      </p:pic>
      <p:pic>
        <p:nvPicPr>
          <p:cNvPr id="15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685" y="1122333"/>
            <a:ext cx="1187050" cy="1679825"/>
          </a:xfrm>
          <a:prstGeom prst="rect">
            <a:avLst/>
          </a:prstGeom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269" y="1122333"/>
            <a:ext cx="1230755" cy="17255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74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3" name="Picture 22" descr="http://biblioteca2012.hegoa.efaber.net/system/covers/19577/original/Campesino_a_Campesino.jpg?13849576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" y="3011233"/>
            <a:ext cx="1886073" cy="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57" y="3612387"/>
            <a:ext cx="3095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5011" y="5763266"/>
            <a:ext cx="4823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dirty="0" smtClean="0">
                <a:latin typeface="Verdana" pitchFamily="34" charset="0"/>
              </a:rPr>
              <a:t>Agroecology as movement and practices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18665" y="6349013"/>
            <a:ext cx="28952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dirty="0" smtClean="0">
                <a:latin typeface="Verdana" pitchFamily="34" charset="0"/>
              </a:rPr>
              <a:t>Agroecology as a science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10000" r="50244" b="7333"/>
          <a:stretch/>
        </p:blipFill>
        <p:spPr bwMode="auto">
          <a:xfrm>
            <a:off x="5154270" y="2962598"/>
            <a:ext cx="1912035" cy="287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3648" r="49969" b="10000"/>
          <a:stretch/>
        </p:blipFill>
        <p:spPr bwMode="auto">
          <a:xfrm>
            <a:off x="6718795" y="3093918"/>
            <a:ext cx="2425205" cy="32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09" y="2861925"/>
            <a:ext cx="2521170" cy="300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7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An untenable agricultural model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2" y="1134663"/>
            <a:ext cx="1111459" cy="17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94" y="1134663"/>
            <a:ext cx="1216236" cy="1715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785" y="1122334"/>
            <a:ext cx="1258134" cy="17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790" y="1122333"/>
            <a:ext cx="1216930" cy="1744431"/>
          </a:xfrm>
          <a:prstGeom prst="rect">
            <a:avLst/>
          </a:prstGeom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75" y="1143404"/>
            <a:ext cx="1222524" cy="1704481"/>
          </a:xfrm>
          <a:prstGeom prst="rect">
            <a:avLst/>
          </a:prstGeom>
        </p:spPr>
      </p:pic>
      <p:pic>
        <p:nvPicPr>
          <p:cNvPr id="15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685" y="1122333"/>
            <a:ext cx="1187050" cy="1679825"/>
          </a:xfrm>
          <a:prstGeom prst="rect">
            <a:avLst/>
          </a:prstGeom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269" y="1122333"/>
            <a:ext cx="1230755" cy="17255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74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3" name="Picture 22" descr="http://biblioteca2012.hegoa.efaber.net/system/covers/19577/original/Campesino_a_Campesino.jpg?13849576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" y="3011233"/>
            <a:ext cx="1886073" cy="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57" y="3612387"/>
            <a:ext cx="3095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5011" y="5763266"/>
            <a:ext cx="4823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dirty="0" smtClean="0">
                <a:latin typeface="Verdana" pitchFamily="34" charset="0"/>
              </a:rPr>
              <a:t>Agroecology as movement and practices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18665" y="6349013"/>
            <a:ext cx="28952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dirty="0" smtClean="0">
                <a:latin typeface="Verdana" pitchFamily="34" charset="0"/>
              </a:rPr>
              <a:t>Agroecology as a science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10000" r="50244" b="7333"/>
          <a:stretch/>
        </p:blipFill>
        <p:spPr bwMode="auto">
          <a:xfrm>
            <a:off x="5154270" y="2962598"/>
            <a:ext cx="1912035" cy="287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3648" r="49969" b="10000"/>
          <a:stretch/>
        </p:blipFill>
        <p:spPr bwMode="auto">
          <a:xfrm>
            <a:off x="6718795" y="3093918"/>
            <a:ext cx="2425205" cy="32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09" y="2861925"/>
            <a:ext cx="2521170" cy="300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34074" r="40000" b="26543"/>
          <a:stretch/>
        </p:blipFill>
        <p:spPr bwMode="auto">
          <a:xfrm>
            <a:off x="52104" y="1122333"/>
            <a:ext cx="9010790" cy="571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300251" y="1122334"/>
            <a:ext cx="9715500" cy="5872232"/>
            <a:chOff x="-300251" y="1122334"/>
            <a:chExt cx="9715500" cy="5872232"/>
          </a:xfrm>
        </p:grpSpPr>
        <p:sp>
          <p:nvSpPr>
            <p:cNvPr id="6" name="Rectangle 5"/>
            <p:cNvSpPr/>
            <p:nvPr/>
          </p:nvSpPr>
          <p:spPr>
            <a:xfrm>
              <a:off x="-213756" y="1122334"/>
              <a:ext cx="9524011" cy="58722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http://www.agriculture-nouvelle.fr/wp-content/uploads/2012/10/Plateforme-produisons-autrement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0251" y="2980576"/>
              <a:ext cx="9715500" cy="260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21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Transition to agroecology</a:t>
            </a:r>
            <a:endParaRPr lang="en-GB" dirty="0"/>
          </a:p>
        </p:txBody>
      </p:sp>
      <p:sp>
        <p:nvSpPr>
          <p:cNvPr id="6" name="AutoShape 48"/>
          <p:cNvSpPr>
            <a:spLocks noChangeArrowheads="1"/>
          </p:cNvSpPr>
          <p:nvPr/>
        </p:nvSpPr>
        <p:spPr bwMode="auto">
          <a:xfrm>
            <a:off x="3419475" y="2970051"/>
            <a:ext cx="2089150" cy="576262"/>
          </a:xfrm>
          <a:prstGeom prst="downArrow">
            <a:avLst>
              <a:gd name="adj1" fmla="val 49861"/>
              <a:gd name="adj2" fmla="val 3884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549400" y="738026"/>
            <a:ext cx="1439863" cy="2592387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49400" y="188896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Input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868988" y="1197876"/>
            <a:ext cx="1079500" cy="647700"/>
          </a:xfrm>
          <a:prstGeom prst="rightArrow">
            <a:avLst>
              <a:gd name="adj1" fmla="val 50000"/>
              <a:gd name="adj2" fmla="val 41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48488" y="14058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Yield 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989263" y="1096801"/>
            <a:ext cx="2879725" cy="18716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781425" y="1385726"/>
            <a:ext cx="1295400" cy="50323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781425" y="2320763"/>
            <a:ext cx="1295400" cy="431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286250" y="1888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4573588" y="1888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1549400" y="4729138"/>
            <a:ext cx="1439863" cy="935038"/>
          </a:xfrm>
          <a:prstGeom prst="rightArrow">
            <a:avLst>
              <a:gd name="adj1" fmla="val 50000"/>
              <a:gd name="adj2" fmla="val 3849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549400" y="5070451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Input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5868988" y="4682388"/>
            <a:ext cx="1079500" cy="360363"/>
          </a:xfrm>
          <a:prstGeom prst="rightArrow">
            <a:avLst>
              <a:gd name="adj1" fmla="val 50000"/>
              <a:gd name="adj2" fmla="val 7489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948488" y="4761701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Yield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989263" y="4367188"/>
            <a:ext cx="2879725" cy="187166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781425" y="4727551"/>
            <a:ext cx="719138" cy="36036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781425" y="5591151"/>
            <a:ext cx="719138" cy="36036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3924300" y="50879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4140200" y="50879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4933950" y="4581501"/>
            <a:ext cx="719138" cy="36036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3132138" y="5086326"/>
            <a:ext cx="504825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V="1">
            <a:off x="3492500" y="4941863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3421063" y="5446688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500563" y="4797401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3349625" y="4654526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3349625" y="465452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3349625" y="5446688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3349625" y="6022951"/>
            <a:ext cx="194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4932363" y="5445101"/>
            <a:ext cx="719137" cy="36036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V="1">
            <a:off x="5292725" y="5805463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 flipV="1">
            <a:off x="5148263" y="49418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5365750" y="5086326"/>
            <a:ext cx="287338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5508625" y="4941863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5508625" y="5302226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 flipV="1">
            <a:off x="4284663" y="53736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4284663" y="53736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4645025" y="53736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flipH="1">
            <a:off x="4500563" y="5662588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4500563" y="58784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 flipV="1">
            <a:off x="5148263" y="5805463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>
            <a:off x="4500563" y="4941863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2916238" y="736438"/>
            <a:ext cx="2881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005172"/>
                </a:solidFill>
              </a:rPr>
              <a:t>Specialized System</a:t>
            </a:r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3132138" y="3933801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005172"/>
                </a:solidFill>
              </a:rPr>
              <a:t>Agro-diverse System </a:t>
            </a:r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49" name="AutoShape 49"/>
          <p:cNvSpPr>
            <a:spLocks noChangeArrowheads="1"/>
          </p:cNvSpPr>
          <p:nvPr/>
        </p:nvSpPr>
        <p:spPr bwMode="auto">
          <a:xfrm>
            <a:off x="4284663" y="6238851"/>
            <a:ext cx="287337" cy="431800"/>
          </a:xfrm>
          <a:prstGeom prst="downArrow">
            <a:avLst>
              <a:gd name="adj1" fmla="val 49861"/>
              <a:gd name="adj2" fmla="val 5837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4716463" y="3457413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Externalities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4500563" y="6454751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Externalities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54" name="Demi-tour 4"/>
          <p:cNvSpPr/>
          <p:nvPr/>
        </p:nvSpPr>
        <p:spPr>
          <a:xfrm rot="5400000">
            <a:off x="6569160" y="3026653"/>
            <a:ext cx="2952192" cy="1944216"/>
          </a:xfrm>
          <a:prstGeom prst="uturnArrow">
            <a:avLst>
              <a:gd name="adj1" fmla="val 30095"/>
              <a:gd name="adj2" fmla="val 19631"/>
              <a:gd name="adj3" fmla="val 14810"/>
              <a:gd name="adj4" fmla="val 39047"/>
              <a:gd name="adj5" fmla="val 89110"/>
            </a:avLst>
          </a:prstGeom>
          <a:solidFill>
            <a:srgbClr val="507303"/>
          </a:solidFill>
          <a:ln>
            <a:solidFill>
              <a:srgbClr val="5073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FFFF"/>
                </a:solidFill>
              </a:rPr>
              <a:t>Ecologically-intensive</a:t>
            </a:r>
          </a:p>
          <a:p>
            <a:pPr algn="ctr"/>
            <a:endParaRPr lang="en-GB" b="1" dirty="0" smtClean="0">
              <a:solidFill>
                <a:srgbClr val="FFFFFF"/>
              </a:solidFill>
            </a:endParaRPr>
          </a:p>
          <a:p>
            <a:pPr algn="ctr"/>
            <a:endParaRPr lang="en-GB" b="1" dirty="0" smtClean="0">
              <a:solidFill>
                <a:srgbClr val="FFFFFF"/>
              </a:solidFill>
            </a:endParaRPr>
          </a:p>
          <a:p>
            <a:pPr algn="ctr"/>
            <a:endParaRPr lang="en-GB" b="1" dirty="0" smtClean="0">
              <a:solidFill>
                <a:srgbClr val="FFFFFF"/>
              </a:solidFill>
            </a:endParaRPr>
          </a:p>
          <a:p>
            <a:pPr algn="ctr"/>
            <a:endParaRPr lang="en-GB" b="1" dirty="0" smtClean="0">
              <a:solidFill>
                <a:srgbClr val="FFFFFF"/>
              </a:solidFill>
            </a:endParaRPr>
          </a:p>
          <a:p>
            <a:pPr algn="ctr"/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auto">
          <a:xfrm>
            <a:off x="5867013" y="2166387"/>
            <a:ext cx="1079500" cy="247213"/>
          </a:xfrm>
          <a:prstGeom prst="rightArrow">
            <a:avLst>
              <a:gd name="adj1" fmla="val 50000"/>
              <a:gd name="adj2" fmla="val 41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946513" y="2128238"/>
            <a:ext cx="21974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rgbClr val="005172"/>
                </a:solidFill>
              </a:rPr>
              <a:t>Other ecosystem services</a:t>
            </a:r>
            <a:endParaRPr lang="en-GB" sz="1400" dirty="0">
              <a:solidFill>
                <a:srgbClr val="005172"/>
              </a:solidFill>
            </a:endParaRPr>
          </a:p>
        </p:txBody>
      </p:sp>
      <p:sp>
        <p:nvSpPr>
          <p:cNvPr id="55" name="AutoShape 4"/>
          <p:cNvSpPr>
            <a:spLocks noChangeArrowheads="1"/>
          </p:cNvSpPr>
          <p:nvPr/>
        </p:nvSpPr>
        <p:spPr bwMode="auto">
          <a:xfrm>
            <a:off x="5867013" y="5329213"/>
            <a:ext cx="1079500" cy="647700"/>
          </a:xfrm>
          <a:prstGeom prst="rightArrow">
            <a:avLst>
              <a:gd name="adj1" fmla="val 50000"/>
              <a:gd name="adj2" fmla="val 41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5172"/>
              </a:solidFill>
            </a:endParaRP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6946513" y="5537175"/>
            <a:ext cx="21974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005172"/>
                </a:solidFill>
              </a:rPr>
              <a:t>Other ecosystem </a:t>
            </a:r>
            <a:r>
              <a:rPr lang="en-GB" sz="1400" dirty="0" smtClean="0">
                <a:solidFill>
                  <a:srgbClr val="005172"/>
                </a:solidFill>
              </a:rPr>
              <a:t>services</a:t>
            </a:r>
            <a:endParaRPr lang="en-GB" sz="1400" dirty="0">
              <a:solidFill>
                <a:srgbClr val="00517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49" grpId="0" animBg="1"/>
      <p:bldP spid="51" grpId="0"/>
      <p:bldP spid="54" grpId="0" animBg="1"/>
      <p:bldP spid="55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21400" y="6540500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endParaRPr lang="en-GB" sz="1400" dirty="0" smtClean="0"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4235" y="679412"/>
            <a:ext cx="1644510" cy="5789923"/>
          </a:xfrm>
          <a:prstGeom prst="rect">
            <a:avLst/>
          </a:prstGeom>
          <a:pattFill prst="ltUp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orme libre 15"/>
          <p:cNvSpPr>
            <a:spLocks/>
          </p:cNvSpPr>
          <p:nvPr/>
        </p:nvSpPr>
        <p:spPr bwMode="auto">
          <a:xfrm>
            <a:off x="2919491" y="2408340"/>
            <a:ext cx="4820132" cy="3615629"/>
          </a:xfrm>
          <a:custGeom>
            <a:avLst/>
            <a:gdLst>
              <a:gd name="T0" fmla="*/ 0 w 4229081"/>
              <a:gd name="T1" fmla="*/ 1935163 h 1935651"/>
              <a:gd name="T2" fmla="*/ 1161894 w 4229081"/>
              <a:gd name="T3" fmla="*/ 1109329 h 1935651"/>
              <a:gd name="T4" fmla="*/ 2966250 w 4229081"/>
              <a:gd name="T5" fmla="*/ 382103 h 1935651"/>
              <a:gd name="T6" fmla="*/ 4688588 w 4229081"/>
              <a:gd name="T7" fmla="*/ 0 h 19356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9081" h="1935651">
                <a:moveTo>
                  <a:pt x="0" y="1935651"/>
                </a:moveTo>
                <a:cubicBezTo>
                  <a:pt x="301049" y="1652084"/>
                  <a:pt x="602099" y="1368518"/>
                  <a:pt x="1048023" y="1109609"/>
                </a:cubicBezTo>
                <a:cubicBezTo>
                  <a:pt x="1493947" y="850700"/>
                  <a:pt x="2145365" y="567134"/>
                  <a:pt x="2675541" y="382199"/>
                </a:cubicBezTo>
                <a:cubicBezTo>
                  <a:pt x="3205717" y="197264"/>
                  <a:pt x="4229081" y="0"/>
                  <a:pt x="4229081" y="0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760084" y="366018"/>
            <a:ext cx="0" cy="6119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760084" y="6485830"/>
            <a:ext cx="81468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072746" y="6398668"/>
            <a:ext cx="4824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800" dirty="0" smtClean="0">
                <a:cs typeface="+mn-cs"/>
              </a:rPr>
              <a:t>Technical innovation</a:t>
            </a:r>
            <a:endParaRPr lang="en-GB" sz="2800" dirty="0">
              <a:cs typeface="+mn-cs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 rot="16200000">
            <a:off x="-1906122" y="2553128"/>
            <a:ext cx="4751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800" dirty="0" smtClean="0">
                <a:cs typeface="+mn-cs"/>
              </a:rPr>
              <a:t>Institutional innovation</a:t>
            </a:r>
            <a:endParaRPr lang="en-GB" sz="2800" dirty="0">
              <a:cs typeface="+mn-cs"/>
            </a:endParaRPr>
          </a:p>
        </p:txBody>
      </p:sp>
      <p:sp>
        <p:nvSpPr>
          <p:cNvPr id="17" name="Forme libre 21"/>
          <p:cNvSpPr>
            <a:spLocks/>
          </p:cNvSpPr>
          <p:nvPr/>
        </p:nvSpPr>
        <p:spPr bwMode="auto">
          <a:xfrm rot="10626574">
            <a:off x="1624429" y="823359"/>
            <a:ext cx="5142741" cy="3478726"/>
          </a:xfrm>
          <a:custGeom>
            <a:avLst/>
            <a:gdLst>
              <a:gd name="T0" fmla="*/ 0 w 4229081"/>
              <a:gd name="T1" fmla="*/ 1935163 h 1935651"/>
              <a:gd name="T2" fmla="*/ 1161894 w 4229081"/>
              <a:gd name="T3" fmla="*/ 1109329 h 1935651"/>
              <a:gd name="T4" fmla="*/ 2966250 w 4229081"/>
              <a:gd name="T5" fmla="*/ 382103 h 1935651"/>
              <a:gd name="T6" fmla="*/ 4688588 w 4229081"/>
              <a:gd name="T7" fmla="*/ 0 h 19356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9081" h="1935651">
                <a:moveTo>
                  <a:pt x="0" y="1935651"/>
                </a:moveTo>
                <a:cubicBezTo>
                  <a:pt x="301049" y="1652084"/>
                  <a:pt x="602099" y="1368518"/>
                  <a:pt x="1048023" y="1109609"/>
                </a:cubicBezTo>
                <a:cubicBezTo>
                  <a:pt x="1493947" y="850700"/>
                  <a:pt x="2145365" y="567134"/>
                  <a:pt x="2675541" y="382199"/>
                </a:cubicBezTo>
                <a:cubicBezTo>
                  <a:pt x="3205717" y="197264"/>
                  <a:pt x="4229081" y="0"/>
                  <a:pt x="4229081" y="0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8" name="Ellipse 22"/>
          <p:cNvSpPr/>
          <p:nvPr/>
        </p:nvSpPr>
        <p:spPr>
          <a:xfrm rot="20389211">
            <a:off x="923849" y="4613578"/>
            <a:ext cx="1896659" cy="17357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Current</a:t>
            </a:r>
          </a:p>
          <a:p>
            <a:pPr algn="ctr"/>
            <a:r>
              <a:rPr lang="en-GB" sz="1600" dirty="0" smtClean="0"/>
              <a:t>systems</a:t>
            </a:r>
            <a:endParaRPr lang="en-GB" sz="1600" dirty="0"/>
          </a:p>
        </p:txBody>
      </p:sp>
      <p:sp>
        <p:nvSpPr>
          <p:cNvPr id="19" name="Ellipse 23"/>
          <p:cNvSpPr/>
          <p:nvPr/>
        </p:nvSpPr>
        <p:spPr>
          <a:xfrm rot="20521686">
            <a:off x="2402344" y="3892527"/>
            <a:ext cx="1726691" cy="98360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Eco-efficiency</a:t>
            </a:r>
            <a:endParaRPr lang="en-GB" sz="1600" dirty="0"/>
          </a:p>
        </p:txBody>
      </p:sp>
      <p:sp>
        <p:nvSpPr>
          <p:cNvPr id="20" name="Ellipse 24"/>
          <p:cNvSpPr/>
          <p:nvPr/>
        </p:nvSpPr>
        <p:spPr>
          <a:xfrm rot="19958697">
            <a:off x="3834082" y="3004521"/>
            <a:ext cx="1988578" cy="63561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Input substitution</a:t>
            </a:r>
            <a:endParaRPr lang="en-GB" sz="1600" dirty="0"/>
          </a:p>
        </p:txBody>
      </p:sp>
      <p:sp>
        <p:nvSpPr>
          <p:cNvPr id="21" name="Ellipse 25"/>
          <p:cNvSpPr/>
          <p:nvPr/>
        </p:nvSpPr>
        <p:spPr>
          <a:xfrm rot="20521686">
            <a:off x="5612664" y="1747658"/>
            <a:ext cx="1522347" cy="10556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 re-design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Ellipse 26"/>
          <p:cNvSpPr/>
          <p:nvPr/>
        </p:nvSpPr>
        <p:spPr>
          <a:xfrm rot="20389211">
            <a:off x="6989222" y="349249"/>
            <a:ext cx="1896659" cy="17357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404040"/>
                </a:solidFill>
              </a:rPr>
              <a:t>Agro-ecological landscapes &amp; food systems</a:t>
            </a:r>
            <a:endParaRPr lang="en-GB" sz="1600" dirty="0">
              <a:solidFill>
                <a:srgbClr val="404040"/>
              </a:solidFill>
            </a:endParaRPr>
          </a:p>
        </p:txBody>
      </p:sp>
      <p:sp>
        <p:nvSpPr>
          <p:cNvPr id="23" name="ZoneTexte 31"/>
          <p:cNvSpPr txBox="1"/>
          <p:nvPr/>
        </p:nvSpPr>
        <p:spPr>
          <a:xfrm>
            <a:off x="4006699" y="709310"/>
            <a:ext cx="1678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Critical transition zone (vulnerability)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32435"/>
            <a:ext cx="226696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Source: Tittonell, 2014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36021" y="5152248"/>
            <a:ext cx="3927258" cy="12464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Crop rotation &amp; management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itchFamily="34" charset="0"/>
              </a:rPr>
              <a:t>Crop diversity in space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Functional biodiversity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Including livestock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itchFamily="34" charset="0"/>
              </a:rPr>
              <a:t>Closing </a:t>
            </a:r>
            <a:r>
              <a:rPr lang="en-GB" sz="1600" dirty="0" err="1">
                <a:latin typeface="Verdana" pitchFamily="34" charset="0"/>
              </a:rPr>
              <a:t>NPK</a:t>
            </a:r>
            <a:r>
              <a:rPr lang="en-GB" sz="1600" dirty="0">
                <a:latin typeface="Verdana" pitchFamily="34" charset="0"/>
              </a:rPr>
              <a:t> cycles: </a:t>
            </a:r>
            <a:r>
              <a:rPr lang="en-GB" sz="1600" dirty="0" smtClean="0">
                <a:latin typeface="Verdana" pitchFamily="34" charset="0"/>
              </a:rPr>
              <a:t>farm/region</a:t>
            </a:r>
            <a:endParaRPr lang="en-GB" sz="1600" dirty="0"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806" y="884845"/>
            <a:ext cx="2728039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Access to markets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Legal framework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Logistic opportunities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Capital availability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Farmer learning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Advisory services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9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3" grpId="0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7975" y="230188"/>
            <a:ext cx="8755001" cy="840125"/>
          </a:xfrm>
        </p:spPr>
        <p:txBody>
          <a:bodyPr/>
          <a:lstStyle/>
          <a:p>
            <a:r>
              <a:rPr lang="en-GB" dirty="0" smtClean="0"/>
              <a:t>Characteristics of agro-ecological production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231003"/>
            <a:ext cx="9144000" cy="440055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Principles taken from natural systems:</a:t>
            </a:r>
          </a:p>
          <a:p>
            <a:r>
              <a:rPr lang="en-GB" dirty="0" smtClean="0"/>
              <a:t>Positive interactions - Benefit from diversity: time, space and genotypes</a:t>
            </a:r>
          </a:p>
          <a:p>
            <a:r>
              <a:rPr lang="en-GB" dirty="0" smtClean="0"/>
              <a:t>Systemic approaches - Manage interactions for system-wide productivity rather than individual species productivity</a:t>
            </a:r>
          </a:p>
          <a:p>
            <a:r>
              <a:rPr lang="en-GB" dirty="0" smtClean="0"/>
              <a:t>Integrate crops and livestock</a:t>
            </a:r>
          </a:p>
          <a:p>
            <a:r>
              <a:rPr lang="en-GB" dirty="0" smtClean="0"/>
              <a:t>Stimulate cycling of nutrients and energy on-farm to avoid external inputs</a:t>
            </a:r>
          </a:p>
          <a:p>
            <a:pPr marL="0" indent="0">
              <a:buNone/>
            </a:pPr>
            <a:r>
              <a:rPr lang="en-GB" dirty="0" smtClean="0"/>
              <a:t>Knowledge-intensive, local, profitable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3" name="AutoShape 2" descr="Image result for agroecolog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7" descr="Image result for ifo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9" descr="Image result for ifo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21400" y="6540500"/>
            <a:ext cx="184731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endParaRPr lang="en-GB" sz="1400" dirty="0" smtClean="0"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3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M:\My Documents"/>
  <p:tag name="BULLETTYPE" val="3"/>
  <p:tag name="BUBBLENAMEVISIBLE" val="True"/>
  <p:tag name="ALLOWUSERFEEDBACK" val="Fals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INCLUDESESSION" val="True"/>
  <p:tag name="TASKPANEKEY" val="54986830-d83a-4151-bdb5-d524e481058b"/>
  <p:tag name="TPFULLVERSION" val="4.5.1.22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Wageningen UR">
  <a:themeElements>
    <a:clrScheme name="WHUK - 010412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948A8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4524</TotalTime>
  <Words>1102</Words>
  <Application>Microsoft Office PowerPoint</Application>
  <PresentationFormat>On-screen Show (4:3)</PresentationFormat>
  <Paragraphs>271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Arial</vt:lpstr>
      <vt:lpstr>Calibri</vt:lpstr>
      <vt:lpstr>msgothic</vt:lpstr>
      <vt:lpstr>Verdana</vt:lpstr>
      <vt:lpstr>Wingdings</vt:lpstr>
      <vt:lpstr>Wageningen UR</vt:lpstr>
      <vt:lpstr>Thème Office</vt:lpstr>
      <vt:lpstr>1_Thème Office</vt:lpstr>
      <vt:lpstr>3_Thème Office</vt:lpstr>
      <vt:lpstr>1_Wageningen UR</vt:lpstr>
      <vt:lpstr>3_Wageningen UR</vt:lpstr>
      <vt:lpstr>Agroecology and ecological intensification – what potential and how to unlock it?</vt:lpstr>
      <vt:lpstr>Outline</vt:lpstr>
      <vt:lpstr>Biophysical planetary boundaries</vt:lpstr>
      <vt:lpstr>An untenable agricultural model</vt:lpstr>
      <vt:lpstr>An untenable agricultural model</vt:lpstr>
      <vt:lpstr>An untenable agricultural model</vt:lpstr>
      <vt:lpstr>Transition to agroecology</vt:lpstr>
      <vt:lpstr>PowerPoint Presentation</vt:lpstr>
      <vt:lpstr>Characteristics of agro-ecological production</vt:lpstr>
      <vt:lpstr>Diversity in terminology</vt:lpstr>
      <vt:lpstr>Rice-ducks-fish-azolla - Indonesia</vt:lpstr>
      <vt:lpstr>Rice-ducks-fish-azolla - Indonesia</vt:lpstr>
      <vt:lpstr>PowerPoint Presentation</vt:lpstr>
      <vt:lpstr>PowerPoint Presentation</vt:lpstr>
      <vt:lpstr>PowerPoint Presentation</vt:lpstr>
      <vt:lpstr>Diversity in time &amp; space &amp; genes</vt:lpstr>
      <vt:lpstr>Push-pull in maize</vt:lpstr>
      <vt:lpstr>PowerPoint Presentation</vt:lpstr>
      <vt:lpstr>PowerPoint Presentation</vt:lpstr>
      <vt:lpstr>Agro-ecology at different scales</vt:lpstr>
      <vt:lpstr>Agroecological systems: do they deliver? - 1</vt:lpstr>
      <vt:lpstr>Agroecological systems: do they deliver? - 2</vt:lpstr>
      <vt:lpstr>Agroecological systems: do they deliver? - 3</vt:lpstr>
      <vt:lpstr>Productivity organic versus conventional</vt:lpstr>
      <vt:lpstr>Productivity organic versus conventional</vt:lpstr>
      <vt:lpstr>Institutional constraints to agro-ecology</vt:lpstr>
      <vt:lpstr>Institutional constraints to agro-ecology</vt:lpstr>
      <vt:lpstr>Institutional constraints to agro-ecology</vt:lpstr>
      <vt:lpstr>Wrapping up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Sarah Cummings</cp:lastModifiedBy>
  <cp:revision>432</cp:revision>
  <dcterms:created xsi:type="dcterms:W3CDTF">2011-09-29T08:30:03Z</dcterms:created>
  <dcterms:modified xsi:type="dcterms:W3CDTF">2016-03-04T09:22:48Z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