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0" r:id="rId3"/>
    <p:sldId id="262" r:id="rId4"/>
    <p:sldId id="263" r:id="rId5"/>
    <p:sldId id="264" r:id="rId6"/>
    <p:sldId id="261" r:id="rId7"/>
    <p:sldId id="258" r:id="rId8"/>
    <p:sldId id="266" r:id="rId9"/>
    <p:sldId id="265" r:id="rId10"/>
    <p:sldId id="267" r:id="rId11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DRIGUEZ BILBAO Jorge (DEVCO)" initials="RBJ(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5EC1"/>
    <a:srgbClr val="3166CF"/>
    <a:srgbClr val="3E6FD2"/>
    <a:srgbClr val="BDDEFF"/>
    <a:srgbClr val="99CCFF"/>
    <a:srgbClr val="808080"/>
    <a:srgbClr val="FFD624"/>
    <a:srgbClr val="0F5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565" autoAdjust="0"/>
  </p:normalViewPr>
  <p:slideViewPr>
    <p:cSldViewPr>
      <p:cViewPr>
        <p:scale>
          <a:sx n="75" d="100"/>
          <a:sy n="75" d="100"/>
        </p:scale>
        <p:origin x="-2580" y="-9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238114B0-41C2-4041-9572-2B9A9A5A0CD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1090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7F9695FB-D908-4160-AE67-B85245447BF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1658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 smtClean="0">
              <a:latin typeface="Arial" pitchFamily="34" charset="0"/>
            </a:endParaRPr>
          </a:p>
        </p:txBody>
      </p:sp>
      <p:sp>
        <p:nvSpPr>
          <p:cNvPr id="20483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1687" indent="-285264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1057" indent="-228211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597480" indent="-228211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3902" indent="-228211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0325" indent="-22821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66748" indent="-22821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3171" indent="-22821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79593" indent="-22821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D995809C-6A39-4E93-9109-91047D11B6D9}" type="slidenum">
              <a:rPr lang="en-GB" altLang="en-US">
                <a:solidFill>
                  <a:schemeClr val="tx1"/>
                </a:solidFill>
                <a:latin typeface="Arial" pitchFamily="34" charset="0"/>
              </a:rPr>
              <a:pPr eaLnBrk="1" hangingPunct="1"/>
              <a:t>2</a:t>
            </a:fld>
            <a:endParaRPr lang="en-GB" altLang="en-US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 txBox="1">
            <a:spLocks noGrp="1" noChangeArrowheads="1"/>
          </p:cNvSpPr>
          <p:nvPr/>
        </p:nvSpPr>
        <p:spPr bwMode="auto">
          <a:xfrm>
            <a:off x="3851541" y="9430624"/>
            <a:ext cx="2946135" cy="49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6" tIns="45626" rIns="91256" bIns="45626" anchor="b"/>
          <a:lstStyle>
            <a:lvl1pPr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/>
            <a:fld id="{F4CF70B5-206F-B045-8685-B4A06E2EEFBA}" type="slidenum">
              <a:rPr lang="en-GB">
                <a:solidFill>
                  <a:schemeClr val="tx1"/>
                </a:solidFill>
                <a:latin typeface="Times New Roman" charset="0"/>
              </a:rPr>
              <a:pPr algn="r" eaLnBrk="1" hangingPunct="1"/>
              <a:t>3</a:t>
            </a:fld>
            <a:endParaRPr lang="en-GB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2525" cy="37226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577" y="4716104"/>
            <a:ext cx="4980521" cy="446730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fr-FR" dirty="0">
              <a:latin typeface="Arial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 smtClean="0">
              <a:latin typeface="Arial" pitchFamily="34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1761" indent="-285293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1171" indent="-228234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597640" indent="-228234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4108" indent="-228234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5FD7F549-DF63-4C08-9ACE-3035E70C2A78}" type="slidenum">
              <a:rPr lang="en-GB" altLang="en-US">
                <a:solidFill>
                  <a:schemeClr val="tx1"/>
                </a:solidFill>
                <a:latin typeface="Arial" pitchFamily="34" charset="0"/>
              </a:rPr>
              <a:pPr eaLnBrk="1" hangingPunct="1"/>
              <a:t>4</a:t>
            </a:fld>
            <a:endParaRPr lang="en-GB" altLang="en-US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 smtClean="0">
              <a:latin typeface="Arial" pitchFamily="34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1761" indent="-285293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1171" indent="-228234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597640" indent="-228234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4108" indent="-228234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E9A6DC22-B730-40F2-9A03-8CE333CF5308}" type="slidenum">
              <a:rPr lang="en-GB" altLang="en-US">
                <a:solidFill>
                  <a:schemeClr val="tx1"/>
                </a:solidFill>
                <a:latin typeface="Arial" pitchFamily="34" charset="0"/>
              </a:rPr>
              <a:pPr eaLnBrk="1" hangingPunct="1"/>
              <a:t>5</a:t>
            </a:fld>
            <a:endParaRPr lang="en-GB" altLang="en-US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en-US" b="1" dirty="0">
              <a:ea typeface="MS PGothic" pitchFamily="34" charset="-128"/>
              <a:cs typeface="MS PGothic" charset="0"/>
            </a:endParaRPr>
          </a:p>
          <a:p>
            <a:pPr marL="171157" indent="-171157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ea typeface="MS PGothic" pitchFamily="34" charset="-128"/>
                <a:cs typeface="MS PGothic" charset="0"/>
              </a:rPr>
              <a:t>Develop</a:t>
            </a:r>
            <a:r>
              <a:rPr lang="en-US" dirty="0">
                <a:ea typeface="MS PGothic" pitchFamily="34" charset="-128"/>
                <a:cs typeface="MS PGothic" charset="0"/>
              </a:rPr>
              <a:t> and </a:t>
            </a:r>
            <a:r>
              <a:rPr lang="en-US" b="1" dirty="0">
                <a:ea typeface="MS PGothic" pitchFamily="34" charset="-128"/>
                <a:cs typeface="MS PGothic" charset="0"/>
              </a:rPr>
              <a:t>implement </a:t>
            </a:r>
            <a:r>
              <a:rPr lang="en-US" dirty="0">
                <a:ea typeface="MS PGothic" pitchFamily="34" charset="-128"/>
                <a:cs typeface="MS PGothic" charset="0"/>
              </a:rPr>
              <a:t>their </a:t>
            </a:r>
            <a:r>
              <a:rPr lang="en-US" b="1" dirty="0">
                <a:ea typeface="MS PGothic" pitchFamily="34" charset="-128"/>
                <a:cs typeface="MS PGothic" charset="0"/>
              </a:rPr>
              <a:t>own policies </a:t>
            </a:r>
            <a:r>
              <a:rPr lang="en-US" dirty="0">
                <a:ea typeface="MS PGothic" pitchFamily="34" charset="-128"/>
                <a:cs typeface="MS PGothic" charset="0"/>
              </a:rPr>
              <a:t>and </a:t>
            </a:r>
            <a:r>
              <a:rPr lang="en-US" b="1" dirty="0">
                <a:ea typeface="MS PGothic" pitchFamily="34" charset="-128"/>
                <a:cs typeface="MS PGothic" charset="0"/>
              </a:rPr>
              <a:t>mobilize additional resources </a:t>
            </a:r>
            <a:r>
              <a:rPr lang="en-US" dirty="0">
                <a:ea typeface="MS PGothic" pitchFamily="34" charset="-128"/>
                <a:cs typeface="MS PGothic" charset="0"/>
              </a:rPr>
              <a:t>(involving civil society and private actors)</a:t>
            </a:r>
          </a:p>
          <a:p>
            <a:pPr marL="171157" indent="-171157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b="1" dirty="0">
                <a:ea typeface="MS PGothic" pitchFamily="34" charset="-128"/>
                <a:cs typeface="MS PGothic" charset="0"/>
              </a:rPr>
              <a:t>Improve</a:t>
            </a:r>
            <a:r>
              <a:rPr lang="en-GB" dirty="0">
                <a:ea typeface="MS PGothic" pitchFamily="34" charset="-128"/>
                <a:cs typeface="MS PGothic" charset="0"/>
              </a:rPr>
              <a:t> the </a:t>
            </a:r>
            <a:r>
              <a:rPr lang="en-GB" b="1" dirty="0">
                <a:ea typeface="MS PGothic" pitchFamily="34" charset="-128"/>
                <a:cs typeface="MS PGothic" charset="0"/>
              </a:rPr>
              <a:t>design</a:t>
            </a:r>
            <a:r>
              <a:rPr lang="en-GB" dirty="0">
                <a:ea typeface="MS PGothic" pitchFamily="34" charset="-128"/>
                <a:cs typeface="MS PGothic" charset="0"/>
              </a:rPr>
              <a:t> and </a:t>
            </a:r>
            <a:r>
              <a:rPr lang="en-GB" b="1" dirty="0">
                <a:ea typeface="MS PGothic" pitchFamily="34" charset="-128"/>
                <a:cs typeface="MS PGothic" charset="0"/>
              </a:rPr>
              <a:t>local implementation </a:t>
            </a:r>
            <a:r>
              <a:rPr lang="en-GB" dirty="0">
                <a:ea typeface="MS PGothic" pitchFamily="34" charset="-128"/>
                <a:cs typeface="MS PGothic" charset="0"/>
              </a:rPr>
              <a:t>of </a:t>
            </a:r>
            <a:r>
              <a:rPr lang="en-GB" b="1" dirty="0">
                <a:ea typeface="MS PGothic" pitchFamily="34" charset="-128"/>
                <a:cs typeface="MS PGothic" charset="0"/>
              </a:rPr>
              <a:t>central policies </a:t>
            </a:r>
            <a:r>
              <a:rPr lang="en-GB" dirty="0">
                <a:ea typeface="MS PGothic" pitchFamily="34" charset="-128"/>
                <a:cs typeface="MS PGothic" charset="0"/>
              </a:rPr>
              <a:t>and public spending efficiency</a:t>
            </a:r>
            <a:endParaRPr lang="en-US" dirty="0">
              <a:ea typeface="MS PGothic" pitchFamily="34" charset="-128"/>
              <a:cs typeface="MS PGothic" charset="0"/>
            </a:endParaRPr>
          </a:p>
          <a:p>
            <a:pPr marL="171157" indent="-171157">
              <a:buFont typeface="Arial" panose="020B0604020202020204" pitchFamily="34" charset="0"/>
              <a:buChar char="•"/>
              <a:defRPr/>
            </a:pPr>
            <a:endParaRPr lang="en-US" dirty="0" smtClean="0">
              <a:latin typeface="Arial" pitchFamily="34" charset="0"/>
              <a:ea typeface="MS PGothic" pitchFamily="34" charset="-128"/>
              <a:cs typeface="MS PGothic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522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1761" indent="-285293" defTabSz="914522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 marL="1141171" indent="-228234" defTabSz="914522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 marL="1597640" indent="-228234" defTabSz="914522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4pPr>
            <a:lvl5pPr marL="2054108" indent="-228234" defTabSz="914522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5pPr>
            <a:lvl6pPr marL="2510577" indent="-228234" defTabSz="9145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2967045" indent="-228234" defTabSz="9145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3423514" indent="-228234" defTabSz="9145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3879982" indent="-228234" defTabSz="9145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fld id="{3797B488-B9E9-734B-9CFF-8188E84A9F04}" type="slidenum">
              <a:rPr lang="en-GB">
                <a:solidFill>
                  <a:schemeClr val="tx1"/>
                </a:solidFill>
                <a:latin typeface="Arial" charset="0"/>
              </a:rPr>
              <a:pPr/>
              <a:t>6</a:t>
            </a:fld>
            <a:endParaRPr lang="en-GB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851383" y="9429990"/>
            <a:ext cx="2946292" cy="49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6" tIns="45632" rIns="91266" bIns="45632" anchor="b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2978CB38-7380-4199-A0CA-8F4207904254}" type="slidenum">
              <a:rPr lang="en-GB" altLang="en-US">
                <a:latin typeface="Times New Roman" pitchFamily="18" charset="0"/>
                <a:cs typeface="Times New Roman" pitchFamily="18" charset="0"/>
              </a:rPr>
              <a:pPr algn="r" eaLnBrk="1" hangingPunct="1"/>
              <a:t>7</a:t>
            </a:fld>
            <a:endParaRPr lang="en-GB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2525" cy="3722688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74" y="4717375"/>
            <a:ext cx="4984329" cy="44666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BE" altLang="en-US" b="1" smtClean="0">
              <a:latin typeface="Arial" pitchFamily="34" charset="0"/>
            </a:endParaRPr>
          </a:p>
          <a:p>
            <a:pPr eaLnBrk="1" hangingPunct="1"/>
            <a:endParaRPr lang="fr-BE" altLang="en-US" b="1" smtClean="0">
              <a:latin typeface="Arial" pitchFamily="34" charset="0"/>
            </a:endParaRPr>
          </a:p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Séminaire </a:t>
            </a:r>
            <a:r>
              <a:rPr lang="fr-FR" dirty="0" err="1" smtClean="0"/>
              <a:t>destinné</a:t>
            </a:r>
            <a:r>
              <a:rPr lang="fr-FR" baseline="0" dirty="0" err="1" smtClean="0"/>
              <a:t>e</a:t>
            </a:r>
            <a:r>
              <a:rPr lang="fr-FR" baseline="0" dirty="0" smtClean="0"/>
              <a:t> aux </a:t>
            </a:r>
            <a:r>
              <a:rPr lang="fr-FR" baseline="0" dirty="0" err="1" smtClean="0"/>
              <a:t>personels</a:t>
            </a:r>
            <a:r>
              <a:rPr lang="fr-FR" baseline="0" dirty="0" smtClean="0"/>
              <a:t> des délégations </a:t>
            </a:r>
          </a:p>
          <a:p>
            <a:r>
              <a:rPr lang="fr-FR" baseline="0" dirty="0" smtClean="0"/>
              <a:t>Mais ouvert à personnes provenant d’autres horizons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695FB-D908-4160-AE67-B85245447BF5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6122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6A141FA3-1B77-4EDE-B230-E919C600B683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34B9A-3F2F-4DB3-9330-A2B68B9D3EE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214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2E535-0D9E-44A9-92E6-071940868D4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4118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732B6-9473-4A6E-8279-835F0110B54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220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C9BF0-DD5A-41A8-A693-6DCB2E22C0B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7325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D24D1-6082-46A9-9164-B3458B4B22E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196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DC4E9-B2D2-4CA3-8B91-1DEB4ACFDA0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494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49431-66B6-4E61-A837-54177C86D1F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79318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AF8C7-62B3-4745-A19C-C8841CCBD9C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279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C4D0F-52B2-4058-A1CC-B854D9BFFAF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9965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C57E4-EA20-4377-89DB-5C0C6A4F79E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6552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6369C9B6-13D8-4661-B895-9C9656DECCF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apacity4dev.ec.europa.eu/article/what-territorial-approach-local-developme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188" y="1357016"/>
            <a:ext cx="8532812" cy="1728787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FFD624"/>
                </a:solidFill>
                <a:latin typeface="+mj-lt"/>
                <a:ea typeface="MS PGothic" pitchFamily="34" charset="-128"/>
                <a:cs typeface="Arial" pitchFamily="34" charset="0"/>
              </a:rPr>
              <a:t>Introduction and background </a:t>
            </a:r>
            <a:r>
              <a:rPr lang="en-US" sz="4800" dirty="0">
                <a:solidFill>
                  <a:srgbClr val="FFD624"/>
                </a:solidFill>
                <a:latin typeface="+mj-lt"/>
                <a:ea typeface="MS PGothic" pitchFamily="34" charset="-128"/>
                <a:cs typeface="Arial" pitchFamily="34" charset="0"/>
              </a:rPr>
              <a:t>to this regional </a:t>
            </a:r>
            <a:r>
              <a:rPr lang="en-US" sz="4800" dirty="0" smtClean="0">
                <a:solidFill>
                  <a:srgbClr val="FFD624"/>
                </a:solidFill>
                <a:latin typeface="+mj-lt"/>
                <a:ea typeface="MS PGothic" pitchFamily="34" charset="-128"/>
                <a:cs typeface="Arial" pitchFamily="34" charset="0"/>
              </a:rPr>
              <a:t>seminar</a:t>
            </a:r>
            <a:r>
              <a:rPr lang="en-GB" altLang="en-US" sz="4800" dirty="0">
                <a:solidFill>
                  <a:srgbClr val="FFD624"/>
                </a:solidFill>
                <a:latin typeface="+mj-lt"/>
                <a:ea typeface="MS PGothic" pitchFamily="34" charset="-128"/>
                <a:cs typeface="Arial" pitchFamily="34" charset="0"/>
              </a:rPr>
              <a:t/>
            </a:r>
            <a:br>
              <a:rPr lang="en-GB" altLang="en-US" sz="4800" dirty="0">
                <a:solidFill>
                  <a:srgbClr val="FFD624"/>
                </a:solidFill>
                <a:latin typeface="+mj-lt"/>
                <a:ea typeface="MS PGothic" pitchFamily="34" charset="-128"/>
                <a:cs typeface="Arial" pitchFamily="34" charset="0"/>
              </a:rPr>
            </a:br>
            <a:endParaRPr lang="en-GB" sz="4800" dirty="0">
              <a:solidFill>
                <a:srgbClr val="FFD624"/>
              </a:solidFill>
              <a:latin typeface="+mj-lt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3717032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Jorge Rodriguez Bilbao</a:t>
            </a:r>
            <a:br>
              <a:rPr lang="en-GB" altLang="en-US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</a:br>
            <a:r>
              <a:rPr lang="en-GB" altLang="fr-FR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“</a:t>
            </a:r>
            <a:r>
              <a:rPr lang="en-GB" altLang="en-US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Civil Society &amp; Local Authorities"</a:t>
            </a:r>
            <a:br>
              <a:rPr lang="en-GB" altLang="en-US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</a:br>
            <a:r>
              <a:rPr lang="en-GB" altLang="en-US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European Commission-DG DEVCO B2</a:t>
            </a:r>
            <a:br>
              <a:rPr lang="en-GB" altLang="en-US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</a:br>
            <a:r>
              <a:rPr lang="en-GB" altLang="en-US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/>
            </a:r>
            <a:br>
              <a:rPr lang="en-GB" altLang="en-US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</a:br>
            <a:r>
              <a:rPr lang="en-GB" altLang="en-US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Workshop on </a:t>
            </a:r>
            <a:r>
              <a:rPr lang="en-GB" altLang="en-US" sz="2000" dirty="0" smtClean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Territorial Approaches to Local </a:t>
            </a:r>
            <a:r>
              <a:rPr lang="en-GB" altLang="en-US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Development</a:t>
            </a:r>
          </a:p>
          <a:p>
            <a:pPr algn="ctr"/>
            <a:r>
              <a:rPr lang="en-AU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What does it entail and how can it be fostered </a:t>
            </a:r>
            <a:r>
              <a:rPr lang="en-GB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/>
            </a:r>
            <a:br>
              <a:rPr lang="en-GB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</a:br>
            <a:r>
              <a:rPr lang="en-AU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in </a:t>
            </a:r>
            <a:r>
              <a:rPr lang="en-AU" sz="2000" dirty="0" smtClean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Eastern and Southern African countries</a:t>
            </a:r>
            <a:r>
              <a:rPr lang="en-AU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? </a:t>
            </a:r>
            <a:r>
              <a:rPr lang="en-GB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/>
            </a:r>
            <a:br>
              <a:rPr lang="en-GB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</a:br>
            <a:r>
              <a:rPr lang="en-GB" sz="2000" dirty="0" smtClean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Dar </a:t>
            </a:r>
            <a:r>
              <a:rPr lang="en-GB" sz="2000" dirty="0" err="1" smtClean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Es</a:t>
            </a:r>
            <a:r>
              <a:rPr lang="en-GB" sz="2000" dirty="0" smtClean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 Salaam, 04</a:t>
            </a:r>
            <a:r>
              <a:rPr lang="en-GB" altLang="en-US" sz="2000" dirty="0" smtClean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en-GB" altLang="en-US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to </a:t>
            </a:r>
            <a:r>
              <a:rPr lang="en-GB" altLang="en-US" sz="2000" dirty="0" smtClean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6 April 2016 </a:t>
            </a:r>
            <a:endParaRPr lang="en-GB" sz="2000" dirty="0">
              <a:solidFill>
                <a:srgbClr val="FFD624"/>
              </a:solidFill>
              <a:ea typeface="MS PGothic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11188" y="2276475"/>
            <a:ext cx="8208962" cy="2952750"/>
          </a:xfrm>
        </p:spPr>
        <p:txBody>
          <a:bodyPr/>
          <a:lstStyle/>
          <a:p>
            <a:pPr indent="0" algn="ctr" eaLnBrk="1" hangingPunct="1">
              <a:spcAft>
                <a:spcPts val="1000"/>
              </a:spcAft>
            </a:pPr>
            <a:r>
              <a:rPr lang="en-US" sz="4000">
                <a:solidFill>
                  <a:srgbClr val="FF9900"/>
                </a:solidFill>
                <a:latin typeface="Arial" charset="0"/>
                <a:ea typeface="MS PGothic" charset="0"/>
              </a:rPr>
              <a:t/>
            </a:r>
            <a:br>
              <a:rPr lang="en-US" sz="4000">
                <a:solidFill>
                  <a:srgbClr val="FF9900"/>
                </a:solidFill>
                <a:latin typeface="Arial" charset="0"/>
                <a:ea typeface="MS PGothic" charset="0"/>
              </a:rPr>
            </a:br>
            <a:r>
              <a:rPr lang="ar-AE" sz="4000">
                <a:solidFill>
                  <a:srgbClr val="FF9900"/>
                </a:solidFill>
                <a:latin typeface="Arial" charset="0"/>
                <a:ea typeface="MS PGothic" charset="0"/>
                <a:cs typeface="Arial" charset="0"/>
              </a:rPr>
              <a:t> </a:t>
            </a:r>
            <a:r>
              <a:rPr lang="fr-BE" sz="4000">
                <a:solidFill>
                  <a:srgbClr val="FF9900"/>
                </a:solidFill>
                <a:latin typeface="Arial" charset="0"/>
                <a:ea typeface="MS PGothic" charset="0"/>
                <a:cs typeface="Arial" charset="0"/>
              </a:rPr>
              <a:t/>
            </a:r>
            <a:br>
              <a:rPr lang="fr-BE" sz="4000">
                <a:solidFill>
                  <a:srgbClr val="FF9900"/>
                </a:solidFill>
                <a:latin typeface="Arial" charset="0"/>
                <a:ea typeface="MS PGothic" charset="0"/>
                <a:cs typeface="Arial" charset="0"/>
              </a:rPr>
            </a:br>
            <a:r>
              <a:rPr lang="fr-BE" sz="4000">
                <a:solidFill>
                  <a:srgbClr val="FF9900"/>
                </a:solidFill>
                <a:latin typeface="Arial" charset="0"/>
                <a:ea typeface="MS PGothic" charset="0"/>
                <a:cs typeface="Arial" charset="0"/>
              </a:rPr>
              <a:t>Thank you!!</a:t>
            </a:r>
            <a:r>
              <a:rPr lang="en-US" sz="4000">
                <a:solidFill>
                  <a:srgbClr val="FF9900"/>
                </a:solidFill>
                <a:latin typeface="Arial" charset="0"/>
                <a:ea typeface="MS PGothic" charset="0"/>
                <a:cs typeface="Arial" charset="0"/>
              </a:rPr>
              <a:t/>
            </a:r>
            <a:br>
              <a:rPr lang="en-US" sz="4000">
                <a:solidFill>
                  <a:srgbClr val="FF9900"/>
                </a:solidFill>
                <a:latin typeface="Arial" charset="0"/>
                <a:ea typeface="MS PGothic" charset="0"/>
                <a:cs typeface="Arial" charset="0"/>
              </a:rPr>
            </a:br>
            <a:r>
              <a:rPr lang="en-US" sz="4000">
                <a:solidFill>
                  <a:srgbClr val="FF9900"/>
                </a:solidFill>
                <a:latin typeface="Arial" charset="0"/>
                <a:ea typeface="MS PGothic" charset="0"/>
                <a:cs typeface="Arial" charset="0"/>
              </a:rPr>
              <a:t/>
            </a:r>
            <a:br>
              <a:rPr lang="en-US" sz="4000">
                <a:solidFill>
                  <a:srgbClr val="FF9900"/>
                </a:solidFill>
                <a:latin typeface="Arial" charset="0"/>
                <a:ea typeface="MS PGothic" charset="0"/>
                <a:cs typeface="Arial" charset="0"/>
              </a:rPr>
            </a:br>
            <a:endParaRPr lang="en-GB" sz="4000"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02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5003800" y="2349500"/>
            <a:ext cx="2952750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>
              <a:defRPr/>
            </a:pPr>
            <a:endParaRPr lang="en-US" dirty="0">
              <a:latin typeface="Verdana" charset="0"/>
              <a:ea typeface="MS PGothic" charset="0"/>
              <a:cs typeface="MS PGothic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61159" y="960983"/>
            <a:ext cx="3326981" cy="3044081"/>
            <a:chOff x="361159" y="960983"/>
            <a:chExt cx="3326981" cy="3044081"/>
          </a:xfrm>
        </p:grpSpPr>
        <p:sp>
          <p:nvSpPr>
            <p:cNvPr id="19458" name="Ellipse 2"/>
            <p:cNvSpPr>
              <a:spLocks noChangeArrowheads="1"/>
            </p:cNvSpPr>
            <p:nvPr/>
          </p:nvSpPr>
          <p:spPr bwMode="auto">
            <a:xfrm>
              <a:off x="361159" y="1260689"/>
              <a:ext cx="3326981" cy="2744375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defTabSz="5778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defTabSz="5778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defTabSz="5778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defTabSz="5778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defTabSz="5778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defTabSz="5778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defTabSz="5778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defTabSz="5778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defTabSz="5778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</a:pPr>
              <a:endParaRPr lang="en-US" altLang="en-US" sz="1800" dirty="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755576" y="960983"/>
              <a:ext cx="2790805" cy="2854740"/>
              <a:chOff x="755576" y="960983"/>
              <a:chExt cx="2790805" cy="2854740"/>
            </a:xfrm>
          </p:grpSpPr>
          <p:sp>
            <p:nvSpPr>
              <p:cNvPr id="6" name="ZoneTexte 5"/>
              <p:cNvSpPr txBox="1">
                <a:spLocks noChangeArrowheads="1"/>
              </p:cNvSpPr>
              <p:nvPr/>
            </p:nvSpPr>
            <p:spPr bwMode="auto">
              <a:xfrm>
                <a:off x="1061476" y="1556792"/>
                <a:ext cx="1926348" cy="523220"/>
              </a:xfrm>
              <a:prstGeom prst="rect">
                <a:avLst/>
              </a:prstGeom>
              <a:solidFill>
                <a:srgbClr val="3E6FD2"/>
              </a:solidFill>
              <a:ln>
                <a:noFill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bliqueTopLeft"/>
                <a:lightRig rig="threePt" dir="t"/>
              </a:scene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 eaLnBrk="0" hangingPunct="0">
                  <a:defRPr sz="1200">
                    <a:solidFill>
                      <a:srgbClr val="0F5494"/>
                    </a:solidFill>
                    <a:latin typeface="Verdana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 sz="1200">
                    <a:solidFill>
                      <a:srgbClr val="0F5494"/>
                    </a:solidFill>
                    <a:latin typeface="Verdana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 sz="1200">
                    <a:solidFill>
                      <a:srgbClr val="0F5494"/>
                    </a:solidFill>
                    <a:latin typeface="Verdana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 sz="1200">
                    <a:solidFill>
                      <a:srgbClr val="0F5494"/>
                    </a:solidFill>
                    <a:latin typeface="Verdana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 sz="1200">
                    <a:solidFill>
                      <a:srgbClr val="0F5494"/>
                    </a:solidFill>
                    <a:latin typeface="Verdana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/>
                <a:r>
                  <a:rPr lang="en-US" sz="14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Local</a:t>
                </a:r>
                <a:r>
                  <a:rPr lang="en-US" sz="1400" dirty="0"/>
                  <a:t> </a:t>
                </a:r>
                <a:r>
                  <a:rPr lang="en-US" sz="14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development </a:t>
                </a:r>
                <a:r>
                  <a:rPr lang="en-US" sz="14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programs</a:t>
                </a:r>
                <a:endParaRPr lang="en-US" sz="1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755576" y="2204864"/>
                <a:ext cx="279080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/>
                  <a:t>Promoting joint action with newly emerging LAs</a:t>
                </a:r>
              </a:p>
              <a:p>
                <a:pPr lvl="0" algn="ctr"/>
                <a:r>
                  <a:rPr lang="en-GB" b="1" dirty="0"/>
                  <a:t>m</a:t>
                </a:r>
                <a:r>
                  <a:rPr lang="en-GB" b="1" dirty="0" smtClean="0"/>
                  <a:t>icro</a:t>
                </a:r>
                <a:r>
                  <a:rPr lang="en-GB" b="1" dirty="0"/>
                  <a:t>-projects</a:t>
                </a:r>
              </a:p>
              <a:p>
                <a:pPr lvl="0" algn="ctr"/>
                <a:r>
                  <a:rPr lang="en-GB" b="1" dirty="0"/>
                  <a:t>Programs</a:t>
                </a: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1148038" y="3068960"/>
                <a:ext cx="2024795" cy="7467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/>
                  <a:t>Progressive recognition of LAs as the pivotal actor for LD process</a:t>
                </a:r>
              </a:p>
            </p:txBody>
          </p:sp>
          <p:sp>
            <p:nvSpPr>
              <p:cNvPr id="9" name="Text Box 44"/>
              <p:cNvSpPr txBox="1">
                <a:spLocks noChangeArrowheads="1"/>
              </p:cNvSpPr>
              <p:nvPr/>
            </p:nvSpPr>
            <p:spPr bwMode="auto">
              <a:xfrm>
                <a:off x="1750262" y="960983"/>
                <a:ext cx="1058303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fr-FR" sz="1400" b="1" dirty="0" smtClean="0"/>
                  <a:t>M</a:t>
                </a:r>
                <a:r>
                  <a:rPr lang="en-US" sz="1400" b="1" dirty="0" smtClean="0"/>
                  <a:t>iddle-90’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5421309" y="960983"/>
            <a:ext cx="3298431" cy="3126691"/>
            <a:chOff x="5421309" y="960983"/>
            <a:chExt cx="3298431" cy="3126691"/>
          </a:xfrm>
        </p:grpSpPr>
        <p:grpSp>
          <p:nvGrpSpPr>
            <p:cNvPr id="8" name="Group 7"/>
            <p:cNvGrpSpPr/>
            <p:nvPr/>
          </p:nvGrpSpPr>
          <p:grpSpPr>
            <a:xfrm>
              <a:off x="5421309" y="1260689"/>
              <a:ext cx="3298431" cy="2826985"/>
              <a:chOff x="5450033" y="1700808"/>
              <a:chExt cx="3298431" cy="2826985"/>
            </a:xfrm>
          </p:grpSpPr>
          <p:sp>
            <p:nvSpPr>
              <p:cNvPr id="19459" name="Ellipse 10"/>
              <p:cNvSpPr>
                <a:spLocks noChangeArrowheads="1"/>
              </p:cNvSpPr>
              <p:nvPr/>
            </p:nvSpPr>
            <p:spPr bwMode="auto">
              <a:xfrm>
                <a:off x="5450033" y="1700808"/>
                <a:ext cx="3298431" cy="2826985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defTabSz="5778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1pPr>
                <a:lvl2pPr marL="742950" indent="-285750" defTabSz="5778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2pPr>
                <a:lvl3pPr marL="1143000" indent="-228600" defTabSz="5778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3pPr>
                <a:lvl4pPr marL="1600200" indent="-228600" defTabSz="5778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4pPr>
                <a:lvl5pPr marL="2057400" indent="-228600" defTabSz="5778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5pPr>
                <a:lvl6pPr marL="2514600" indent="-228600" defTabSz="57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6pPr>
                <a:lvl7pPr marL="2971800" indent="-228600" defTabSz="57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7pPr>
                <a:lvl8pPr marL="3429000" indent="-228600" defTabSz="57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8pPr>
                <a:lvl9pPr marL="3886200" indent="-228600" defTabSz="57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Aft>
                    <a:spcPct val="35000"/>
                  </a:spcAft>
                </a:pPr>
                <a:endParaRPr lang="es-ES_tradnl" altLang="en-US" sz="1800" dirty="0"/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5930735" y="1986545"/>
                <a:ext cx="2448272" cy="2400657"/>
                <a:chOff x="5930735" y="1986545"/>
                <a:chExt cx="2448272" cy="2400657"/>
              </a:xfrm>
            </p:grpSpPr>
            <p:sp>
              <p:nvSpPr>
                <p:cNvPr id="19" name="ZoneTexte 5"/>
                <p:cNvSpPr txBox="1">
                  <a:spLocks noChangeArrowheads="1"/>
                </p:cNvSpPr>
                <p:nvPr/>
              </p:nvSpPr>
              <p:spPr bwMode="auto">
                <a:xfrm>
                  <a:off x="6278125" y="1986545"/>
                  <a:ext cx="1753493" cy="646331"/>
                </a:xfrm>
                <a:prstGeom prst="rect">
                  <a:avLst/>
                </a:prstGeom>
                <a:solidFill>
                  <a:srgbClr val="3E6FD2"/>
                </a:solidFill>
                <a:ln>
                  <a:noFill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/>
                  <a:lightRig rig="threePt" dir="t"/>
                </a:scene3d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>
                  <a:spAutoFit/>
                </a:bodyPr>
                <a:lstStyle>
                  <a:lvl1pPr eaLnBrk="0" hangingPunct="0">
                    <a:defRPr sz="1200">
                      <a:solidFill>
                        <a:srgbClr val="0F5494"/>
                      </a:solidFill>
                      <a:latin typeface="Verdana" charset="0"/>
                      <a:ea typeface="MS PGothic" charset="0"/>
                      <a:cs typeface="MS PGothic" charset="0"/>
                    </a:defRPr>
                  </a:lvl1pPr>
                  <a:lvl2pPr marL="742950" indent="-285750" eaLnBrk="0" hangingPunct="0">
                    <a:defRPr sz="1200">
                      <a:solidFill>
                        <a:srgbClr val="0F5494"/>
                      </a:solidFill>
                      <a:latin typeface="Verdana" charset="0"/>
                      <a:ea typeface="MS PGothic" charset="0"/>
                      <a:cs typeface="MS PGothic" charset="0"/>
                    </a:defRPr>
                  </a:lvl2pPr>
                  <a:lvl3pPr marL="1143000" indent="-228600" eaLnBrk="0" hangingPunct="0">
                    <a:defRPr sz="1200">
                      <a:solidFill>
                        <a:srgbClr val="0F5494"/>
                      </a:solidFill>
                      <a:latin typeface="Verdana" charset="0"/>
                      <a:ea typeface="MS PGothic" charset="0"/>
                      <a:cs typeface="MS PGothic" charset="0"/>
                    </a:defRPr>
                  </a:lvl3pPr>
                  <a:lvl4pPr marL="1600200" indent="-228600" eaLnBrk="0" hangingPunct="0">
                    <a:defRPr sz="1200">
                      <a:solidFill>
                        <a:srgbClr val="0F5494"/>
                      </a:solidFill>
                      <a:latin typeface="Verdana" charset="0"/>
                      <a:ea typeface="MS PGothic" charset="0"/>
                      <a:cs typeface="MS PGothic" charset="0"/>
                    </a:defRPr>
                  </a:lvl4pPr>
                  <a:lvl5pPr marL="2057400" indent="-228600" eaLnBrk="0" hangingPunct="0">
                    <a:defRPr sz="1200">
                      <a:solidFill>
                        <a:srgbClr val="0F5494"/>
                      </a:solidFill>
                      <a:latin typeface="Verdana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pPr lvl="0" algn="ctr"/>
                  <a:r>
                    <a:rPr lang="en-US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rPr>
                    <a:t>Decentralisation </a:t>
                  </a:r>
                </a:p>
                <a:p>
                  <a:pPr lvl="0" algn="ctr"/>
                  <a:r>
                    <a:rPr lang="en-US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rPr>
                    <a:t>reform support programs</a:t>
                  </a:r>
                  <a:endParaRPr lang="en-US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5930735" y="2632876"/>
                  <a:ext cx="2448272" cy="175432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GB" b="1" u="sng" dirty="0" smtClean="0"/>
                    <a:t>Decentralisation</a:t>
                  </a:r>
                  <a:r>
                    <a:rPr lang="en-GB" b="1" dirty="0" smtClean="0"/>
                    <a:t> as a </a:t>
                  </a:r>
                  <a:r>
                    <a:rPr lang="en-GB" b="1" u="sng" dirty="0" smtClean="0"/>
                    <a:t>public sector reform process </a:t>
                  </a:r>
                  <a:r>
                    <a:rPr lang="en-GB" b="1" dirty="0" smtClean="0"/>
                    <a:t>intended to </a:t>
                  </a:r>
                  <a:r>
                    <a:rPr lang="en-GB" b="1" u="sng" dirty="0" smtClean="0"/>
                    <a:t>transfer responsibilities, resources </a:t>
                  </a:r>
                  <a:r>
                    <a:rPr lang="en-GB" b="1" dirty="0" smtClean="0"/>
                    <a:t>and </a:t>
                  </a:r>
                  <a:r>
                    <a:rPr lang="en-GB" b="1" u="sng" dirty="0" smtClean="0"/>
                    <a:t>general </a:t>
                  </a:r>
                  <a:r>
                    <a:rPr lang="en-US" b="1" u="sng" dirty="0" smtClean="0"/>
                    <a:t>authority </a:t>
                  </a:r>
                  <a:r>
                    <a:rPr lang="en-US" b="1" dirty="0"/>
                    <a:t>from higher levels to newly empowered lower levels of government</a:t>
                  </a:r>
                  <a:endParaRPr lang="fr-FR" b="1" dirty="0"/>
                </a:p>
              </p:txBody>
            </p:sp>
          </p:grpSp>
        </p:grpSp>
        <p:sp>
          <p:nvSpPr>
            <p:cNvPr id="24" name="Text Box 44"/>
            <p:cNvSpPr txBox="1">
              <a:spLocks noChangeArrowheads="1"/>
            </p:cNvSpPr>
            <p:nvPr/>
          </p:nvSpPr>
          <p:spPr bwMode="auto">
            <a:xfrm>
              <a:off x="6495583" y="960983"/>
              <a:ext cx="103906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algn="ctr" eaLnBrk="1" hangingPunct="1">
                <a:defRPr/>
              </a:pPr>
              <a:r>
                <a:rPr lang="fr-FR" sz="1400" b="1" dirty="0" smtClean="0"/>
                <a:t>2000-2014</a:t>
              </a:r>
              <a:endParaRPr lang="en-US" sz="1400" b="1" dirty="0" smtClean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239851" y="3793194"/>
            <a:ext cx="2764179" cy="2945397"/>
            <a:chOff x="3239851" y="3793194"/>
            <a:chExt cx="2764179" cy="2945397"/>
          </a:xfrm>
        </p:grpSpPr>
        <p:sp>
          <p:nvSpPr>
            <p:cNvPr id="12" name="Ellipse 2"/>
            <p:cNvSpPr>
              <a:spLocks noChangeArrowheads="1"/>
            </p:cNvSpPr>
            <p:nvPr/>
          </p:nvSpPr>
          <p:spPr bwMode="auto">
            <a:xfrm>
              <a:off x="3239851" y="4173687"/>
              <a:ext cx="2764179" cy="2564904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defTabSz="5778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defTabSz="5778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defTabSz="5778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defTabSz="5778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defTabSz="5778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defTabSz="5778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defTabSz="5778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defTabSz="5778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defTabSz="5778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</a:pPr>
              <a:endParaRPr lang="en-US" altLang="en-US" sz="1800" dirty="0"/>
            </a:p>
          </p:txBody>
        </p:sp>
        <p:sp>
          <p:nvSpPr>
            <p:cNvPr id="16" name="ZoneTexte 5"/>
            <p:cNvSpPr txBox="1">
              <a:spLocks noChangeArrowheads="1"/>
            </p:cNvSpPr>
            <p:nvPr/>
          </p:nvSpPr>
          <p:spPr bwMode="auto">
            <a:xfrm>
              <a:off x="3793848" y="4658579"/>
              <a:ext cx="1656184" cy="523220"/>
            </a:xfrm>
            <a:prstGeom prst="rect">
              <a:avLst/>
            </a:prstGeom>
            <a:solidFill>
              <a:srgbClr val="3E6FD2"/>
            </a:solidFill>
            <a:ln>
              <a:noFill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bliqueTopLeft"/>
              <a:lightRig rig="threePt" dir="t"/>
            </a:scene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 eaLnBrk="0" hangingPunct="0">
                <a:defRPr sz="12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pPr lvl="0" algn="ctr"/>
              <a:r>
                <a:rPr lang="en-US" sz="1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Territorial Development</a:t>
              </a:r>
              <a:endPara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7" name="Text Box 44"/>
            <p:cNvSpPr txBox="1">
              <a:spLocks noChangeArrowheads="1"/>
            </p:cNvSpPr>
            <p:nvPr/>
          </p:nvSpPr>
          <p:spPr bwMode="auto">
            <a:xfrm>
              <a:off x="3599891" y="5181799"/>
              <a:ext cx="2160240" cy="1384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b="1" u="sng" dirty="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rPr>
                <a:t>Unleashing the potential of the territories</a:t>
              </a:r>
              <a:r>
                <a:rPr lang="en-US" b="1" dirty="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rPr>
                <a:t> to promote growth, social cohesion and environmental sustainability</a:t>
              </a:r>
            </a:p>
          </p:txBody>
        </p:sp>
        <p:sp>
          <p:nvSpPr>
            <p:cNvPr id="25" name="Text Box 44"/>
            <p:cNvSpPr txBox="1">
              <a:spLocks noChangeArrowheads="1"/>
            </p:cNvSpPr>
            <p:nvPr/>
          </p:nvSpPr>
          <p:spPr bwMode="auto">
            <a:xfrm>
              <a:off x="4190133" y="3793194"/>
              <a:ext cx="97975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algn="ctr" eaLnBrk="1" hangingPunct="1">
                <a:defRPr/>
              </a:pPr>
              <a:r>
                <a:rPr lang="fr-FR" sz="1400" b="1" dirty="0" err="1" smtClean="0"/>
                <a:t>Recently</a:t>
              </a:r>
              <a:r>
                <a:rPr lang="fr-FR" sz="1400" b="1" dirty="0" smtClean="0"/>
                <a:t> </a:t>
              </a:r>
              <a:endParaRPr lang="en-US" sz="1400" b="1" dirty="0" smtClean="0"/>
            </a:p>
          </p:txBody>
        </p:sp>
      </p:grpSp>
      <p:sp>
        <p:nvSpPr>
          <p:cNvPr id="26" name="Flèche vers la droite 85"/>
          <p:cNvSpPr/>
          <p:nvPr/>
        </p:nvSpPr>
        <p:spPr bwMode="auto">
          <a:xfrm>
            <a:off x="4100500" y="2216808"/>
            <a:ext cx="903299" cy="504056"/>
          </a:xfrm>
          <a:prstGeom prst="rightArrow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rgbClr val="0F5494"/>
              </a:solidFill>
              <a:effectLst/>
              <a:latin typeface="Verdana" pitchFamily="3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805" y="71385"/>
            <a:ext cx="8962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Why a seminar on Territorial Approach </a:t>
            </a:r>
            <a:r>
              <a:rPr lang="en-US" sz="2800" b="1" dirty="0" smtClean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to</a:t>
            </a:r>
          </a:p>
          <a:p>
            <a:r>
              <a:rPr lang="en-US" sz="2800" b="1" dirty="0" smtClean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 Local Development</a:t>
            </a:r>
            <a:r>
              <a:rPr lang="en-US" sz="2800" b="1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?  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068661" y="2771607"/>
            <a:ext cx="3258090" cy="2061621"/>
            <a:chOff x="3068661" y="2771607"/>
            <a:chExt cx="3258090" cy="2061621"/>
          </a:xfrm>
        </p:grpSpPr>
        <p:sp>
          <p:nvSpPr>
            <p:cNvPr id="29" name="Double flèche horizontale 60"/>
            <p:cNvSpPr/>
            <p:nvPr/>
          </p:nvSpPr>
          <p:spPr bwMode="auto">
            <a:xfrm rot="13639422">
              <a:off x="2819773" y="3963675"/>
              <a:ext cx="952218" cy="454442"/>
            </a:xfrm>
            <a:prstGeom prst="leftRightArrow">
              <a:avLst>
                <a:gd name="adj1" fmla="val 50000"/>
                <a:gd name="adj2" fmla="val 78219"/>
              </a:avLst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/>
              <a:endParaRPr lang="fr-FR" dirty="0">
                <a:latin typeface="Verdana" pitchFamily="39" charset="0"/>
              </a:endParaRPr>
            </a:p>
          </p:txBody>
        </p:sp>
        <p:sp>
          <p:nvSpPr>
            <p:cNvPr id="30" name="Double flèche horizontale 58"/>
            <p:cNvSpPr/>
            <p:nvPr/>
          </p:nvSpPr>
          <p:spPr bwMode="auto">
            <a:xfrm rot="18563932">
              <a:off x="5584611" y="4091089"/>
              <a:ext cx="999951" cy="484328"/>
            </a:xfrm>
            <a:prstGeom prst="leftRightArrow">
              <a:avLst>
                <a:gd name="adj1" fmla="val 50000"/>
                <a:gd name="adj2" fmla="val 78219"/>
              </a:avLst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/>
              <a:endParaRPr lang="fr-FR" dirty="0">
                <a:latin typeface="Verdana" pitchFamily="39" charset="0"/>
              </a:endParaRPr>
            </a:p>
          </p:txBody>
        </p:sp>
        <p:sp>
          <p:nvSpPr>
            <p:cNvPr id="31" name="Double flèche horizontale 57"/>
            <p:cNvSpPr/>
            <p:nvPr/>
          </p:nvSpPr>
          <p:spPr bwMode="auto">
            <a:xfrm rot="10800000">
              <a:off x="4086109" y="2771607"/>
              <a:ext cx="864096" cy="360040"/>
            </a:xfrm>
            <a:prstGeom prst="leftRightArrow">
              <a:avLst>
                <a:gd name="adj1" fmla="val 50000"/>
                <a:gd name="adj2" fmla="val 78219"/>
              </a:avLst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/>
              <a:endParaRPr lang="fr-FR" dirty="0">
                <a:latin typeface="Verdana" pitchFamily="39" charset="0"/>
              </a:endParaRPr>
            </a:p>
          </p:txBody>
        </p:sp>
      </p:grpSp>
      <p:sp>
        <p:nvSpPr>
          <p:cNvPr id="32" name="Text Box 44"/>
          <p:cNvSpPr txBox="1">
            <a:spLocks noChangeArrowheads="1"/>
          </p:cNvSpPr>
          <p:nvPr/>
        </p:nvSpPr>
        <p:spPr bwMode="auto">
          <a:xfrm>
            <a:off x="3927209" y="3213849"/>
            <a:ext cx="13894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TALD</a:t>
            </a:r>
          </a:p>
        </p:txBody>
      </p:sp>
    </p:spTree>
    <p:extLst>
      <p:ext uri="{BB962C8B-B14F-4D97-AF65-F5344CB8AC3E}">
        <p14:creationId xmlns:p14="http://schemas.microsoft.com/office/powerpoint/2010/main" val="376209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ight Arrow 2"/>
          <p:cNvSpPr>
            <a:spLocks noChangeArrowheads="1"/>
          </p:cNvSpPr>
          <p:nvPr/>
        </p:nvSpPr>
        <p:spPr bwMode="auto">
          <a:xfrm>
            <a:off x="8410575" y="4437063"/>
            <a:ext cx="44450" cy="71437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US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751388" y="1052513"/>
            <a:ext cx="4500562" cy="4032250"/>
            <a:chOff x="4750908" y="1052450"/>
            <a:chExt cx="4501166" cy="4032545"/>
          </a:xfrm>
        </p:grpSpPr>
        <p:sp>
          <p:nvSpPr>
            <p:cNvPr id="18438" name="Content Placeholder 2"/>
            <p:cNvSpPr txBox="1">
              <a:spLocks/>
            </p:cNvSpPr>
            <p:nvPr/>
          </p:nvSpPr>
          <p:spPr bwMode="auto">
            <a:xfrm>
              <a:off x="4788024" y="1052450"/>
              <a:ext cx="4464050" cy="1576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1200">
                  <a:solidFill>
                    <a:srgbClr val="0F5494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200">
                  <a:solidFill>
                    <a:srgbClr val="0F5494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>
                <a:defRPr sz="1200">
                  <a:solidFill>
                    <a:srgbClr val="0F5494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>
                <a:defRPr sz="1200">
                  <a:solidFill>
                    <a:srgbClr val="0F5494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>
                <a:defRPr sz="1200">
                  <a:solidFill>
                    <a:srgbClr val="0F5494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bg1"/>
                </a:buClr>
                <a:buFontTx/>
                <a:buChar char="•"/>
              </a:pPr>
              <a:r>
                <a:rPr lang="en-US" sz="1800" dirty="0">
                  <a:solidFill>
                    <a:srgbClr val="000000"/>
                  </a:solidFill>
                </a:rPr>
                <a:t>The term “Local” refers not just to a </a:t>
              </a:r>
              <a:r>
                <a:rPr lang="en-US" sz="1800" b="1" u="sng" dirty="0">
                  <a:solidFill>
                    <a:srgbClr val="0070C0"/>
                  </a:solidFill>
                </a:rPr>
                <a:t>where</a:t>
              </a:r>
              <a:r>
                <a:rPr lang="en-US" sz="1800" dirty="0"/>
                <a:t> (</a:t>
              </a:r>
              <a:r>
                <a:rPr lang="en-US" sz="1800" dirty="0">
                  <a:solidFill>
                    <a:srgbClr val="000000"/>
                  </a:solidFill>
                </a:rPr>
                <a:t>which is ultimately a matter of standing of the observer), but, more importantly to a specific </a:t>
              </a:r>
              <a:r>
                <a:rPr lang="en-US" sz="1800" b="1" u="sng" dirty="0">
                  <a:solidFill>
                    <a:srgbClr val="0070C0"/>
                  </a:solidFill>
                </a:rPr>
                <a:t>how</a:t>
              </a:r>
              <a:r>
                <a:rPr lang="en-US" sz="1800" dirty="0"/>
                <a:t> </a:t>
              </a:r>
              <a:r>
                <a:rPr lang="en-US" sz="1800" dirty="0">
                  <a:solidFill>
                    <a:srgbClr val="000000"/>
                  </a:solidFill>
                </a:rPr>
                <a:t>and</a:t>
              </a:r>
              <a:r>
                <a:rPr lang="en-US" sz="1800" dirty="0"/>
                <a:t> </a:t>
              </a:r>
              <a:r>
                <a:rPr lang="en-US" sz="1800" b="1" u="sng" dirty="0">
                  <a:solidFill>
                    <a:srgbClr val="0070C0"/>
                  </a:solidFill>
                </a:rPr>
                <a:t>by whom</a:t>
              </a:r>
              <a:r>
                <a:rPr lang="en-US" sz="1800" dirty="0"/>
                <a:t> </a:t>
              </a:r>
              <a:r>
                <a:rPr lang="en-US" sz="1800" dirty="0">
                  <a:solidFill>
                    <a:srgbClr val="000000"/>
                  </a:solidFill>
                </a:rPr>
                <a:t>development is promoted</a:t>
              </a:r>
              <a:r>
                <a:rPr lang="en-US" sz="1800" dirty="0"/>
                <a:t>. </a:t>
              </a:r>
            </a:p>
            <a:p>
              <a:pPr>
                <a:spcBef>
                  <a:spcPct val="20000"/>
                </a:spcBef>
                <a:buClr>
                  <a:schemeClr val="bg1"/>
                </a:buClr>
                <a:buFontTx/>
                <a:buChar char="•"/>
              </a:pPr>
              <a:endParaRPr lang="en-US" sz="1800" dirty="0"/>
            </a:p>
            <a:p>
              <a:pPr>
                <a:spcBef>
                  <a:spcPct val="20000"/>
                </a:spcBef>
                <a:buClr>
                  <a:schemeClr val="bg1"/>
                </a:buClr>
                <a:buFontTx/>
                <a:buChar char="•"/>
              </a:pPr>
              <a:endParaRPr lang="en-US" sz="1800" dirty="0">
                <a:solidFill>
                  <a:srgbClr val="000000"/>
                </a:solidFill>
              </a:endParaRPr>
            </a:p>
            <a:p>
              <a:pPr>
                <a:spcBef>
                  <a:spcPct val="20000"/>
                </a:spcBef>
                <a:buClr>
                  <a:schemeClr val="bg1"/>
                </a:buClr>
                <a:buFontTx/>
                <a:buChar char="•"/>
              </a:pPr>
              <a:endParaRPr lang="en-US" sz="1800" i="1" dirty="0"/>
            </a:p>
          </p:txBody>
        </p:sp>
        <p:sp>
          <p:nvSpPr>
            <p:cNvPr id="18439" name="Content Placeholder 2"/>
            <p:cNvSpPr txBox="1">
              <a:spLocks/>
            </p:cNvSpPr>
            <p:nvPr/>
          </p:nvSpPr>
          <p:spPr bwMode="auto">
            <a:xfrm>
              <a:off x="4750908" y="3068771"/>
              <a:ext cx="4427537" cy="2016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1200">
                  <a:solidFill>
                    <a:srgbClr val="0F5494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200">
                  <a:solidFill>
                    <a:srgbClr val="0F5494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>
                <a:defRPr sz="1200">
                  <a:solidFill>
                    <a:srgbClr val="0F5494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>
                <a:defRPr sz="1200">
                  <a:solidFill>
                    <a:srgbClr val="0F5494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>
                <a:defRPr sz="1200">
                  <a:solidFill>
                    <a:srgbClr val="0F5494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bg1"/>
                </a:buClr>
                <a:buFontTx/>
                <a:buChar char="•"/>
              </a:pPr>
              <a:r>
                <a:rPr lang="en-US" sz="1600">
                  <a:solidFill>
                    <a:srgbClr val="000000"/>
                  </a:solidFill>
                </a:rPr>
                <a:t>The</a:t>
              </a:r>
              <a:r>
                <a:rPr lang="en-US" sz="1600"/>
                <a:t> </a:t>
              </a:r>
              <a:r>
                <a:rPr lang="en-US" sz="1600" b="1" u="sng">
                  <a:solidFill>
                    <a:srgbClr val="0070C0"/>
                  </a:solidFill>
                </a:rPr>
                <a:t>leveraging of place-specific resources </a:t>
              </a:r>
              <a:r>
                <a:rPr lang="en-US" sz="1600">
                  <a:solidFill>
                    <a:srgbClr val="000000"/>
                  </a:solidFill>
                </a:rPr>
                <a:t>through</a:t>
              </a:r>
              <a:r>
                <a:rPr lang="en-US" sz="1600" b="1" u="sng">
                  <a:solidFill>
                    <a:srgbClr val="000000"/>
                  </a:solidFill>
                </a:rPr>
                <a:t> </a:t>
              </a:r>
              <a:r>
                <a:rPr lang="en-US" sz="1600">
                  <a:solidFill>
                    <a:srgbClr val="000000"/>
                  </a:solidFill>
                </a:rPr>
                <a:t>enabling </a:t>
              </a:r>
              <a:r>
                <a:rPr lang="en-US" sz="1600" b="1" u="sng">
                  <a:solidFill>
                    <a:srgbClr val="0070C0"/>
                  </a:solidFill>
                </a:rPr>
                <a:t>political</a:t>
              </a:r>
              <a:r>
                <a:rPr lang="en-US" sz="1600"/>
                <a:t> </a:t>
              </a:r>
              <a:r>
                <a:rPr lang="en-US" sz="1600">
                  <a:solidFill>
                    <a:srgbClr val="000000"/>
                  </a:solidFill>
                </a:rPr>
                <a:t>and</a:t>
              </a:r>
              <a:r>
                <a:rPr lang="en-US" sz="1600"/>
                <a:t> </a:t>
              </a:r>
              <a:r>
                <a:rPr lang="en-US" sz="1600" b="1" u="sng">
                  <a:solidFill>
                    <a:srgbClr val="0070C0"/>
                  </a:solidFill>
                </a:rPr>
                <a:t>institutional</a:t>
              </a:r>
              <a:r>
                <a:rPr lang="en-US" sz="1600"/>
                <a:t> </a:t>
              </a:r>
              <a:r>
                <a:rPr lang="en-US" sz="1600" b="1" u="sng">
                  <a:solidFill>
                    <a:srgbClr val="0070C0"/>
                  </a:solidFill>
                </a:rPr>
                <a:t>mechanisms</a:t>
              </a:r>
              <a:r>
                <a:rPr lang="en-US" sz="1600"/>
                <a:t> </a:t>
              </a:r>
              <a:r>
                <a:rPr lang="en-US" sz="1600">
                  <a:solidFill>
                    <a:srgbClr val="000000"/>
                  </a:solidFill>
                </a:rPr>
                <a:t>of</a:t>
              </a:r>
              <a:r>
                <a:rPr lang="en-US" sz="1600"/>
                <a:t> </a:t>
              </a:r>
              <a:r>
                <a:rPr lang="en-US" sz="1600" b="1" u="sng">
                  <a:solidFill>
                    <a:srgbClr val="0070C0"/>
                  </a:solidFill>
                </a:rPr>
                <a:t>Governance</a:t>
              </a:r>
              <a:r>
                <a:rPr lang="en-US" sz="1600"/>
                <a:t> </a:t>
              </a:r>
              <a:r>
                <a:rPr lang="en-US" sz="1600">
                  <a:solidFill>
                    <a:srgbClr val="000000"/>
                  </a:solidFill>
                </a:rPr>
                <a:t>and</a:t>
              </a:r>
              <a:r>
                <a:rPr lang="en-US" sz="1600"/>
                <a:t> </a:t>
              </a:r>
              <a:r>
                <a:rPr lang="en-US" sz="1600" b="1" u="sng">
                  <a:solidFill>
                    <a:srgbClr val="0070C0"/>
                  </a:solidFill>
                </a:rPr>
                <a:t>administration</a:t>
              </a:r>
              <a:r>
                <a:rPr lang="en-US" sz="1600"/>
                <a:t>, </a:t>
              </a:r>
              <a:r>
                <a:rPr lang="en-US" sz="1600">
                  <a:solidFill>
                    <a:srgbClr val="000000"/>
                  </a:solidFill>
                </a:rPr>
                <a:t>constitutes the critical difference between: </a:t>
              </a:r>
            </a:p>
            <a:p>
              <a:pPr>
                <a:spcBef>
                  <a:spcPct val="20000"/>
                </a:spcBef>
                <a:buClr>
                  <a:schemeClr val="bg1"/>
                </a:buClr>
                <a:buFontTx/>
                <a:buChar char="•"/>
              </a:pPr>
              <a:endParaRPr lang="en-US" sz="1600">
                <a:solidFill>
                  <a:srgbClr val="000000"/>
                </a:solidFill>
              </a:endParaRPr>
            </a:p>
            <a:p>
              <a:pPr lvl="1">
                <a:spcBef>
                  <a:spcPct val="20000"/>
                </a:spcBef>
                <a:buClr>
                  <a:srgbClr val="009FBA"/>
                </a:buClr>
                <a:buFontTx/>
                <a:buChar char="•"/>
              </a:pPr>
              <a:r>
                <a:rPr lang="en-US" sz="1600">
                  <a:solidFill>
                    <a:srgbClr val="000000"/>
                  </a:solidFill>
                </a:rPr>
                <a:t>genuine Local/Territorial Development and</a:t>
              </a:r>
            </a:p>
            <a:p>
              <a:pPr lvl="1">
                <a:spcBef>
                  <a:spcPct val="20000"/>
                </a:spcBef>
                <a:buClr>
                  <a:srgbClr val="009FBA"/>
                </a:buClr>
                <a:buFontTx/>
                <a:buChar char="•"/>
              </a:pPr>
              <a:r>
                <a:rPr lang="en-US" sz="1600">
                  <a:solidFill>
                    <a:srgbClr val="000000"/>
                  </a:solidFill>
                </a:rPr>
                <a:t> the simple </a:t>
              </a:r>
              <a:r>
                <a:rPr lang="en-US" sz="1600"/>
                <a:t>“</a:t>
              </a:r>
              <a:r>
                <a:rPr lang="en-US" altLang="ja-JP" sz="1600" u="sng">
                  <a:solidFill>
                    <a:srgbClr val="0070C0"/>
                  </a:solidFill>
                </a:rPr>
                <a:t>localization</a:t>
              </a:r>
              <a:r>
                <a:rPr lang="en-US" sz="1600"/>
                <a:t>”</a:t>
              </a:r>
              <a:r>
                <a:rPr lang="en-US" altLang="ja-JP" sz="1600"/>
                <a:t> </a:t>
              </a:r>
              <a:r>
                <a:rPr lang="en-US" altLang="ja-JP" sz="1600">
                  <a:solidFill>
                    <a:srgbClr val="000000"/>
                  </a:solidFill>
                </a:rPr>
                <a:t>of regional, national, or global development objectives and programs. </a:t>
              </a:r>
            </a:p>
            <a:p>
              <a:pPr>
                <a:spcBef>
                  <a:spcPct val="20000"/>
                </a:spcBef>
                <a:buClr>
                  <a:schemeClr val="bg1"/>
                </a:buClr>
                <a:buFontTx/>
                <a:buChar char="•"/>
              </a:pPr>
              <a:endParaRPr lang="en-US" sz="1600" i="1"/>
            </a:p>
          </p:txBody>
        </p:sp>
      </p:grp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03800" cy="544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708688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5445125"/>
            <a:ext cx="514826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</a:rPr>
              <a:t>Recognise that  LAs are </a:t>
            </a:r>
            <a:r>
              <a:rPr lang="en-US" sz="1800" b="1" u="sng" dirty="0">
                <a:solidFill>
                  <a:srgbClr val="0070C0"/>
                </a:solidFill>
              </a:rPr>
              <a:t>political actors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tx1"/>
                </a:solidFill>
              </a:rPr>
              <a:t>(i.e. self-government mechanisms of a local political constituency) and</a:t>
            </a:r>
            <a:r>
              <a:rPr lang="en-US" sz="1800" dirty="0"/>
              <a:t> </a:t>
            </a:r>
            <a:r>
              <a:rPr lang="en-US" sz="1800" b="1" u="sng" dirty="0">
                <a:solidFill>
                  <a:srgbClr val="0070C0"/>
                </a:solidFill>
              </a:rPr>
              <a:t>not just managerial entities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tx1"/>
                </a:solidFill>
              </a:rPr>
              <a:t>for delivery of a specific set of services;</a:t>
            </a:r>
          </a:p>
        </p:txBody>
      </p:sp>
      <p:sp>
        <p:nvSpPr>
          <p:cNvPr id="18437" name="Rectangle 16"/>
          <p:cNvSpPr>
            <a:spLocks noChangeArrowheads="1"/>
          </p:cNvSpPr>
          <p:nvPr/>
        </p:nvSpPr>
        <p:spPr bwMode="auto">
          <a:xfrm>
            <a:off x="5148263" y="116632"/>
            <a:ext cx="38163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D624"/>
                </a:solidFill>
              </a:rPr>
              <a:t>A paradigm shift in DEVCO! </a:t>
            </a:r>
            <a:endParaRPr lang="en-US" sz="2000" b="1" dirty="0">
              <a:solidFill>
                <a:srgbClr val="FFD6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2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2124075" y="1557338"/>
            <a:ext cx="863600" cy="4608512"/>
          </a:xfrm>
          <a:prstGeom prst="rect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>
              <a:defRPr/>
            </a:pPr>
            <a:endParaRPr lang="fr-FR"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9219" name="Rectangle 9"/>
          <p:cNvSpPr>
            <a:spLocks noChangeArrowheads="1"/>
          </p:cNvSpPr>
          <p:nvPr/>
        </p:nvSpPr>
        <p:spPr bwMode="auto">
          <a:xfrm>
            <a:off x="1116013" y="1557338"/>
            <a:ext cx="881062" cy="4608512"/>
          </a:xfrm>
          <a:prstGeom prst="rect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>
              <a:defRPr/>
            </a:pPr>
            <a:endParaRPr lang="fr-FR"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9220" name="Rectangle 10"/>
          <p:cNvSpPr>
            <a:spLocks noChangeArrowheads="1"/>
          </p:cNvSpPr>
          <p:nvPr/>
        </p:nvSpPr>
        <p:spPr bwMode="auto">
          <a:xfrm>
            <a:off x="107950" y="1557338"/>
            <a:ext cx="863600" cy="2951162"/>
          </a:xfrm>
          <a:prstGeom prst="rect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>
              <a:defRPr/>
            </a:pPr>
            <a:endParaRPr lang="fr-FR"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38" y="-166688"/>
            <a:ext cx="9304338" cy="712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2"/>
          <p:cNvSpPr>
            <a:spLocks noChangeArrowheads="1"/>
          </p:cNvSpPr>
          <p:nvPr/>
        </p:nvSpPr>
        <p:spPr bwMode="auto">
          <a:xfrm>
            <a:off x="7938" y="908050"/>
            <a:ext cx="3208337" cy="5761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132138" y="1412875"/>
            <a:ext cx="1871662" cy="3960813"/>
          </a:xfrm>
          <a:prstGeom prst="rect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>
              <a:defRPr/>
            </a:pPr>
            <a:endParaRPr lang="fr-FR"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076825" y="1557338"/>
            <a:ext cx="935038" cy="2879725"/>
          </a:xfrm>
          <a:prstGeom prst="rect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>
              <a:defRPr/>
            </a:pPr>
            <a:endParaRPr lang="fr-FR"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156325" y="1557338"/>
            <a:ext cx="863600" cy="3600450"/>
          </a:xfrm>
          <a:prstGeom prst="rect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>
              <a:defRPr/>
            </a:pPr>
            <a:endParaRPr lang="fr-FR">
              <a:latin typeface="Verdana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72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38" y="-166688"/>
            <a:ext cx="9304338" cy="712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00585" y="1506256"/>
            <a:ext cx="2892871" cy="4608512"/>
          </a:xfrm>
          <a:prstGeom prst="rect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>
              <a:defRPr/>
            </a:pPr>
            <a:endParaRPr lang="fr-FR"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10246" name="Rectangle 1"/>
          <p:cNvSpPr>
            <a:spLocks noChangeArrowheads="1"/>
          </p:cNvSpPr>
          <p:nvPr/>
        </p:nvSpPr>
        <p:spPr bwMode="auto">
          <a:xfrm>
            <a:off x="3132138" y="1412875"/>
            <a:ext cx="1871662" cy="3960813"/>
          </a:xfrm>
          <a:prstGeom prst="rect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>
              <a:defRPr/>
            </a:pPr>
            <a:endParaRPr lang="fr-FR"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6156325" y="1557338"/>
            <a:ext cx="863600" cy="3600450"/>
          </a:xfrm>
          <a:prstGeom prst="rect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>
              <a:defRPr/>
            </a:pPr>
            <a:endParaRPr lang="fr-FR"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5076825" y="1557338"/>
            <a:ext cx="935038" cy="2879725"/>
          </a:xfrm>
          <a:prstGeom prst="rect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>
              <a:defRPr/>
            </a:pPr>
            <a:endParaRPr lang="fr-FR"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10249" name="Ellipse 2"/>
          <p:cNvSpPr>
            <a:spLocks noChangeArrowheads="1"/>
          </p:cNvSpPr>
          <p:nvPr/>
        </p:nvSpPr>
        <p:spPr bwMode="auto">
          <a:xfrm>
            <a:off x="4356100" y="981075"/>
            <a:ext cx="576263" cy="28733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>
              <a:defRPr/>
            </a:pPr>
            <a:endParaRPr lang="fr-FR">
              <a:latin typeface="Verdana" charset="0"/>
              <a:ea typeface="MS PGothic" charset="0"/>
              <a:cs typeface="MS PGothic" charset="0"/>
            </a:endParaRPr>
          </a:p>
        </p:txBody>
      </p:sp>
      <p:grpSp>
        <p:nvGrpSpPr>
          <p:cNvPr id="27658" name="Grouper 11"/>
          <p:cNvGrpSpPr>
            <a:grpSpLocks/>
          </p:cNvGrpSpPr>
          <p:nvPr/>
        </p:nvGrpSpPr>
        <p:grpSpPr bwMode="auto">
          <a:xfrm>
            <a:off x="3248025" y="1773238"/>
            <a:ext cx="5895975" cy="4638675"/>
            <a:chOff x="3248025" y="1801813"/>
            <a:chExt cx="5895975" cy="4638675"/>
          </a:xfrm>
        </p:grpSpPr>
        <p:grpSp>
          <p:nvGrpSpPr>
            <p:cNvPr id="19478" name="Grouper 2"/>
            <p:cNvGrpSpPr>
              <a:grpSpLocks/>
            </p:cNvGrpSpPr>
            <p:nvPr/>
          </p:nvGrpSpPr>
          <p:grpSpPr bwMode="auto">
            <a:xfrm>
              <a:off x="3248025" y="1801813"/>
              <a:ext cx="5895975" cy="4341530"/>
              <a:chOff x="3248025" y="1801813"/>
              <a:chExt cx="5895975" cy="4341530"/>
            </a:xfrm>
          </p:grpSpPr>
          <p:grpSp>
            <p:nvGrpSpPr>
              <p:cNvPr id="19480" name="Group 37"/>
              <p:cNvGrpSpPr>
                <a:grpSpLocks/>
              </p:cNvGrpSpPr>
              <p:nvPr/>
            </p:nvGrpSpPr>
            <p:grpSpPr bwMode="auto">
              <a:xfrm>
                <a:off x="3248025" y="1803400"/>
                <a:ext cx="3538538" cy="4127500"/>
                <a:chOff x="3266752" y="1800752"/>
                <a:chExt cx="3538363" cy="4126626"/>
              </a:xfrm>
            </p:grpSpPr>
            <p:sp>
              <p:nvSpPr>
                <p:cNvPr id="19487" name="Rectangle 2"/>
                <p:cNvSpPr>
                  <a:spLocks noChangeArrowheads="1"/>
                </p:cNvSpPr>
                <p:nvPr/>
              </p:nvSpPr>
              <p:spPr bwMode="auto">
                <a:xfrm>
                  <a:off x="3780928" y="5589240"/>
                  <a:ext cx="3024187" cy="338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r>
                    <a:rPr lang="en-GB" altLang="en-US" sz="1600" b="1"/>
                    <a:t>EDF 30,506 M EUR</a:t>
                  </a:r>
                </a:p>
              </p:txBody>
            </p:sp>
            <p:sp>
              <p:nvSpPr>
                <p:cNvPr id="19488" name="Oval 18"/>
                <p:cNvSpPr>
                  <a:spLocks noChangeArrowheads="1"/>
                </p:cNvSpPr>
                <p:nvPr/>
              </p:nvSpPr>
              <p:spPr bwMode="auto">
                <a:xfrm rot="10800000">
                  <a:off x="3266752" y="1826592"/>
                  <a:ext cx="719138" cy="503238"/>
                </a:xfrm>
                <a:prstGeom prst="ellipse">
                  <a:avLst/>
                </a:prstGeom>
                <a:noFill/>
                <a:ln w="57150">
                  <a:solidFill>
                    <a:srgbClr val="C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marL="3175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489" name="Oval 19"/>
                <p:cNvSpPr>
                  <a:spLocks noChangeArrowheads="1"/>
                </p:cNvSpPr>
                <p:nvPr/>
              </p:nvSpPr>
              <p:spPr bwMode="auto">
                <a:xfrm rot="10800000">
                  <a:off x="4266083" y="1800752"/>
                  <a:ext cx="719137" cy="503238"/>
                </a:xfrm>
                <a:prstGeom prst="ellipse">
                  <a:avLst/>
                </a:prstGeom>
                <a:noFill/>
                <a:ln w="57150">
                  <a:solidFill>
                    <a:srgbClr val="C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marL="3175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19490" name="Straight Arrow Connector 22"/>
                <p:cNvCxnSpPr>
                  <a:cxnSpLocks noChangeShapeType="1"/>
                </p:cNvCxnSpPr>
                <p:nvPr/>
              </p:nvCxnSpPr>
              <p:spPr bwMode="auto">
                <a:xfrm>
                  <a:off x="4654079" y="2307695"/>
                  <a:ext cx="133945" cy="3362521"/>
                </a:xfrm>
                <a:prstGeom prst="straightConnector1">
                  <a:avLst/>
                </a:prstGeom>
                <a:noFill/>
                <a:ln w="38100">
                  <a:solidFill>
                    <a:srgbClr val="C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491" name="Straight Arrow Connector 28"/>
                <p:cNvCxnSpPr>
                  <a:cxnSpLocks noChangeShapeType="1"/>
                </p:cNvCxnSpPr>
                <p:nvPr/>
              </p:nvCxnSpPr>
              <p:spPr bwMode="auto">
                <a:xfrm>
                  <a:off x="3609949" y="2316160"/>
                  <a:ext cx="1106067" cy="3354056"/>
                </a:xfrm>
                <a:prstGeom prst="straightConnector1">
                  <a:avLst/>
                </a:prstGeom>
                <a:noFill/>
                <a:ln w="38100">
                  <a:solidFill>
                    <a:srgbClr val="C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9481" name="Grouper 3"/>
              <p:cNvGrpSpPr>
                <a:grpSpLocks/>
              </p:cNvGrpSpPr>
              <p:nvPr/>
            </p:nvGrpSpPr>
            <p:grpSpPr bwMode="auto">
              <a:xfrm>
                <a:off x="5292726" y="1801813"/>
                <a:ext cx="3851274" cy="4341530"/>
                <a:chOff x="6467772" y="2142029"/>
                <a:chExt cx="3851200" cy="4342286"/>
              </a:xfrm>
            </p:grpSpPr>
            <p:sp>
              <p:nvSpPr>
                <p:cNvPr id="19482" name="Rectangle 2"/>
                <p:cNvSpPr>
                  <a:spLocks noChangeArrowheads="1"/>
                </p:cNvSpPr>
                <p:nvPr/>
              </p:nvSpPr>
              <p:spPr bwMode="auto">
                <a:xfrm>
                  <a:off x="7294784" y="6146178"/>
                  <a:ext cx="3024188" cy="3381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r>
                    <a:rPr lang="en-GB" altLang="en-US" sz="1600" b="1"/>
                    <a:t>DCI  23,295 M EUR</a:t>
                  </a:r>
                </a:p>
              </p:txBody>
            </p:sp>
            <p:sp>
              <p:nvSpPr>
                <p:cNvPr id="19483" name="Oval 20"/>
                <p:cNvSpPr>
                  <a:spLocks noChangeArrowheads="1"/>
                </p:cNvSpPr>
                <p:nvPr/>
              </p:nvSpPr>
              <p:spPr bwMode="auto">
                <a:xfrm>
                  <a:off x="6467772" y="2181225"/>
                  <a:ext cx="719138" cy="503238"/>
                </a:xfrm>
                <a:prstGeom prst="ellipse">
                  <a:avLst/>
                </a:prstGeom>
                <a:noFill/>
                <a:ln w="57150">
                  <a:solidFill>
                    <a:srgbClr val="C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marL="3175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484" name="Oval 21"/>
                <p:cNvSpPr>
                  <a:spLocks noChangeArrowheads="1"/>
                </p:cNvSpPr>
                <p:nvPr/>
              </p:nvSpPr>
              <p:spPr bwMode="auto">
                <a:xfrm>
                  <a:off x="7442200" y="2142029"/>
                  <a:ext cx="719138" cy="503238"/>
                </a:xfrm>
                <a:prstGeom prst="ellipse">
                  <a:avLst/>
                </a:prstGeom>
                <a:noFill/>
                <a:ln w="57150">
                  <a:solidFill>
                    <a:srgbClr val="C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marL="3175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19485" name="Straight Arrow Connector 23"/>
                <p:cNvCxnSpPr>
                  <a:cxnSpLocks noChangeShapeType="1"/>
                </p:cNvCxnSpPr>
                <p:nvPr/>
              </p:nvCxnSpPr>
              <p:spPr bwMode="auto">
                <a:xfrm flipH="1">
                  <a:off x="7816056" y="2612017"/>
                  <a:ext cx="1" cy="3655999"/>
                </a:xfrm>
                <a:prstGeom prst="straightConnector1">
                  <a:avLst/>
                </a:prstGeom>
                <a:noFill/>
                <a:ln w="38100">
                  <a:solidFill>
                    <a:srgbClr val="C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486" name="Straight Arrow Connector 26"/>
                <p:cNvCxnSpPr>
                  <a:cxnSpLocks noChangeShapeType="1"/>
                  <a:stCxn id="19483" idx="4"/>
                </p:cNvCxnSpPr>
                <p:nvPr/>
              </p:nvCxnSpPr>
              <p:spPr bwMode="auto">
                <a:xfrm>
                  <a:off x="6827341" y="2684463"/>
                  <a:ext cx="974428" cy="3583553"/>
                </a:xfrm>
                <a:prstGeom prst="straightConnector1">
                  <a:avLst/>
                </a:prstGeom>
                <a:noFill/>
                <a:ln w="38100">
                  <a:solidFill>
                    <a:srgbClr val="C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19479" name="Rectangle 2"/>
            <p:cNvSpPr>
              <a:spLocks noChangeArrowheads="1"/>
            </p:cNvSpPr>
            <p:nvPr/>
          </p:nvSpPr>
          <p:spPr bwMode="auto">
            <a:xfrm>
              <a:off x="6094413" y="6102350"/>
              <a:ext cx="3024187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GB" altLang="en-US" sz="1600" b="1"/>
                <a:t>(ENI 18,182 M EUR)</a:t>
              </a:r>
            </a:p>
          </p:txBody>
        </p:sp>
      </p:grpSp>
      <p:grpSp>
        <p:nvGrpSpPr>
          <p:cNvPr id="26" name="Grouper 1"/>
          <p:cNvGrpSpPr>
            <a:grpSpLocks/>
          </p:cNvGrpSpPr>
          <p:nvPr/>
        </p:nvGrpSpPr>
        <p:grpSpPr bwMode="auto">
          <a:xfrm>
            <a:off x="1187450" y="2781300"/>
            <a:ext cx="3648075" cy="3725863"/>
            <a:chOff x="3113089" y="3185690"/>
            <a:chExt cx="3648050" cy="3725232"/>
          </a:xfrm>
        </p:grpSpPr>
        <p:sp>
          <p:nvSpPr>
            <p:cNvPr id="19473" name="Rectangle 2"/>
            <p:cNvSpPr>
              <a:spLocks noChangeArrowheads="1"/>
            </p:cNvSpPr>
            <p:nvPr/>
          </p:nvSpPr>
          <p:spPr bwMode="auto">
            <a:xfrm>
              <a:off x="3736951" y="6278515"/>
              <a:ext cx="26987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GB" altLang="en-US" sz="1600" b="1"/>
                <a:t>CSO-LA 1.907 M EUR</a:t>
              </a:r>
            </a:p>
          </p:txBody>
        </p:sp>
        <p:sp>
          <p:nvSpPr>
            <p:cNvPr id="19474" name="Rectangle 2"/>
            <p:cNvSpPr>
              <a:spLocks noChangeArrowheads="1"/>
            </p:cNvSpPr>
            <p:nvPr/>
          </p:nvSpPr>
          <p:spPr bwMode="auto">
            <a:xfrm>
              <a:off x="3736951" y="6572660"/>
              <a:ext cx="3024188" cy="338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GB" altLang="en-US" sz="1600" b="1"/>
                <a:t>LA 450 M EUR</a:t>
              </a:r>
            </a:p>
          </p:txBody>
        </p:sp>
        <p:grpSp>
          <p:nvGrpSpPr>
            <p:cNvPr id="19475" name="Group 34"/>
            <p:cNvGrpSpPr>
              <a:grpSpLocks/>
            </p:cNvGrpSpPr>
            <p:nvPr/>
          </p:nvGrpSpPr>
          <p:grpSpPr bwMode="auto">
            <a:xfrm>
              <a:off x="3113089" y="3185690"/>
              <a:ext cx="1540768" cy="3197513"/>
              <a:chOff x="3113088" y="3186113"/>
              <a:chExt cx="1540768" cy="3197513"/>
            </a:xfrm>
          </p:grpSpPr>
          <p:sp>
            <p:nvSpPr>
              <p:cNvPr id="19476" name="Oval 5"/>
              <p:cNvSpPr>
                <a:spLocks noChangeArrowheads="1"/>
              </p:cNvSpPr>
              <p:nvPr/>
            </p:nvSpPr>
            <p:spPr bwMode="auto">
              <a:xfrm>
                <a:off x="3113088" y="3186113"/>
                <a:ext cx="719137" cy="503237"/>
              </a:xfrm>
              <a:prstGeom prst="ellips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marL="3175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19477" name="Straight Arrow Connector 4"/>
              <p:cNvCxnSpPr>
                <a:cxnSpLocks noChangeShapeType="1"/>
                <a:stCxn id="19476" idx="4"/>
              </p:cNvCxnSpPr>
              <p:nvPr/>
            </p:nvCxnSpPr>
            <p:spPr bwMode="auto">
              <a:xfrm>
                <a:off x="3472657" y="3689350"/>
                <a:ext cx="1181199" cy="2694276"/>
              </a:xfrm>
              <a:prstGeom prst="straightConnector1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pic>
        <p:nvPicPr>
          <p:cNvPr id="34" name="Picture 10" descr="http://www.clipartbest.com/cliparts/pT5/e4e/pT5e4eLG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125538"/>
            <a:ext cx="433387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er 21"/>
          <p:cNvGrpSpPr>
            <a:grpSpLocks/>
          </p:cNvGrpSpPr>
          <p:nvPr/>
        </p:nvGrpSpPr>
        <p:grpSpPr bwMode="auto">
          <a:xfrm>
            <a:off x="1835150" y="2133600"/>
            <a:ext cx="4610100" cy="971550"/>
            <a:chOff x="1835696" y="2132857"/>
            <a:chExt cx="4609450" cy="971740"/>
          </a:xfrm>
        </p:grpSpPr>
        <p:cxnSp>
          <p:nvCxnSpPr>
            <p:cNvPr id="19469" name="Straight Arrow Connector 4"/>
            <p:cNvCxnSpPr>
              <a:cxnSpLocks noChangeShapeType="1"/>
            </p:cNvCxnSpPr>
            <p:nvPr/>
          </p:nvCxnSpPr>
          <p:spPr bwMode="auto">
            <a:xfrm flipV="1">
              <a:off x="1907704" y="2276872"/>
              <a:ext cx="1512168" cy="648072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0" name="Straight Arrow Connector 4"/>
            <p:cNvCxnSpPr>
              <a:cxnSpLocks noChangeShapeType="1"/>
              <a:stCxn id="19476" idx="6"/>
            </p:cNvCxnSpPr>
            <p:nvPr/>
          </p:nvCxnSpPr>
          <p:spPr bwMode="auto">
            <a:xfrm flipV="1">
              <a:off x="1906766" y="2132857"/>
              <a:ext cx="2445959" cy="899732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1" name="Straight Arrow Connector 4"/>
            <p:cNvCxnSpPr>
              <a:cxnSpLocks noChangeShapeType="1"/>
            </p:cNvCxnSpPr>
            <p:nvPr/>
          </p:nvCxnSpPr>
          <p:spPr bwMode="auto">
            <a:xfrm flipV="1">
              <a:off x="1907704" y="2204864"/>
              <a:ext cx="3490339" cy="899076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2" name="Straight Arrow Connector 4"/>
            <p:cNvCxnSpPr>
              <a:cxnSpLocks noChangeShapeType="1"/>
            </p:cNvCxnSpPr>
            <p:nvPr/>
          </p:nvCxnSpPr>
          <p:spPr bwMode="auto">
            <a:xfrm flipV="1">
              <a:off x="1835696" y="2276872"/>
              <a:ext cx="4609450" cy="827725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06530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33338" y="115888"/>
            <a:ext cx="8931275" cy="649287"/>
          </a:xfrm>
        </p:spPr>
        <p:txBody>
          <a:bodyPr/>
          <a:lstStyle/>
          <a:p>
            <a:pPr algn="ctr"/>
            <a:r>
              <a:rPr lang="en-US" sz="2400" b="0">
                <a:solidFill>
                  <a:schemeClr val="bg1"/>
                </a:solidFill>
                <a:latin typeface="Verdana" charset="0"/>
                <a:ea typeface="ＭＳ Ｐゴシック" charset="0"/>
              </a:rPr>
              <a:t/>
            </a:r>
            <a:br>
              <a:rPr lang="en-US" sz="2400" b="0">
                <a:solidFill>
                  <a:schemeClr val="bg1"/>
                </a:solidFill>
                <a:latin typeface="Verdana" charset="0"/>
                <a:ea typeface="ＭＳ Ｐゴシック" charset="0"/>
              </a:rPr>
            </a:br>
            <a:r>
              <a:rPr lang="en-US" sz="2400" b="0">
                <a:solidFill>
                  <a:schemeClr val="bg1"/>
                </a:solidFill>
                <a:latin typeface="Verdana" charset="0"/>
                <a:ea typeface="ＭＳ Ｐゴシック" charset="0"/>
              </a:rPr>
              <a:t/>
            </a:r>
            <a:br>
              <a:rPr lang="en-US" sz="2400" b="0">
                <a:solidFill>
                  <a:schemeClr val="bg1"/>
                </a:solidFill>
                <a:latin typeface="Verdana" charset="0"/>
                <a:ea typeface="ＭＳ Ｐゴシック" charset="0"/>
              </a:rPr>
            </a:br>
            <a:endParaRPr lang="en-US" sz="2400" b="0">
              <a:solidFill>
                <a:schemeClr val="bg1"/>
              </a:solidFill>
              <a:latin typeface="Verdana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63" y="4238625"/>
            <a:ext cx="8259762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en-GB" sz="1400" b="1" dirty="0">
              <a:latin typeface="Verdana" pitchFamily="34" charset="0"/>
              <a:ea typeface="MS PGothic" pitchFamily="34" charset="-128"/>
              <a:cs typeface="+mn-cs"/>
            </a:endParaRPr>
          </a:p>
          <a:p>
            <a:pPr algn="ctr">
              <a:defRPr/>
            </a:pPr>
            <a:r>
              <a:rPr lang="en-GB" sz="1400" b="1" dirty="0">
                <a:latin typeface="Verdana" pitchFamily="34" charset="0"/>
                <a:ea typeface="MS PGothic" pitchFamily="34" charset="-128"/>
                <a:cs typeface="+mn-cs"/>
              </a:rPr>
              <a:t>MILESTONES: </a:t>
            </a:r>
          </a:p>
          <a:p>
            <a:pPr>
              <a:defRPr/>
            </a:pPr>
            <a:endParaRPr lang="en-GB" sz="1400" dirty="0">
              <a:latin typeface="Verdana" pitchFamily="34" charset="0"/>
              <a:ea typeface="MS PGothic" pitchFamily="34" charset="-128"/>
              <a:cs typeface="+mn-cs"/>
            </a:endParaRPr>
          </a:p>
          <a:p>
            <a:pPr marL="285750" indent="-285750">
              <a:buFont typeface="Wingdings" charset="2"/>
              <a:buChar char=""/>
              <a:defRPr/>
            </a:pPr>
            <a:r>
              <a:rPr lang="en-GB" sz="1400" b="1" i="1" u="sng" dirty="0">
                <a:solidFill>
                  <a:srgbClr val="0070C0"/>
                </a:solidFill>
                <a:latin typeface="+mn-lt"/>
                <a:ea typeface="MS PGothic" pitchFamily="34" charset="-128"/>
                <a:cs typeface="+mn-cs"/>
              </a:rPr>
              <a:t>Concept Paper </a:t>
            </a:r>
            <a:r>
              <a:rPr lang="en-GB" sz="1400" dirty="0">
                <a:latin typeface="Verdana" pitchFamily="34" charset="0"/>
                <a:ea typeface="MS PGothic" pitchFamily="34" charset="-128"/>
                <a:cs typeface="+mn-cs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  <a:cs typeface="+mn-cs"/>
              </a:rPr>
              <a:t>March-June 2014)</a:t>
            </a:r>
          </a:p>
          <a:p>
            <a:pPr marL="285750" indent="-285750">
              <a:buFont typeface="Wingdings" charset="2"/>
              <a:buChar char=""/>
              <a:defRPr/>
            </a:pPr>
            <a:r>
              <a:rPr lang="en-GB" sz="1400" b="1" i="1" u="sng" dirty="0">
                <a:solidFill>
                  <a:srgbClr val="0070C0"/>
                </a:solidFill>
                <a:latin typeface="+mn-lt"/>
                <a:ea typeface="MS PGothic" pitchFamily="34" charset="-128"/>
                <a:cs typeface="+mn-cs"/>
              </a:rPr>
              <a:t>Internal Brainstorming </a:t>
            </a:r>
            <a:r>
              <a:rPr lang="en-GB" sz="14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  <a:cs typeface="+mn-cs"/>
              </a:rPr>
              <a:t>involving different units at</a:t>
            </a:r>
            <a:r>
              <a:rPr lang="en-GB" sz="1400" dirty="0">
                <a:latin typeface="Verdana" pitchFamily="34" charset="0"/>
                <a:ea typeface="MS PGothic" pitchFamily="34" charset="-128"/>
                <a:cs typeface="+mn-cs"/>
              </a:rPr>
              <a:t> </a:t>
            </a:r>
            <a:r>
              <a:rPr lang="en-GB" sz="1400" b="1" i="1" u="sng" dirty="0">
                <a:solidFill>
                  <a:srgbClr val="0070C0"/>
                </a:solidFill>
                <a:latin typeface="+mn-lt"/>
                <a:ea typeface="MS PGothic" pitchFamily="34" charset="-128"/>
                <a:cs typeface="+mn-cs"/>
              </a:rPr>
              <a:t>DG DEVCO, DG AGRI, Committee of Regions </a:t>
            </a:r>
            <a:r>
              <a:rPr lang="en-GB" sz="14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  <a:cs typeface="+mn-cs"/>
              </a:rPr>
              <a:t>(December 2014): </a:t>
            </a:r>
            <a:r>
              <a:rPr lang="en-US" sz="1400" dirty="0">
                <a:latin typeface="Verdana" pitchFamily="34" charset="0"/>
                <a:ea typeface="MS PGothic" pitchFamily="34" charset="-128"/>
                <a:cs typeface="+mn-cs"/>
                <a:hlinkClick r:id="rId3"/>
              </a:rPr>
              <a:t>http://capacity4dev.ec.europa.eu/article/what-territorial-approach-local-development</a:t>
            </a:r>
            <a:endParaRPr lang="en-GB" sz="1400" dirty="0">
              <a:latin typeface="Verdana" pitchFamily="34" charset="0"/>
              <a:ea typeface="MS PGothic" pitchFamily="34" charset="-128"/>
              <a:cs typeface="+mn-cs"/>
            </a:endParaRPr>
          </a:p>
          <a:p>
            <a:pPr marL="285750" indent="-285750">
              <a:buFont typeface="Wingdings" charset="2"/>
              <a:buChar char=""/>
              <a:defRPr/>
            </a:pPr>
            <a:r>
              <a:rPr lang="en-GB" sz="14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  <a:cs typeface="+mn-cs"/>
              </a:rPr>
              <a:t>Presentation of the TALD framework during a </a:t>
            </a:r>
            <a:r>
              <a:rPr lang="en-GB" sz="1400" b="1" i="1" u="sng" dirty="0">
                <a:solidFill>
                  <a:srgbClr val="0070C0"/>
                </a:solidFill>
                <a:latin typeface="+mn-lt"/>
                <a:ea typeface="MS PGothic" pitchFamily="34" charset="-128"/>
                <a:cs typeface="+mn-cs"/>
              </a:rPr>
              <a:t>Brussels Seminar </a:t>
            </a:r>
            <a:r>
              <a:rPr lang="en-GB" sz="14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  <a:cs typeface="+mn-cs"/>
              </a:rPr>
              <a:t>on DLD involving more that 65 p</a:t>
            </a:r>
            <a:r>
              <a:rPr lang="fr-FR" sz="14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  <a:cs typeface="+mn-cs"/>
              </a:rPr>
              <a:t>eo</a:t>
            </a:r>
            <a:r>
              <a:rPr lang="en-GB" sz="14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  <a:cs typeface="+mn-cs"/>
              </a:rPr>
              <a:t>ple from EUDs</a:t>
            </a:r>
          </a:p>
          <a:p>
            <a:pPr marL="285750" indent="-285750">
              <a:buFont typeface="Wingdings" charset="2"/>
              <a:buChar char=""/>
              <a:defRPr/>
            </a:pPr>
            <a:r>
              <a:rPr lang="en-GB" sz="1400" b="1" i="1" u="sng" dirty="0">
                <a:solidFill>
                  <a:srgbClr val="0070C0"/>
                </a:solidFill>
                <a:latin typeface="+mn-lt"/>
                <a:ea typeface="MS PGothic" pitchFamily="34" charset="-128"/>
                <a:cs typeface="+mn-cs"/>
              </a:rPr>
              <a:t>Regional TALD seminars</a:t>
            </a:r>
            <a:r>
              <a:rPr lang="en-GB" sz="1400" dirty="0">
                <a:latin typeface="Verdana" pitchFamily="34" charset="0"/>
                <a:ea typeface="MS PGothic" pitchFamily="34" charset="-128"/>
                <a:cs typeface="+mn-cs"/>
              </a:rPr>
              <a:t>: </a:t>
            </a:r>
            <a:r>
              <a:rPr lang="en-GB" sz="14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  <a:cs typeface="+mn-cs"/>
              </a:rPr>
              <a:t>Bogota (June 2015), </a:t>
            </a:r>
            <a:r>
              <a:rPr lang="en-GB" sz="1400" dirty="0" err="1">
                <a:solidFill>
                  <a:srgbClr val="000000"/>
                </a:solidFill>
                <a:latin typeface="Verdana" pitchFamily="34" charset="0"/>
                <a:ea typeface="MS PGothic" pitchFamily="34" charset="-128"/>
                <a:cs typeface="+mn-cs"/>
              </a:rPr>
              <a:t>Cotonou</a:t>
            </a:r>
            <a:r>
              <a:rPr lang="en-GB" sz="14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  <a:cs typeface="+mn-cs"/>
              </a:rPr>
              <a:t> (November 2015), Jakarta (February </a:t>
            </a:r>
            <a:r>
              <a:rPr lang="en-GB" sz="1400" dirty="0" smtClean="0">
                <a:solidFill>
                  <a:srgbClr val="000000"/>
                </a:solidFill>
                <a:latin typeface="Verdana" pitchFamily="34" charset="0"/>
                <a:ea typeface="MS PGothic" pitchFamily="34" charset="-128"/>
                <a:cs typeface="+mn-cs"/>
              </a:rPr>
              <a:t>2016), </a:t>
            </a:r>
            <a:r>
              <a:rPr lang="en-GB" sz="14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  <a:cs typeface="+mn-cs"/>
              </a:rPr>
              <a:t>Dar-</a:t>
            </a:r>
            <a:r>
              <a:rPr lang="en-GB" sz="1400" dirty="0" err="1">
                <a:solidFill>
                  <a:srgbClr val="000000"/>
                </a:solidFill>
                <a:latin typeface="Verdana" pitchFamily="34" charset="0"/>
                <a:ea typeface="MS PGothic" pitchFamily="34" charset="-128"/>
                <a:cs typeface="+mn-cs"/>
              </a:rPr>
              <a:t>es</a:t>
            </a:r>
            <a:r>
              <a:rPr lang="en-GB" sz="14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  <a:cs typeface="+mn-cs"/>
              </a:rPr>
              <a:t>-Salaam (April </a:t>
            </a:r>
            <a:r>
              <a:rPr lang="en-GB" sz="1400" dirty="0" smtClean="0">
                <a:solidFill>
                  <a:srgbClr val="000000"/>
                </a:solidFill>
                <a:latin typeface="Verdana" pitchFamily="34" charset="0"/>
                <a:ea typeface="MS PGothic" pitchFamily="34" charset="-128"/>
                <a:cs typeface="+mn-cs"/>
              </a:rPr>
              <a:t>2016)</a:t>
            </a:r>
            <a:endParaRPr lang="en-GB" sz="1400" dirty="0">
              <a:solidFill>
                <a:srgbClr val="000000"/>
              </a:solidFill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24525" y="981075"/>
            <a:ext cx="3419475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b="1" dirty="0">
                <a:latin typeface="Verdana" pitchFamily="34" charset="0"/>
                <a:ea typeface="MS PGothic" pitchFamily="34" charset="-128"/>
                <a:cs typeface="+mn-cs"/>
              </a:rPr>
              <a:t>CHALLENGES</a:t>
            </a:r>
            <a:r>
              <a:rPr lang="en-GB" sz="1600" dirty="0">
                <a:latin typeface="Verdana" pitchFamily="34" charset="0"/>
                <a:ea typeface="MS PGothic" pitchFamily="34" charset="-128"/>
                <a:cs typeface="+mn-cs"/>
              </a:rPr>
              <a:t> </a:t>
            </a:r>
          </a:p>
          <a:p>
            <a:pPr>
              <a:defRPr/>
            </a:pPr>
            <a:endParaRPr lang="en-GB" sz="1600" dirty="0">
              <a:latin typeface="Verdana" pitchFamily="34" charset="0"/>
              <a:ea typeface="MS PGothic" pitchFamily="34" charset="-128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  <a:cs typeface="+mn-cs"/>
              </a:rPr>
              <a:t>Developing a </a:t>
            </a:r>
            <a:r>
              <a:rPr lang="en-GB" sz="1600" b="1" u="sng" kern="0" dirty="0">
                <a:solidFill>
                  <a:srgbClr val="0070C0"/>
                </a:solidFill>
                <a:latin typeface="+mn-lt"/>
                <a:ea typeface="MS PGothic" pitchFamily="34" charset="-128"/>
                <a:cs typeface="MS PGothic" charset="0"/>
              </a:rPr>
              <a:t>framework: TALD </a:t>
            </a:r>
            <a:r>
              <a:rPr lang="en-GB" sz="16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  <a:cs typeface="+mn-cs"/>
              </a:rPr>
              <a:t>(Territorial Approach to Local Development)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rgbClr val="000000"/>
                </a:solidFill>
                <a:latin typeface="Verdana" pitchFamily="34" charset="0"/>
                <a:ea typeface="MS PGothic" pitchFamily="34" charset="-128"/>
                <a:cs typeface="+mn-cs"/>
              </a:rPr>
              <a:t>Supporting </a:t>
            </a:r>
            <a:r>
              <a:rPr lang="en-GB" sz="16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  <a:cs typeface="+mn-cs"/>
              </a:rPr>
              <a:t>the </a:t>
            </a:r>
            <a:r>
              <a:rPr lang="en-GB" sz="1600" b="1" u="sng" kern="0" dirty="0">
                <a:solidFill>
                  <a:srgbClr val="0070C0"/>
                </a:solidFill>
                <a:latin typeface="+mn-lt"/>
                <a:ea typeface="MS PGothic" pitchFamily="34" charset="-128"/>
                <a:cs typeface="MS PGothic" charset="0"/>
              </a:rPr>
              <a:t>mainstreaming</a:t>
            </a:r>
            <a:r>
              <a:rPr lang="en-GB" sz="16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  <a:cs typeface="+mn-cs"/>
              </a:rPr>
              <a:t> of TALD within </a:t>
            </a:r>
            <a:r>
              <a:rPr lang="en-GB" sz="1600" b="1" u="sng" kern="0" dirty="0">
                <a:solidFill>
                  <a:srgbClr val="0070C0"/>
                </a:solidFill>
                <a:latin typeface="+mn-lt"/>
                <a:ea typeface="MS PGothic" pitchFamily="34" charset="-128"/>
                <a:cs typeface="MS PGothic" charset="0"/>
              </a:rPr>
              <a:t>EU supported </a:t>
            </a:r>
            <a:r>
              <a:rPr lang="en-GB" sz="1600" b="1" u="sng" kern="0" dirty="0" smtClean="0">
                <a:solidFill>
                  <a:srgbClr val="0070C0"/>
                </a:solidFill>
                <a:latin typeface="+mn-lt"/>
                <a:ea typeface="MS PGothic" pitchFamily="34" charset="-128"/>
                <a:cs typeface="MS PGothic" charset="0"/>
              </a:rPr>
              <a:t>programs;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600" b="1" u="sng" kern="0" dirty="0">
                <a:solidFill>
                  <a:srgbClr val="0070C0"/>
                </a:solidFill>
                <a:ea typeface="MS PGothic" pitchFamily="34" charset="-128"/>
                <a:cs typeface="MS PGothic" charset="0"/>
              </a:rPr>
              <a:t>Supporting piloting experiences </a:t>
            </a:r>
            <a:r>
              <a:rPr lang="en-GB" sz="1600" dirty="0">
                <a:solidFill>
                  <a:srgbClr val="000000"/>
                </a:solidFill>
                <a:ea typeface="MS PGothic" pitchFamily="34" charset="-128"/>
              </a:rPr>
              <a:t>through the thematic program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GB" sz="1600" b="1" u="sng" kern="0" dirty="0">
              <a:solidFill>
                <a:srgbClr val="0070C0"/>
              </a:solidFill>
              <a:latin typeface="+mn-lt"/>
              <a:ea typeface="MS PGothic" pitchFamily="34" charset="-128"/>
              <a:cs typeface="MS PGothic" charset="0"/>
            </a:endParaRPr>
          </a:p>
        </p:txBody>
      </p:sp>
      <p:pic>
        <p:nvPicPr>
          <p:cNvPr id="6" name="Picture 3" descr="4. Earth as center of the universe (2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66" y="1268760"/>
            <a:ext cx="4392166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87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971550" y="5876925"/>
            <a:ext cx="7850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588" indent="-1588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fr-FR" altLang="en-US" sz="1600" b="1"/>
          </a:p>
        </p:txBody>
      </p:sp>
      <p:sp>
        <p:nvSpPr>
          <p:cNvPr id="21506" name="Content Placeholder 2"/>
          <p:cNvSpPr txBox="1">
            <a:spLocks/>
          </p:cNvSpPr>
          <p:nvPr/>
        </p:nvSpPr>
        <p:spPr bwMode="auto">
          <a:xfrm>
            <a:off x="-107950" y="2354263"/>
            <a:ext cx="88217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Font typeface="Verdana" pitchFamily="34" charset="0"/>
              <a:buAutoNum type="arabicPeriod" startAt="4"/>
            </a:pPr>
            <a:endParaRPr lang="en-US" altLang="en-US" sz="2000"/>
          </a:p>
        </p:txBody>
      </p:sp>
      <p:pic>
        <p:nvPicPr>
          <p:cNvPr id="11" name="Picture 9" descr="C:\Users\rodrigo\Desktop\Last version\Référence Documents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60"/>
            <a:ext cx="4355976" cy="685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555875" y="981075"/>
            <a:ext cx="244792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AutoNum type="circleNumDbPlain"/>
              <a:defRPr/>
            </a:pPr>
            <a:endParaRPr lang="fr-FR" sz="1600" dirty="0" smtClean="0"/>
          </a:p>
          <a:p>
            <a:pPr>
              <a:spcBef>
                <a:spcPct val="20000"/>
              </a:spcBef>
              <a:buFontTx/>
              <a:buAutoNum type="circleNumDbPlain"/>
              <a:defRPr/>
            </a:pPr>
            <a:endParaRPr lang="en-US" sz="1600" dirty="0" smtClean="0"/>
          </a:p>
          <a:p>
            <a:pPr marL="0" indent="0">
              <a:spcBef>
                <a:spcPct val="20000"/>
              </a:spcBef>
              <a:defRPr/>
            </a:pPr>
            <a:endParaRPr lang="en-US" sz="1600" dirty="0" smtClean="0"/>
          </a:p>
          <a:p>
            <a:pPr>
              <a:spcBef>
                <a:spcPct val="20000"/>
              </a:spcBef>
              <a:defRPr/>
            </a:pPr>
            <a:endParaRPr lang="en-US" sz="1600" dirty="0" smtClean="0"/>
          </a:p>
        </p:txBody>
      </p:sp>
      <p:pic>
        <p:nvPicPr>
          <p:cNvPr id="2" name="Image 1" descr="image0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-723168"/>
            <a:ext cx="5004048" cy="7728272"/>
          </a:xfrm>
          <a:prstGeom prst="rect">
            <a:avLst/>
          </a:prstGeom>
        </p:spPr>
      </p:pic>
      <p:sp>
        <p:nvSpPr>
          <p:cNvPr id="7" name="Oval 19"/>
          <p:cNvSpPr>
            <a:spLocks noChangeArrowheads="1"/>
          </p:cNvSpPr>
          <p:nvPr/>
        </p:nvSpPr>
        <p:spPr bwMode="auto">
          <a:xfrm rot="10800000">
            <a:off x="395536" y="3140968"/>
            <a:ext cx="3887788" cy="1296144"/>
          </a:xfrm>
          <a:prstGeom prst="ellips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3175"/>
            <a:endParaRPr lang="en-US"/>
          </a:p>
        </p:txBody>
      </p:sp>
      <p:sp>
        <p:nvSpPr>
          <p:cNvPr id="8" name="Oval 19"/>
          <p:cNvSpPr>
            <a:spLocks noChangeArrowheads="1"/>
          </p:cNvSpPr>
          <p:nvPr/>
        </p:nvSpPr>
        <p:spPr bwMode="auto">
          <a:xfrm rot="10800000">
            <a:off x="4572000" y="2852936"/>
            <a:ext cx="4249738" cy="1876152"/>
          </a:xfrm>
          <a:prstGeom prst="ellips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317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578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 txBox="1">
            <a:spLocks noChangeArrowheads="1"/>
          </p:cNvSpPr>
          <p:nvPr/>
        </p:nvSpPr>
        <p:spPr bwMode="auto">
          <a:xfrm>
            <a:off x="-180975" y="0"/>
            <a:ext cx="88630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8775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GB" sz="2800" b="1">
                <a:solidFill>
                  <a:srgbClr val="E7B400"/>
                </a:solidFill>
              </a:rPr>
              <a:t/>
            </a:r>
            <a:br>
              <a:rPr lang="en-GB" sz="2800" b="1">
                <a:solidFill>
                  <a:srgbClr val="E7B400"/>
                </a:solidFill>
              </a:rPr>
            </a:br>
            <a:endParaRPr lang="en-GB" sz="2800" b="1">
              <a:solidFill>
                <a:srgbClr val="E7B400"/>
              </a:solidFill>
            </a:endParaRPr>
          </a:p>
          <a:p>
            <a:pPr eaLnBrk="1" hangingPunct="1"/>
            <a:r>
              <a:rPr lang="en-GB" sz="2800" b="1">
                <a:solidFill>
                  <a:srgbClr val="E7B400"/>
                </a:solidFill>
              </a:rPr>
              <a:t>Added value of this workshop………</a:t>
            </a:r>
            <a:br>
              <a:rPr lang="en-GB" sz="2800" b="1">
                <a:solidFill>
                  <a:srgbClr val="E7B400"/>
                </a:solidFill>
              </a:rPr>
            </a:br>
            <a:r>
              <a:rPr lang="en-GB" sz="2800" b="1">
                <a:solidFill>
                  <a:srgbClr val="E7B400"/>
                </a:solidFill>
              </a:rPr>
              <a:t/>
            </a:r>
            <a:br>
              <a:rPr lang="en-GB" sz="2800" b="1">
                <a:solidFill>
                  <a:srgbClr val="E7B400"/>
                </a:solidFill>
              </a:rPr>
            </a:br>
            <a:endParaRPr lang="en-GB" sz="3600" b="1"/>
          </a:p>
        </p:txBody>
      </p:sp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5003800" y="2349500"/>
            <a:ext cx="2952750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>
              <a:defRPr/>
            </a:pPr>
            <a:endParaRPr lang="en-US"/>
          </a:p>
        </p:txBody>
      </p:sp>
      <p:sp>
        <p:nvSpPr>
          <p:cNvPr id="21507" name="Content Placeholder 2"/>
          <p:cNvSpPr txBox="1">
            <a:spLocks/>
          </p:cNvSpPr>
          <p:nvPr/>
        </p:nvSpPr>
        <p:spPr bwMode="auto">
          <a:xfrm>
            <a:off x="15875" y="1773238"/>
            <a:ext cx="31162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marL="285750" indent="-285750">
              <a:spcBef>
                <a:spcPct val="20000"/>
              </a:spcBef>
              <a:buClr>
                <a:schemeClr val="bg1"/>
              </a:buClr>
              <a:buFont typeface="Arial"/>
              <a:buChar char="•"/>
              <a:defRPr/>
            </a:pPr>
            <a:r>
              <a:rPr lang="en-GB" sz="2000" b="1" dirty="0" smtClean="0"/>
              <a:t>Combine</a:t>
            </a:r>
            <a:r>
              <a:rPr lang="en-GB" sz="2000" dirty="0" smtClean="0"/>
              <a:t> </a:t>
            </a:r>
            <a:r>
              <a:rPr lang="en-GB" sz="2000" b="1" dirty="0" smtClean="0"/>
              <a:t>presentations</a:t>
            </a:r>
            <a:r>
              <a:rPr lang="en-GB" sz="2000" dirty="0" smtClean="0"/>
              <a:t> to frame a topic with </a:t>
            </a:r>
            <a:r>
              <a:rPr lang="en-GB" sz="2000" b="1" dirty="0" smtClean="0"/>
              <a:t>panels</a:t>
            </a:r>
            <a:r>
              <a:rPr lang="en-GB" sz="2000" dirty="0" smtClean="0"/>
              <a:t> to give live to the ideas</a:t>
            </a:r>
            <a:r>
              <a:rPr lang="fr-FR" sz="2000" dirty="0" smtClean="0"/>
              <a:t> </a:t>
            </a:r>
          </a:p>
          <a:p>
            <a:pPr marL="285750" indent="-285750">
              <a:spcBef>
                <a:spcPct val="20000"/>
              </a:spcBef>
              <a:buClr>
                <a:schemeClr val="bg1"/>
              </a:buClr>
              <a:buFont typeface="Arial"/>
              <a:buChar char="•"/>
              <a:defRPr/>
            </a:pPr>
            <a:r>
              <a:rPr lang="en-GB" sz="2000" dirty="0" smtClean="0"/>
              <a:t>We keep it </a:t>
            </a:r>
            <a:r>
              <a:rPr lang="en-GB" sz="2000" b="1" dirty="0" smtClean="0"/>
              <a:t>interactive</a:t>
            </a:r>
            <a:r>
              <a:rPr lang="en-GB" sz="2000" dirty="0" smtClean="0"/>
              <a:t>, mixing </a:t>
            </a:r>
            <a:r>
              <a:rPr lang="en-GB" sz="2000" b="1" dirty="0" smtClean="0"/>
              <a:t>field</a:t>
            </a:r>
            <a:r>
              <a:rPr lang="en-GB" sz="2000" dirty="0" smtClean="0"/>
              <a:t> experience and </a:t>
            </a:r>
            <a:r>
              <a:rPr lang="en-GB" sz="2000" b="1" dirty="0" smtClean="0"/>
              <a:t>academic</a:t>
            </a:r>
            <a:r>
              <a:rPr lang="en-GB" sz="2000" dirty="0" smtClean="0"/>
              <a:t> background</a:t>
            </a:r>
          </a:p>
          <a:p>
            <a:pPr marL="285750" indent="-285750">
              <a:spcBef>
                <a:spcPct val="20000"/>
              </a:spcBef>
              <a:buClr>
                <a:schemeClr val="bg1"/>
              </a:buClr>
              <a:buFont typeface="Arial"/>
              <a:buChar char="•"/>
              <a:defRPr/>
            </a:pPr>
            <a:r>
              <a:rPr lang="en-GB" sz="2000" dirty="0" smtClean="0"/>
              <a:t>We </a:t>
            </a:r>
            <a:r>
              <a:rPr lang="en-GB" sz="2000" b="1" dirty="0" smtClean="0"/>
              <a:t>avoid long PPT  </a:t>
            </a:r>
            <a:r>
              <a:rPr lang="en-GB" sz="2000" dirty="0" smtClean="0"/>
              <a:t>presentations</a:t>
            </a:r>
            <a:r>
              <a:rPr lang="fr-FR" sz="2000" dirty="0" smtClean="0"/>
              <a:t> </a:t>
            </a:r>
          </a:p>
          <a:p>
            <a:pPr>
              <a:spcBef>
                <a:spcPct val="20000"/>
              </a:spcBef>
              <a:buClr>
                <a:schemeClr val="bg1"/>
              </a:buClr>
              <a:buFont typeface="Arial"/>
              <a:buChar char="•"/>
              <a:defRPr/>
            </a:pPr>
            <a:endParaRPr lang="fr-FR" sz="2000" dirty="0" smtClean="0"/>
          </a:p>
          <a:p>
            <a:pPr>
              <a:spcBef>
                <a:spcPct val="20000"/>
              </a:spcBef>
              <a:buClr>
                <a:schemeClr val="bg1"/>
              </a:buClr>
              <a:buFont typeface="Arial"/>
              <a:buChar char="•"/>
              <a:defRPr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marL="0" indent="0">
              <a:spcBef>
                <a:spcPct val="20000"/>
              </a:spcBef>
              <a:buClr>
                <a:schemeClr val="bg1"/>
              </a:buClr>
              <a:defRPr/>
            </a:pPr>
            <a:endParaRPr lang="en-US" sz="2000" i="1" dirty="0" smtClean="0">
              <a:latin typeface="Calibri" charset="0"/>
            </a:endParaRPr>
          </a:p>
        </p:txBody>
      </p:sp>
      <p:sp>
        <p:nvSpPr>
          <p:cNvPr id="21508" name="Rectangle 1"/>
          <p:cNvSpPr>
            <a:spLocks noChangeArrowheads="1"/>
          </p:cNvSpPr>
          <p:nvPr/>
        </p:nvSpPr>
        <p:spPr bwMode="auto">
          <a:xfrm>
            <a:off x="3203575" y="1196975"/>
            <a:ext cx="27813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2800" b="1">
                <a:solidFill>
                  <a:schemeClr val="tx1"/>
                </a:solidFill>
              </a:rPr>
              <a:t>M</a:t>
            </a:r>
            <a:r>
              <a:rPr lang="en-GB" sz="2800" b="1">
                <a:solidFill>
                  <a:schemeClr val="tx1"/>
                </a:solidFill>
              </a:rPr>
              <a:t>ethodology</a:t>
            </a:r>
          </a:p>
        </p:txBody>
      </p:sp>
      <p:pic>
        <p:nvPicPr>
          <p:cNvPr id="21509" name="Picture 3" descr="9. Death by PP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" t="3436" r="18031" b="78183"/>
          <a:stretch>
            <a:fillRect/>
          </a:stretch>
        </p:blipFill>
        <p:spPr bwMode="auto">
          <a:xfrm>
            <a:off x="2987675" y="1700213"/>
            <a:ext cx="6156325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 rouge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275" y="1527175"/>
            <a:ext cx="8955662" cy="5330825"/>
          </a:xfrm>
          <a:prstGeom prst="roundRect">
            <a:avLst/>
          </a:prstGeom>
        </p:spPr>
      </p:pic>
      <p:sp>
        <p:nvSpPr>
          <p:cNvPr id="24" name="Rounded Rectangle 23"/>
          <p:cNvSpPr>
            <a:spLocks noChangeArrowheads="1"/>
          </p:cNvSpPr>
          <p:nvPr/>
        </p:nvSpPr>
        <p:spPr bwMode="auto">
          <a:xfrm>
            <a:off x="5957887" y="1935038"/>
            <a:ext cx="3203575" cy="28813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175">
              <a:defRPr/>
            </a:pPr>
            <a:r>
              <a:rPr lang="en-US" sz="2000" b="1" u="sng" dirty="0">
                <a:solidFill>
                  <a:schemeClr val="bg1"/>
                </a:solidFill>
                <a:ea typeface="+mn-ea"/>
              </a:rPr>
              <a:t>RED THREAD:</a:t>
            </a:r>
          </a:p>
          <a:p>
            <a:pPr marL="3175">
              <a:defRPr/>
            </a:pPr>
            <a:r>
              <a:rPr lang="en-US" sz="2000" b="1" dirty="0">
                <a:solidFill>
                  <a:schemeClr val="bg1"/>
                </a:solidFill>
                <a:ea typeface="+mn-ea"/>
              </a:rPr>
              <a:t>How to support the local-territorial development and the developmental role of LAs in partner countries</a:t>
            </a:r>
          </a:p>
        </p:txBody>
      </p:sp>
      <p:sp>
        <p:nvSpPr>
          <p:cNvPr id="23563" name="Title 3"/>
          <p:cNvSpPr>
            <a:spLocks noGrp="1"/>
          </p:cNvSpPr>
          <p:nvPr>
            <p:ph type="title"/>
          </p:nvPr>
        </p:nvSpPr>
        <p:spPr>
          <a:xfrm>
            <a:off x="-131763" y="-34925"/>
            <a:ext cx="4427538" cy="1079500"/>
          </a:xfrm>
        </p:spPr>
        <p:txBody>
          <a:bodyPr anchor="t"/>
          <a:lstStyle/>
          <a:p>
            <a:pPr algn="ctr"/>
            <a:r>
              <a:rPr lang="fr-CA" altLang="en-US" smtClean="0">
                <a:solidFill>
                  <a:schemeClr val="bg1"/>
                </a:solidFill>
              </a:rPr>
              <a:t>The</a:t>
            </a:r>
            <a:r>
              <a:rPr lang="fr-CA" altLang="en-US" smtClean="0"/>
              <a:t> </a:t>
            </a:r>
            <a:r>
              <a:rPr lang="fr-CA" altLang="fr-FR" smtClean="0">
                <a:solidFill>
                  <a:srgbClr val="FF0000"/>
                </a:solidFill>
              </a:rPr>
              <a:t>‘</a:t>
            </a:r>
            <a:r>
              <a:rPr lang="fr-CA" altLang="en-US" smtClean="0">
                <a:solidFill>
                  <a:srgbClr val="FF0000"/>
                </a:solidFill>
              </a:rPr>
              <a:t>fil rouge</a:t>
            </a:r>
            <a:r>
              <a:rPr lang="fr-CA" altLang="fr-FR" smtClean="0">
                <a:solidFill>
                  <a:srgbClr val="FF0000"/>
                </a:solidFill>
              </a:rPr>
              <a:t>’</a:t>
            </a:r>
            <a:r>
              <a:rPr lang="fr-CA" altLang="en-US" smtClean="0">
                <a:solidFill>
                  <a:srgbClr val="FF0000"/>
                </a:solidFill>
              </a:rPr>
              <a:t> </a:t>
            </a:r>
            <a:br>
              <a:rPr lang="fr-CA" altLang="en-US" smtClean="0">
                <a:solidFill>
                  <a:srgbClr val="FF0000"/>
                </a:solidFill>
              </a:rPr>
            </a:br>
            <a:r>
              <a:rPr lang="fr-CA" altLang="en-US" smtClean="0">
                <a:solidFill>
                  <a:schemeClr val="bg1"/>
                </a:solidFill>
              </a:rPr>
              <a:t>of the seminar</a:t>
            </a:r>
          </a:p>
        </p:txBody>
      </p:sp>
      <p:grpSp>
        <p:nvGrpSpPr>
          <p:cNvPr id="10" name="Grouper 9"/>
          <p:cNvGrpSpPr/>
          <p:nvPr/>
        </p:nvGrpSpPr>
        <p:grpSpPr>
          <a:xfrm>
            <a:off x="0" y="1700808"/>
            <a:ext cx="2769419" cy="3675210"/>
            <a:chOff x="0" y="1700808"/>
            <a:chExt cx="2769419" cy="3675210"/>
          </a:xfrm>
        </p:grpSpPr>
        <p:grpSp>
          <p:nvGrpSpPr>
            <p:cNvPr id="4" name="Grouper 3"/>
            <p:cNvGrpSpPr/>
            <p:nvPr/>
          </p:nvGrpSpPr>
          <p:grpSpPr>
            <a:xfrm>
              <a:off x="0" y="1700808"/>
              <a:ext cx="2621637" cy="2695625"/>
              <a:chOff x="0" y="1700808"/>
              <a:chExt cx="2621637" cy="2695625"/>
            </a:xfrm>
          </p:grpSpPr>
          <p:sp>
            <p:nvSpPr>
              <p:cNvPr id="11" name="Rounded Rectangle 10"/>
              <p:cNvSpPr>
                <a:spLocks noChangeArrowheads="1"/>
              </p:cNvSpPr>
              <p:nvPr/>
            </p:nvSpPr>
            <p:spPr bwMode="auto">
              <a:xfrm>
                <a:off x="0" y="2132856"/>
                <a:ext cx="2444750" cy="2263577"/>
              </a:xfrm>
              <a:prstGeom prst="roundRect">
                <a:avLst>
                  <a:gd name="adj" fmla="val 16667"/>
                </a:avLst>
              </a:prstGeom>
              <a:solidFill>
                <a:srgbClr val="3E6FD2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eaLnBrk="1" hangingPunct="1"/>
                <a:r>
                  <a:rPr lang="en-AU" sz="1800" b="1" dirty="0">
                    <a:solidFill>
                      <a:schemeClr val="tx1"/>
                    </a:solidFill>
                  </a:rPr>
                  <a:t>Clarifying</a:t>
                </a:r>
                <a:r>
                  <a:rPr lang="en-AU" sz="1800" dirty="0">
                    <a:solidFill>
                      <a:schemeClr val="tx1"/>
                    </a:solidFill>
                  </a:rPr>
                  <a:t> the notion of “</a:t>
                </a:r>
                <a:r>
                  <a:rPr lang="en-AU" sz="1800" b="1" dirty="0">
                    <a:solidFill>
                      <a:schemeClr val="tx1"/>
                    </a:solidFill>
                  </a:rPr>
                  <a:t>territorial approach to local development</a:t>
                </a:r>
                <a:r>
                  <a:rPr lang="en-AU" sz="1800" dirty="0">
                    <a:solidFill>
                      <a:schemeClr val="tx1"/>
                    </a:solidFill>
                  </a:rPr>
                  <a:t>” in the context of Asian countries</a:t>
                </a:r>
                <a:endParaRPr lang="en-US" altLang="en-US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411" name="TextBox 11"/>
              <p:cNvSpPr txBox="1">
                <a:spLocks noChangeArrowheads="1"/>
              </p:cNvSpPr>
              <p:nvPr/>
            </p:nvSpPr>
            <p:spPr bwMode="auto">
              <a:xfrm>
                <a:off x="467544" y="1700808"/>
                <a:ext cx="215409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dirty="0" smtClean="0"/>
                  <a:t>Part 1:</a:t>
                </a:r>
                <a:endParaRPr lang="en-US" altLang="en-US" sz="1600" dirty="0"/>
              </a:p>
            </p:txBody>
          </p:sp>
        </p:grpSp>
        <p:cxnSp>
          <p:nvCxnSpPr>
            <p:cNvPr id="17422" name="Straight Connector 30"/>
            <p:cNvCxnSpPr>
              <a:cxnSpLocks noChangeShapeType="1"/>
            </p:cNvCxnSpPr>
            <p:nvPr/>
          </p:nvCxnSpPr>
          <p:spPr bwMode="auto">
            <a:xfrm flipH="1" flipV="1">
              <a:off x="2267744" y="4221088"/>
              <a:ext cx="501675" cy="1154930"/>
            </a:xfrm>
            <a:prstGeom prst="line">
              <a:avLst/>
            </a:prstGeom>
            <a:noFill/>
            <a:ln w="38100">
              <a:solidFill>
                <a:srgbClr val="3E6FD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ouper 11"/>
          <p:cNvGrpSpPr/>
          <p:nvPr/>
        </p:nvGrpSpPr>
        <p:grpSpPr>
          <a:xfrm>
            <a:off x="1187624" y="4869160"/>
            <a:ext cx="7863036" cy="1871972"/>
            <a:chOff x="1195437" y="4916921"/>
            <a:chExt cx="7863036" cy="1871972"/>
          </a:xfrm>
        </p:grpSpPr>
        <p:sp>
          <p:nvSpPr>
            <p:cNvPr id="20" name="Rounded Rectangle 19"/>
            <p:cNvSpPr>
              <a:spLocks noChangeArrowheads="1"/>
            </p:cNvSpPr>
            <p:nvPr/>
          </p:nvSpPr>
          <p:spPr bwMode="auto">
            <a:xfrm>
              <a:off x="5570736" y="5013176"/>
              <a:ext cx="3487737" cy="1775717"/>
            </a:xfrm>
            <a:prstGeom prst="roundRect">
              <a:avLst>
                <a:gd name="adj" fmla="val 16667"/>
              </a:avLst>
            </a:prstGeom>
            <a:solidFill>
              <a:srgbClr val="3E6FD2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marL="3175">
                <a:defRPr/>
              </a:pPr>
              <a:r>
                <a:rPr lang="en-US" sz="1800" b="1" dirty="0" smtClean="0">
                  <a:solidFill>
                    <a:srgbClr val="000000"/>
                  </a:solidFill>
                </a:rPr>
                <a:t>Promoting TD </a:t>
              </a:r>
              <a:r>
                <a:rPr lang="en-US" sz="1800" dirty="0" smtClean="0">
                  <a:solidFill>
                    <a:srgbClr val="000000"/>
                  </a:solidFill>
                </a:rPr>
                <a:t>through different </a:t>
              </a:r>
              <a:r>
                <a:rPr lang="en-US" sz="1800" b="1" dirty="0" smtClean="0">
                  <a:solidFill>
                    <a:srgbClr val="000000"/>
                  </a:solidFill>
                </a:rPr>
                <a:t>instruments</a:t>
              </a:r>
              <a:r>
                <a:rPr lang="en-US" sz="1800" dirty="0" smtClean="0">
                  <a:solidFill>
                    <a:srgbClr val="000000"/>
                  </a:solidFill>
                </a:rPr>
                <a:t> and </a:t>
              </a:r>
              <a:r>
                <a:rPr lang="en-US" sz="1800" b="1" dirty="0" smtClean="0">
                  <a:solidFill>
                    <a:srgbClr val="000000"/>
                  </a:solidFill>
                </a:rPr>
                <a:t>aide modalities </a:t>
              </a:r>
              <a:r>
                <a:rPr lang="en-US" sz="1800" dirty="0" smtClean="0">
                  <a:solidFill>
                    <a:srgbClr val="000000"/>
                  </a:solidFill>
                </a:rPr>
                <a:t>(BS, project approach) in </a:t>
              </a:r>
              <a:r>
                <a:rPr lang="en-US" sz="1800" dirty="0">
                  <a:solidFill>
                    <a:srgbClr val="000000"/>
                  </a:solidFill>
                </a:rPr>
                <a:t>a creative manner</a:t>
              </a:r>
              <a:endParaRPr lang="en-GB" sz="1800" dirty="0">
                <a:solidFill>
                  <a:srgbClr val="000000"/>
                </a:solidFill>
              </a:endParaRPr>
            </a:p>
            <a:p>
              <a:pPr marL="3175">
                <a:defRPr/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cxnSp>
          <p:nvCxnSpPr>
            <p:cNvPr id="15" name="Straight Connector 14"/>
            <p:cNvCxnSpPr>
              <a:cxnSpLocks noChangeShapeType="1"/>
            </p:cNvCxnSpPr>
            <p:nvPr/>
          </p:nvCxnSpPr>
          <p:spPr bwMode="auto">
            <a:xfrm>
              <a:off x="6264473" y="4916921"/>
              <a:ext cx="115540" cy="144016"/>
            </a:xfrm>
            <a:prstGeom prst="line">
              <a:avLst/>
            </a:prstGeom>
            <a:noFill/>
            <a:ln w="38100">
              <a:solidFill>
                <a:srgbClr val="3E6FD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8" name="Group 7"/>
            <p:cNvGrpSpPr/>
            <p:nvPr/>
          </p:nvGrpSpPr>
          <p:grpSpPr>
            <a:xfrm>
              <a:off x="1195437" y="5877272"/>
              <a:ext cx="5105226" cy="539547"/>
              <a:chOff x="1195437" y="5877272"/>
              <a:chExt cx="5105226" cy="539547"/>
            </a:xfrm>
          </p:grpSpPr>
          <p:sp>
            <p:nvSpPr>
              <p:cNvPr id="17417" name="TextBox 22"/>
              <p:cNvSpPr txBox="1">
                <a:spLocks noChangeArrowheads="1"/>
              </p:cNvSpPr>
              <p:nvPr/>
            </p:nvSpPr>
            <p:spPr bwMode="auto">
              <a:xfrm>
                <a:off x="4355976" y="5877272"/>
                <a:ext cx="1944687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dirty="0"/>
                  <a:t>Part 3: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195437" y="6078265"/>
                <a:ext cx="4572000" cy="33855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endParaRPr lang="en-GB" sz="1600" dirty="0">
                  <a:ea typeface="MS PGothic" pitchFamily="34" charset="-128"/>
                </a:endParaRPr>
              </a:p>
            </p:txBody>
          </p:sp>
        </p:grpSp>
      </p:grpSp>
      <p:grpSp>
        <p:nvGrpSpPr>
          <p:cNvPr id="17" name="Grouper 16"/>
          <p:cNvGrpSpPr/>
          <p:nvPr/>
        </p:nvGrpSpPr>
        <p:grpSpPr>
          <a:xfrm>
            <a:off x="2699792" y="980728"/>
            <a:ext cx="5742631" cy="3733813"/>
            <a:chOff x="2699792" y="980728"/>
            <a:chExt cx="5742631" cy="3733813"/>
          </a:xfrm>
        </p:grpSpPr>
        <p:grpSp>
          <p:nvGrpSpPr>
            <p:cNvPr id="13" name="Grouper 12"/>
            <p:cNvGrpSpPr/>
            <p:nvPr/>
          </p:nvGrpSpPr>
          <p:grpSpPr>
            <a:xfrm>
              <a:off x="2699792" y="980728"/>
              <a:ext cx="5742631" cy="3733813"/>
              <a:chOff x="2717801" y="1029826"/>
              <a:chExt cx="5742631" cy="3733813"/>
            </a:xfrm>
          </p:grpSpPr>
          <p:cxnSp>
            <p:nvCxnSpPr>
              <p:cNvPr id="17421" name="Straight Connector 27"/>
              <p:cNvCxnSpPr>
                <a:cxnSpLocks noChangeShapeType="1"/>
              </p:cNvCxnSpPr>
              <p:nvPr/>
            </p:nvCxnSpPr>
            <p:spPr bwMode="auto">
              <a:xfrm flipH="1" flipV="1">
                <a:off x="5087144" y="4476302"/>
                <a:ext cx="287337" cy="287337"/>
              </a:xfrm>
              <a:prstGeom prst="line">
                <a:avLst/>
              </a:prstGeom>
              <a:noFill/>
              <a:ln w="38100">
                <a:solidFill>
                  <a:srgbClr val="3E6FD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9" name="Grouper 8"/>
              <p:cNvGrpSpPr/>
              <p:nvPr/>
            </p:nvGrpSpPr>
            <p:grpSpPr>
              <a:xfrm>
                <a:off x="2717801" y="1029826"/>
                <a:ext cx="5742631" cy="3509109"/>
                <a:chOff x="2717801" y="1029826"/>
                <a:chExt cx="5742631" cy="3509109"/>
              </a:xfrm>
            </p:grpSpPr>
            <p:sp>
              <p:nvSpPr>
                <p:cNvPr id="16" name="Rounded Rectangle 15"/>
                <p:cNvSpPr>
                  <a:spLocks noChangeArrowheads="1"/>
                </p:cNvSpPr>
                <p:nvPr/>
              </p:nvSpPr>
              <p:spPr bwMode="auto">
                <a:xfrm>
                  <a:off x="2717801" y="1919560"/>
                  <a:ext cx="2513012" cy="26193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E6FD2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>
                  <a:lvl1pPr marL="3175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GB" sz="1800" dirty="0">
                    <a:solidFill>
                      <a:srgbClr val="000000"/>
                    </a:solidFill>
                    <a:ea typeface="+mn-ea"/>
                  </a:endParaRPr>
                </a:p>
              </p:txBody>
            </p:sp>
            <p:grpSp>
              <p:nvGrpSpPr>
                <p:cNvPr id="7" name="Group 6"/>
                <p:cNvGrpSpPr/>
                <p:nvPr/>
              </p:nvGrpSpPr>
              <p:grpSpPr>
                <a:xfrm>
                  <a:off x="2970212" y="1029826"/>
                  <a:ext cx="5490220" cy="895266"/>
                  <a:chOff x="2970212" y="1029826"/>
                  <a:chExt cx="5490220" cy="895266"/>
                </a:xfrm>
              </p:grpSpPr>
              <p:sp>
                <p:nvSpPr>
                  <p:cNvPr id="17413" name="Text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47864" y="1556792"/>
                    <a:ext cx="1944688" cy="3683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1200">
                        <a:solidFill>
                          <a:srgbClr val="0F5494"/>
                        </a:solidFill>
                        <a:latin typeface="Verdana" pitchFamily="34" charset="0"/>
                        <a:ea typeface="MS PGothic" pitchFamily="34" charset="-128"/>
                      </a:defRPr>
                    </a:lvl1pPr>
                    <a:lvl2pPr marL="742950" indent="-285750" eaLnBrk="0" hangingPunct="0">
                      <a:defRPr sz="1200">
                        <a:solidFill>
                          <a:srgbClr val="0F5494"/>
                        </a:solidFill>
                        <a:latin typeface="Verdana" pitchFamily="34" charset="0"/>
                        <a:ea typeface="MS PGothic" pitchFamily="34" charset="-128"/>
                      </a:defRPr>
                    </a:lvl2pPr>
                    <a:lvl3pPr marL="1143000" indent="-228600" eaLnBrk="0" hangingPunct="0">
                      <a:defRPr sz="1200">
                        <a:solidFill>
                          <a:srgbClr val="0F5494"/>
                        </a:solidFill>
                        <a:latin typeface="Verdana" pitchFamily="34" charset="0"/>
                        <a:ea typeface="MS PGothic" pitchFamily="34" charset="-128"/>
                      </a:defRPr>
                    </a:lvl3pPr>
                    <a:lvl4pPr marL="1600200" indent="-228600" eaLnBrk="0" hangingPunct="0">
                      <a:defRPr sz="1200">
                        <a:solidFill>
                          <a:srgbClr val="0F5494"/>
                        </a:solidFill>
                        <a:latin typeface="Verdana" pitchFamily="34" charset="0"/>
                        <a:ea typeface="MS PGothic" pitchFamily="34" charset="-128"/>
                      </a:defRPr>
                    </a:lvl4pPr>
                    <a:lvl5pPr marL="2057400" indent="-228600" eaLnBrk="0" hangingPunct="0">
                      <a:defRPr sz="1200">
                        <a:solidFill>
                          <a:srgbClr val="0F5494"/>
                        </a:solidFill>
                        <a:latin typeface="Verdana" pitchFamily="34" charset="0"/>
                        <a:ea typeface="MS PGothic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rgbClr val="0F5494"/>
                        </a:solidFill>
                        <a:latin typeface="Verdana" pitchFamily="34" charset="0"/>
                        <a:ea typeface="MS PGothic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rgbClr val="0F5494"/>
                        </a:solidFill>
                        <a:latin typeface="Verdana" pitchFamily="34" charset="0"/>
                        <a:ea typeface="MS PGothic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rgbClr val="0F5494"/>
                        </a:solidFill>
                        <a:latin typeface="Verdana" pitchFamily="34" charset="0"/>
                        <a:ea typeface="MS PGothic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rgbClr val="0F5494"/>
                        </a:solidFill>
                        <a:latin typeface="Verdana" pitchFamily="34" charset="0"/>
                        <a:ea typeface="MS PGothic" pitchFamily="34" charset="-128"/>
                      </a:defRPr>
                    </a:lvl9pPr>
                  </a:lstStyle>
                  <a:p>
                    <a:pPr eaLnBrk="1" hangingPunct="1"/>
                    <a:r>
                      <a:rPr lang="en-US" altLang="en-US" sz="1800" dirty="0"/>
                      <a:t>Part 2:</a:t>
                    </a:r>
                  </a:p>
                </p:txBody>
              </p:sp>
              <p:sp>
                <p:nvSpPr>
                  <p:cNvPr id="5" name="Rectangle 4"/>
                  <p:cNvSpPr/>
                  <p:nvPr/>
                </p:nvSpPr>
                <p:spPr>
                  <a:xfrm>
                    <a:off x="2970212" y="1029826"/>
                    <a:ext cx="5490220" cy="3385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endParaRPr lang="en-GB" sz="1600" dirty="0">
                      <a:ea typeface="MS PGothic" pitchFamily="34" charset="-128"/>
                    </a:endParaRPr>
                  </a:p>
                </p:txBody>
              </p:sp>
            </p:grpSp>
          </p:grpSp>
        </p:grpSp>
        <p:sp>
          <p:nvSpPr>
            <p:cNvPr id="3" name="Rectangle 2"/>
            <p:cNvSpPr/>
            <p:nvPr/>
          </p:nvSpPr>
          <p:spPr>
            <a:xfrm>
              <a:off x="2987824" y="2132856"/>
              <a:ext cx="2016224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175">
                <a:defRPr/>
              </a:pPr>
              <a:r>
                <a:rPr lang="en-GB" sz="1800" b="1" dirty="0" smtClean="0">
                  <a:solidFill>
                    <a:schemeClr val="tx1"/>
                  </a:solidFill>
                </a:rPr>
                <a:t>TALD</a:t>
              </a:r>
              <a:r>
                <a:rPr lang="en-GB" sz="1800" dirty="0" smtClean="0">
                  <a:solidFill>
                    <a:schemeClr val="tx1"/>
                  </a:solidFill>
                </a:rPr>
                <a:t> is about </a:t>
              </a:r>
              <a:r>
                <a:rPr lang="en-GB" sz="1800" b="1" dirty="0" smtClean="0">
                  <a:solidFill>
                    <a:schemeClr val="tx1"/>
                  </a:solidFill>
                </a:rPr>
                <a:t>partnership! </a:t>
              </a:r>
            </a:p>
            <a:p>
              <a:pPr marL="3175">
                <a:defRPr/>
              </a:pPr>
              <a:endParaRPr lang="en-GB" sz="1800" b="1" dirty="0">
                <a:solidFill>
                  <a:schemeClr val="tx1"/>
                </a:solidFill>
              </a:endParaRPr>
            </a:p>
            <a:p>
              <a:pPr marL="3175">
                <a:defRPr/>
              </a:pPr>
              <a:r>
                <a:rPr lang="en-GB" sz="1800" dirty="0" smtClean="0">
                  <a:solidFill>
                    <a:schemeClr val="tx1"/>
                  </a:solidFill>
                </a:rPr>
                <a:t>The « </a:t>
              </a:r>
              <a:r>
                <a:rPr lang="en-GB" sz="1800" b="1" dirty="0" smtClean="0">
                  <a:solidFill>
                    <a:schemeClr val="tx1"/>
                  </a:solidFill>
                </a:rPr>
                <a:t>multi-actors </a:t>
              </a:r>
              <a:r>
                <a:rPr lang="en-GB" sz="1800" dirty="0" smtClean="0">
                  <a:solidFill>
                    <a:schemeClr val="tx1"/>
                  </a:solidFill>
                </a:rPr>
                <a:t>» perspective in </a:t>
              </a:r>
              <a:r>
                <a:rPr lang="en-GB" sz="1800" b="1" dirty="0" smtClean="0">
                  <a:solidFill>
                    <a:schemeClr val="tx1"/>
                  </a:solidFill>
                </a:rPr>
                <a:t>promoting TD</a:t>
              </a:r>
              <a:endParaRPr lang="en-GB" sz="18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198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100</TotalTime>
  <Words>499</Words>
  <Application>Microsoft Office PowerPoint</Application>
  <PresentationFormat>On-screen Show (4:3)</PresentationFormat>
  <Paragraphs>79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The ‘fil rouge’  of the seminar</vt:lpstr>
      <vt:lpstr>   Thank you!!  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RODRIGUEZ BILBAO Jorge (DEVCO)</dc:creator>
  <cp:lastModifiedBy>RODRIGUEZ BILBAO Jorge (DEVCO)</cp:lastModifiedBy>
  <cp:revision>17</cp:revision>
  <dcterms:created xsi:type="dcterms:W3CDTF">2016-01-20T12:56:51Z</dcterms:created>
  <dcterms:modified xsi:type="dcterms:W3CDTF">2016-03-30T10:09:54Z</dcterms:modified>
</cp:coreProperties>
</file>