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8" r:id="rId3"/>
    <p:sldId id="269" r:id="rId4"/>
    <p:sldId id="341" r:id="rId5"/>
    <p:sldId id="340" r:id="rId6"/>
    <p:sldId id="271" r:id="rId7"/>
    <p:sldId id="304" r:id="rId8"/>
    <p:sldId id="274" r:id="rId9"/>
    <p:sldId id="305" r:id="rId10"/>
    <p:sldId id="276" r:id="rId11"/>
    <p:sldId id="279" r:id="rId12"/>
    <p:sldId id="335" r:id="rId13"/>
    <p:sldId id="336" r:id="rId14"/>
    <p:sldId id="280" r:id="rId15"/>
    <p:sldId id="281" r:id="rId16"/>
    <p:sldId id="342" r:id="rId17"/>
    <p:sldId id="343" r:id="rId18"/>
    <p:sldId id="282" r:id="rId19"/>
    <p:sldId id="338" r:id="rId20"/>
    <p:sldId id="344" r:id="rId21"/>
    <p:sldId id="325" r:id="rId2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noProof="0" dirty="0" smtClean="0"/>
            <a:t>Local service delivery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environment management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economic development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94910107-E94F-0A4D-B6E1-C0298E7BF30A}" type="presOf" srcId="{6B44CF5A-72FE-0E46-9F9B-1A04DA59117B}" destId="{A796522A-3964-6A47-A44A-B0B484A4FD5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455A7BEA-9DB6-2447-9533-738BECAF8B44}" type="presOf" srcId="{706F6BFB-1AE5-6745-A20B-EDFA377E9552}" destId="{B14401FE-5679-5346-8293-BB519B120FF7}" srcOrd="0" destOrd="0" presId="urn:microsoft.com/office/officeart/2005/8/layout/hierarchy4"/>
    <dgm:cxn modelId="{D7DEA61C-CD36-7B44-A808-EBDAFEA8FB28}" type="presOf" srcId="{415F5F3B-0C01-934E-90C9-9399F3D23CA0}" destId="{CD07297D-4D0A-1D46-BC1E-C7583EF780BA}" srcOrd="0" destOrd="0" presId="urn:microsoft.com/office/officeart/2005/8/layout/hierarchy4"/>
    <dgm:cxn modelId="{63A6C149-A5D0-6B43-8B4B-CA54105F0CB8}" type="presOf" srcId="{5DAB59DF-C38D-D84F-B9AD-41988E8C9527}" destId="{86B7D7DF-7BE3-454E-BF22-908FA2D61330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A1D2EDE6-0E3E-D94F-997C-F0328D2182CF}" type="presOf" srcId="{2050FB2B-005C-4B4C-8C5B-286355E59769}" destId="{C22E2300-6861-014F-8984-459DD58884EC}" srcOrd="0" destOrd="0" presId="urn:microsoft.com/office/officeart/2005/8/layout/hierarchy4"/>
    <dgm:cxn modelId="{8F90805D-A9C5-584E-99D5-3B3567F79376}" type="presParOf" srcId="{C22E2300-6861-014F-8984-459DD58884EC}" destId="{5F8D2B20-4712-9F40-927B-FE5D57872286}" srcOrd="0" destOrd="0" presId="urn:microsoft.com/office/officeart/2005/8/layout/hierarchy4"/>
    <dgm:cxn modelId="{18FC3597-235B-7D4C-B386-351F20E5C7FC}" type="presParOf" srcId="{5F8D2B20-4712-9F40-927B-FE5D57872286}" destId="{CD07297D-4D0A-1D46-BC1E-C7583EF780BA}" srcOrd="0" destOrd="0" presId="urn:microsoft.com/office/officeart/2005/8/layout/hierarchy4"/>
    <dgm:cxn modelId="{6FB40003-FC85-AC40-9F20-28FE4B34F2A4}" type="presParOf" srcId="{5F8D2B20-4712-9F40-927B-FE5D57872286}" destId="{5A3E5182-FF69-6944-9FF6-19EC791EC2EF}" srcOrd="1" destOrd="0" presId="urn:microsoft.com/office/officeart/2005/8/layout/hierarchy4"/>
    <dgm:cxn modelId="{79756A7E-046C-3648-8CF1-3A0DEF1EA92D}" type="presParOf" srcId="{C22E2300-6861-014F-8984-459DD58884EC}" destId="{A676DE4D-F711-A841-8BCA-907D42530C49}" srcOrd="1" destOrd="0" presId="urn:microsoft.com/office/officeart/2005/8/layout/hierarchy4"/>
    <dgm:cxn modelId="{44C9C99D-3319-BF44-B2B0-8BEBD2C0D92D}" type="presParOf" srcId="{C22E2300-6861-014F-8984-459DD58884EC}" destId="{5759D113-3EF4-3D45-B598-20BC6502569C}" srcOrd="2" destOrd="0" presId="urn:microsoft.com/office/officeart/2005/8/layout/hierarchy4"/>
    <dgm:cxn modelId="{CF6F216C-2053-714F-BE71-109B14F17E17}" type="presParOf" srcId="{5759D113-3EF4-3D45-B598-20BC6502569C}" destId="{86B7D7DF-7BE3-454E-BF22-908FA2D61330}" srcOrd="0" destOrd="0" presId="urn:microsoft.com/office/officeart/2005/8/layout/hierarchy4"/>
    <dgm:cxn modelId="{92775A1F-B7B7-614C-BA15-A9B9B1439D6A}" type="presParOf" srcId="{5759D113-3EF4-3D45-B598-20BC6502569C}" destId="{15D92CCA-0943-BF48-BC2A-57E5461E297F}" srcOrd="1" destOrd="0" presId="urn:microsoft.com/office/officeart/2005/8/layout/hierarchy4"/>
    <dgm:cxn modelId="{0B9DE1B5-E696-A844-9123-4A9DB78497D4}" type="presParOf" srcId="{C22E2300-6861-014F-8984-459DD58884EC}" destId="{FD36F42B-B777-6742-80ED-0DEB6FA8541A}" srcOrd="3" destOrd="0" presId="urn:microsoft.com/office/officeart/2005/8/layout/hierarchy4"/>
    <dgm:cxn modelId="{AB5B90A1-E048-AC45-B909-F067F451FAEA}" type="presParOf" srcId="{C22E2300-6861-014F-8984-459DD58884EC}" destId="{747FAF72-49A1-6B43-BEA7-F848A0BDEF95}" srcOrd="4" destOrd="0" presId="urn:microsoft.com/office/officeart/2005/8/layout/hierarchy4"/>
    <dgm:cxn modelId="{E5A04B9F-2BB1-B24B-89D3-DC85BC3C1511}" type="presParOf" srcId="{747FAF72-49A1-6B43-BEA7-F848A0BDEF95}" destId="{A796522A-3964-6A47-A44A-B0B484A4FD50}" srcOrd="0" destOrd="0" presId="urn:microsoft.com/office/officeart/2005/8/layout/hierarchy4"/>
    <dgm:cxn modelId="{AF957F3A-3FC0-684A-81DD-9520E84D7207}" type="presParOf" srcId="{747FAF72-49A1-6B43-BEA7-F848A0BDEF95}" destId="{02A937FE-B798-854D-9C7B-0014FC7A1F6C}" srcOrd="1" destOrd="0" presId="urn:microsoft.com/office/officeart/2005/8/layout/hierarchy4"/>
    <dgm:cxn modelId="{5D0F5579-3B20-2747-961F-B204F0C086B7}" type="presParOf" srcId="{C22E2300-6861-014F-8984-459DD58884EC}" destId="{FADEC4A3-22EC-0542-AD4A-045E5DED1E75}" srcOrd="5" destOrd="0" presId="urn:microsoft.com/office/officeart/2005/8/layout/hierarchy4"/>
    <dgm:cxn modelId="{44C1A9A0-ADAC-AC4D-8BAF-B906D62193B8}" type="presParOf" srcId="{C22E2300-6861-014F-8984-459DD58884EC}" destId="{DDB1A76C-CC15-4C41-8358-A23FF8449C7D}" srcOrd="6" destOrd="0" presId="urn:microsoft.com/office/officeart/2005/8/layout/hierarchy4"/>
    <dgm:cxn modelId="{6EE3700E-0730-044D-8A1C-55A0D0AEAC77}" type="presParOf" srcId="{DDB1A76C-CC15-4C41-8358-A23FF8449C7D}" destId="{B14401FE-5679-5346-8293-BB519B120FF7}" srcOrd="0" destOrd="0" presId="urn:microsoft.com/office/officeart/2005/8/layout/hierarchy4"/>
    <dgm:cxn modelId="{724C2F9E-F8F1-F74C-B41B-7188DA04C4D8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4291F73C-F972-E049-8023-8C4FE7CC549A}" type="presOf" srcId="{706F6BFB-1AE5-6745-A20B-EDFA377E9552}" destId="{B14401FE-5679-5346-8293-BB519B120FF7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56EB7E93-8400-D549-AF74-0281EE79E01B}" type="presOf" srcId="{2050FB2B-005C-4B4C-8C5B-286355E59769}" destId="{C22E2300-6861-014F-8984-459DD58884EC}" srcOrd="0" destOrd="0" presId="urn:microsoft.com/office/officeart/2005/8/layout/hierarchy4"/>
    <dgm:cxn modelId="{188C4B9B-7075-6447-935A-1AEBC93743A4}" type="presOf" srcId="{5DAB59DF-C38D-D84F-B9AD-41988E8C9527}" destId="{86B7D7DF-7BE3-454E-BF22-908FA2D61330}" srcOrd="0" destOrd="0" presId="urn:microsoft.com/office/officeart/2005/8/layout/hierarchy4"/>
    <dgm:cxn modelId="{AED7ACDD-649B-794B-8B4E-81DCCAE836B3}" type="presOf" srcId="{415F5F3B-0C01-934E-90C9-9399F3D23CA0}" destId="{CD07297D-4D0A-1D46-BC1E-C7583EF780BA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C6283A7-9D22-2A46-B705-EFDAB0950FED}" type="presParOf" srcId="{C22E2300-6861-014F-8984-459DD58884EC}" destId="{5F8D2B20-4712-9F40-927B-FE5D57872286}" srcOrd="0" destOrd="0" presId="urn:microsoft.com/office/officeart/2005/8/layout/hierarchy4"/>
    <dgm:cxn modelId="{98E456DA-8D95-3A4E-883B-7873D6E247D6}" type="presParOf" srcId="{5F8D2B20-4712-9F40-927B-FE5D57872286}" destId="{CD07297D-4D0A-1D46-BC1E-C7583EF780BA}" srcOrd="0" destOrd="0" presId="urn:microsoft.com/office/officeart/2005/8/layout/hierarchy4"/>
    <dgm:cxn modelId="{91917465-9D9A-DA4B-B8D7-25645C4B4A7D}" type="presParOf" srcId="{5F8D2B20-4712-9F40-927B-FE5D57872286}" destId="{5A3E5182-FF69-6944-9FF6-19EC791EC2EF}" srcOrd="1" destOrd="0" presId="urn:microsoft.com/office/officeart/2005/8/layout/hierarchy4"/>
    <dgm:cxn modelId="{385C70FE-A2D1-C844-9678-2D6A031A6AFD}" type="presParOf" srcId="{C22E2300-6861-014F-8984-459DD58884EC}" destId="{A676DE4D-F711-A841-8BCA-907D42530C49}" srcOrd="1" destOrd="0" presId="urn:microsoft.com/office/officeart/2005/8/layout/hierarchy4"/>
    <dgm:cxn modelId="{B7D59D33-26CD-B448-81CB-65D7459EC3E4}" type="presParOf" srcId="{C22E2300-6861-014F-8984-459DD58884EC}" destId="{5759D113-3EF4-3D45-B598-20BC6502569C}" srcOrd="2" destOrd="0" presId="urn:microsoft.com/office/officeart/2005/8/layout/hierarchy4"/>
    <dgm:cxn modelId="{D635611C-ADD0-5E42-B182-CE39E225AF1B}" type="presParOf" srcId="{5759D113-3EF4-3D45-B598-20BC6502569C}" destId="{86B7D7DF-7BE3-454E-BF22-908FA2D61330}" srcOrd="0" destOrd="0" presId="urn:microsoft.com/office/officeart/2005/8/layout/hierarchy4"/>
    <dgm:cxn modelId="{E23FFC48-9BBA-774B-95CB-B73534E5EC34}" type="presParOf" srcId="{5759D113-3EF4-3D45-B598-20BC6502569C}" destId="{15D92CCA-0943-BF48-BC2A-57E5461E297F}" srcOrd="1" destOrd="0" presId="urn:microsoft.com/office/officeart/2005/8/layout/hierarchy4"/>
    <dgm:cxn modelId="{E2E98099-E8D2-6649-8FAB-FC3AF72FAFDC}" type="presParOf" srcId="{C22E2300-6861-014F-8984-459DD58884EC}" destId="{FD36F42B-B777-6742-80ED-0DEB6FA8541A}" srcOrd="3" destOrd="0" presId="urn:microsoft.com/office/officeart/2005/8/layout/hierarchy4"/>
    <dgm:cxn modelId="{2B698DD1-F518-3749-9F68-6AAD955B7F55}" type="presParOf" srcId="{C22E2300-6861-014F-8984-459DD58884EC}" destId="{DDB1A76C-CC15-4C41-8358-A23FF8449C7D}" srcOrd="4" destOrd="0" presId="urn:microsoft.com/office/officeart/2005/8/layout/hierarchy4"/>
    <dgm:cxn modelId="{BC9870CB-5F90-5942-91E3-F6F86FAD47BC}" type="presParOf" srcId="{DDB1A76C-CC15-4C41-8358-A23FF8449C7D}" destId="{B14401FE-5679-5346-8293-BB519B120FF7}" srcOrd="0" destOrd="0" presId="urn:microsoft.com/office/officeart/2005/8/layout/hierarchy4"/>
    <dgm:cxn modelId="{5515C967-CE02-B849-A3CA-FA38A12D59BC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C5614353-CEC4-7E42-8394-9D28086B1297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FCFEC950-DA51-674A-AEB8-2ABE8C424D4A}" type="presOf" srcId="{2050FB2B-005C-4B4C-8C5B-286355E59769}" destId="{C22E2300-6861-014F-8984-459DD58884EC}" srcOrd="0" destOrd="0" presId="urn:microsoft.com/office/officeart/2005/8/layout/hierarchy4"/>
    <dgm:cxn modelId="{8D6BCC97-F274-D745-AA4B-FEC84C23774C}" type="presOf" srcId="{415F5F3B-0C01-934E-90C9-9399F3D23CA0}" destId="{CD07297D-4D0A-1D46-BC1E-C7583EF780BA}" srcOrd="0" destOrd="0" presId="urn:microsoft.com/office/officeart/2005/8/layout/hierarchy4"/>
    <dgm:cxn modelId="{E2976E7D-C7F1-5945-8EC9-28372CB60788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DE6E9864-E07C-E941-86E2-94662C1C8633}" type="presParOf" srcId="{C22E2300-6861-014F-8984-459DD58884EC}" destId="{5F8D2B20-4712-9F40-927B-FE5D57872286}" srcOrd="0" destOrd="0" presId="urn:microsoft.com/office/officeart/2005/8/layout/hierarchy4"/>
    <dgm:cxn modelId="{4F4EDDEB-FE1E-BF47-A461-BC4EA6FC63D1}" type="presParOf" srcId="{5F8D2B20-4712-9F40-927B-FE5D57872286}" destId="{CD07297D-4D0A-1D46-BC1E-C7583EF780BA}" srcOrd="0" destOrd="0" presId="urn:microsoft.com/office/officeart/2005/8/layout/hierarchy4"/>
    <dgm:cxn modelId="{E1374167-39BD-484D-88C5-FBEFF72A855F}" type="presParOf" srcId="{5F8D2B20-4712-9F40-927B-FE5D57872286}" destId="{5A3E5182-FF69-6944-9FF6-19EC791EC2EF}" srcOrd="1" destOrd="0" presId="urn:microsoft.com/office/officeart/2005/8/layout/hierarchy4"/>
    <dgm:cxn modelId="{9952595A-169B-9741-B70C-A37F3A5A22F5}" type="presParOf" srcId="{C22E2300-6861-014F-8984-459DD58884EC}" destId="{A676DE4D-F711-A841-8BCA-907D42530C49}" srcOrd="1" destOrd="0" presId="urn:microsoft.com/office/officeart/2005/8/layout/hierarchy4"/>
    <dgm:cxn modelId="{B9BB5F0F-FF75-2640-BDE0-290E65A0B858}" type="presParOf" srcId="{C22E2300-6861-014F-8984-459DD58884EC}" destId="{5759D113-3EF4-3D45-B598-20BC6502569C}" srcOrd="2" destOrd="0" presId="urn:microsoft.com/office/officeart/2005/8/layout/hierarchy4"/>
    <dgm:cxn modelId="{7A91D25E-B041-C143-977C-3B83719D01CB}" type="presParOf" srcId="{5759D113-3EF4-3D45-B598-20BC6502569C}" destId="{86B7D7DF-7BE3-454E-BF22-908FA2D61330}" srcOrd="0" destOrd="0" presId="urn:microsoft.com/office/officeart/2005/8/layout/hierarchy4"/>
    <dgm:cxn modelId="{EA09C6E2-9ACA-9643-AD01-348AF8137F66}" type="presParOf" srcId="{5759D113-3EF4-3D45-B598-20BC6502569C}" destId="{15D92CCA-0943-BF48-BC2A-57E5461E297F}" srcOrd="1" destOrd="0" presId="urn:microsoft.com/office/officeart/2005/8/layout/hierarchy4"/>
    <dgm:cxn modelId="{6F4349A8-2EEA-EC4E-923B-C7FFA69C779B}" type="presParOf" srcId="{C22E2300-6861-014F-8984-459DD58884EC}" destId="{FD36F42B-B777-6742-80ED-0DEB6FA8541A}" srcOrd="3" destOrd="0" presId="urn:microsoft.com/office/officeart/2005/8/layout/hierarchy4"/>
    <dgm:cxn modelId="{E0213E09-94BC-904B-A96E-57BCADB9F2D2}" type="presParOf" srcId="{C22E2300-6861-014F-8984-459DD58884EC}" destId="{DDB1A76C-CC15-4C41-8358-A23FF8449C7D}" srcOrd="4" destOrd="0" presId="urn:microsoft.com/office/officeart/2005/8/layout/hierarchy4"/>
    <dgm:cxn modelId="{8D5989AE-86ED-904A-AB62-5A3B7DF7FD61}" type="presParOf" srcId="{DDB1A76C-CC15-4C41-8358-A23FF8449C7D}" destId="{B14401FE-5679-5346-8293-BB519B120FF7}" srcOrd="0" destOrd="0" presId="urn:microsoft.com/office/officeart/2005/8/layout/hierarchy4"/>
    <dgm:cxn modelId="{2B38F378-E264-944C-BE61-3782520AC24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noProof="0" dirty="0" smtClean="0"/>
            <a:t>Decentralisation policy enhancing autonomy and accountability of LA</a:t>
          </a:r>
          <a:endParaRPr lang="en-GB" sz="8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urban agenda supportive of LA</a:t>
          </a:r>
          <a:endParaRPr lang="en-US" sz="8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rural development policy supportive of LA</a:t>
          </a:r>
          <a:endParaRPr lang="en-US" sz="800" kern="1200" dirty="0"/>
        </a:p>
      </dsp:txBody>
      <dsp:txXfrm>
        <a:off x="2380109" y="30235"/>
        <a:ext cx="971840" cy="1132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institutions of inter-governmental cooperation</a:t>
          </a:r>
          <a:endParaRPr lang="en-US" sz="9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 leadership &amp; administrative capacity development</a:t>
          </a:r>
          <a:endParaRPr lang="en-US" sz="9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&amp; Public-Private Partnership</a:t>
          </a:r>
          <a:endParaRPr lang="en-US" sz="900" kern="1200" dirty="0"/>
        </a:p>
      </dsp:txBody>
      <dsp:txXfrm>
        <a:off x="2368909" y="30093"/>
        <a:ext cx="967267" cy="1132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1252" y="271617"/>
          <a:ext cx="1334815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noProof="0" dirty="0" smtClean="0"/>
            <a:t>Local service delivery</a:t>
          </a:r>
          <a:endParaRPr lang="en-GB" sz="1300" kern="1200" noProof="0" dirty="0"/>
        </a:p>
      </dsp:txBody>
      <dsp:txXfrm>
        <a:off x="51195" y="291560"/>
        <a:ext cx="1294929" cy="641015"/>
      </dsp:txXfrm>
    </dsp:sp>
    <dsp:sp modelId="{86B7D7DF-7BE3-454E-BF22-908FA2D61330}">
      <dsp:nvSpPr>
        <dsp:cNvPr id="0" name=""/>
        <dsp:cNvSpPr/>
      </dsp:nvSpPr>
      <dsp:spPr>
        <a:xfrm>
          <a:off x="1574090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environment management</a:t>
          </a:r>
          <a:endParaRPr lang="en-US" sz="1300" kern="1200" dirty="0"/>
        </a:p>
      </dsp:txBody>
      <dsp:txXfrm>
        <a:off x="1594033" y="291560"/>
        <a:ext cx="1380356" cy="641015"/>
      </dsp:txXfrm>
    </dsp:sp>
    <dsp:sp modelId="{B14401FE-5679-5346-8293-BB519B120FF7}">
      <dsp:nvSpPr>
        <dsp:cNvPr id="0" name=""/>
        <dsp:cNvSpPr/>
      </dsp:nvSpPr>
      <dsp:spPr>
        <a:xfrm>
          <a:off x="3232933" y="271617"/>
          <a:ext cx="1420242" cy="68090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Local economic development</a:t>
          </a:r>
          <a:endParaRPr lang="en-US" sz="1300" kern="1200" dirty="0"/>
        </a:p>
      </dsp:txBody>
      <dsp:txXfrm>
        <a:off x="3252876" y="291560"/>
        <a:ext cx="1380356" cy="6410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715" y="0"/>
          <a:ext cx="970217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noProof="0" dirty="0" smtClean="0"/>
            <a:t>Decentralisation policy enhancing autonomy and accountability of LA</a:t>
          </a:r>
          <a:endParaRPr lang="en-GB" sz="800" kern="1200" noProof="0" dirty="0"/>
        </a:p>
      </dsp:txBody>
      <dsp:txXfrm>
        <a:off x="51132" y="28417"/>
        <a:ext cx="913383" cy="1136257"/>
      </dsp:txXfrm>
    </dsp:sp>
    <dsp:sp modelId="{86B7D7DF-7BE3-454E-BF22-908FA2D61330}">
      <dsp:nvSpPr>
        <dsp:cNvPr id="0" name=""/>
        <dsp:cNvSpPr/>
      </dsp:nvSpPr>
      <dsp:spPr>
        <a:xfrm>
          <a:off x="1144135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urban agenda supportive of LA</a:t>
          </a:r>
          <a:endParaRPr lang="en-US" sz="800" kern="1200" dirty="0"/>
        </a:p>
      </dsp:txBody>
      <dsp:txXfrm>
        <a:off x="1174370" y="30235"/>
        <a:ext cx="971840" cy="1132621"/>
      </dsp:txXfrm>
    </dsp:sp>
    <dsp:sp modelId="{B14401FE-5679-5346-8293-BB519B120FF7}">
      <dsp:nvSpPr>
        <dsp:cNvPr id="0" name=""/>
        <dsp:cNvSpPr/>
      </dsp:nvSpPr>
      <dsp:spPr>
        <a:xfrm>
          <a:off x="2349874" y="0"/>
          <a:ext cx="1032310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National rural development policy supportive of LA</a:t>
          </a:r>
          <a:endParaRPr lang="en-US" sz="800" kern="1200" dirty="0"/>
        </a:p>
      </dsp:txBody>
      <dsp:txXfrm>
        <a:off x="2380109" y="30235"/>
        <a:ext cx="971840" cy="11326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2609" y="0"/>
          <a:ext cx="965651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institutions of inter-governmental cooperation</a:t>
          </a:r>
          <a:endParaRPr lang="en-US" sz="900" kern="1200" dirty="0"/>
        </a:p>
      </dsp:txBody>
      <dsp:txXfrm>
        <a:off x="50892" y="28283"/>
        <a:ext cx="909085" cy="1136525"/>
      </dsp:txXfrm>
    </dsp:sp>
    <dsp:sp modelId="{86B7D7DF-7BE3-454E-BF22-908FA2D61330}">
      <dsp:nvSpPr>
        <dsp:cNvPr id="0" name=""/>
        <dsp:cNvSpPr/>
      </dsp:nvSpPr>
      <dsp:spPr>
        <a:xfrm>
          <a:off x="1138751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 leadership &amp; administrative capacity development</a:t>
          </a:r>
          <a:endParaRPr lang="en-US" sz="900" kern="1200" dirty="0"/>
        </a:p>
      </dsp:txBody>
      <dsp:txXfrm>
        <a:off x="1168844" y="30093"/>
        <a:ext cx="967267" cy="1132905"/>
      </dsp:txXfrm>
    </dsp:sp>
    <dsp:sp modelId="{B14401FE-5679-5346-8293-BB519B120FF7}">
      <dsp:nvSpPr>
        <dsp:cNvPr id="0" name=""/>
        <dsp:cNvSpPr/>
      </dsp:nvSpPr>
      <dsp:spPr>
        <a:xfrm>
          <a:off x="2338816" y="0"/>
          <a:ext cx="1027453" cy="1193091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&amp; Public-Private Partnership</a:t>
          </a:r>
          <a:endParaRPr lang="en-US" sz="900" kern="1200" dirty="0"/>
        </a:p>
      </dsp:txBody>
      <dsp:txXfrm>
        <a:off x="2368909" y="30093"/>
        <a:ext cx="967267" cy="1132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2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14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15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20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3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4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7535" y="743539"/>
            <a:ext cx="4985818" cy="3722489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6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US" b="1" dirty="0"/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Develop</a:t>
            </a:r>
            <a:r>
              <a:rPr lang="en-US" dirty="0"/>
              <a:t> and </a:t>
            </a:r>
            <a:r>
              <a:rPr lang="en-US" b="1" dirty="0"/>
              <a:t>implement </a:t>
            </a:r>
            <a:r>
              <a:rPr lang="en-US" dirty="0"/>
              <a:t>their </a:t>
            </a:r>
            <a:r>
              <a:rPr lang="en-US" b="1" dirty="0"/>
              <a:t>own policies </a:t>
            </a:r>
            <a:r>
              <a:rPr lang="en-US" dirty="0"/>
              <a:t>and </a:t>
            </a:r>
            <a:r>
              <a:rPr lang="en-US" b="1" dirty="0"/>
              <a:t>mobilize additional resources </a:t>
            </a:r>
            <a:r>
              <a:rPr lang="en-US" dirty="0"/>
              <a:t>(involving civil society and private actors)</a:t>
            </a:r>
          </a:p>
          <a:p>
            <a:pPr marL="171160" indent="-17116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Improve</a:t>
            </a:r>
            <a:r>
              <a:rPr lang="en-GB" dirty="0"/>
              <a:t> the </a:t>
            </a:r>
            <a:r>
              <a:rPr lang="en-GB" b="1" dirty="0"/>
              <a:t>design</a:t>
            </a:r>
            <a:r>
              <a:rPr lang="en-GB" dirty="0"/>
              <a:t> and </a:t>
            </a:r>
            <a:r>
              <a:rPr lang="en-GB" b="1" dirty="0"/>
              <a:t>local implementation </a:t>
            </a:r>
            <a:r>
              <a:rPr lang="en-GB" dirty="0"/>
              <a:t>of </a:t>
            </a:r>
            <a:r>
              <a:rPr lang="en-GB" b="1" dirty="0"/>
              <a:t>central policies </a:t>
            </a:r>
            <a:r>
              <a:rPr lang="en-GB" dirty="0"/>
              <a:t>and public spending efficiency</a:t>
            </a:r>
            <a:endParaRPr lang="en-US" dirty="0"/>
          </a:p>
          <a:p>
            <a:pPr marL="171160" indent="-171160">
              <a:buFont typeface="Arial" panose="020B0604020202020204" pitchFamily="34" charset="0"/>
              <a:buChar char="•"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8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None/>
            </a:pPr>
            <a:endParaRPr lang="en-GB" dirty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91" indent="-28526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6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7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12" indent="-22821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3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62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87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611" indent="-2282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AEB50DC-937D-4F29-96E0-7A6A301E7CEC}" type="slidenum">
              <a:rPr lang="en-GB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GB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6" y="9431339"/>
            <a:ext cx="2946400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27" rIns="91257" bIns="45627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10</a:t>
            </a:fld>
            <a:endParaRPr lang="en-GB" altLang="en-US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9">
              <a:defRPr/>
            </a:pPr>
            <a:endParaRPr lang="fr-BE" dirty="0"/>
          </a:p>
          <a:p>
            <a:pPr defTabSz="912849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E9CECC-0F69-40AF-9B22-0F98DE4A18A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16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Data" Target="../diagrams/data4.xml"/><Relationship Id="rId3" Type="http://schemas.openxmlformats.org/officeDocument/2006/relationships/diagramLayout" Target="../diagrams/layout1.xml"/><Relationship Id="rId21" Type="http://schemas.openxmlformats.org/officeDocument/2006/relationships/diagramColors" Target="../diagrams/colors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Layout" Target="../diagrams/layout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microsoft.com/office/2007/relationships/diagramDrawing" Target="../diagrams/drawing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image" Target="../media/image10.png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79943" y="1268760"/>
            <a:ext cx="8532812" cy="1728787"/>
          </a:xfrm>
        </p:spPr>
        <p:txBody>
          <a:bodyPr/>
          <a:lstStyle/>
          <a:p>
            <a:pPr algn="ctr"/>
            <a:r>
              <a:rPr lang="en-GB" sz="36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The </a:t>
            </a:r>
            <a:r>
              <a:rPr lang="en-GB" sz="36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paradigm shift towards territorial approaches to local development (TALD)  – Implications and emerging EU responses  </a:t>
            </a:r>
            <a:endParaRPr lang="fr-FR" sz="3600" dirty="0">
              <a:solidFill>
                <a:srgbClr val="FFD624"/>
              </a:solidFill>
              <a:latin typeface="+mj-l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6700" y="407707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</a:t>
            </a:r>
            <a:r>
              <a:rPr lang="en-AU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Eastern and Southern African countries</a:t>
            </a: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089" y="1268760"/>
            <a:ext cx="8424936" cy="8640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FontTx/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The adjective </a:t>
            </a:r>
            <a:r>
              <a:rPr lang="en-US" i="0" kern="0" dirty="0" smtClean="0"/>
              <a:t>“</a:t>
            </a:r>
            <a:r>
              <a:rPr lang="en-US" b="1" i="0" u="sng" kern="0" dirty="0">
                <a:solidFill>
                  <a:srgbClr val="0070C0"/>
                </a:solidFill>
              </a:rPr>
              <a:t>territorial”</a:t>
            </a:r>
            <a:r>
              <a:rPr lang="en-US" i="0" kern="0" dirty="0" smtClean="0"/>
              <a:t> </a:t>
            </a:r>
            <a:r>
              <a:rPr lang="en-US" i="0" kern="0" dirty="0" smtClean="0">
                <a:solidFill>
                  <a:srgbClr val="000000"/>
                </a:solidFill>
              </a:rPr>
              <a:t>typically refers to either, or both</a:t>
            </a:r>
            <a:endParaRPr lang="en-US" sz="1800" kern="0" dirty="0" smtClean="0"/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3282" y="2240868"/>
            <a:ext cx="8424936" cy="4680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Development which is </a:t>
            </a:r>
            <a:r>
              <a:rPr lang="en-US" b="1" i="0" u="sng" kern="0" dirty="0" smtClean="0">
                <a:solidFill>
                  <a:srgbClr val="0070C0"/>
                </a:solidFill>
              </a:rPr>
              <a:t>spatially integrated</a:t>
            </a:r>
            <a:r>
              <a:rPr lang="en-US" i="0" u="sng" kern="0" dirty="0" smtClean="0"/>
              <a:t> </a:t>
            </a:r>
            <a:endParaRPr lang="en-US" i="0" kern="0" dirty="0" smtClean="0"/>
          </a:p>
          <a:p>
            <a:pPr marL="514350" indent="-514350">
              <a:buFont typeface="+mj-lt"/>
              <a:buAutoNum type="arabicPeriod"/>
            </a:pPr>
            <a:endParaRPr lang="en-US" i="0" kern="0" dirty="0" smtClean="0"/>
          </a:p>
          <a:p>
            <a:pPr marL="0" indent="0">
              <a:buNone/>
            </a:pPr>
            <a:r>
              <a:rPr lang="en-US" sz="2000" i="0" kern="0" dirty="0" smtClean="0"/>
              <a:t> </a:t>
            </a:r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3968725"/>
            <a:ext cx="8424936" cy="10081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i="0" kern="0" dirty="0" smtClean="0">
                <a:solidFill>
                  <a:srgbClr val="000000"/>
                </a:solidFill>
              </a:rPr>
              <a:t>Development of  </a:t>
            </a:r>
            <a:r>
              <a:rPr lang="en-US" b="1" i="0" u="sng" kern="0" dirty="0" smtClean="0">
                <a:solidFill>
                  <a:srgbClr val="0070C0"/>
                </a:solidFill>
              </a:rPr>
              <a:t>specific places at multiple scales</a:t>
            </a:r>
            <a:endParaRPr lang="en-US" kern="0" dirty="0" smtClean="0"/>
          </a:p>
          <a:p>
            <a:pPr marL="800100" lvl="2" indent="0">
              <a:buFontTx/>
              <a:buNone/>
            </a:pPr>
            <a:endParaRPr lang="en-US" sz="1800" kern="0" dirty="0" smtClean="0"/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3508" y="2713385"/>
            <a:ext cx="8928992" cy="9850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en-US" sz="2000" i="0" kern="0" dirty="0" smtClean="0"/>
              <a:t>[</a:t>
            </a:r>
            <a:r>
              <a:rPr lang="en-US" sz="2000" i="0" kern="0" dirty="0" smtClean="0">
                <a:solidFill>
                  <a:srgbClr val="000000"/>
                </a:solidFill>
              </a:rPr>
              <a:t>it stresses the importance of 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integrating physical/environmental and social/economic considerations </a:t>
            </a:r>
            <a:r>
              <a:rPr lang="en-US" sz="2000" i="0" kern="0" dirty="0" smtClean="0">
                <a:solidFill>
                  <a:srgbClr val="000000"/>
                </a:solidFill>
              </a:rPr>
              <a:t>and go beyond sector fragmentation</a:t>
            </a:r>
          </a:p>
          <a:p>
            <a:pPr marL="514350" indent="-514350">
              <a:buFont typeface="+mj-lt"/>
              <a:buAutoNum type="arabicPeriod"/>
            </a:pPr>
            <a:endParaRPr lang="en-US" sz="1600" kern="0" dirty="0" smtClean="0">
              <a:solidFill>
                <a:srgbClr val="000000"/>
              </a:solidFill>
            </a:endParaRPr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864" y="4797152"/>
            <a:ext cx="8424936" cy="12980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pPr marL="266700" lvl="2" indent="0">
              <a:buFontTx/>
              <a:buNone/>
            </a:pPr>
            <a:r>
              <a:rPr lang="en-US" sz="2000" kern="0" dirty="0" smtClean="0"/>
              <a:t>[</a:t>
            </a:r>
            <a:r>
              <a:rPr lang="en-US" sz="2000" kern="0" dirty="0" smtClean="0">
                <a:solidFill>
                  <a:srgbClr val="000000"/>
                </a:solidFill>
              </a:rPr>
              <a:t>This points at </a:t>
            </a:r>
            <a:r>
              <a:rPr lang="en-US" sz="2000" b="1" u="sng" kern="0" dirty="0" smtClean="0">
                <a:solidFill>
                  <a:srgbClr val="0070C0"/>
                </a:solidFill>
              </a:rPr>
              <a:t>the multiplicity of scales</a:t>
            </a:r>
            <a:r>
              <a:rPr lang="en-US" sz="2000" kern="0" dirty="0" smtClean="0"/>
              <a:t>) </a:t>
            </a:r>
            <a:r>
              <a:rPr lang="en-US" sz="2000" kern="0" dirty="0" smtClean="0">
                <a:solidFill>
                  <a:srgbClr val="000000"/>
                </a:solidFill>
              </a:rPr>
              <a:t>at which local development can be promoted (local, urban, metropolitan, regional, national, or supra-national) and </a:t>
            </a:r>
            <a:r>
              <a:rPr lang="en-US" sz="2000" kern="0" dirty="0" smtClean="0"/>
              <a:t>the </a:t>
            </a:r>
            <a:r>
              <a:rPr lang="en-US" sz="2000" b="1" u="sng" kern="0" dirty="0" smtClean="0">
                <a:solidFill>
                  <a:srgbClr val="0070C0"/>
                </a:solidFill>
              </a:rPr>
              <a:t>interdependence</a:t>
            </a:r>
            <a:r>
              <a:rPr lang="en-US" sz="2000" kern="0" dirty="0" smtClean="0"/>
              <a:t> </a:t>
            </a:r>
            <a:r>
              <a:rPr lang="en-US" sz="2000" kern="0" dirty="0" smtClean="0">
                <a:solidFill>
                  <a:srgbClr val="000000"/>
                </a:solidFill>
              </a:rPr>
              <a:t>of them</a:t>
            </a:r>
            <a:r>
              <a:rPr lang="en-US" sz="2000" kern="0" dirty="0" smtClean="0"/>
              <a:t>]</a:t>
            </a:r>
          </a:p>
          <a:p>
            <a:endParaRPr lang="en-US" sz="20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 smtClean="0"/>
          </a:p>
          <a:p>
            <a:pPr marL="457200" lvl="1" indent="0">
              <a:buFontTx/>
              <a:buNone/>
            </a:pPr>
            <a:endParaRPr lang="en-US" sz="1600" kern="0" dirty="0"/>
          </a:p>
        </p:txBody>
      </p:sp>
      <p:sp>
        <p:nvSpPr>
          <p:cNvPr id="10" name="Rectangle 9"/>
          <p:cNvSpPr/>
          <p:nvPr/>
        </p:nvSpPr>
        <p:spPr>
          <a:xfrm>
            <a:off x="31254" y="0"/>
            <a:ext cx="792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approach to Local Development: Back to local development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114629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-17429" y="1268760"/>
            <a:ext cx="9144000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-17429" y="1268760"/>
            <a:ext cx="9144000" cy="30963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1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179512" y="1628800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5200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4492"/>
            <a:ext cx="7158926" cy="480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39552" y="0"/>
            <a:ext cx="8054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</a:t>
            </a:r>
            <a:r>
              <a:rPr lang="en-US" sz="2400" b="1" dirty="0">
                <a:solidFill>
                  <a:srgbClr val="FFD624"/>
                </a:solidFill>
              </a:rPr>
              <a:t>Development </a:t>
            </a:r>
            <a:r>
              <a:rPr lang="en-US" sz="2400" b="1" dirty="0" smtClean="0">
                <a:solidFill>
                  <a:srgbClr val="FFD624"/>
                </a:solidFill>
              </a:rPr>
              <a:t>as better understood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local development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23528" y="1268760"/>
            <a:ext cx="8423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Spatially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coordinated local development  </a:t>
            </a:r>
            <a:r>
              <a:rPr lang="fr-FR" sz="1600" dirty="0" err="1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hat</a:t>
            </a:r>
            <a:r>
              <a:rPr lang="en-GB" sz="1600" dirty="0" smtClean="0"/>
              <a:t>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leverages</a:t>
            </a:r>
            <a:r>
              <a:rPr lang="en-GB" sz="1600" dirty="0" smtClean="0"/>
              <a:t> </a:t>
            </a:r>
            <a:r>
              <a:rPr lang="en-GB" sz="1600" dirty="0">
                <a:solidFill>
                  <a:srgbClr val="000000"/>
                </a:solidFill>
              </a:rPr>
              <a:t>the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interaction </a:t>
            </a:r>
            <a:r>
              <a:rPr lang="en-GB" sz="1600" dirty="0">
                <a:solidFill>
                  <a:srgbClr val="000000"/>
                </a:solidFill>
              </a:rPr>
              <a:t>of</a:t>
            </a:r>
            <a:r>
              <a:rPr lang="en-GB" sz="1600" dirty="0"/>
              <a:t>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actors </a:t>
            </a:r>
            <a:r>
              <a:rPr lang="en-GB" sz="1600" b="1" i="1" u="sng" kern="0" dirty="0" smtClean="0">
                <a:solidFill>
                  <a:srgbClr val="0070C0"/>
                </a:solidFill>
                <a:latin typeface="+mn-lt"/>
              </a:rPr>
              <a:t>operating </a:t>
            </a:r>
            <a:r>
              <a:rPr lang="en-GB" sz="1600" dirty="0" smtClean="0"/>
              <a:t>at </a:t>
            </a:r>
            <a:r>
              <a:rPr lang="en-GB" sz="1600" b="1" i="1" u="sng" kern="0" dirty="0">
                <a:solidFill>
                  <a:srgbClr val="0070C0"/>
                </a:solidFill>
                <a:latin typeface="+mn-lt"/>
              </a:rPr>
              <a:t>multiple scales </a:t>
            </a:r>
            <a:r>
              <a:rPr lang="en-GB" sz="1600" dirty="0">
                <a:solidFill>
                  <a:srgbClr val="000000"/>
                </a:solidFill>
              </a:rPr>
              <a:t>of development planning  </a:t>
            </a:r>
            <a:r>
              <a:rPr lang="en-GB" sz="1600" dirty="0" smtClean="0">
                <a:solidFill>
                  <a:srgbClr val="000000"/>
                </a:solidFill>
              </a:rPr>
              <a:t>and </a:t>
            </a:r>
            <a:r>
              <a:rPr lang="en-GB" sz="1600" dirty="0">
                <a:solidFill>
                  <a:srgbClr val="000000"/>
                </a:solidFill>
              </a:rPr>
              <a:t>administration </a:t>
            </a:r>
          </a:p>
        </p:txBody>
      </p:sp>
    </p:spTree>
    <p:extLst>
      <p:ext uri="{BB962C8B-B14F-4D97-AF65-F5344CB8AC3E}">
        <p14:creationId xmlns:p14="http://schemas.microsoft.com/office/powerpoint/2010/main" val="139350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13" y="7718"/>
            <a:ext cx="8867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Territorial Approach to Local Development (TALD)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024" y="616530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23528" y="126876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What is the TALD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(</a:t>
            </a: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“Territorial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Approach to Local Development</a:t>
            </a:r>
            <a:r>
              <a:rPr lang="en-US" sz="3200" dirty="0" smtClean="0">
                <a:solidFill>
                  <a:srgbClr val="000000"/>
                </a:solidFill>
                <a:latin typeface="+mn-lt"/>
              </a:rPr>
              <a:t>”)? </a:t>
            </a:r>
            <a:endParaRPr lang="en-GB" sz="3200" dirty="0"/>
          </a:p>
        </p:txBody>
      </p:sp>
      <p:sp>
        <p:nvSpPr>
          <p:cNvPr id="7" name="Rectangle 6"/>
          <p:cNvSpPr/>
          <p:nvPr/>
        </p:nvSpPr>
        <p:spPr>
          <a:xfrm>
            <a:off x="323528" y="2852936"/>
            <a:ext cx="8496944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srgbClr val="000000"/>
                </a:solidFill>
                <a:latin typeface="+mn-lt"/>
              </a:rPr>
              <a:t>Multi-dimensional  </a:t>
            </a:r>
            <a:r>
              <a:rPr lang="en-US" sz="2800" b="1" u="sng" dirty="0">
                <a:solidFill>
                  <a:srgbClr val="0070C0"/>
                </a:solidFill>
              </a:rPr>
              <a:t>national policy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that national governments in decentralizing States may want to adopt, and international development partners may want to </a:t>
            </a:r>
            <a:r>
              <a:rPr lang="en-GB" sz="2800" dirty="0" smtClean="0">
                <a:solidFill>
                  <a:srgbClr val="000000"/>
                </a:solidFill>
                <a:latin typeface="+mn-lt"/>
              </a:rPr>
              <a:t>support/promote, </a:t>
            </a:r>
            <a:r>
              <a:rPr lang="en-GB" sz="2800" dirty="0" smtClean="0">
                <a:solidFill>
                  <a:schemeClr val="tx1"/>
                </a:solidFill>
                <a:latin typeface="+mn-lt"/>
              </a:rPr>
              <a:t>in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order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to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unleash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000000"/>
                </a:solidFill>
                <a:latin typeface="+mn-lt"/>
              </a:rPr>
              <a:t>the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full potential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of</a:t>
            </a:r>
            <a:r>
              <a:rPr lang="en-GB" sz="2800" dirty="0"/>
              <a:t> </a:t>
            </a:r>
            <a:r>
              <a:rPr lang="en-GB" sz="2800" b="1" u="sng" dirty="0" smtClean="0">
                <a:solidFill>
                  <a:srgbClr val="0070C0"/>
                </a:solidFill>
              </a:rPr>
              <a:t>Local Development</a:t>
            </a:r>
            <a:r>
              <a:rPr lang="en-GB" sz="2800" dirty="0" smtClean="0"/>
              <a:t>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for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national economic growth 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and</a:t>
            </a:r>
            <a:r>
              <a:rPr lang="en-GB" sz="2800" dirty="0"/>
              <a:t> </a:t>
            </a:r>
            <a:r>
              <a:rPr lang="en-GB" sz="2800" b="1" u="sng" dirty="0">
                <a:solidFill>
                  <a:srgbClr val="0070C0"/>
                </a:solidFill>
              </a:rPr>
              <a:t>social cohesion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265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8743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D624"/>
                </a:solidFill>
              </a:rPr>
              <a:t>Understanding Local/Territorial Development </a:t>
            </a:r>
            <a:r>
              <a:rPr lang="en-US" sz="2400" b="1" dirty="0" smtClean="0">
                <a:solidFill>
                  <a:srgbClr val="FFD624"/>
                </a:solidFill>
              </a:rPr>
              <a:t>(2)</a:t>
            </a:r>
            <a:endParaRPr lang="en-GB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22920" y="980728"/>
            <a:ext cx="9013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tabLst>
                <a:tab pos="857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TALD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does three things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0" lvl="0" indent="0">
              <a:tabLst>
                <a:tab pos="85725" algn="l"/>
              </a:tabLst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lvl="1">
              <a:tabLst>
                <a:tab pos="85725" algn="l"/>
              </a:tabLst>
            </a:pPr>
            <a:r>
              <a:rPr lang="en-US" sz="2400" b="1" u="sng" dirty="0" smtClean="0">
                <a:solidFill>
                  <a:srgbClr val="0070C0"/>
                </a:solidFill>
              </a:rPr>
              <a:t>Understands</a:t>
            </a:r>
            <a:r>
              <a:rPr lang="en-US" sz="2400" dirty="0" smtClean="0"/>
              <a:t>  </a:t>
            </a:r>
            <a:r>
              <a:rPr lang="en-GB" sz="2400" dirty="0">
                <a:solidFill>
                  <a:srgbClr val="000000"/>
                </a:solidFill>
                <a:latin typeface="+mn-lt"/>
              </a:rPr>
              <a:t>territorial development as defined above</a:t>
            </a:r>
          </a:p>
          <a:p>
            <a:pPr lvl="1">
              <a:buFont typeface="Wingdings" charset="2"/>
              <a:buChar char=""/>
              <a:tabLst>
                <a:tab pos="85725" algn="l"/>
              </a:tabLst>
            </a:pPr>
            <a:endParaRPr lang="en-US" sz="2400" dirty="0"/>
          </a:p>
          <a:p>
            <a:pPr lvl="1">
              <a:tabLst>
                <a:tab pos="85725" algn="l"/>
              </a:tabLst>
            </a:pPr>
            <a:r>
              <a:rPr lang="en-US" sz="2400" b="1" u="sng" dirty="0">
                <a:solidFill>
                  <a:srgbClr val="0070C0"/>
                </a:solidFill>
              </a:rPr>
              <a:t>Values</a:t>
            </a:r>
            <a:r>
              <a:rPr lang="en-US" sz="2400" dirty="0"/>
              <a:t> 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Territorial Development as a critical component of  the National Development policy</a:t>
            </a:r>
          </a:p>
          <a:p>
            <a:pPr lvl="1">
              <a:buFont typeface="Wingdings" charset="2"/>
              <a:buChar char=""/>
              <a:tabLst>
                <a:tab pos="85725" algn="l"/>
              </a:tabLst>
            </a:pPr>
            <a:endParaRPr lang="en-US" sz="2400" dirty="0"/>
          </a:p>
          <a:p>
            <a:pPr lvl="1">
              <a:tabLst>
                <a:tab pos="85725" algn="l"/>
              </a:tabLst>
            </a:pPr>
            <a:r>
              <a:rPr lang="en-US" sz="2400" b="1" u="sng" dirty="0">
                <a:solidFill>
                  <a:srgbClr val="0070C0"/>
                </a:solidFill>
              </a:rPr>
              <a:t>Recognizes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the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primary responsibility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of autonomous and accountable </a:t>
            </a:r>
            <a:r>
              <a:rPr lang="en-US" sz="2400" b="1" dirty="0">
                <a:solidFill>
                  <a:srgbClr val="0070C0"/>
                </a:solidFill>
              </a:rPr>
              <a:t>LAs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for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promoting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territorial development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and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empowers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them to </a:t>
            </a:r>
            <a:r>
              <a:rPr lang="en-US" sz="2400" b="1" dirty="0">
                <a:solidFill>
                  <a:srgbClr val="0070C0"/>
                </a:solidFill>
              </a:rPr>
              <a:t>plan</a:t>
            </a:r>
            <a:r>
              <a:rPr lang="en-US" sz="2400" dirty="0"/>
              <a:t>, </a:t>
            </a:r>
            <a:r>
              <a:rPr lang="en-US" sz="2400" b="1" dirty="0">
                <a:solidFill>
                  <a:srgbClr val="0070C0"/>
                </a:solidFill>
              </a:rPr>
              <a:t>finance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0070C0"/>
                </a:solidFill>
              </a:rPr>
              <a:t>manage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+mn-lt"/>
              </a:rPr>
              <a:t>it</a:t>
            </a:r>
            <a:endParaRPr lang="fr-FR" sz="2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648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kern="1200" dirty="0" smtClean="0">
                <a:solidFill>
                  <a:srgbClr val="FFD624"/>
                </a:solidFill>
                <a:latin typeface="Verdana" pitchFamily="34" charset="0"/>
              </a:rPr>
              <a:t>Territorial Development is about partnerships</a:t>
            </a:r>
            <a:endParaRPr lang="en-GB" sz="36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401902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19" y="-243408"/>
            <a:ext cx="8836569" cy="980728"/>
          </a:xfrm>
        </p:spPr>
        <p:txBody>
          <a:bodyPr>
            <a:normAutofit/>
          </a:bodyPr>
          <a:lstStyle/>
          <a:p>
            <a:r>
              <a:rPr lang="en-US" sz="2800" kern="1200" dirty="0">
                <a:solidFill>
                  <a:srgbClr val="FFD624"/>
                </a:solidFill>
                <a:latin typeface="Verdana" pitchFamily="34" charset="0"/>
              </a:rPr>
              <a:t>Territorial </a:t>
            </a:r>
            <a:r>
              <a:rPr lang="en-US" sz="2800" kern="1200" dirty="0" smtClean="0">
                <a:solidFill>
                  <a:srgbClr val="FFD624"/>
                </a:solidFill>
                <a:latin typeface="Verdana" pitchFamily="34" charset="0"/>
              </a:rPr>
              <a:t>Development and SDGs</a:t>
            </a:r>
            <a:endParaRPr lang="en-US" sz="28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55" y="3573016"/>
            <a:ext cx="8967953" cy="35064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2355" y="1196752"/>
            <a:ext cx="88021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Autonomous</a:t>
            </a:r>
            <a:r>
              <a:rPr lang="en-GB" sz="1800" dirty="0">
                <a:solidFill>
                  <a:schemeClr val="tx1"/>
                </a:solidFill>
              </a:rPr>
              <a:t> and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accountable</a:t>
            </a:r>
            <a:r>
              <a:rPr lang="en-GB" sz="1800" dirty="0">
                <a:solidFill>
                  <a:schemeClr val="tx1"/>
                </a:solidFill>
              </a:rPr>
              <a:t> local authorities may in fact: </a:t>
            </a:r>
            <a:endParaRPr lang="en-GB" sz="1800" dirty="0" smtClean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Directly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improve</a:t>
            </a:r>
            <a:r>
              <a:rPr lang="en-GB" sz="1800" dirty="0">
                <a:solidFill>
                  <a:schemeClr val="tx1"/>
                </a:solidFill>
              </a:rPr>
              <a:t> the overall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efficiency of national SDG-based programs </a:t>
            </a:r>
            <a:r>
              <a:rPr lang="en-GB" sz="1800" dirty="0">
                <a:solidFill>
                  <a:schemeClr val="tx1"/>
                </a:solidFill>
              </a:rPr>
              <a:t>through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matching of resources to local demands</a:t>
            </a:r>
            <a:r>
              <a:rPr lang="en-GB" sz="1800" dirty="0">
                <a:solidFill>
                  <a:schemeClr val="tx1"/>
                </a:solidFill>
              </a:rPr>
              <a:t> and increasing the value-for-money in their use, as well as </a:t>
            </a:r>
            <a:endParaRPr lang="en-GB" sz="18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Directly and indirectly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promote the SDGs </a:t>
            </a:r>
            <a:r>
              <a:rPr lang="en-GB" sz="1800" dirty="0">
                <a:solidFill>
                  <a:schemeClr val="tx1"/>
                </a:solidFill>
              </a:rPr>
              <a:t>by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mobilizing a wide range of local resources </a:t>
            </a:r>
            <a:r>
              <a:rPr lang="en-GB" sz="1800" dirty="0">
                <a:solidFill>
                  <a:schemeClr val="tx1"/>
                </a:solidFill>
              </a:rPr>
              <a:t>(first and foremost local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social capital</a:t>
            </a:r>
            <a:r>
              <a:rPr lang="en-GB" sz="1800" dirty="0">
                <a:solidFill>
                  <a:schemeClr val="tx1"/>
                </a:solidFill>
              </a:rPr>
              <a:t>) to supplement and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complement national efforts </a:t>
            </a:r>
            <a:r>
              <a:rPr lang="en-GB" sz="1800" dirty="0">
                <a:solidFill>
                  <a:schemeClr val="tx1"/>
                </a:solidFill>
              </a:rPr>
              <a:t>and </a:t>
            </a:r>
            <a:r>
              <a:rPr lang="en-GB" sz="1800" b="1" i="1" u="sng" dirty="0">
                <a:solidFill>
                  <a:srgbClr val="0070C0"/>
                </a:solidFill>
                <a:latin typeface="+mn-lt"/>
              </a:rPr>
              <a:t>deliver genuine development of the territory.</a:t>
            </a:r>
          </a:p>
        </p:txBody>
      </p:sp>
    </p:spTree>
    <p:extLst>
      <p:ext uri="{BB962C8B-B14F-4D97-AF65-F5344CB8AC3E}">
        <p14:creationId xmlns:p14="http://schemas.microsoft.com/office/powerpoint/2010/main" val="368640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84677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78602254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359784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85936158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17148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63410298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Curved Right Arrow 43"/>
          <p:cNvSpPr/>
          <p:nvPr/>
        </p:nvSpPr>
        <p:spPr>
          <a:xfrm rot="151095">
            <a:off x="254602" y="3108925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er 9"/>
          <p:cNvGrpSpPr/>
          <p:nvPr/>
        </p:nvGrpSpPr>
        <p:grpSpPr>
          <a:xfrm>
            <a:off x="5983356" y="3037617"/>
            <a:ext cx="3019735" cy="2162286"/>
            <a:chOff x="5983356" y="2759979"/>
            <a:chExt cx="3019735" cy="2162286"/>
          </a:xfrm>
        </p:grpSpPr>
        <p:sp>
          <p:nvSpPr>
            <p:cNvPr id="41" name="Curved Left Arrow 40"/>
            <p:cNvSpPr/>
            <p:nvPr/>
          </p:nvSpPr>
          <p:spPr>
            <a:xfrm rot="21224136">
              <a:off x="8400589" y="2759979"/>
              <a:ext cx="602502" cy="2162286"/>
            </a:xfrm>
            <a:prstGeom prst="curvedLeftArrow">
              <a:avLst>
                <a:gd name="adj1" fmla="val 25000"/>
                <a:gd name="adj2" fmla="val 50000"/>
                <a:gd name="adj3" fmla="val 8381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Up Arrow 25"/>
            <p:cNvSpPr/>
            <p:nvPr/>
          </p:nvSpPr>
          <p:spPr>
            <a:xfrm rot="10800000">
              <a:off x="5983356" y="4293926"/>
              <a:ext cx="244556" cy="347375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31305" y="-36095"/>
            <a:ext cx="5035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2D5EC1"/>
                </a:solidFill>
              </a:rPr>
              <a:t>The TALD framework</a:t>
            </a:r>
            <a:endParaRPr lang="fr-FR" sz="3200" b="1" dirty="0">
              <a:solidFill>
                <a:srgbClr val="2D5EC1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106281"/>
              </p:ext>
            </p:extLst>
          </p:nvPr>
        </p:nvGraphicFramePr>
        <p:xfrm>
          <a:off x="1213524" y="980727"/>
          <a:ext cx="6761468" cy="133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133849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Territorial Development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Up Arrow 33"/>
          <p:cNvSpPr/>
          <p:nvPr/>
        </p:nvSpPr>
        <p:spPr>
          <a:xfrm rot="10800000">
            <a:off x="4336031" y="2319225"/>
            <a:ext cx="244556" cy="24567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383384669"/>
              </p:ext>
            </p:extLst>
          </p:nvPr>
        </p:nvGraphicFramePr>
        <p:xfrm>
          <a:off x="2222405" y="1196752"/>
          <a:ext cx="4653851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14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P spid="29" grpId="0" animBg="1"/>
      <p:bldP spid="31" grpId="0" animBg="1"/>
      <p:bldP spid="32" grpId="0" animBg="1"/>
      <p:bldP spid="33" grpId="0" animBg="1"/>
      <p:bldP spid="44" grpId="0" animBg="1"/>
      <p:bldP spid="25" grpId="0" animBg="1"/>
      <p:bldP spid="34" grpId="0" animBg="1"/>
      <p:bldGraphic spid="3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85986"/>
              </p:ext>
            </p:extLst>
          </p:nvPr>
        </p:nvGraphicFramePr>
        <p:xfrm>
          <a:off x="1201277" y="2546345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7213753"/>
              </p:ext>
            </p:extLst>
          </p:nvPr>
        </p:nvGraphicFramePr>
        <p:xfrm>
          <a:off x="1305857" y="3084115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529605"/>
              </p:ext>
            </p:extLst>
          </p:nvPr>
        </p:nvGraphicFramePr>
        <p:xfrm>
          <a:off x="772095" y="4924958"/>
          <a:ext cx="3599927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7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419357172"/>
              </p:ext>
            </p:extLst>
          </p:nvPr>
        </p:nvGraphicFramePr>
        <p:xfrm>
          <a:off x="843035" y="5401373"/>
          <a:ext cx="3382676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952685"/>
              </p:ext>
            </p:extLst>
          </p:nvPr>
        </p:nvGraphicFramePr>
        <p:xfrm>
          <a:off x="4788024" y="4941168"/>
          <a:ext cx="3744416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</a:tblGrid>
              <a:tr h="187220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797022559"/>
              </p:ext>
            </p:extLst>
          </p:nvPr>
        </p:nvGraphicFramePr>
        <p:xfrm>
          <a:off x="4968542" y="5423849"/>
          <a:ext cx="3366758" cy="119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91104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936060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923875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891884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Up Arrow 24"/>
          <p:cNvSpPr/>
          <p:nvPr/>
        </p:nvSpPr>
        <p:spPr>
          <a:xfrm rot="10800000">
            <a:off x="2660810" y="4598388"/>
            <a:ext cx="225117" cy="320549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5"/>
          <p:cNvSpPr/>
          <p:nvPr/>
        </p:nvSpPr>
        <p:spPr>
          <a:xfrm rot="10800000">
            <a:off x="5983356" y="4571564"/>
            <a:ext cx="244556" cy="34737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3" y="5445224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6" y="5430878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51" y="5452421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920" y="5438026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88" y="5423680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8" y="5445223"/>
            <a:ext cx="1179580" cy="115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-468560" y="0"/>
            <a:ext cx="8604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000000"/>
                </a:solidFill>
              </a:rPr>
              <a:t>T</a:t>
            </a:r>
            <a:r>
              <a:rPr lang="en-GB" sz="2400" dirty="0" smtClean="0">
                <a:solidFill>
                  <a:srgbClr val="000000"/>
                </a:solidFill>
              </a:rPr>
              <a:t>he </a:t>
            </a:r>
            <a:r>
              <a:rPr lang="en-GB" sz="2400" dirty="0">
                <a:solidFill>
                  <a:srgbClr val="000000"/>
                </a:solidFill>
              </a:rPr>
              <a:t>“</a:t>
            </a:r>
            <a:r>
              <a:rPr lang="en-GB" sz="2400" b="1" dirty="0">
                <a:solidFill>
                  <a:srgbClr val="000000"/>
                </a:solidFill>
              </a:rPr>
              <a:t>missing </a:t>
            </a:r>
            <a:r>
              <a:rPr lang="en-GB" sz="2400" b="1" dirty="0" smtClean="0">
                <a:solidFill>
                  <a:srgbClr val="000000"/>
                </a:solidFill>
              </a:rPr>
              <a:t>link</a:t>
            </a:r>
            <a:r>
              <a:rPr lang="en-GB" sz="2400" dirty="0" smtClean="0">
                <a:solidFill>
                  <a:srgbClr val="000000"/>
                </a:solidFill>
              </a:rPr>
              <a:t>”</a:t>
            </a:r>
            <a:r>
              <a:rPr lang="en-GB" sz="2000" dirty="0" smtClean="0">
                <a:solidFill>
                  <a:schemeClr val="bg1"/>
                </a:solidFill>
              </a:rPr>
              <a:t>” </a:t>
            </a:r>
            <a:r>
              <a:rPr lang="en-GB" sz="2400" dirty="0">
                <a:solidFill>
                  <a:srgbClr val="000000"/>
                </a:solidFill>
              </a:rPr>
              <a:t>between</a:t>
            </a:r>
            <a:r>
              <a:rPr lang="en-GB" sz="20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decentralization reforms </a:t>
            </a:r>
            <a:r>
              <a:rPr lang="en-GB" sz="2400" dirty="0">
                <a:solidFill>
                  <a:srgbClr val="000000"/>
                </a:solidFill>
              </a:rPr>
              <a:t>and</a:t>
            </a:r>
            <a:r>
              <a:rPr lang="en-GB" sz="20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local development outcomes</a:t>
            </a:r>
            <a:r>
              <a:rPr lang="en-GB" sz="2400" dirty="0">
                <a:solidFill>
                  <a:srgbClr val="000000"/>
                </a:solidFill>
              </a:rPr>
              <a:t>. </a:t>
            </a:r>
            <a:endParaRPr lang="fr-FR" sz="24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1520" y="1052736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A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b="1" i="1" dirty="0">
                <a:solidFill>
                  <a:srgbClr val="FFFFFF"/>
                </a:solidFill>
              </a:rPr>
              <a:t>navigation tool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dirty="0">
                <a:solidFill>
                  <a:srgbClr val="FFFFFF"/>
                </a:solidFill>
              </a:rPr>
              <a:t>or </a:t>
            </a:r>
            <a:r>
              <a:rPr lang="en-US" sz="2000" i="1" dirty="0">
                <a:solidFill>
                  <a:srgbClr val="FFFFFF"/>
                </a:solidFill>
              </a:rPr>
              <a:t>a </a:t>
            </a:r>
            <a:r>
              <a:rPr lang="en-US" sz="2000" b="1" i="1" dirty="0">
                <a:solidFill>
                  <a:srgbClr val="FFFFFF"/>
                </a:solidFill>
              </a:rPr>
              <a:t>GPS</a:t>
            </a:r>
            <a:r>
              <a:rPr lang="en-US" sz="2000" dirty="0">
                <a:solidFill>
                  <a:srgbClr val="FFFFFF"/>
                </a:solidFill>
              </a:rPr>
              <a:t> that should </a:t>
            </a:r>
            <a:r>
              <a:rPr lang="en-US" sz="2000" b="1" dirty="0">
                <a:solidFill>
                  <a:srgbClr val="FFFFFF"/>
                </a:solidFill>
              </a:rPr>
              <a:t>enable EUDs </a:t>
            </a:r>
            <a:r>
              <a:rPr lang="en-US" sz="2000" dirty="0">
                <a:solidFill>
                  <a:srgbClr val="FFFFFF"/>
                </a:solidFill>
              </a:rPr>
              <a:t>to identify relevant </a:t>
            </a:r>
            <a:r>
              <a:rPr lang="en-US" sz="2000" b="1" dirty="0">
                <a:solidFill>
                  <a:srgbClr val="FFFFFF"/>
                </a:solidFill>
              </a:rPr>
              <a:t>entry points </a:t>
            </a:r>
            <a:r>
              <a:rPr lang="en-US" sz="2000" dirty="0">
                <a:solidFill>
                  <a:srgbClr val="FFFFFF"/>
                </a:solidFill>
              </a:rPr>
              <a:t>for EU support geared at achieving a diversity of </a:t>
            </a:r>
            <a:r>
              <a:rPr lang="en-US" sz="2000" b="1" dirty="0">
                <a:solidFill>
                  <a:srgbClr val="FFFFFF"/>
                </a:solidFill>
              </a:rPr>
              <a:t>outcomes</a:t>
            </a:r>
            <a:r>
              <a:rPr lang="en-US" sz="2000" dirty="0">
                <a:solidFill>
                  <a:srgbClr val="FFFFFF"/>
                </a:solidFill>
              </a:rPr>
              <a:t> through a smart combination of </a:t>
            </a:r>
            <a:r>
              <a:rPr lang="en-US" sz="2000" b="1" dirty="0">
                <a:solidFill>
                  <a:srgbClr val="FFFFFF"/>
                </a:solidFill>
              </a:rPr>
              <a:t>approaches, instruments </a:t>
            </a:r>
            <a:r>
              <a:rPr lang="en-US" sz="2000" dirty="0">
                <a:solidFill>
                  <a:srgbClr val="FFFFFF"/>
                </a:solidFill>
              </a:rPr>
              <a:t>and </a:t>
            </a:r>
            <a:r>
              <a:rPr lang="en-US" sz="2000" b="1" dirty="0">
                <a:solidFill>
                  <a:srgbClr val="FFFFFF"/>
                </a:solidFill>
              </a:rPr>
              <a:t>aid modalities</a:t>
            </a:r>
            <a:r>
              <a:rPr lang="en-US" sz="2000" dirty="0">
                <a:solidFill>
                  <a:srgbClr val="FFFFFF"/>
                </a:solidFill>
              </a:rPr>
              <a:t>. </a:t>
            </a:r>
            <a:endParaRPr lang="fr-F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9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11" name="object 3"/>
          <p:cNvSpPr/>
          <p:nvPr/>
        </p:nvSpPr>
        <p:spPr>
          <a:xfrm>
            <a:off x="1039072" y="1179220"/>
            <a:ext cx="7075236" cy="5512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2252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024" y="616530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95536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000000"/>
                </a:solidFill>
                <a:latin typeface="+mn-lt"/>
              </a:rPr>
              <a:t>Successful territories in this mosaic: </a:t>
            </a:r>
            <a:endParaRPr lang="fr-FR" sz="28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7704" y="1844824"/>
            <a:ext cx="2088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0000"/>
                </a:solidFill>
                <a:latin typeface="+mn-lt"/>
              </a:rPr>
              <a:t>They  manage to </a:t>
            </a:r>
            <a:r>
              <a:rPr lang="en-GB" sz="2000" b="1" smtClean="0">
                <a:solidFill>
                  <a:srgbClr val="000000"/>
                </a:solidFill>
                <a:latin typeface="+mn-lt"/>
              </a:rPr>
              <a:t>articulate six </a:t>
            </a:r>
            <a:r>
              <a:rPr lang="en-GB" sz="2000" b="1" dirty="0">
                <a:solidFill>
                  <a:srgbClr val="000000"/>
                </a:solidFill>
                <a:latin typeface="+mn-lt"/>
              </a:rPr>
              <a:t>sets of relations</a:t>
            </a:r>
            <a:r>
              <a:rPr lang="en-GB" sz="2000" b="1" dirty="0" smtClean="0">
                <a:solidFill>
                  <a:srgbClr val="000000"/>
                </a:solidFill>
                <a:latin typeface="+mn-lt"/>
              </a:rPr>
              <a:t>:</a:t>
            </a:r>
            <a:endParaRPr lang="fr-FR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32040" y="1988840"/>
            <a:ext cx="4536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000000"/>
                </a:solidFill>
                <a:latin typeface="+mn-lt"/>
              </a:rPr>
              <a:t>Four Caveats</a:t>
            </a:r>
            <a:endParaRPr lang="en-GB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3501008"/>
            <a:ext cx="41764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Rural-urban arrangements and relations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Linkages with markets 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Economic structure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Governance of natural ressources 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Governance of public and private investissments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marL="342900" lvl="0" indent="-342900">
              <a:buFont typeface="Lucida Grande"/>
              <a:buChar char="-"/>
            </a:pPr>
            <a:r>
              <a:rPr lang="en-GB" sz="2000" dirty="0">
                <a:solidFill>
                  <a:srgbClr val="000000"/>
                </a:solidFill>
                <a:latin typeface="+mn-lt"/>
              </a:rPr>
              <a:t>Social coalitions</a:t>
            </a:r>
            <a:endParaRPr lang="fr-FR" sz="2000" dirty="0">
              <a:solidFill>
                <a:srgbClr val="000000"/>
              </a:solidFill>
              <a:latin typeface="+mn-lt"/>
            </a:endParaRPr>
          </a:p>
          <a:p>
            <a:pPr lvl="0"/>
            <a:r>
              <a:rPr lang="en-GB" sz="2000" dirty="0" smtClean="0">
                <a:solidFill>
                  <a:srgbClr val="000000"/>
                </a:solidFill>
                <a:latin typeface="+mn-lt"/>
              </a:rPr>
              <a:t> </a:t>
            </a:r>
            <a:endParaRPr lang="en-GB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27984" y="2492896"/>
            <a:ext cx="4464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800" dirty="0">
                <a:solidFill>
                  <a:srgbClr val="000000"/>
                </a:solidFill>
                <a:latin typeface="+mn-lt"/>
              </a:rPr>
              <a:t>T</a:t>
            </a:r>
            <a:r>
              <a:rPr lang="en-GB" sz="1800" dirty="0" smtClean="0">
                <a:solidFill>
                  <a:srgbClr val="000000"/>
                </a:solidFill>
                <a:latin typeface="+mn-lt"/>
              </a:rPr>
              <a:t>here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is not optimum solution: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each territory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 figures out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his own combination</a:t>
            </a:r>
            <a:r>
              <a:rPr lang="fr-FR" sz="1800" dirty="0">
                <a:solidFill>
                  <a:srgbClr val="000000"/>
                </a:solidFill>
                <a:latin typeface="+mn-lt"/>
              </a:rPr>
              <a:t>;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09852" y="3573016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800" dirty="0">
                <a:solidFill>
                  <a:srgbClr val="000000"/>
                </a:solidFill>
                <a:latin typeface="+mn-lt"/>
              </a:rPr>
              <a:t>There is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not way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in a technocracies or a burocracie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could engineer this type of process</a:t>
            </a:r>
            <a:r>
              <a:rPr lang="en-GB" sz="1800" dirty="0"/>
              <a:t>. </a:t>
            </a:r>
            <a:endParaRPr lang="fr-FR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99992" y="4725144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+mn-lt"/>
              </a:rPr>
              <a:t>It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takes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a lot of </a:t>
            </a:r>
            <a:r>
              <a:rPr lang="en-GB" sz="1800" b="1" dirty="0" smtClean="0">
                <a:solidFill>
                  <a:srgbClr val="000000"/>
                </a:solidFill>
                <a:latin typeface="+mn-lt"/>
              </a:rPr>
              <a:t>time</a:t>
            </a:r>
            <a:r>
              <a:rPr lang="en-GB" sz="1800" dirty="0" smtClean="0">
                <a:solidFill>
                  <a:srgbClr val="000000"/>
                </a:solidFill>
                <a:latin typeface="+mn-lt"/>
              </a:rPr>
              <a:t>!: if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you are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not prepared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to going for the long term, please,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stay </a:t>
            </a:r>
            <a:r>
              <a:rPr lang="en-GB" sz="1800" b="1" dirty="0" smtClean="0">
                <a:solidFill>
                  <a:srgbClr val="000000"/>
                </a:solidFill>
                <a:latin typeface="+mn-lt"/>
              </a:rPr>
              <a:t>out</a:t>
            </a:r>
            <a:r>
              <a:rPr lang="en-GB" sz="1800" dirty="0" smtClean="0">
                <a:solidFill>
                  <a:srgbClr val="000000"/>
                </a:solidFill>
                <a:latin typeface="+mn-lt"/>
              </a:rPr>
              <a:t>!  </a:t>
            </a:r>
            <a:endParaRPr lang="fr-FR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99992" y="5657671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+mn-lt"/>
              </a:rPr>
              <a:t>its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extremely difficult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to try to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put this 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within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the boundaries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 of </a:t>
            </a:r>
            <a:r>
              <a:rPr lang="en-GB" sz="1800" b="1" dirty="0">
                <a:solidFill>
                  <a:srgbClr val="000000"/>
                </a:solidFill>
                <a:latin typeface="+mn-lt"/>
              </a:rPr>
              <a:t>single well prescribed project</a:t>
            </a:r>
            <a:r>
              <a:rPr lang="en-GB" sz="1800" dirty="0">
                <a:solidFill>
                  <a:srgbClr val="000000"/>
                </a:solidFill>
                <a:latin typeface="+mn-lt"/>
              </a:rPr>
              <a:t>; </a:t>
            </a:r>
          </a:p>
          <a:p>
            <a:pPr lvl="0"/>
            <a:endParaRPr lang="fr-FR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0" y="1844824"/>
            <a:ext cx="1841928" cy="1429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30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0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>THANKS</a:t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 dirty="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1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9872" y="2132856"/>
            <a:ext cx="3498112" cy="27255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6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71606"/>
              </p:ext>
            </p:extLst>
          </p:nvPr>
        </p:nvGraphicFramePr>
        <p:xfrm>
          <a:off x="3491760" y="2132856"/>
          <a:ext cx="5335042" cy="3058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72539"/>
                <a:gridCol w="1762503"/>
              </a:tblGrid>
              <a:tr h="742216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Verdana"/>
                          <a:cs typeface="Verdana"/>
                        </a:rPr>
                        <a:t>Out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co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me</a:t>
                      </a:r>
                      <a:r>
                        <a:rPr sz="1600" b="1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ove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b="1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ne</a:t>
                      </a:r>
                      <a:r>
                        <a:rPr sz="1600" b="1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ec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ade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M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un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c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pa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b="1" spc="-10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b="1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b="1" spc="0" dirty="0" smtClean="0">
                          <a:latin typeface="Verdana"/>
                          <a:cs typeface="Verdana"/>
                        </a:rPr>
                        <a:t>s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Verdana"/>
                          <a:cs typeface="Verdana"/>
                        </a:rPr>
                        <a:t>%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DADA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85090" marR="317500" indent="-63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latin typeface="Verdana"/>
                          <a:cs typeface="Verdana"/>
                        </a:rPr>
                        <a:t>G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b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pr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emen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4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n 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6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19">
                <a:tc>
                  <a:txBody>
                    <a:bodyPr/>
                    <a:lstStyle/>
                    <a:p>
                      <a:pPr marL="84455" marR="549275">
                        <a:lnSpc>
                          <a:spcPct val="100000"/>
                        </a:lnSpc>
                      </a:pPr>
                      <a:r>
                        <a:rPr sz="1600" spc="-5" dirty="0" smtClean="0">
                          <a:latin typeface="Verdana"/>
                          <a:cs typeface="Verdana"/>
                        </a:rPr>
                        <a:t>G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uce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 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37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19">
                <a:tc>
                  <a:txBody>
                    <a:bodyPr/>
                    <a:lstStyle/>
                    <a:p>
                      <a:pPr marL="84455" marR="274955" indent="0">
                        <a:lnSpc>
                          <a:spcPct val="100000"/>
                        </a:lnSpc>
                      </a:pPr>
                      <a:r>
                        <a:rPr sz="1600" spc="-1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grow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sz="1600" spc="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b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uce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r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 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or</a:t>
                      </a:r>
                      <a:r>
                        <a:rPr sz="1600" spc="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ine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q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u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li</a:t>
                      </a:r>
                      <a:r>
                        <a:rPr sz="1600" spc="-2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y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29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85090" marR="1076325" indent="-635">
                        <a:lnSpc>
                          <a:spcPct val="100000"/>
                        </a:lnSpc>
                      </a:pPr>
                      <a:r>
                        <a:rPr sz="1600" spc="-1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1600" spc="1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pr</a:t>
                      </a:r>
                      <a:r>
                        <a:rPr sz="1600" spc="-10" dirty="0" smtClean="0">
                          <a:latin typeface="Verdana"/>
                          <a:cs typeface="Verdana"/>
                        </a:rPr>
                        <a:t>ov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emen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t</a:t>
                      </a:r>
                      <a:r>
                        <a:rPr sz="1600" spc="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1600" spc="-15" dirty="0" smtClean="0">
                          <a:latin typeface="Verdana"/>
                          <a:cs typeface="Verdana"/>
                        </a:rPr>
                        <a:t>ny 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sz="1600" spc="-5" dirty="0" smtClean="0">
                          <a:latin typeface="Verdana"/>
                          <a:cs typeface="Verdana"/>
                        </a:rPr>
                        <a:t>imensi</a:t>
                      </a:r>
                      <a:r>
                        <a:rPr sz="1600" spc="0" dirty="0" smtClean="0">
                          <a:latin typeface="Verdana"/>
                          <a:cs typeface="Verdana"/>
                        </a:rPr>
                        <a:t>on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600" dirty="0" smtClean="0">
                          <a:latin typeface="Verdana"/>
                          <a:cs typeface="Verdana"/>
                        </a:rPr>
                        <a:t>29</a:t>
                      </a:r>
                      <a:endParaRPr sz="1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4"/>
          <p:cNvSpPr txBox="1"/>
          <p:nvPr/>
        </p:nvSpPr>
        <p:spPr>
          <a:xfrm>
            <a:off x="3501867" y="1399101"/>
            <a:ext cx="3811270" cy="615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D2432E"/>
                </a:solidFill>
                <a:latin typeface="Verdana"/>
                <a:cs typeface="Verdana"/>
              </a:rPr>
              <a:t>Terr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or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dyn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m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ic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s,</a:t>
            </a:r>
            <a:r>
              <a:rPr sz="2000" b="1" spc="-3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9064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D2432E"/>
                </a:solidFill>
                <a:latin typeface="Verdana"/>
                <a:cs typeface="Verdana"/>
              </a:rPr>
              <a:t>mun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ici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p</a:t>
            </a:r>
            <a:r>
              <a:rPr sz="2000" b="1" spc="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lit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es,</a:t>
            </a:r>
            <a:r>
              <a:rPr sz="2000" b="1" spc="-2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9 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oun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20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2000" b="1" spc="0" dirty="0" smtClean="0">
                <a:solidFill>
                  <a:srgbClr val="D2432E"/>
                </a:solidFill>
                <a:latin typeface="Verdana"/>
                <a:cs typeface="Verdana"/>
              </a:rPr>
              <a:t>es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6300192" y="6449018"/>
            <a:ext cx="3811270" cy="307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Source: Julio </a:t>
            </a:r>
            <a:r>
              <a:rPr lang="fr-BE" i="1" spc="-10" dirty="0" err="1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Berdegue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 (</a:t>
            </a:r>
            <a:r>
              <a:rPr lang="fr-BE" i="1" spc="-10" dirty="0" smtClean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RIMISP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)</a:t>
            </a:r>
            <a:endParaRPr i="1" spc="-10" dirty="0">
              <a:solidFill>
                <a:schemeClr val="tx1"/>
              </a:solidFill>
              <a:latin typeface="Verdana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22075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541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Spatially uneven 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6300192" y="6449018"/>
            <a:ext cx="3811270" cy="307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Source: Julio </a:t>
            </a:r>
            <a:r>
              <a:rPr lang="fr-BE" i="1" spc="-10" dirty="0" err="1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Berdegue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 (</a:t>
            </a:r>
            <a:r>
              <a:rPr lang="fr-BE" i="1" spc="-10" dirty="0" smtClean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RIMISP</a:t>
            </a:r>
            <a:r>
              <a:rPr lang="fr-BE" i="1" spc="-10" dirty="0">
                <a:solidFill>
                  <a:schemeClr val="tx1"/>
                </a:solidFill>
                <a:latin typeface="Verdana"/>
                <a:ea typeface="+mn-ea"/>
                <a:cs typeface="Verdana"/>
              </a:rPr>
              <a:t>)</a:t>
            </a:r>
            <a:endParaRPr i="1" spc="-10" dirty="0">
              <a:solidFill>
                <a:schemeClr val="tx1"/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6100"/>
            <a:ext cx="9144000" cy="5747657"/>
          </a:xfrm>
          <a:prstGeom prst="rect">
            <a:avLst/>
          </a:prstGeom>
        </p:spPr>
      </p:pic>
      <p:graphicFrame>
        <p:nvGraphicFramePr>
          <p:cNvPr id="9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535025"/>
              </p:ext>
            </p:extLst>
          </p:nvPr>
        </p:nvGraphicFramePr>
        <p:xfrm>
          <a:off x="107504" y="620688"/>
          <a:ext cx="4392488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</a:tblGrid>
              <a:tr h="2808312">
                <a:tc>
                  <a:txBody>
                    <a:bodyPr/>
                    <a:lstStyle/>
                    <a:p>
                      <a:pPr fontAlgn="base"/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ife expectancy varies from station to station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where </a:t>
                      </a:r>
                      <a:r>
                        <a:rPr lang="en-GB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are born </a:t>
                      </a:r>
                    </a:p>
                    <a:p>
                      <a:pPr fontAlgn="base"/>
                      <a:endParaRPr lang="en-GB" sz="18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20-year difference in life expectancy between those born near Oxford Circus and others born close to some stations on the Docklands Light Railway (DLR).</a:t>
                      </a:r>
                    </a:p>
                    <a:p>
                      <a:pPr fontAlgn="base"/>
                      <a:endParaRPr lang="fr-FR" sz="12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en-GB" sz="1200" b="1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Newborns</a:t>
                      </a:r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around Star Lane are predicted to live, on average, for 75.3 years in contrast to</a:t>
                      </a:r>
                      <a:r>
                        <a:rPr lang="en-GB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96.4 years for those near Oxford Circus</a:t>
                      </a: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162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33888" y="5216986"/>
            <a:ext cx="1381125" cy="281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Dee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p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u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24738" y="5226815"/>
            <a:ext cx="1510030" cy="281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r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ge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ci</a:t>
            </a:r>
            <a:r>
              <a:rPr sz="1800" b="1" spc="-10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87749" y="5224758"/>
            <a:ext cx="1821180" cy="555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264795">
              <a:lnSpc>
                <a:spcPct val="100000"/>
              </a:lnSpc>
            </a:pP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m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al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l</a:t>
            </a:r>
            <a:r>
              <a:rPr sz="1800" b="1" spc="-20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a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nd m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d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um</a:t>
            </a:r>
            <a:r>
              <a:rPr sz="1800" b="1" spc="-15" dirty="0" smtClean="0">
                <a:solidFill>
                  <a:srgbClr val="D2432E"/>
                </a:solidFill>
                <a:latin typeface="Verdana"/>
                <a:cs typeface="Verdana"/>
              </a:rPr>
              <a:t> 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ci</a:t>
            </a:r>
            <a:r>
              <a:rPr sz="1800" b="1" spc="-10" dirty="0" smtClean="0">
                <a:solidFill>
                  <a:srgbClr val="D2432E"/>
                </a:solidFill>
                <a:latin typeface="Verdana"/>
                <a:cs typeface="Verdana"/>
              </a:rPr>
              <a:t>t</a:t>
            </a:r>
            <a:r>
              <a:rPr sz="1800" b="1" spc="-5" dirty="0" smtClean="0">
                <a:solidFill>
                  <a:srgbClr val="D2432E"/>
                </a:solidFill>
                <a:latin typeface="Verdana"/>
                <a:cs typeface="Verdana"/>
              </a:rPr>
              <a:t>i</a:t>
            </a:r>
            <a:r>
              <a:rPr sz="1800" b="1" spc="5" dirty="0" smtClean="0">
                <a:solidFill>
                  <a:srgbClr val="D2432E"/>
                </a:solidFill>
                <a:latin typeface="Verdana"/>
                <a:cs typeface="Verdana"/>
              </a:rPr>
              <a:t>e</a:t>
            </a:r>
            <a:r>
              <a:rPr sz="1800" b="1" spc="0" dirty="0" smtClean="0">
                <a:solidFill>
                  <a:srgbClr val="D2432E"/>
                </a:solidFill>
                <a:latin typeface="Verdana"/>
                <a:cs typeface="Verdana"/>
              </a:rPr>
              <a:t>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2460" y="4117847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2460" y="3867911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2460" y="3617976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2460" y="3366515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2460" y="3116579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2460" y="2866644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2460" y="2616707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2460" y="2366772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2460" y="2116835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2460" y="1866900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2084" y="1866900"/>
            <a:ext cx="0" cy="2538984"/>
          </a:xfrm>
          <a:custGeom>
            <a:avLst/>
            <a:gdLst/>
            <a:ahLst/>
            <a:cxnLst/>
            <a:rect l="l" t="t" r="r" b="b"/>
            <a:pathLst>
              <a:path h="2538984">
                <a:moveTo>
                  <a:pt x="0" y="0"/>
                </a:moveTo>
                <a:lnTo>
                  <a:pt x="0" y="2538984"/>
                </a:lnTo>
              </a:path>
            </a:pathLst>
          </a:custGeom>
          <a:ln w="9143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2459" y="4367784"/>
            <a:ext cx="2065020" cy="0"/>
          </a:xfrm>
          <a:custGeom>
            <a:avLst/>
            <a:gdLst/>
            <a:ahLst/>
            <a:cxnLst/>
            <a:rect l="l" t="t" r="r" b="b"/>
            <a:pathLst>
              <a:path w="2065020">
                <a:moveTo>
                  <a:pt x="0" y="0"/>
                </a:moveTo>
                <a:lnTo>
                  <a:pt x="2065019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8095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410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011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7655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5366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4968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47216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4322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3923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636776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3278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2880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24811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22348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1836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14372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1190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07920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03932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01467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97479" y="4367784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9327" y="2177795"/>
            <a:ext cx="1929384" cy="1181100"/>
          </a:xfrm>
          <a:custGeom>
            <a:avLst/>
            <a:gdLst/>
            <a:ahLst/>
            <a:cxnLst/>
            <a:rect l="l" t="t" r="r" b="b"/>
            <a:pathLst>
              <a:path w="1929384" h="1181100">
                <a:moveTo>
                  <a:pt x="0" y="0"/>
                </a:moveTo>
                <a:lnTo>
                  <a:pt x="97536" y="41148"/>
                </a:lnTo>
                <a:lnTo>
                  <a:pt x="193548" y="99060"/>
                </a:lnTo>
                <a:lnTo>
                  <a:pt x="289560" y="156972"/>
                </a:lnTo>
                <a:lnTo>
                  <a:pt x="385572" y="207264"/>
                </a:lnTo>
                <a:lnTo>
                  <a:pt x="483108" y="248411"/>
                </a:lnTo>
                <a:lnTo>
                  <a:pt x="579120" y="292608"/>
                </a:lnTo>
                <a:lnTo>
                  <a:pt x="675132" y="336804"/>
                </a:lnTo>
                <a:lnTo>
                  <a:pt x="772668" y="394716"/>
                </a:lnTo>
                <a:lnTo>
                  <a:pt x="868680" y="449580"/>
                </a:lnTo>
                <a:lnTo>
                  <a:pt x="964691" y="502920"/>
                </a:lnTo>
                <a:lnTo>
                  <a:pt x="1060704" y="559308"/>
                </a:lnTo>
                <a:lnTo>
                  <a:pt x="1158240" y="617220"/>
                </a:lnTo>
                <a:lnTo>
                  <a:pt x="1254252" y="675132"/>
                </a:lnTo>
                <a:lnTo>
                  <a:pt x="1350264" y="739140"/>
                </a:lnTo>
                <a:lnTo>
                  <a:pt x="1447800" y="806196"/>
                </a:lnTo>
                <a:lnTo>
                  <a:pt x="1543812" y="877824"/>
                </a:lnTo>
                <a:lnTo>
                  <a:pt x="1639824" y="952500"/>
                </a:lnTo>
                <a:lnTo>
                  <a:pt x="1737360" y="1028700"/>
                </a:lnTo>
                <a:lnTo>
                  <a:pt x="1833372" y="1104900"/>
                </a:lnTo>
                <a:lnTo>
                  <a:pt x="1929383" y="118110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9327" y="2933700"/>
            <a:ext cx="1929384" cy="1188720"/>
          </a:xfrm>
          <a:custGeom>
            <a:avLst/>
            <a:gdLst/>
            <a:ahLst/>
            <a:cxnLst/>
            <a:rect l="l" t="t" r="r" b="b"/>
            <a:pathLst>
              <a:path w="1929384" h="1188720">
                <a:moveTo>
                  <a:pt x="0" y="0"/>
                </a:moveTo>
                <a:lnTo>
                  <a:pt x="97536" y="108204"/>
                </a:lnTo>
                <a:lnTo>
                  <a:pt x="193548" y="217932"/>
                </a:lnTo>
                <a:lnTo>
                  <a:pt x="289560" y="323088"/>
                </a:lnTo>
                <a:lnTo>
                  <a:pt x="385572" y="422148"/>
                </a:lnTo>
                <a:lnTo>
                  <a:pt x="483108" y="518159"/>
                </a:lnTo>
                <a:lnTo>
                  <a:pt x="579120" y="611124"/>
                </a:lnTo>
                <a:lnTo>
                  <a:pt x="675132" y="691896"/>
                </a:lnTo>
                <a:lnTo>
                  <a:pt x="772668" y="765048"/>
                </a:lnTo>
                <a:lnTo>
                  <a:pt x="868680" y="830580"/>
                </a:lnTo>
                <a:lnTo>
                  <a:pt x="964691" y="890016"/>
                </a:lnTo>
                <a:lnTo>
                  <a:pt x="1060704" y="943356"/>
                </a:lnTo>
                <a:lnTo>
                  <a:pt x="1158240" y="987552"/>
                </a:lnTo>
                <a:lnTo>
                  <a:pt x="1254252" y="1024128"/>
                </a:lnTo>
                <a:lnTo>
                  <a:pt x="1350264" y="1054608"/>
                </a:lnTo>
                <a:lnTo>
                  <a:pt x="1447800" y="1080516"/>
                </a:lnTo>
                <a:lnTo>
                  <a:pt x="1543812" y="1103376"/>
                </a:lnTo>
                <a:lnTo>
                  <a:pt x="1639824" y="1126236"/>
                </a:lnTo>
                <a:lnTo>
                  <a:pt x="1737360" y="1149096"/>
                </a:lnTo>
                <a:lnTo>
                  <a:pt x="1833372" y="1168908"/>
                </a:lnTo>
                <a:lnTo>
                  <a:pt x="1929383" y="118872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19327" y="2217420"/>
            <a:ext cx="1929384" cy="1229868"/>
          </a:xfrm>
          <a:custGeom>
            <a:avLst/>
            <a:gdLst/>
            <a:ahLst/>
            <a:cxnLst/>
            <a:rect l="l" t="t" r="r" b="b"/>
            <a:pathLst>
              <a:path w="1929384" h="1229868">
                <a:moveTo>
                  <a:pt x="0" y="0"/>
                </a:moveTo>
                <a:lnTo>
                  <a:pt x="97536" y="36576"/>
                </a:lnTo>
                <a:lnTo>
                  <a:pt x="193548" y="74676"/>
                </a:lnTo>
                <a:lnTo>
                  <a:pt x="289560" y="111252"/>
                </a:lnTo>
                <a:lnTo>
                  <a:pt x="385572" y="120396"/>
                </a:lnTo>
                <a:lnTo>
                  <a:pt x="483108" y="146304"/>
                </a:lnTo>
                <a:lnTo>
                  <a:pt x="579120" y="199644"/>
                </a:lnTo>
                <a:lnTo>
                  <a:pt x="675132" y="266700"/>
                </a:lnTo>
                <a:lnTo>
                  <a:pt x="772668" y="333756"/>
                </a:lnTo>
                <a:lnTo>
                  <a:pt x="868680" y="403860"/>
                </a:lnTo>
                <a:lnTo>
                  <a:pt x="964691" y="480059"/>
                </a:lnTo>
                <a:lnTo>
                  <a:pt x="1060704" y="565404"/>
                </a:lnTo>
                <a:lnTo>
                  <a:pt x="1158240" y="629412"/>
                </a:lnTo>
                <a:lnTo>
                  <a:pt x="1254252" y="694944"/>
                </a:lnTo>
                <a:lnTo>
                  <a:pt x="1350264" y="765048"/>
                </a:lnTo>
                <a:lnTo>
                  <a:pt x="1447800" y="839724"/>
                </a:lnTo>
                <a:lnTo>
                  <a:pt x="1543812" y="917447"/>
                </a:lnTo>
                <a:lnTo>
                  <a:pt x="1639824" y="996696"/>
                </a:lnTo>
                <a:lnTo>
                  <a:pt x="1737360" y="1075944"/>
                </a:lnTo>
                <a:lnTo>
                  <a:pt x="1833372" y="1153668"/>
                </a:lnTo>
                <a:lnTo>
                  <a:pt x="1929383" y="1229868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54799" y="4292443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2105" y="404235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2105" y="379226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2105" y="354217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2105" y="3292090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2105" y="3042001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2105" y="2791913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6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82105" y="254182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7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2105" y="229173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8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2105" y="204164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9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09410" y="1791559"/>
            <a:ext cx="36703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9685" y="4431447"/>
            <a:ext cx="2076450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30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40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12063" y="4924044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768610" y="4849065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338072" y="492404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595121" y="4849065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956816" y="4924044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2213858" y="4849065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336035" y="402640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336035" y="3761232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336035" y="3494532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336035" y="3229356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336035" y="2962656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336035" y="2697480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148064" y="242088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336035" y="2165604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336035" y="1900427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374135" y="1900427"/>
            <a:ext cx="0" cy="2430780"/>
          </a:xfrm>
          <a:custGeom>
            <a:avLst/>
            <a:gdLst/>
            <a:ahLst/>
            <a:cxnLst/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336035" y="4293108"/>
            <a:ext cx="2377440" cy="0"/>
          </a:xfrm>
          <a:custGeom>
            <a:avLst/>
            <a:gdLst/>
            <a:ahLst/>
            <a:cxnLst/>
            <a:rect l="l" t="t" r="r" b="b"/>
            <a:pathLst>
              <a:path w="2377440">
                <a:moveTo>
                  <a:pt x="0" y="0"/>
                </a:moveTo>
                <a:lnTo>
                  <a:pt x="2377440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520440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66674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1304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59352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10565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25043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396740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54304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8934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35652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81955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28259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274564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420867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67171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713476" y="4293108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47288" y="3436620"/>
            <a:ext cx="2193036" cy="571499"/>
          </a:xfrm>
          <a:custGeom>
            <a:avLst/>
            <a:gdLst/>
            <a:ahLst/>
            <a:cxnLst/>
            <a:rect l="l" t="t" r="r" b="b"/>
            <a:pathLst>
              <a:path w="2193036" h="571500">
                <a:moveTo>
                  <a:pt x="0" y="571499"/>
                </a:moveTo>
                <a:lnTo>
                  <a:pt x="146304" y="537971"/>
                </a:lnTo>
                <a:lnTo>
                  <a:pt x="292608" y="489203"/>
                </a:lnTo>
                <a:lnTo>
                  <a:pt x="438912" y="437387"/>
                </a:lnTo>
                <a:lnTo>
                  <a:pt x="585216" y="387095"/>
                </a:lnTo>
                <a:lnTo>
                  <a:pt x="731520" y="347471"/>
                </a:lnTo>
                <a:lnTo>
                  <a:pt x="876300" y="300227"/>
                </a:lnTo>
                <a:lnTo>
                  <a:pt x="1022604" y="260603"/>
                </a:lnTo>
                <a:lnTo>
                  <a:pt x="1168908" y="219455"/>
                </a:lnTo>
                <a:lnTo>
                  <a:pt x="1315212" y="190499"/>
                </a:lnTo>
                <a:lnTo>
                  <a:pt x="1461516" y="158495"/>
                </a:lnTo>
                <a:lnTo>
                  <a:pt x="1607820" y="121919"/>
                </a:lnTo>
                <a:lnTo>
                  <a:pt x="1754124" y="88391"/>
                </a:lnTo>
                <a:lnTo>
                  <a:pt x="1900427" y="57911"/>
                </a:lnTo>
                <a:lnTo>
                  <a:pt x="2046732" y="28955"/>
                </a:lnTo>
                <a:lnTo>
                  <a:pt x="2193036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47288" y="2162555"/>
            <a:ext cx="2193036" cy="1042415"/>
          </a:xfrm>
          <a:custGeom>
            <a:avLst/>
            <a:gdLst/>
            <a:ahLst/>
            <a:cxnLst/>
            <a:rect l="l" t="t" r="r" b="b"/>
            <a:pathLst>
              <a:path w="2193036" h="1042415">
                <a:moveTo>
                  <a:pt x="0" y="1042415"/>
                </a:moveTo>
                <a:lnTo>
                  <a:pt x="146304" y="938783"/>
                </a:lnTo>
                <a:lnTo>
                  <a:pt x="292608" y="815339"/>
                </a:lnTo>
                <a:lnTo>
                  <a:pt x="438912" y="696467"/>
                </a:lnTo>
                <a:lnTo>
                  <a:pt x="585216" y="548639"/>
                </a:lnTo>
                <a:lnTo>
                  <a:pt x="731520" y="440435"/>
                </a:lnTo>
                <a:lnTo>
                  <a:pt x="876300" y="318515"/>
                </a:lnTo>
                <a:lnTo>
                  <a:pt x="1022604" y="280415"/>
                </a:lnTo>
                <a:lnTo>
                  <a:pt x="1168908" y="231647"/>
                </a:lnTo>
                <a:lnTo>
                  <a:pt x="1315212" y="193547"/>
                </a:lnTo>
                <a:lnTo>
                  <a:pt x="1461516" y="150875"/>
                </a:lnTo>
                <a:lnTo>
                  <a:pt x="1607820" y="97535"/>
                </a:lnTo>
                <a:lnTo>
                  <a:pt x="1754124" y="30479"/>
                </a:lnTo>
                <a:lnTo>
                  <a:pt x="1900427" y="0"/>
                </a:lnTo>
                <a:lnTo>
                  <a:pt x="2046732" y="13715"/>
                </a:lnTo>
                <a:lnTo>
                  <a:pt x="2193036" y="42671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47288" y="3288791"/>
            <a:ext cx="2193036" cy="647699"/>
          </a:xfrm>
          <a:custGeom>
            <a:avLst/>
            <a:gdLst/>
            <a:ahLst/>
            <a:cxnLst/>
            <a:rect l="l" t="t" r="r" b="b"/>
            <a:pathLst>
              <a:path w="2193036" h="647700">
                <a:moveTo>
                  <a:pt x="0" y="647699"/>
                </a:moveTo>
                <a:lnTo>
                  <a:pt x="146304" y="608075"/>
                </a:lnTo>
                <a:lnTo>
                  <a:pt x="292608" y="566927"/>
                </a:lnTo>
                <a:lnTo>
                  <a:pt x="438912" y="547115"/>
                </a:lnTo>
                <a:lnTo>
                  <a:pt x="585216" y="539495"/>
                </a:lnTo>
                <a:lnTo>
                  <a:pt x="731520" y="516635"/>
                </a:lnTo>
                <a:lnTo>
                  <a:pt x="876300" y="483107"/>
                </a:lnTo>
                <a:lnTo>
                  <a:pt x="1022604" y="449579"/>
                </a:lnTo>
                <a:lnTo>
                  <a:pt x="1168908" y="411479"/>
                </a:lnTo>
                <a:lnTo>
                  <a:pt x="1315212" y="345947"/>
                </a:lnTo>
                <a:lnTo>
                  <a:pt x="1461516" y="254507"/>
                </a:lnTo>
                <a:lnTo>
                  <a:pt x="1607820" y="176783"/>
                </a:lnTo>
                <a:lnTo>
                  <a:pt x="1754124" y="126491"/>
                </a:lnTo>
                <a:lnTo>
                  <a:pt x="1900427" y="85343"/>
                </a:lnTo>
                <a:lnTo>
                  <a:pt x="2046732" y="41147"/>
                </a:lnTo>
                <a:lnTo>
                  <a:pt x="2193036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3058420" y="4216471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058420" y="3950609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985725" y="3684747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985725" y="341888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985725" y="3153023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985725" y="2887162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985725" y="2621300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985725" y="235543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985725" y="20895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985725" y="182371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378153" y="4355475"/>
            <a:ext cx="2339975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25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483864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3741037" y="4782089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241291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4497699" y="4782089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4789932" y="48585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5046590" y="4782089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477000" y="4018788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477000" y="3750564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477000" y="3482340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77000" y="3212591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477000" y="2944367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477000" y="2676144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477000" y="2406395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477000" y="2138172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477000" y="1869947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515100" y="1869948"/>
            <a:ext cx="0" cy="2456688"/>
          </a:xfrm>
          <a:custGeom>
            <a:avLst/>
            <a:gdLst/>
            <a:ahLst/>
            <a:cxnLst/>
            <a:rect l="l" t="t" r="r" b="b"/>
            <a:pathLst>
              <a:path h="2456688">
                <a:moveTo>
                  <a:pt x="0" y="0"/>
                </a:moveTo>
                <a:lnTo>
                  <a:pt x="0" y="2456688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77000" y="4288535"/>
            <a:ext cx="2345436" cy="0"/>
          </a:xfrm>
          <a:custGeom>
            <a:avLst/>
            <a:gdLst/>
            <a:ahLst/>
            <a:cxnLst/>
            <a:rect l="l" t="t" r="r" b="b"/>
            <a:pathLst>
              <a:path w="2345436">
                <a:moveTo>
                  <a:pt x="0" y="0"/>
                </a:moveTo>
                <a:lnTo>
                  <a:pt x="2345436" y="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65988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80313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947916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9269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35952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380731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523988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668768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813547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956804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101583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24484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389619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534400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677656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822435" y="4288535"/>
            <a:ext cx="0" cy="38100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8100"/>
                </a:lnTo>
              </a:path>
            </a:pathLst>
          </a:custGeom>
          <a:ln w="9144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588252" y="3057144"/>
            <a:ext cx="2162555" cy="653796"/>
          </a:xfrm>
          <a:custGeom>
            <a:avLst/>
            <a:gdLst/>
            <a:ahLst/>
            <a:cxnLst/>
            <a:rect l="l" t="t" r="r" b="b"/>
            <a:pathLst>
              <a:path w="2162555" h="653796">
                <a:moveTo>
                  <a:pt x="0" y="653796"/>
                </a:moveTo>
                <a:lnTo>
                  <a:pt x="143256" y="589788"/>
                </a:lnTo>
                <a:lnTo>
                  <a:pt x="288036" y="533400"/>
                </a:lnTo>
                <a:lnTo>
                  <a:pt x="431292" y="440436"/>
                </a:lnTo>
                <a:lnTo>
                  <a:pt x="576072" y="423672"/>
                </a:lnTo>
                <a:lnTo>
                  <a:pt x="720852" y="388620"/>
                </a:lnTo>
                <a:lnTo>
                  <a:pt x="864108" y="352044"/>
                </a:lnTo>
                <a:lnTo>
                  <a:pt x="1008888" y="370332"/>
                </a:lnTo>
                <a:lnTo>
                  <a:pt x="1152144" y="313944"/>
                </a:lnTo>
                <a:lnTo>
                  <a:pt x="1296924" y="251460"/>
                </a:lnTo>
                <a:lnTo>
                  <a:pt x="1441704" y="196596"/>
                </a:lnTo>
                <a:lnTo>
                  <a:pt x="1584960" y="149352"/>
                </a:lnTo>
                <a:lnTo>
                  <a:pt x="1729739" y="138684"/>
                </a:lnTo>
                <a:lnTo>
                  <a:pt x="1872995" y="100584"/>
                </a:lnTo>
                <a:lnTo>
                  <a:pt x="2017776" y="41148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588252" y="2087879"/>
            <a:ext cx="2162555" cy="637032"/>
          </a:xfrm>
          <a:custGeom>
            <a:avLst/>
            <a:gdLst/>
            <a:ahLst/>
            <a:cxnLst/>
            <a:rect l="l" t="t" r="r" b="b"/>
            <a:pathLst>
              <a:path w="2162555" h="637032">
                <a:moveTo>
                  <a:pt x="0" y="637032"/>
                </a:moveTo>
                <a:lnTo>
                  <a:pt x="143256" y="566928"/>
                </a:lnTo>
                <a:lnTo>
                  <a:pt x="288036" y="429768"/>
                </a:lnTo>
                <a:lnTo>
                  <a:pt x="431292" y="377952"/>
                </a:lnTo>
                <a:lnTo>
                  <a:pt x="576072" y="379476"/>
                </a:lnTo>
                <a:lnTo>
                  <a:pt x="720852" y="312420"/>
                </a:lnTo>
                <a:lnTo>
                  <a:pt x="864108" y="257556"/>
                </a:lnTo>
                <a:lnTo>
                  <a:pt x="1008888" y="201168"/>
                </a:lnTo>
                <a:lnTo>
                  <a:pt x="1152144" y="193548"/>
                </a:lnTo>
                <a:lnTo>
                  <a:pt x="1296924" y="167640"/>
                </a:lnTo>
                <a:lnTo>
                  <a:pt x="1441704" y="140208"/>
                </a:lnTo>
                <a:lnTo>
                  <a:pt x="1584960" y="129540"/>
                </a:lnTo>
                <a:lnTo>
                  <a:pt x="1729739" y="138684"/>
                </a:lnTo>
                <a:lnTo>
                  <a:pt x="1872995" y="128016"/>
                </a:lnTo>
                <a:lnTo>
                  <a:pt x="2017776" y="67056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588252" y="3058667"/>
            <a:ext cx="2162555" cy="691896"/>
          </a:xfrm>
          <a:custGeom>
            <a:avLst/>
            <a:gdLst/>
            <a:ahLst/>
            <a:cxnLst/>
            <a:rect l="l" t="t" r="r" b="b"/>
            <a:pathLst>
              <a:path w="2162555" h="691896">
                <a:moveTo>
                  <a:pt x="0" y="691896"/>
                </a:moveTo>
                <a:lnTo>
                  <a:pt x="143256" y="650748"/>
                </a:lnTo>
                <a:lnTo>
                  <a:pt x="288036" y="603504"/>
                </a:lnTo>
                <a:lnTo>
                  <a:pt x="431292" y="565404"/>
                </a:lnTo>
                <a:lnTo>
                  <a:pt x="576072" y="574548"/>
                </a:lnTo>
                <a:lnTo>
                  <a:pt x="720852" y="554736"/>
                </a:lnTo>
                <a:lnTo>
                  <a:pt x="864108" y="496824"/>
                </a:lnTo>
                <a:lnTo>
                  <a:pt x="1008888" y="400812"/>
                </a:lnTo>
                <a:lnTo>
                  <a:pt x="1152144" y="310896"/>
                </a:lnTo>
                <a:lnTo>
                  <a:pt x="1296924" y="249936"/>
                </a:lnTo>
                <a:lnTo>
                  <a:pt x="1441704" y="233172"/>
                </a:lnTo>
                <a:lnTo>
                  <a:pt x="1584960" y="187452"/>
                </a:lnTo>
                <a:lnTo>
                  <a:pt x="1729739" y="156972"/>
                </a:lnTo>
                <a:lnTo>
                  <a:pt x="1872995" y="115824"/>
                </a:lnTo>
                <a:lnTo>
                  <a:pt x="2017776" y="64008"/>
                </a:lnTo>
                <a:lnTo>
                  <a:pt x="2162556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 txBox="1"/>
          <p:nvPr/>
        </p:nvSpPr>
        <p:spPr>
          <a:xfrm>
            <a:off x="6199825" y="4212692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199825" y="3943973"/>
            <a:ext cx="22225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127130" y="3675254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127130" y="340653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127130" y="3137815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127130" y="286909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127130" y="26003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127130" y="2331657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3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127130" y="2062938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0%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127181" y="1793876"/>
            <a:ext cx="29273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4</a:t>
            </a:r>
            <a:r>
              <a:rPr sz="900" spc="-10" dirty="0" smtClean="0">
                <a:latin typeface="Verdana"/>
                <a:cs typeface="Verdana"/>
              </a:rPr>
              <a:t>5%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518564" y="4351696"/>
            <a:ext cx="2308860" cy="31686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55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65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75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85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1</a:t>
            </a:r>
            <a:r>
              <a:rPr sz="900" spc="-10" dirty="0" smtClean="0">
                <a:latin typeface="Verdana"/>
                <a:cs typeface="Verdana"/>
              </a:rPr>
              <a:t>9</a:t>
            </a:r>
            <a:r>
              <a:rPr sz="900" spc="0" dirty="0" smtClean="0">
                <a:latin typeface="Verdana"/>
                <a:cs typeface="Verdana"/>
              </a:rPr>
              <a:t>95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05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15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20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 smtClean="0">
                <a:latin typeface="Verdana"/>
                <a:cs typeface="Verdana"/>
              </a:rPr>
              <a:t>2</a:t>
            </a:r>
            <a:r>
              <a:rPr sz="900" spc="-10" dirty="0" smtClean="0">
                <a:latin typeface="Verdana"/>
                <a:cs typeface="Verdana"/>
              </a:rPr>
              <a:t>0</a:t>
            </a:r>
            <a:r>
              <a:rPr sz="900" spc="0" dirty="0" smtClean="0">
                <a:latin typeface="Verdana"/>
                <a:cs typeface="Verdana"/>
              </a:rPr>
              <a:t>25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6576059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416F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6833208" y="4807775"/>
            <a:ext cx="45402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AF</a:t>
            </a:r>
            <a:r>
              <a:rPr sz="900" spc="10" dirty="0" smtClean="0">
                <a:latin typeface="Verdana"/>
                <a:cs typeface="Verdana"/>
              </a:rPr>
              <a:t>R</a:t>
            </a:r>
            <a:r>
              <a:rPr sz="900" spc="-10" dirty="0" smtClean="0">
                <a:latin typeface="Verdana"/>
                <a:cs typeface="Verdana"/>
              </a:rPr>
              <a:t>I</a:t>
            </a:r>
            <a:r>
              <a:rPr sz="900" spc="-5" dirty="0" smtClean="0">
                <a:latin typeface="Verdana"/>
                <a:cs typeface="Verdana"/>
              </a:rPr>
              <a:t>C</a:t>
            </a:r>
            <a:r>
              <a:rPr sz="900" spc="0" dirty="0" smtClean="0">
                <a:latin typeface="Verdana"/>
                <a:cs typeface="Verdana"/>
              </a:rPr>
              <a:t>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7420356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A842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7676899" y="4807775"/>
            <a:ext cx="247015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latin typeface="Verdana"/>
                <a:cs typeface="Verdana"/>
              </a:rPr>
              <a:t>L</a:t>
            </a:r>
            <a:r>
              <a:rPr sz="900" spc="-5" dirty="0" smtClean="0">
                <a:latin typeface="Verdana"/>
                <a:cs typeface="Verdana"/>
              </a:rPr>
              <a:t>AC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8055864" y="48828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7432">
            <a:solidFill>
              <a:srgbClr val="86A4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 txBox="1"/>
          <p:nvPr/>
        </p:nvSpPr>
        <p:spPr>
          <a:xfrm>
            <a:off x="8312818" y="4807775"/>
            <a:ext cx="307340" cy="1473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 smtClean="0">
                <a:latin typeface="Verdana"/>
                <a:cs typeface="Verdana"/>
              </a:rPr>
              <a:t>A</a:t>
            </a:r>
            <a:r>
              <a:rPr sz="900" spc="5" dirty="0" smtClean="0">
                <a:latin typeface="Verdana"/>
                <a:cs typeface="Verdana"/>
              </a:rPr>
              <a:t>S</a:t>
            </a:r>
            <a:r>
              <a:rPr sz="900" spc="-10" dirty="0" smtClean="0">
                <a:latin typeface="Verdana"/>
                <a:cs typeface="Verdana"/>
              </a:rPr>
              <a:t>IA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507343" y="6042152"/>
            <a:ext cx="3199130" cy="191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 smtClean="0">
                <a:latin typeface="Verdana"/>
                <a:cs typeface="Verdana"/>
              </a:rPr>
              <a:t>S</a:t>
            </a:r>
            <a:r>
              <a:rPr sz="1200" spc="0" dirty="0" smtClean="0">
                <a:latin typeface="Verdana"/>
                <a:cs typeface="Verdana"/>
              </a:rPr>
              <a:t>o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r</a:t>
            </a:r>
            <a:r>
              <a:rPr sz="1200" spc="-5" dirty="0" smtClean="0">
                <a:latin typeface="Verdana"/>
                <a:cs typeface="Verdana"/>
              </a:rPr>
              <a:t>c</a:t>
            </a:r>
            <a:r>
              <a:rPr sz="1200" spc="0" dirty="0" smtClean="0">
                <a:latin typeface="Verdana"/>
                <a:cs typeface="Verdana"/>
              </a:rPr>
              <a:t>e: 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N </a:t>
            </a:r>
            <a:r>
              <a:rPr sz="1200" spc="-60" dirty="0" smtClean="0">
                <a:latin typeface="Verdana"/>
                <a:cs typeface="Verdana"/>
              </a:rPr>
              <a:t>W</a:t>
            </a:r>
            <a:r>
              <a:rPr sz="1200" spc="0" dirty="0" smtClean="0">
                <a:latin typeface="Verdana"/>
                <a:cs typeface="Verdana"/>
              </a:rPr>
              <a:t>or</a:t>
            </a:r>
            <a:r>
              <a:rPr sz="1200" spc="-5" dirty="0" smtClean="0">
                <a:latin typeface="Verdana"/>
                <a:cs typeface="Verdana"/>
              </a:rPr>
              <a:t>l</a:t>
            </a:r>
            <a:r>
              <a:rPr sz="1200" spc="0" dirty="0" smtClean="0">
                <a:latin typeface="Verdana"/>
                <a:cs typeface="Verdana"/>
              </a:rPr>
              <a:t>d</a:t>
            </a:r>
            <a:r>
              <a:rPr sz="1200" spc="5" dirty="0" smtClean="0">
                <a:latin typeface="Verdana"/>
                <a:cs typeface="Verdana"/>
              </a:rPr>
              <a:t> </a:t>
            </a:r>
            <a:r>
              <a:rPr sz="1200" spc="-5" dirty="0" smtClean="0">
                <a:latin typeface="Verdana"/>
                <a:cs typeface="Verdana"/>
              </a:rPr>
              <a:t>U</a:t>
            </a:r>
            <a:r>
              <a:rPr sz="1200" spc="0" dirty="0" smtClean="0">
                <a:latin typeface="Verdana"/>
                <a:cs typeface="Verdana"/>
              </a:rPr>
              <a:t>r</a:t>
            </a:r>
            <a:r>
              <a:rPr sz="1200" spc="-5" dirty="0" smtClean="0">
                <a:latin typeface="Verdana"/>
                <a:cs typeface="Verdana"/>
              </a:rPr>
              <a:t>bani</a:t>
            </a:r>
            <a:r>
              <a:rPr sz="1200" spc="5" dirty="0" smtClean="0">
                <a:latin typeface="Verdana"/>
                <a:cs typeface="Verdana"/>
              </a:rPr>
              <a:t>z</a:t>
            </a:r>
            <a:r>
              <a:rPr sz="1200" spc="-5" dirty="0" smtClean="0">
                <a:latin typeface="Verdana"/>
                <a:cs typeface="Verdana"/>
              </a:rPr>
              <a:t>ati</a:t>
            </a:r>
            <a:r>
              <a:rPr sz="1200" spc="0" dirty="0" smtClean="0">
                <a:latin typeface="Verdana"/>
                <a:cs typeface="Verdana"/>
              </a:rPr>
              <a:t>on</a:t>
            </a:r>
            <a:r>
              <a:rPr sz="1200" spc="5" dirty="0" smtClean="0">
                <a:latin typeface="Verdana"/>
                <a:cs typeface="Verdana"/>
              </a:rPr>
              <a:t> </a:t>
            </a:r>
            <a:r>
              <a:rPr sz="1200" spc="-5" dirty="0" smtClean="0">
                <a:latin typeface="Verdana"/>
                <a:cs typeface="Verdana"/>
              </a:rPr>
              <a:t>P</a:t>
            </a:r>
            <a:r>
              <a:rPr sz="1200" spc="0" dirty="0" smtClean="0">
                <a:latin typeface="Verdana"/>
                <a:cs typeface="Verdana"/>
              </a:rPr>
              <a:t>ro</a:t>
            </a:r>
            <a:r>
              <a:rPr sz="1200" spc="-5" dirty="0" smtClean="0">
                <a:latin typeface="Verdana"/>
                <a:cs typeface="Verdana"/>
              </a:rPr>
              <a:t>sp</a:t>
            </a:r>
            <a:r>
              <a:rPr sz="1200" spc="0" dirty="0" smtClean="0">
                <a:latin typeface="Verdana"/>
                <a:cs typeface="Verdana"/>
              </a:rPr>
              <a:t>e</a:t>
            </a:r>
            <a:r>
              <a:rPr sz="1200" spc="-5" dirty="0" smtClean="0">
                <a:latin typeface="Verdana"/>
                <a:cs typeface="Verdana"/>
              </a:rPr>
              <a:t>ct</a:t>
            </a:r>
            <a:r>
              <a:rPr sz="1200" spc="0" dirty="0" smtClean="0"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31254" y="0"/>
            <a:ext cx="535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D624"/>
                </a:solidFill>
              </a:rPr>
              <a:t>Urbanisation of Rural </a:t>
            </a:r>
            <a:r>
              <a:rPr lang="fr-FR" sz="2400" b="1" dirty="0" err="1" smtClean="0">
                <a:solidFill>
                  <a:srgbClr val="FFD624"/>
                </a:solidFill>
              </a:rPr>
              <a:t>Regions</a:t>
            </a:r>
            <a:endParaRPr lang="fr-FR" sz="2400" b="1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62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806"/>
            <a:ext cx="830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Why Territorial Development?: </a:t>
            </a:r>
          </a:p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Growing </a:t>
            </a:r>
            <a:r>
              <a:rPr lang="en-US" sz="2400" b="1" dirty="0">
                <a:solidFill>
                  <a:srgbClr val="FFD624"/>
                </a:solidFill>
                <a:latin typeface="+mj-lt"/>
              </a:rPr>
              <a:t>inequalities and ineffective responses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2797" y="1340768"/>
            <a:ext cx="8763000" cy="1656184"/>
          </a:xfrm>
        </p:spPr>
        <p:txBody>
          <a:bodyPr>
            <a:noAutofit/>
          </a:bodyPr>
          <a:lstStyle/>
          <a:p>
            <a:r>
              <a:rPr lang="en-US" sz="3200" b="1" i="0" dirty="0" smtClean="0"/>
              <a:t>GROWING INEQUALITIES </a:t>
            </a:r>
          </a:p>
          <a:p>
            <a:endParaRPr lang="en-US" sz="3200" dirty="0"/>
          </a:p>
          <a:p>
            <a:r>
              <a:rPr lang="en-US" sz="3200" i="0" dirty="0" smtClean="0"/>
              <a:t>Between </a:t>
            </a:r>
            <a:r>
              <a:rPr lang="en-US" sz="3200" b="1" i="0" dirty="0" smtClean="0"/>
              <a:t>urban</a:t>
            </a:r>
            <a:r>
              <a:rPr lang="en-US" sz="3200" i="0" dirty="0" smtClean="0"/>
              <a:t> and </a:t>
            </a:r>
            <a:r>
              <a:rPr lang="en-US" sz="3200" b="1" i="0" dirty="0" smtClean="0"/>
              <a:t>rural</a:t>
            </a:r>
            <a:r>
              <a:rPr lang="en-US" sz="3200" i="0" dirty="0" smtClean="0"/>
              <a:t> areas and </a:t>
            </a:r>
            <a:r>
              <a:rPr lang="en-US" sz="3200" b="1" i="0" dirty="0" smtClean="0"/>
              <a:t>within urban areas threatening</a:t>
            </a:r>
            <a:r>
              <a:rPr lang="en-US" sz="3200" i="0" dirty="0" smtClean="0"/>
              <a:t>  </a:t>
            </a:r>
            <a:r>
              <a:rPr lang="en-US" sz="3200" b="1" i="0" dirty="0"/>
              <a:t>political stability, social cohesion  and economic growth</a:t>
            </a:r>
            <a:r>
              <a:rPr lang="en-US" sz="3200" i="0" dirty="0"/>
              <a:t>.</a:t>
            </a:r>
          </a:p>
          <a:p>
            <a:pPr marL="457200" lvl="1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92" y="116632"/>
            <a:ext cx="8931671" cy="649288"/>
          </a:xfrm>
        </p:spPr>
        <p:txBody>
          <a:bodyPr/>
          <a:lstStyle/>
          <a:p>
            <a:pPr algn="ctr"/>
            <a: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 smtClean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  <a:t/>
            </a:r>
            <a:br>
              <a:rPr lang="en-US" sz="2400" b="0" kern="12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</a:rPr>
            </a:br>
            <a:endParaRPr lang="en-US" sz="2400" b="0" kern="1200" dirty="0">
              <a:solidFill>
                <a:schemeClr val="bg1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806"/>
            <a:ext cx="830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Why Territorial Development?: </a:t>
            </a:r>
          </a:p>
          <a:p>
            <a:r>
              <a:rPr lang="en-US" sz="2400" b="1" dirty="0" smtClean="0">
                <a:solidFill>
                  <a:srgbClr val="FFD624"/>
                </a:solidFill>
                <a:latin typeface="+mj-lt"/>
              </a:rPr>
              <a:t>Growing </a:t>
            </a:r>
            <a:r>
              <a:rPr lang="en-US" sz="2400" b="1" dirty="0">
                <a:solidFill>
                  <a:srgbClr val="FFD624"/>
                </a:solidFill>
                <a:latin typeface="+mj-lt"/>
              </a:rPr>
              <a:t>inequalities and ineffective responses</a:t>
            </a:r>
            <a:endParaRPr lang="en-GB" sz="2400" b="1" dirty="0">
              <a:solidFill>
                <a:srgbClr val="FFD624"/>
              </a:solidFill>
              <a:latin typeface="+mj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63000" cy="3312368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dirty="0"/>
          </a:p>
          <a:p>
            <a:r>
              <a:rPr lang="en-US" sz="2000" b="1" u="sng" dirty="0" smtClean="0">
                <a:solidFill>
                  <a:srgbClr val="0070C0"/>
                </a:solidFill>
              </a:rPr>
              <a:t>Limits of Traditional </a:t>
            </a:r>
            <a:r>
              <a:rPr lang="en-US" sz="2000" b="1" u="sng" dirty="0">
                <a:solidFill>
                  <a:srgbClr val="0070C0"/>
                </a:solidFill>
              </a:rPr>
              <a:t>policies </a:t>
            </a:r>
            <a:r>
              <a:rPr lang="en-US" sz="2000" dirty="0" smtClean="0"/>
              <a:t>that</a:t>
            </a:r>
            <a:r>
              <a:rPr lang="en-US" sz="2000" b="1" u="sng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/>
              <a:t>have </a:t>
            </a:r>
            <a:r>
              <a:rPr lang="en-US" sz="2000" dirty="0"/>
              <a:t>aimed at correcting territorial disparities, through </a:t>
            </a:r>
            <a:endParaRPr lang="en-US" sz="2000" dirty="0" smtClean="0"/>
          </a:p>
          <a:p>
            <a:endParaRPr lang="en-US" sz="2000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 variety of </a:t>
            </a:r>
            <a:r>
              <a:rPr lang="en-US" b="1" u="sng" dirty="0" smtClean="0">
                <a:solidFill>
                  <a:srgbClr val="0070C0"/>
                </a:solidFill>
              </a:rPr>
              <a:t>regional </a:t>
            </a:r>
            <a:r>
              <a:rPr lang="en-US" b="1" u="sng" dirty="0">
                <a:solidFill>
                  <a:srgbClr val="0070C0"/>
                </a:solidFill>
              </a:rPr>
              <a:t>development </a:t>
            </a:r>
            <a:r>
              <a:rPr lang="en-US" b="1" u="sng" dirty="0" smtClean="0">
                <a:solidFill>
                  <a:srgbClr val="0070C0"/>
                </a:solidFill>
              </a:rPr>
              <a:t>programs</a:t>
            </a:r>
            <a:r>
              <a:rPr lang="en-US" dirty="0" smtClean="0"/>
              <a:t>  (mostly focused on infrastructure spending in </a:t>
            </a:r>
            <a:r>
              <a:rPr lang="en-US" dirty="0"/>
              <a:t>less developed </a:t>
            </a:r>
            <a:r>
              <a:rPr lang="en-US" dirty="0" smtClean="0"/>
              <a:t>areas) </a:t>
            </a:r>
          </a:p>
          <a:p>
            <a:pPr lvl="1"/>
            <a:r>
              <a:rPr lang="en-US" dirty="0" smtClean="0"/>
              <a:t>Spending for </a:t>
            </a:r>
            <a:r>
              <a:rPr lang="en-US" b="1" u="sng" dirty="0" smtClean="0">
                <a:solidFill>
                  <a:srgbClr val="0070C0"/>
                </a:solidFill>
              </a:rPr>
              <a:t>upgrading </a:t>
            </a:r>
            <a:r>
              <a:rPr lang="en-US" b="1" u="sng" dirty="0">
                <a:solidFill>
                  <a:srgbClr val="0070C0"/>
                </a:solidFill>
              </a:rPr>
              <a:t>housing and sanitation conditions</a:t>
            </a:r>
            <a:r>
              <a:rPr lang="en-US" dirty="0"/>
              <a:t> in fast growing slum areas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sz="2000" dirty="0"/>
          </a:p>
          <a:p>
            <a:endParaRPr lang="en-US" sz="2000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4365104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Problems with these policies are both conceptual and practical.</a:t>
            </a:r>
          </a:p>
          <a:p>
            <a:pPr lvl="1"/>
            <a:r>
              <a:rPr lang="en-US" sz="2000" dirty="0"/>
              <a:t>strictly </a:t>
            </a:r>
            <a:r>
              <a:rPr lang="en-US" sz="2000" b="1" u="sng" dirty="0">
                <a:solidFill>
                  <a:srgbClr val="0070C0"/>
                </a:solidFill>
              </a:rPr>
              <a:t>top-down</a:t>
            </a:r>
            <a:r>
              <a:rPr lang="en-US" sz="2000" u="sng" dirty="0">
                <a:solidFill>
                  <a:srgbClr val="0070C0"/>
                </a:solidFill>
              </a:rPr>
              <a:t>, </a:t>
            </a:r>
            <a:r>
              <a:rPr lang="en-US" sz="2000" b="1" u="sng" dirty="0" err="1">
                <a:solidFill>
                  <a:srgbClr val="0070C0"/>
                </a:solidFill>
              </a:rPr>
              <a:t>sectoral</a:t>
            </a:r>
            <a:r>
              <a:rPr lang="en-US" sz="2000" b="1" u="sng" dirty="0">
                <a:solidFill>
                  <a:srgbClr val="0070C0"/>
                </a:solidFill>
              </a:rPr>
              <a:t> logic, </a:t>
            </a:r>
            <a:r>
              <a:rPr lang="en-US" sz="2000" dirty="0"/>
              <a:t> instead of </a:t>
            </a:r>
            <a:r>
              <a:rPr lang="en-US" sz="2000" i="1" dirty="0"/>
              <a:t>integrated packages </a:t>
            </a:r>
            <a:r>
              <a:rPr lang="en-US" sz="2000" dirty="0"/>
              <a:t>and lack of </a:t>
            </a:r>
            <a:r>
              <a:rPr lang="en-US" sz="2000" i="1" dirty="0"/>
              <a:t>strategic spatial focus </a:t>
            </a:r>
            <a:r>
              <a:rPr lang="en-US" sz="2000" dirty="0"/>
              <a:t>in public investments planning </a:t>
            </a:r>
          </a:p>
          <a:p>
            <a:pPr lvl="1"/>
            <a:r>
              <a:rPr lang="en-US" sz="2000" dirty="0"/>
              <a:t>Resources required  </a:t>
            </a:r>
            <a:r>
              <a:rPr lang="en-US" sz="2000" b="1" u="sng" dirty="0">
                <a:solidFill>
                  <a:srgbClr val="0070C0"/>
                </a:solidFill>
              </a:rPr>
              <a:t>beyond the possibilities of public spending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 under fiscal discipline constraints </a:t>
            </a:r>
          </a:p>
        </p:txBody>
      </p:sp>
    </p:spTree>
    <p:extLst>
      <p:ext uri="{BB962C8B-B14F-4D97-AF65-F5344CB8AC3E}">
        <p14:creationId xmlns:p14="http://schemas.microsoft.com/office/powerpoint/2010/main" val="16794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254" y="0"/>
            <a:ext cx="6558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Wide </a:t>
            </a:r>
            <a:r>
              <a:rPr lang="en-US" sz="2400" b="1" dirty="0">
                <a:solidFill>
                  <a:srgbClr val="FFD624"/>
                </a:solidFill>
              </a:rPr>
              <a:t>agreement on basic features </a:t>
            </a:r>
            <a:r>
              <a:rPr lang="en-US" sz="2400" b="1" dirty="0" smtClean="0">
                <a:solidFill>
                  <a:srgbClr val="FFD624"/>
                </a:solidFill>
              </a:rPr>
              <a:t>of</a:t>
            </a:r>
          </a:p>
          <a:p>
            <a:r>
              <a:rPr lang="en-US" sz="2400" b="1" dirty="0" smtClean="0">
                <a:solidFill>
                  <a:srgbClr val="FFD624"/>
                </a:solidFill>
              </a:rPr>
              <a:t> </a:t>
            </a:r>
            <a:r>
              <a:rPr lang="en-US" sz="2400" b="1" dirty="0">
                <a:solidFill>
                  <a:srgbClr val="FFD624"/>
                </a:solidFill>
              </a:rPr>
              <a:t>territorial </a:t>
            </a:r>
            <a:r>
              <a:rPr lang="en-US" sz="2400" b="1" dirty="0" smtClean="0">
                <a:solidFill>
                  <a:srgbClr val="FFD624"/>
                </a:solidFill>
              </a:rPr>
              <a:t>development</a:t>
            </a:r>
            <a:endParaRPr lang="fr-FR" sz="2400" b="1" dirty="0">
              <a:solidFill>
                <a:srgbClr val="FFD624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060848"/>
            <a:ext cx="4011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0000"/>
                </a:solidFill>
              </a:rPr>
              <a:t>Is about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expanding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the overall </a:t>
            </a:r>
            <a:r>
              <a:rPr lang="en-GB" sz="2000" b="1" u="sng" dirty="0" smtClean="0">
                <a:solidFill>
                  <a:srgbClr val="0070C0"/>
                </a:solidFill>
                <a:latin typeface="+mn-lt"/>
              </a:rPr>
              <a:t>potential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of the </a:t>
            </a:r>
            <a:r>
              <a:rPr lang="en-GB" sz="2000" b="1" u="sng" dirty="0" smtClean="0">
                <a:solidFill>
                  <a:srgbClr val="0070C0"/>
                </a:solidFill>
                <a:latin typeface="+mn-lt"/>
              </a:rPr>
              <a:t>territories</a:t>
            </a:r>
          </a:p>
          <a:p>
            <a:pPr marL="342900" indent="-342900">
              <a:buFont typeface="Wingdings" charset="2"/>
              <a:buChar char=""/>
            </a:pPr>
            <a:endParaRPr lang="en-GB" sz="2000" b="1" u="sng" dirty="0" smtClean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51845" y="121240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i="1" u="sng" dirty="0">
                <a:solidFill>
                  <a:srgbClr val="0070C0"/>
                </a:solidFill>
                <a:latin typeface="+mn-lt"/>
              </a:rPr>
              <a:t>The concept of Territorial </a:t>
            </a:r>
            <a:r>
              <a:rPr lang="en-GB" sz="2000" b="1" i="1" u="sng" dirty="0" smtClean="0">
                <a:solidFill>
                  <a:srgbClr val="0070C0"/>
                </a:solidFill>
                <a:latin typeface="+mn-lt"/>
              </a:rPr>
              <a:t>Development (TD) </a:t>
            </a:r>
            <a:r>
              <a:rPr lang="en-GB" sz="2000" b="1" i="1" u="sng" dirty="0">
                <a:solidFill>
                  <a:srgbClr val="0070C0"/>
                </a:solidFill>
                <a:latin typeface="+mn-lt"/>
              </a:rPr>
              <a:t>is not new!! </a:t>
            </a:r>
          </a:p>
        </p:txBody>
      </p:sp>
      <p:sp>
        <p:nvSpPr>
          <p:cNvPr id="6" name="Rectangle 5"/>
          <p:cNvSpPr/>
          <p:nvPr/>
        </p:nvSpPr>
        <p:spPr>
          <a:xfrm>
            <a:off x="4932040" y="2420888"/>
            <a:ext cx="352323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sz="1400" b="1" u="sng" kern="0" dirty="0" smtClean="0">
              <a:solidFill>
                <a:srgbClr val="0070C0"/>
              </a:solidFill>
              <a:latin typeface="+mn-lt"/>
            </a:endParaRPr>
          </a:p>
          <a:p>
            <a:pPr marL="285750" indent="-285750">
              <a:buFontTx/>
              <a:buChar char="−"/>
            </a:pPr>
            <a:endParaRPr lang="en-GB" sz="1400" dirty="0" smtClean="0"/>
          </a:p>
          <a:p>
            <a:pPr marL="285750" indent="-285750">
              <a:buFontTx/>
              <a:buChar char="−"/>
            </a:pPr>
            <a:r>
              <a:rPr lang="en-GB" sz="1400" dirty="0">
                <a:solidFill>
                  <a:srgbClr val="000000"/>
                </a:solidFill>
              </a:rPr>
              <a:t>Is a</a:t>
            </a:r>
            <a:r>
              <a:rPr lang="en-GB" sz="1400" dirty="0"/>
              <a:t> </a:t>
            </a:r>
            <a:r>
              <a:rPr lang="en-GB" sz="1400" b="1" u="sng" kern="0" dirty="0">
                <a:solidFill>
                  <a:srgbClr val="0070C0"/>
                </a:solidFill>
              </a:rPr>
              <a:t>place-based approach: </a:t>
            </a:r>
            <a:r>
              <a:rPr lang="en-GB" sz="1400" dirty="0">
                <a:solidFill>
                  <a:srgbClr val="000000"/>
                </a:solidFill>
              </a:rPr>
              <a:t>Territory as an </a:t>
            </a:r>
            <a:r>
              <a:rPr lang="en-GB" sz="1400" b="1" u="sng" kern="0" dirty="0">
                <a:solidFill>
                  <a:srgbClr val="0070C0"/>
                </a:solidFill>
              </a:rPr>
              <a:t>active</a:t>
            </a:r>
            <a:r>
              <a:rPr lang="en-GB" sz="1400" dirty="0"/>
              <a:t> </a:t>
            </a:r>
            <a:r>
              <a:rPr lang="en-GB" sz="1400" dirty="0">
                <a:solidFill>
                  <a:srgbClr val="000000"/>
                </a:solidFill>
              </a:rPr>
              <a:t>ingredient, no</a:t>
            </a:r>
            <a:r>
              <a:rPr lang="en-GB" sz="1400" dirty="0"/>
              <a:t>t a </a:t>
            </a:r>
            <a:r>
              <a:rPr lang="en-GB" sz="1400" b="1" u="sng" kern="0" dirty="0">
                <a:solidFill>
                  <a:srgbClr val="0070C0"/>
                </a:solidFill>
              </a:rPr>
              <a:t>passive receptacle </a:t>
            </a:r>
            <a:r>
              <a:rPr lang="en-GB" sz="1400" dirty="0">
                <a:solidFill>
                  <a:srgbClr val="000000"/>
                </a:solidFill>
              </a:rPr>
              <a:t>of </a:t>
            </a:r>
            <a:r>
              <a:rPr lang="en-GB" sz="1400" dirty="0" smtClean="0">
                <a:solidFill>
                  <a:srgbClr val="000000"/>
                </a:solidFill>
              </a:rPr>
              <a:t>development; </a:t>
            </a:r>
          </a:p>
          <a:p>
            <a:pPr marL="285750" indent="-285750">
              <a:buFontTx/>
              <a:buChar char="−"/>
            </a:pPr>
            <a:endParaRPr lang="en-GB" sz="1400" dirty="0"/>
          </a:p>
          <a:p>
            <a:pPr marL="285750" lvl="0" indent="-285750">
              <a:buFontTx/>
              <a:buChar char="−"/>
            </a:pPr>
            <a:r>
              <a:rPr lang="en-GB" sz="1400" dirty="0">
                <a:solidFill>
                  <a:srgbClr val="000000"/>
                </a:solidFill>
              </a:rPr>
              <a:t>Is not about </a:t>
            </a:r>
            <a:r>
              <a:rPr lang="en-GB" sz="1400" b="1" u="sng" kern="0" dirty="0">
                <a:solidFill>
                  <a:srgbClr val="0070C0"/>
                </a:solidFill>
              </a:rPr>
              <a:t>improving a single objective</a:t>
            </a:r>
            <a:r>
              <a:rPr lang="en-GB" sz="1400" dirty="0"/>
              <a:t>: </a:t>
            </a:r>
            <a:r>
              <a:rPr lang="en-GB" sz="1400" dirty="0">
                <a:solidFill>
                  <a:srgbClr val="000000"/>
                </a:solidFill>
              </a:rPr>
              <a:t>is not about achieving economic growth only or improving infrastructure, or improving education…by strategically managing the relations (trade-offs and synergies) between economic growth, social inclusion and environmental sustainability</a:t>
            </a:r>
            <a:endParaRPr lang="fr-FR" sz="14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−"/>
            </a:pPr>
            <a:endParaRPr lang="en-GB" sz="1400" dirty="0"/>
          </a:p>
          <a:p>
            <a:pPr marL="285750" indent="-285750">
              <a:buFontTx/>
              <a:buChar char="−"/>
            </a:pPr>
            <a:endParaRPr lang="en-GB" sz="1400" b="1" u="sng" kern="0" dirty="0" smtClean="0">
              <a:solidFill>
                <a:srgbClr val="0070C0"/>
              </a:solidFill>
              <a:latin typeface="+mn-lt"/>
            </a:endParaRPr>
          </a:p>
          <a:p>
            <a:pPr lvl="0"/>
            <a:endParaRPr lang="fr-BE" sz="1400" dirty="0"/>
          </a:p>
          <a:p>
            <a:pPr lvl="0"/>
            <a:endParaRPr lang="fr-FR" sz="1400" dirty="0"/>
          </a:p>
          <a:p>
            <a:r>
              <a:rPr lang="en-US" sz="1400" dirty="0"/>
              <a:t>  </a:t>
            </a:r>
            <a:endParaRPr lang="fr-FR" sz="1400" dirty="0"/>
          </a:p>
        </p:txBody>
      </p:sp>
      <p:sp>
        <p:nvSpPr>
          <p:cNvPr id="8" name="Down Arrow 27"/>
          <p:cNvSpPr>
            <a:spLocks noChangeArrowheads="1"/>
          </p:cNvSpPr>
          <p:nvPr/>
        </p:nvSpPr>
        <p:spPr bwMode="auto">
          <a:xfrm rot="16200000">
            <a:off x="4226670" y="4053334"/>
            <a:ext cx="557213" cy="411162"/>
          </a:xfrm>
          <a:prstGeom prst="downArrow">
            <a:avLst>
              <a:gd name="adj1" fmla="val 50000"/>
              <a:gd name="adj2" fmla="val 4304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995" y="3284984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085184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136" y="4524102"/>
            <a:ext cx="4508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79512" y="5373216"/>
            <a:ext cx="4011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0000"/>
                </a:solidFill>
              </a:rPr>
              <a:t>To achieve improvements </a:t>
            </a:r>
            <a:r>
              <a:rPr lang="en-GB" sz="2000" dirty="0">
                <a:solidFill>
                  <a:srgbClr val="000000"/>
                </a:solidFill>
              </a:rPr>
              <a:t>in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social inclusion</a:t>
            </a:r>
            <a:r>
              <a:rPr lang="en-GB" sz="2000" dirty="0"/>
              <a:t>,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economic growth</a:t>
            </a:r>
            <a:r>
              <a:rPr lang="en-GB" sz="2000" dirty="0"/>
              <a:t> and </a:t>
            </a:r>
            <a:r>
              <a:rPr lang="en-GB" sz="2000" b="1" u="sng" dirty="0">
                <a:solidFill>
                  <a:srgbClr val="0070C0"/>
                </a:solidFill>
                <a:latin typeface="+mn-lt"/>
              </a:rPr>
              <a:t>environmental sustainability.</a:t>
            </a:r>
            <a:r>
              <a:rPr lang="en-GB" sz="2000" dirty="0" smtClean="0"/>
              <a:t> </a:t>
            </a:r>
            <a:endParaRPr lang="fr-FR" sz="2000" dirty="0"/>
          </a:p>
        </p:txBody>
      </p:sp>
      <p:sp>
        <p:nvSpPr>
          <p:cNvPr id="12" name="Rectangle 11"/>
          <p:cNvSpPr/>
          <p:nvPr/>
        </p:nvSpPr>
        <p:spPr>
          <a:xfrm>
            <a:off x="179512" y="2924944"/>
            <a:ext cx="40113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000" dirty="0" smtClean="0"/>
          </a:p>
          <a:p>
            <a:r>
              <a:rPr lang="en-GB" sz="2000" dirty="0" smtClean="0">
                <a:solidFill>
                  <a:srgbClr val="000000"/>
                </a:solidFill>
              </a:rPr>
              <a:t>By </a:t>
            </a:r>
            <a:r>
              <a:rPr lang="en-GB" sz="2000" b="1" u="sng" dirty="0" smtClean="0">
                <a:solidFill>
                  <a:srgbClr val="0070C0"/>
                </a:solidFill>
              </a:rPr>
              <a:t>providing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rgbClr val="000000"/>
                </a:solidFill>
              </a:rPr>
              <a:t>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conditions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for a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genuine</a:t>
            </a:r>
            <a:r>
              <a:rPr lang="en-GB" sz="2000" dirty="0"/>
              <a:t>, </a:t>
            </a:r>
            <a:r>
              <a:rPr lang="en-GB" sz="2000" b="1" u="sng" dirty="0">
                <a:solidFill>
                  <a:srgbClr val="0070C0"/>
                </a:solidFill>
              </a:rPr>
              <a:t>bottom up </a:t>
            </a:r>
            <a:r>
              <a:rPr lang="en-GB" sz="2000" b="1" u="sng" dirty="0" smtClean="0">
                <a:solidFill>
                  <a:srgbClr val="0070C0"/>
                </a:solidFill>
              </a:rPr>
              <a:t>development piloted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rgbClr val="000000"/>
                </a:solidFill>
              </a:rPr>
              <a:t>by the </a:t>
            </a:r>
            <a:r>
              <a:rPr lang="en-GB" sz="2000" b="1" u="sng" dirty="0">
                <a:solidFill>
                  <a:srgbClr val="0070C0"/>
                </a:solidFill>
              </a:rPr>
              <a:t>actors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of 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territory</a:t>
            </a:r>
            <a:r>
              <a:rPr lang="en-GB" sz="2000" dirty="0"/>
              <a:t>, </a:t>
            </a:r>
            <a:r>
              <a:rPr lang="en-GB" sz="2000" dirty="0">
                <a:solidFill>
                  <a:srgbClr val="000000"/>
                </a:solidFill>
              </a:rPr>
              <a:t>that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moves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000000"/>
                </a:solidFill>
              </a:rPr>
              <a:t>the</a:t>
            </a:r>
            <a:r>
              <a:rPr lang="en-GB" sz="2000" dirty="0"/>
              <a:t> </a:t>
            </a:r>
            <a:r>
              <a:rPr lang="en-GB" sz="2000" b="1" u="sng" dirty="0">
                <a:solidFill>
                  <a:srgbClr val="0070C0"/>
                </a:solidFill>
              </a:rPr>
              <a:t>way they prefer</a:t>
            </a:r>
            <a:r>
              <a:rPr lang="fr-FR" sz="2000" b="1" u="sng" dirty="0">
                <a:solidFill>
                  <a:srgbClr val="0070C0"/>
                </a:solidFill>
              </a:rPr>
              <a:t>…</a:t>
            </a:r>
            <a:endParaRPr lang="en-GB" sz="2000" b="1" u="sng" dirty="0">
              <a:solidFill>
                <a:srgbClr val="0070C0"/>
              </a:solidFill>
            </a:endParaRPr>
          </a:p>
          <a:p>
            <a:endParaRPr lang="en-GB" sz="2000" b="1" u="sng" dirty="0" smtClean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9512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19987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987824" y="1484784"/>
            <a:ext cx="5976664" cy="1575842"/>
          </a:xfrm>
        </p:spPr>
        <p:txBody>
          <a:bodyPr>
            <a:noAutofit/>
          </a:bodyPr>
          <a:lstStyle/>
          <a:p>
            <a:r>
              <a:rPr lang="en-US" sz="2000" i="0" dirty="0">
                <a:solidFill>
                  <a:srgbClr val="000000"/>
                </a:solidFill>
              </a:rPr>
              <a:t>The term </a:t>
            </a:r>
            <a:r>
              <a:rPr lang="en-US" sz="2000" i="0" dirty="0" smtClean="0">
                <a:solidFill>
                  <a:srgbClr val="000000"/>
                </a:solidFill>
              </a:rPr>
              <a:t>“Local” </a:t>
            </a:r>
            <a:r>
              <a:rPr lang="en-US" sz="2000" i="0" dirty="0">
                <a:solidFill>
                  <a:srgbClr val="000000"/>
                </a:solidFill>
              </a:rPr>
              <a:t>refers not just to a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where</a:t>
            </a:r>
            <a:r>
              <a:rPr lang="en-US" sz="2000" i="0" dirty="0" smtClean="0"/>
              <a:t> </a:t>
            </a:r>
            <a:r>
              <a:rPr lang="en-US" sz="2000" i="0" dirty="0"/>
              <a:t>(</a:t>
            </a:r>
            <a:r>
              <a:rPr lang="en-US" sz="2000" i="0" dirty="0">
                <a:solidFill>
                  <a:srgbClr val="000000"/>
                </a:solidFill>
              </a:rPr>
              <a:t>which </a:t>
            </a:r>
            <a:r>
              <a:rPr lang="en-US" sz="2000" i="0" dirty="0" smtClean="0">
                <a:solidFill>
                  <a:srgbClr val="000000"/>
                </a:solidFill>
              </a:rPr>
              <a:t>is </a:t>
            </a:r>
            <a:r>
              <a:rPr lang="en-US" sz="2000" i="0" dirty="0">
                <a:solidFill>
                  <a:srgbClr val="000000"/>
                </a:solidFill>
              </a:rPr>
              <a:t>ultimately a matter of standing of the observer), but, more importantly to a specific </a:t>
            </a:r>
            <a:r>
              <a:rPr lang="en-US" sz="2000" i="0" dirty="0" smtClean="0">
                <a:solidFill>
                  <a:srgbClr val="000000"/>
                </a:solidFill>
              </a:rPr>
              <a:t>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how</a:t>
            </a:r>
            <a:r>
              <a:rPr lang="en-US" sz="2000" i="0" dirty="0" smtClean="0"/>
              <a:t> </a:t>
            </a:r>
            <a:r>
              <a:rPr lang="en-US" sz="2000" i="0" dirty="0">
                <a:solidFill>
                  <a:srgbClr val="000000"/>
                </a:solidFill>
              </a:rPr>
              <a:t>and</a:t>
            </a:r>
            <a:r>
              <a:rPr lang="en-US" sz="2000" i="0" dirty="0"/>
              <a:t> </a:t>
            </a:r>
            <a:r>
              <a:rPr lang="en-US" sz="2000" b="1" i="0" u="sng" dirty="0" smtClean="0">
                <a:solidFill>
                  <a:srgbClr val="0070C0"/>
                </a:solidFill>
              </a:rPr>
              <a:t>by whom</a:t>
            </a:r>
            <a:r>
              <a:rPr lang="en-US" sz="2000" i="0" dirty="0" smtClean="0"/>
              <a:t> </a:t>
            </a:r>
            <a:r>
              <a:rPr lang="en-US" sz="2000" i="0" dirty="0">
                <a:solidFill>
                  <a:srgbClr val="000000"/>
                </a:solidFill>
              </a:rPr>
              <a:t>development is promoted</a:t>
            </a:r>
            <a:r>
              <a:rPr lang="en-US" sz="2000" i="0" dirty="0"/>
              <a:t>. </a:t>
            </a:r>
          </a:p>
          <a:p>
            <a:endParaRPr lang="en-US" sz="2000" i="0" dirty="0"/>
          </a:p>
          <a:p>
            <a:endParaRPr lang="en-US" sz="2000" i="0" dirty="0" smtClean="0">
              <a:solidFill>
                <a:srgbClr val="000000"/>
              </a:solidFill>
            </a:endParaRPr>
          </a:p>
          <a:p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31254" y="0"/>
            <a:ext cx="792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</a:rPr>
              <a:t>Territorial approach to Local Development: Back to local development</a:t>
            </a:r>
            <a:endParaRPr lang="en-GB" sz="24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87824" y="3284984"/>
            <a:ext cx="59766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0F5494"/>
                </a:solidFill>
                <a:latin typeface="+mn-lt"/>
                <a:ea typeface="MS PGothic"/>
                <a:cs typeface="MS PGothic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MS PGothic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9" charset="0"/>
                <a:ea typeface="ＭＳ Ｐゴシック" pitchFamily="39" charset="-128"/>
              </a:defRPr>
            </a:lvl9pPr>
          </a:lstStyle>
          <a:p>
            <a:r>
              <a:rPr lang="en-US" sz="2000" i="0" kern="0" dirty="0" smtClean="0">
                <a:solidFill>
                  <a:srgbClr val="000000"/>
                </a:solidFill>
              </a:rPr>
              <a:t>The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leveraging of place-specific resources </a:t>
            </a:r>
            <a:r>
              <a:rPr lang="en-US" sz="2000" i="0" kern="0" dirty="0" smtClean="0">
                <a:solidFill>
                  <a:srgbClr val="000000"/>
                </a:solidFill>
              </a:rPr>
              <a:t>through</a:t>
            </a:r>
            <a:r>
              <a:rPr lang="en-US" sz="2000" b="1" i="0" u="sng" kern="0" dirty="0" smtClean="0">
                <a:solidFill>
                  <a:srgbClr val="000000"/>
                </a:solidFill>
              </a:rPr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enabling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political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and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institutional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mechanisms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of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Governance</a:t>
            </a:r>
            <a:r>
              <a:rPr lang="en-US" sz="2000" i="0" kern="0" dirty="0" smtClean="0"/>
              <a:t> </a:t>
            </a:r>
            <a:r>
              <a:rPr lang="en-US" sz="2000" i="0" kern="0" dirty="0" smtClean="0">
                <a:solidFill>
                  <a:srgbClr val="000000"/>
                </a:solidFill>
              </a:rPr>
              <a:t>and</a:t>
            </a:r>
            <a:r>
              <a:rPr lang="en-US" sz="2000" i="0" kern="0" dirty="0" smtClean="0"/>
              <a:t> </a:t>
            </a:r>
            <a:r>
              <a:rPr lang="en-US" sz="2000" b="1" i="0" u="sng" kern="0" dirty="0" smtClean="0">
                <a:solidFill>
                  <a:srgbClr val="0070C0"/>
                </a:solidFill>
              </a:rPr>
              <a:t>administration</a:t>
            </a:r>
            <a:r>
              <a:rPr lang="en-US" sz="2000" i="0" kern="0" dirty="0" smtClean="0"/>
              <a:t>, </a:t>
            </a:r>
            <a:r>
              <a:rPr lang="en-US" sz="2000" i="0" kern="0" dirty="0" smtClean="0">
                <a:solidFill>
                  <a:srgbClr val="000000"/>
                </a:solidFill>
              </a:rPr>
              <a:t>constitutes the critical difference between: </a:t>
            </a:r>
          </a:p>
          <a:p>
            <a:endParaRPr lang="en-US" sz="2000" i="0" kern="0" dirty="0" smtClean="0">
              <a:solidFill>
                <a:srgbClr val="000000"/>
              </a:solidFill>
            </a:endParaRPr>
          </a:p>
          <a:p>
            <a:pPr lvl="1"/>
            <a:r>
              <a:rPr lang="en-US" sz="1800" b="0" kern="0" dirty="0" smtClean="0">
                <a:solidFill>
                  <a:srgbClr val="000000"/>
                </a:solidFill>
              </a:rPr>
              <a:t>genuine Local/Territorial Development and</a:t>
            </a:r>
          </a:p>
          <a:p>
            <a:pPr lvl="1"/>
            <a:r>
              <a:rPr lang="en-US" sz="1800" b="0" kern="0" dirty="0" smtClean="0">
                <a:solidFill>
                  <a:srgbClr val="000000"/>
                </a:solidFill>
              </a:rPr>
              <a:t> the simple </a:t>
            </a:r>
            <a:r>
              <a:rPr lang="en-US" sz="1800" b="0" kern="0" dirty="0" smtClean="0"/>
              <a:t>“</a:t>
            </a:r>
            <a:r>
              <a:rPr lang="en-US" sz="1800" b="0" u="sng" kern="0" dirty="0" smtClean="0">
                <a:solidFill>
                  <a:srgbClr val="0070C0"/>
                </a:solidFill>
              </a:rPr>
              <a:t>localization</a:t>
            </a:r>
            <a:r>
              <a:rPr lang="en-US" sz="1800" b="0" kern="0" dirty="0" smtClean="0"/>
              <a:t>” </a:t>
            </a:r>
            <a:r>
              <a:rPr lang="en-US" sz="1800" b="0" kern="0" dirty="0" smtClean="0">
                <a:solidFill>
                  <a:srgbClr val="000000"/>
                </a:solidFill>
              </a:rPr>
              <a:t>of regional, national, or global development objectives and programs. </a:t>
            </a:r>
          </a:p>
          <a:p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310226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311</TotalTime>
  <Words>1586</Words>
  <Application>Microsoft Office PowerPoint</Application>
  <PresentationFormat>On-screen Show (4:3)</PresentationFormat>
  <Paragraphs>314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Territorial Development is about partnerships</vt:lpstr>
      <vt:lpstr>Territorial Development and SDGs</vt:lpstr>
      <vt:lpstr>PowerPoint Presentation</vt:lpstr>
      <vt:lpstr>PowerPoint Presentation</vt:lpstr>
      <vt:lpstr>  </vt:lpstr>
      <vt:lpstr>  THANKS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 BILBAO Jorge (DEVCO)</cp:lastModifiedBy>
  <cp:revision>37</cp:revision>
  <dcterms:created xsi:type="dcterms:W3CDTF">2016-01-20T12:56:51Z</dcterms:created>
  <dcterms:modified xsi:type="dcterms:W3CDTF">2016-04-01T11:11:54Z</dcterms:modified>
</cp:coreProperties>
</file>