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423" r:id="rId3"/>
    <p:sldId id="424" r:id="rId4"/>
    <p:sldId id="425" r:id="rId5"/>
    <p:sldId id="426" r:id="rId6"/>
    <p:sldId id="440" r:id="rId7"/>
    <p:sldId id="459" r:id="rId8"/>
    <p:sldId id="455" r:id="rId9"/>
    <p:sldId id="458" r:id="rId10"/>
    <p:sldId id="456" r:id="rId11"/>
    <p:sldId id="439" r:id="rId12"/>
    <p:sldId id="461" r:id="rId13"/>
    <p:sldId id="449" r:id="rId14"/>
    <p:sldId id="453" r:id="rId15"/>
    <p:sldId id="462" r:id="rId16"/>
    <p:sldId id="362" r:id="rId17"/>
    <p:sldId id="363" r:id="rId18"/>
    <p:sldId id="432" r:id="rId19"/>
    <p:sldId id="429" r:id="rId20"/>
    <p:sldId id="445" r:id="rId21"/>
    <p:sldId id="446" r:id="rId22"/>
    <p:sldId id="435" r:id="rId23"/>
    <p:sldId id="463" r:id="rId24"/>
    <p:sldId id="434" r:id="rId25"/>
    <p:sldId id="365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24"/>
    <a:srgbClr val="FF9933"/>
    <a:srgbClr val="00CC66"/>
    <a:srgbClr val="2D5EC1"/>
    <a:srgbClr val="0099CC"/>
    <a:srgbClr val="BDDEFF"/>
    <a:srgbClr val="99CCFF"/>
    <a:srgbClr val="8A3CC4"/>
    <a:srgbClr val="3166CF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5" autoAdjust="0"/>
    <p:restoredTop sz="94687" autoAdjust="0"/>
  </p:normalViewPr>
  <p:slideViewPr>
    <p:cSldViewPr>
      <p:cViewPr>
        <p:scale>
          <a:sx n="75" d="100"/>
          <a:sy n="75" d="100"/>
        </p:scale>
        <p:origin x="-3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74E2F11-B84A-4003-BC3D-3CD4BE573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78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37F662-8E9D-4BDB-BC6C-F30F237AF8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740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6153D8-470A-B444-A641-3969B601C615}" type="slidenum">
              <a:rPr lang="en-GB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GB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1542" y="9430624"/>
            <a:ext cx="2946135" cy="4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7" tIns="45621" rIns="91247" bIns="45621" anchor="b"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CF70B5-206F-B045-8685-B4A06E2EEFBA}" type="slidenum">
              <a:rPr lang="en-GB">
                <a:solidFill>
                  <a:schemeClr val="tx1"/>
                </a:solidFill>
                <a:latin typeface="Times New Roman" charset="0"/>
              </a:rPr>
              <a:pPr algn="r" eaLnBrk="1" hangingPunct="1"/>
              <a:t>11</a:t>
            </a:fld>
            <a:endParaRPr lang="en-GB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78" y="4716105"/>
            <a:ext cx="4980521" cy="446730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6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7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0401" y="4715788"/>
            <a:ext cx="5436874" cy="4466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/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8F064C6-479D-4F30-84DE-447663009152}" type="slidenum">
              <a:rPr lang="en-US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9</a:t>
            </a:fld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21F7497-A2EB-436D-B124-700CA55E9D9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20A20-C03D-4B92-9AC4-C73586DEBB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586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3870-1EFB-4195-92D4-360D8EC488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4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0C3A9-E294-4162-8EC5-4BFA77FBA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5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633EA-E5D7-42C2-B947-47791C4C3F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12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2ECFB-4786-4B25-9119-0ACFACB403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8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CB32-ADAD-4D23-9D2B-8AA4EC893F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41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E6D7-4F87-4FA4-9A4E-95702F6C47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60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CC17D-47C5-47FD-ABE4-8D3EB831AF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321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AF4A0-7C13-49AA-B070-27E648E03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0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C868-256A-46BD-80AD-D93EC46CA0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24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67B3A5C-6E2B-4916-98BC-4826DECBCE8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9283" y="2852936"/>
            <a:ext cx="8863013" cy="1823888"/>
          </a:xfrm>
        </p:spPr>
        <p:txBody>
          <a:bodyPr/>
          <a:lstStyle/>
          <a:p>
            <a:pPr algn="ctr"/>
            <a:r>
              <a:rPr lang="en-GB" sz="3200" i="1" dirty="0"/>
              <a:t>L</a:t>
            </a:r>
            <a:r>
              <a:rPr lang="en-GB" sz="3200" i="1" dirty="0" smtClean="0"/>
              <a:t>essons </a:t>
            </a:r>
            <a:r>
              <a:rPr lang="en-GB" sz="3200" i="1" dirty="0"/>
              <a:t>from two decades of international experience in supporting DR, LG and </a:t>
            </a:r>
            <a:r>
              <a:rPr lang="en-GB" sz="3200" i="1" dirty="0" smtClean="0"/>
              <a:t>LD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0384" y="111918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GB" sz="3600" b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The decentralisation-development nexus</a:t>
            </a:r>
            <a:endParaRPr lang="en-GB" sz="3600" b="1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30345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Jorge Rodriguez Bilbao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fr-FR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“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Civil Society &amp; Local Authorities"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European Commission-DG DEVCO B2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Workshop on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Territorial Approaches to Local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Development</a:t>
            </a:r>
          </a:p>
          <a:p>
            <a:pPr algn="ctr"/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What does it entail and how can it be fostered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in </a:t>
            </a:r>
            <a:r>
              <a:rPr lang="en-AU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Eastern and Southern African countries</a:t>
            </a: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?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Dar </a:t>
            </a:r>
            <a:r>
              <a:rPr lang="en-GB" sz="2000" dirty="0" err="1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Es</a:t>
            </a: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Salaam, 04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6 April 2016 </a:t>
            </a:r>
            <a:endParaRPr lang="en-GB" sz="2000" dirty="0">
              <a:solidFill>
                <a:srgbClr val="FFD624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9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700984" cy="5949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524" y="39812"/>
            <a:ext cx="8956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D624"/>
                </a:solidFill>
              </a:rPr>
              <a:t>The learning curve of the EC regarding </a:t>
            </a:r>
            <a:r>
              <a:rPr lang="en-US" sz="2000" b="1" dirty="0" err="1">
                <a:solidFill>
                  <a:srgbClr val="FFD624"/>
                </a:solidFill>
              </a:rPr>
              <a:t>decentralisation</a:t>
            </a:r>
            <a:r>
              <a:rPr lang="en-US" sz="2000" b="1" dirty="0">
                <a:solidFill>
                  <a:srgbClr val="FFD624"/>
                </a:solidFill>
              </a:rPr>
              <a:t>, local development and local authorities</a:t>
            </a:r>
            <a:endParaRPr lang="en-GB" sz="2000" b="1" dirty="0">
              <a:solidFill>
                <a:srgbClr val="FFD624"/>
              </a:solidFill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331640" y="4293096"/>
            <a:ext cx="2448272" cy="1224136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4725392" y="937320"/>
            <a:ext cx="43111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 smtClean="0">
                <a:solidFill>
                  <a:srgbClr val="000000"/>
                </a:solidFill>
              </a:rPr>
              <a:t>The </a:t>
            </a:r>
            <a:r>
              <a:rPr lang="en-GB" sz="1600" dirty="0">
                <a:solidFill>
                  <a:srgbClr val="000000"/>
                </a:solidFill>
              </a:rPr>
              <a:t>Growing r</a:t>
            </a:r>
            <a:r>
              <a:rPr lang="en-GB" sz="1600" b="1" u="sng" dirty="0">
                <a:solidFill>
                  <a:srgbClr val="0070C0"/>
                </a:solidFill>
              </a:rPr>
              <a:t>ecognition </a:t>
            </a:r>
            <a:r>
              <a:rPr lang="en-GB" sz="1600" dirty="0">
                <a:solidFill>
                  <a:srgbClr val="000000"/>
                </a:solidFill>
              </a:rPr>
              <a:t>of the role of </a:t>
            </a:r>
            <a:r>
              <a:rPr lang="en-GB" sz="1600" b="1" u="sng" dirty="0">
                <a:solidFill>
                  <a:srgbClr val="0070C0"/>
                </a:solidFill>
              </a:rPr>
              <a:t>LAs</a:t>
            </a:r>
            <a:r>
              <a:rPr lang="en-GB" sz="1600" dirty="0">
                <a:solidFill>
                  <a:srgbClr val="000000"/>
                </a:solidFill>
              </a:rPr>
              <a:t> as </a:t>
            </a:r>
            <a:r>
              <a:rPr lang="en-GB" sz="1600" b="1" u="sng" dirty="0">
                <a:solidFill>
                  <a:srgbClr val="0070C0"/>
                </a:solidFill>
              </a:rPr>
              <a:t>developmental </a:t>
            </a:r>
            <a:r>
              <a:rPr lang="en-GB" sz="1600" b="1" u="sng" dirty="0" smtClean="0">
                <a:solidFill>
                  <a:srgbClr val="0070C0"/>
                </a:solidFill>
              </a:rPr>
              <a:t>actors.  </a:t>
            </a:r>
          </a:p>
          <a:p>
            <a:pPr marL="285750" lvl="0" indent="-285750">
              <a:buFont typeface="Lucida Grande"/>
              <a:buChar char="-"/>
            </a:pPr>
            <a:endParaRPr lang="en-GB" sz="1600" b="1" u="sng" dirty="0" smtClean="0">
              <a:solidFill>
                <a:srgbClr val="0070C0"/>
              </a:solidFill>
            </a:endParaRPr>
          </a:p>
          <a:p>
            <a:pPr marL="285750" indent="-285750">
              <a:buFont typeface="Lucida Grande"/>
              <a:buChar char="-"/>
            </a:pPr>
            <a:r>
              <a:rPr lang="en-GB" sz="1600" dirty="0">
                <a:solidFill>
                  <a:srgbClr val="000000"/>
                </a:solidFill>
              </a:rPr>
              <a:t>Many of the effects of different </a:t>
            </a:r>
            <a:r>
              <a:rPr lang="en-GB" sz="1600" b="1" u="sng" dirty="0">
                <a:solidFill>
                  <a:srgbClr val="0070C0"/>
                </a:solidFill>
              </a:rPr>
              <a:t>crises </a:t>
            </a:r>
            <a:r>
              <a:rPr lang="en-GB" sz="1600" dirty="0">
                <a:solidFill>
                  <a:srgbClr val="000000"/>
                </a:solidFill>
              </a:rPr>
              <a:t>( global warming, energy shortages and food security concerns) are </a:t>
            </a:r>
            <a:r>
              <a:rPr lang="en-GB" sz="1600" b="1" u="sng" dirty="0">
                <a:solidFill>
                  <a:srgbClr val="0070C0"/>
                </a:solidFill>
              </a:rPr>
              <a:t>experienced locally </a:t>
            </a:r>
            <a:r>
              <a:rPr lang="en-GB" sz="1600" dirty="0">
                <a:solidFill>
                  <a:srgbClr val="000000"/>
                </a:solidFill>
              </a:rPr>
              <a:t>and </a:t>
            </a:r>
            <a:r>
              <a:rPr lang="en-GB" sz="1600" b="1" u="sng" dirty="0">
                <a:solidFill>
                  <a:srgbClr val="0070C0"/>
                </a:solidFill>
              </a:rPr>
              <a:t>local adaption mechanisms </a:t>
            </a:r>
            <a:r>
              <a:rPr lang="en-GB" sz="1600" dirty="0">
                <a:solidFill>
                  <a:srgbClr val="000000"/>
                </a:solidFill>
              </a:rPr>
              <a:t>need to be implemented. 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Lucida Grande"/>
              <a:buChar char="-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en-US" sz="1600" dirty="0">
                <a:solidFill>
                  <a:srgbClr val="000000"/>
                </a:solidFill>
              </a:rPr>
              <a:t>a consequence Local Authorities are increasingly seen as critically important </a:t>
            </a:r>
            <a:r>
              <a:rPr lang="en-US" sz="1600" b="1" u="sng" dirty="0">
                <a:solidFill>
                  <a:srgbClr val="0070C0"/>
                </a:solidFill>
              </a:rPr>
              <a:t>partners</a:t>
            </a:r>
            <a:r>
              <a:rPr lang="en-US" sz="1600" dirty="0">
                <a:solidFill>
                  <a:srgbClr val="000000"/>
                </a:solidFill>
              </a:rPr>
              <a:t> of central governments, who could both </a:t>
            </a:r>
            <a:r>
              <a:rPr lang="en-US" sz="1600" b="1" u="sng" dirty="0">
                <a:solidFill>
                  <a:srgbClr val="0070C0"/>
                </a:solidFill>
              </a:rPr>
              <a:t>implement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u="sng" dirty="0">
                <a:solidFill>
                  <a:srgbClr val="0070C0"/>
                </a:solidFill>
              </a:rPr>
              <a:t>supplement</a:t>
            </a:r>
            <a:r>
              <a:rPr lang="en-US" sz="1600" dirty="0">
                <a:solidFill>
                  <a:srgbClr val="000000"/>
                </a:solidFill>
              </a:rPr>
              <a:t> national development efforts. </a:t>
            </a:r>
            <a:endParaRPr lang="fr-FR" sz="1600" dirty="0">
              <a:solidFill>
                <a:srgbClr val="000000"/>
              </a:solidFill>
            </a:endParaRPr>
          </a:p>
          <a:p>
            <a:pPr algn="just">
              <a:buClrTx/>
            </a:pPr>
            <a:r>
              <a:rPr lang="en-GB" sz="1600" dirty="0" smtClean="0">
                <a:solidFill>
                  <a:srgbClr val="000000"/>
                </a:solidFill>
              </a:rPr>
              <a:t>.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4268" y="5258651"/>
            <a:ext cx="4399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recognition of the </a:t>
            </a:r>
            <a:r>
              <a:rPr lang="en-GB" sz="1600" b="1" u="sng" dirty="0">
                <a:solidFill>
                  <a:srgbClr val="0070C0"/>
                </a:solidFill>
              </a:rPr>
              <a:t>developmental role of LAs</a:t>
            </a:r>
            <a:r>
              <a:rPr lang="en-GB" sz="1600" dirty="0">
                <a:solidFill>
                  <a:srgbClr val="000000"/>
                </a:solidFill>
              </a:rPr>
              <a:t> means that they have a </a:t>
            </a:r>
            <a:r>
              <a:rPr lang="en-GB" sz="1600" b="1" u="sng" dirty="0">
                <a:solidFill>
                  <a:srgbClr val="0070C0"/>
                </a:solidFill>
              </a:rPr>
              <a:t>role</a:t>
            </a:r>
            <a:r>
              <a:rPr lang="en-GB" sz="1600" dirty="0">
                <a:solidFill>
                  <a:srgbClr val="000000"/>
                </a:solidFill>
              </a:rPr>
              <a:t> that </a:t>
            </a:r>
            <a:r>
              <a:rPr lang="en-GB" sz="1600" b="1" u="sng" dirty="0">
                <a:solidFill>
                  <a:srgbClr val="0070C0"/>
                </a:solidFill>
              </a:rPr>
              <a:t>goes beyond </a:t>
            </a:r>
            <a:r>
              <a:rPr lang="en-GB" sz="1600" dirty="0">
                <a:solidFill>
                  <a:srgbClr val="000000"/>
                </a:solidFill>
              </a:rPr>
              <a:t>what is suggested by the </a:t>
            </a:r>
            <a:r>
              <a:rPr lang="en-GB" sz="1600" b="1" u="sng" dirty="0">
                <a:solidFill>
                  <a:srgbClr val="0070C0"/>
                </a:solidFill>
              </a:rPr>
              <a:t>classical vision of decentralisation </a:t>
            </a:r>
            <a:r>
              <a:rPr lang="en-GB" sz="1600" dirty="0">
                <a:solidFill>
                  <a:srgbClr val="000000"/>
                </a:solidFill>
              </a:rPr>
              <a:t>as </a:t>
            </a:r>
            <a:r>
              <a:rPr lang="en-GB" sz="1600" b="1" u="sng" dirty="0" err="1">
                <a:solidFill>
                  <a:srgbClr val="0070C0"/>
                </a:solidFill>
              </a:rPr>
              <a:t>off loading</a:t>
            </a:r>
            <a:r>
              <a:rPr lang="en-GB" sz="1600" b="1" u="sng" dirty="0">
                <a:solidFill>
                  <a:srgbClr val="0070C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of </a:t>
            </a:r>
            <a:r>
              <a:rPr lang="en-GB" sz="1600" b="1" u="sng" dirty="0">
                <a:solidFill>
                  <a:srgbClr val="0070C0"/>
                </a:solidFill>
              </a:rPr>
              <a:t>functions towards passive LAs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1720" y="5661248"/>
            <a:ext cx="2617949" cy="764468"/>
            <a:chOff x="2051720" y="5661248"/>
            <a:chExt cx="2617949" cy="764468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2051720" y="5661248"/>
              <a:ext cx="2088232" cy="76446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4307197" y="5916415"/>
              <a:ext cx="362472" cy="254133"/>
            </a:xfrm>
            <a:prstGeom prst="rightArrow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41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4" y="2492896"/>
            <a:ext cx="51482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that  LAs are </a:t>
            </a:r>
            <a:r>
              <a:rPr lang="en-US" sz="1800" b="1" u="sng" dirty="0">
                <a:solidFill>
                  <a:srgbClr val="0070C0"/>
                </a:solidFill>
              </a:rPr>
              <a:t>political actors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(i.e. self-government mechanisms of a local political constituency) and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not just managerial entities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for delivery of a specific set of services;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220072" y="1124744"/>
            <a:ext cx="3923928" cy="5698977"/>
            <a:chOff x="5220072" y="1124744"/>
            <a:chExt cx="3923928" cy="569897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0072" y="2132857"/>
              <a:ext cx="3923928" cy="4690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08688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437" name="Rectangle 16"/>
            <p:cNvSpPr>
              <a:spLocks noChangeArrowheads="1"/>
            </p:cNvSpPr>
            <p:nvPr/>
          </p:nvSpPr>
          <p:spPr bwMode="auto">
            <a:xfrm>
              <a:off x="5580112" y="1124744"/>
              <a:ext cx="28084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A paradigm shift in DEVCO!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12" y="237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D624"/>
                </a:solidFill>
              </a:rPr>
              <a:t>T</a:t>
            </a:r>
            <a:r>
              <a:rPr lang="en-US" sz="2800" b="1" dirty="0" smtClean="0">
                <a:solidFill>
                  <a:srgbClr val="FFD624"/>
                </a:solidFill>
              </a:rPr>
              <a:t>he EU vision of LAs as developmental actors</a:t>
            </a:r>
            <a:endParaRPr lang="fr-FR" sz="2800" b="1" dirty="0">
              <a:solidFill>
                <a:srgbClr val="FFD6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“Empowering Local Authorities in partner countries</a:t>
            </a:r>
          </a:p>
          <a:p>
            <a:pPr algn="ctr"/>
            <a:r>
              <a:rPr lang="en-US" sz="1800" b="1" i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for enhanced governance and more effective development outcomes</a:t>
            </a:r>
            <a:endParaRPr lang="fr-FR" sz="1800" b="1" i="1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512" y="4077072"/>
            <a:ext cx="514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</a:rPr>
              <a:t>Commits EU </a:t>
            </a: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b="1" u="sng" dirty="0">
                <a:solidFill>
                  <a:srgbClr val="0070C0"/>
                </a:solidFill>
              </a:rPr>
              <a:t>promote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territorial development;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4725144"/>
            <a:ext cx="51482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</a:t>
            </a:r>
            <a:r>
              <a:rPr lang="en-GB" sz="1800" b="1" u="sng" dirty="0">
                <a:solidFill>
                  <a:srgbClr val="0070C0"/>
                </a:solidFill>
              </a:rPr>
              <a:t>that  LAs </a:t>
            </a:r>
            <a:r>
              <a:rPr lang="en-GB" sz="1800" dirty="0" smtClean="0">
                <a:solidFill>
                  <a:srgbClr val="000000"/>
                </a:solidFill>
              </a:rPr>
              <a:t>are the </a:t>
            </a:r>
            <a:r>
              <a:rPr lang="en-GB" sz="1800" b="1" u="sng" dirty="0">
                <a:solidFill>
                  <a:srgbClr val="0070C0"/>
                </a:solidFill>
              </a:rPr>
              <a:t>pivotal actor of genuine, a bottom-up territorial development</a:t>
            </a:r>
            <a:r>
              <a:rPr lang="en-GB" sz="1800" dirty="0" smtClean="0">
                <a:solidFill>
                  <a:srgbClr val="000000"/>
                </a:solidFill>
              </a:rPr>
              <a:t> process </a:t>
            </a:r>
            <a:r>
              <a:rPr lang="en-GB" sz="1800" b="1" u="sng" dirty="0">
                <a:solidFill>
                  <a:srgbClr val="0070C0"/>
                </a:solidFill>
              </a:rPr>
              <a:t>involving communities, CSO and the private sector</a:t>
            </a:r>
            <a:endParaRPr lang="en-US" sz="1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0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63000" cy="1800200"/>
          </a:xfrm>
        </p:spPr>
        <p:txBody>
          <a:bodyPr>
            <a:normAutofit lnSpcReduction="10000"/>
          </a:bodyPr>
          <a:lstStyle/>
          <a:p>
            <a:r>
              <a:rPr lang="en-US" i="0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Local Authorities must be recognized as </a:t>
            </a:r>
            <a:r>
              <a:rPr lang="en-US" sz="2400" b="1" i="0" u="sng" dirty="0" smtClean="0">
                <a:solidFill>
                  <a:srgbClr val="0070C0"/>
                </a:solidFill>
              </a:rPr>
              <a:t>political </a:t>
            </a:r>
            <a:r>
              <a:rPr lang="en-US" sz="2400" b="1" i="0" u="sng" dirty="0">
                <a:solidFill>
                  <a:srgbClr val="0070C0"/>
                </a:solidFill>
              </a:rPr>
              <a:t>actors</a:t>
            </a:r>
            <a:r>
              <a:rPr lang="en-US" sz="2400" i="0" dirty="0"/>
              <a:t> </a:t>
            </a:r>
            <a:r>
              <a:rPr lang="en-US" i="0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(i.e. self-</a:t>
            </a:r>
            <a:r>
              <a:rPr lang="en-US" i="0" kern="120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government </a:t>
            </a:r>
            <a:r>
              <a:rPr lang="en-US" i="0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mechanisms of a local political constituency</a:t>
            </a:r>
            <a:r>
              <a:rPr lang="en-US" sz="2000" i="0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) </a:t>
            </a:r>
            <a:r>
              <a:rPr lang="en-US" i="0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and</a:t>
            </a:r>
            <a:r>
              <a:rPr lang="en-US" sz="2400" i="0" dirty="0"/>
              <a:t> </a:t>
            </a:r>
            <a:r>
              <a:rPr lang="en-US" sz="2400" b="1" i="0" u="sng" dirty="0">
                <a:solidFill>
                  <a:srgbClr val="0070C0"/>
                </a:solidFill>
              </a:rPr>
              <a:t>not just </a:t>
            </a:r>
            <a:r>
              <a:rPr lang="en-US" sz="2400" b="1" i="0" u="sng" dirty="0" smtClean="0">
                <a:solidFill>
                  <a:srgbClr val="0070C0"/>
                </a:solidFill>
              </a:rPr>
              <a:t>managerial </a:t>
            </a:r>
            <a:r>
              <a:rPr lang="en-US" sz="2400" b="1" i="0" u="sng" dirty="0">
                <a:solidFill>
                  <a:srgbClr val="0070C0"/>
                </a:solidFill>
              </a:rPr>
              <a:t>entities</a:t>
            </a:r>
            <a:r>
              <a:rPr lang="en-US" sz="2400" i="0" dirty="0"/>
              <a:t> </a:t>
            </a:r>
            <a:r>
              <a:rPr lang="en-US" i="0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for delivery of a specific set of services, and… </a:t>
            </a:r>
          </a:p>
          <a:p>
            <a:pPr lvl="0"/>
            <a:endParaRPr lang="en-US" sz="2400" dirty="0" smtClean="0"/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-684584" y="0"/>
            <a:ext cx="10009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EU </a:t>
            </a:r>
            <a:r>
              <a:rPr lang="en-US" sz="2000" b="1" dirty="0" err="1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Communic</a:t>
            </a:r>
            <a:r>
              <a:rPr lang="en-US" sz="2000" b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 on Local Authorities as developmental actors: General mandate and specific fonctions</a:t>
            </a:r>
            <a:endParaRPr lang="fr-FR" sz="2000" b="1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328498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Accordingly, Local Authorities must be recognized as having both: </a:t>
            </a:r>
          </a:p>
          <a:p>
            <a:pPr lvl="1"/>
            <a:r>
              <a:rPr lang="en-US" sz="2400" u="sng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general mandate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enabling then to undertake , within the frame of national Law, any activity deemed to contribute to the welfare of their communities as well as </a:t>
            </a:r>
          </a:p>
          <a:p>
            <a:pPr lvl="1"/>
            <a:r>
              <a:rPr lang="en-US" sz="2400" b="1" u="sng" dirty="0">
                <a:solidFill>
                  <a:srgbClr val="0070C0"/>
                </a:solidFill>
              </a:rPr>
              <a:t>A specific responsibilities for functions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devolved or delegated to them.</a:t>
            </a:r>
          </a:p>
        </p:txBody>
      </p:sp>
    </p:spTree>
    <p:extLst>
      <p:ext uri="{BB962C8B-B14F-4D97-AF65-F5344CB8AC3E}">
        <p14:creationId xmlns:p14="http://schemas.microsoft.com/office/powerpoint/2010/main" val="19862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2616" y="0"/>
            <a:ext cx="932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2800" b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The decentralisation-development nexus</a:t>
            </a:r>
            <a:endParaRPr lang="en-GB" sz="2800" b="1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3789040"/>
            <a:ext cx="86868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i="0" u="sng" dirty="0" smtClean="0">
                <a:solidFill>
                  <a:srgbClr val="0070C0"/>
                </a:solidFill>
              </a:rPr>
              <a:t>Improve</a:t>
            </a:r>
            <a:r>
              <a:rPr lang="en-US" sz="1800" i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en-US" sz="1800" i="0" dirty="0" smtClean="0">
                <a:solidFill>
                  <a:srgbClr val="000000"/>
                </a:solidFill>
                <a:latin typeface="Verdana" pitchFamily="34" charset="0"/>
              </a:rPr>
              <a:t>what the economist calls the</a:t>
            </a:r>
            <a:r>
              <a:rPr lang="en-US" sz="1800" i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en-US" sz="1800" b="1" i="0" u="sng" dirty="0" err="1" smtClean="0">
                <a:solidFill>
                  <a:srgbClr val="0070C0"/>
                </a:solidFill>
              </a:rPr>
              <a:t>allocative</a:t>
            </a:r>
            <a:r>
              <a:rPr lang="en-US" sz="1800" b="1" i="0" u="sng" dirty="0" smtClean="0">
                <a:solidFill>
                  <a:srgbClr val="0070C0"/>
                </a:solidFill>
              </a:rPr>
              <a:t> and productive efficiency of public expenditures in a locality</a:t>
            </a:r>
            <a:r>
              <a:rPr lang="en-US" sz="1800" b="0" i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1934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This recognition of the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developmental role of LAs</a:t>
            </a:r>
            <a:r>
              <a:rPr lang="en-GB" sz="2000" dirty="0">
                <a:solidFill>
                  <a:srgbClr val="000000"/>
                </a:solidFill>
              </a:rPr>
              <a:t> means that they have a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role</a:t>
            </a:r>
            <a:r>
              <a:rPr lang="en-GB" sz="2000" dirty="0">
                <a:solidFill>
                  <a:srgbClr val="000000"/>
                </a:solidFill>
              </a:rPr>
              <a:t> that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goes beyond </a:t>
            </a:r>
            <a:r>
              <a:rPr lang="en-GB" sz="2000" dirty="0">
                <a:solidFill>
                  <a:srgbClr val="000000"/>
                </a:solidFill>
              </a:rPr>
              <a:t>what is suggested by the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classical vision of decentralisation </a:t>
            </a:r>
            <a:r>
              <a:rPr lang="en-GB" sz="2000" dirty="0">
                <a:solidFill>
                  <a:srgbClr val="000000"/>
                </a:solidFill>
              </a:rPr>
              <a:t>as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off loading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functions towards passive LAs</a:t>
            </a:r>
            <a:endParaRPr lang="fr-FR" sz="22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70892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In fact,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LAs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can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contribute</a:t>
            </a:r>
            <a:r>
              <a:rPr lang="en-GB" sz="2000" dirty="0">
                <a:solidFill>
                  <a:srgbClr val="000000"/>
                </a:solidFill>
              </a:rPr>
              <a:t> to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development</a:t>
            </a:r>
            <a:r>
              <a:rPr lang="en-GB" sz="2000" dirty="0">
                <a:solidFill>
                  <a:srgbClr val="000000"/>
                </a:solidFill>
              </a:rPr>
              <a:t>, as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partners</a:t>
            </a:r>
            <a:r>
              <a:rPr lang="en-GB" sz="2000" dirty="0">
                <a:solidFill>
                  <a:srgbClr val="000000"/>
                </a:solidFill>
              </a:rPr>
              <a:t> of national Governments, in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two</a:t>
            </a:r>
            <a:r>
              <a:rPr lang="en-GB" sz="2000" dirty="0">
                <a:solidFill>
                  <a:srgbClr val="000000"/>
                </a:solidFill>
              </a:rPr>
              <a:t> complementary </a:t>
            </a:r>
            <a:r>
              <a:rPr lang="en-GB" sz="2200" b="1" u="sng" dirty="0">
                <a:solidFill>
                  <a:srgbClr val="0070C0"/>
                </a:solidFill>
                <a:latin typeface="+mn-lt"/>
              </a:rPr>
              <a:t>ways:</a:t>
            </a:r>
            <a:endParaRPr lang="fr-FR" sz="22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589240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To promote genuine Local/Territorial Development– see below </a:t>
            </a:r>
            <a:r>
              <a:rPr lang="en-US" sz="2000" dirty="0"/>
              <a:t>– </a:t>
            </a:r>
            <a:r>
              <a:rPr lang="en-US" sz="2000" b="1" u="sng" dirty="0">
                <a:solidFill>
                  <a:srgbClr val="0070C0"/>
                </a:solidFill>
              </a:rPr>
              <a:t>both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processes must be supported by decentralization  reforms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50912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</a:rPr>
              <a:t>Mobilize</a:t>
            </a:r>
            <a:r>
              <a:rPr lang="en-US" sz="1800" dirty="0"/>
              <a:t> </a:t>
            </a:r>
            <a:r>
              <a:rPr lang="en-GB" sz="1800" b="1" u="sng" dirty="0">
                <a:solidFill>
                  <a:srgbClr val="0070C0"/>
                </a:solidFill>
                <a:latin typeface="+mn-lt"/>
              </a:rPr>
              <a:t>additional resources </a:t>
            </a:r>
            <a:r>
              <a:rPr lang="en-GB" sz="1800" dirty="0">
                <a:solidFill>
                  <a:srgbClr val="000000"/>
                </a:solidFill>
              </a:rPr>
              <a:t>from the </a:t>
            </a:r>
            <a:r>
              <a:rPr lang="en-GB" sz="1800" b="1" u="sng" dirty="0">
                <a:solidFill>
                  <a:srgbClr val="0070C0"/>
                </a:solidFill>
                <a:latin typeface="+mn-lt"/>
              </a:rPr>
              <a:t>people</a:t>
            </a:r>
            <a:r>
              <a:rPr lang="en-GB" sz="1800" dirty="0">
                <a:solidFill>
                  <a:srgbClr val="000000"/>
                </a:solidFill>
              </a:rPr>
              <a:t> and from their </a:t>
            </a:r>
            <a:r>
              <a:rPr lang="en-GB" sz="1800" b="1" u="sng" dirty="0">
                <a:solidFill>
                  <a:srgbClr val="0070C0"/>
                </a:solidFill>
              </a:rPr>
              <a:t>in</a:t>
            </a:r>
            <a:r>
              <a:rPr lang="en-GB" sz="1800" b="1" u="sng" dirty="0" smtClean="0">
                <a:solidFill>
                  <a:srgbClr val="0070C0"/>
                </a:solidFill>
              </a:rPr>
              <a:t>teraction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with </a:t>
            </a:r>
            <a:r>
              <a:rPr lang="en-GB" sz="1800" b="1" u="sng" dirty="0">
                <a:solidFill>
                  <a:srgbClr val="0070C0"/>
                </a:solidFill>
              </a:rPr>
              <a:t>communities</a:t>
            </a:r>
            <a:r>
              <a:rPr lang="en-GB" sz="1800" dirty="0">
                <a:solidFill>
                  <a:srgbClr val="000000"/>
                </a:solidFill>
              </a:rPr>
              <a:t> and </a:t>
            </a:r>
            <a:r>
              <a:rPr lang="en-GB" sz="1800" b="1" u="sng" dirty="0">
                <a:solidFill>
                  <a:srgbClr val="0070C0"/>
                </a:solidFill>
              </a:rPr>
              <a:t>private sector</a:t>
            </a:r>
            <a:r>
              <a:rPr lang="en-GB" sz="1800" dirty="0">
                <a:solidFill>
                  <a:srgbClr val="000000"/>
                </a:solidFill>
              </a:rPr>
              <a:t>, and bring those resources to bear on the </a:t>
            </a:r>
            <a:r>
              <a:rPr lang="en-GB" sz="1800" b="1" u="sng" dirty="0">
                <a:solidFill>
                  <a:srgbClr val="0070C0"/>
                </a:solidFill>
                <a:latin typeface="+mn-lt"/>
              </a:rPr>
              <a:t>national development effort</a:t>
            </a:r>
            <a:endParaRPr lang="en-US" sz="1800" b="1" u="sng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76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684213" y="3573463"/>
            <a:ext cx="2159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200" i="0"/>
          </a:p>
        </p:txBody>
      </p:sp>
      <p:sp>
        <p:nvSpPr>
          <p:cNvPr id="14" name="Rectangle 13"/>
          <p:cNvSpPr/>
          <p:nvPr/>
        </p:nvSpPr>
        <p:spPr>
          <a:xfrm>
            <a:off x="0" y="2780928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ea typeface="MS PGothic" pitchFamily="34" charset="-128"/>
              </a:rPr>
              <a:t>Process of </a:t>
            </a:r>
            <a:r>
              <a:rPr lang="en-GB" sz="2000" b="1" dirty="0">
                <a:solidFill>
                  <a:schemeClr val="tx1"/>
                </a:solidFill>
                <a:ea typeface="MS PGothic" pitchFamily="34" charset="-128"/>
              </a:rPr>
              <a:t>State Reform </a:t>
            </a:r>
            <a:r>
              <a:rPr lang="en-GB" sz="2000" dirty="0">
                <a:solidFill>
                  <a:schemeClr val="tx1"/>
                </a:solidFill>
                <a:ea typeface="MS PGothic" pitchFamily="34" charset="-128"/>
              </a:rPr>
              <a:t>composed by a </a:t>
            </a:r>
            <a:r>
              <a:rPr lang="en-GB" sz="2000" b="1" dirty="0">
                <a:solidFill>
                  <a:schemeClr val="tx1"/>
                </a:solidFill>
                <a:ea typeface="MS PGothic" pitchFamily="34" charset="-128"/>
              </a:rPr>
              <a:t>set of public policies</a:t>
            </a:r>
            <a:r>
              <a:rPr lang="en-GB" sz="2000" dirty="0">
                <a:solidFill>
                  <a:schemeClr val="tx1"/>
                </a:solidFill>
                <a:ea typeface="MS PGothic" pitchFamily="34" charset="-128"/>
              </a:rPr>
              <a:t> that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intended to </a:t>
            </a:r>
            <a:r>
              <a:rPr lang="en-US" sz="2000" b="1" dirty="0">
                <a:solidFill>
                  <a:schemeClr val="tx1"/>
                </a:solidFill>
                <a:ea typeface="MS PGothic" pitchFamily="34" charset="-128"/>
              </a:rPr>
              <a:t>transfer responsibilities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, </a:t>
            </a:r>
            <a:r>
              <a:rPr lang="en-US" sz="2000" b="1" dirty="0">
                <a:solidFill>
                  <a:schemeClr val="tx1"/>
                </a:solidFill>
                <a:ea typeface="MS PGothic" pitchFamily="34" charset="-128"/>
              </a:rPr>
              <a:t>resources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 and </a:t>
            </a:r>
            <a:r>
              <a:rPr lang="en-US" sz="2000" b="1" dirty="0">
                <a:solidFill>
                  <a:schemeClr val="tx1"/>
                </a:solidFill>
                <a:ea typeface="MS PGothic" pitchFamily="34" charset="-128"/>
              </a:rPr>
              <a:t>general authority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 from </a:t>
            </a:r>
            <a:r>
              <a:rPr lang="en-US" sz="2000" b="1" dirty="0">
                <a:solidFill>
                  <a:schemeClr val="tx1"/>
                </a:solidFill>
                <a:ea typeface="MS PGothic" pitchFamily="34" charset="-128"/>
              </a:rPr>
              <a:t>higher levels to newly empowered lower levels of government</a:t>
            </a:r>
            <a:endParaRPr lang="fr-FR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-108520" y="5085184"/>
            <a:ext cx="5148064" cy="1450425"/>
            <a:chOff x="-10765" y="4435185"/>
            <a:chExt cx="4659430" cy="1450425"/>
          </a:xfrm>
        </p:grpSpPr>
        <p:sp>
          <p:nvSpPr>
            <p:cNvPr id="2" name="Rectangle 1"/>
            <p:cNvSpPr/>
            <p:nvPr/>
          </p:nvSpPr>
          <p:spPr>
            <a:xfrm>
              <a:off x="-10765" y="5054613"/>
              <a:ext cx="46594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en-US" sz="2400" dirty="0">
                  <a:solidFill>
                    <a:schemeClr val="tx1"/>
                  </a:solidFill>
                </a:rPr>
                <a:t>S</a:t>
              </a:r>
              <a:r>
                <a:rPr lang="en-US" altLang="en-US" sz="2400" dirty="0" smtClean="0">
                  <a:solidFill>
                    <a:schemeClr val="tx1"/>
                  </a:solidFill>
                </a:rPr>
                <a:t>tressing </a:t>
              </a:r>
              <a:r>
                <a:rPr lang="en-US" altLang="en-US" sz="2400" dirty="0">
                  <a:solidFill>
                    <a:schemeClr val="tx1"/>
                  </a:solidFill>
                </a:rPr>
                <a:t>the 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administrative</a:t>
              </a:r>
              <a:r>
                <a:rPr lang="en-US" altLang="en-US" sz="2400" dirty="0">
                  <a:solidFill>
                    <a:schemeClr val="tx1"/>
                  </a:solidFill>
                </a:rPr>
                <a:t>/ 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fiscal</a:t>
              </a:r>
              <a:r>
                <a:rPr lang="en-US" altLang="en-US" sz="2400" dirty="0">
                  <a:solidFill>
                    <a:schemeClr val="tx1"/>
                  </a:solidFill>
                </a:rPr>
                <a:t> 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dimensions</a:t>
              </a:r>
              <a:r>
                <a:rPr lang="en-US" altLang="en-US" sz="2400" dirty="0">
                  <a:solidFill>
                    <a:schemeClr val="tx1"/>
                  </a:solidFill>
                </a:rPr>
                <a:t> of the </a:t>
              </a:r>
              <a:r>
                <a:rPr lang="en-US" altLang="en-US" sz="2400" dirty="0" smtClean="0">
                  <a:solidFill>
                    <a:schemeClr val="tx1"/>
                  </a:solidFill>
                </a:rPr>
                <a:t>reforms</a:t>
              </a:r>
              <a:endParaRPr lang="en-US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 bwMode="auto">
            <a:xfrm rot="5400000">
              <a:off x="2150870" y="4499547"/>
              <a:ext cx="558291" cy="429567"/>
            </a:xfrm>
            <a:prstGeom prst="rightArrow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48064" y="5006629"/>
            <a:ext cx="4151164" cy="1864774"/>
            <a:chOff x="5148064" y="4496322"/>
            <a:chExt cx="4151164" cy="1864774"/>
          </a:xfrm>
        </p:grpSpPr>
        <p:sp>
          <p:nvSpPr>
            <p:cNvPr id="5" name="Rectangle 4"/>
            <p:cNvSpPr/>
            <p:nvPr/>
          </p:nvSpPr>
          <p:spPr>
            <a:xfrm>
              <a:off x="5148064" y="5160768"/>
              <a:ext cx="4151164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en-US" sz="2400" dirty="0" smtClean="0">
                  <a:solidFill>
                    <a:schemeClr val="tx1"/>
                  </a:solidFill>
                </a:rPr>
                <a:t>Stressing </a:t>
              </a:r>
              <a:r>
                <a:rPr lang="en-US" altLang="en-US" sz="2400" dirty="0">
                  <a:solidFill>
                    <a:schemeClr val="tx1"/>
                  </a:solidFill>
                </a:rPr>
                <a:t>the 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political/social</a:t>
              </a:r>
              <a:r>
                <a:rPr lang="en-US" altLang="en-US" sz="2400" dirty="0">
                  <a:solidFill>
                    <a:schemeClr val="tx1"/>
                  </a:solidFill>
                </a:rPr>
                <a:t> 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dimensions</a:t>
              </a:r>
              <a:r>
                <a:rPr lang="en-US" altLang="en-US" sz="2400" dirty="0">
                  <a:solidFill>
                    <a:schemeClr val="tx1"/>
                  </a:solidFill>
                </a:rPr>
                <a:t> of the reforms</a:t>
              </a:r>
            </a:p>
          </p:txBody>
        </p:sp>
        <p:sp>
          <p:nvSpPr>
            <p:cNvPr id="18" name="Right Arrow 17"/>
            <p:cNvSpPr/>
            <p:nvPr/>
          </p:nvSpPr>
          <p:spPr bwMode="auto">
            <a:xfrm rot="5400000">
              <a:off x="6707073" y="4560684"/>
              <a:ext cx="558291" cy="429567"/>
            </a:xfrm>
            <a:prstGeom prst="rightArrow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2430016" y="1556792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115616" y="1916832"/>
            <a:ext cx="38293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5619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altLang="en-US" sz="2400" b="1" dirty="0">
                <a:solidFill>
                  <a:schemeClr val="tx1"/>
                </a:solidFill>
              </a:rPr>
              <a:t>The classical definition</a:t>
            </a:r>
            <a:endParaRPr lang="fr-BE" altLang="en-US" sz="2400" b="1" dirty="0">
              <a:solidFill>
                <a:schemeClr val="tx1"/>
              </a:solidFill>
            </a:endParaRPr>
          </a:p>
          <a:p>
            <a:pPr lvl="1" algn="ctr">
              <a:lnSpc>
                <a:spcPct val="80000"/>
              </a:lnSpc>
              <a:buSzPct val="60000"/>
            </a:pPr>
            <a:endParaRPr lang="fr-BE" altLang="en-US" sz="2600" b="1" dirty="0" smtClean="0"/>
          </a:p>
          <a:p>
            <a:pPr lvl="1">
              <a:lnSpc>
                <a:spcPct val="80000"/>
              </a:lnSpc>
              <a:buSzPct val="60000"/>
            </a:pPr>
            <a:endParaRPr lang="fr-BE" altLang="en-US" sz="2400" dirty="0" smtClean="0"/>
          </a:p>
          <a:p>
            <a:pPr lvl="1">
              <a:lnSpc>
                <a:spcPct val="80000"/>
              </a:lnSpc>
              <a:buSzPct val="60000"/>
            </a:pPr>
            <a:endParaRPr lang="en-GB" altLang="en-US" sz="2400" dirty="0" smtClean="0"/>
          </a:p>
          <a:p>
            <a:pPr lvl="1">
              <a:spcBef>
                <a:spcPct val="20000"/>
              </a:spcBef>
            </a:pPr>
            <a:endParaRPr lang="fr-BE" altLang="en-US" sz="2400" b="1" dirty="0" smtClean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</a:pPr>
            <a:endParaRPr lang="fr-BE" altLang="en-US" sz="2400" b="1" dirty="0" smtClean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fr-BE" altLang="en-US" sz="2400" b="1" dirty="0" smtClean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</a:pPr>
            <a:endParaRPr lang="fr-BE" altLang="en-US" sz="2400" b="1" dirty="0" smtClean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GB" altLang="en-US" sz="2400" dirty="0" smtClean="0"/>
          </a:p>
          <a:p>
            <a:pPr lvl="1">
              <a:spcBef>
                <a:spcPct val="20000"/>
              </a:spcBef>
            </a:pPr>
            <a:endParaRPr lang="en-GB" altLang="en-US" sz="2400" dirty="0" smtClean="0"/>
          </a:p>
          <a:p>
            <a:pPr lvl="1">
              <a:spcBef>
                <a:spcPct val="20000"/>
              </a:spcBef>
            </a:pPr>
            <a:endParaRPr lang="en-GB" altLang="en-US" sz="2400" b="1" dirty="0" smtClean="0"/>
          </a:p>
          <a:p>
            <a:pPr lvl="1">
              <a:spcBef>
                <a:spcPct val="20000"/>
              </a:spcBef>
            </a:pPr>
            <a:endParaRPr lang="en-GB" altLang="en-US" sz="2400" b="1" dirty="0" smtClean="0"/>
          </a:p>
          <a:p>
            <a:pPr lvl="1">
              <a:spcBef>
                <a:spcPct val="20000"/>
              </a:spcBef>
            </a:pPr>
            <a:endParaRPr lang="en-US" altLang="en-US" sz="2400" b="1" dirty="0" smtClean="0"/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US" altLang="en-US" sz="2400" b="1" dirty="0" smtClean="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altLang="en-US" sz="2400" b="1" dirty="0"/>
          </a:p>
        </p:txBody>
      </p:sp>
      <p:grpSp>
        <p:nvGrpSpPr>
          <p:cNvPr id="3" name="Grouper 2"/>
          <p:cNvGrpSpPr/>
          <p:nvPr/>
        </p:nvGrpSpPr>
        <p:grpSpPr>
          <a:xfrm>
            <a:off x="4788024" y="1628800"/>
            <a:ext cx="4248472" cy="4098072"/>
            <a:chOff x="4788024" y="1628800"/>
            <a:chExt cx="4248472" cy="4098072"/>
          </a:xfrm>
        </p:grpSpPr>
        <p:sp>
          <p:nvSpPr>
            <p:cNvPr id="14346" name="ZoneTexte 11"/>
            <p:cNvSpPr txBox="1">
              <a:spLocks noChangeArrowheads="1"/>
            </p:cNvSpPr>
            <p:nvPr/>
          </p:nvSpPr>
          <p:spPr bwMode="auto">
            <a:xfrm>
              <a:off x="4788024" y="3356992"/>
              <a:ext cx="4141968" cy="236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lvl="1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 dirty="0">
                  <a:solidFill>
                    <a:schemeClr val="tx1"/>
                  </a:solidFill>
                </a:rPr>
                <a:t>A </a:t>
              </a:r>
              <a:r>
                <a:rPr lang="en-US" altLang="en-US" dirty="0">
                  <a:solidFill>
                    <a:schemeClr val="tx1"/>
                  </a:solidFill>
                </a:rPr>
                <a:t>political process </a:t>
              </a:r>
              <a:r>
                <a:rPr lang="en-US" altLang="en-US" b="0" dirty="0">
                  <a:solidFill>
                    <a:schemeClr val="tx1"/>
                  </a:solidFill>
                </a:rPr>
                <a:t>of  </a:t>
              </a:r>
              <a:r>
                <a:rPr lang="en-US" altLang="en-US" dirty="0">
                  <a:solidFill>
                    <a:schemeClr val="tx1"/>
                  </a:solidFill>
                </a:rPr>
                <a:t>empowerment of people </a:t>
              </a:r>
              <a:r>
                <a:rPr lang="en-US" altLang="en-US" b="0" dirty="0">
                  <a:solidFill>
                    <a:schemeClr val="tx1"/>
                  </a:solidFill>
                </a:rPr>
                <a:t>over the public sector </a:t>
              </a:r>
              <a:r>
                <a:rPr lang="en-US" altLang="en-US" dirty="0">
                  <a:solidFill>
                    <a:schemeClr val="tx1"/>
                  </a:solidFill>
                </a:rPr>
                <a:t>through</a:t>
              </a:r>
              <a:r>
                <a:rPr lang="en-US" altLang="en-US" b="0" dirty="0">
                  <a:solidFill>
                    <a:schemeClr val="tx1"/>
                  </a:solidFill>
                </a:rPr>
                <a:t> the </a:t>
              </a:r>
              <a:r>
                <a:rPr lang="en-US" altLang="en-US" dirty="0">
                  <a:solidFill>
                    <a:schemeClr val="tx1"/>
                  </a:solidFill>
                </a:rPr>
                <a:t>empowerment</a:t>
              </a:r>
              <a:r>
                <a:rPr lang="en-US" altLang="en-US" b="0" dirty="0">
                  <a:solidFill>
                    <a:schemeClr val="tx1"/>
                  </a:solidFill>
                </a:rPr>
                <a:t> of their </a:t>
              </a:r>
              <a:r>
                <a:rPr lang="en-US" altLang="en-US" dirty="0">
                  <a:solidFill>
                    <a:schemeClr val="tx1"/>
                  </a:solidFill>
                </a:rPr>
                <a:t>local governments</a:t>
              </a:r>
            </a:p>
            <a:p>
              <a:pPr marL="0" lvl="1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</a:endParaRPr>
            </a:p>
            <a:p>
              <a:pPr marL="0" lvl="1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</a:rPr>
                <a:t> </a:t>
              </a:r>
              <a:endParaRPr lang="fr-FR" altLang="en-US" sz="2400" i="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1628800"/>
              <a:ext cx="403244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A broader development-oriented definition of </a:t>
              </a:r>
              <a:r>
                <a:rPr lang="en-US" sz="2400" b="1" dirty="0">
                  <a:solidFill>
                    <a:schemeClr val="tx1"/>
                  </a:solidFill>
                  <a:ea typeface="MS PGothic" pitchFamily="34" charset="-128"/>
                </a:rPr>
                <a:t>decentralisation</a:t>
              </a:r>
              <a:endParaRPr lang="fr-FR" sz="2400" b="1" dirty="0">
                <a:solidFill>
                  <a:schemeClr val="tx1"/>
                </a:solidFill>
                <a:ea typeface="MS PGothic" pitchFamily="34" charset="-128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7056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For </a:t>
            </a:r>
            <a:r>
              <a:rPr lang="en-GB" sz="2000" b="1" dirty="0">
                <a:solidFill>
                  <a:srgbClr val="000000"/>
                </a:solidFill>
              </a:rPr>
              <a:t>b</a:t>
            </a:r>
            <a:r>
              <a:rPr lang="en-GB" sz="2000" b="1" dirty="0" smtClean="0">
                <a:solidFill>
                  <a:srgbClr val="000000"/>
                </a:solidFill>
              </a:rPr>
              <a:t>oth </a:t>
            </a:r>
            <a:r>
              <a:rPr lang="en-GB" sz="2000" dirty="0">
                <a:solidFill>
                  <a:srgbClr val="000000"/>
                </a:solidFill>
              </a:rPr>
              <a:t>this </a:t>
            </a:r>
            <a:r>
              <a:rPr lang="en-GB" sz="2000" b="1" dirty="0">
                <a:solidFill>
                  <a:srgbClr val="000000"/>
                </a:solidFill>
              </a:rPr>
              <a:t>processes </a:t>
            </a:r>
            <a:r>
              <a:rPr lang="en-GB" sz="2000" dirty="0">
                <a:solidFill>
                  <a:srgbClr val="000000"/>
                </a:solidFill>
              </a:rPr>
              <a:t>to take place </a:t>
            </a:r>
            <a:r>
              <a:rPr lang="en-GB" sz="2000" dirty="0" smtClean="0">
                <a:solidFill>
                  <a:srgbClr val="000000"/>
                </a:solidFill>
              </a:rPr>
              <a:t>you </a:t>
            </a:r>
            <a:r>
              <a:rPr lang="en-GB" sz="2000" dirty="0">
                <a:solidFill>
                  <a:srgbClr val="000000"/>
                </a:solidFill>
              </a:rPr>
              <a:t>need a </a:t>
            </a:r>
            <a:r>
              <a:rPr lang="en-GB" sz="2000" b="1" dirty="0">
                <a:solidFill>
                  <a:srgbClr val="000000"/>
                </a:solidFill>
              </a:rPr>
              <a:t>real empowerment of localities</a:t>
            </a:r>
            <a:r>
              <a:rPr lang="en-GB" sz="2000" dirty="0"/>
              <a:t>. </a:t>
            </a:r>
            <a:endParaRPr lang="fr-FR" sz="20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0" y="9128"/>
            <a:ext cx="66967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5619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altLang="en-US" sz="3200" b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Rethinking decentralisation</a:t>
            </a:r>
            <a:endParaRPr lang="fr-BE" altLang="en-US" sz="3200" b="1" dirty="0" smtClean="0"/>
          </a:p>
          <a:p>
            <a:pPr lvl="1">
              <a:lnSpc>
                <a:spcPct val="80000"/>
              </a:lnSpc>
              <a:buSzPct val="60000"/>
            </a:pPr>
            <a:endParaRPr lang="fr-BE" altLang="en-US" sz="3200" dirty="0" smtClean="0"/>
          </a:p>
          <a:p>
            <a:pPr lvl="1">
              <a:lnSpc>
                <a:spcPct val="80000"/>
              </a:lnSpc>
              <a:buSzPct val="60000"/>
            </a:pPr>
            <a:endParaRPr lang="en-GB" altLang="en-US" sz="3200" dirty="0" smtClean="0"/>
          </a:p>
          <a:p>
            <a:pPr lvl="1">
              <a:spcBef>
                <a:spcPct val="20000"/>
              </a:spcBef>
            </a:pPr>
            <a:endParaRPr lang="fr-BE" altLang="en-US" sz="3200" b="1" dirty="0" smtClean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fr-BE" altLang="en-US" sz="2400" b="1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</a:pPr>
            <a:endParaRPr lang="en-GB" altLang="en-US" sz="3200" dirty="0" smtClean="0"/>
          </a:p>
          <a:p>
            <a:pPr lvl="1">
              <a:spcBef>
                <a:spcPct val="20000"/>
              </a:spcBef>
            </a:pPr>
            <a:endParaRPr lang="en-GB" altLang="en-US" sz="3200" dirty="0" smtClean="0"/>
          </a:p>
          <a:p>
            <a:pPr lvl="1">
              <a:spcBef>
                <a:spcPct val="20000"/>
              </a:spcBef>
            </a:pPr>
            <a:endParaRPr lang="en-GB" altLang="en-US" sz="3200" b="1" dirty="0" smtClean="0"/>
          </a:p>
          <a:p>
            <a:pPr lvl="1">
              <a:spcBef>
                <a:spcPct val="20000"/>
              </a:spcBef>
            </a:pPr>
            <a:endParaRPr lang="en-GB" altLang="en-US" sz="3200" b="1" dirty="0" smtClean="0"/>
          </a:p>
          <a:p>
            <a:pPr lvl="1">
              <a:spcBef>
                <a:spcPct val="20000"/>
              </a:spcBef>
            </a:pPr>
            <a:endParaRPr lang="en-US" altLang="en-US" sz="3200" b="1" dirty="0" smtClean="0"/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US" altLang="en-US" sz="3200" b="1" dirty="0" smtClean="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387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39" y="1268760"/>
            <a:ext cx="8763000" cy="864096"/>
          </a:xfrm>
        </p:spPr>
        <p:txBody>
          <a:bodyPr>
            <a:noAutofit/>
          </a:bodyPr>
          <a:lstStyle/>
          <a:p>
            <a:r>
              <a:rPr lang="en-GB" sz="1600" b="1" i="0" dirty="0">
                <a:solidFill>
                  <a:schemeClr val="tx1"/>
                </a:solidFill>
                <a:ea typeface="MS PGothic" pitchFamily="34" charset="-128"/>
              </a:rPr>
              <a:t>If </a:t>
            </a:r>
            <a:r>
              <a:rPr lang="en-GB" sz="1600" i="0" dirty="0">
                <a:solidFill>
                  <a:schemeClr val="tx1"/>
                </a:solidFill>
                <a:ea typeface="MS PGothic" pitchFamily="34" charset="-128"/>
              </a:rPr>
              <a:t> the </a:t>
            </a:r>
            <a:r>
              <a:rPr lang="en-GB" sz="1600" b="1" i="0" dirty="0">
                <a:solidFill>
                  <a:schemeClr val="tx1"/>
                </a:solidFill>
                <a:ea typeface="MS PGothic" pitchFamily="34" charset="-128"/>
              </a:rPr>
              <a:t>empowerment of genuine local authorities </a:t>
            </a:r>
            <a:r>
              <a:rPr lang="en-GB" sz="1600" i="0" dirty="0">
                <a:solidFill>
                  <a:schemeClr val="tx1"/>
                </a:solidFill>
                <a:ea typeface="MS PGothic" pitchFamily="34" charset="-128"/>
              </a:rPr>
              <a:t>must be seen not as an end in itself, but as a </a:t>
            </a:r>
            <a:r>
              <a:rPr lang="en-GB" sz="1600" b="1" i="0" dirty="0">
                <a:solidFill>
                  <a:schemeClr val="tx1"/>
                </a:solidFill>
                <a:ea typeface="MS PGothic" pitchFamily="34" charset="-128"/>
              </a:rPr>
              <a:t>mean</a:t>
            </a:r>
            <a:r>
              <a:rPr lang="en-GB" sz="1600" i="0" dirty="0">
                <a:solidFill>
                  <a:schemeClr val="tx1"/>
                </a:solidFill>
                <a:ea typeface="MS PGothic" pitchFamily="34" charset="-128"/>
              </a:rPr>
              <a:t> for </a:t>
            </a:r>
            <a:r>
              <a:rPr lang="en-GB" sz="1600" b="1" i="0" dirty="0">
                <a:solidFill>
                  <a:schemeClr val="tx1"/>
                </a:solidFill>
                <a:ea typeface="MS PGothic" pitchFamily="34" charset="-128"/>
              </a:rPr>
              <a:t>empowering people </a:t>
            </a:r>
            <a:r>
              <a:rPr lang="en-GB" sz="1600" i="0" dirty="0">
                <a:solidFill>
                  <a:schemeClr val="tx1"/>
                </a:solidFill>
                <a:ea typeface="MS PGothic" pitchFamily="34" charset="-128"/>
              </a:rPr>
              <a:t>with greater choice and control over the delivery of public services and local development at large, it </a:t>
            </a:r>
            <a:r>
              <a:rPr lang="en-GB" sz="1600" i="0" dirty="0" smtClean="0">
                <a:solidFill>
                  <a:schemeClr val="tx1"/>
                </a:solidFill>
                <a:ea typeface="MS PGothic" pitchFamily="34" charset="-128"/>
              </a:rPr>
              <a:t>follows: </a:t>
            </a:r>
            <a:endParaRPr lang="en-US" sz="1600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504" y="17190"/>
            <a:ext cx="712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D624"/>
                </a:solidFill>
              </a:rPr>
              <a:t>Decentralisation</a:t>
            </a:r>
            <a:r>
              <a:rPr lang="en-US" sz="2800" b="1" dirty="0" smtClean="0">
                <a:solidFill>
                  <a:srgbClr val="FFD624"/>
                </a:solidFill>
              </a:rPr>
              <a:t> as empowerment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205880" y="2530624"/>
            <a:ext cx="675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First, that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better local governance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and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local development results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,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rather than conformity to normative standards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of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functional and resources assignments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are the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criteria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by which the success of the reforms should be assessed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360784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Second, the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empowerment of LAs cannot be limited 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to a greater role in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direct provision of public services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, but must extend to their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ability to influence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, and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cooperate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 with,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other public sector actors 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operating in the locality. This brings to the fore the need for effective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mechanisms of inter-governmental cooperation 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(for consultation, coordination and mutual contracting). </a:t>
            </a:r>
            <a:endParaRPr lang="en-GB" sz="1400" dirty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5028109"/>
            <a:ext cx="70296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Third,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success of DR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depends on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local governance mechanisms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that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enable people to effectively interact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with their own local government at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all stages of formation and implementation of local public policies.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 This requires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not just mechanisms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for people to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participate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 in local policy-making and hold accountable local officials, but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also e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nhanced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forms of active citizenship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including </a:t>
            </a:r>
            <a:r>
              <a:rPr lang="en-GB" sz="1400" b="1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civic engagement in co-provision and co-production of services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17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39" y="1268760"/>
            <a:ext cx="8763000" cy="864096"/>
          </a:xfrm>
        </p:spPr>
        <p:txBody>
          <a:bodyPr>
            <a:normAutofit/>
          </a:bodyPr>
          <a:lstStyle/>
          <a:p>
            <a:r>
              <a:rPr lang="en-US" sz="2000" i="0" dirty="0">
                <a:solidFill>
                  <a:schemeClr val="tx1"/>
                </a:solidFill>
                <a:ea typeface="MS PGothic" pitchFamily="34" charset="-128"/>
              </a:rPr>
              <a:t>Many  real-world decentralization reforms,</a:t>
            </a:r>
            <a:r>
              <a:rPr lang="en-US" sz="1600" i="0" dirty="0"/>
              <a:t> </a:t>
            </a:r>
            <a:r>
              <a:rPr lang="en-US" sz="2000" b="1" i="0" u="sng" dirty="0">
                <a:solidFill>
                  <a:srgbClr val="0070C0"/>
                </a:solidFill>
              </a:rPr>
              <a:t>do not promote local development  </a:t>
            </a:r>
            <a:r>
              <a:rPr lang="en-US" sz="2000" b="1" i="0" dirty="0">
                <a:solidFill>
                  <a:srgbClr val="0070C0"/>
                </a:solidFill>
              </a:rPr>
              <a:t>Why?</a:t>
            </a:r>
          </a:p>
          <a:p>
            <a:pPr lvl="0"/>
            <a:endParaRPr lang="en-US" sz="2000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504" y="17190"/>
            <a:ext cx="696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D624"/>
                </a:solidFill>
              </a:rPr>
              <a:t>Decentralisation </a:t>
            </a:r>
            <a:r>
              <a:rPr lang="en-US" sz="2800" b="1" dirty="0">
                <a:solidFill>
                  <a:srgbClr val="FFD624"/>
                </a:solidFill>
              </a:rPr>
              <a:t>in the real world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1600" dirty="0"/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First, because they are designed for  political </a:t>
            </a: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and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not for development</a:t>
            </a: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.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Decentralization reforms (DR) are </a:t>
            </a:r>
            <a:r>
              <a:rPr lang="en-US" sz="2000" b="1" u="sng" dirty="0">
                <a:solidFill>
                  <a:srgbClr val="0070C0"/>
                </a:solidFill>
              </a:rPr>
              <a:t>driven by politics </a:t>
            </a:r>
            <a:r>
              <a:rPr lang="en-US" sz="2000" b="1" dirty="0">
                <a:solidFill>
                  <a:srgbClr val="0070C0"/>
                </a:solidFill>
              </a:rPr>
              <a:t>…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while their developmental potential is </a:t>
            </a:r>
            <a:r>
              <a:rPr lang="en-US" sz="2000" b="1" u="sng" dirty="0">
                <a:solidFill>
                  <a:srgbClr val="0070C0"/>
                </a:solidFill>
              </a:rPr>
              <a:t>shaped by policy</a:t>
            </a:r>
          </a:p>
          <a:p>
            <a:pPr marL="800100" lvl="1" indent="-342900">
              <a:buFont typeface="Lucida Grande"/>
              <a:buChar char="-"/>
            </a:pPr>
            <a:endParaRPr lang="en-US" sz="2000" b="1" u="sng" dirty="0">
              <a:solidFill>
                <a:srgbClr val="0070C0"/>
              </a:solidFill>
              <a:latin typeface="+mn-lt"/>
            </a:endParaRPr>
          </a:p>
          <a:p>
            <a:endParaRPr lang="en-US" sz="1600" dirty="0"/>
          </a:p>
          <a:p>
            <a:endParaRPr lang="en-US" sz="1600" b="1" u="sng" dirty="0">
              <a:solidFill>
                <a:srgbClr val="0070C0"/>
              </a:solidFill>
            </a:endParaRPr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95536" y="3573016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Lucida Grande"/>
              <a:buChar char="-"/>
            </a:pPr>
            <a:endParaRPr lang="en-US" sz="2000" dirty="0">
              <a:solidFill>
                <a:schemeClr val="tx1"/>
              </a:solidFill>
              <a:ea typeface="MS PGothic" pitchFamily="34" charset="-128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Second, because the space that they can nevertheless open for local/territorial development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depends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on the very </a:t>
            </a:r>
            <a:r>
              <a:rPr lang="en-US" sz="2000" b="1" u="sng" dirty="0">
                <a:solidFill>
                  <a:srgbClr val="0070C0"/>
                </a:solidFill>
              </a:rPr>
              <a:t>nature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 of the </a:t>
            </a:r>
            <a:r>
              <a:rPr lang="en-US" sz="2000" b="1" u="sng" dirty="0">
                <a:solidFill>
                  <a:srgbClr val="0070C0"/>
                </a:solidFill>
              </a:rPr>
              <a:t>decentralizing State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 (developmental ?) and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on the </a:t>
            </a:r>
            <a:r>
              <a:rPr lang="en-US" sz="2000" b="1" u="sng" dirty="0">
                <a:solidFill>
                  <a:srgbClr val="0070C0"/>
                </a:solidFill>
              </a:rPr>
              <a:t>role assigned to LA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in </a:t>
            </a:r>
            <a:r>
              <a:rPr lang="en-US" sz="2000" b="1" u="sng" dirty="0">
                <a:solidFill>
                  <a:srgbClr val="0070C0"/>
                </a:solidFill>
              </a:rPr>
              <a:t>national development policy </a:t>
            </a:r>
            <a:r>
              <a:rPr lang="en-US" sz="2000" dirty="0">
                <a:solidFill>
                  <a:schemeClr val="tx1"/>
                </a:solidFill>
                <a:ea typeface="MS PGothic" pitchFamily="34" charset="-128"/>
              </a:rPr>
              <a:t>and </a:t>
            </a:r>
            <a:r>
              <a:rPr lang="en-US" sz="2000" b="1" u="sng" dirty="0">
                <a:solidFill>
                  <a:srgbClr val="0070C0"/>
                </a:solidFill>
              </a:rPr>
              <a:t>related understanding of LA autonomy and accountability requirements</a:t>
            </a:r>
          </a:p>
          <a:p>
            <a:endParaRPr lang="en-US" sz="1600" dirty="0"/>
          </a:p>
          <a:p>
            <a:endParaRPr lang="en-US" sz="1600" b="1" u="sng" dirty="0">
              <a:solidFill>
                <a:srgbClr val="0070C0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039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5676" cy="838200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/>
              <a:t>Many </a:t>
            </a:r>
            <a:r>
              <a:rPr lang="en-US" sz="1600" dirty="0"/>
              <a:t>decentralization </a:t>
            </a:r>
            <a:r>
              <a:rPr lang="en-US" sz="1600" dirty="0" smtClean="0"/>
              <a:t>reforms</a:t>
            </a:r>
            <a:r>
              <a:rPr lang="en-US" sz="1600" b="1" dirty="0" smtClean="0"/>
              <a:t>  </a:t>
            </a:r>
            <a:r>
              <a:rPr lang="en-US" sz="1600" b="1" u="sng" dirty="0">
                <a:solidFill>
                  <a:srgbClr val="0070C0"/>
                </a:solidFill>
              </a:rPr>
              <a:t>don’t promote </a:t>
            </a:r>
            <a:r>
              <a:rPr lang="en-US" sz="1600" b="1" u="sng" dirty="0" smtClean="0">
                <a:solidFill>
                  <a:srgbClr val="0070C0"/>
                </a:solidFill>
              </a:rPr>
              <a:t>Development  </a:t>
            </a:r>
            <a:r>
              <a:rPr lang="en-US" sz="1600" b="1" u="sng" dirty="0">
                <a:solidFill>
                  <a:srgbClr val="0070C0"/>
                </a:solidFill>
              </a:rPr>
              <a:t>because they </a:t>
            </a:r>
            <a:r>
              <a:rPr lang="en-US" sz="1600" b="1" u="sng" dirty="0" smtClean="0">
                <a:solidFill>
                  <a:srgbClr val="0070C0"/>
                </a:solidFill>
              </a:rPr>
              <a:t>were  </a:t>
            </a:r>
            <a:r>
              <a:rPr lang="en-US" sz="1600" b="1" u="sng" dirty="0">
                <a:solidFill>
                  <a:srgbClr val="0070C0"/>
                </a:solidFill>
              </a:rPr>
              <a:t>neither initiated nor designed to do that</a:t>
            </a:r>
            <a:r>
              <a:rPr lang="en-US" sz="1600" dirty="0"/>
              <a:t>  </a:t>
            </a:r>
          </a:p>
          <a:p>
            <a:endParaRPr lang="en-U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" y="1813965"/>
            <a:ext cx="9144000" cy="50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0"/>
            <a:ext cx="4365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D624"/>
                </a:solidFill>
              </a:rPr>
              <a:t>Decentralisation and</a:t>
            </a:r>
          </a:p>
          <a:p>
            <a:r>
              <a:rPr lang="en-US" sz="2800" b="1" dirty="0" smtClean="0">
                <a:solidFill>
                  <a:srgbClr val="FFD624"/>
                </a:solidFill>
              </a:rPr>
              <a:t>Development</a:t>
            </a:r>
            <a:endParaRPr lang="en-GB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7704" y="2852936"/>
            <a:ext cx="7236295" cy="38884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9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5676" cy="838200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/>
              <a:t>Many </a:t>
            </a:r>
            <a:r>
              <a:rPr lang="en-US" sz="1600" dirty="0"/>
              <a:t>decentralization </a:t>
            </a:r>
            <a:r>
              <a:rPr lang="en-US" sz="1600" dirty="0" smtClean="0"/>
              <a:t>reforms</a:t>
            </a:r>
            <a:r>
              <a:rPr lang="en-US" sz="1600" b="1" dirty="0" smtClean="0"/>
              <a:t>  </a:t>
            </a:r>
            <a:r>
              <a:rPr lang="en-US" sz="1600" b="1" u="sng" dirty="0">
                <a:solidFill>
                  <a:srgbClr val="0070C0"/>
                </a:solidFill>
              </a:rPr>
              <a:t>don’t promote </a:t>
            </a:r>
            <a:r>
              <a:rPr lang="en-US" sz="1600" b="1" u="sng" dirty="0" smtClean="0">
                <a:solidFill>
                  <a:srgbClr val="0070C0"/>
                </a:solidFill>
              </a:rPr>
              <a:t>Development  </a:t>
            </a:r>
            <a:r>
              <a:rPr lang="en-US" sz="1600" b="1" u="sng" dirty="0">
                <a:solidFill>
                  <a:srgbClr val="0070C0"/>
                </a:solidFill>
              </a:rPr>
              <a:t>because they </a:t>
            </a:r>
            <a:r>
              <a:rPr lang="en-US" sz="1600" b="1" u="sng" dirty="0" smtClean="0">
                <a:solidFill>
                  <a:srgbClr val="0070C0"/>
                </a:solidFill>
              </a:rPr>
              <a:t>were  </a:t>
            </a:r>
            <a:r>
              <a:rPr lang="en-US" sz="1600" b="1" u="sng" dirty="0">
                <a:solidFill>
                  <a:srgbClr val="0070C0"/>
                </a:solidFill>
              </a:rPr>
              <a:t>neither initiated nor designed to do that</a:t>
            </a:r>
            <a:r>
              <a:rPr lang="en-US" sz="1600" dirty="0"/>
              <a:t>  </a:t>
            </a:r>
          </a:p>
          <a:p>
            <a:endParaRPr lang="en-U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" y="1813965"/>
            <a:ext cx="9144000" cy="50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0"/>
            <a:ext cx="4365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D624"/>
                </a:solidFill>
              </a:rPr>
              <a:t>Decentralisation and</a:t>
            </a:r>
          </a:p>
          <a:p>
            <a:r>
              <a:rPr lang="en-US" sz="2800" b="1" dirty="0" smtClean="0">
                <a:solidFill>
                  <a:srgbClr val="FFD624"/>
                </a:solidFill>
              </a:rPr>
              <a:t>Development</a:t>
            </a:r>
            <a:endParaRPr lang="en-GB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7704" y="5445224"/>
            <a:ext cx="7236295" cy="12961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0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5676" cy="838200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/>
              <a:t>Many </a:t>
            </a:r>
            <a:r>
              <a:rPr lang="en-US" sz="1600" dirty="0"/>
              <a:t>decentralization </a:t>
            </a:r>
            <a:r>
              <a:rPr lang="en-US" sz="1600" dirty="0" smtClean="0"/>
              <a:t>reforms</a:t>
            </a:r>
            <a:r>
              <a:rPr lang="en-US" sz="1600" b="1" dirty="0" smtClean="0"/>
              <a:t>  </a:t>
            </a:r>
            <a:r>
              <a:rPr lang="en-US" sz="1600" b="1" u="sng" dirty="0">
                <a:solidFill>
                  <a:srgbClr val="0070C0"/>
                </a:solidFill>
              </a:rPr>
              <a:t>don’t promote </a:t>
            </a:r>
            <a:r>
              <a:rPr lang="en-US" sz="1600" b="1" u="sng" dirty="0" smtClean="0">
                <a:solidFill>
                  <a:srgbClr val="0070C0"/>
                </a:solidFill>
              </a:rPr>
              <a:t>Development  </a:t>
            </a:r>
            <a:r>
              <a:rPr lang="en-US" sz="1600" b="1" u="sng" dirty="0">
                <a:solidFill>
                  <a:srgbClr val="0070C0"/>
                </a:solidFill>
              </a:rPr>
              <a:t>because they </a:t>
            </a:r>
            <a:r>
              <a:rPr lang="en-US" sz="1600" b="1" u="sng" dirty="0" smtClean="0">
                <a:solidFill>
                  <a:srgbClr val="0070C0"/>
                </a:solidFill>
              </a:rPr>
              <a:t>were  </a:t>
            </a:r>
            <a:r>
              <a:rPr lang="en-US" sz="1600" b="1" u="sng" dirty="0">
                <a:solidFill>
                  <a:srgbClr val="0070C0"/>
                </a:solidFill>
              </a:rPr>
              <a:t>neither initiated nor designed to do that</a:t>
            </a:r>
            <a:r>
              <a:rPr lang="en-US" sz="1600" dirty="0"/>
              <a:t>  </a:t>
            </a:r>
          </a:p>
          <a:p>
            <a:endParaRPr lang="en-U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" y="1813965"/>
            <a:ext cx="9144000" cy="50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0"/>
            <a:ext cx="4365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D624"/>
                </a:solidFill>
              </a:rPr>
              <a:t>Decentralisation and</a:t>
            </a:r>
          </a:p>
          <a:p>
            <a:r>
              <a:rPr lang="en-US" sz="2800" b="1" dirty="0" smtClean="0">
                <a:solidFill>
                  <a:srgbClr val="FFD624"/>
                </a:solidFill>
              </a:rPr>
              <a:t>Development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409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16933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D624"/>
                </a:solidFill>
                <a:ea typeface="+mj-ea"/>
                <a:cs typeface="+mj-cs"/>
              </a:rPr>
              <a:t>EU Supported programs to DLGTD</a:t>
            </a:r>
            <a:endParaRPr lang="en-GB" sz="2800" dirty="0">
              <a:solidFill>
                <a:srgbClr val="FFD624"/>
              </a:solidFill>
              <a:ea typeface="+mj-ea"/>
              <a:cs typeface="+mj-cs"/>
            </a:endParaRPr>
          </a:p>
          <a:p>
            <a:pPr>
              <a:defRPr/>
            </a:pPr>
            <a:endParaRPr lang="en-GB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31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5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val 3"/>
          <p:cNvSpPr>
            <a:spLocks noChangeArrowheads="1"/>
          </p:cNvSpPr>
          <p:nvPr/>
        </p:nvSpPr>
        <p:spPr bwMode="auto">
          <a:xfrm>
            <a:off x="179388" y="-242888"/>
            <a:ext cx="4752975" cy="38163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4" name="Oval 4"/>
          <p:cNvSpPr>
            <a:spLocks noChangeArrowheads="1"/>
          </p:cNvSpPr>
          <p:nvPr/>
        </p:nvSpPr>
        <p:spPr bwMode="auto">
          <a:xfrm>
            <a:off x="3276600" y="-603250"/>
            <a:ext cx="4464050" cy="3744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5" name="Oval 5"/>
          <p:cNvSpPr>
            <a:spLocks noChangeArrowheads="1"/>
          </p:cNvSpPr>
          <p:nvPr/>
        </p:nvSpPr>
        <p:spPr bwMode="auto">
          <a:xfrm>
            <a:off x="-22225" y="2205038"/>
            <a:ext cx="4306888" cy="3671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6" name="Oval 6"/>
          <p:cNvSpPr>
            <a:spLocks noChangeArrowheads="1"/>
          </p:cNvSpPr>
          <p:nvPr/>
        </p:nvSpPr>
        <p:spPr bwMode="auto">
          <a:xfrm>
            <a:off x="1187450" y="3141663"/>
            <a:ext cx="4321175" cy="3816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7" name="Oval 7"/>
          <p:cNvSpPr>
            <a:spLocks noChangeArrowheads="1"/>
          </p:cNvSpPr>
          <p:nvPr/>
        </p:nvSpPr>
        <p:spPr bwMode="auto">
          <a:xfrm>
            <a:off x="3924300" y="2852738"/>
            <a:ext cx="4679950" cy="360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8" name="Oval 8"/>
          <p:cNvSpPr>
            <a:spLocks noChangeArrowheads="1"/>
          </p:cNvSpPr>
          <p:nvPr/>
        </p:nvSpPr>
        <p:spPr bwMode="auto">
          <a:xfrm>
            <a:off x="4787900" y="1052513"/>
            <a:ext cx="4356100" cy="3671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1619250" y="141287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Health</a:t>
            </a:r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34925" y="3841750"/>
            <a:ext cx="373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2800" b="1"/>
              <a:t>Telecommunications</a:t>
            </a:r>
          </a:p>
        </p:txBody>
      </p: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1908175" y="4724400"/>
            <a:ext cx="2903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Cooperation</a:t>
            </a: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4572000" y="4508500"/>
            <a:ext cx="300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Environment</a:t>
            </a:r>
          </a:p>
        </p:txBody>
      </p:sp>
      <p:sp>
        <p:nvSpPr>
          <p:cNvPr id="59403" name="TextBox 13"/>
          <p:cNvSpPr txBox="1">
            <a:spLocks noChangeArrowheads="1"/>
          </p:cNvSpPr>
          <p:nvPr/>
        </p:nvSpPr>
        <p:spPr bwMode="auto">
          <a:xfrm>
            <a:off x="5292725" y="2349500"/>
            <a:ext cx="318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Infrastructure</a:t>
            </a:r>
          </a:p>
        </p:txBody>
      </p:sp>
      <p:sp>
        <p:nvSpPr>
          <p:cNvPr id="59404" name="TextBox 14"/>
          <p:cNvSpPr txBox="1">
            <a:spLocks noChangeArrowheads="1"/>
          </p:cNvSpPr>
          <p:nvPr/>
        </p:nvSpPr>
        <p:spPr bwMode="auto">
          <a:xfrm>
            <a:off x="4211638" y="836613"/>
            <a:ext cx="241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Education</a:t>
            </a:r>
          </a:p>
        </p:txBody>
      </p:sp>
      <p:sp>
        <p:nvSpPr>
          <p:cNvPr id="59405" name="TextBox 17"/>
          <p:cNvSpPr txBox="1">
            <a:spLocks noChangeArrowheads="1"/>
          </p:cNvSpPr>
          <p:nvPr/>
        </p:nvSpPr>
        <p:spPr bwMode="auto">
          <a:xfrm>
            <a:off x="7627938" y="5589588"/>
            <a:ext cx="1704975" cy="1846262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FEDERATE?</a:t>
            </a:r>
          </a:p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LGs</a:t>
            </a:r>
          </a:p>
          <a:p>
            <a:pPr eaLnBrk="1" hangingPunct="1"/>
            <a:endParaRPr lang="en-US" altLang="en-US" sz="2000" b="1">
              <a:solidFill>
                <a:schemeClr val="bg1"/>
              </a:solidFill>
            </a:endParaRPr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</p:txBody>
      </p:sp>
      <p:cxnSp>
        <p:nvCxnSpPr>
          <p:cNvPr id="59406" name="Straight Connector 19"/>
          <p:cNvCxnSpPr>
            <a:cxnSpLocks noChangeShapeType="1"/>
          </p:cNvCxnSpPr>
          <p:nvPr/>
        </p:nvCxnSpPr>
        <p:spPr bwMode="auto">
          <a:xfrm>
            <a:off x="4643438" y="3213100"/>
            <a:ext cx="3003550" cy="2425700"/>
          </a:xfrm>
          <a:prstGeom prst="line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7" name="TextBox 21"/>
          <p:cNvSpPr txBox="1">
            <a:spLocks noChangeArrowheads="1"/>
          </p:cNvSpPr>
          <p:nvPr/>
        </p:nvSpPr>
        <p:spPr bwMode="auto">
          <a:xfrm>
            <a:off x="5148263" y="-100013"/>
            <a:ext cx="400685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LINE MINISTRIES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4284663" y="3068638"/>
            <a:ext cx="431800" cy="215900"/>
          </a:xfrm>
          <a:prstGeom prst="cloud">
            <a:avLst/>
          </a:prstGeom>
          <a:solidFill>
            <a:srgbClr val="9933FF"/>
          </a:solidFill>
          <a:ln w="9525" cap="flat" cmpd="sng" algn="ctr">
            <a:solidFill>
              <a:srgbClr val="9933FF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cs typeface="宋体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4300" y="3030538"/>
            <a:ext cx="1079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LG</a:t>
            </a:r>
          </a:p>
        </p:txBody>
      </p:sp>
    </p:spTree>
    <p:extLst>
      <p:ext uri="{BB962C8B-B14F-4D97-AF65-F5344CB8AC3E}">
        <p14:creationId xmlns:p14="http://schemas.microsoft.com/office/powerpoint/2010/main" val="346857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bambi_godzilla_edited_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052513"/>
            <a:ext cx="3744913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er 1"/>
          <p:cNvGrpSpPr/>
          <p:nvPr/>
        </p:nvGrpSpPr>
        <p:grpSpPr>
          <a:xfrm>
            <a:off x="5796136" y="3861048"/>
            <a:ext cx="3241055" cy="2872358"/>
            <a:chOff x="5796136" y="3861048"/>
            <a:chExt cx="3241055" cy="2872358"/>
          </a:xfrm>
        </p:grpSpPr>
        <p:pic>
          <p:nvPicPr>
            <p:cNvPr id="3" name="Imag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61048"/>
              <a:ext cx="2520975" cy="287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 bwMode="auto">
            <a:xfrm rot="10800000">
              <a:off x="5796136" y="5589240"/>
              <a:ext cx="1008112" cy="576064"/>
            </a:xfrm>
            <a:prstGeom prst="rightArrow">
              <a:avLst>
                <a:gd name="adj1" fmla="val 50000"/>
                <a:gd name="adj2" fmla="val 48347"/>
              </a:avLst>
            </a:prstGeom>
            <a:solidFill>
              <a:schemeClr val="accent1">
                <a:lumMod val="1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kern="1200" dirty="0" smtClean="0">
                <a:solidFill>
                  <a:srgbClr val="FFD624"/>
                </a:solidFill>
                <a:latin typeface="Verdana" pitchFamily="34" charset="0"/>
              </a:rPr>
              <a:t>Territorial Development is about partnerships</a:t>
            </a:r>
            <a:endParaRPr lang="en-GB" sz="36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392648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63000" cy="4953000"/>
          </a:xfrm>
        </p:spPr>
        <p:txBody>
          <a:bodyPr>
            <a:normAutofit fontScale="92500"/>
          </a:bodyPr>
          <a:lstStyle/>
          <a:p>
            <a:r>
              <a:rPr lang="en-US" sz="2400" i="0" dirty="0" smtClean="0">
                <a:solidFill>
                  <a:srgbClr val="000000"/>
                </a:solidFill>
              </a:rPr>
              <a:t>Key to create a link between decentralization to development is the national understanding of the </a:t>
            </a:r>
            <a:r>
              <a:rPr lang="en-US" b="1" i="0" u="sng" dirty="0">
                <a:solidFill>
                  <a:srgbClr val="0070C0"/>
                </a:solidFill>
              </a:rPr>
              <a:t>nature</a:t>
            </a:r>
            <a:r>
              <a:rPr lang="en-US" sz="2400" i="0" dirty="0" smtClean="0">
                <a:solidFill>
                  <a:srgbClr val="000000"/>
                </a:solidFill>
              </a:rPr>
              <a:t> and </a:t>
            </a:r>
            <a:r>
              <a:rPr lang="en-US" b="1" i="0" u="sng" dirty="0">
                <a:solidFill>
                  <a:srgbClr val="0070C0"/>
                </a:solidFill>
              </a:rPr>
              <a:t>developmental role </a:t>
            </a:r>
            <a:r>
              <a:rPr lang="en-US" sz="2400" i="0" dirty="0" smtClean="0">
                <a:solidFill>
                  <a:srgbClr val="000000"/>
                </a:solidFill>
              </a:rPr>
              <a:t>of Local Authorities.</a:t>
            </a:r>
          </a:p>
          <a:p>
            <a:endParaRPr lang="en-US" sz="2800" i="0" dirty="0">
              <a:solidFill>
                <a:srgbClr val="000000"/>
              </a:solidFill>
            </a:endParaRPr>
          </a:p>
          <a:p>
            <a:r>
              <a:rPr lang="en-US" sz="2400" b="1" i="0" dirty="0" smtClean="0">
                <a:solidFill>
                  <a:srgbClr val="000000"/>
                </a:solidFill>
              </a:rPr>
              <a:t>Decentralization</a:t>
            </a:r>
            <a:r>
              <a:rPr lang="en-US" sz="2400" i="0" dirty="0" smtClean="0">
                <a:solidFill>
                  <a:srgbClr val="000000"/>
                </a:solidFill>
              </a:rPr>
              <a:t> as </a:t>
            </a:r>
            <a:r>
              <a:rPr lang="en-US" sz="2400" b="1" i="0" dirty="0" smtClean="0">
                <a:solidFill>
                  <a:srgbClr val="000000"/>
                </a:solidFill>
              </a:rPr>
              <a:t>empowerment</a:t>
            </a:r>
            <a:r>
              <a:rPr lang="en-US" sz="2400" i="0" dirty="0" smtClean="0">
                <a:solidFill>
                  <a:srgbClr val="000000"/>
                </a:solidFill>
              </a:rPr>
              <a:t> means national </a:t>
            </a:r>
            <a:r>
              <a:rPr lang="en-US" sz="2400" b="1" i="0" dirty="0" smtClean="0">
                <a:solidFill>
                  <a:srgbClr val="000000"/>
                </a:solidFill>
              </a:rPr>
              <a:t>policies </a:t>
            </a:r>
            <a:r>
              <a:rPr lang="en-US" sz="2400" i="0" dirty="0">
                <a:solidFill>
                  <a:srgbClr val="000000"/>
                </a:solidFill>
              </a:rPr>
              <a:t>and </a:t>
            </a:r>
            <a:r>
              <a:rPr lang="en-US" sz="2400" i="0" dirty="0" smtClean="0">
                <a:solidFill>
                  <a:srgbClr val="000000"/>
                </a:solidFill>
              </a:rPr>
              <a:t>a legal </a:t>
            </a:r>
            <a:r>
              <a:rPr lang="en-US" sz="2400" b="1" i="0" dirty="0" smtClean="0">
                <a:solidFill>
                  <a:srgbClr val="000000"/>
                </a:solidFill>
              </a:rPr>
              <a:t>framework</a:t>
            </a:r>
            <a:r>
              <a:rPr lang="en-US" sz="2400" i="0" dirty="0" smtClean="0">
                <a:solidFill>
                  <a:srgbClr val="000000"/>
                </a:solidFill>
              </a:rPr>
              <a:t> that:</a:t>
            </a:r>
          </a:p>
          <a:p>
            <a:endParaRPr lang="en-US" sz="2400" i="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Support both </a:t>
            </a:r>
            <a:r>
              <a:rPr lang="en-US" sz="2400" u="sng" dirty="0">
                <a:solidFill>
                  <a:srgbClr val="0070C0"/>
                </a:solidFill>
                <a:ea typeface="+mn-ea"/>
                <a:cs typeface="+mn-cs"/>
              </a:rPr>
              <a:t>LA’s autonomy 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and</a:t>
            </a:r>
            <a:r>
              <a:rPr lang="en-US" sz="2400" u="sng" dirty="0">
                <a:solidFill>
                  <a:srgbClr val="0070C0"/>
                </a:solidFill>
                <a:ea typeface="+mn-ea"/>
                <a:cs typeface="+mn-cs"/>
              </a:rPr>
              <a:t> accountability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Recognize LA as </a:t>
            </a:r>
            <a:r>
              <a:rPr lang="en-US" sz="2400" u="sng" dirty="0">
                <a:solidFill>
                  <a:srgbClr val="0070C0"/>
                </a:solidFill>
                <a:ea typeface="+mn-ea"/>
                <a:cs typeface="+mn-cs"/>
              </a:rPr>
              <a:t>political actors </a:t>
            </a:r>
            <a:r>
              <a:rPr lang="en-US" sz="2400" dirty="0" smtClean="0">
                <a:solidFill>
                  <a:srgbClr val="000000"/>
                </a:solidFill>
              </a:rPr>
              <a:t>and  entrust them </a:t>
            </a:r>
            <a:r>
              <a:rPr lang="en-US" sz="2400" dirty="0">
                <a:solidFill>
                  <a:srgbClr val="000000"/>
                </a:solidFill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</a:rPr>
              <a:t>both a </a:t>
            </a:r>
            <a:r>
              <a:rPr lang="en-US" sz="2400" u="sng" dirty="0">
                <a:solidFill>
                  <a:srgbClr val="0070C0"/>
                </a:solidFill>
                <a:ea typeface="+mn-ea"/>
                <a:cs typeface="+mn-cs"/>
              </a:rPr>
              <a:t>general mandate </a:t>
            </a:r>
            <a:r>
              <a:rPr lang="en-US" sz="2400" dirty="0">
                <a:solidFill>
                  <a:srgbClr val="000000"/>
                </a:solidFill>
              </a:rPr>
              <a:t>for local development,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u="sng" dirty="0">
                <a:solidFill>
                  <a:srgbClr val="0070C0"/>
                </a:solidFill>
                <a:ea typeface="+mn-ea"/>
                <a:cs typeface="+mn-cs"/>
              </a:rPr>
              <a:t>specific services delivery functions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648"/>
            <a:ext cx="696857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D624"/>
                </a:solidFill>
              </a:rPr>
              <a:t>Autonomy and Accountability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31146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601" y="17934"/>
            <a:ext cx="8836840" cy="908870"/>
          </a:xfrm>
        </p:spPr>
        <p:txBody>
          <a:bodyPr>
            <a:noAutofit/>
          </a:bodyPr>
          <a:lstStyle/>
          <a:p>
            <a:r>
              <a:rPr lang="en-US" sz="2800" kern="1200" dirty="0">
                <a:solidFill>
                  <a:srgbClr val="FFD624"/>
                </a:solidFill>
                <a:latin typeface="Verdana" pitchFamily="34" charset="0"/>
              </a:rPr>
              <a:t>‘Additional Resources’ for TD and mobilization mechanisms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8849799" cy="50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</a:pPr>
            <a: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THANKS</a:t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en-GB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6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16933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D624"/>
                </a:solidFill>
                <a:ea typeface="+mj-ea"/>
                <a:cs typeface="+mj-cs"/>
              </a:rPr>
              <a:t>EU Supported programs</a:t>
            </a:r>
            <a:endParaRPr lang="en-GB" sz="2800" dirty="0">
              <a:solidFill>
                <a:srgbClr val="FFD624"/>
              </a:solidFill>
              <a:ea typeface="+mj-ea"/>
              <a:cs typeface="+mj-cs"/>
            </a:endParaRPr>
          </a:p>
          <a:p>
            <a:pPr>
              <a:defRPr/>
            </a:pPr>
            <a:endParaRPr lang="en-GB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2015 Guidance\EC TALD Reference Document\Graphics and Visuals\Files for Alfonso\Visuals Alfonso\Last sending Fev 2016\22-2-2016 - Visuals 2000-2014\2000-2014\West Africa Corrected 22-2-2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772816"/>
            <a:ext cx="303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West Africa</a:t>
            </a:r>
          </a:p>
          <a:p>
            <a:r>
              <a:rPr lang="en-GB" sz="2000" b="1" dirty="0" smtClean="0"/>
              <a:t>(</a:t>
            </a:r>
            <a:r>
              <a:rPr lang="en-GB" sz="2000" b="1" dirty="0"/>
              <a:t>539 m€ or 26,62%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1124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16933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D624"/>
                </a:solidFill>
                <a:ea typeface="+mj-ea"/>
                <a:cs typeface="+mj-cs"/>
              </a:rPr>
              <a:t>EU Supported programs</a:t>
            </a:r>
            <a:endParaRPr lang="en-GB" sz="2800" dirty="0">
              <a:solidFill>
                <a:srgbClr val="FFD624"/>
              </a:solidFill>
              <a:ea typeface="+mj-ea"/>
              <a:cs typeface="+mj-cs"/>
            </a:endParaRPr>
          </a:p>
          <a:p>
            <a:pPr>
              <a:defRPr/>
            </a:pPr>
            <a:endParaRPr lang="en-GB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2015 Guidance\EC TALD Reference Document\Graphics and Visuals\Files for Alfonso\Visuals Alfonso\Last sending Fev 2016\22-2-2016 - Visuals 2000-2014\2000-2014\Eastern Africa 2000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9269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/>
              <a:t>East Africa (532,6 m€ or 26,33%).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7949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16933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 pitchFamily="34" charset="-128"/>
                <a:cs typeface="MS PGothic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D624"/>
                </a:solidFill>
                <a:ea typeface="+mj-ea"/>
                <a:cs typeface="+mj-cs"/>
              </a:rPr>
              <a:t>EU Supported programs</a:t>
            </a:r>
            <a:endParaRPr lang="en-GB" sz="2800" dirty="0">
              <a:solidFill>
                <a:srgbClr val="FFD624"/>
              </a:solidFill>
              <a:ea typeface="+mj-ea"/>
              <a:cs typeface="+mj-cs"/>
            </a:endParaRPr>
          </a:p>
          <a:p>
            <a:pPr>
              <a:defRPr/>
            </a:pPr>
            <a:endParaRPr lang="en-GB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D:\2015 Guidance\EC TALD Reference Document\Graphics and Visuals\Files for Alfonso\Visuals Alfonso\Last sending Fev 2016\22-2-2016 - Visuals 2000-2014\2000-2014\Southern Africa 2000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908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b="1" dirty="0" smtClean="0"/>
              <a:t>Southern </a:t>
            </a:r>
            <a:r>
              <a:rPr lang="en-GB" sz="2000" b="1" dirty="0"/>
              <a:t>Africa (230 m€ or 11,36%</a:t>
            </a:r>
            <a:r>
              <a:rPr lang="en-GB" sz="2000" b="1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7432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248"/>
            <a:ext cx="4823520" cy="5889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r 7"/>
          <p:cNvGrpSpPr/>
          <p:nvPr/>
        </p:nvGrpSpPr>
        <p:grpSpPr>
          <a:xfrm>
            <a:off x="4860032" y="1196752"/>
            <a:ext cx="4572000" cy="1509266"/>
            <a:chOff x="4860032" y="1052736"/>
            <a:chExt cx="4572000" cy="1509266"/>
          </a:xfrm>
        </p:grpSpPr>
        <p:sp>
          <p:nvSpPr>
            <p:cNvPr id="3" name="Rectangle 2"/>
            <p:cNvSpPr/>
            <p:nvPr/>
          </p:nvSpPr>
          <p:spPr>
            <a:xfrm>
              <a:off x="4932040" y="1484784"/>
              <a:ext cx="40324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the EC has </a:t>
              </a:r>
              <a:r>
                <a:rPr lang="en-US" sz="1600" i="1" dirty="0">
                  <a:solidFill>
                    <a:srgbClr val="000000"/>
                  </a:solidFill>
                </a:rPr>
                <a:t>“</a:t>
              </a:r>
              <a:r>
                <a:rPr lang="en-US" sz="1600" b="1" i="1" dirty="0">
                  <a:solidFill>
                    <a:srgbClr val="000000"/>
                  </a:solidFill>
                </a:rPr>
                <a:t>a unique, but largely </a:t>
              </a:r>
              <a:r>
                <a:rPr lang="en-US" sz="1600" b="1" i="1" dirty="0" err="1">
                  <a:solidFill>
                    <a:srgbClr val="000000"/>
                  </a:solidFill>
                </a:rPr>
                <a:t>unrealised</a:t>
              </a:r>
              <a:r>
                <a:rPr lang="en-US" sz="1600" b="1" i="1" dirty="0">
                  <a:solidFill>
                    <a:srgbClr val="000000"/>
                  </a:solidFill>
                </a:rPr>
                <a:t>, potential for global support to decentralisation in partner countries”</a:t>
              </a:r>
              <a:r>
                <a:rPr lang="en-US" sz="1600" b="1" dirty="0">
                  <a:solidFill>
                    <a:srgbClr val="000000"/>
                  </a:solidFill>
                </a:rPr>
                <a:t>.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60032" y="1052736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CONCLUSSION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860032" y="3071935"/>
            <a:ext cx="4283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order to tap into that </a:t>
            </a:r>
            <a:r>
              <a:rPr lang="en-US" sz="1600" b="1" dirty="0">
                <a:solidFill>
                  <a:srgbClr val="000000"/>
                </a:solidFill>
              </a:rPr>
              <a:t>potential</a:t>
            </a:r>
            <a:r>
              <a:rPr lang="en-US" sz="1600" dirty="0">
                <a:solidFill>
                  <a:srgbClr val="000000"/>
                </a:solidFill>
              </a:rPr>
              <a:t>, the central recommendation invites the EU to :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Embeds</a:t>
            </a:r>
            <a:r>
              <a:rPr lang="en-US" sz="1600" dirty="0">
                <a:solidFill>
                  <a:srgbClr val="000000"/>
                </a:solidFill>
              </a:rPr>
              <a:t> future support for decentralisation reforms </a:t>
            </a:r>
            <a:r>
              <a:rPr lang="en-US" sz="1600" b="1" dirty="0">
                <a:solidFill>
                  <a:srgbClr val="000000"/>
                </a:solidFill>
              </a:rPr>
              <a:t>within a wider public sector reform agenda</a:t>
            </a:r>
            <a:r>
              <a:rPr lang="en-US" sz="1600" dirty="0">
                <a:solidFill>
                  <a:srgbClr val="000000"/>
                </a:solidFill>
              </a:rPr>
              <a:t>”;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Intensifying efforts to better understand </a:t>
            </a:r>
            <a:r>
              <a:rPr lang="en-US" sz="1600" b="1" dirty="0">
                <a:solidFill>
                  <a:srgbClr val="000000"/>
                </a:solidFill>
              </a:rPr>
              <a:t>the politics </a:t>
            </a:r>
            <a:r>
              <a:rPr lang="en-US" sz="1600" dirty="0">
                <a:solidFill>
                  <a:srgbClr val="000000"/>
                </a:solidFill>
              </a:rPr>
              <a:t>of the </a:t>
            </a:r>
            <a:r>
              <a:rPr lang="en-US" sz="1600" b="1" dirty="0">
                <a:solidFill>
                  <a:srgbClr val="000000"/>
                </a:solidFill>
              </a:rPr>
              <a:t>reform process,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Broadening country ownership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Ensuring concrete development outcomes</a:t>
            </a:r>
            <a:r>
              <a:rPr lang="en-US" sz="1600" dirty="0">
                <a:solidFill>
                  <a:srgbClr val="000000"/>
                </a:solidFill>
              </a:rPr>
              <a:t> (such as qualitative and sustainable local services).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Evaluation of EU Support to DLGLD (2000-2009)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4590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8" y="908720"/>
            <a:ext cx="4700984" cy="594928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448" y="3883360"/>
            <a:ext cx="4819003" cy="29746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71600" y="3113949"/>
            <a:ext cx="1656692" cy="839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/>
          <p:cNvSpPr/>
          <p:nvPr/>
        </p:nvSpPr>
        <p:spPr>
          <a:xfrm>
            <a:off x="79524" y="39812"/>
            <a:ext cx="8956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D624"/>
                </a:solidFill>
              </a:rPr>
              <a:t>The learning curve of the EC regarding </a:t>
            </a:r>
            <a:r>
              <a:rPr lang="en-US" sz="2000" b="1" dirty="0" err="1">
                <a:solidFill>
                  <a:srgbClr val="FFD624"/>
                </a:solidFill>
              </a:rPr>
              <a:t>decentralisation</a:t>
            </a:r>
            <a:r>
              <a:rPr lang="en-US" sz="2000" b="1" dirty="0">
                <a:solidFill>
                  <a:srgbClr val="FFD624"/>
                </a:solidFill>
              </a:rPr>
              <a:t>, local development and local authorities</a:t>
            </a:r>
            <a:endParaRPr lang="en-GB" sz="2000" b="1" dirty="0">
              <a:solidFill>
                <a:srgbClr val="FFD624"/>
              </a:solidFill>
            </a:endParaRP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827584" y="1340768"/>
            <a:ext cx="2448272" cy="99116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1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8" y="908720"/>
            <a:ext cx="4700984" cy="594928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448" y="3883360"/>
            <a:ext cx="4819003" cy="29746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71599" y="3113949"/>
            <a:ext cx="1944215" cy="839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4860032" y="1899790"/>
            <a:ext cx="3600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</a:t>
            </a:r>
            <a:r>
              <a:rPr lang="en-GB" sz="1600" b="1" dirty="0">
                <a:solidFill>
                  <a:srgbClr val="000000"/>
                </a:solidFill>
              </a:rPr>
              <a:t>middle of 90’ </a:t>
            </a:r>
            <a:r>
              <a:rPr lang="en-GB" sz="1600" dirty="0">
                <a:solidFill>
                  <a:srgbClr val="000000"/>
                </a:solidFill>
              </a:rPr>
              <a:t>are characterised by a </a:t>
            </a:r>
            <a:r>
              <a:rPr lang="en-GB" sz="1600" b="1" dirty="0">
                <a:solidFill>
                  <a:srgbClr val="000000"/>
                </a:solidFill>
              </a:rPr>
              <a:t>new wave of decentralisation reforms </a:t>
            </a:r>
            <a:r>
              <a:rPr lang="en-GB" sz="1600" dirty="0">
                <a:solidFill>
                  <a:srgbClr val="000000"/>
                </a:solidFill>
              </a:rPr>
              <a:t>in developing countries. </a:t>
            </a:r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1600" dirty="0" smtClean="0">
                <a:solidFill>
                  <a:srgbClr val="000000"/>
                </a:solidFill>
              </a:rPr>
              <a:t>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0656" y="3039324"/>
            <a:ext cx="4183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In </a:t>
            </a:r>
            <a:r>
              <a:rPr lang="en-GB" sz="1600" b="1" dirty="0">
                <a:solidFill>
                  <a:srgbClr val="000000"/>
                </a:solidFill>
              </a:rPr>
              <a:t>response </a:t>
            </a:r>
            <a:r>
              <a:rPr lang="en-GB" sz="1600" dirty="0">
                <a:solidFill>
                  <a:srgbClr val="000000"/>
                </a:solidFill>
              </a:rPr>
              <a:t>to this new reality, the EC began to specifically involve this new player in a </a:t>
            </a:r>
            <a:r>
              <a:rPr lang="en-GB" sz="1600" b="1" dirty="0">
                <a:solidFill>
                  <a:srgbClr val="000000"/>
                </a:solidFill>
              </a:rPr>
              <a:t>new generation of micro-projects and rural development programs</a:t>
            </a:r>
            <a:r>
              <a:rPr lang="en-GB" sz="1600" dirty="0">
                <a:solidFill>
                  <a:srgbClr val="000000"/>
                </a:solidFill>
              </a:rPr>
              <a:t> focused in promoting </a:t>
            </a:r>
            <a:r>
              <a:rPr lang="en-GB" sz="1600" b="1" dirty="0">
                <a:solidFill>
                  <a:srgbClr val="000000"/>
                </a:solidFill>
              </a:rPr>
              <a:t>joint action </a:t>
            </a:r>
            <a:r>
              <a:rPr lang="en-GB" sz="1600" dirty="0">
                <a:solidFill>
                  <a:srgbClr val="000000"/>
                </a:solidFill>
              </a:rPr>
              <a:t>between citizens, civil society and Local Authorities while respecting the institutional mandate of the latest</a:t>
            </a:r>
            <a:r>
              <a:rPr lang="en-GB" sz="1600" dirty="0"/>
              <a:t>.  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4438923" y="3053355"/>
            <a:ext cx="362472" cy="254133"/>
          </a:xfrm>
          <a:prstGeom prst="rightArrow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524" y="39812"/>
            <a:ext cx="8956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D624"/>
                </a:solidFill>
              </a:rPr>
              <a:t>The learning curve of the EC regarding </a:t>
            </a:r>
            <a:r>
              <a:rPr lang="en-US" sz="2000" b="1" dirty="0" err="1">
                <a:solidFill>
                  <a:srgbClr val="FFD624"/>
                </a:solidFill>
              </a:rPr>
              <a:t>decentralisation</a:t>
            </a:r>
            <a:r>
              <a:rPr lang="en-US" sz="2000" b="1" dirty="0">
                <a:solidFill>
                  <a:srgbClr val="FFD624"/>
                </a:solidFill>
              </a:rPr>
              <a:t>, local development and local authorities</a:t>
            </a:r>
            <a:endParaRPr lang="en-GB" sz="2000" b="1" dirty="0">
              <a:solidFill>
                <a:srgbClr val="FFD624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15616" y="2134961"/>
            <a:ext cx="3461247" cy="648072"/>
            <a:chOff x="1115616" y="2134961"/>
            <a:chExt cx="3461247" cy="648072"/>
          </a:xfrm>
        </p:grpSpPr>
        <p:sp>
          <p:nvSpPr>
            <p:cNvPr id="7" name="Right Arrow 6"/>
            <p:cNvSpPr/>
            <p:nvPr/>
          </p:nvSpPr>
          <p:spPr bwMode="auto">
            <a:xfrm>
              <a:off x="3851920" y="2204864"/>
              <a:ext cx="724943" cy="254133"/>
            </a:xfrm>
            <a:prstGeom prst="rightArrow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1115616" y="2134961"/>
              <a:ext cx="1984648" cy="64807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915815" y="2630215"/>
            <a:ext cx="1442145" cy="1030424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5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4" y="786577"/>
            <a:ext cx="4921796" cy="5949280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26244" y="3883360"/>
            <a:ext cx="4700984" cy="29746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79524" y="3894690"/>
            <a:ext cx="4653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L</a:t>
            </a:r>
            <a:r>
              <a:rPr lang="en-GB" sz="2000" b="1" dirty="0" smtClean="0">
                <a:solidFill>
                  <a:schemeClr val="tx1"/>
                </a:solidFill>
              </a:rPr>
              <a:t>ost </a:t>
            </a:r>
            <a:r>
              <a:rPr lang="en-GB" sz="2000" b="1" dirty="0">
                <a:solidFill>
                  <a:schemeClr val="tx1"/>
                </a:solidFill>
              </a:rPr>
              <a:t>in translation! </a:t>
            </a:r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60032" y="1141733"/>
            <a:ext cx="3882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LAs are part of a system!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4048" y="1626766"/>
            <a:ext cx="4139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P</a:t>
            </a:r>
            <a:r>
              <a:rPr lang="en-GB" sz="1400" dirty="0" smtClean="0">
                <a:solidFill>
                  <a:schemeClr val="tx1"/>
                </a:solidFill>
              </a:rPr>
              <a:t>eople </a:t>
            </a:r>
            <a:r>
              <a:rPr lang="en-GB" sz="1400" dirty="0">
                <a:solidFill>
                  <a:schemeClr val="tx1"/>
                </a:solidFill>
              </a:rPr>
              <a:t>inside the EU discovered that </a:t>
            </a:r>
            <a:r>
              <a:rPr lang="en-GB" sz="1400" b="1" dirty="0">
                <a:solidFill>
                  <a:schemeClr val="tx1"/>
                </a:solidFill>
              </a:rPr>
              <a:t>LAs are not a free electron</a:t>
            </a:r>
            <a:r>
              <a:rPr lang="en-GB" sz="1400" dirty="0">
                <a:solidFill>
                  <a:schemeClr val="tx1"/>
                </a:solidFill>
              </a:rPr>
              <a:t> (are not like local NGOs</a:t>
            </a:r>
            <a:r>
              <a:rPr lang="en-GB" sz="1400" dirty="0" smtClean="0">
                <a:solidFill>
                  <a:schemeClr val="tx1"/>
                </a:solidFill>
              </a:rPr>
              <a:t>!).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They </a:t>
            </a:r>
            <a:r>
              <a:rPr lang="en-GB" sz="1400" dirty="0">
                <a:solidFill>
                  <a:schemeClr val="tx1"/>
                </a:solidFill>
              </a:rPr>
              <a:t>are </a:t>
            </a:r>
            <a:r>
              <a:rPr lang="en-GB" sz="1400" b="1" dirty="0">
                <a:solidFill>
                  <a:schemeClr val="tx1"/>
                </a:solidFill>
              </a:rPr>
              <a:t>part of a network of institutions</a:t>
            </a:r>
            <a:r>
              <a:rPr lang="en-GB" sz="1400" dirty="0">
                <a:solidFill>
                  <a:schemeClr val="tx1"/>
                </a:solidFill>
              </a:rPr>
              <a:t>. 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Their </a:t>
            </a:r>
            <a:r>
              <a:rPr lang="en-GB" sz="1400" b="1" dirty="0">
                <a:solidFill>
                  <a:schemeClr val="tx1"/>
                </a:solidFill>
              </a:rPr>
              <a:t>ability to promote development </a:t>
            </a:r>
            <a:r>
              <a:rPr lang="en-GB" sz="1400" dirty="0">
                <a:solidFill>
                  <a:schemeClr val="tx1"/>
                </a:solidFill>
              </a:rPr>
              <a:t>depends on </a:t>
            </a:r>
            <a:r>
              <a:rPr lang="en-GB" sz="1400" b="1" dirty="0">
                <a:solidFill>
                  <a:schemeClr val="tx1"/>
                </a:solidFill>
              </a:rPr>
              <a:t>how this network works</a:t>
            </a:r>
            <a:r>
              <a:rPr lang="en-GB" sz="14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4048" y="344264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Growing complexity of EU Supported </a:t>
            </a:r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24" y="39812"/>
            <a:ext cx="8956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D624"/>
                </a:solidFill>
              </a:rPr>
              <a:t>The learning curve of the EC regarding </a:t>
            </a:r>
            <a:r>
              <a:rPr lang="en-US" sz="2000" b="1" dirty="0" err="1">
                <a:solidFill>
                  <a:srgbClr val="FFD624"/>
                </a:solidFill>
              </a:rPr>
              <a:t>decentralisation</a:t>
            </a:r>
            <a:r>
              <a:rPr lang="en-US" sz="2000" b="1" dirty="0">
                <a:solidFill>
                  <a:srgbClr val="FFD624"/>
                </a:solidFill>
              </a:rPr>
              <a:t>, local development and local authorities</a:t>
            </a:r>
            <a:endParaRPr lang="en-GB" sz="2000" b="1" dirty="0">
              <a:solidFill>
                <a:srgbClr val="FFD624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827584" y="2852937"/>
            <a:ext cx="1984648" cy="1030424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5047456" y="4401184"/>
            <a:ext cx="3999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Programs EU supported programs become </a:t>
            </a:r>
            <a:r>
              <a:rPr lang="en-GB" b="1" dirty="0">
                <a:solidFill>
                  <a:schemeClr val="tx1"/>
                </a:solidFill>
              </a:rPr>
              <a:t>more and more comple</a:t>
            </a:r>
            <a:r>
              <a:rPr lang="en-GB" dirty="0">
                <a:solidFill>
                  <a:schemeClr val="tx1"/>
                </a:solidFill>
              </a:rPr>
              <a:t>x by the integration of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a) The </a:t>
            </a:r>
            <a:r>
              <a:rPr lang="en-GB" b="1" dirty="0">
                <a:solidFill>
                  <a:schemeClr val="tx1"/>
                </a:solidFill>
              </a:rPr>
              <a:t>institutional dimension </a:t>
            </a:r>
            <a:r>
              <a:rPr lang="en-GB" dirty="0">
                <a:solidFill>
                  <a:schemeClr val="tx1"/>
                </a:solidFill>
              </a:rPr>
              <a:t>(support to the sub-national systems (rules, procedures…) of Governance and public administration in which LAs are embedded and</a:t>
            </a:r>
          </a:p>
          <a:p>
            <a:pPr lvl="0"/>
            <a:r>
              <a:rPr lang="fr-BE" dirty="0">
                <a:solidFill>
                  <a:schemeClr val="tx1"/>
                </a:solidFill>
              </a:rPr>
              <a:t>b)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The political framework </a:t>
            </a:r>
            <a:r>
              <a:rPr lang="en-GB" dirty="0">
                <a:solidFill>
                  <a:schemeClr val="tx1"/>
                </a:solidFill>
              </a:rPr>
              <a:t>(decentralisation reforms) that "creates" the above mentioned subnational system of Governance and public administration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524" y="466168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This </a:t>
            </a:r>
            <a:r>
              <a:rPr lang="en-GB" b="1" dirty="0">
                <a:solidFill>
                  <a:schemeClr val="tx1"/>
                </a:solidFill>
              </a:rPr>
              <a:t>first generation of EU decentralisation support programs</a:t>
            </a:r>
            <a:r>
              <a:rPr lang="en-GB" dirty="0">
                <a:solidFill>
                  <a:schemeClr val="tx1"/>
                </a:solidFill>
              </a:rPr>
              <a:t> were framed by the </a:t>
            </a:r>
            <a:r>
              <a:rPr lang="en-GB" b="1" dirty="0">
                <a:solidFill>
                  <a:schemeClr val="tx1"/>
                </a:solidFill>
              </a:rPr>
              <a:t>classical vision </a:t>
            </a:r>
            <a:r>
              <a:rPr lang="en-GB" dirty="0">
                <a:solidFill>
                  <a:schemeClr val="tx1"/>
                </a:solidFill>
              </a:rPr>
              <a:t>of decentralisation that has dominated the international community in the last 20 years (focus on </a:t>
            </a:r>
            <a:r>
              <a:rPr lang="en-GB" b="1" dirty="0">
                <a:solidFill>
                  <a:schemeClr val="tx1"/>
                </a:solidFill>
              </a:rPr>
              <a:t>supporting "the system", </a:t>
            </a:r>
            <a:r>
              <a:rPr lang="en-GB" dirty="0">
                <a:solidFill>
                  <a:schemeClr val="tx1"/>
                </a:solidFill>
              </a:rPr>
              <a:t>with a focus on the </a:t>
            </a:r>
            <a:r>
              <a:rPr lang="en-GB" b="1" dirty="0">
                <a:solidFill>
                  <a:schemeClr val="tx1"/>
                </a:solidFill>
              </a:rPr>
              <a:t>administrative and fiscal dimension</a:t>
            </a:r>
            <a:r>
              <a:rPr lang="en-GB" dirty="0">
                <a:solidFill>
                  <a:schemeClr val="tx1"/>
                </a:solidFill>
              </a:rPr>
              <a:t>)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In this transition from supporting local development programs to supporting decentralisation reforms EUDs have </a:t>
            </a:r>
            <a:r>
              <a:rPr lang="en-GB" b="1" dirty="0">
                <a:solidFill>
                  <a:schemeClr val="tx1"/>
                </a:solidFill>
              </a:rPr>
              <a:t>lost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423208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5" grpId="0"/>
      <p:bldP spid="16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1736</TotalTime>
  <Words>1599</Words>
  <Application>Microsoft Macintosh PowerPoint</Application>
  <PresentationFormat>Présentation à l'écran (4:3)</PresentationFormat>
  <Paragraphs>181</Paragraphs>
  <Slides>25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blank</vt:lpstr>
      <vt:lpstr>Lessons from two decades of international experience in supporting DR, LG and LD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Territorial Development is about partnerships</vt:lpstr>
      <vt:lpstr>Présentation PowerPoint</vt:lpstr>
      <vt:lpstr>‘Additional Resources’ for TD and mobilization mechanisms </vt:lpstr>
      <vt:lpstr>  THANKS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two decades of international experience in supporting DR, LG and LD</dc:title>
  <dc:creator>RODRIGUEZ BILBAO Jorge (DEVCO)</dc:creator>
  <cp:lastModifiedBy>Rodriguez</cp:lastModifiedBy>
  <cp:revision>136</cp:revision>
  <dcterms:created xsi:type="dcterms:W3CDTF">2015-07-29T15:56:28Z</dcterms:created>
  <dcterms:modified xsi:type="dcterms:W3CDTF">2016-04-03T12:30:51Z</dcterms:modified>
</cp:coreProperties>
</file>