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8" r:id="rId2"/>
    <p:sldId id="423" r:id="rId3"/>
    <p:sldId id="424" r:id="rId4"/>
    <p:sldId id="425" r:id="rId5"/>
    <p:sldId id="426" r:id="rId6"/>
    <p:sldId id="440" r:id="rId7"/>
    <p:sldId id="459" r:id="rId8"/>
    <p:sldId id="455" r:id="rId9"/>
    <p:sldId id="458" r:id="rId10"/>
    <p:sldId id="456" r:id="rId11"/>
    <p:sldId id="439" r:id="rId12"/>
    <p:sldId id="461" r:id="rId13"/>
    <p:sldId id="449" r:id="rId14"/>
    <p:sldId id="453" r:id="rId15"/>
    <p:sldId id="462" r:id="rId16"/>
    <p:sldId id="362" r:id="rId17"/>
    <p:sldId id="363" r:id="rId18"/>
    <p:sldId id="432" r:id="rId19"/>
    <p:sldId id="429" r:id="rId20"/>
    <p:sldId id="445" r:id="rId21"/>
    <p:sldId id="446" r:id="rId22"/>
    <p:sldId id="435" r:id="rId23"/>
    <p:sldId id="463" r:id="rId24"/>
    <p:sldId id="434" r:id="rId25"/>
    <p:sldId id="365" r:id="rId2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624"/>
    <a:srgbClr val="FF9933"/>
    <a:srgbClr val="00CC66"/>
    <a:srgbClr val="2D5EC1"/>
    <a:srgbClr val="0099CC"/>
    <a:srgbClr val="BDDEFF"/>
    <a:srgbClr val="99CCFF"/>
    <a:srgbClr val="8A3CC4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65" autoAdjust="0"/>
    <p:restoredTop sz="94687" autoAdjust="0"/>
  </p:normalViewPr>
  <p:slideViewPr>
    <p:cSldViewPr>
      <p:cViewPr>
        <p:scale>
          <a:sx n="75" d="100"/>
          <a:sy n="75" d="100"/>
        </p:scale>
        <p:origin x="-392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E74E2F11-B84A-4003-BC3D-3CD4BE573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1780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E37F662-8E9D-4BDB-BC6C-F30F237AF8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9740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C6153D8-470A-B444-A641-3969B601C615}" type="slidenum">
              <a:rPr lang="en-GB" smtClean="0">
                <a:ea typeface="ＭＳ Ｐゴシック" charset="-128"/>
                <a:cs typeface="ＭＳ Ｐゴシック" charset="-128"/>
              </a:rPr>
              <a:pPr/>
              <a:t>1</a:t>
            </a:fld>
            <a:endParaRPr lang="en-GB" dirty="0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xfrm>
            <a:off x="680401" y="4715788"/>
            <a:ext cx="5436874" cy="44666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/>
          <a:lstStyle/>
          <a:p>
            <a:pPr>
              <a:spcBef>
                <a:spcPct val="0"/>
              </a:spcBef>
            </a:pPr>
            <a:endParaRPr 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49802" y="9428402"/>
            <a:ext cx="2946292" cy="49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F8F064C6-479D-4F30-84DE-447663009152}" type="slidenum">
              <a:rPr lang="en-US">
                <a:solidFill>
                  <a:schemeClr val="tx1"/>
                </a:solidFill>
                <a:latin typeface="Calibri" pitchFamily="34" charset="0"/>
              </a:rPr>
              <a:pPr algn="r" eaLnBrk="1" hangingPunct="1"/>
              <a:t>10</a:t>
            </a:fld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51542" y="9430624"/>
            <a:ext cx="2946135" cy="49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47" tIns="45621" rIns="91247" bIns="45621" anchor="b"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F4CF70B5-206F-B045-8685-B4A06E2EEFBA}" type="slidenum">
              <a:rPr lang="en-GB">
                <a:solidFill>
                  <a:schemeClr val="tx1"/>
                </a:solidFill>
                <a:latin typeface="Times New Roman" charset="0"/>
              </a:rPr>
              <a:pPr algn="r" eaLnBrk="1" hangingPunct="1"/>
              <a:t>11</a:t>
            </a:fld>
            <a:endParaRPr lang="en-GB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578" y="4716105"/>
            <a:ext cx="4980521" cy="446730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98202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xfrm>
            <a:off x="680401" y="4715788"/>
            <a:ext cx="5436874" cy="44666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/>
          <a:lstStyle/>
          <a:p>
            <a:pPr>
              <a:spcBef>
                <a:spcPct val="0"/>
              </a:spcBef>
            </a:pPr>
            <a:endParaRPr 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49802" y="9428402"/>
            <a:ext cx="2946292" cy="49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F8F064C6-479D-4F30-84DE-447663009152}" type="slidenum">
              <a:rPr lang="en-US">
                <a:solidFill>
                  <a:schemeClr val="tx1"/>
                </a:solidFill>
                <a:latin typeface="Calibri" pitchFamily="34" charset="0"/>
              </a:rPr>
              <a:pPr algn="r" eaLnBrk="1" hangingPunct="1"/>
              <a:t>2</a:t>
            </a:fld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xfrm>
            <a:off x="680401" y="4715788"/>
            <a:ext cx="5436874" cy="44666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/>
          <a:lstStyle/>
          <a:p>
            <a:pPr>
              <a:spcBef>
                <a:spcPct val="0"/>
              </a:spcBef>
            </a:pPr>
            <a:endParaRPr 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49802" y="9428402"/>
            <a:ext cx="2946292" cy="49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F8F064C6-479D-4F30-84DE-447663009152}" type="slidenum">
              <a:rPr lang="en-US">
                <a:solidFill>
                  <a:schemeClr val="tx1"/>
                </a:solidFill>
                <a:latin typeface="Calibri" pitchFamily="34" charset="0"/>
              </a:rPr>
              <a:pPr algn="r" eaLnBrk="1" hangingPunct="1"/>
              <a:t>3</a:t>
            </a:fld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xfrm>
            <a:off x="680401" y="4715788"/>
            <a:ext cx="5436874" cy="44666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/>
          <a:lstStyle/>
          <a:p>
            <a:pPr>
              <a:spcBef>
                <a:spcPct val="0"/>
              </a:spcBef>
            </a:pPr>
            <a:endParaRPr 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49802" y="9428402"/>
            <a:ext cx="2946292" cy="49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F8F064C6-479D-4F30-84DE-447663009152}" type="slidenum">
              <a:rPr lang="en-US">
                <a:solidFill>
                  <a:schemeClr val="tx1"/>
                </a:solidFill>
                <a:latin typeface="Calibri" pitchFamily="34" charset="0"/>
              </a:rPr>
              <a:pPr algn="r" eaLnBrk="1" hangingPunct="1"/>
              <a:t>4</a:t>
            </a:fld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xfrm>
            <a:off x="680401" y="4715788"/>
            <a:ext cx="5436874" cy="44666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/>
          <a:lstStyle/>
          <a:p>
            <a:pPr>
              <a:spcBef>
                <a:spcPct val="0"/>
              </a:spcBef>
            </a:pPr>
            <a:endParaRPr 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49802" y="9428402"/>
            <a:ext cx="2946292" cy="49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F8F064C6-479D-4F30-84DE-447663009152}" type="slidenum">
              <a:rPr lang="en-US">
                <a:solidFill>
                  <a:schemeClr val="tx1"/>
                </a:solidFill>
                <a:latin typeface="Calibri" pitchFamily="34" charset="0"/>
              </a:rPr>
              <a:pPr algn="r" eaLnBrk="1" hangingPunct="1"/>
              <a:t>5</a:t>
            </a:fld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xfrm>
            <a:off x="680401" y="4715788"/>
            <a:ext cx="5436874" cy="44666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/>
          <a:lstStyle/>
          <a:p>
            <a:pPr>
              <a:spcBef>
                <a:spcPct val="0"/>
              </a:spcBef>
            </a:pPr>
            <a:endParaRPr 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49802" y="9428402"/>
            <a:ext cx="2946292" cy="49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F8F064C6-479D-4F30-84DE-447663009152}" type="slidenum">
              <a:rPr lang="en-US">
                <a:solidFill>
                  <a:schemeClr val="tx1"/>
                </a:solidFill>
                <a:latin typeface="Calibri" pitchFamily="34" charset="0"/>
              </a:rPr>
              <a:pPr algn="r" eaLnBrk="1" hangingPunct="1"/>
              <a:t>6</a:t>
            </a:fld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xfrm>
            <a:off x="680401" y="4715788"/>
            <a:ext cx="5436874" cy="44666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/>
          <a:lstStyle/>
          <a:p>
            <a:pPr>
              <a:spcBef>
                <a:spcPct val="0"/>
              </a:spcBef>
            </a:pPr>
            <a:endParaRPr 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49802" y="9428402"/>
            <a:ext cx="2946292" cy="49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F8F064C6-479D-4F30-84DE-447663009152}" type="slidenum">
              <a:rPr lang="en-US">
                <a:solidFill>
                  <a:schemeClr val="tx1"/>
                </a:solidFill>
                <a:latin typeface="Calibri" pitchFamily="34" charset="0"/>
              </a:rPr>
              <a:pPr algn="r" eaLnBrk="1" hangingPunct="1"/>
              <a:t>7</a:t>
            </a:fld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xfrm>
            <a:off x="680401" y="4715788"/>
            <a:ext cx="5436874" cy="44666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/>
          <a:lstStyle/>
          <a:p>
            <a:pPr>
              <a:spcBef>
                <a:spcPct val="0"/>
              </a:spcBef>
            </a:pPr>
            <a:endParaRPr 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49802" y="9428402"/>
            <a:ext cx="2946292" cy="49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F8F064C6-479D-4F30-84DE-447663009152}" type="slidenum">
              <a:rPr lang="en-US">
                <a:solidFill>
                  <a:schemeClr val="tx1"/>
                </a:solidFill>
                <a:latin typeface="Calibri" pitchFamily="34" charset="0"/>
              </a:rPr>
              <a:pPr algn="r" eaLnBrk="1" hangingPunct="1"/>
              <a:t>8</a:t>
            </a:fld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xfrm>
            <a:off x="680401" y="4715788"/>
            <a:ext cx="5436874" cy="44666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/>
          <a:lstStyle/>
          <a:p>
            <a:pPr>
              <a:spcBef>
                <a:spcPct val="0"/>
              </a:spcBef>
            </a:pPr>
            <a:endParaRPr 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49802" y="9428402"/>
            <a:ext cx="2946292" cy="49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F8F064C6-479D-4F30-84DE-447663009152}" type="slidenum">
              <a:rPr lang="en-US">
                <a:solidFill>
                  <a:schemeClr val="tx1"/>
                </a:solidFill>
                <a:latin typeface="Calibri" pitchFamily="34" charset="0"/>
              </a:rPr>
              <a:pPr algn="r" eaLnBrk="1" hangingPunct="1"/>
              <a:t>9</a:t>
            </a:fld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021F7497-A2EB-436D-B124-700CA55E9D9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20A20-C03D-4B92-9AC4-C73586DEBB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5862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FC3870-1EFB-4195-92D4-360D8EC488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047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0C3A9-E294-4162-8EC5-4BFA77FBA78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055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E633EA-E5D7-42C2-B947-47791C4C3F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8128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D2ECFB-4786-4B25-9119-0ACFACB403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684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6CB32-ADAD-4D23-9D2B-8AA4EC893F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7414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9E6D7-4F87-4FA4-9A4E-95702F6C47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98601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0CC17D-47C5-47FD-ABE4-8D3EB831AF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3219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2AF4A0-7C13-49AA-B070-27E648E0348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07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7C868-256A-46BD-80AD-D93EC46CA0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9242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167B3A5C-6E2B-4916-98BC-4826DECBCE8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59283" y="2852936"/>
            <a:ext cx="8863013" cy="1823888"/>
          </a:xfrm>
        </p:spPr>
        <p:txBody>
          <a:bodyPr/>
          <a:lstStyle/>
          <a:p>
            <a:pPr algn="ctr"/>
            <a:r>
              <a:rPr lang="en-GB" sz="3200" i="1" dirty="0"/>
              <a:t>L</a:t>
            </a:r>
            <a:r>
              <a:rPr lang="en-GB" sz="3200" i="1" dirty="0" smtClean="0"/>
              <a:t>essons </a:t>
            </a:r>
            <a:r>
              <a:rPr lang="en-GB" sz="3200" i="1" dirty="0"/>
              <a:t>from two decades of international experience in supporting DR, LG and </a:t>
            </a:r>
            <a:r>
              <a:rPr lang="en-GB" sz="3200" i="1" dirty="0" smtClean="0"/>
              <a:t>LD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GB" sz="3200" dirty="0" smtClean="0"/>
              <a:t/>
            </a:r>
            <a:br>
              <a:rPr lang="en-GB" sz="3200" dirty="0" smtClean="0"/>
            </a:br>
            <a:endParaRPr lang="en-GB" sz="32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70384" y="1119188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en-GB" sz="3600" b="1" dirty="0" smtClean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The decentralisation-development nexus</a:t>
            </a:r>
            <a:endParaRPr lang="en-GB" sz="3600" b="1" dirty="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4303455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Jorge Rodriguez Bilbao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fr-FR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“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Civil Society &amp; Local Authorities"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European Commission-DG DEVCO B2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Workshop on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Territorial Approaches to Local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Development</a:t>
            </a:r>
          </a:p>
          <a:p>
            <a:pPr algn="ctr"/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What does it entail and how can it be fostered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in </a:t>
            </a:r>
            <a:r>
              <a:rPr lang="en-AU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Eastern and Southern African countries</a:t>
            </a: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?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Dar </a:t>
            </a:r>
            <a:r>
              <a:rPr lang="en-GB" sz="2000" dirty="0" err="1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Es</a:t>
            </a:r>
            <a:r>
              <a:rPr lang="en-GB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Salaam, 04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to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6 April 2016 </a:t>
            </a:r>
            <a:endParaRPr lang="en-GB" sz="2000" dirty="0">
              <a:solidFill>
                <a:srgbClr val="FFD624"/>
              </a:solidFill>
              <a:ea typeface="MS P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395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4700984" cy="594928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9524" y="39812"/>
            <a:ext cx="89569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D624"/>
                </a:solidFill>
              </a:rPr>
              <a:t>The learning curve of the EC regarding </a:t>
            </a:r>
            <a:r>
              <a:rPr lang="en-US" sz="2000" b="1" dirty="0" err="1">
                <a:solidFill>
                  <a:srgbClr val="FFD624"/>
                </a:solidFill>
              </a:rPr>
              <a:t>decentralisation</a:t>
            </a:r>
            <a:r>
              <a:rPr lang="en-US" sz="2000" b="1" dirty="0">
                <a:solidFill>
                  <a:srgbClr val="FFD624"/>
                </a:solidFill>
              </a:rPr>
              <a:t>, local development and local authorities</a:t>
            </a:r>
            <a:endParaRPr lang="en-GB" sz="2000" b="1" dirty="0">
              <a:solidFill>
                <a:srgbClr val="FFD624"/>
              </a:solidFill>
            </a:endParaRPr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1331640" y="4293096"/>
            <a:ext cx="2448272" cy="1224136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Rectangle 13"/>
          <p:cNvSpPr/>
          <p:nvPr/>
        </p:nvSpPr>
        <p:spPr>
          <a:xfrm>
            <a:off x="4725392" y="937320"/>
            <a:ext cx="431110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 smtClean="0">
                <a:solidFill>
                  <a:srgbClr val="000000"/>
                </a:solidFill>
              </a:rPr>
              <a:t>The </a:t>
            </a:r>
            <a:r>
              <a:rPr lang="en-GB" sz="1600" dirty="0">
                <a:solidFill>
                  <a:srgbClr val="000000"/>
                </a:solidFill>
              </a:rPr>
              <a:t>Growing r</a:t>
            </a:r>
            <a:r>
              <a:rPr lang="en-GB" sz="1600" b="1" u="sng" dirty="0">
                <a:solidFill>
                  <a:srgbClr val="0070C0"/>
                </a:solidFill>
              </a:rPr>
              <a:t>ecognition </a:t>
            </a:r>
            <a:r>
              <a:rPr lang="en-GB" sz="1600" dirty="0">
                <a:solidFill>
                  <a:srgbClr val="000000"/>
                </a:solidFill>
              </a:rPr>
              <a:t>of the role of </a:t>
            </a:r>
            <a:r>
              <a:rPr lang="en-GB" sz="1600" b="1" u="sng" dirty="0">
                <a:solidFill>
                  <a:srgbClr val="0070C0"/>
                </a:solidFill>
              </a:rPr>
              <a:t>LAs</a:t>
            </a:r>
            <a:r>
              <a:rPr lang="en-GB" sz="1600" dirty="0">
                <a:solidFill>
                  <a:srgbClr val="000000"/>
                </a:solidFill>
              </a:rPr>
              <a:t> as </a:t>
            </a:r>
            <a:r>
              <a:rPr lang="en-GB" sz="1600" b="1" u="sng" dirty="0">
                <a:solidFill>
                  <a:srgbClr val="0070C0"/>
                </a:solidFill>
              </a:rPr>
              <a:t>developmental </a:t>
            </a:r>
            <a:r>
              <a:rPr lang="en-GB" sz="1600" b="1" u="sng" dirty="0" smtClean="0">
                <a:solidFill>
                  <a:srgbClr val="0070C0"/>
                </a:solidFill>
              </a:rPr>
              <a:t>actors.  </a:t>
            </a:r>
          </a:p>
          <a:p>
            <a:pPr marL="285750" lvl="0" indent="-285750">
              <a:buFont typeface="Lucida Grande"/>
              <a:buChar char="-"/>
            </a:pPr>
            <a:endParaRPr lang="en-GB" sz="1600" b="1" u="sng" dirty="0" smtClean="0">
              <a:solidFill>
                <a:srgbClr val="0070C0"/>
              </a:solidFill>
            </a:endParaRPr>
          </a:p>
          <a:p>
            <a:pPr marL="285750" indent="-285750">
              <a:buFont typeface="Lucida Grande"/>
              <a:buChar char="-"/>
            </a:pPr>
            <a:r>
              <a:rPr lang="en-GB" sz="1600" dirty="0">
                <a:solidFill>
                  <a:srgbClr val="000000"/>
                </a:solidFill>
              </a:rPr>
              <a:t>Many of the effects of different </a:t>
            </a:r>
            <a:r>
              <a:rPr lang="en-GB" sz="1600" b="1" u="sng" dirty="0">
                <a:solidFill>
                  <a:srgbClr val="0070C0"/>
                </a:solidFill>
              </a:rPr>
              <a:t>crises </a:t>
            </a:r>
            <a:r>
              <a:rPr lang="en-GB" sz="1600" dirty="0">
                <a:solidFill>
                  <a:srgbClr val="000000"/>
                </a:solidFill>
              </a:rPr>
              <a:t>( global warming, energy shortages and food security concerns) are </a:t>
            </a:r>
            <a:r>
              <a:rPr lang="en-GB" sz="1600" b="1" u="sng" dirty="0">
                <a:solidFill>
                  <a:srgbClr val="0070C0"/>
                </a:solidFill>
              </a:rPr>
              <a:t>experienced locally </a:t>
            </a:r>
            <a:r>
              <a:rPr lang="en-GB" sz="1600" dirty="0">
                <a:solidFill>
                  <a:srgbClr val="000000"/>
                </a:solidFill>
              </a:rPr>
              <a:t>and </a:t>
            </a:r>
            <a:r>
              <a:rPr lang="en-GB" sz="1600" b="1" u="sng" dirty="0">
                <a:solidFill>
                  <a:srgbClr val="0070C0"/>
                </a:solidFill>
              </a:rPr>
              <a:t>local adaption mechanisms </a:t>
            </a:r>
            <a:r>
              <a:rPr lang="en-GB" sz="1600" dirty="0">
                <a:solidFill>
                  <a:srgbClr val="000000"/>
                </a:solidFill>
              </a:rPr>
              <a:t>need to be implemented. </a:t>
            </a:r>
            <a:endParaRPr lang="en-GB" sz="1600" dirty="0" smtClean="0">
              <a:solidFill>
                <a:srgbClr val="000000"/>
              </a:solidFill>
            </a:endParaRPr>
          </a:p>
          <a:p>
            <a:pPr marL="285750" indent="-285750">
              <a:buFont typeface="Lucida Grande"/>
              <a:buChar char="-"/>
            </a:pPr>
            <a:endParaRPr lang="en-GB" sz="1600" dirty="0" smtClean="0">
              <a:solidFill>
                <a:srgbClr val="000000"/>
              </a:solidFill>
            </a:endParaRPr>
          </a:p>
          <a:p>
            <a:pPr marL="285750" indent="-285750">
              <a:buFont typeface="Lucida Grande"/>
              <a:buChar char="-"/>
            </a:pPr>
            <a:r>
              <a:rPr lang="en-US" sz="1600" dirty="0" smtClean="0">
                <a:solidFill>
                  <a:srgbClr val="000000"/>
                </a:solidFill>
              </a:rPr>
              <a:t>As </a:t>
            </a:r>
            <a:r>
              <a:rPr lang="en-US" sz="1600" dirty="0">
                <a:solidFill>
                  <a:srgbClr val="000000"/>
                </a:solidFill>
              </a:rPr>
              <a:t>a consequence Local Authorities are increasingly seen as critically important </a:t>
            </a:r>
            <a:r>
              <a:rPr lang="en-US" sz="1600" b="1" u="sng" dirty="0">
                <a:solidFill>
                  <a:srgbClr val="0070C0"/>
                </a:solidFill>
              </a:rPr>
              <a:t>partners</a:t>
            </a:r>
            <a:r>
              <a:rPr lang="en-US" sz="1600" dirty="0">
                <a:solidFill>
                  <a:srgbClr val="000000"/>
                </a:solidFill>
              </a:rPr>
              <a:t> of central governments, who could both </a:t>
            </a:r>
            <a:r>
              <a:rPr lang="en-US" sz="1600" b="1" u="sng" dirty="0">
                <a:solidFill>
                  <a:srgbClr val="0070C0"/>
                </a:solidFill>
              </a:rPr>
              <a:t>implement</a:t>
            </a:r>
            <a:r>
              <a:rPr lang="en-US" sz="1600" dirty="0">
                <a:solidFill>
                  <a:srgbClr val="000000"/>
                </a:solidFill>
              </a:rPr>
              <a:t> and </a:t>
            </a:r>
            <a:r>
              <a:rPr lang="en-US" sz="1600" b="1" u="sng" dirty="0">
                <a:solidFill>
                  <a:srgbClr val="0070C0"/>
                </a:solidFill>
              </a:rPr>
              <a:t>supplement</a:t>
            </a:r>
            <a:r>
              <a:rPr lang="en-US" sz="1600" dirty="0">
                <a:solidFill>
                  <a:srgbClr val="000000"/>
                </a:solidFill>
              </a:rPr>
              <a:t> national development efforts. </a:t>
            </a:r>
            <a:endParaRPr lang="fr-FR" sz="1600" dirty="0">
              <a:solidFill>
                <a:srgbClr val="000000"/>
              </a:solidFill>
            </a:endParaRPr>
          </a:p>
          <a:p>
            <a:pPr algn="just">
              <a:buClrTx/>
            </a:pPr>
            <a:r>
              <a:rPr lang="en-GB" sz="1600" dirty="0" smtClean="0">
                <a:solidFill>
                  <a:srgbClr val="000000"/>
                </a:solidFill>
              </a:rPr>
              <a:t>. 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44268" y="5258651"/>
            <a:ext cx="43997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</a:rPr>
              <a:t>This recognition of the </a:t>
            </a:r>
            <a:r>
              <a:rPr lang="en-GB" sz="1600" b="1" u="sng" dirty="0">
                <a:solidFill>
                  <a:srgbClr val="0070C0"/>
                </a:solidFill>
              </a:rPr>
              <a:t>developmental role of LAs</a:t>
            </a:r>
            <a:r>
              <a:rPr lang="en-GB" sz="1600" dirty="0">
                <a:solidFill>
                  <a:srgbClr val="000000"/>
                </a:solidFill>
              </a:rPr>
              <a:t> means that they have a </a:t>
            </a:r>
            <a:r>
              <a:rPr lang="en-GB" sz="1600" b="1" u="sng" dirty="0">
                <a:solidFill>
                  <a:srgbClr val="0070C0"/>
                </a:solidFill>
              </a:rPr>
              <a:t>role</a:t>
            </a:r>
            <a:r>
              <a:rPr lang="en-GB" sz="1600" dirty="0">
                <a:solidFill>
                  <a:srgbClr val="000000"/>
                </a:solidFill>
              </a:rPr>
              <a:t> that </a:t>
            </a:r>
            <a:r>
              <a:rPr lang="en-GB" sz="1600" b="1" u="sng" dirty="0">
                <a:solidFill>
                  <a:srgbClr val="0070C0"/>
                </a:solidFill>
              </a:rPr>
              <a:t>goes beyond </a:t>
            </a:r>
            <a:r>
              <a:rPr lang="en-GB" sz="1600" dirty="0">
                <a:solidFill>
                  <a:srgbClr val="000000"/>
                </a:solidFill>
              </a:rPr>
              <a:t>what is suggested by the </a:t>
            </a:r>
            <a:r>
              <a:rPr lang="en-GB" sz="1600" b="1" u="sng" dirty="0">
                <a:solidFill>
                  <a:srgbClr val="0070C0"/>
                </a:solidFill>
              </a:rPr>
              <a:t>classical vision of decentralisation </a:t>
            </a:r>
            <a:r>
              <a:rPr lang="en-GB" sz="1600" dirty="0">
                <a:solidFill>
                  <a:srgbClr val="000000"/>
                </a:solidFill>
              </a:rPr>
              <a:t>as </a:t>
            </a:r>
            <a:r>
              <a:rPr lang="en-GB" sz="1600" b="1" u="sng" dirty="0" err="1">
                <a:solidFill>
                  <a:srgbClr val="0070C0"/>
                </a:solidFill>
              </a:rPr>
              <a:t>off loading</a:t>
            </a:r>
            <a:r>
              <a:rPr lang="en-GB" sz="1600" b="1" u="sng" dirty="0">
                <a:solidFill>
                  <a:srgbClr val="0070C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of </a:t>
            </a:r>
            <a:r>
              <a:rPr lang="en-GB" sz="1600" b="1" u="sng" dirty="0">
                <a:solidFill>
                  <a:srgbClr val="0070C0"/>
                </a:solidFill>
              </a:rPr>
              <a:t>functions towards passive LAs</a:t>
            </a:r>
            <a:endParaRPr lang="fr-FR" sz="1600" b="1" u="sng" dirty="0">
              <a:solidFill>
                <a:srgbClr val="0070C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051720" y="5661248"/>
            <a:ext cx="2617949" cy="764468"/>
            <a:chOff x="2051720" y="5661248"/>
            <a:chExt cx="2617949" cy="764468"/>
          </a:xfrm>
        </p:grpSpPr>
        <p:sp>
          <p:nvSpPr>
            <p:cNvPr id="15" name="Oval 5"/>
            <p:cNvSpPr>
              <a:spLocks noChangeArrowheads="1"/>
            </p:cNvSpPr>
            <p:nvPr/>
          </p:nvSpPr>
          <p:spPr bwMode="auto">
            <a:xfrm>
              <a:off x="2051720" y="5661248"/>
              <a:ext cx="2088232" cy="76446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marL="3175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Right Arrow 15"/>
            <p:cNvSpPr/>
            <p:nvPr/>
          </p:nvSpPr>
          <p:spPr bwMode="auto">
            <a:xfrm>
              <a:off x="4307197" y="5916415"/>
              <a:ext cx="362472" cy="254133"/>
            </a:xfrm>
            <a:prstGeom prst="rightArrow">
              <a:avLst/>
            </a:prstGeom>
            <a:solidFill>
              <a:schemeClr val="tx2">
                <a:lumMod val="95000"/>
                <a:lumOff val="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1414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7504" y="2492896"/>
            <a:ext cx="51482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</a:rPr>
              <a:t>Recognise that  LAs are </a:t>
            </a:r>
            <a:r>
              <a:rPr lang="en-US" sz="1800" b="1" u="sng" dirty="0">
                <a:solidFill>
                  <a:srgbClr val="0070C0"/>
                </a:solidFill>
              </a:rPr>
              <a:t>political actors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(i.e. self-government mechanisms of a local political constituency) and</a:t>
            </a:r>
            <a:r>
              <a:rPr lang="en-US" sz="1800" dirty="0"/>
              <a:t> </a:t>
            </a:r>
            <a:r>
              <a:rPr lang="en-US" sz="1800" b="1" u="sng" dirty="0">
                <a:solidFill>
                  <a:srgbClr val="0070C0"/>
                </a:solidFill>
              </a:rPr>
              <a:t>not just managerial entities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for delivery of a specific set of services;</a:t>
            </a:r>
          </a:p>
        </p:txBody>
      </p:sp>
      <p:grpSp>
        <p:nvGrpSpPr>
          <p:cNvPr id="5" name="Grouper 4"/>
          <p:cNvGrpSpPr/>
          <p:nvPr/>
        </p:nvGrpSpPr>
        <p:grpSpPr>
          <a:xfrm>
            <a:off x="5220072" y="1124744"/>
            <a:ext cx="3923928" cy="5698977"/>
            <a:chOff x="5220072" y="1124744"/>
            <a:chExt cx="3923928" cy="5698977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20072" y="2132857"/>
              <a:ext cx="3923928" cy="46908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708688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8437" name="Rectangle 16"/>
            <p:cNvSpPr>
              <a:spLocks noChangeArrowheads="1"/>
            </p:cNvSpPr>
            <p:nvPr/>
          </p:nvSpPr>
          <p:spPr bwMode="auto">
            <a:xfrm>
              <a:off x="5580112" y="1124744"/>
              <a:ext cx="280843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i="1" dirty="0">
                  <a:solidFill>
                    <a:srgbClr val="0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A paradigm shift in DEVCO! 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2373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D624"/>
                </a:solidFill>
              </a:rPr>
              <a:t>T</a:t>
            </a:r>
            <a:r>
              <a:rPr lang="en-US" sz="2800" b="1" dirty="0" smtClean="0">
                <a:solidFill>
                  <a:srgbClr val="FFD624"/>
                </a:solidFill>
              </a:rPr>
              <a:t>he EU vision of LAs as developmental actors</a:t>
            </a:r>
            <a:endParaRPr lang="fr-FR" sz="2800" b="1" dirty="0">
              <a:solidFill>
                <a:srgbClr val="FFD624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52736"/>
            <a:ext cx="5148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i="1" dirty="0">
                <a:solidFill>
                  <a:srgbClr val="0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“Empowering Local Authorities in partner countries</a:t>
            </a:r>
          </a:p>
          <a:p>
            <a:pPr algn="ctr"/>
            <a:r>
              <a:rPr lang="en-US" sz="1800" b="1" i="1" dirty="0">
                <a:solidFill>
                  <a:srgbClr val="0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for enhanced governance and more effective development outcomes</a:t>
            </a:r>
            <a:endParaRPr lang="fr-FR" sz="1800" b="1" i="1" dirty="0">
              <a:solidFill>
                <a:srgbClr val="00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9512" y="4077072"/>
            <a:ext cx="51482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 u="sng" dirty="0">
                <a:solidFill>
                  <a:srgbClr val="0070C0"/>
                </a:solidFill>
              </a:rPr>
              <a:t>Commits EU </a:t>
            </a:r>
            <a:r>
              <a:rPr lang="en-US" sz="1800" dirty="0" smtClean="0">
                <a:solidFill>
                  <a:schemeClr val="tx1"/>
                </a:solidFill>
              </a:rPr>
              <a:t>to </a:t>
            </a:r>
            <a:r>
              <a:rPr lang="en-US" sz="1800" b="1" u="sng" dirty="0">
                <a:solidFill>
                  <a:srgbClr val="0070C0"/>
                </a:solidFill>
              </a:rPr>
              <a:t>promote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b="1" u="sng" dirty="0">
                <a:solidFill>
                  <a:srgbClr val="0070C0"/>
                </a:solidFill>
              </a:rPr>
              <a:t>territorial development;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9512" y="4725144"/>
            <a:ext cx="514826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</a:rPr>
              <a:t>Recognise </a:t>
            </a:r>
            <a:r>
              <a:rPr lang="en-GB" sz="1800" b="1" u="sng" dirty="0">
                <a:solidFill>
                  <a:srgbClr val="0070C0"/>
                </a:solidFill>
              </a:rPr>
              <a:t>that  LAs </a:t>
            </a:r>
            <a:r>
              <a:rPr lang="en-GB" sz="1800" dirty="0" smtClean="0">
                <a:solidFill>
                  <a:srgbClr val="000000"/>
                </a:solidFill>
              </a:rPr>
              <a:t>are the </a:t>
            </a:r>
            <a:r>
              <a:rPr lang="en-GB" sz="1800" b="1" u="sng" dirty="0">
                <a:solidFill>
                  <a:srgbClr val="0070C0"/>
                </a:solidFill>
              </a:rPr>
              <a:t>pivotal actor of genuine, a bottom-up territorial development</a:t>
            </a:r>
            <a:r>
              <a:rPr lang="en-GB" sz="1800" dirty="0" smtClean="0">
                <a:solidFill>
                  <a:srgbClr val="000000"/>
                </a:solidFill>
              </a:rPr>
              <a:t> process </a:t>
            </a:r>
            <a:r>
              <a:rPr lang="en-GB" sz="1800" b="1" u="sng" dirty="0">
                <a:solidFill>
                  <a:srgbClr val="0070C0"/>
                </a:solidFill>
              </a:rPr>
              <a:t>involving communities, CSO and the private sector</a:t>
            </a:r>
            <a:endParaRPr lang="en-US" sz="18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6602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63000" cy="1800200"/>
          </a:xfrm>
        </p:spPr>
        <p:txBody>
          <a:bodyPr>
            <a:normAutofit lnSpcReduction="10000"/>
          </a:bodyPr>
          <a:lstStyle/>
          <a:p>
            <a:r>
              <a:rPr lang="en-US" i="0" kern="120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Local Authorities must be recognized as </a:t>
            </a:r>
            <a:r>
              <a:rPr lang="en-US" sz="2400" b="1" i="0" u="sng" dirty="0" smtClean="0">
                <a:solidFill>
                  <a:srgbClr val="0070C0"/>
                </a:solidFill>
              </a:rPr>
              <a:t>political </a:t>
            </a:r>
            <a:r>
              <a:rPr lang="en-US" sz="2400" b="1" i="0" u="sng" dirty="0">
                <a:solidFill>
                  <a:srgbClr val="0070C0"/>
                </a:solidFill>
              </a:rPr>
              <a:t>actors</a:t>
            </a:r>
            <a:r>
              <a:rPr lang="en-US" sz="2400" i="0" dirty="0"/>
              <a:t> </a:t>
            </a:r>
            <a:r>
              <a:rPr lang="en-US" i="0" kern="120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(i.e. self-</a:t>
            </a:r>
            <a:r>
              <a:rPr lang="en-US" i="0" kern="1200" dirty="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government </a:t>
            </a:r>
            <a:r>
              <a:rPr lang="en-US" i="0" kern="120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mechanisms of a local political constituency</a:t>
            </a:r>
            <a:r>
              <a:rPr lang="en-US" sz="2000" i="0" kern="120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) </a:t>
            </a:r>
            <a:r>
              <a:rPr lang="en-US" i="0" kern="120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and</a:t>
            </a:r>
            <a:r>
              <a:rPr lang="en-US" sz="2400" i="0" dirty="0"/>
              <a:t> </a:t>
            </a:r>
            <a:r>
              <a:rPr lang="en-US" sz="2400" b="1" i="0" u="sng" dirty="0">
                <a:solidFill>
                  <a:srgbClr val="0070C0"/>
                </a:solidFill>
              </a:rPr>
              <a:t>not just </a:t>
            </a:r>
            <a:r>
              <a:rPr lang="en-US" sz="2400" b="1" i="0" u="sng" dirty="0" smtClean="0">
                <a:solidFill>
                  <a:srgbClr val="0070C0"/>
                </a:solidFill>
              </a:rPr>
              <a:t>managerial </a:t>
            </a:r>
            <a:r>
              <a:rPr lang="en-US" sz="2400" b="1" i="0" u="sng" dirty="0">
                <a:solidFill>
                  <a:srgbClr val="0070C0"/>
                </a:solidFill>
              </a:rPr>
              <a:t>entities</a:t>
            </a:r>
            <a:r>
              <a:rPr lang="en-US" sz="2400" i="0" dirty="0"/>
              <a:t> </a:t>
            </a:r>
            <a:r>
              <a:rPr lang="en-US" i="0" kern="120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for delivery of a specific set of services, and… </a:t>
            </a:r>
          </a:p>
          <a:p>
            <a:pPr lvl="0"/>
            <a:endParaRPr lang="en-US" sz="2400" dirty="0" smtClean="0"/>
          </a:p>
          <a:p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-684584" y="0"/>
            <a:ext cx="10009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2000" b="1" dirty="0" smtClean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EU </a:t>
            </a:r>
            <a:r>
              <a:rPr lang="en-US" sz="2000" b="1" dirty="0" err="1" smtClean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Communic</a:t>
            </a:r>
            <a:r>
              <a:rPr lang="en-US" sz="2000" b="1" dirty="0" smtClean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 on Local Authorities as developmental actors: General mandate and specific fonctions</a:t>
            </a:r>
            <a:endParaRPr lang="fr-FR" sz="2000" b="1" dirty="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3284984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ea typeface="MS PGothic" pitchFamily="34" charset="-128"/>
              </a:rPr>
              <a:t>Accordingly, Local Authorities must be recognized as having both: </a:t>
            </a:r>
          </a:p>
          <a:p>
            <a:pPr lvl="1"/>
            <a:r>
              <a:rPr lang="en-US" sz="2400" u="sng" dirty="0">
                <a:solidFill>
                  <a:srgbClr val="0070C0"/>
                </a:solidFill>
              </a:rPr>
              <a:t>A</a:t>
            </a:r>
            <a:r>
              <a:rPr lang="en-US" sz="2400" dirty="0"/>
              <a:t> </a:t>
            </a:r>
            <a:r>
              <a:rPr lang="en-US" sz="2400" b="1" u="sng" dirty="0">
                <a:solidFill>
                  <a:srgbClr val="0070C0"/>
                </a:solidFill>
              </a:rPr>
              <a:t>general mandate</a:t>
            </a:r>
            <a:r>
              <a:rPr lang="en-US" sz="2400" b="1" dirty="0">
                <a:solidFill>
                  <a:srgbClr val="0070C0"/>
                </a:solidFill>
              </a:rPr>
              <a:t>  </a:t>
            </a:r>
            <a:r>
              <a:rPr lang="en-US" sz="2400" dirty="0">
                <a:solidFill>
                  <a:schemeClr val="tx1"/>
                </a:solidFill>
                <a:ea typeface="MS PGothic" pitchFamily="34" charset="-128"/>
              </a:rPr>
              <a:t>enabling then to undertake , within the frame of national Law, any activity deemed to contribute to the welfare of their communities as well as </a:t>
            </a:r>
          </a:p>
          <a:p>
            <a:pPr lvl="1"/>
            <a:r>
              <a:rPr lang="en-US" sz="2400" b="1" u="sng" dirty="0">
                <a:solidFill>
                  <a:srgbClr val="0070C0"/>
                </a:solidFill>
              </a:rPr>
              <a:t>A specific responsibilities for functions </a:t>
            </a:r>
            <a:r>
              <a:rPr lang="en-US" sz="2400" dirty="0">
                <a:solidFill>
                  <a:schemeClr val="tx1"/>
                </a:solidFill>
                <a:ea typeface="MS PGothic" pitchFamily="34" charset="-128"/>
              </a:rPr>
              <a:t>devolved or delegated to them.</a:t>
            </a:r>
          </a:p>
        </p:txBody>
      </p:sp>
    </p:spTree>
    <p:extLst>
      <p:ext uri="{BB962C8B-B14F-4D97-AF65-F5344CB8AC3E}">
        <p14:creationId xmlns:p14="http://schemas.microsoft.com/office/powerpoint/2010/main" val="1986246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72616" y="0"/>
            <a:ext cx="9324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GB" sz="2800" b="1" dirty="0" smtClean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The decentralisation-development nexus</a:t>
            </a:r>
            <a:endParaRPr lang="en-GB" sz="2800" b="1" dirty="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3789040"/>
            <a:ext cx="868680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800" b="1" i="0" u="sng" dirty="0" smtClean="0">
                <a:solidFill>
                  <a:srgbClr val="0070C0"/>
                </a:solidFill>
              </a:rPr>
              <a:t>Improve</a:t>
            </a:r>
            <a:r>
              <a:rPr lang="en-US" sz="1800" i="0" dirty="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 </a:t>
            </a:r>
            <a:r>
              <a:rPr lang="en-US" sz="1800" i="0" dirty="0" smtClean="0">
                <a:solidFill>
                  <a:srgbClr val="000000"/>
                </a:solidFill>
                <a:latin typeface="Verdana" pitchFamily="34" charset="0"/>
              </a:rPr>
              <a:t>what the economist calls the</a:t>
            </a:r>
            <a:r>
              <a:rPr lang="en-US" sz="1800" i="0" dirty="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 </a:t>
            </a:r>
            <a:r>
              <a:rPr lang="en-US" sz="1800" b="1" i="0" u="sng" dirty="0" err="1" smtClean="0">
                <a:solidFill>
                  <a:srgbClr val="0070C0"/>
                </a:solidFill>
              </a:rPr>
              <a:t>allocative</a:t>
            </a:r>
            <a:r>
              <a:rPr lang="en-US" sz="1800" b="1" i="0" u="sng" dirty="0" smtClean="0">
                <a:solidFill>
                  <a:srgbClr val="0070C0"/>
                </a:solidFill>
              </a:rPr>
              <a:t> and productive efficiency of public expenditures in a locality</a:t>
            </a:r>
            <a:r>
              <a:rPr lang="en-US" sz="1800" b="0" i="0" dirty="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1196752"/>
            <a:ext cx="81934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This recognition of the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developmental role of LAs</a:t>
            </a:r>
            <a:r>
              <a:rPr lang="en-GB" sz="2000" dirty="0">
                <a:solidFill>
                  <a:srgbClr val="000000"/>
                </a:solidFill>
              </a:rPr>
              <a:t> means that they have a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role</a:t>
            </a:r>
            <a:r>
              <a:rPr lang="en-GB" sz="2000" dirty="0">
                <a:solidFill>
                  <a:srgbClr val="000000"/>
                </a:solidFill>
              </a:rPr>
              <a:t> that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goes beyond </a:t>
            </a:r>
            <a:r>
              <a:rPr lang="en-GB" sz="2000" dirty="0">
                <a:solidFill>
                  <a:srgbClr val="000000"/>
                </a:solidFill>
              </a:rPr>
              <a:t>what is suggested by the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classical vision of decentralisation </a:t>
            </a:r>
            <a:r>
              <a:rPr lang="en-GB" sz="2000" dirty="0">
                <a:solidFill>
                  <a:srgbClr val="000000"/>
                </a:solidFill>
              </a:rPr>
              <a:t>as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off loading </a:t>
            </a:r>
            <a:r>
              <a:rPr lang="en-GB" sz="2000" dirty="0">
                <a:solidFill>
                  <a:srgbClr val="000000"/>
                </a:solidFill>
              </a:rPr>
              <a:t>of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functions towards passive LAs</a:t>
            </a:r>
            <a:endParaRPr lang="fr-FR" sz="2200" b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2708920"/>
            <a:ext cx="82809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In fact,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LAs</a:t>
            </a:r>
            <a:r>
              <a:rPr lang="en-GB" sz="2000" dirty="0" smtClean="0">
                <a:solidFill>
                  <a:srgbClr val="000000"/>
                </a:solidFill>
              </a:rPr>
              <a:t> </a:t>
            </a:r>
            <a:r>
              <a:rPr lang="en-GB" sz="2000" dirty="0">
                <a:solidFill>
                  <a:srgbClr val="000000"/>
                </a:solidFill>
              </a:rPr>
              <a:t>can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contribute</a:t>
            </a:r>
            <a:r>
              <a:rPr lang="en-GB" sz="2000" dirty="0">
                <a:solidFill>
                  <a:srgbClr val="000000"/>
                </a:solidFill>
              </a:rPr>
              <a:t> to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development</a:t>
            </a:r>
            <a:r>
              <a:rPr lang="en-GB" sz="2000" dirty="0">
                <a:solidFill>
                  <a:srgbClr val="000000"/>
                </a:solidFill>
              </a:rPr>
              <a:t>, as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partners</a:t>
            </a:r>
            <a:r>
              <a:rPr lang="en-GB" sz="2000" dirty="0">
                <a:solidFill>
                  <a:srgbClr val="000000"/>
                </a:solidFill>
              </a:rPr>
              <a:t> of national Governments, in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two</a:t>
            </a:r>
            <a:r>
              <a:rPr lang="en-GB" sz="2000" dirty="0">
                <a:solidFill>
                  <a:srgbClr val="000000"/>
                </a:solidFill>
              </a:rPr>
              <a:t> complementary </a:t>
            </a:r>
            <a:r>
              <a:rPr lang="en-GB" sz="2200" b="1" u="sng" dirty="0">
                <a:solidFill>
                  <a:srgbClr val="0070C0"/>
                </a:solidFill>
                <a:latin typeface="+mn-lt"/>
              </a:rPr>
              <a:t>ways:</a:t>
            </a:r>
            <a:endParaRPr lang="fr-FR" sz="2200" b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568" y="5589240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To promote genuine Local/Territorial Development– see below </a:t>
            </a:r>
            <a:r>
              <a:rPr lang="en-US" sz="2000" dirty="0"/>
              <a:t>– </a:t>
            </a:r>
            <a:r>
              <a:rPr lang="en-US" sz="2000" b="1" u="sng" dirty="0">
                <a:solidFill>
                  <a:srgbClr val="0070C0"/>
                </a:solidFill>
              </a:rPr>
              <a:t>both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processes must be supported by decentralization  reforms  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4509120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srgbClr val="0070C0"/>
                </a:solidFill>
              </a:rPr>
              <a:t>Mobilize</a:t>
            </a:r>
            <a:r>
              <a:rPr lang="en-US" sz="1800" dirty="0"/>
              <a:t> </a:t>
            </a:r>
            <a:r>
              <a:rPr lang="en-GB" sz="1800" b="1" u="sng" dirty="0">
                <a:solidFill>
                  <a:srgbClr val="0070C0"/>
                </a:solidFill>
                <a:latin typeface="+mn-lt"/>
              </a:rPr>
              <a:t>additional resources </a:t>
            </a:r>
            <a:r>
              <a:rPr lang="en-GB" sz="1800" dirty="0">
                <a:solidFill>
                  <a:srgbClr val="000000"/>
                </a:solidFill>
              </a:rPr>
              <a:t>from the </a:t>
            </a:r>
            <a:r>
              <a:rPr lang="en-GB" sz="1800" b="1" u="sng" dirty="0">
                <a:solidFill>
                  <a:srgbClr val="0070C0"/>
                </a:solidFill>
                <a:latin typeface="+mn-lt"/>
              </a:rPr>
              <a:t>people</a:t>
            </a:r>
            <a:r>
              <a:rPr lang="en-GB" sz="1800" dirty="0">
                <a:solidFill>
                  <a:srgbClr val="000000"/>
                </a:solidFill>
              </a:rPr>
              <a:t> and from their </a:t>
            </a:r>
            <a:r>
              <a:rPr lang="en-GB" sz="1800" b="1" u="sng" dirty="0">
                <a:solidFill>
                  <a:srgbClr val="0070C0"/>
                </a:solidFill>
              </a:rPr>
              <a:t>in</a:t>
            </a:r>
            <a:r>
              <a:rPr lang="en-GB" sz="1800" b="1" u="sng" dirty="0" smtClean="0">
                <a:solidFill>
                  <a:srgbClr val="0070C0"/>
                </a:solidFill>
              </a:rPr>
              <a:t>teraction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en-GB" sz="1800" dirty="0">
                <a:solidFill>
                  <a:srgbClr val="000000"/>
                </a:solidFill>
              </a:rPr>
              <a:t>with </a:t>
            </a:r>
            <a:r>
              <a:rPr lang="en-GB" sz="1800" b="1" u="sng" dirty="0">
                <a:solidFill>
                  <a:srgbClr val="0070C0"/>
                </a:solidFill>
              </a:rPr>
              <a:t>communities</a:t>
            </a:r>
            <a:r>
              <a:rPr lang="en-GB" sz="1800" dirty="0">
                <a:solidFill>
                  <a:srgbClr val="000000"/>
                </a:solidFill>
              </a:rPr>
              <a:t> and </a:t>
            </a:r>
            <a:r>
              <a:rPr lang="en-GB" sz="1800" b="1" u="sng" dirty="0">
                <a:solidFill>
                  <a:srgbClr val="0070C0"/>
                </a:solidFill>
              </a:rPr>
              <a:t>private sector</a:t>
            </a:r>
            <a:r>
              <a:rPr lang="en-GB" sz="1800" dirty="0">
                <a:solidFill>
                  <a:srgbClr val="000000"/>
                </a:solidFill>
              </a:rPr>
              <a:t>, and bring those resources to bear on the </a:t>
            </a:r>
            <a:r>
              <a:rPr lang="en-GB" sz="1800" b="1" u="sng" dirty="0">
                <a:solidFill>
                  <a:srgbClr val="0070C0"/>
                </a:solidFill>
                <a:latin typeface="+mn-lt"/>
              </a:rPr>
              <a:t>national development effort</a:t>
            </a:r>
            <a:endParaRPr lang="en-US" sz="1800" b="1" u="sng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8766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684213" y="3573463"/>
            <a:ext cx="21590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200" i="0"/>
          </a:p>
        </p:txBody>
      </p:sp>
      <p:sp>
        <p:nvSpPr>
          <p:cNvPr id="14" name="Rectangle 13"/>
          <p:cNvSpPr/>
          <p:nvPr/>
        </p:nvSpPr>
        <p:spPr>
          <a:xfrm>
            <a:off x="0" y="2780928"/>
            <a:ext cx="48600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chemeClr val="tx1"/>
                </a:solidFill>
                <a:ea typeface="MS PGothic" pitchFamily="34" charset="-128"/>
              </a:rPr>
              <a:t>Process of </a:t>
            </a:r>
            <a:r>
              <a:rPr lang="en-GB" sz="2000" b="1" dirty="0">
                <a:solidFill>
                  <a:schemeClr val="tx1"/>
                </a:solidFill>
                <a:ea typeface="MS PGothic" pitchFamily="34" charset="-128"/>
              </a:rPr>
              <a:t>State Reform </a:t>
            </a:r>
            <a:r>
              <a:rPr lang="en-GB" sz="2000" dirty="0">
                <a:solidFill>
                  <a:schemeClr val="tx1"/>
                </a:solidFill>
                <a:ea typeface="MS PGothic" pitchFamily="34" charset="-128"/>
              </a:rPr>
              <a:t>composed by a </a:t>
            </a:r>
            <a:r>
              <a:rPr lang="en-GB" sz="2000" b="1" dirty="0">
                <a:solidFill>
                  <a:schemeClr val="tx1"/>
                </a:solidFill>
                <a:ea typeface="MS PGothic" pitchFamily="34" charset="-128"/>
              </a:rPr>
              <a:t>set of public policies</a:t>
            </a:r>
            <a:r>
              <a:rPr lang="en-GB" sz="2000" dirty="0">
                <a:solidFill>
                  <a:schemeClr val="tx1"/>
                </a:solidFill>
                <a:ea typeface="MS PGothic" pitchFamily="34" charset="-128"/>
              </a:rPr>
              <a:t> that 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intended to </a:t>
            </a:r>
            <a:r>
              <a:rPr lang="en-US" sz="2000" b="1" dirty="0">
                <a:solidFill>
                  <a:schemeClr val="tx1"/>
                </a:solidFill>
                <a:ea typeface="MS PGothic" pitchFamily="34" charset="-128"/>
              </a:rPr>
              <a:t>transfer responsibilities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, </a:t>
            </a:r>
            <a:r>
              <a:rPr lang="en-US" sz="2000" b="1" dirty="0">
                <a:solidFill>
                  <a:schemeClr val="tx1"/>
                </a:solidFill>
                <a:ea typeface="MS PGothic" pitchFamily="34" charset="-128"/>
              </a:rPr>
              <a:t>resources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 and </a:t>
            </a:r>
            <a:r>
              <a:rPr lang="en-US" sz="2000" b="1" dirty="0">
                <a:solidFill>
                  <a:schemeClr val="tx1"/>
                </a:solidFill>
                <a:ea typeface="MS PGothic" pitchFamily="34" charset="-128"/>
              </a:rPr>
              <a:t>general authority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 from </a:t>
            </a:r>
            <a:r>
              <a:rPr lang="en-US" sz="2000" b="1" dirty="0">
                <a:solidFill>
                  <a:schemeClr val="tx1"/>
                </a:solidFill>
                <a:ea typeface="MS PGothic" pitchFamily="34" charset="-128"/>
              </a:rPr>
              <a:t>higher levels to newly empowered lower levels of government</a:t>
            </a:r>
            <a:endParaRPr lang="fr-FR" sz="20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-108520" y="5085184"/>
            <a:ext cx="5148064" cy="1450425"/>
            <a:chOff x="-10765" y="4435185"/>
            <a:chExt cx="4659430" cy="1450425"/>
          </a:xfrm>
        </p:grpSpPr>
        <p:sp>
          <p:nvSpPr>
            <p:cNvPr id="2" name="Rectangle 1"/>
            <p:cNvSpPr/>
            <p:nvPr/>
          </p:nvSpPr>
          <p:spPr>
            <a:xfrm>
              <a:off x="-10765" y="5054613"/>
              <a:ext cx="465943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/>
              <a:r>
                <a:rPr lang="en-US" altLang="en-US" sz="2400" dirty="0">
                  <a:solidFill>
                    <a:schemeClr val="tx1"/>
                  </a:solidFill>
                </a:rPr>
                <a:t>S</a:t>
              </a:r>
              <a:r>
                <a:rPr lang="en-US" altLang="en-US" sz="2400" dirty="0" smtClean="0">
                  <a:solidFill>
                    <a:schemeClr val="tx1"/>
                  </a:solidFill>
                </a:rPr>
                <a:t>tressing </a:t>
              </a:r>
              <a:r>
                <a:rPr lang="en-US" altLang="en-US" sz="2400" dirty="0">
                  <a:solidFill>
                    <a:schemeClr val="tx1"/>
                  </a:solidFill>
                </a:rPr>
                <a:t>the </a:t>
              </a:r>
              <a:r>
                <a:rPr lang="en-US" altLang="en-US" sz="2400" b="1" dirty="0">
                  <a:solidFill>
                    <a:schemeClr val="tx1"/>
                  </a:solidFill>
                </a:rPr>
                <a:t>administrative</a:t>
              </a:r>
              <a:r>
                <a:rPr lang="en-US" altLang="en-US" sz="2400" dirty="0">
                  <a:solidFill>
                    <a:schemeClr val="tx1"/>
                  </a:solidFill>
                </a:rPr>
                <a:t>/ </a:t>
              </a:r>
              <a:r>
                <a:rPr lang="en-US" altLang="en-US" sz="2400" b="1" dirty="0">
                  <a:solidFill>
                    <a:schemeClr val="tx1"/>
                  </a:solidFill>
                </a:rPr>
                <a:t>fiscal</a:t>
              </a:r>
              <a:r>
                <a:rPr lang="en-US" altLang="en-US" sz="2400" dirty="0">
                  <a:solidFill>
                    <a:schemeClr val="tx1"/>
                  </a:solidFill>
                </a:rPr>
                <a:t> </a:t>
              </a:r>
              <a:r>
                <a:rPr lang="en-US" altLang="en-US" sz="2400" b="1" dirty="0">
                  <a:solidFill>
                    <a:schemeClr val="tx1"/>
                  </a:solidFill>
                </a:rPr>
                <a:t>dimensions</a:t>
              </a:r>
              <a:r>
                <a:rPr lang="en-US" altLang="en-US" sz="2400" dirty="0">
                  <a:solidFill>
                    <a:schemeClr val="tx1"/>
                  </a:solidFill>
                </a:rPr>
                <a:t> of the </a:t>
              </a:r>
              <a:r>
                <a:rPr lang="en-US" altLang="en-US" sz="2400" dirty="0" smtClean="0">
                  <a:solidFill>
                    <a:schemeClr val="tx1"/>
                  </a:solidFill>
                </a:rPr>
                <a:t>reforms</a:t>
              </a:r>
              <a:endParaRPr lang="en-US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" name="Right Arrow 3"/>
            <p:cNvSpPr/>
            <p:nvPr/>
          </p:nvSpPr>
          <p:spPr bwMode="auto">
            <a:xfrm rot="5400000">
              <a:off x="2150870" y="4499547"/>
              <a:ext cx="558291" cy="429567"/>
            </a:xfrm>
            <a:prstGeom prst="rightArrow">
              <a:avLst/>
            </a:prstGeom>
            <a:solidFill>
              <a:schemeClr val="tx2">
                <a:lumMod val="95000"/>
                <a:lumOff val="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48064" y="5006629"/>
            <a:ext cx="4151164" cy="1864774"/>
            <a:chOff x="5148064" y="4496322"/>
            <a:chExt cx="4151164" cy="1864774"/>
          </a:xfrm>
        </p:grpSpPr>
        <p:sp>
          <p:nvSpPr>
            <p:cNvPr id="5" name="Rectangle 4"/>
            <p:cNvSpPr/>
            <p:nvPr/>
          </p:nvSpPr>
          <p:spPr>
            <a:xfrm>
              <a:off x="5148064" y="5160768"/>
              <a:ext cx="4151164" cy="1200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/>
              <a:r>
                <a:rPr lang="en-US" altLang="en-US" sz="2400" dirty="0" smtClean="0">
                  <a:solidFill>
                    <a:schemeClr val="tx1"/>
                  </a:solidFill>
                </a:rPr>
                <a:t>Stressing </a:t>
              </a:r>
              <a:r>
                <a:rPr lang="en-US" altLang="en-US" sz="2400" dirty="0">
                  <a:solidFill>
                    <a:schemeClr val="tx1"/>
                  </a:solidFill>
                </a:rPr>
                <a:t>the </a:t>
              </a:r>
              <a:r>
                <a:rPr lang="en-US" altLang="en-US" sz="2400" b="1" dirty="0">
                  <a:solidFill>
                    <a:schemeClr val="tx1"/>
                  </a:solidFill>
                </a:rPr>
                <a:t>political/social</a:t>
              </a:r>
              <a:r>
                <a:rPr lang="en-US" altLang="en-US" sz="2400" dirty="0">
                  <a:solidFill>
                    <a:schemeClr val="tx1"/>
                  </a:solidFill>
                </a:rPr>
                <a:t> </a:t>
              </a:r>
              <a:r>
                <a:rPr lang="en-US" altLang="en-US" sz="2400" b="1" dirty="0">
                  <a:solidFill>
                    <a:schemeClr val="tx1"/>
                  </a:solidFill>
                </a:rPr>
                <a:t>dimensions</a:t>
              </a:r>
              <a:r>
                <a:rPr lang="en-US" altLang="en-US" sz="2400" dirty="0">
                  <a:solidFill>
                    <a:schemeClr val="tx1"/>
                  </a:solidFill>
                </a:rPr>
                <a:t> of the reforms</a:t>
              </a:r>
            </a:p>
          </p:txBody>
        </p:sp>
        <p:sp>
          <p:nvSpPr>
            <p:cNvPr id="18" name="Right Arrow 17"/>
            <p:cNvSpPr/>
            <p:nvPr/>
          </p:nvSpPr>
          <p:spPr bwMode="auto">
            <a:xfrm rot="5400000">
              <a:off x="6707073" y="4560684"/>
              <a:ext cx="558291" cy="429567"/>
            </a:xfrm>
            <a:prstGeom prst="rightArrow">
              <a:avLst/>
            </a:prstGeom>
            <a:solidFill>
              <a:schemeClr val="tx2">
                <a:lumMod val="95000"/>
                <a:lumOff val="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-2430016" y="1556792"/>
            <a:ext cx="4860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FR" sz="2000" b="1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1115616" y="1916832"/>
            <a:ext cx="382934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r>
              <a:rPr lang="en-GB" altLang="en-US" sz="2400" b="1" dirty="0">
                <a:solidFill>
                  <a:schemeClr val="tx1"/>
                </a:solidFill>
              </a:rPr>
              <a:t>The classical definition</a:t>
            </a:r>
            <a:endParaRPr lang="fr-BE" altLang="en-US" sz="2400" b="1" dirty="0">
              <a:solidFill>
                <a:schemeClr val="tx1"/>
              </a:solidFill>
            </a:endParaRPr>
          </a:p>
          <a:p>
            <a:pPr lvl="1" algn="ctr">
              <a:lnSpc>
                <a:spcPct val="80000"/>
              </a:lnSpc>
              <a:buSzPct val="60000"/>
            </a:pPr>
            <a:endParaRPr lang="fr-BE" altLang="en-US" sz="2600" b="1" dirty="0" smtClean="0"/>
          </a:p>
          <a:p>
            <a:pPr lvl="1">
              <a:lnSpc>
                <a:spcPct val="80000"/>
              </a:lnSpc>
              <a:buSzPct val="60000"/>
            </a:pPr>
            <a:endParaRPr lang="fr-BE" altLang="en-US" sz="2400" dirty="0" smtClean="0"/>
          </a:p>
          <a:p>
            <a:pPr lvl="1">
              <a:lnSpc>
                <a:spcPct val="80000"/>
              </a:lnSpc>
              <a:buSzPct val="60000"/>
            </a:pPr>
            <a:endParaRPr lang="en-GB" altLang="en-US" sz="2400" dirty="0" smtClean="0"/>
          </a:p>
          <a:p>
            <a:pPr lvl="1">
              <a:spcBef>
                <a:spcPct val="20000"/>
              </a:spcBef>
            </a:pPr>
            <a:endParaRPr lang="fr-BE" altLang="en-US" sz="2400" b="1" dirty="0" smtClean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</a:pPr>
            <a:endParaRPr lang="fr-BE" altLang="en-US" sz="2400" b="1" dirty="0" smtClean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altLang="en-US" sz="2400" b="1" dirty="0" smtClean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</a:pPr>
            <a:endParaRPr lang="fr-BE" altLang="en-US" sz="2400" b="1" dirty="0" smtClean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altLang="en-US" sz="2400" dirty="0" smtClean="0"/>
          </a:p>
          <a:p>
            <a:pPr lvl="1">
              <a:spcBef>
                <a:spcPct val="20000"/>
              </a:spcBef>
            </a:pPr>
            <a:endParaRPr lang="en-GB" altLang="en-US" sz="2400" dirty="0" smtClean="0"/>
          </a:p>
          <a:p>
            <a:pPr lvl="1">
              <a:spcBef>
                <a:spcPct val="20000"/>
              </a:spcBef>
            </a:pPr>
            <a:endParaRPr lang="en-GB" altLang="en-US" sz="2400" b="1" dirty="0" smtClean="0"/>
          </a:p>
          <a:p>
            <a:pPr lvl="1">
              <a:spcBef>
                <a:spcPct val="20000"/>
              </a:spcBef>
            </a:pPr>
            <a:endParaRPr lang="en-GB" altLang="en-US" sz="2400" b="1" dirty="0" smtClean="0"/>
          </a:p>
          <a:p>
            <a:pPr lvl="1">
              <a:spcBef>
                <a:spcPct val="20000"/>
              </a:spcBef>
            </a:pPr>
            <a:endParaRPr lang="en-US" altLang="en-US" sz="2400" b="1" dirty="0" smtClean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altLang="en-US" sz="2400" b="1" dirty="0" smtClean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altLang="en-US" sz="2400" b="1" dirty="0"/>
          </a:p>
        </p:txBody>
      </p:sp>
      <p:grpSp>
        <p:nvGrpSpPr>
          <p:cNvPr id="3" name="Grouper 2"/>
          <p:cNvGrpSpPr/>
          <p:nvPr/>
        </p:nvGrpSpPr>
        <p:grpSpPr>
          <a:xfrm>
            <a:off x="4788024" y="1628800"/>
            <a:ext cx="4248472" cy="4098072"/>
            <a:chOff x="4788024" y="1628800"/>
            <a:chExt cx="4248472" cy="4098072"/>
          </a:xfrm>
        </p:grpSpPr>
        <p:sp>
          <p:nvSpPr>
            <p:cNvPr id="14346" name="ZoneTexte 11"/>
            <p:cNvSpPr txBox="1">
              <a:spLocks noChangeArrowheads="1"/>
            </p:cNvSpPr>
            <p:nvPr/>
          </p:nvSpPr>
          <p:spPr bwMode="auto">
            <a:xfrm>
              <a:off x="4788024" y="3356992"/>
              <a:ext cx="4141968" cy="2369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marL="0" lvl="1"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b="0" dirty="0">
                  <a:solidFill>
                    <a:schemeClr val="tx1"/>
                  </a:solidFill>
                </a:rPr>
                <a:t>A </a:t>
              </a:r>
              <a:r>
                <a:rPr lang="en-US" altLang="en-US" dirty="0">
                  <a:solidFill>
                    <a:schemeClr val="tx1"/>
                  </a:solidFill>
                </a:rPr>
                <a:t>political process </a:t>
              </a:r>
              <a:r>
                <a:rPr lang="en-US" altLang="en-US" b="0" dirty="0">
                  <a:solidFill>
                    <a:schemeClr val="tx1"/>
                  </a:solidFill>
                </a:rPr>
                <a:t>of  </a:t>
              </a:r>
              <a:r>
                <a:rPr lang="en-US" altLang="en-US" dirty="0">
                  <a:solidFill>
                    <a:schemeClr val="tx1"/>
                  </a:solidFill>
                </a:rPr>
                <a:t>empowerment of people </a:t>
              </a:r>
              <a:r>
                <a:rPr lang="en-US" altLang="en-US" b="0" dirty="0">
                  <a:solidFill>
                    <a:schemeClr val="tx1"/>
                  </a:solidFill>
                </a:rPr>
                <a:t>over the public sector </a:t>
              </a:r>
              <a:r>
                <a:rPr lang="en-US" altLang="en-US" dirty="0">
                  <a:solidFill>
                    <a:schemeClr val="tx1"/>
                  </a:solidFill>
                </a:rPr>
                <a:t>through</a:t>
              </a:r>
              <a:r>
                <a:rPr lang="en-US" altLang="en-US" b="0" dirty="0">
                  <a:solidFill>
                    <a:schemeClr val="tx1"/>
                  </a:solidFill>
                </a:rPr>
                <a:t> the </a:t>
              </a:r>
              <a:r>
                <a:rPr lang="en-US" altLang="en-US" dirty="0">
                  <a:solidFill>
                    <a:schemeClr val="tx1"/>
                  </a:solidFill>
                </a:rPr>
                <a:t>empowerment</a:t>
              </a:r>
              <a:r>
                <a:rPr lang="en-US" altLang="en-US" b="0" dirty="0">
                  <a:solidFill>
                    <a:schemeClr val="tx1"/>
                  </a:solidFill>
                </a:rPr>
                <a:t> of their </a:t>
              </a:r>
              <a:r>
                <a:rPr lang="en-US" altLang="en-US" dirty="0">
                  <a:solidFill>
                    <a:schemeClr val="tx1"/>
                  </a:solidFill>
                </a:rPr>
                <a:t>local governments</a:t>
              </a:r>
            </a:p>
            <a:p>
              <a:pPr marL="0" lvl="1"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2400" dirty="0">
                <a:solidFill>
                  <a:schemeClr val="tx1"/>
                </a:solidFill>
              </a:endParaRPr>
            </a:p>
            <a:p>
              <a:pPr marL="0" lvl="1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400" dirty="0">
                  <a:solidFill>
                    <a:schemeClr val="tx1"/>
                  </a:solidFill>
                </a:rPr>
                <a:t> </a:t>
              </a:r>
              <a:endParaRPr lang="fr-FR" altLang="en-US" sz="2400" i="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004048" y="1628800"/>
              <a:ext cx="403244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0000"/>
                  </a:solidFill>
                </a:rPr>
                <a:t>A broader development-oriented definition of </a:t>
              </a:r>
              <a:r>
                <a:rPr lang="en-US" sz="2400" b="1" dirty="0">
                  <a:solidFill>
                    <a:schemeClr val="tx1"/>
                  </a:solidFill>
                  <a:ea typeface="MS PGothic" pitchFamily="34" charset="-128"/>
                </a:rPr>
                <a:t>decentralisation</a:t>
              </a:r>
              <a:endParaRPr lang="fr-FR" sz="2400" b="1" dirty="0">
                <a:solidFill>
                  <a:schemeClr val="tx1"/>
                </a:solidFill>
                <a:ea typeface="MS PGothic" pitchFamily="34" charset="-128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647056" y="1052736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For </a:t>
            </a:r>
            <a:r>
              <a:rPr lang="en-GB" sz="2000" b="1" dirty="0">
                <a:solidFill>
                  <a:srgbClr val="000000"/>
                </a:solidFill>
              </a:rPr>
              <a:t>b</a:t>
            </a:r>
            <a:r>
              <a:rPr lang="en-GB" sz="2000" b="1" dirty="0" smtClean="0">
                <a:solidFill>
                  <a:srgbClr val="000000"/>
                </a:solidFill>
              </a:rPr>
              <a:t>oth </a:t>
            </a:r>
            <a:r>
              <a:rPr lang="en-GB" sz="2000" dirty="0">
                <a:solidFill>
                  <a:srgbClr val="000000"/>
                </a:solidFill>
              </a:rPr>
              <a:t>this </a:t>
            </a:r>
            <a:r>
              <a:rPr lang="en-GB" sz="2000" b="1" dirty="0">
                <a:solidFill>
                  <a:srgbClr val="000000"/>
                </a:solidFill>
              </a:rPr>
              <a:t>processes </a:t>
            </a:r>
            <a:r>
              <a:rPr lang="en-GB" sz="2000" dirty="0">
                <a:solidFill>
                  <a:srgbClr val="000000"/>
                </a:solidFill>
              </a:rPr>
              <a:t>to take place </a:t>
            </a:r>
            <a:r>
              <a:rPr lang="en-GB" sz="2000" dirty="0" smtClean="0">
                <a:solidFill>
                  <a:srgbClr val="000000"/>
                </a:solidFill>
              </a:rPr>
              <a:t>you </a:t>
            </a:r>
            <a:r>
              <a:rPr lang="en-GB" sz="2000" dirty="0">
                <a:solidFill>
                  <a:srgbClr val="000000"/>
                </a:solidFill>
              </a:rPr>
              <a:t>need a </a:t>
            </a:r>
            <a:r>
              <a:rPr lang="en-GB" sz="2000" b="1" dirty="0">
                <a:solidFill>
                  <a:srgbClr val="000000"/>
                </a:solidFill>
              </a:rPr>
              <a:t>real empowerment of localities</a:t>
            </a:r>
            <a:r>
              <a:rPr lang="en-GB" sz="2000" dirty="0"/>
              <a:t>. </a:t>
            </a:r>
            <a:endParaRPr lang="fr-FR" sz="2000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0" y="9128"/>
            <a:ext cx="669674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r>
              <a:rPr lang="en-GB" altLang="en-US" sz="3200" b="1" dirty="0" smtClean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Rethinking decentralisation</a:t>
            </a:r>
            <a:endParaRPr lang="fr-BE" altLang="en-US" sz="3200" b="1" dirty="0" smtClean="0"/>
          </a:p>
          <a:p>
            <a:pPr lvl="1">
              <a:lnSpc>
                <a:spcPct val="80000"/>
              </a:lnSpc>
              <a:buSzPct val="60000"/>
            </a:pPr>
            <a:endParaRPr lang="fr-BE" altLang="en-US" sz="3200" dirty="0" smtClean="0"/>
          </a:p>
          <a:p>
            <a:pPr lvl="1">
              <a:lnSpc>
                <a:spcPct val="80000"/>
              </a:lnSpc>
              <a:buSzPct val="60000"/>
            </a:pPr>
            <a:endParaRPr lang="en-GB" altLang="en-US" sz="3200" dirty="0" smtClean="0"/>
          </a:p>
          <a:p>
            <a:pPr lvl="1">
              <a:spcBef>
                <a:spcPct val="20000"/>
              </a:spcBef>
            </a:pPr>
            <a:endParaRPr lang="fr-BE" altLang="en-US" sz="3200" b="1" dirty="0" smtClean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altLang="en-US" sz="2400" b="1" dirty="0">
              <a:solidFill>
                <a:schemeClr val="tx1"/>
              </a:solidFill>
            </a:endParaRPr>
          </a:p>
          <a:p>
            <a:pPr lvl="1">
              <a:spcBef>
                <a:spcPct val="20000"/>
              </a:spcBef>
            </a:pPr>
            <a:endParaRPr lang="en-GB" altLang="en-US" sz="3200" dirty="0" smtClean="0"/>
          </a:p>
          <a:p>
            <a:pPr lvl="1">
              <a:spcBef>
                <a:spcPct val="20000"/>
              </a:spcBef>
            </a:pPr>
            <a:endParaRPr lang="en-GB" altLang="en-US" sz="3200" dirty="0" smtClean="0"/>
          </a:p>
          <a:p>
            <a:pPr lvl="1">
              <a:spcBef>
                <a:spcPct val="20000"/>
              </a:spcBef>
            </a:pPr>
            <a:endParaRPr lang="en-GB" altLang="en-US" sz="3200" b="1" dirty="0" smtClean="0"/>
          </a:p>
          <a:p>
            <a:pPr lvl="1">
              <a:spcBef>
                <a:spcPct val="20000"/>
              </a:spcBef>
            </a:pPr>
            <a:endParaRPr lang="en-GB" altLang="en-US" sz="3200" b="1" dirty="0" smtClean="0"/>
          </a:p>
          <a:p>
            <a:pPr lvl="1">
              <a:spcBef>
                <a:spcPct val="20000"/>
              </a:spcBef>
            </a:pPr>
            <a:endParaRPr lang="en-US" altLang="en-US" sz="3200" b="1" dirty="0" smtClean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altLang="en-US" sz="3200" b="1" dirty="0" smtClean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183874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339" y="1268760"/>
            <a:ext cx="8763000" cy="864096"/>
          </a:xfrm>
        </p:spPr>
        <p:txBody>
          <a:bodyPr>
            <a:noAutofit/>
          </a:bodyPr>
          <a:lstStyle/>
          <a:p>
            <a:r>
              <a:rPr lang="en-GB" sz="1600" b="1" i="0" dirty="0">
                <a:solidFill>
                  <a:schemeClr val="tx1"/>
                </a:solidFill>
                <a:ea typeface="MS PGothic" pitchFamily="34" charset="-128"/>
              </a:rPr>
              <a:t>If </a:t>
            </a:r>
            <a:r>
              <a:rPr lang="en-GB" sz="1600" i="0" dirty="0">
                <a:solidFill>
                  <a:schemeClr val="tx1"/>
                </a:solidFill>
                <a:ea typeface="MS PGothic" pitchFamily="34" charset="-128"/>
              </a:rPr>
              <a:t> the </a:t>
            </a:r>
            <a:r>
              <a:rPr lang="en-GB" sz="1600" b="1" i="0" dirty="0">
                <a:solidFill>
                  <a:schemeClr val="tx1"/>
                </a:solidFill>
                <a:ea typeface="MS PGothic" pitchFamily="34" charset="-128"/>
              </a:rPr>
              <a:t>empowerment of genuine local authorities </a:t>
            </a:r>
            <a:r>
              <a:rPr lang="en-GB" sz="1600" i="0" dirty="0">
                <a:solidFill>
                  <a:schemeClr val="tx1"/>
                </a:solidFill>
                <a:ea typeface="MS PGothic" pitchFamily="34" charset="-128"/>
              </a:rPr>
              <a:t>must be seen not as an end in itself, but as a </a:t>
            </a:r>
            <a:r>
              <a:rPr lang="en-GB" sz="1600" b="1" i="0" dirty="0">
                <a:solidFill>
                  <a:schemeClr val="tx1"/>
                </a:solidFill>
                <a:ea typeface="MS PGothic" pitchFamily="34" charset="-128"/>
              </a:rPr>
              <a:t>mean</a:t>
            </a:r>
            <a:r>
              <a:rPr lang="en-GB" sz="1600" i="0" dirty="0">
                <a:solidFill>
                  <a:schemeClr val="tx1"/>
                </a:solidFill>
                <a:ea typeface="MS PGothic" pitchFamily="34" charset="-128"/>
              </a:rPr>
              <a:t> for </a:t>
            </a:r>
            <a:r>
              <a:rPr lang="en-GB" sz="1600" b="1" i="0" dirty="0">
                <a:solidFill>
                  <a:schemeClr val="tx1"/>
                </a:solidFill>
                <a:ea typeface="MS PGothic" pitchFamily="34" charset="-128"/>
              </a:rPr>
              <a:t>empowering people </a:t>
            </a:r>
            <a:r>
              <a:rPr lang="en-GB" sz="1600" i="0" dirty="0">
                <a:solidFill>
                  <a:schemeClr val="tx1"/>
                </a:solidFill>
                <a:ea typeface="MS PGothic" pitchFamily="34" charset="-128"/>
              </a:rPr>
              <a:t>with greater choice and control over the delivery of public services and local development at large, it </a:t>
            </a:r>
            <a:r>
              <a:rPr lang="en-GB" sz="1600" i="0" dirty="0" smtClean="0">
                <a:solidFill>
                  <a:schemeClr val="tx1"/>
                </a:solidFill>
                <a:ea typeface="MS PGothic" pitchFamily="34" charset="-128"/>
              </a:rPr>
              <a:t>follows: </a:t>
            </a:r>
            <a:endParaRPr lang="en-US" sz="1600" i="0" dirty="0" smtClean="0"/>
          </a:p>
        </p:txBody>
      </p:sp>
      <p:sp>
        <p:nvSpPr>
          <p:cNvPr id="2" name="Rectangle 1"/>
          <p:cNvSpPr/>
          <p:nvPr/>
        </p:nvSpPr>
        <p:spPr>
          <a:xfrm>
            <a:off x="107504" y="17190"/>
            <a:ext cx="71256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D624"/>
                </a:solidFill>
              </a:rPr>
              <a:t>Decentralisation</a:t>
            </a:r>
            <a:r>
              <a:rPr lang="en-US" sz="2800" b="1" dirty="0" smtClean="0">
                <a:solidFill>
                  <a:srgbClr val="FFD624"/>
                </a:solidFill>
              </a:rPr>
              <a:t> as empowerment</a:t>
            </a:r>
            <a:endParaRPr lang="en-GB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1205880" y="2530624"/>
            <a:ext cx="6750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First, that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better local governance 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and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local development results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,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rather than conformity to normative standards 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of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functional and resources assignments 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are the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criteria 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by which the success of the reforms should be assessed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83568" y="3607842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sz="1400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Second, the </a:t>
            </a:r>
            <a:r>
              <a:rPr lang="en-GB" sz="1400" b="1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empowerment of LAs cannot be limited </a:t>
            </a:r>
            <a:r>
              <a:rPr lang="en-GB" sz="1400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to a greater role in </a:t>
            </a:r>
            <a:r>
              <a:rPr lang="en-GB" sz="1400" b="1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direct provision of public services</a:t>
            </a:r>
            <a:r>
              <a:rPr lang="en-GB" sz="1400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, but must extend to their </a:t>
            </a:r>
            <a:r>
              <a:rPr lang="en-GB" sz="1400" b="1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ability to influence</a:t>
            </a:r>
            <a:r>
              <a:rPr lang="en-GB" sz="1400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, and </a:t>
            </a:r>
            <a:r>
              <a:rPr lang="en-GB" sz="1400" b="1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cooperate</a:t>
            </a:r>
            <a:r>
              <a:rPr lang="en-GB" sz="1400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 with, </a:t>
            </a:r>
            <a:r>
              <a:rPr lang="en-GB" sz="1400" b="1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other public sector actors </a:t>
            </a:r>
            <a:r>
              <a:rPr lang="en-GB" sz="1400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operating in the locality. This brings to the fore the need for effective </a:t>
            </a:r>
            <a:r>
              <a:rPr lang="en-GB" sz="1400" b="1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mechanisms of inter-governmental cooperation </a:t>
            </a:r>
            <a:r>
              <a:rPr lang="en-GB" sz="1400" dirty="0" smtClean="0">
                <a:solidFill>
                  <a:schemeClr val="tx1"/>
                </a:solidFill>
                <a:latin typeface="+mn-lt"/>
                <a:ea typeface="MS PGothic" pitchFamily="34" charset="-128"/>
              </a:rPr>
              <a:t>(for consultation, coordination and mutual contracting). </a:t>
            </a:r>
            <a:endParaRPr lang="en-GB" sz="1400" dirty="0">
              <a:solidFill>
                <a:schemeClr val="tx1"/>
              </a:solidFill>
              <a:latin typeface="+mn-lt"/>
              <a:ea typeface="MS PGothic" pitchFamily="34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5028109"/>
            <a:ext cx="702968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Third,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success of DR 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depends on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local governance mechanisms 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that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enable people to effectively interact 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with their own local government at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all stages of formation and implementation of local public policies.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 This requires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not just mechanisms 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for people to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participate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 in local policy-making and hold accountable local officials, but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also e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nhanced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forms of active citizenship 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including </a:t>
            </a:r>
            <a:r>
              <a:rPr lang="en-GB" sz="1400" b="1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civic engagement in co-provision and co-production of services</a:t>
            </a:r>
            <a:r>
              <a:rPr lang="en-GB" sz="1400" dirty="0">
                <a:solidFill>
                  <a:schemeClr val="tx1"/>
                </a:solidFill>
                <a:latin typeface="+mn-lt"/>
                <a:ea typeface="MS PGothic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5179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339" y="1268760"/>
            <a:ext cx="8763000" cy="864096"/>
          </a:xfrm>
        </p:spPr>
        <p:txBody>
          <a:bodyPr>
            <a:normAutofit/>
          </a:bodyPr>
          <a:lstStyle/>
          <a:p>
            <a:r>
              <a:rPr lang="en-US" sz="2000" i="0" dirty="0">
                <a:solidFill>
                  <a:schemeClr val="tx1"/>
                </a:solidFill>
                <a:ea typeface="MS PGothic" pitchFamily="34" charset="-128"/>
              </a:rPr>
              <a:t>Many  real-world decentralization reforms,</a:t>
            </a:r>
            <a:r>
              <a:rPr lang="en-US" sz="1600" i="0" dirty="0"/>
              <a:t> </a:t>
            </a:r>
            <a:r>
              <a:rPr lang="en-US" sz="2000" b="1" i="0" u="sng" dirty="0">
                <a:solidFill>
                  <a:srgbClr val="0070C0"/>
                </a:solidFill>
              </a:rPr>
              <a:t>do not promote local development  </a:t>
            </a:r>
            <a:r>
              <a:rPr lang="en-US" sz="2000" b="1" i="0" dirty="0">
                <a:solidFill>
                  <a:srgbClr val="0070C0"/>
                </a:solidFill>
              </a:rPr>
              <a:t>Why?</a:t>
            </a:r>
          </a:p>
          <a:p>
            <a:pPr lvl="0"/>
            <a:endParaRPr lang="en-US" sz="2000" i="0" dirty="0" smtClean="0"/>
          </a:p>
        </p:txBody>
      </p:sp>
      <p:sp>
        <p:nvSpPr>
          <p:cNvPr id="2" name="Rectangle 1"/>
          <p:cNvSpPr/>
          <p:nvPr/>
        </p:nvSpPr>
        <p:spPr>
          <a:xfrm>
            <a:off x="107504" y="17190"/>
            <a:ext cx="69669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</a:rPr>
              <a:t>Decentralisation </a:t>
            </a:r>
            <a:r>
              <a:rPr lang="en-US" sz="2800" b="1" dirty="0">
                <a:solidFill>
                  <a:srgbClr val="FFD624"/>
                </a:solidFill>
              </a:rPr>
              <a:t>in the real world</a:t>
            </a:r>
            <a:endParaRPr lang="en-GB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95536" y="1988840"/>
            <a:ext cx="82089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sz="1600" dirty="0"/>
          </a:p>
          <a:p>
            <a:pPr marL="800100" lvl="1" indent="-342900">
              <a:buFont typeface="Lucida Grande"/>
              <a:buChar char="-"/>
            </a:pP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First, because they are designed for  political </a:t>
            </a:r>
            <a:r>
              <a:rPr lang="en-US" sz="2000" dirty="0" smtClean="0">
                <a:solidFill>
                  <a:schemeClr val="tx1"/>
                </a:solidFill>
                <a:ea typeface="MS PGothic" pitchFamily="34" charset="-128"/>
              </a:rPr>
              <a:t>and 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not for development</a:t>
            </a:r>
            <a:r>
              <a:rPr lang="en-US" sz="2000" dirty="0" smtClean="0">
                <a:solidFill>
                  <a:schemeClr val="tx1"/>
                </a:solidFill>
                <a:ea typeface="MS PGothic" pitchFamily="34" charset="-128"/>
              </a:rPr>
              <a:t>. 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Decentralization reforms (DR) are </a:t>
            </a:r>
            <a:r>
              <a:rPr lang="en-US" sz="2000" b="1" u="sng" dirty="0">
                <a:solidFill>
                  <a:srgbClr val="0070C0"/>
                </a:solidFill>
              </a:rPr>
              <a:t>driven by politics </a:t>
            </a:r>
            <a:r>
              <a:rPr lang="en-US" sz="2000" b="1" dirty="0">
                <a:solidFill>
                  <a:srgbClr val="0070C0"/>
                </a:solidFill>
              </a:rPr>
              <a:t>…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while their developmental potential is </a:t>
            </a:r>
            <a:r>
              <a:rPr lang="en-US" sz="2000" b="1" u="sng" dirty="0">
                <a:solidFill>
                  <a:srgbClr val="0070C0"/>
                </a:solidFill>
              </a:rPr>
              <a:t>shaped by policy</a:t>
            </a:r>
          </a:p>
          <a:p>
            <a:pPr marL="800100" lvl="1" indent="-342900">
              <a:buFont typeface="Lucida Grande"/>
              <a:buChar char="-"/>
            </a:pPr>
            <a:endParaRPr lang="en-US" sz="2000" b="1" u="sng" dirty="0">
              <a:solidFill>
                <a:srgbClr val="0070C0"/>
              </a:solidFill>
              <a:latin typeface="+mn-lt"/>
            </a:endParaRPr>
          </a:p>
          <a:p>
            <a:endParaRPr lang="en-US" sz="1600" dirty="0"/>
          </a:p>
          <a:p>
            <a:endParaRPr lang="en-US" sz="1600" b="1" u="sng" dirty="0">
              <a:solidFill>
                <a:srgbClr val="0070C0"/>
              </a:solidFill>
            </a:endParaRPr>
          </a:p>
          <a:p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395536" y="3573016"/>
            <a:ext cx="820891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Lucida Grande"/>
              <a:buChar char="-"/>
            </a:pPr>
            <a:endParaRPr lang="en-US" sz="2000" dirty="0">
              <a:solidFill>
                <a:schemeClr val="tx1"/>
              </a:solidFill>
              <a:ea typeface="MS PGothic" pitchFamily="34" charset="-128"/>
            </a:endParaRPr>
          </a:p>
          <a:p>
            <a:pPr marL="800100" lvl="1" indent="-342900">
              <a:buFont typeface="Lucida Grande"/>
              <a:buChar char="-"/>
            </a:pP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Second, because the space that they can nevertheless open for local/territorial development </a:t>
            </a:r>
            <a:r>
              <a:rPr lang="en-US" sz="2000" b="1" dirty="0" smtClean="0">
                <a:solidFill>
                  <a:srgbClr val="0070C0"/>
                </a:solidFill>
                <a:latin typeface="+mn-lt"/>
              </a:rPr>
              <a:t>depends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: </a:t>
            </a:r>
          </a:p>
          <a:p>
            <a:pPr marL="1257300" lvl="2" indent="-342900">
              <a:buFont typeface="Wingdings" charset="2"/>
              <a:buChar char="§"/>
            </a:pP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on the very </a:t>
            </a:r>
            <a:r>
              <a:rPr lang="en-US" sz="2000" b="1" u="sng" dirty="0">
                <a:solidFill>
                  <a:srgbClr val="0070C0"/>
                </a:solidFill>
              </a:rPr>
              <a:t>nature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 of the </a:t>
            </a:r>
            <a:r>
              <a:rPr lang="en-US" sz="2000" b="1" u="sng" dirty="0">
                <a:solidFill>
                  <a:srgbClr val="0070C0"/>
                </a:solidFill>
              </a:rPr>
              <a:t>decentralizing State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 (developmental ?) and </a:t>
            </a:r>
          </a:p>
          <a:p>
            <a:pPr marL="1257300" lvl="2" indent="-342900">
              <a:buFont typeface="Wingdings" charset="2"/>
              <a:buChar char="§"/>
            </a:pP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on the </a:t>
            </a:r>
            <a:r>
              <a:rPr lang="en-US" sz="2000" b="1" u="sng" dirty="0">
                <a:solidFill>
                  <a:srgbClr val="0070C0"/>
                </a:solidFill>
              </a:rPr>
              <a:t>role assigned to LA 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in </a:t>
            </a:r>
            <a:r>
              <a:rPr lang="en-US" sz="2000" b="1" u="sng" dirty="0">
                <a:solidFill>
                  <a:srgbClr val="0070C0"/>
                </a:solidFill>
              </a:rPr>
              <a:t>national development policy </a:t>
            </a:r>
            <a:r>
              <a:rPr lang="en-US" sz="2000" dirty="0">
                <a:solidFill>
                  <a:schemeClr val="tx1"/>
                </a:solidFill>
                <a:ea typeface="MS PGothic" pitchFamily="34" charset="-128"/>
              </a:rPr>
              <a:t>and </a:t>
            </a:r>
            <a:r>
              <a:rPr lang="en-US" sz="2000" b="1" u="sng" dirty="0">
                <a:solidFill>
                  <a:srgbClr val="0070C0"/>
                </a:solidFill>
              </a:rPr>
              <a:t>related understanding of LA autonomy and accountability requirements</a:t>
            </a:r>
          </a:p>
          <a:p>
            <a:endParaRPr lang="en-US" sz="1600" dirty="0"/>
          </a:p>
          <a:p>
            <a:endParaRPr lang="en-US" sz="1600" b="1" u="sng" dirty="0">
              <a:solidFill>
                <a:srgbClr val="0070C0"/>
              </a:solidFill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00395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035676" cy="838200"/>
          </a:xfrm>
        </p:spPr>
        <p:txBody>
          <a:bodyPr>
            <a:normAutofit/>
          </a:bodyPr>
          <a:lstStyle/>
          <a:p>
            <a:pPr lvl="0"/>
            <a:r>
              <a:rPr lang="en-US" sz="1600" dirty="0" smtClean="0"/>
              <a:t>Many </a:t>
            </a:r>
            <a:r>
              <a:rPr lang="en-US" sz="1600" dirty="0"/>
              <a:t>decentralization </a:t>
            </a:r>
            <a:r>
              <a:rPr lang="en-US" sz="1600" dirty="0" smtClean="0"/>
              <a:t>reforms</a:t>
            </a:r>
            <a:r>
              <a:rPr lang="en-US" sz="1600" b="1" dirty="0" smtClean="0"/>
              <a:t>  </a:t>
            </a:r>
            <a:r>
              <a:rPr lang="en-US" sz="1600" b="1" u="sng" dirty="0">
                <a:solidFill>
                  <a:srgbClr val="0070C0"/>
                </a:solidFill>
              </a:rPr>
              <a:t>don’t promote </a:t>
            </a:r>
            <a:r>
              <a:rPr lang="en-US" sz="1600" b="1" u="sng" dirty="0" smtClean="0">
                <a:solidFill>
                  <a:srgbClr val="0070C0"/>
                </a:solidFill>
              </a:rPr>
              <a:t>Development  </a:t>
            </a:r>
            <a:r>
              <a:rPr lang="en-US" sz="1600" b="1" u="sng" dirty="0">
                <a:solidFill>
                  <a:srgbClr val="0070C0"/>
                </a:solidFill>
              </a:rPr>
              <a:t>because they </a:t>
            </a:r>
            <a:r>
              <a:rPr lang="en-US" sz="1600" b="1" u="sng" dirty="0" smtClean="0">
                <a:solidFill>
                  <a:srgbClr val="0070C0"/>
                </a:solidFill>
              </a:rPr>
              <a:t>were  </a:t>
            </a:r>
            <a:r>
              <a:rPr lang="en-US" sz="1600" b="1" u="sng" dirty="0">
                <a:solidFill>
                  <a:srgbClr val="0070C0"/>
                </a:solidFill>
              </a:rPr>
              <a:t>neither initiated nor designed to do that</a:t>
            </a:r>
            <a:r>
              <a:rPr lang="en-US" sz="1600" dirty="0"/>
              <a:t>  </a:t>
            </a:r>
          </a:p>
          <a:p>
            <a:endParaRPr lang="en-US" sz="16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" y="1813965"/>
            <a:ext cx="9144000" cy="504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0"/>
            <a:ext cx="43650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</a:rPr>
              <a:t>Decentralisation and</a:t>
            </a:r>
          </a:p>
          <a:p>
            <a:r>
              <a:rPr lang="en-US" sz="2800" b="1" dirty="0" smtClean="0">
                <a:solidFill>
                  <a:srgbClr val="FFD624"/>
                </a:solidFill>
              </a:rPr>
              <a:t>Development</a:t>
            </a:r>
            <a:endParaRPr lang="en-GB" sz="2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07704" y="2852936"/>
            <a:ext cx="7236295" cy="38884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3697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035676" cy="838200"/>
          </a:xfrm>
        </p:spPr>
        <p:txBody>
          <a:bodyPr>
            <a:normAutofit/>
          </a:bodyPr>
          <a:lstStyle/>
          <a:p>
            <a:pPr lvl="0"/>
            <a:r>
              <a:rPr lang="en-US" sz="1600" dirty="0" smtClean="0"/>
              <a:t>Many </a:t>
            </a:r>
            <a:r>
              <a:rPr lang="en-US" sz="1600" dirty="0"/>
              <a:t>decentralization </a:t>
            </a:r>
            <a:r>
              <a:rPr lang="en-US" sz="1600" dirty="0" smtClean="0"/>
              <a:t>reforms</a:t>
            </a:r>
            <a:r>
              <a:rPr lang="en-US" sz="1600" b="1" dirty="0" smtClean="0"/>
              <a:t>  </a:t>
            </a:r>
            <a:r>
              <a:rPr lang="en-US" sz="1600" b="1" u="sng" dirty="0">
                <a:solidFill>
                  <a:srgbClr val="0070C0"/>
                </a:solidFill>
              </a:rPr>
              <a:t>don’t promote </a:t>
            </a:r>
            <a:r>
              <a:rPr lang="en-US" sz="1600" b="1" u="sng" dirty="0" smtClean="0">
                <a:solidFill>
                  <a:srgbClr val="0070C0"/>
                </a:solidFill>
              </a:rPr>
              <a:t>Development  </a:t>
            </a:r>
            <a:r>
              <a:rPr lang="en-US" sz="1600" b="1" u="sng" dirty="0">
                <a:solidFill>
                  <a:srgbClr val="0070C0"/>
                </a:solidFill>
              </a:rPr>
              <a:t>because they </a:t>
            </a:r>
            <a:r>
              <a:rPr lang="en-US" sz="1600" b="1" u="sng" dirty="0" smtClean="0">
                <a:solidFill>
                  <a:srgbClr val="0070C0"/>
                </a:solidFill>
              </a:rPr>
              <a:t>were  </a:t>
            </a:r>
            <a:r>
              <a:rPr lang="en-US" sz="1600" b="1" u="sng" dirty="0">
                <a:solidFill>
                  <a:srgbClr val="0070C0"/>
                </a:solidFill>
              </a:rPr>
              <a:t>neither initiated nor designed to do that</a:t>
            </a:r>
            <a:r>
              <a:rPr lang="en-US" sz="1600" dirty="0"/>
              <a:t>  </a:t>
            </a:r>
          </a:p>
          <a:p>
            <a:endParaRPr lang="en-US" sz="16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" y="1813965"/>
            <a:ext cx="9144000" cy="504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0"/>
            <a:ext cx="43650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</a:rPr>
              <a:t>Decentralisation and</a:t>
            </a:r>
          </a:p>
          <a:p>
            <a:r>
              <a:rPr lang="en-US" sz="2800" b="1" dirty="0" smtClean="0">
                <a:solidFill>
                  <a:srgbClr val="FFD624"/>
                </a:solidFill>
              </a:rPr>
              <a:t>Development</a:t>
            </a:r>
            <a:endParaRPr lang="en-GB" sz="2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07704" y="5445224"/>
            <a:ext cx="7236295" cy="129614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43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035676" cy="838200"/>
          </a:xfrm>
        </p:spPr>
        <p:txBody>
          <a:bodyPr>
            <a:normAutofit/>
          </a:bodyPr>
          <a:lstStyle/>
          <a:p>
            <a:pPr lvl="0"/>
            <a:r>
              <a:rPr lang="en-US" sz="1600" dirty="0" smtClean="0"/>
              <a:t>Many </a:t>
            </a:r>
            <a:r>
              <a:rPr lang="en-US" sz="1600" dirty="0"/>
              <a:t>decentralization </a:t>
            </a:r>
            <a:r>
              <a:rPr lang="en-US" sz="1600" dirty="0" smtClean="0"/>
              <a:t>reforms</a:t>
            </a:r>
            <a:r>
              <a:rPr lang="en-US" sz="1600" b="1" dirty="0" smtClean="0"/>
              <a:t>  </a:t>
            </a:r>
            <a:r>
              <a:rPr lang="en-US" sz="1600" b="1" u="sng" dirty="0">
                <a:solidFill>
                  <a:srgbClr val="0070C0"/>
                </a:solidFill>
              </a:rPr>
              <a:t>don’t promote </a:t>
            </a:r>
            <a:r>
              <a:rPr lang="en-US" sz="1600" b="1" u="sng" dirty="0" smtClean="0">
                <a:solidFill>
                  <a:srgbClr val="0070C0"/>
                </a:solidFill>
              </a:rPr>
              <a:t>Development  </a:t>
            </a:r>
            <a:r>
              <a:rPr lang="en-US" sz="1600" b="1" u="sng" dirty="0">
                <a:solidFill>
                  <a:srgbClr val="0070C0"/>
                </a:solidFill>
              </a:rPr>
              <a:t>because they </a:t>
            </a:r>
            <a:r>
              <a:rPr lang="en-US" sz="1600" b="1" u="sng" dirty="0" smtClean="0">
                <a:solidFill>
                  <a:srgbClr val="0070C0"/>
                </a:solidFill>
              </a:rPr>
              <a:t>were  </a:t>
            </a:r>
            <a:r>
              <a:rPr lang="en-US" sz="1600" b="1" u="sng" dirty="0">
                <a:solidFill>
                  <a:srgbClr val="0070C0"/>
                </a:solidFill>
              </a:rPr>
              <a:t>neither initiated nor designed to do that</a:t>
            </a:r>
            <a:r>
              <a:rPr lang="en-US" sz="1600" dirty="0"/>
              <a:t>  </a:t>
            </a:r>
          </a:p>
          <a:p>
            <a:endParaRPr lang="en-US" sz="16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" y="1813965"/>
            <a:ext cx="9144000" cy="504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0"/>
            <a:ext cx="43650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</a:rPr>
              <a:t>Decentralisation and</a:t>
            </a:r>
          </a:p>
          <a:p>
            <a:r>
              <a:rPr lang="en-US" sz="2800" b="1" dirty="0" smtClean="0">
                <a:solidFill>
                  <a:srgbClr val="FFD624"/>
                </a:solidFill>
              </a:rPr>
              <a:t>Development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714095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0" y="16933"/>
            <a:ext cx="9144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>
              <a:defRPr/>
            </a:pPr>
            <a:r>
              <a:rPr lang="en-US" sz="2800" dirty="0" smtClean="0">
                <a:solidFill>
                  <a:srgbClr val="FFD624"/>
                </a:solidFill>
                <a:ea typeface="+mj-ea"/>
                <a:cs typeface="+mj-cs"/>
              </a:rPr>
              <a:t>EU Supported programs to DLGTD</a:t>
            </a:r>
            <a:endParaRPr lang="en-GB" sz="2800" dirty="0">
              <a:solidFill>
                <a:srgbClr val="FFD624"/>
              </a:solidFill>
              <a:ea typeface="+mj-ea"/>
              <a:cs typeface="+mj-cs"/>
            </a:endParaRPr>
          </a:p>
          <a:p>
            <a:pPr>
              <a:defRPr/>
            </a:pPr>
            <a:endParaRPr lang="en-GB" altLang="en-US" kern="0" dirty="0" smtClean="0">
              <a:solidFill>
                <a:schemeClr val="bg1"/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316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530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Oval 3"/>
          <p:cNvSpPr>
            <a:spLocks noChangeArrowheads="1"/>
          </p:cNvSpPr>
          <p:nvPr/>
        </p:nvSpPr>
        <p:spPr bwMode="auto">
          <a:xfrm>
            <a:off x="179388" y="-242888"/>
            <a:ext cx="4752975" cy="381635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4" name="Oval 4"/>
          <p:cNvSpPr>
            <a:spLocks noChangeArrowheads="1"/>
          </p:cNvSpPr>
          <p:nvPr/>
        </p:nvSpPr>
        <p:spPr bwMode="auto">
          <a:xfrm>
            <a:off x="3276600" y="-603250"/>
            <a:ext cx="4464050" cy="37449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5" name="Oval 5"/>
          <p:cNvSpPr>
            <a:spLocks noChangeArrowheads="1"/>
          </p:cNvSpPr>
          <p:nvPr/>
        </p:nvSpPr>
        <p:spPr bwMode="auto">
          <a:xfrm>
            <a:off x="-22225" y="2205038"/>
            <a:ext cx="4306888" cy="36718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6" name="Oval 6"/>
          <p:cNvSpPr>
            <a:spLocks noChangeArrowheads="1"/>
          </p:cNvSpPr>
          <p:nvPr/>
        </p:nvSpPr>
        <p:spPr bwMode="auto">
          <a:xfrm>
            <a:off x="1187450" y="3141663"/>
            <a:ext cx="4321175" cy="3816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7" name="Oval 7"/>
          <p:cNvSpPr>
            <a:spLocks noChangeArrowheads="1"/>
          </p:cNvSpPr>
          <p:nvPr/>
        </p:nvSpPr>
        <p:spPr bwMode="auto">
          <a:xfrm>
            <a:off x="3924300" y="2852738"/>
            <a:ext cx="4679950" cy="36004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8" name="Oval 8"/>
          <p:cNvSpPr>
            <a:spLocks noChangeArrowheads="1"/>
          </p:cNvSpPr>
          <p:nvPr/>
        </p:nvSpPr>
        <p:spPr bwMode="auto">
          <a:xfrm>
            <a:off x="4787900" y="1052513"/>
            <a:ext cx="4356100" cy="36718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9" name="TextBox 9"/>
          <p:cNvSpPr txBox="1">
            <a:spLocks noChangeArrowheads="1"/>
          </p:cNvSpPr>
          <p:nvPr/>
        </p:nvSpPr>
        <p:spPr bwMode="auto">
          <a:xfrm>
            <a:off x="1619250" y="1412875"/>
            <a:ext cx="1595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Health</a:t>
            </a:r>
          </a:p>
        </p:txBody>
      </p:sp>
      <p:sp>
        <p:nvSpPr>
          <p:cNvPr id="59400" name="TextBox 10"/>
          <p:cNvSpPr txBox="1">
            <a:spLocks noChangeArrowheads="1"/>
          </p:cNvSpPr>
          <p:nvPr/>
        </p:nvSpPr>
        <p:spPr bwMode="auto">
          <a:xfrm>
            <a:off x="34925" y="3841750"/>
            <a:ext cx="3730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en-US" sz="2800" b="1"/>
              <a:t>Telecommunications</a:t>
            </a:r>
          </a:p>
        </p:txBody>
      </p:sp>
      <p:sp>
        <p:nvSpPr>
          <p:cNvPr id="59401" name="TextBox 11"/>
          <p:cNvSpPr txBox="1">
            <a:spLocks noChangeArrowheads="1"/>
          </p:cNvSpPr>
          <p:nvPr/>
        </p:nvSpPr>
        <p:spPr bwMode="auto">
          <a:xfrm>
            <a:off x="1908175" y="4724400"/>
            <a:ext cx="29035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Cooperation</a:t>
            </a:r>
          </a:p>
        </p:txBody>
      </p:sp>
      <p:sp>
        <p:nvSpPr>
          <p:cNvPr id="59402" name="TextBox 12"/>
          <p:cNvSpPr txBox="1">
            <a:spLocks noChangeArrowheads="1"/>
          </p:cNvSpPr>
          <p:nvPr/>
        </p:nvSpPr>
        <p:spPr bwMode="auto">
          <a:xfrm>
            <a:off x="4572000" y="4508500"/>
            <a:ext cx="30067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Environment</a:t>
            </a:r>
          </a:p>
        </p:txBody>
      </p:sp>
      <p:sp>
        <p:nvSpPr>
          <p:cNvPr id="59403" name="TextBox 13"/>
          <p:cNvSpPr txBox="1">
            <a:spLocks noChangeArrowheads="1"/>
          </p:cNvSpPr>
          <p:nvPr/>
        </p:nvSpPr>
        <p:spPr bwMode="auto">
          <a:xfrm>
            <a:off x="5292725" y="2349500"/>
            <a:ext cx="3186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Infrastructure</a:t>
            </a:r>
          </a:p>
        </p:txBody>
      </p:sp>
      <p:sp>
        <p:nvSpPr>
          <p:cNvPr id="59404" name="TextBox 14"/>
          <p:cNvSpPr txBox="1">
            <a:spLocks noChangeArrowheads="1"/>
          </p:cNvSpPr>
          <p:nvPr/>
        </p:nvSpPr>
        <p:spPr bwMode="auto">
          <a:xfrm>
            <a:off x="4211638" y="836613"/>
            <a:ext cx="2416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Education</a:t>
            </a:r>
          </a:p>
        </p:txBody>
      </p:sp>
      <p:sp>
        <p:nvSpPr>
          <p:cNvPr id="59405" name="TextBox 17"/>
          <p:cNvSpPr txBox="1">
            <a:spLocks noChangeArrowheads="1"/>
          </p:cNvSpPr>
          <p:nvPr/>
        </p:nvSpPr>
        <p:spPr bwMode="auto">
          <a:xfrm>
            <a:off x="7627938" y="5589588"/>
            <a:ext cx="1704975" cy="1846262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en-US" altLang="en-US" sz="1800" b="1"/>
          </a:p>
          <a:p>
            <a:pPr eaLnBrk="1" hangingPunct="1"/>
            <a:r>
              <a:rPr lang="en-US" altLang="en-US" sz="2000" b="1">
                <a:solidFill>
                  <a:schemeClr val="bg1"/>
                </a:solidFill>
              </a:rPr>
              <a:t>FEDERATE?</a:t>
            </a:r>
          </a:p>
          <a:p>
            <a:pPr eaLnBrk="1" hangingPunct="1"/>
            <a:r>
              <a:rPr lang="en-US" altLang="en-US" sz="2000" b="1">
                <a:solidFill>
                  <a:schemeClr val="bg1"/>
                </a:solidFill>
              </a:rPr>
              <a:t>LGs</a:t>
            </a:r>
          </a:p>
          <a:p>
            <a:pPr eaLnBrk="1" hangingPunct="1"/>
            <a:endParaRPr lang="en-US" altLang="en-US" sz="2000" b="1">
              <a:solidFill>
                <a:schemeClr val="bg1"/>
              </a:solidFill>
            </a:endParaRPr>
          </a:p>
          <a:p>
            <a:pPr eaLnBrk="1" hangingPunct="1"/>
            <a:endParaRPr lang="en-US" altLang="en-US" sz="1800" b="1"/>
          </a:p>
          <a:p>
            <a:pPr eaLnBrk="1" hangingPunct="1"/>
            <a:endParaRPr lang="en-US" altLang="en-US" sz="1800" b="1"/>
          </a:p>
        </p:txBody>
      </p:sp>
      <p:cxnSp>
        <p:nvCxnSpPr>
          <p:cNvPr id="59406" name="Straight Connector 19"/>
          <p:cNvCxnSpPr>
            <a:cxnSpLocks noChangeShapeType="1"/>
          </p:cNvCxnSpPr>
          <p:nvPr/>
        </p:nvCxnSpPr>
        <p:spPr bwMode="auto">
          <a:xfrm>
            <a:off x="4643438" y="3213100"/>
            <a:ext cx="3003550" cy="2425700"/>
          </a:xfrm>
          <a:prstGeom prst="line">
            <a:avLst/>
          </a:prstGeom>
          <a:noFill/>
          <a:ln w="28575">
            <a:solidFill>
              <a:srgbClr val="9933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407" name="TextBox 21"/>
          <p:cNvSpPr txBox="1">
            <a:spLocks noChangeArrowheads="1"/>
          </p:cNvSpPr>
          <p:nvPr/>
        </p:nvSpPr>
        <p:spPr bwMode="auto">
          <a:xfrm>
            <a:off x="5148263" y="-100013"/>
            <a:ext cx="4006850" cy="64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LINE MINISTRIES</a:t>
            </a:r>
          </a:p>
        </p:txBody>
      </p:sp>
      <p:sp>
        <p:nvSpPr>
          <p:cNvPr id="26" name="Cloud 25"/>
          <p:cNvSpPr/>
          <p:nvPr/>
        </p:nvSpPr>
        <p:spPr bwMode="auto">
          <a:xfrm>
            <a:off x="4284663" y="3068638"/>
            <a:ext cx="431800" cy="215900"/>
          </a:xfrm>
          <a:prstGeom prst="cloud">
            <a:avLst/>
          </a:prstGeom>
          <a:solidFill>
            <a:srgbClr val="9933FF"/>
          </a:solidFill>
          <a:ln w="9525" cap="flat" cmpd="sng" algn="ctr">
            <a:solidFill>
              <a:srgbClr val="9933FF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  <a:cs typeface="宋体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4300" y="3030538"/>
            <a:ext cx="10795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dirty="0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rPr>
              <a:t>LG</a:t>
            </a:r>
          </a:p>
        </p:txBody>
      </p:sp>
    </p:spTree>
    <p:extLst>
      <p:ext uri="{BB962C8B-B14F-4D97-AF65-F5344CB8AC3E}">
        <p14:creationId xmlns:p14="http://schemas.microsoft.com/office/powerpoint/2010/main" val="3468573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 descr="bambi_godzilla_edited_sma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775" y="1052513"/>
            <a:ext cx="3744913" cy="5805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  <p:grpSp>
        <p:nvGrpSpPr>
          <p:cNvPr id="2" name="Grouper 1"/>
          <p:cNvGrpSpPr/>
          <p:nvPr/>
        </p:nvGrpSpPr>
        <p:grpSpPr>
          <a:xfrm>
            <a:off x="5796136" y="3861048"/>
            <a:ext cx="3241055" cy="2872358"/>
            <a:chOff x="5796136" y="3861048"/>
            <a:chExt cx="3241055" cy="2872358"/>
          </a:xfrm>
        </p:grpSpPr>
        <p:pic>
          <p:nvPicPr>
            <p:cNvPr id="3" name="Imag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3861048"/>
              <a:ext cx="2520975" cy="2872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ight Arrow 3"/>
            <p:cNvSpPr/>
            <p:nvPr/>
          </p:nvSpPr>
          <p:spPr bwMode="auto">
            <a:xfrm rot="10800000">
              <a:off x="5796136" y="5589240"/>
              <a:ext cx="1008112" cy="576064"/>
            </a:xfrm>
            <a:prstGeom prst="rightArrow">
              <a:avLst>
                <a:gd name="adj1" fmla="val 50000"/>
                <a:gd name="adj2" fmla="val 48347"/>
              </a:avLst>
            </a:prstGeom>
            <a:solidFill>
              <a:schemeClr val="accent1">
                <a:lumMod val="1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06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2283799" y="2710998"/>
            <a:ext cx="5288254" cy="3454306"/>
          </a:xfrm>
          <a:prstGeom prst="blockArc">
            <a:avLst>
              <a:gd name="adj1" fmla="val 10800000"/>
              <a:gd name="adj2" fmla="val 16200000"/>
              <a:gd name="adj3" fmla="val 5077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2123728" y="2832076"/>
            <a:ext cx="5288254" cy="3405236"/>
          </a:xfrm>
          <a:prstGeom prst="blockArc">
            <a:avLst>
              <a:gd name="adj1" fmla="val 4368314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2265622" y="2786066"/>
            <a:ext cx="5134161" cy="3451246"/>
          </a:xfrm>
          <a:prstGeom prst="blockArc">
            <a:avLst>
              <a:gd name="adj1" fmla="val 0"/>
              <a:gd name="adj2" fmla="val 5081842"/>
              <a:gd name="adj3" fmla="val 4871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Oval 41"/>
          <p:cNvSpPr/>
          <p:nvPr/>
        </p:nvSpPr>
        <p:spPr>
          <a:xfrm>
            <a:off x="2339752" y="6577145"/>
            <a:ext cx="255506" cy="2362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3" name="Oval 42"/>
          <p:cNvSpPr/>
          <p:nvPr/>
        </p:nvSpPr>
        <p:spPr>
          <a:xfrm>
            <a:off x="2339752" y="6209523"/>
            <a:ext cx="255506" cy="236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4" name="TextBox 43"/>
          <p:cNvSpPr txBox="1"/>
          <p:nvPr/>
        </p:nvSpPr>
        <p:spPr>
          <a:xfrm>
            <a:off x="2665854" y="6209523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State </a:t>
            </a:r>
            <a:r>
              <a:rPr lang="en-US" sz="800" dirty="0" smtClean="0"/>
              <a:t>resources</a:t>
            </a:r>
            <a:endParaRPr lang="en-GB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2665854" y="6577145"/>
            <a:ext cx="122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Non</a:t>
            </a:r>
            <a:r>
              <a:rPr lang="en-US" sz="800" dirty="0" smtClean="0"/>
              <a:t>-state </a:t>
            </a:r>
            <a:r>
              <a:rPr lang="en-US" sz="800" dirty="0"/>
              <a:t>r</a:t>
            </a:r>
            <a:r>
              <a:rPr lang="en-US" sz="800" dirty="0" smtClean="0"/>
              <a:t>esources</a:t>
            </a:r>
            <a:endParaRPr lang="en-GB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5320508" y="6609687"/>
            <a:ext cx="3736920" cy="1692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500" dirty="0"/>
              <a:t>Adapted from the Institute for Government. “The Big Society: </a:t>
            </a:r>
            <a:r>
              <a:rPr lang="en-US" sz="500" i="1" dirty="0"/>
              <a:t>A framework for policymakers”. April 2011. UK </a:t>
            </a:r>
            <a:endParaRPr lang="en-GB" sz="5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rgbClr val="3166CF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3600" kern="1200" dirty="0" smtClean="0">
                <a:solidFill>
                  <a:srgbClr val="FFD624"/>
                </a:solidFill>
                <a:latin typeface="Verdana" pitchFamily="34" charset="0"/>
              </a:rPr>
              <a:t>Territorial Development is about partnerships</a:t>
            </a:r>
            <a:endParaRPr lang="en-GB" sz="3600" kern="1200" dirty="0">
              <a:solidFill>
                <a:srgbClr val="FFD624"/>
              </a:solidFill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532" y="1340767"/>
            <a:ext cx="9061866" cy="5517232"/>
            <a:chOff x="62532" y="1340767"/>
            <a:chExt cx="9061866" cy="5517232"/>
          </a:xfrm>
        </p:grpSpPr>
        <p:sp>
          <p:nvSpPr>
            <p:cNvPr id="22" name="Rectangular Callout 21"/>
            <p:cNvSpPr/>
            <p:nvPr/>
          </p:nvSpPr>
          <p:spPr>
            <a:xfrm>
              <a:off x="167824" y="1340767"/>
              <a:ext cx="1867437" cy="1816267"/>
            </a:xfrm>
            <a:prstGeom prst="wedgeRectCallout">
              <a:avLst>
                <a:gd name="adj1" fmla="val 164372"/>
                <a:gd name="adj2" fmla="val 75212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 smtClean="0"/>
                <a:t>People outside </a:t>
              </a:r>
              <a:r>
                <a:rPr lang="en-GB" b="1" dirty="0"/>
                <a:t>the public sector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Citizens </a:t>
              </a:r>
              <a:r>
                <a:rPr lang="en-GB" dirty="0"/>
                <a:t>helping themselves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Volunteers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People </a:t>
              </a:r>
              <a:r>
                <a:rPr lang="en-GB" dirty="0"/>
                <a:t>working in charities, private </a:t>
              </a:r>
              <a:r>
                <a:rPr lang="en-GB" dirty="0" smtClean="0"/>
                <a:t>organisations</a:t>
              </a:r>
              <a:endParaRPr lang="en-GB" dirty="0"/>
            </a:p>
          </p:txBody>
        </p:sp>
        <p:sp>
          <p:nvSpPr>
            <p:cNvPr id="23" name="Rectangular Callout 22"/>
            <p:cNvSpPr/>
            <p:nvPr/>
          </p:nvSpPr>
          <p:spPr>
            <a:xfrm>
              <a:off x="62532" y="5343306"/>
              <a:ext cx="2025898" cy="1514693"/>
            </a:xfrm>
            <a:prstGeom prst="wedgeRectCallout">
              <a:avLst>
                <a:gd name="adj1" fmla="val 121732"/>
                <a:gd name="adj2" fmla="val -53003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sources of funding </a:t>
              </a:r>
              <a:r>
                <a:rPr lang="en-GB" dirty="0" smtClean="0"/>
                <a:t>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Private </a:t>
              </a:r>
              <a:r>
                <a:rPr lang="en-GB" dirty="0"/>
                <a:t>philanthropy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Corporate social responsibility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/>
                <a:t>Community </a:t>
              </a:r>
              <a:r>
                <a:rPr lang="en-GB" dirty="0" smtClean="0"/>
                <a:t>contributions</a:t>
              </a:r>
              <a:endParaRPr lang="en-GB" dirty="0"/>
            </a:p>
          </p:txBody>
        </p:sp>
        <p:sp>
          <p:nvSpPr>
            <p:cNvPr id="24" name="Rectangular Callout 23"/>
            <p:cNvSpPr/>
            <p:nvPr/>
          </p:nvSpPr>
          <p:spPr>
            <a:xfrm>
              <a:off x="7020272" y="1340768"/>
              <a:ext cx="2104126" cy="1773301"/>
            </a:xfrm>
            <a:prstGeom prst="wedgeRectCallout">
              <a:avLst>
                <a:gd name="adj1" fmla="val -106745"/>
                <a:gd name="adj2" fmla="val 120576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</a:t>
              </a:r>
              <a:r>
                <a:rPr lang="en-GB" b="1" dirty="0" smtClean="0"/>
                <a:t>assets </a:t>
              </a:r>
              <a:endParaRPr lang="en-GB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Making </a:t>
              </a:r>
              <a:r>
                <a:rPr lang="en-US" dirty="0"/>
                <a:t>use of non-public assets (e.g</a:t>
              </a:r>
              <a:r>
                <a:rPr lang="en-US" dirty="0" smtClean="0"/>
                <a:t>., </a:t>
              </a:r>
              <a:r>
                <a:rPr lang="en-US" dirty="0"/>
                <a:t>church halls, </a:t>
              </a:r>
              <a:r>
                <a:rPr lang="en-US" dirty="0" smtClean="0"/>
                <a:t>local materials, communal property) </a:t>
              </a:r>
              <a:endParaRPr lang="en-US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Handing </a:t>
              </a:r>
              <a:r>
                <a:rPr lang="en-US" dirty="0"/>
                <a:t>public assets over to communities, charities, private groups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74306" y="2094229"/>
            <a:ext cx="7606323" cy="4029099"/>
            <a:chOff x="874306" y="2094229"/>
            <a:chExt cx="7606323" cy="4029099"/>
          </a:xfrm>
        </p:grpSpPr>
        <p:sp>
          <p:nvSpPr>
            <p:cNvPr id="7" name="Block Arc 6"/>
            <p:cNvSpPr/>
            <p:nvPr/>
          </p:nvSpPr>
          <p:spPr>
            <a:xfrm>
              <a:off x="2258654" y="2718092"/>
              <a:ext cx="5288254" cy="3405236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solidFill>
              <a:srgbClr val="00B0F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070750" y="2094229"/>
              <a:ext cx="1619386" cy="1019840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n-GB" sz="1400" dirty="0"/>
                <a:t>Communities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776070" y="3962885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CSO</a:t>
              </a:r>
              <a:endParaRPr lang="en-GB" sz="16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74306" y="4087691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Business</a:t>
              </a:r>
              <a:endParaRPr lang="en-GB" sz="1600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3953412" y="3157035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4341036" y="3442271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People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3076733" y="4319122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3419981" y="4625829"/>
              <a:ext cx="1140663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Funding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4830092" y="4268933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4283968" y="4149080"/>
              <a:ext cx="1224136" cy="61469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/>
                <a:t>Local government</a:t>
              </a:r>
              <a:endParaRPr lang="en-GB" sz="1000" b="1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5207026" y="4608104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Assets</a:t>
              </a: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6103770" y="5327108"/>
            <a:ext cx="3040230" cy="1368152"/>
          </a:xfrm>
          <a:prstGeom prst="wedgeRectCallout">
            <a:avLst>
              <a:gd name="adj1" fmla="val -96350"/>
              <a:gd name="adj2" fmla="val -8931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Local </a:t>
            </a:r>
            <a:r>
              <a:rPr lang="en-GB" sz="1000" b="1" dirty="0" smtClean="0"/>
              <a:t>governments have </a:t>
            </a:r>
            <a:r>
              <a:rPr lang="en-GB" sz="1000" b="1" dirty="0"/>
              <a:t>the </a:t>
            </a:r>
            <a:r>
              <a:rPr lang="en-GB" sz="1000" b="1" dirty="0" smtClean="0"/>
              <a:t>:</a:t>
            </a:r>
            <a:endParaRPr lang="en-US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b="1" dirty="0" smtClean="0"/>
              <a:t>Mandate</a:t>
            </a:r>
            <a:r>
              <a:rPr lang="en-US" sz="1000" dirty="0" smtClean="0"/>
              <a:t> </a:t>
            </a:r>
            <a:r>
              <a:rPr lang="en-GB" sz="1000" dirty="0"/>
              <a:t>for the economic and social welfare of the local community</a:t>
            </a:r>
            <a:r>
              <a:rPr lang="en-GB" sz="1000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 smtClean="0"/>
              <a:t>Legitimacy</a:t>
            </a:r>
            <a:r>
              <a:rPr lang="en-GB" sz="1000" dirty="0" smtClean="0"/>
              <a:t> for coordination and integration of different actors;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Normative </a:t>
            </a:r>
            <a:r>
              <a:rPr lang="fr-BE" sz="1000" b="1" dirty="0" err="1" smtClean="0"/>
              <a:t>capacity</a:t>
            </a:r>
            <a:r>
              <a:rPr lang="fr-BE" sz="10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Responsive </a:t>
            </a:r>
            <a:r>
              <a:rPr lang="fr-BE" sz="1000" dirty="0" smtClean="0"/>
              <a:t>to local </a:t>
            </a:r>
            <a:r>
              <a:rPr lang="fr-BE" sz="1000" dirty="0" err="1" smtClean="0"/>
              <a:t>demands</a:t>
            </a:r>
            <a:r>
              <a:rPr lang="fr-BE" sz="1000" dirty="0" smtClean="0"/>
              <a:t> </a:t>
            </a:r>
            <a:endParaRPr lang="en-GB" sz="1000" dirty="0" smtClean="0"/>
          </a:p>
        </p:txBody>
      </p:sp>
    </p:spTree>
    <p:extLst>
      <p:ext uri="{BB962C8B-B14F-4D97-AF65-F5344CB8AC3E}">
        <p14:creationId xmlns:p14="http://schemas.microsoft.com/office/powerpoint/2010/main" val="3926484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63000" cy="4953000"/>
          </a:xfrm>
        </p:spPr>
        <p:txBody>
          <a:bodyPr>
            <a:normAutofit fontScale="92500"/>
          </a:bodyPr>
          <a:lstStyle/>
          <a:p>
            <a:r>
              <a:rPr lang="en-US" sz="2400" i="0" dirty="0" smtClean="0">
                <a:solidFill>
                  <a:srgbClr val="000000"/>
                </a:solidFill>
              </a:rPr>
              <a:t>Key to create a link between decentralization to development is the national understanding of the </a:t>
            </a:r>
            <a:r>
              <a:rPr lang="en-US" b="1" i="0" u="sng" dirty="0">
                <a:solidFill>
                  <a:srgbClr val="0070C0"/>
                </a:solidFill>
              </a:rPr>
              <a:t>nature</a:t>
            </a:r>
            <a:r>
              <a:rPr lang="en-US" sz="2400" i="0" dirty="0" smtClean="0">
                <a:solidFill>
                  <a:srgbClr val="000000"/>
                </a:solidFill>
              </a:rPr>
              <a:t> and </a:t>
            </a:r>
            <a:r>
              <a:rPr lang="en-US" b="1" i="0" u="sng" dirty="0">
                <a:solidFill>
                  <a:srgbClr val="0070C0"/>
                </a:solidFill>
              </a:rPr>
              <a:t>developmental role </a:t>
            </a:r>
            <a:r>
              <a:rPr lang="en-US" sz="2400" i="0" dirty="0" smtClean="0">
                <a:solidFill>
                  <a:srgbClr val="000000"/>
                </a:solidFill>
              </a:rPr>
              <a:t>of Local Authorities.</a:t>
            </a:r>
          </a:p>
          <a:p>
            <a:endParaRPr lang="en-US" sz="2800" i="0" dirty="0">
              <a:solidFill>
                <a:srgbClr val="000000"/>
              </a:solidFill>
            </a:endParaRPr>
          </a:p>
          <a:p>
            <a:r>
              <a:rPr lang="en-US" sz="2400" b="1" i="0" dirty="0" smtClean="0">
                <a:solidFill>
                  <a:srgbClr val="000000"/>
                </a:solidFill>
              </a:rPr>
              <a:t>Decentralization</a:t>
            </a:r>
            <a:r>
              <a:rPr lang="en-US" sz="2400" i="0" dirty="0" smtClean="0">
                <a:solidFill>
                  <a:srgbClr val="000000"/>
                </a:solidFill>
              </a:rPr>
              <a:t> as </a:t>
            </a:r>
            <a:r>
              <a:rPr lang="en-US" sz="2400" b="1" i="0" dirty="0" smtClean="0">
                <a:solidFill>
                  <a:srgbClr val="000000"/>
                </a:solidFill>
              </a:rPr>
              <a:t>empowerment</a:t>
            </a:r>
            <a:r>
              <a:rPr lang="en-US" sz="2400" i="0" dirty="0" smtClean="0">
                <a:solidFill>
                  <a:srgbClr val="000000"/>
                </a:solidFill>
              </a:rPr>
              <a:t> means national </a:t>
            </a:r>
            <a:r>
              <a:rPr lang="en-US" sz="2400" b="1" i="0" dirty="0" smtClean="0">
                <a:solidFill>
                  <a:srgbClr val="000000"/>
                </a:solidFill>
              </a:rPr>
              <a:t>policies </a:t>
            </a:r>
            <a:r>
              <a:rPr lang="en-US" sz="2400" i="0" dirty="0">
                <a:solidFill>
                  <a:srgbClr val="000000"/>
                </a:solidFill>
              </a:rPr>
              <a:t>and </a:t>
            </a:r>
            <a:r>
              <a:rPr lang="en-US" sz="2400" i="0" dirty="0" smtClean="0">
                <a:solidFill>
                  <a:srgbClr val="000000"/>
                </a:solidFill>
              </a:rPr>
              <a:t>a legal </a:t>
            </a:r>
            <a:r>
              <a:rPr lang="en-US" sz="2400" b="1" i="0" dirty="0" smtClean="0">
                <a:solidFill>
                  <a:srgbClr val="000000"/>
                </a:solidFill>
              </a:rPr>
              <a:t>framework</a:t>
            </a:r>
            <a:r>
              <a:rPr lang="en-US" sz="2400" i="0" dirty="0" smtClean="0">
                <a:solidFill>
                  <a:srgbClr val="000000"/>
                </a:solidFill>
              </a:rPr>
              <a:t> that:</a:t>
            </a:r>
          </a:p>
          <a:p>
            <a:endParaRPr lang="en-US" sz="2400" i="0" dirty="0">
              <a:solidFill>
                <a:srgbClr val="000000"/>
              </a:solidFill>
            </a:endParaRPr>
          </a:p>
          <a:p>
            <a:pPr lvl="1"/>
            <a:r>
              <a:rPr lang="en-US" sz="2400" dirty="0">
                <a:solidFill>
                  <a:srgbClr val="000000"/>
                </a:solidFill>
                <a:ea typeface="+mn-ea"/>
                <a:cs typeface="+mn-cs"/>
              </a:rPr>
              <a:t>Support both </a:t>
            </a:r>
            <a:r>
              <a:rPr lang="en-US" sz="2400" u="sng" dirty="0">
                <a:solidFill>
                  <a:srgbClr val="0070C0"/>
                </a:solidFill>
                <a:ea typeface="+mn-ea"/>
                <a:cs typeface="+mn-cs"/>
              </a:rPr>
              <a:t>LA’s autonomy </a:t>
            </a:r>
            <a:r>
              <a:rPr lang="en-US" sz="2400" dirty="0">
                <a:solidFill>
                  <a:srgbClr val="000000"/>
                </a:solidFill>
                <a:ea typeface="+mn-ea"/>
                <a:cs typeface="+mn-cs"/>
              </a:rPr>
              <a:t>and</a:t>
            </a:r>
            <a:r>
              <a:rPr lang="en-US" sz="2400" u="sng" dirty="0">
                <a:solidFill>
                  <a:srgbClr val="0070C0"/>
                </a:solidFill>
                <a:ea typeface="+mn-ea"/>
                <a:cs typeface="+mn-cs"/>
              </a:rPr>
              <a:t> accountability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Recognize LA as </a:t>
            </a:r>
            <a:r>
              <a:rPr lang="en-US" sz="2400" u="sng" dirty="0">
                <a:solidFill>
                  <a:srgbClr val="0070C0"/>
                </a:solidFill>
                <a:ea typeface="+mn-ea"/>
                <a:cs typeface="+mn-cs"/>
              </a:rPr>
              <a:t>political actors </a:t>
            </a:r>
            <a:r>
              <a:rPr lang="en-US" sz="2400" dirty="0" smtClean="0">
                <a:solidFill>
                  <a:srgbClr val="000000"/>
                </a:solidFill>
              </a:rPr>
              <a:t>and  entrust them </a:t>
            </a:r>
            <a:r>
              <a:rPr lang="en-US" sz="2400" dirty="0">
                <a:solidFill>
                  <a:srgbClr val="000000"/>
                </a:solidFill>
              </a:rPr>
              <a:t>with </a:t>
            </a:r>
            <a:r>
              <a:rPr lang="en-US" sz="2400" dirty="0" smtClean="0">
                <a:solidFill>
                  <a:srgbClr val="000000"/>
                </a:solidFill>
              </a:rPr>
              <a:t>both a </a:t>
            </a:r>
            <a:r>
              <a:rPr lang="en-US" sz="2400" u="sng" dirty="0">
                <a:solidFill>
                  <a:srgbClr val="0070C0"/>
                </a:solidFill>
                <a:ea typeface="+mn-ea"/>
                <a:cs typeface="+mn-cs"/>
              </a:rPr>
              <a:t>general mandate </a:t>
            </a:r>
            <a:r>
              <a:rPr lang="en-US" sz="2400" dirty="0">
                <a:solidFill>
                  <a:srgbClr val="000000"/>
                </a:solidFill>
              </a:rPr>
              <a:t>for local development, </a:t>
            </a:r>
            <a:r>
              <a:rPr lang="en-US" sz="2400" dirty="0" smtClean="0">
                <a:solidFill>
                  <a:srgbClr val="000000"/>
                </a:solidFill>
              </a:rPr>
              <a:t>and </a:t>
            </a:r>
            <a:r>
              <a:rPr lang="en-US" sz="2400" u="sng" dirty="0">
                <a:solidFill>
                  <a:srgbClr val="0070C0"/>
                </a:solidFill>
                <a:ea typeface="+mn-ea"/>
                <a:cs typeface="+mn-cs"/>
              </a:rPr>
              <a:t>specific services delivery functions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6648"/>
            <a:ext cx="6968574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D624"/>
                </a:solidFill>
              </a:rPr>
              <a:t>Autonomy and Accountability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311465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601" y="17934"/>
            <a:ext cx="8836840" cy="908870"/>
          </a:xfrm>
        </p:spPr>
        <p:txBody>
          <a:bodyPr>
            <a:noAutofit/>
          </a:bodyPr>
          <a:lstStyle/>
          <a:p>
            <a:r>
              <a:rPr lang="en-US" sz="2800" kern="1200" dirty="0">
                <a:solidFill>
                  <a:srgbClr val="FFD624"/>
                </a:solidFill>
                <a:latin typeface="Verdana" pitchFamily="34" charset="0"/>
              </a:rPr>
              <a:t>‘Additional Resources’ for TD and mobilization mechanisms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8849799" cy="503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36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fr-BE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>THANKS</a:t>
            </a:r>
            <a:b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60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0" y="16933"/>
            <a:ext cx="9144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>
              <a:defRPr/>
            </a:pPr>
            <a:r>
              <a:rPr lang="en-US" sz="2800" dirty="0" smtClean="0">
                <a:solidFill>
                  <a:srgbClr val="FFD624"/>
                </a:solidFill>
                <a:ea typeface="+mj-ea"/>
                <a:cs typeface="+mj-cs"/>
              </a:rPr>
              <a:t>EU Supported programs</a:t>
            </a:r>
            <a:endParaRPr lang="en-GB" sz="2800" dirty="0">
              <a:solidFill>
                <a:srgbClr val="FFD624"/>
              </a:solidFill>
              <a:ea typeface="+mj-ea"/>
              <a:cs typeface="+mj-cs"/>
            </a:endParaRPr>
          </a:p>
          <a:p>
            <a:pPr>
              <a:defRPr/>
            </a:pPr>
            <a:endParaRPr lang="en-GB" altLang="en-US" kern="0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D:\2015 Guidance\EC TALD Reference Document\Graphics and Visuals\Files for Alfonso\Visuals Alfonso\Last sending Fev 2016\22-2-2016 - Visuals 2000-2014\2000-2014\West Africa Corrected 22-2-201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1772816"/>
            <a:ext cx="30396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 smtClean="0"/>
              <a:t>West Africa</a:t>
            </a:r>
          </a:p>
          <a:p>
            <a:r>
              <a:rPr lang="en-GB" sz="2000" b="1" dirty="0" smtClean="0"/>
              <a:t>(</a:t>
            </a:r>
            <a:r>
              <a:rPr lang="en-GB" sz="2000" b="1" dirty="0"/>
              <a:t>539 m€ or 26,62%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411243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0" y="16933"/>
            <a:ext cx="9144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>
              <a:defRPr/>
            </a:pPr>
            <a:r>
              <a:rPr lang="en-US" sz="2800" dirty="0" smtClean="0">
                <a:solidFill>
                  <a:srgbClr val="FFD624"/>
                </a:solidFill>
                <a:ea typeface="+mj-ea"/>
                <a:cs typeface="+mj-cs"/>
              </a:rPr>
              <a:t>EU Supported programs</a:t>
            </a:r>
            <a:endParaRPr lang="en-GB" sz="2800" dirty="0">
              <a:solidFill>
                <a:srgbClr val="FFD624"/>
              </a:solidFill>
              <a:ea typeface="+mj-ea"/>
              <a:cs typeface="+mj-cs"/>
            </a:endParaRPr>
          </a:p>
          <a:p>
            <a:pPr>
              <a:defRPr/>
            </a:pPr>
            <a:endParaRPr lang="en-GB" altLang="en-US" kern="0" dirty="0" smtClean="0">
              <a:solidFill>
                <a:schemeClr val="bg1"/>
              </a:solidFill>
            </a:endParaRPr>
          </a:p>
        </p:txBody>
      </p:sp>
      <p:pic>
        <p:nvPicPr>
          <p:cNvPr id="2050" name="Picture 2" descr="D:\2015 Guidance\EC TALD Reference Document\Graphics and Visuals\Files for Alfonso\Visuals Alfonso\Last sending Fev 2016\22-2-2016 - Visuals 2000-2014\2000-2014\Eastern Africa 2000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19872" y="692696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/>
              <a:t>East Africa (532,6 m€ or 26,33%). 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079497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0" y="16933"/>
            <a:ext cx="9144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 pitchFamily="34" charset="-128"/>
                <a:cs typeface="MS PGothic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>
              <a:defRPr/>
            </a:pPr>
            <a:r>
              <a:rPr lang="en-US" sz="2800" dirty="0" smtClean="0">
                <a:solidFill>
                  <a:srgbClr val="FFD624"/>
                </a:solidFill>
                <a:ea typeface="+mj-ea"/>
                <a:cs typeface="+mj-cs"/>
              </a:rPr>
              <a:t>EU Supported programs</a:t>
            </a:r>
            <a:endParaRPr lang="en-GB" sz="2800" dirty="0">
              <a:solidFill>
                <a:srgbClr val="FFD624"/>
              </a:solidFill>
              <a:ea typeface="+mj-ea"/>
              <a:cs typeface="+mj-cs"/>
            </a:endParaRPr>
          </a:p>
          <a:p>
            <a:pPr>
              <a:defRPr/>
            </a:pPr>
            <a:endParaRPr lang="en-GB" altLang="en-US" kern="0" dirty="0" smtClean="0">
              <a:solidFill>
                <a:schemeClr val="bg1"/>
              </a:solidFill>
            </a:endParaRPr>
          </a:p>
        </p:txBody>
      </p:sp>
      <p:pic>
        <p:nvPicPr>
          <p:cNvPr id="3074" name="Picture 2" descr="D:\2015 Guidance\EC TALD Reference Document\Graphics and Visuals\Files for Alfonso\Visuals Alfonso\Last sending Fev 2016\22-2-2016 - Visuals 2000-2014\2000-2014\Southern Africa 2000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27984" y="90872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2000" b="1" dirty="0" smtClean="0"/>
              <a:t>Southern </a:t>
            </a:r>
            <a:r>
              <a:rPr lang="en-GB" sz="2000" b="1" dirty="0"/>
              <a:t>Africa (230 m€ or 11,36%</a:t>
            </a:r>
            <a:r>
              <a:rPr lang="en-GB" sz="2000" b="1" dirty="0" smtClean="0"/>
              <a:t>)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874321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3248"/>
            <a:ext cx="4823520" cy="58891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er 7"/>
          <p:cNvGrpSpPr/>
          <p:nvPr/>
        </p:nvGrpSpPr>
        <p:grpSpPr>
          <a:xfrm>
            <a:off x="4860032" y="1196752"/>
            <a:ext cx="4572000" cy="1509266"/>
            <a:chOff x="4860032" y="1052736"/>
            <a:chExt cx="4572000" cy="1509266"/>
          </a:xfrm>
        </p:grpSpPr>
        <p:sp>
          <p:nvSpPr>
            <p:cNvPr id="3" name="Rectangle 2"/>
            <p:cNvSpPr/>
            <p:nvPr/>
          </p:nvSpPr>
          <p:spPr>
            <a:xfrm>
              <a:off x="4932040" y="1484784"/>
              <a:ext cx="4032448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</a:rPr>
                <a:t>the EC has </a:t>
              </a:r>
              <a:r>
                <a:rPr lang="en-US" sz="1600" i="1" dirty="0">
                  <a:solidFill>
                    <a:srgbClr val="000000"/>
                  </a:solidFill>
                </a:rPr>
                <a:t>“</a:t>
              </a:r>
              <a:r>
                <a:rPr lang="en-US" sz="1600" b="1" i="1" dirty="0">
                  <a:solidFill>
                    <a:srgbClr val="000000"/>
                  </a:solidFill>
                </a:rPr>
                <a:t>a unique, but largely </a:t>
              </a:r>
              <a:r>
                <a:rPr lang="en-US" sz="1600" b="1" i="1" dirty="0" err="1">
                  <a:solidFill>
                    <a:srgbClr val="000000"/>
                  </a:solidFill>
                </a:rPr>
                <a:t>unrealised</a:t>
              </a:r>
              <a:r>
                <a:rPr lang="en-US" sz="1600" b="1" i="1" dirty="0">
                  <a:solidFill>
                    <a:srgbClr val="000000"/>
                  </a:solidFill>
                </a:rPr>
                <a:t>, potential for global support to decentralisation in partner countries”</a:t>
              </a:r>
              <a:r>
                <a:rPr lang="en-US" sz="1600" b="1" dirty="0">
                  <a:solidFill>
                    <a:srgbClr val="000000"/>
                  </a:solidFill>
                </a:rPr>
                <a:t>. 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860032" y="1052736"/>
              <a:ext cx="4572000" cy="33855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600" b="1" dirty="0" smtClean="0">
                  <a:solidFill>
                    <a:schemeClr val="tx1"/>
                  </a:solidFill>
                </a:rPr>
                <a:t>CONCLUSSION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4860032" y="3071935"/>
            <a:ext cx="4283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In order to tap into that </a:t>
            </a:r>
            <a:r>
              <a:rPr lang="en-US" sz="1600" b="1" dirty="0">
                <a:solidFill>
                  <a:srgbClr val="000000"/>
                </a:solidFill>
              </a:rPr>
              <a:t>potential</a:t>
            </a:r>
            <a:r>
              <a:rPr lang="en-US" sz="1600" dirty="0">
                <a:solidFill>
                  <a:srgbClr val="000000"/>
                </a:solidFill>
              </a:rPr>
              <a:t>, the central recommendation invites the EU to : 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Embeds</a:t>
            </a:r>
            <a:r>
              <a:rPr lang="en-US" sz="1600" dirty="0">
                <a:solidFill>
                  <a:srgbClr val="000000"/>
                </a:solidFill>
              </a:rPr>
              <a:t> future support for decentralisation reforms </a:t>
            </a:r>
            <a:r>
              <a:rPr lang="en-US" sz="1600" b="1" dirty="0">
                <a:solidFill>
                  <a:srgbClr val="000000"/>
                </a:solidFill>
              </a:rPr>
              <a:t>within a wider public sector reform agenda</a:t>
            </a:r>
            <a:r>
              <a:rPr lang="en-US" sz="1600" dirty="0">
                <a:solidFill>
                  <a:srgbClr val="000000"/>
                </a:solidFill>
              </a:rPr>
              <a:t>”;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Intensifying efforts to better understand </a:t>
            </a:r>
            <a:r>
              <a:rPr lang="en-US" sz="1600" b="1" dirty="0">
                <a:solidFill>
                  <a:srgbClr val="000000"/>
                </a:solidFill>
              </a:rPr>
              <a:t>the politics </a:t>
            </a:r>
            <a:r>
              <a:rPr lang="en-US" sz="1600" dirty="0">
                <a:solidFill>
                  <a:srgbClr val="000000"/>
                </a:solidFill>
              </a:rPr>
              <a:t>of the </a:t>
            </a:r>
            <a:r>
              <a:rPr lang="en-US" sz="1600" b="1" dirty="0">
                <a:solidFill>
                  <a:srgbClr val="000000"/>
                </a:solidFill>
              </a:rPr>
              <a:t>reform process, 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Broadening country ownership </a:t>
            </a:r>
            <a:r>
              <a:rPr lang="en-US" sz="1600" dirty="0">
                <a:solidFill>
                  <a:srgbClr val="000000"/>
                </a:solidFill>
              </a:rPr>
              <a:t>and 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Ensuring concrete development outcomes</a:t>
            </a:r>
            <a:r>
              <a:rPr lang="en-US" sz="1600" dirty="0">
                <a:solidFill>
                  <a:srgbClr val="000000"/>
                </a:solidFill>
              </a:rPr>
              <a:t> (such as qualitative and sustainable local services).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5256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Evaluation of EU Support to DLGLD (2000-2009)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945901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68" y="908720"/>
            <a:ext cx="4700984" cy="5949280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9448" y="3883360"/>
            <a:ext cx="4819003" cy="297464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971600" y="3113949"/>
            <a:ext cx="1656692" cy="83924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" name="Rectangle 18"/>
          <p:cNvSpPr/>
          <p:nvPr/>
        </p:nvSpPr>
        <p:spPr>
          <a:xfrm>
            <a:off x="79524" y="39812"/>
            <a:ext cx="89569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D624"/>
                </a:solidFill>
              </a:rPr>
              <a:t>The learning curve of the EC regarding </a:t>
            </a:r>
            <a:r>
              <a:rPr lang="en-US" sz="2000" b="1" dirty="0" err="1">
                <a:solidFill>
                  <a:srgbClr val="FFD624"/>
                </a:solidFill>
              </a:rPr>
              <a:t>decentralisation</a:t>
            </a:r>
            <a:r>
              <a:rPr lang="en-US" sz="2000" b="1" dirty="0">
                <a:solidFill>
                  <a:srgbClr val="FFD624"/>
                </a:solidFill>
              </a:rPr>
              <a:t>, local development and local authorities</a:t>
            </a:r>
            <a:endParaRPr lang="en-GB" sz="2000" b="1" dirty="0">
              <a:solidFill>
                <a:srgbClr val="FFD624"/>
              </a:solidFill>
            </a:endParaRPr>
          </a:p>
        </p:txBody>
      </p:sp>
      <p:sp>
        <p:nvSpPr>
          <p:cNvPr id="27" name="Oval 5"/>
          <p:cNvSpPr>
            <a:spLocks noChangeArrowheads="1"/>
          </p:cNvSpPr>
          <p:nvPr/>
        </p:nvSpPr>
        <p:spPr bwMode="auto">
          <a:xfrm>
            <a:off x="827584" y="1340768"/>
            <a:ext cx="2448272" cy="991162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8419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68" y="908720"/>
            <a:ext cx="4700984" cy="5949280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9448" y="3883360"/>
            <a:ext cx="4819003" cy="297464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971599" y="3113949"/>
            <a:ext cx="1944215" cy="83924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Rectangle 1"/>
          <p:cNvSpPr/>
          <p:nvPr/>
        </p:nvSpPr>
        <p:spPr>
          <a:xfrm>
            <a:off x="4860032" y="1899790"/>
            <a:ext cx="36003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</a:rPr>
              <a:t>The </a:t>
            </a:r>
            <a:r>
              <a:rPr lang="en-GB" sz="1600" b="1" dirty="0">
                <a:solidFill>
                  <a:srgbClr val="000000"/>
                </a:solidFill>
              </a:rPr>
              <a:t>middle of 90’ </a:t>
            </a:r>
            <a:r>
              <a:rPr lang="en-GB" sz="1600" dirty="0">
                <a:solidFill>
                  <a:srgbClr val="000000"/>
                </a:solidFill>
              </a:rPr>
              <a:t>are characterised by a </a:t>
            </a:r>
            <a:r>
              <a:rPr lang="en-GB" sz="1600" b="1" dirty="0">
                <a:solidFill>
                  <a:srgbClr val="000000"/>
                </a:solidFill>
              </a:rPr>
              <a:t>new wave of decentralisation reforms </a:t>
            </a:r>
            <a:r>
              <a:rPr lang="en-GB" sz="1600" dirty="0">
                <a:solidFill>
                  <a:srgbClr val="000000"/>
                </a:solidFill>
              </a:rPr>
              <a:t>in developing countries. </a:t>
            </a:r>
            <a:endParaRPr lang="en-GB" sz="1600" dirty="0" smtClean="0">
              <a:solidFill>
                <a:srgbClr val="000000"/>
              </a:solidFill>
            </a:endParaRPr>
          </a:p>
          <a:p>
            <a:r>
              <a:rPr lang="en-GB" sz="1600" dirty="0" smtClean="0">
                <a:solidFill>
                  <a:srgbClr val="000000"/>
                </a:solidFill>
              </a:rPr>
              <a:t> 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80656" y="3039324"/>
            <a:ext cx="4183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</a:rPr>
              <a:t>In </a:t>
            </a:r>
            <a:r>
              <a:rPr lang="en-GB" sz="1600" b="1" dirty="0">
                <a:solidFill>
                  <a:srgbClr val="000000"/>
                </a:solidFill>
              </a:rPr>
              <a:t>response </a:t>
            </a:r>
            <a:r>
              <a:rPr lang="en-GB" sz="1600" dirty="0">
                <a:solidFill>
                  <a:srgbClr val="000000"/>
                </a:solidFill>
              </a:rPr>
              <a:t>to this new reality, the EC began to specifically involve this new player in a </a:t>
            </a:r>
            <a:r>
              <a:rPr lang="en-GB" sz="1600" b="1" dirty="0">
                <a:solidFill>
                  <a:srgbClr val="000000"/>
                </a:solidFill>
              </a:rPr>
              <a:t>new generation of micro-projects and rural development programs</a:t>
            </a:r>
            <a:r>
              <a:rPr lang="en-GB" sz="1600" dirty="0">
                <a:solidFill>
                  <a:srgbClr val="000000"/>
                </a:solidFill>
              </a:rPr>
              <a:t> focused in promoting </a:t>
            </a:r>
            <a:r>
              <a:rPr lang="en-GB" sz="1600" b="1" dirty="0">
                <a:solidFill>
                  <a:srgbClr val="000000"/>
                </a:solidFill>
              </a:rPr>
              <a:t>joint action </a:t>
            </a:r>
            <a:r>
              <a:rPr lang="en-GB" sz="1600" dirty="0">
                <a:solidFill>
                  <a:srgbClr val="000000"/>
                </a:solidFill>
              </a:rPr>
              <a:t>between citizens, civil society and Local Authorities while respecting the institutional mandate of the latest</a:t>
            </a:r>
            <a:r>
              <a:rPr lang="en-GB" sz="1600" dirty="0"/>
              <a:t>.  </a:t>
            </a:r>
          </a:p>
        </p:txBody>
      </p:sp>
      <p:sp>
        <p:nvSpPr>
          <p:cNvPr id="16" name="Right Arrow 15"/>
          <p:cNvSpPr/>
          <p:nvPr/>
        </p:nvSpPr>
        <p:spPr bwMode="auto">
          <a:xfrm>
            <a:off x="4438923" y="3053355"/>
            <a:ext cx="362472" cy="254133"/>
          </a:xfrm>
          <a:prstGeom prst="rightArrow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9524" y="39812"/>
            <a:ext cx="89569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D624"/>
                </a:solidFill>
              </a:rPr>
              <a:t>The learning curve of the EC regarding </a:t>
            </a:r>
            <a:r>
              <a:rPr lang="en-US" sz="2000" b="1" dirty="0" err="1">
                <a:solidFill>
                  <a:srgbClr val="FFD624"/>
                </a:solidFill>
              </a:rPr>
              <a:t>decentralisation</a:t>
            </a:r>
            <a:r>
              <a:rPr lang="en-US" sz="2000" b="1" dirty="0">
                <a:solidFill>
                  <a:srgbClr val="FFD624"/>
                </a:solidFill>
              </a:rPr>
              <a:t>, local development and local authorities</a:t>
            </a:r>
            <a:endParaRPr lang="en-GB" sz="2000" b="1" dirty="0">
              <a:solidFill>
                <a:srgbClr val="FFD624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115616" y="2134961"/>
            <a:ext cx="3461247" cy="648072"/>
            <a:chOff x="1115616" y="2134961"/>
            <a:chExt cx="3461247" cy="648072"/>
          </a:xfrm>
        </p:grpSpPr>
        <p:sp>
          <p:nvSpPr>
            <p:cNvPr id="7" name="Right Arrow 6"/>
            <p:cNvSpPr/>
            <p:nvPr/>
          </p:nvSpPr>
          <p:spPr bwMode="auto">
            <a:xfrm>
              <a:off x="3851920" y="2204864"/>
              <a:ext cx="724943" cy="254133"/>
            </a:xfrm>
            <a:prstGeom prst="rightArrow">
              <a:avLst/>
            </a:prstGeom>
            <a:solidFill>
              <a:schemeClr val="tx2">
                <a:lumMod val="95000"/>
                <a:lumOff val="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0" name="Oval 5"/>
            <p:cNvSpPr>
              <a:spLocks noChangeArrowheads="1"/>
            </p:cNvSpPr>
            <p:nvPr/>
          </p:nvSpPr>
          <p:spPr bwMode="auto">
            <a:xfrm>
              <a:off x="1115616" y="2134961"/>
              <a:ext cx="1984648" cy="648072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marL="3175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2915815" y="2630215"/>
            <a:ext cx="1442145" cy="1030424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1559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64" y="786577"/>
            <a:ext cx="4921796" cy="5949280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-26244" y="3883360"/>
            <a:ext cx="4700984" cy="297464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Rectangle 13"/>
          <p:cNvSpPr/>
          <p:nvPr/>
        </p:nvSpPr>
        <p:spPr>
          <a:xfrm>
            <a:off x="79524" y="3894690"/>
            <a:ext cx="46535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 </a:t>
            </a:r>
          </a:p>
          <a:p>
            <a:r>
              <a:rPr lang="en-GB" sz="2000" b="1" dirty="0">
                <a:solidFill>
                  <a:schemeClr val="tx1"/>
                </a:solidFill>
              </a:rPr>
              <a:t>L</a:t>
            </a:r>
            <a:r>
              <a:rPr lang="en-GB" sz="2000" b="1" dirty="0" smtClean="0">
                <a:solidFill>
                  <a:schemeClr val="tx1"/>
                </a:solidFill>
              </a:rPr>
              <a:t>ost </a:t>
            </a:r>
            <a:r>
              <a:rPr lang="en-GB" sz="2000" b="1" dirty="0">
                <a:solidFill>
                  <a:schemeClr val="tx1"/>
                </a:solidFill>
              </a:rPr>
              <a:t>in translation! </a:t>
            </a:r>
          </a:p>
          <a:p>
            <a:endParaRPr lang="en-GB" dirty="0" smtClean="0"/>
          </a:p>
        </p:txBody>
      </p:sp>
      <p:sp>
        <p:nvSpPr>
          <p:cNvPr id="5" name="Rectangle 4"/>
          <p:cNvSpPr/>
          <p:nvPr/>
        </p:nvSpPr>
        <p:spPr>
          <a:xfrm>
            <a:off x="4860032" y="1141733"/>
            <a:ext cx="3882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LAs are part of a system!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04048" y="1626766"/>
            <a:ext cx="413995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</a:rPr>
              <a:t>P</a:t>
            </a:r>
            <a:r>
              <a:rPr lang="en-GB" sz="1400" dirty="0" smtClean="0">
                <a:solidFill>
                  <a:schemeClr val="tx1"/>
                </a:solidFill>
              </a:rPr>
              <a:t>eople </a:t>
            </a:r>
            <a:r>
              <a:rPr lang="en-GB" sz="1400" dirty="0">
                <a:solidFill>
                  <a:schemeClr val="tx1"/>
                </a:solidFill>
              </a:rPr>
              <a:t>inside the EU discovered that </a:t>
            </a:r>
            <a:r>
              <a:rPr lang="en-GB" sz="1400" b="1" dirty="0">
                <a:solidFill>
                  <a:schemeClr val="tx1"/>
                </a:solidFill>
              </a:rPr>
              <a:t>LAs are not a free electron</a:t>
            </a:r>
            <a:r>
              <a:rPr lang="en-GB" sz="1400" dirty="0">
                <a:solidFill>
                  <a:schemeClr val="tx1"/>
                </a:solidFill>
              </a:rPr>
              <a:t> (are not like local NGOs</a:t>
            </a:r>
            <a:r>
              <a:rPr lang="en-GB" sz="1400" dirty="0" smtClean="0">
                <a:solidFill>
                  <a:schemeClr val="tx1"/>
                </a:solidFill>
              </a:rPr>
              <a:t>!).</a:t>
            </a:r>
          </a:p>
          <a:p>
            <a:r>
              <a:rPr lang="en-GB" sz="1400" dirty="0" smtClean="0">
                <a:solidFill>
                  <a:schemeClr val="tx1"/>
                </a:solidFill>
              </a:rPr>
              <a:t>They </a:t>
            </a:r>
            <a:r>
              <a:rPr lang="en-GB" sz="1400" dirty="0">
                <a:solidFill>
                  <a:schemeClr val="tx1"/>
                </a:solidFill>
              </a:rPr>
              <a:t>are </a:t>
            </a:r>
            <a:r>
              <a:rPr lang="en-GB" sz="1400" b="1" dirty="0">
                <a:solidFill>
                  <a:schemeClr val="tx1"/>
                </a:solidFill>
              </a:rPr>
              <a:t>part of a network of institutions</a:t>
            </a:r>
            <a:r>
              <a:rPr lang="en-GB" sz="1400" dirty="0">
                <a:solidFill>
                  <a:schemeClr val="tx1"/>
                </a:solidFill>
              </a:rPr>
              <a:t>. </a:t>
            </a:r>
            <a:endParaRPr lang="en-GB" sz="1400" dirty="0" smtClean="0">
              <a:solidFill>
                <a:schemeClr val="tx1"/>
              </a:solidFill>
            </a:endParaRPr>
          </a:p>
          <a:p>
            <a:r>
              <a:rPr lang="en-GB" sz="1400" b="1" dirty="0" smtClean="0">
                <a:solidFill>
                  <a:schemeClr val="tx1"/>
                </a:solidFill>
              </a:rPr>
              <a:t>Their </a:t>
            </a:r>
            <a:r>
              <a:rPr lang="en-GB" sz="1400" b="1" dirty="0">
                <a:solidFill>
                  <a:schemeClr val="tx1"/>
                </a:solidFill>
              </a:rPr>
              <a:t>ability to promote development </a:t>
            </a:r>
            <a:r>
              <a:rPr lang="en-GB" sz="1400" dirty="0">
                <a:solidFill>
                  <a:schemeClr val="tx1"/>
                </a:solidFill>
              </a:rPr>
              <a:t>depends on </a:t>
            </a:r>
            <a:r>
              <a:rPr lang="en-GB" sz="1400" b="1" dirty="0">
                <a:solidFill>
                  <a:schemeClr val="tx1"/>
                </a:solidFill>
              </a:rPr>
              <a:t>how this network works</a:t>
            </a:r>
            <a:r>
              <a:rPr lang="en-GB" sz="1400" dirty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04048" y="3442648"/>
            <a:ext cx="3888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Growing complexity of EU Supported </a:t>
            </a:r>
            <a:endParaRPr lang="en-GB" sz="2000" b="1" dirty="0" smtClean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9524" y="39812"/>
            <a:ext cx="89569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D624"/>
                </a:solidFill>
              </a:rPr>
              <a:t>The learning curve of the EC regarding </a:t>
            </a:r>
            <a:r>
              <a:rPr lang="en-US" sz="2000" b="1" dirty="0" err="1">
                <a:solidFill>
                  <a:srgbClr val="FFD624"/>
                </a:solidFill>
              </a:rPr>
              <a:t>decentralisation</a:t>
            </a:r>
            <a:r>
              <a:rPr lang="en-US" sz="2000" b="1" dirty="0">
                <a:solidFill>
                  <a:srgbClr val="FFD624"/>
                </a:solidFill>
              </a:rPr>
              <a:t>, local development and local authorities</a:t>
            </a:r>
            <a:endParaRPr lang="en-GB" sz="2000" b="1" dirty="0">
              <a:solidFill>
                <a:srgbClr val="FFD624"/>
              </a:solidFill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827584" y="2852937"/>
            <a:ext cx="1984648" cy="1030424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" name="Rectangle 24"/>
          <p:cNvSpPr/>
          <p:nvPr/>
        </p:nvSpPr>
        <p:spPr>
          <a:xfrm>
            <a:off x="5047456" y="4401184"/>
            <a:ext cx="39992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Programs EU supported programs become </a:t>
            </a:r>
            <a:r>
              <a:rPr lang="en-GB" b="1" dirty="0">
                <a:solidFill>
                  <a:schemeClr val="tx1"/>
                </a:solidFill>
              </a:rPr>
              <a:t>more and more comple</a:t>
            </a:r>
            <a:r>
              <a:rPr lang="en-GB" dirty="0">
                <a:solidFill>
                  <a:schemeClr val="tx1"/>
                </a:solidFill>
              </a:rPr>
              <a:t>x by the integration of </a:t>
            </a:r>
          </a:p>
          <a:p>
            <a:pPr lvl="0"/>
            <a:r>
              <a:rPr lang="en-GB" dirty="0">
                <a:solidFill>
                  <a:schemeClr val="tx1"/>
                </a:solidFill>
              </a:rPr>
              <a:t>a) The </a:t>
            </a:r>
            <a:r>
              <a:rPr lang="en-GB" b="1" dirty="0">
                <a:solidFill>
                  <a:schemeClr val="tx1"/>
                </a:solidFill>
              </a:rPr>
              <a:t>institutional dimension </a:t>
            </a:r>
            <a:r>
              <a:rPr lang="en-GB" dirty="0">
                <a:solidFill>
                  <a:schemeClr val="tx1"/>
                </a:solidFill>
              </a:rPr>
              <a:t>(support to the sub-national systems (rules, procedures…) of Governance and public administration in which LAs are embedded and</a:t>
            </a:r>
          </a:p>
          <a:p>
            <a:pPr lvl="0"/>
            <a:r>
              <a:rPr lang="fr-BE" dirty="0">
                <a:solidFill>
                  <a:schemeClr val="tx1"/>
                </a:solidFill>
              </a:rPr>
              <a:t>b) 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>The political framework </a:t>
            </a:r>
            <a:r>
              <a:rPr lang="en-GB" dirty="0">
                <a:solidFill>
                  <a:schemeClr val="tx1"/>
                </a:solidFill>
              </a:rPr>
              <a:t>(decentralisation reforms) that "creates" the above mentioned subnational system of Governance and public administration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9524" y="4661681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This </a:t>
            </a:r>
            <a:r>
              <a:rPr lang="en-GB" b="1" dirty="0">
                <a:solidFill>
                  <a:schemeClr val="tx1"/>
                </a:solidFill>
              </a:rPr>
              <a:t>first generation of EU decentralisation support programs</a:t>
            </a:r>
            <a:r>
              <a:rPr lang="en-GB" dirty="0">
                <a:solidFill>
                  <a:schemeClr val="tx1"/>
                </a:solidFill>
              </a:rPr>
              <a:t> were framed by the </a:t>
            </a:r>
            <a:r>
              <a:rPr lang="en-GB" b="1" dirty="0">
                <a:solidFill>
                  <a:schemeClr val="tx1"/>
                </a:solidFill>
              </a:rPr>
              <a:t>classical vision </a:t>
            </a:r>
            <a:r>
              <a:rPr lang="en-GB" dirty="0">
                <a:solidFill>
                  <a:schemeClr val="tx1"/>
                </a:solidFill>
              </a:rPr>
              <a:t>of decentralisation that has dominated the international community in the last 20 years (focus on </a:t>
            </a:r>
            <a:r>
              <a:rPr lang="en-GB" b="1" dirty="0">
                <a:solidFill>
                  <a:schemeClr val="tx1"/>
                </a:solidFill>
              </a:rPr>
              <a:t>supporting "the system", </a:t>
            </a:r>
            <a:r>
              <a:rPr lang="en-GB" dirty="0">
                <a:solidFill>
                  <a:schemeClr val="tx1"/>
                </a:solidFill>
              </a:rPr>
              <a:t>with a focus on the </a:t>
            </a:r>
            <a:r>
              <a:rPr lang="en-GB" b="1" dirty="0">
                <a:solidFill>
                  <a:schemeClr val="tx1"/>
                </a:solidFill>
              </a:rPr>
              <a:t>administrative and fiscal dimension</a:t>
            </a:r>
            <a:r>
              <a:rPr lang="en-GB" dirty="0">
                <a:solidFill>
                  <a:schemeClr val="tx1"/>
                </a:solidFill>
              </a:rPr>
              <a:t>)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In this transition from supporting local development programs to supporting decentralisation reforms EUDs have </a:t>
            </a:r>
            <a:r>
              <a:rPr lang="en-GB" b="1" dirty="0">
                <a:solidFill>
                  <a:schemeClr val="tx1"/>
                </a:solidFill>
              </a:rPr>
              <a:t>lost the connection</a:t>
            </a:r>
          </a:p>
        </p:txBody>
      </p:sp>
    </p:spTree>
    <p:extLst>
      <p:ext uri="{BB962C8B-B14F-4D97-AF65-F5344CB8AC3E}">
        <p14:creationId xmlns:p14="http://schemas.microsoft.com/office/powerpoint/2010/main" val="4232084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15" grpId="0"/>
      <p:bldP spid="16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1736</TotalTime>
  <Words>1599</Words>
  <Application>Microsoft Macintosh PowerPoint</Application>
  <PresentationFormat>Présentation à l'écran (4:3)</PresentationFormat>
  <Paragraphs>181</Paragraphs>
  <Slides>25</Slides>
  <Notes>13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blank</vt:lpstr>
      <vt:lpstr>Lessons from two decades of international experience in supporting DR, LG and LD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Territorial Development is about partnerships</vt:lpstr>
      <vt:lpstr>Présentation PowerPoint</vt:lpstr>
      <vt:lpstr>‘Additional Resources’ for TD and mobilization mechanisms </vt:lpstr>
      <vt:lpstr>  THANKS 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Lessons from two decades of international experience in supporting DR, LG and LD</dc:title>
  <dc:creator>RODRIGUEZ BILBAO Jorge (DEVCO)</dc:creator>
  <cp:lastModifiedBy>Rodriguez</cp:lastModifiedBy>
  <cp:revision>136</cp:revision>
  <dcterms:created xsi:type="dcterms:W3CDTF">2015-07-29T15:56:28Z</dcterms:created>
  <dcterms:modified xsi:type="dcterms:W3CDTF">2016-04-03T12:30:51Z</dcterms:modified>
</cp:coreProperties>
</file>