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3" r:id="rId3"/>
    <p:sldId id="278" r:id="rId4"/>
    <p:sldId id="280" r:id="rId5"/>
    <p:sldId id="274" r:id="rId6"/>
    <p:sldId id="275" r:id="rId7"/>
    <p:sldId id="276" r:id="rId8"/>
    <p:sldId id="277" r:id="rId9"/>
    <p:sldId id="272" r:id="rId10"/>
    <p:sldId id="281" r:id="rId11"/>
    <p:sldId id="265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1EF"/>
    <a:srgbClr val="165AA2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9" autoAdjust="0"/>
    <p:restoredTop sz="92105" autoAdjust="0"/>
  </p:normalViewPr>
  <p:slideViewPr>
    <p:cSldViewPr>
      <p:cViewPr>
        <p:scale>
          <a:sx n="75" d="100"/>
          <a:sy n="75" d="100"/>
        </p:scale>
        <p:origin x="-162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51C1AC6-01DD-4022-98F2-D6FF68488B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90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BA06BE3-D17D-4EE0-80B2-A9EE4B669E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0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8" tIns="45622" rIns="91248" bIns="4562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4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Multi-annual Indicative 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Annual Action Programme (AAP)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BE3-D17D-4EE0-80B2-A9EE4B669E3A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1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8" tIns="45622" rIns="91248" bIns="4562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4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B32BAF2-76BC-4CE6-B519-AA798B3BD91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12FB-1AFE-4BC3-9BEE-2C45EA389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34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EA91-40DB-409B-8B6C-659045B502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2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F530-0EA4-4F4D-A671-DA5E845929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95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D55F3-31E1-4BCC-BE1D-C55E1EE4BB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4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9844-D10A-4E9A-A356-695CEC7A8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9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B781-FCB3-46DB-919F-436C100A27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9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39E4-6B23-4717-AC5A-E7B346C13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3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C6581-AD07-420E-B7D4-043351E60C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7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AD5E-867C-4D94-B934-FB76B389DB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058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D21A-8389-4F51-920A-51D977A13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76FFF7F-E619-4C56-A446-3CEED36832B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4149725"/>
            <a:ext cx="82073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rgbClr val="FFD624"/>
                </a:solidFill>
                <a:cs typeface="Arial" charset="0"/>
              </a:rPr>
              <a:t>Jorge Rodriguez Bilbao</a:t>
            </a:r>
            <a:br>
              <a:rPr lang="en-GB" sz="2000" dirty="0">
                <a:solidFill>
                  <a:srgbClr val="FFD624"/>
                </a:solidFill>
                <a:cs typeface="Arial" charset="0"/>
              </a:rPr>
            </a:br>
            <a:r>
              <a:rPr lang="en-GB" sz="2000" dirty="0">
                <a:solidFill>
                  <a:srgbClr val="FFD624"/>
                </a:solidFill>
                <a:cs typeface="Arial" charset="0"/>
              </a:rPr>
              <a:t>“Civil Society &amp; Local Authorities"</a:t>
            </a:r>
            <a:br>
              <a:rPr lang="en-GB" sz="2000" dirty="0">
                <a:solidFill>
                  <a:srgbClr val="FFD624"/>
                </a:solidFill>
                <a:cs typeface="Arial" charset="0"/>
              </a:rPr>
            </a:br>
            <a:r>
              <a:rPr lang="en-GB" sz="2000" dirty="0">
                <a:solidFill>
                  <a:srgbClr val="FFD624"/>
                </a:solidFill>
                <a:cs typeface="Arial" charset="0"/>
              </a:rPr>
              <a:t>European Commission-DG DEVCO </a:t>
            </a:r>
            <a:r>
              <a:rPr lang="en-GB" sz="2000" dirty="0" smtClean="0">
                <a:solidFill>
                  <a:srgbClr val="FFD624"/>
                </a:solidFill>
                <a:cs typeface="Arial" charset="0"/>
              </a:rPr>
              <a:t>B2</a:t>
            </a:r>
          </a:p>
          <a:p>
            <a:pPr algn="ctr"/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Workshop on Territorial Approaches to Local Development</a:t>
            </a:r>
          </a:p>
          <a:p>
            <a:pPr algn="ctr"/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What does it entail and how can it be fostered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in Eastern and Southern African countries?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Dar </a:t>
            </a:r>
            <a:r>
              <a:rPr lang="en-GB" sz="2000" dirty="0" err="1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Es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Salaam, 04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to 6 April 2016 </a:t>
            </a:r>
            <a:endParaRPr lang="en-GB" sz="2000" dirty="0">
              <a:solidFill>
                <a:srgbClr val="FFD624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2000" dirty="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 dirty="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endParaRPr lang="en-GB" sz="2000" dirty="0">
              <a:solidFill>
                <a:srgbClr val="FFD624"/>
              </a:solidFill>
              <a:cs typeface="Arial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196752"/>
            <a:ext cx="8863012" cy="1152525"/>
          </a:xfrm>
        </p:spPr>
        <p:txBody>
          <a:bodyPr/>
          <a:lstStyle/>
          <a:p>
            <a:pPr algn="ctr"/>
            <a:r>
              <a:rPr lang="en-GB" sz="3200" dirty="0">
                <a:latin typeface="Verdana" charset="0"/>
                <a:ea typeface="MS PGothic" charset="0"/>
              </a:rPr>
              <a:t/>
            </a:r>
            <a:br>
              <a:rPr lang="en-GB" sz="3200" dirty="0">
                <a:latin typeface="Verdana" charset="0"/>
                <a:ea typeface="MS PGothic" charset="0"/>
              </a:rPr>
            </a:br>
            <a:r>
              <a:rPr lang="en-GB" sz="3200" dirty="0">
                <a:latin typeface="Verdana" charset="0"/>
                <a:ea typeface="MS PGothic" charset="0"/>
              </a:rPr>
              <a:t/>
            </a:r>
            <a:br>
              <a:rPr lang="en-GB" sz="3200" dirty="0">
                <a:latin typeface="Verdana" charset="0"/>
                <a:ea typeface="MS PGothic" charset="0"/>
              </a:rPr>
            </a:br>
            <a:r>
              <a:rPr lang="en-GB" sz="3200" dirty="0" smtClean="0"/>
              <a:t>Session </a:t>
            </a:r>
            <a:r>
              <a:rPr lang="en-GB" sz="3200" dirty="0"/>
              <a:t>2</a:t>
            </a:r>
            <a:r>
              <a:rPr lang="en-GB" sz="3200" dirty="0" smtClean="0"/>
              <a:t>.1</a:t>
            </a:r>
            <a:r>
              <a:rPr lang="en-GB" sz="3200" dirty="0"/>
              <a:t>. The role of CSO in promoting TALD 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en-GB" sz="3200" i="1" dirty="0"/>
              <a:t>Introduction and </a:t>
            </a:r>
            <a:r>
              <a:rPr lang="en-GB" sz="3200" i="1" dirty="0" smtClean="0"/>
              <a:t>framing</a:t>
            </a:r>
            <a:endParaRPr lang="en-GB" sz="3200" i="1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pic>
        <p:nvPicPr>
          <p:cNvPr id="7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12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  <a:defRPr/>
            </a:pPr>
            <a: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Verdana" charset="0"/>
              </a:rPr>
              <a:t>THANKS</a:t>
            </a:r>
            <a: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en-GB" sz="4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kern="1200" dirty="0" smtClean="0">
                <a:solidFill>
                  <a:srgbClr val="FFD624"/>
                </a:solidFill>
                <a:latin typeface="Verdana" pitchFamily="34" charset="0"/>
              </a:rPr>
              <a:t>Territorial Development is about partnerships</a:t>
            </a:r>
            <a:endParaRPr lang="en-GB" sz="36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407488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858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Two interlinked outcomes of </a:t>
            </a:r>
            <a:r>
              <a:rPr lang="en-US" sz="2400" b="1" smtClean="0">
                <a:solidFill>
                  <a:srgbClr val="FFD624"/>
                </a:solidFill>
                <a:ea typeface="+mj-ea"/>
                <a:cs typeface="+mj-cs"/>
              </a:rPr>
              <a:t>joint action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2" y="1123504"/>
            <a:ext cx="7992888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-17429" y="1268760"/>
            <a:ext cx="1781117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19672" y="1268760"/>
            <a:ext cx="583264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5656" y="5661248"/>
            <a:ext cx="5400600" cy="1055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20273" y="1916832"/>
            <a:ext cx="2123728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5656" y="4440672"/>
            <a:ext cx="2925000" cy="1220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21859" y="4440672"/>
            <a:ext cx="2925000" cy="1220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7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858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Two interlinked outcomes of </a:t>
            </a:r>
            <a:r>
              <a:rPr lang="en-US" sz="2400" b="1" smtClean="0">
                <a:solidFill>
                  <a:srgbClr val="FFD624"/>
                </a:solidFill>
                <a:ea typeface="+mj-ea"/>
                <a:cs typeface="+mj-cs"/>
              </a:rPr>
              <a:t>joint action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2" y="1123504"/>
            <a:ext cx="7992888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-17429" y="1268760"/>
            <a:ext cx="1781117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19672" y="1268760"/>
            <a:ext cx="583264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5656" y="5661248"/>
            <a:ext cx="5400600" cy="1055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20273" y="1916832"/>
            <a:ext cx="2123728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5656" y="4440672"/>
            <a:ext cx="2925000" cy="1220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858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Two interlinked outcomes of </a:t>
            </a:r>
            <a:r>
              <a:rPr lang="en-US" sz="2400" b="1" smtClean="0">
                <a:solidFill>
                  <a:srgbClr val="FFD624"/>
                </a:solidFill>
                <a:ea typeface="+mj-ea"/>
                <a:cs typeface="+mj-cs"/>
              </a:rPr>
              <a:t>joint action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-17429" y="1268760"/>
            <a:ext cx="1997141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1720" y="1268760"/>
            <a:ext cx="5400600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9712" y="5733256"/>
            <a:ext cx="54006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46859" y="1916832"/>
            <a:ext cx="1997141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6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858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Two interlinked outcomes of </a:t>
            </a:r>
            <a:r>
              <a:rPr lang="en-US" sz="2400" b="1" smtClean="0">
                <a:solidFill>
                  <a:srgbClr val="FFD624"/>
                </a:solidFill>
                <a:ea typeface="+mj-ea"/>
                <a:cs typeface="+mj-cs"/>
              </a:rPr>
              <a:t>joint action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-34032" y="1340768"/>
            <a:ext cx="1997141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1720" y="1268760"/>
            <a:ext cx="5400600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5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858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Two interlinked outcomes of </a:t>
            </a:r>
            <a:r>
              <a:rPr lang="en-US" sz="2400" b="1" smtClean="0">
                <a:solidFill>
                  <a:srgbClr val="FFD624"/>
                </a:solidFill>
                <a:ea typeface="+mj-ea"/>
                <a:cs typeface="+mj-cs"/>
              </a:rPr>
              <a:t>joint action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9060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D624"/>
                </a:solidFill>
              </a:rPr>
              <a:t>Two  </a:t>
            </a:r>
            <a:r>
              <a:rPr lang="en-GB" sz="2800" b="1" dirty="0" smtClean="0">
                <a:solidFill>
                  <a:srgbClr val="FFD624"/>
                </a:solidFill>
              </a:rPr>
              <a:t>Communications: One </a:t>
            </a:r>
            <a:r>
              <a:rPr lang="en-GB" sz="2800" b="1" dirty="0">
                <a:solidFill>
                  <a:srgbClr val="FFD624"/>
                </a:solidFill>
              </a:rPr>
              <a:t>single message!  </a:t>
            </a:r>
          </a:p>
        </p:txBody>
      </p:sp>
      <p:pic>
        <p:nvPicPr>
          <p:cNvPr id="5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84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5600" y="164253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11556776" y="141277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9144000" cy="65638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16632"/>
            <a:ext cx="8496944" cy="6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 smtClean="0"/>
              <a:t>TALD framework </a:t>
            </a:r>
            <a:endParaRPr lang="en-US" altLang="en-US" sz="20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692696"/>
            <a:ext cx="2088232" cy="6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 smtClean="0"/>
              <a:t>CSOs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392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641</TotalTime>
  <Words>208</Words>
  <Application>Microsoft Macintosh PowerPoint</Application>
  <PresentationFormat>Présentation à l'écran (4:3)</PresentationFormat>
  <Paragraphs>47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blank</vt:lpstr>
      <vt:lpstr>  Session 2.1. The role of CSO in promoting TALD  Introduction and framing</vt:lpstr>
      <vt:lpstr>Territorial Development is about partnerships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THANKS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</cp:lastModifiedBy>
  <cp:revision>34</cp:revision>
  <dcterms:created xsi:type="dcterms:W3CDTF">2015-03-19T17:09:20Z</dcterms:created>
  <dcterms:modified xsi:type="dcterms:W3CDTF">2016-04-05T05:54:06Z</dcterms:modified>
</cp:coreProperties>
</file>