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6" r:id="rId2"/>
    <p:sldId id="260" r:id="rId3"/>
    <p:sldId id="276" r:id="rId4"/>
    <p:sldId id="264" r:id="rId5"/>
    <p:sldId id="272" r:id="rId6"/>
    <p:sldId id="292" r:id="rId7"/>
    <p:sldId id="293" r:id="rId8"/>
    <p:sldId id="277" r:id="rId9"/>
    <p:sldId id="278" r:id="rId10"/>
    <p:sldId id="286" r:id="rId11"/>
    <p:sldId id="287" r:id="rId12"/>
    <p:sldId id="288" r:id="rId13"/>
    <p:sldId id="289" r:id="rId14"/>
    <p:sldId id="290" r:id="rId15"/>
    <p:sldId id="291" r:id="rId16"/>
    <p:sldId id="280" r:id="rId17"/>
    <p:sldId id="281" r:id="rId18"/>
    <p:sldId id="265" r:id="rId1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1EF"/>
    <a:srgbClr val="165AA2"/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9" autoAdjust="0"/>
    <p:restoredTop sz="94660"/>
  </p:normalViewPr>
  <p:slideViewPr>
    <p:cSldViewPr>
      <p:cViewPr>
        <p:scale>
          <a:sx n="75" d="100"/>
          <a:sy n="75" d="100"/>
        </p:scale>
        <p:origin x="-200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51C1AC6-01DD-4022-98F2-D6FF68488B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907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BA06BE3-D17D-4EE0-80B2-A9EE4B669E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055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B32BAF2-76BC-4CE6-B519-AA798B3BD91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512FB-1AFE-4BC3-9BEE-2C45EA389C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3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EA91-40DB-409B-8B6C-659045B502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62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F530-0EA4-4F4D-A671-DA5E845929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959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55F3-31E1-4BCC-BE1D-C55E1EE4BB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4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09844-D10A-4E9A-A356-695CEC7A8E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95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6B781-FCB3-46DB-919F-436C100A27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97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39E4-6B23-4717-AC5A-E7B346C135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631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C6581-AD07-420E-B7D4-043351E60C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37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4AD5E-867C-4D94-B934-FB76B389DB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058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5D21A-8389-4F51-920A-51D977A13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08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76FFF7F-E619-4C56-A446-3CEED36832B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Volumes\KINGSTON\2015%20Seminars\TALD%20Seminars\TALD%20Dar%20Es%20Salaam\Presentations\DAY%202\Document1!OLE_LINK2" TargetMode="External"/><Relationship Id="rId4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KINGSTON:2015%20Seminars:TALD%20Seminars:TALD%20Dar%20Es%20Salaam:Presentations:DAY%202:Saskia%20Summary.docx!OLE_LINK1" TargetMode="External"/><Relationship Id="rId4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80988" y="1484784"/>
            <a:ext cx="8863012" cy="1152525"/>
          </a:xfrm>
        </p:spPr>
        <p:txBody>
          <a:bodyPr/>
          <a:lstStyle/>
          <a:p>
            <a:pPr algn="ctr"/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>Session </a:t>
            </a:r>
            <a:r>
              <a:rPr lang="en-GB" sz="3200" dirty="0" smtClean="0">
                <a:latin typeface="Verdana" charset="0"/>
                <a:ea typeface="MS PGothic" charset="0"/>
              </a:rPr>
              <a:t>2.4. </a:t>
            </a:r>
            <a:r>
              <a:rPr lang="en-GB" sz="3200" dirty="0"/>
              <a:t>Unlocking the potential of the thematic line CSO-LA </a:t>
            </a:r>
            <a:r>
              <a:rPr lang="en-GB" sz="3200" dirty="0" smtClean="0"/>
              <a:t>to promote TALD </a:t>
            </a:r>
            <a:r>
              <a:rPr lang="fr-FR" sz="3200" dirty="0">
                <a:latin typeface="Verdana" charset="0"/>
                <a:ea typeface="MS PGothic" charset="0"/>
              </a:rPr>
              <a:t/>
            </a:r>
            <a:br>
              <a:rPr lang="fr-FR" sz="3200" dirty="0">
                <a:latin typeface="Verdana" charset="0"/>
                <a:ea typeface="MS PGothic" charset="0"/>
              </a:rPr>
            </a:br>
            <a:endParaRPr lang="en-GB" sz="3200" dirty="0">
              <a:latin typeface="Verdana" charset="0"/>
              <a:ea typeface="MS PGothic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8313" y="4149725"/>
            <a:ext cx="820737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rgbClr val="FFD624"/>
                </a:solidFill>
                <a:cs typeface="Arial" charset="0"/>
              </a:rPr>
              <a:t>Jorge Rodriguez Bilbao</a:t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>“Civil Society &amp; Local Authorities"</a:t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>European Commission-DG DEVCO </a:t>
            </a:r>
            <a:r>
              <a:rPr lang="en-GB" sz="2000" dirty="0" smtClean="0">
                <a:solidFill>
                  <a:srgbClr val="FFD624"/>
                </a:solidFill>
                <a:cs typeface="Arial" charset="0"/>
              </a:rPr>
              <a:t>B2</a:t>
            </a:r>
          </a:p>
          <a:p>
            <a:pPr algn="ctr"/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Workshop on Territorial Approaches to Local Development</a:t>
            </a:r>
          </a:p>
          <a:p>
            <a:pPr algn="ctr"/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What does it entail and how can it be fostered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in Eastern and Southern African countries?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Dar </a:t>
            </a:r>
            <a:r>
              <a:rPr lang="en-GB" sz="2000" dirty="0" err="1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Es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 Salaam, 04</a:t>
            </a: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 to 6 April 2016 </a:t>
            </a:r>
            <a:endParaRPr lang="en-GB" sz="2000" dirty="0">
              <a:solidFill>
                <a:srgbClr val="FFD624"/>
              </a:solidFill>
              <a:ea typeface="MS PGothic" pitchFamily="34" charset="-128"/>
              <a:cs typeface="Arial" pitchFamily="34" charset="0"/>
            </a:endParaRPr>
          </a:p>
          <a:p>
            <a:pPr algn="ctr"/>
            <a:r>
              <a:rPr lang="en-GB" sz="2000" dirty="0">
                <a:solidFill>
                  <a:srgbClr val="FFD624"/>
                </a:solidFill>
                <a:cs typeface="Arial" charset="0"/>
              </a:rPr>
              <a:t/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/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endParaRPr lang="en-GB" sz="2000" dirty="0">
              <a:solidFill>
                <a:srgbClr val="FFD624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5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5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Tailoring the Call for Proposals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1340768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00"/>
                </a:solidFill>
              </a:rPr>
              <a:t>Tailoring a Call for Proposals through lots and ring-</a:t>
            </a:r>
            <a:r>
              <a:rPr lang="en-GB" sz="2400" b="1" dirty="0" smtClean="0">
                <a:solidFill>
                  <a:srgbClr val="000000"/>
                </a:solidFill>
              </a:rPr>
              <a:t>fencing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420888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</a:rPr>
              <a:t>EUDs can decide </a:t>
            </a:r>
            <a:r>
              <a:rPr lang="en-GB" sz="2000" b="1" dirty="0">
                <a:solidFill>
                  <a:srgbClr val="000000"/>
                </a:solidFill>
              </a:rPr>
              <a:t>to target</a:t>
            </a:r>
            <a:r>
              <a:rPr lang="en-GB" sz="2000" dirty="0">
                <a:solidFill>
                  <a:srgbClr val="000000"/>
                </a:solidFill>
              </a:rPr>
              <a:t>: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geographical area </a:t>
            </a:r>
            <a:r>
              <a:rPr lang="en-GB" sz="2000" dirty="0">
                <a:solidFill>
                  <a:srgbClr val="000000"/>
                </a:solidFill>
              </a:rPr>
              <a:t>(poorest regions, most isolated areas, uplands territories, </a:t>
            </a:r>
            <a:r>
              <a:rPr lang="en-GB" sz="2000" dirty="0" err="1">
                <a:solidFill>
                  <a:srgbClr val="000000"/>
                </a:solidFill>
              </a:rPr>
              <a:t>peri</a:t>
            </a:r>
            <a:r>
              <a:rPr lang="en-GB" sz="2000" dirty="0">
                <a:solidFill>
                  <a:srgbClr val="000000"/>
                </a:solidFill>
              </a:rPr>
              <a:t>-urban villages)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type or a level of LAs </a:t>
            </a:r>
            <a:r>
              <a:rPr lang="en-GB" sz="2000" dirty="0">
                <a:solidFill>
                  <a:srgbClr val="000000"/>
                </a:solidFill>
              </a:rPr>
              <a:t>(metropolis, districts, village councils, provinces)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category of CSO </a:t>
            </a:r>
            <a:r>
              <a:rPr lang="en-GB" sz="2000" dirty="0">
                <a:solidFill>
                  <a:srgbClr val="000000"/>
                </a:solidFill>
              </a:rPr>
              <a:t>(cooperative, CBO, research institute, NGO)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sector, public service or activity </a:t>
            </a:r>
            <a:r>
              <a:rPr lang="en-GB" sz="2000" dirty="0">
                <a:solidFill>
                  <a:srgbClr val="000000"/>
                </a:solidFill>
              </a:rPr>
              <a:t>(in line with bi-lateral or not, when appropriate)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scope of partnership </a:t>
            </a:r>
            <a:r>
              <a:rPr lang="en-GB" sz="2000" dirty="0">
                <a:solidFill>
                  <a:srgbClr val="000000"/>
                </a:solidFill>
              </a:rPr>
              <a:t>(formal involvement of communities, inclusion of the private sector)</a:t>
            </a:r>
            <a:endParaRPr lang="fr-FR" sz="2000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a </a:t>
            </a:r>
            <a:r>
              <a:rPr lang="en-GB" sz="2000" b="1" dirty="0">
                <a:solidFill>
                  <a:srgbClr val="000000"/>
                </a:solidFill>
              </a:rPr>
              <a:t>nationality of applicants </a:t>
            </a:r>
            <a:r>
              <a:rPr lang="en-GB" sz="2000" dirty="0">
                <a:solidFill>
                  <a:srgbClr val="000000"/>
                </a:solidFill>
              </a:rPr>
              <a:t>(EU </a:t>
            </a:r>
            <a:r>
              <a:rPr lang="en-GB" sz="2000" dirty="0" err="1">
                <a:solidFill>
                  <a:srgbClr val="000000"/>
                </a:solidFill>
              </a:rPr>
              <a:t>vs</a:t>
            </a:r>
            <a:r>
              <a:rPr lang="en-GB" sz="2000" dirty="0">
                <a:solidFill>
                  <a:srgbClr val="000000"/>
                </a:solidFill>
              </a:rPr>
              <a:t> local)</a:t>
            </a:r>
            <a:endParaRPr lang="fr-F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5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Tailoring the Call for Proposals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260775"/>
              </p:ext>
            </p:extLst>
          </p:nvPr>
        </p:nvGraphicFramePr>
        <p:xfrm>
          <a:off x="-28931" y="1628800"/>
          <a:ext cx="9020984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Document" r:id="rId3" imgW="6121400" imgH="2882900" progId="Word.Document.12">
                  <p:link updateAutomatic="1"/>
                </p:oleObj>
              </mc:Choice>
              <mc:Fallback>
                <p:oleObj name="Document" r:id="rId3" imgW="6121400" imgH="28829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8931" y="1628800"/>
                        <a:ext cx="9020984" cy="42484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5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Tailoring the Call for Proposals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1124744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solidFill>
                  <a:srgbClr val="000000"/>
                </a:solidFill>
              </a:rPr>
              <a:t>Tailoring a Call for Proposals through the combination of various </a:t>
            </a:r>
            <a:r>
              <a:rPr lang="en-GB" sz="2000" b="1" dirty="0" smtClean="0">
                <a:solidFill>
                  <a:srgbClr val="000000"/>
                </a:solidFill>
              </a:rPr>
              <a:t>stakeholders</a:t>
            </a:r>
          </a:p>
          <a:p>
            <a:pPr lvl="0"/>
            <a:endParaRPr lang="fr-FR" sz="2000" b="1" dirty="0">
              <a:solidFill>
                <a:srgbClr val="000000"/>
              </a:solidFill>
            </a:endParaRPr>
          </a:p>
          <a:p>
            <a:r>
              <a:rPr lang="en-GB" sz="2000" dirty="0">
                <a:solidFill>
                  <a:srgbClr val="000000"/>
                </a:solidFill>
              </a:rPr>
              <a:t>Combination in a smart way the </a:t>
            </a:r>
            <a:r>
              <a:rPr lang="en-GB" sz="2000" b="1" dirty="0">
                <a:solidFill>
                  <a:srgbClr val="000000"/>
                </a:solidFill>
              </a:rPr>
              <a:t>different roles </a:t>
            </a:r>
            <a:r>
              <a:rPr lang="en-GB" sz="2000" dirty="0">
                <a:solidFill>
                  <a:srgbClr val="000000"/>
                </a:solidFill>
              </a:rPr>
              <a:t>(main </a:t>
            </a:r>
            <a:r>
              <a:rPr lang="en-GB" sz="2000" b="1" dirty="0">
                <a:solidFill>
                  <a:srgbClr val="000000"/>
                </a:solidFill>
              </a:rPr>
              <a:t>applicant, co-applicants, affiliated entities, associates, beneficiaries of financial support to third parties, target groups, etc.</a:t>
            </a:r>
            <a:r>
              <a:rPr lang="en-GB" sz="2000" dirty="0">
                <a:solidFill>
                  <a:srgbClr val="000000"/>
                </a:solidFill>
              </a:rPr>
              <a:t>) endorsed by various stakeholders, and coordinated by a CSO or a </a:t>
            </a:r>
            <a:r>
              <a:rPr lang="en-GB" sz="2000" dirty="0" smtClean="0">
                <a:solidFill>
                  <a:srgbClr val="000000"/>
                </a:solidFill>
              </a:rPr>
              <a:t>LA; </a:t>
            </a:r>
          </a:p>
          <a:p>
            <a:endParaRPr lang="fr-FR" sz="2000" dirty="0">
              <a:solidFill>
                <a:srgbClr val="000000"/>
              </a:solidFill>
            </a:endParaRPr>
          </a:p>
          <a:p>
            <a:r>
              <a:rPr lang="en-GB" sz="2000" dirty="0">
                <a:solidFill>
                  <a:srgbClr val="000000"/>
                </a:solidFill>
              </a:rPr>
              <a:t>EUD can </a:t>
            </a:r>
            <a:r>
              <a:rPr lang="en-GB" sz="2000" b="1" dirty="0">
                <a:solidFill>
                  <a:srgbClr val="000000"/>
                </a:solidFill>
              </a:rPr>
              <a:t>impose a type of partnership</a:t>
            </a:r>
            <a:r>
              <a:rPr lang="en-GB" sz="2000" dirty="0">
                <a:solidFill>
                  <a:srgbClr val="000000"/>
                </a:solidFill>
              </a:rPr>
              <a:t>, through a lot for instance, explaining the coalition sought, and then </a:t>
            </a:r>
            <a:r>
              <a:rPr lang="en-GB" sz="2000" b="1" dirty="0">
                <a:solidFill>
                  <a:srgbClr val="000000"/>
                </a:solidFill>
              </a:rPr>
              <a:t>specified with the eligibility criteria.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5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Tailoring the Call for Proposals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484784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</a:rPr>
              <a:t>Tailoring a Call for Proposals through the eligible actions </a:t>
            </a:r>
            <a:r>
              <a:rPr lang="en-GB" sz="2000" i="1" dirty="0">
                <a:solidFill>
                  <a:srgbClr val="000000"/>
                </a:solidFill>
              </a:rPr>
              <a:t>(type of activities, location and duration)</a:t>
            </a:r>
            <a:endParaRPr lang="fr-FR" sz="2000" i="1" dirty="0">
              <a:solidFill>
                <a:srgbClr val="000000"/>
              </a:solidFill>
            </a:endParaRPr>
          </a:p>
          <a:p>
            <a:endParaRPr lang="en-GB" sz="2000" i="1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rgbClr val="000000"/>
                </a:solidFill>
              </a:rPr>
              <a:t>Some </a:t>
            </a:r>
            <a:r>
              <a:rPr lang="en-GB" sz="2000" dirty="0">
                <a:solidFill>
                  <a:srgbClr val="000000"/>
                </a:solidFill>
              </a:rPr>
              <a:t>strategic activities can be made compulsory in a </a:t>
            </a:r>
            <a:r>
              <a:rPr lang="en-GB" sz="2000" dirty="0" err="1">
                <a:solidFill>
                  <a:srgbClr val="000000"/>
                </a:solidFill>
              </a:rPr>
              <a:t>CfP</a:t>
            </a:r>
            <a:r>
              <a:rPr lang="en-GB" sz="2000" dirty="0">
                <a:solidFill>
                  <a:srgbClr val="000000"/>
                </a:solidFill>
              </a:rPr>
              <a:t>. </a:t>
            </a:r>
            <a:endParaRPr lang="fr-FR" sz="20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endParaRPr lang="fr-FR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The financial support to third parties can be made either compulsory, optional or to exclude. </a:t>
            </a:r>
            <a:endParaRPr lang="en-GB" sz="2000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endParaRPr lang="fr-FR" sz="20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Location of the action(s) can also be adapted to the country’s situation or to the Delegation’s strategy, whether it is specific districts or regions, or category of towns for instance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buFont typeface="Arial"/>
              <a:buChar char="•"/>
            </a:pPr>
            <a:endParaRPr lang="fr-FR" sz="20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The duration of an action ranges between 24 and 60 months,</a:t>
            </a:r>
            <a:r>
              <a:rPr lang="en-GB" dirty="0"/>
              <a:t> </a:t>
            </a:r>
            <a:endParaRPr lang="fr-FR" dirty="0"/>
          </a:p>
          <a:p>
            <a:r>
              <a:rPr lang="en-GB" dirty="0"/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116632"/>
            <a:ext cx="4391948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ea typeface="+mj-ea"/>
                <a:cs typeface="+mj-cs"/>
              </a:rPr>
              <a:t>Support measures</a:t>
            </a:r>
            <a:endParaRPr lang="en-US" sz="32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484784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0000"/>
                </a:solidFill>
              </a:rPr>
              <a:t>Conventional uses of Support Measures</a:t>
            </a:r>
            <a:r>
              <a:rPr lang="en-GB" sz="2800" dirty="0">
                <a:solidFill>
                  <a:srgbClr val="000000"/>
                </a:solidFill>
              </a:rPr>
              <a:t> are generally devoted to the </a:t>
            </a:r>
            <a:r>
              <a:rPr lang="en-GB" sz="2800" b="1" dirty="0">
                <a:solidFill>
                  <a:srgbClr val="000000"/>
                </a:solidFill>
              </a:rPr>
              <a:t>capacity building of potential applicant’s ability to present quality proposals</a:t>
            </a:r>
            <a:r>
              <a:rPr lang="en-GB" sz="2800" dirty="0">
                <a:solidFill>
                  <a:srgbClr val="000000"/>
                </a:solidFill>
              </a:rPr>
              <a:t> and to ensure that the beneficiaries of the LAs and CSO grants are </a:t>
            </a:r>
            <a:r>
              <a:rPr lang="en-GB" sz="2800" b="1" dirty="0">
                <a:solidFill>
                  <a:srgbClr val="000000"/>
                </a:solidFill>
              </a:rPr>
              <a:t>able to adequately administrate resources and present reports in accordance with European Commission standards. </a:t>
            </a:r>
            <a:endParaRPr lang="en-GB" sz="2800" b="1" dirty="0" smtClean="0">
              <a:solidFill>
                <a:srgbClr val="000000"/>
              </a:solidFill>
            </a:endParaRPr>
          </a:p>
          <a:p>
            <a:pPr lvl="0"/>
            <a:endParaRPr lang="en-GB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7812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rgbClr val="FFD624"/>
                </a:solidFill>
                <a:ea typeface="+mj-ea"/>
                <a:cs typeface="+mj-cs"/>
              </a:rPr>
              <a:t>Non-conventional uses of Support Measures</a:t>
            </a:r>
            <a:r>
              <a:rPr lang="fr-FR" sz="2400" b="1" dirty="0">
                <a:solidFill>
                  <a:srgbClr val="FFD624"/>
                </a:solidFill>
                <a:ea typeface="+mj-ea"/>
                <a:cs typeface="+mj-cs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1268760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solidFill>
                  <a:srgbClr val="000000"/>
                </a:solidFill>
              </a:rPr>
              <a:t>Connection between local experiences and national platforms for lobby and advocacy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>
                <a:solidFill>
                  <a:srgbClr val="000000"/>
                </a:solidFill>
              </a:rPr>
              <a:t>Support to the </a:t>
            </a:r>
            <a:r>
              <a:rPr lang="en-GB" sz="1800" u="sng" dirty="0" smtClean="0">
                <a:solidFill>
                  <a:srgbClr val="000000"/>
                </a:solidFill>
              </a:rPr>
              <a:t>organisation </a:t>
            </a:r>
            <a:r>
              <a:rPr lang="en-GB" sz="1800" u="sng" dirty="0">
                <a:solidFill>
                  <a:srgbClr val="000000"/>
                </a:solidFill>
              </a:rPr>
              <a:t>and operation of the National Table for Management of the Solid Waste (Mesa </a:t>
            </a:r>
            <a:r>
              <a:rPr lang="en-GB" sz="1800" u="sng" dirty="0" err="1">
                <a:solidFill>
                  <a:srgbClr val="000000"/>
                </a:solidFill>
              </a:rPr>
              <a:t>Temática</a:t>
            </a:r>
            <a:r>
              <a:rPr lang="en-GB" sz="1800" u="sng" dirty="0">
                <a:solidFill>
                  <a:srgbClr val="000000"/>
                </a:solidFill>
              </a:rPr>
              <a:t> de </a:t>
            </a:r>
            <a:r>
              <a:rPr lang="en-GB" sz="1800" u="sng" dirty="0" err="1">
                <a:solidFill>
                  <a:srgbClr val="000000"/>
                </a:solidFill>
              </a:rPr>
              <a:t>Residuos</a:t>
            </a:r>
            <a:r>
              <a:rPr lang="en-GB" sz="1800" u="sng" dirty="0">
                <a:solidFill>
                  <a:srgbClr val="000000"/>
                </a:solidFill>
              </a:rPr>
              <a:t> </a:t>
            </a:r>
            <a:r>
              <a:rPr lang="en-GB" sz="1800" u="sng" dirty="0" err="1">
                <a:solidFill>
                  <a:srgbClr val="000000"/>
                </a:solidFill>
              </a:rPr>
              <a:t>Solidos</a:t>
            </a:r>
            <a:r>
              <a:rPr lang="en-GB" sz="1800" u="sng" dirty="0">
                <a:solidFill>
                  <a:srgbClr val="000000"/>
                </a:solidFill>
              </a:rPr>
              <a:t>).  </a:t>
            </a:r>
            <a:endParaRPr lang="fr-FR" sz="1800" u="sng" dirty="0">
              <a:solidFill>
                <a:srgbClr val="000000"/>
              </a:solidFill>
            </a:endParaRPr>
          </a:p>
          <a:p>
            <a:endParaRPr lang="en-GB" sz="1800" dirty="0" smtClean="0">
              <a:solidFill>
                <a:srgbClr val="000000"/>
              </a:solidFill>
            </a:endParaRPr>
          </a:p>
          <a:p>
            <a:r>
              <a:rPr lang="en-GB" sz="1800" dirty="0" smtClean="0">
                <a:solidFill>
                  <a:srgbClr val="000000"/>
                </a:solidFill>
              </a:rPr>
              <a:t>The </a:t>
            </a:r>
            <a:r>
              <a:rPr lang="en-GB" sz="1800" dirty="0">
                <a:solidFill>
                  <a:srgbClr val="000000"/>
                </a:solidFill>
              </a:rPr>
              <a:t>EUD saw an opportunity to mobilise local and national actors of the environmental sector via the support and organisation and operations of a </a:t>
            </a:r>
            <a:r>
              <a:rPr lang="en-GB" sz="1800" u="sng" dirty="0">
                <a:solidFill>
                  <a:srgbClr val="000000"/>
                </a:solidFill>
              </a:rPr>
              <a:t>mechanism for the discussion and analysis of the solid waste management at national level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fr-FR" sz="1800" dirty="0">
              <a:solidFill>
                <a:srgbClr val="000000"/>
              </a:solidFill>
            </a:endParaRPr>
          </a:p>
          <a:p>
            <a:endParaRPr lang="en-GB" sz="1800" dirty="0" smtClean="0">
              <a:solidFill>
                <a:srgbClr val="000000"/>
              </a:solidFill>
            </a:endParaRPr>
          </a:p>
          <a:p>
            <a:r>
              <a:rPr lang="en-GB" sz="1800" dirty="0" smtClean="0">
                <a:solidFill>
                  <a:srgbClr val="000000"/>
                </a:solidFill>
              </a:rPr>
              <a:t>The </a:t>
            </a:r>
            <a:r>
              <a:rPr lang="en-GB" sz="1800" u="sng" dirty="0">
                <a:solidFill>
                  <a:srgbClr val="000000"/>
                </a:solidFill>
              </a:rPr>
              <a:t>recommendations</a:t>
            </a:r>
            <a:r>
              <a:rPr lang="en-GB" sz="1800" dirty="0">
                <a:solidFill>
                  <a:srgbClr val="000000"/>
                </a:solidFill>
              </a:rPr>
              <a:t> of this collective body are taken at the highest level of political decision and are creating a favourable environment for the sector as a whole.</a:t>
            </a:r>
            <a:r>
              <a:rPr lang="fr-FR" sz="18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305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556792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solidFill>
                  <a:srgbClr val="000000"/>
                </a:solidFill>
              </a:rPr>
              <a:t>Building capacity at local level and supporting decentralisation reforms of national urban and rural policies</a:t>
            </a:r>
            <a:endParaRPr lang="fr-FR" sz="2000" b="1" dirty="0">
              <a:solidFill>
                <a:srgbClr val="000000"/>
              </a:solidFill>
            </a:endParaRPr>
          </a:p>
          <a:p>
            <a:endParaRPr lang="en-GB" sz="2000" dirty="0" smtClean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EUDs </a:t>
            </a:r>
            <a:r>
              <a:rPr lang="en-GB" sz="2000" dirty="0">
                <a:solidFill>
                  <a:srgbClr val="000000"/>
                </a:solidFill>
              </a:rPr>
              <a:t>can support national initiatives related to decentralisation reforms (e.g. </a:t>
            </a:r>
            <a:r>
              <a:rPr lang="en-GB" sz="2000" u="sng" dirty="0">
                <a:solidFill>
                  <a:srgbClr val="000000"/>
                </a:solidFill>
              </a:rPr>
              <a:t>drafting of a new law for land use and property taxes allowing to increment local tax collection by local governments</a:t>
            </a:r>
            <a:r>
              <a:rPr lang="en-GB" sz="2000" dirty="0">
                <a:solidFill>
                  <a:srgbClr val="000000"/>
                </a:solidFill>
              </a:rPr>
              <a:t>). </a:t>
            </a:r>
            <a:endParaRPr lang="en-GB" sz="2000" dirty="0" smtClean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Sometimes </a:t>
            </a:r>
            <a:r>
              <a:rPr lang="en-GB" sz="2000" dirty="0">
                <a:solidFill>
                  <a:srgbClr val="000000"/>
                </a:solidFill>
              </a:rPr>
              <a:t>national actors have regulatory constraints that limit their capacity to contract external expertise, EUD can use the Support Measures for </a:t>
            </a:r>
            <a:r>
              <a:rPr lang="en-GB" sz="2000" u="sng" dirty="0">
                <a:solidFill>
                  <a:srgbClr val="000000"/>
                </a:solidFill>
              </a:rPr>
              <a:t>financing some specialized consultancy </a:t>
            </a:r>
            <a:r>
              <a:rPr lang="en-GB" sz="2000" dirty="0">
                <a:solidFill>
                  <a:srgbClr val="000000"/>
                </a:solidFill>
              </a:rPr>
              <a:t>or technical assistance for these national initiatives.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88640"/>
            <a:ext cx="7812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rgbClr val="FFD624"/>
                </a:solidFill>
                <a:ea typeface="+mj-ea"/>
                <a:cs typeface="+mj-cs"/>
              </a:rPr>
              <a:t>Non-conventional uses of Support Measures</a:t>
            </a:r>
            <a:r>
              <a:rPr lang="fr-FR" sz="2400" b="1" dirty="0">
                <a:solidFill>
                  <a:srgbClr val="FFD624"/>
                </a:solidFill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4750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640"/>
            <a:ext cx="7812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rgbClr val="FFD624"/>
                </a:solidFill>
                <a:ea typeface="+mj-ea"/>
                <a:cs typeface="+mj-cs"/>
              </a:rPr>
              <a:t>Non-conventional uses of Support Measures</a:t>
            </a:r>
            <a:r>
              <a:rPr lang="fr-FR" sz="2400" b="1" dirty="0">
                <a:solidFill>
                  <a:srgbClr val="FFD624"/>
                </a:solidFill>
                <a:ea typeface="+mj-ea"/>
                <a:cs typeface="+mj-cs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solidFill>
                  <a:srgbClr val="000000"/>
                </a:solidFill>
              </a:rPr>
              <a:t>Learning and dissemination of experiences gained through the thematic </a:t>
            </a:r>
            <a:r>
              <a:rPr lang="en-GB" sz="2000" b="1" dirty="0" smtClean="0">
                <a:solidFill>
                  <a:srgbClr val="000000"/>
                </a:solidFill>
              </a:rPr>
              <a:t>programme</a:t>
            </a:r>
          </a:p>
          <a:p>
            <a:pPr lvl="0"/>
            <a:endParaRPr lang="fr-FR" sz="2000" b="1" dirty="0">
              <a:solidFill>
                <a:srgbClr val="000000"/>
              </a:solidFill>
            </a:endParaRPr>
          </a:p>
          <a:p>
            <a:r>
              <a:rPr lang="en-GB" sz="2000" dirty="0">
                <a:solidFill>
                  <a:srgbClr val="000000"/>
                </a:solidFill>
              </a:rPr>
              <a:t>EUDs, with the Support Measures, can develop some knowledge sharing material (e.g. </a:t>
            </a:r>
            <a:r>
              <a:rPr lang="en-GB" sz="2000" u="sng" dirty="0">
                <a:solidFill>
                  <a:srgbClr val="000000"/>
                </a:solidFill>
              </a:rPr>
              <a:t>short videos, film &amp; photo exhibition</a:t>
            </a:r>
            <a:r>
              <a:rPr lang="en-GB" sz="2000" dirty="0">
                <a:solidFill>
                  <a:srgbClr val="000000"/>
                </a:solidFill>
              </a:rPr>
              <a:t>…) on the experiences gained through the implementation of projects from previous calls for proposals—both for LA and CSO. </a:t>
            </a:r>
            <a:endParaRPr lang="fr-F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50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  <a:defRPr/>
            </a:pP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lang="en-US" sz="2400">
                <a:solidFill>
                  <a:srgbClr val="FFFF00"/>
                </a:solidFill>
                <a:latin typeface="Verdana" charset="0"/>
              </a:rPr>
              <a:t>THANKS</a:t>
            </a: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endParaRPr lang="en-GB" sz="40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25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39324"/>
            <a:ext cx="9144000" cy="5706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-22944"/>
            <a:ext cx="61410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CSO-LA 2014</a:t>
            </a:r>
            <a:r>
              <a:rPr lang="en-US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-</a:t>
            </a:r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2</a:t>
            </a:r>
            <a:r>
              <a:rPr lang="en-US" sz="44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017</a:t>
            </a:r>
            <a:endParaRPr lang="fr-FR" sz="4400" b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4041" y="1781032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One of its </a:t>
            </a:r>
            <a:r>
              <a:rPr lang="en-GB" sz="2000" b="1" dirty="0">
                <a:solidFill>
                  <a:srgbClr val="000000"/>
                </a:solidFill>
              </a:rPr>
              <a:t>objectives</a:t>
            </a:r>
            <a:r>
              <a:rPr lang="en-GB" sz="2000" dirty="0">
                <a:solidFill>
                  <a:srgbClr val="000000"/>
                </a:solidFill>
              </a:rPr>
              <a:t>           “</a:t>
            </a:r>
            <a:r>
              <a:rPr lang="en-GB" sz="2000" b="1" dirty="0">
                <a:solidFill>
                  <a:srgbClr val="000000"/>
                </a:solidFill>
              </a:rPr>
              <a:t>testing pilot actions promoting LD through a territorial approach (TALD) </a:t>
            </a:r>
            <a:endParaRPr lang="fr-FR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b="1" dirty="0">
                <a:solidFill>
                  <a:srgbClr val="000000"/>
                </a:solidFill>
              </a:rPr>
              <a:t>LA-CSO led projects!</a:t>
            </a:r>
            <a:r>
              <a:rPr lang="en-GB" sz="2000" b="1" dirty="0" smtClean="0">
                <a:solidFill>
                  <a:srgbClr val="000000"/>
                </a:solidFill>
              </a:rPr>
              <a:t>!</a:t>
            </a:r>
            <a:endParaRPr lang="fr-FR" sz="2000" b="1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b="1" dirty="0" smtClean="0">
                <a:solidFill>
                  <a:srgbClr val="000000"/>
                </a:solidFill>
              </a:rPr>
              <a:t>MAAP (2015-2017):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000000"/>
                </a:solidFill>
              </a:rPr>
              <a:t>LA-led actions : 144.040 M€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000000"/>
                </a:solidFill>
              </a:rPr>
              <a:t>CSO-led: 423.075 M€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000000"/>
                </a:solidFill>
              </a:rPr>
              <a:t>Support measures: 2,5-5% </a:t>
            </a:r>
            <a:endParaRPr lang="en-GB" sz="2000" dirty="0">
              <a:solidFill>
                <a:srgbClr val="00000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Flèche vers la droite 6"/>
          <p:cNvSpPr/>
          <p:nvPr/>
        </p:nvSpPr>
        <p:spPr bwMode="auto">
          <a:xfrm>
            <a:off x="3630186" y="1802800"/>
            <a:ext cx="720080" cy="432048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9110" y="1164248"/>
            <a:ext cx="84657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buClr>
                <a:srgbClr val="0F5494"/>
              </a:buClr>
              <a:defRPr/>
            </a:pPr>
            <a:r>
              <a:rPr lang="en-GB" sz="2000" b="1" dirty="0">
                <a:solidFill>
                  <a:srgbClr val="000000"/>
                </a:solidFill>
              </a:rPr>
              <a:t>Overall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000000"/>
                </a:solidFill>
              </a:rPr>
              <a:t>budget of 2 billion, 75% in-country (2014-2020)</a:t>
            </a:r>
          </a:p>
        </p:txBody>
      </p:sp>
    </p:spTree>
    <p:extLst>
      <p:ext uri="{BB962C8B-B14F-4D97-AF65-F5344CB8AC3E}">
        <p14:creationId xmlns:p14="http://schemas.microsoft.com/office/powerpoint/2010/main" val="3225000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352" y="7268"/>
            <a:ext cx="8229600" cy="936625"/>
          </a:xfrm>
        </p:spPr>
        <p:txBody>
          <a:bodyPr/>
          <a:lstStyle/>
          <a:p>
            <a:pPr indent="0" eaLnBrk="1" hangingPunct="1">
              <a:defRPr/>
            </a:pPr>
            <a:r>
              <a:rPr lang="en-GB" sz="2400" kern="1200" dirty="0">
                <a:solidFill>
                  <a:srgbClr val="FFFF00"/>
                </a:solidFill>
                <a:latin typeface="Verdana" charset="0"/>
                <a:ea typeface="MS PGothic" charset="0"/>
                <a:cs typeface="+mn-cs"/>
              </a:rPr>
              <a:t>Allocations in Eastern and Southern African countries (2015-2017)</a:t>
            </a:r>
          </a:p>
        </p:txBody>
      </p:sp>
      <p:pic>
        <p:nvPicPr>
          <p:cNvPr id="11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4879999" cy="5381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323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887955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T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esting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pilot actions promoting LD </a:t>
            </a:r>
            <a:endParaRPr lang="en-GB" sz="3200" b="1" dirty="0" smtClean="0">
              <a:solidFill>
                <a:srgbClr val="FFFF00"/>
              </a:solidFill>
              <a:latin typeface="Verdana" charset="0"/>
              <a:ea typeface="MS PGothic" charset="0"/>
            </a:endParaRPr>
          </a:p>
          <a:p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through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a territorial approach (TALD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)</a:t>
            </a:r>
            <a:endParaRPr lang="fr-FR" sz="4400" b="1" dirty="0">
              <a:solidFill>
                <a:srgbClr val="FFFF00"/>
              </a:solidFill>
              <a:latin typeface="Verdana" charset="0"/>
              <a:ea typeface="MS PGothic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323528" y="1348800"/>
            <a:ext cx="8496944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W</a:t>
            </a:r>
            <a:r>
              <a:rPr lang="en-GB" sz="3200" dirty="0" smtClean="0">
                <a:solidFill>
                  <a:srgbClr val="000000"/>
                </a:solidFill>
              </a:rPr>
              <a:t>e </a:t>
            </a:r>
            <a:r>
              <a:rPr lang="en-GB" sz="3200" b="1" dirty="0">
                <a:solidFill>
                  <a:srgbClr val="000000"/>
                </a:solidFill>
              </a:rPr>
              <a:t>don’t want just to finance </a:t>
            </a:r>
            <a:r>
              <a:rPr lang="en-GB" sz="3200" dirty="0">
                <a:solidFill>
                  <a:srgbClr val="000000"/>
                </a:solidFill>
              </a:rPr>
              <a:t>actions led by CSO-</a:t>
            </a:r>
            <a:r>
              <a:rPr lang="en-GB" sz="3200" dirty="0" smtClean="0">
                <a:solidFill>
                  <a:srgbClr val="000000"/>
                </a:solidFill>
              </a:rPr>
              <a:t>LA </a:t>
            </a:r>
            <a:r>
              <a:rPr lang="fr-FR" sz="3200" dirty="0">
                <a:solidFill>
                  <a:srgbClr val="000000"/>
                </a:solidFill>
              </a:rPr>
              <a:t> </a:t>
            </a:r>
            <a:r>
              <a:rPr lang="fr-FR" sz="3200" dirty="0" smtClean="0">
                <a:solidFill>
                  <a:srgbClr val="000000"/>
                </a:solidFill>
              </a:rPr>
              <a:t>        </a:t>
            </a:r>
            <a:r>
              <a:rPr lang="en-GB" sz="3200" dirty="0" smtClean="0">
                <a:solidFill>
                  <a:srgbClr val="000000"/>
                </a:solidFill>
              </a:rPr>
              <a:t>We </a:t>
            </a:r>
            <a:r>
              <a:rPr lang="en-GB" sz="3200" dirty="0">
                <a:solidFill>
                  <a:srgbClr val="000000"/>
                </a:solidFill>
              </a:rPr>
              <a:t>want to </a:t>
            </a:r>
            <a:r>
              <a:rPr lang="en-GB" sz="3200" b="1" dirty="0">
                <a:solidFill>
                  <a:srgbClr val="000000"/>
                </a:solidFill>
              </a:rPr>
              <a:t>test pilot actions promoting</a:t>
            </a:r>
            <a:r>
              <a:rPr lang="en-GB" sz="3200" dirty="0">
                <a:solidFill>
                  <a:srgbClr val="000000"/>
                </a:solidFill>
              </a:rPr>
              <a:t> LD!!</a:t>
            </a:r>
            <a:r>
              <a:rPr lang="en-GB" sz="3200" dirty="0" smtClean="0">
                <a:solidFill>
                  <a:srgbClr val="000000"/>
                </a:solidFill>
              </a:rPr>
              <a:t>!</a:t>
            </a:r>
          </a:p>
          <a:p>
            <a:endParaRPr lang="fr-FR" sz="3200" dirty="0">
              <a:solidFill>
                <a:srgbClr val="000000"/>
              </a:solidFill>
            </a:endParaRPr>
          </a:p>
          <a:p>
            <a:r>
              <a:rPr lang="en-GB" sz="3200" b="1" dirty="0">
                <a:solidFill>
                  <a:srgbClr val="000000"/>
                </a:solidFill>
              </a:rPr>
              <a:t>Questions</a:t>
            </a:r>
            <a:r>
              <a:rPr lang="en-GB" sz="3200" dirty="0">
                <a:solidFill>
                  <a:srgbClr val="000000"/>
                </a:solidFill>
              </a:rPr>
              <a:t> you need to answer: </a:t>
            </a:r>
            <a:endParaRPr lang="fr-FR" sz="32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3200" dirty="0">
                <a:solidFill>
                  <a:srgbClr val="000000"/>
                </a:solidFill>
              </a:rPr>
              <a:t>What are the </a:t>
            </a:r>
            <a:r>
              <a:rPr lang="en-GB" sz="3200" b="1" dirty="0">
                <a:solidFill>
                  <a:srgbClr val="000000"/>
                </a:solidFill>
              </a:rPr>
              <a:t>features</a:t>
            </a:r>
            <a:r>
              <a:rPr lang="en-GB" sz="3200" dirty="0">
                <a:solidFill>
                  <a:srgbClr val="000000"/>
                </a:solidFill>
              </a:rPr>
              <a:t> on any </a:t>
            </a:r>
            <a:r>
              <a:rPr lang="en-GB" sz="3200" b="1" dirty="0">
                <a:solidFill>
                  <a:srgbClr val="000000"/>
                </a:solidFill>
              </a:rPr>
              <a:t>actions led by LA and/or CSO </a:t>
            </a:r>
            <a:r>
              <a:rPr lang="en-GB" sz="3200" dirty="0">
                <a:solidFill>
                  <a:srgbClr val="000000"/>
                </a:solidFill>
              </a:rPr>
              <a:t>to be </a:t>
            </a:r>
            <a:r>
              <a:rPr lang="en-GB" sz="3200" b="1" dirty="0">
                <a:solidFill>
                  <a:srgbClr val="000000"/>
                </a:solidFill>
              </a:rPr>
              <a:t>labelled as “LD”</a:t>
            </a:r>
            <a:endParaRPr lang="fr-FR" sz="3200" b="1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3200" b="1" dirty="0">
                <a:solidFill>
                  <a:srgbClr val="000000"/>
                </a:solidFill>
              </a:rPr>
              <a:t>How can we “promote” </a:t>
            </a:r>
            <a:r>
              <a:rPr lang="en-GB" sz="3200" dirty="0">
                <a:solidFill>
                  <a:srgbClr val="000000"/>
                </a:solidFill>
              </a:rPr>
              <a:t>(and not just “finance”) those actions?  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11" name="Flèche vers la droite 10"/>
          <p:cNvSpPr/>
          <p:nvPr/>
        </p:nvSpPr>
        <p:spPr bwMode="auto">
          <a:xfrm>
            <a:off x="3635896" y="1916832"/>
            <a:ext cx="720080" cy="432048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548474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6082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TALD is about partnership CSO-LA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992888" cy="573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9928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887955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T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esting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pilot actions promoting LD </a:t>
            </a:r>
            <a:endParaRPr lang="en-GB" sz="3200" b="1" dirty="0" smtClean="0">
              <a:solidFill>
                <a:srgbClr val="FFFF00"/>
              </a:solidFill>
              <a:latin typeface="Verdana" charset="0"/>
              <a:ea typeface="MS PGothic" charset="0"/>
            </a:endParaRPr>
          </a:p>
          <a:p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through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a territorial approach (TALD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)</a:t>
            </a:r>
            <a:endParaRPr lang="fr-FR" sz="4400" b="1" dirty="0">
              <a:solidFill>
                <a:srgbClr val="FFFF00"/>
              </a:solidFill>
              <a:latin typeface="Verdana" charset="0"/>
              <a:ea typeface="MS PGothic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323528" y="1558038"/>
            <a:ext cx="82089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solidFill>
                  <a:srgbClr val="000000"/>
                </a:solidFill>
              </a:rPr>
              <a:t>One line </a:t>
            </a:r>
            <a:r>
              <a:rPr lang="en-US" altLang="ja-JP" sz="2000" dirty="0">
                <a:solidFill>
                  <a:srgbClr val="000000"/>
                </a:solidFill>
              </a:rPr>
              <a:t>of work </a:t>
            </a:r>
            <a:r>
              <a:rPr lang="en-US" altLang="ja-JP" sz="2000" b="1" dirty="0">
                <a:solidFill>
                  <a:srgbClr val="000000"/>
                </a:solidFill>
              </a:rPr>
              <a:t>targeting subnational and local levels </a:t>
            </a:r>
            <a:r>
              <a:rPr lang="en-US" altLang="ja-JP" sz="2000" dirty="0" smtClean="0">
                <a:solidFill>
                  <a:srgbClr val="000000"/>
                </a:solidFill>
              </a:rPr>
              <a:t>through</a:t>
            </a:r>
          </a:p>
          <a:p>
            <a:endParaRPr lang="fr-FR" altLang="ja-JP" sz="2000" dirty="0">
              <a:solidFill>
                <a:srgbClr val="000000"/>
              </a:solidFill>
            </a:endParaRPr>
          </a:p>
          <a:p>
            <a:pPr marL="800100" lvl="1" indent="-342900">
              <a:buFont typeface="Lucida Grande"/>
              <a:buChar char="-"/>
            </a:pPr>
            <a:r>
              <a:rPr lang="en-US" altLang="ja-JP" sz="2000" dirty="0">
                <a:solidFill>
                  <a:srgbClr val="000000"/>
                </a:solidFill>
              </a:rPr>
              <a:t>Promoting </a:t>
            </a:r>
            <a:r>
              <a:rPr lang="en-US" altLang="ja-JP" sz="2000" b="1" dirty="0">
                <a:solidFill>
                  <a:srgbClr val="000000"/>
                </a:solidFill>
              </a:rPr>
              <a:t>joint actions/partnerships </a:t>
            </a:r>
            <a:r>
              <a:rPr lang="en-US" altLang="ja-JP" sz="2000" dirty="0">
                <a:solidFill>
                  <a:srgbClr val="000000"/>
                </a:solidFill>
              </a:rPr>
              <a:t>between LAs</a:t>
            </a:r>
            <a:r>
              <a:rPr lang="fr-FR" altLang="ja-JP" sz="2000" dirty="0">
                <a:solidFill>
                  <a:srgbClr val="000000"/>
                </a:solidFill>
              </a:rPr>
              <a:t> </a:t>
            </a:r>
            <a:r>
              <a:rPr lang="en-US" altLang="ja-JP" sz="2000" dirty="0">
                <a:solidFill>
                  <a:srgbClr val="000000"/>
                </a:solidFill>
              </a:rPr>
              <a:t>and civil society organizations to leverage the respective resources and effectively </a:t>
            </a:r>
            <a:r>
              <a:rPr lang="en-US" altLang="ja-JP" sz="2000" b="1" dirty="0">
                <a:solidFill>
                  <a:srgbClr val="000000"/>
                </a:solidFill>
              </a:rPr>
              <a:t>address local development</a:t>
            </a:r>
            <a:r>
              <a:rPr lang="en-US" altLang="ja-JP" sz="2000" dirty="0">
                <a:solidFill>
                  <a:srgbClr val="000000"/>
                </a:solidFill>
              </a:rPr>
              <a:t> and </a:t>
            </a:r>
            <a:r>
              <a:rPr lang="en-US" altLang="ja-JP" sz="2000" b="1" dirty="0">
                <a:solidFill>
                  <a:srgbClr val="000000"/>
                </a:solidFill>
              </a:rPr>
              <a:t>services delivery </a:t>
            </a:r>
            <a:r>
              <a:rPr lang="en-US" altLang="ja-JP" sz="2000" dirty="0">
                <a:solidFill>
                  <a:srgbClr val="000000"/>
                </a:solidFill>
              </a:rPr>
              <a:t>needs, through a range of </a:t>
            </a:r>
            <a:r>
              <a:rPr lang="en-US" altLang="ja-JP" sz="2000" b="1" dirty="0">
                <a:solidFill>
                  <a:srgbClr val="000000"/>
                </a:solidFill>
              </a:rPr>
              <a:t>innovative mechanisms </a:t>
            </a:r>
            <a:r>
              <a:rPr lang="en-US" altLang="ja-JP" sz="2000" dirty="0">
                <a:solidFill>
                  <a:srgbClr val="000000"/>
                </a:solidFill>
              </a:rPr>
              <a:t>that may go from appropriate regulation and facilitation of CSO activities in the jurisdiction, to </a:t>
            </a:r>
            <a:r>
              <a:rPr lang="en-US" altLang="ja-JP" sz="2000" b="1" dirty="0">
                <a:solidFill>
                  <a:srgbClr val="000000"/>
                </a:solidFill>
              </a:rPr>
              <a:t>co-financing </a:t>
            </a:r>
            <a:r>
              <a:rPr lang="en-US" altLang="ja-JP" sz="2000" dirty="0">
                <a:solidFill>
                  <a:srgbClr val="000000"/>
                </a:solidFill>
              </a:rPr>
              <a:t>and </a:t>
            </a:r>
            <a:r>
              <a:rPr lang="en-US" altLang="ja-JP" sz="2000" b="1" dirty="0">
                <a:solidFill>
                  <a:srgbClr val="000000"/>
                </a:solidFill>
              </a:rPr>
              <a:t>co-production </a:t>
            </a:r>
            <a:r>
              <a:rPr lang="en-US" altLang="ja-JP" sz="2000" dirty="0">
                <a:solidFill>
                  <a:srgbClr val="000000"/>
                </a:solidFill>
              </a:rPr>
              <a:t>of infrastructure and services</a:t>
            </a:r>
            <a:r>
              <a:rPr lang="en-US" altLang="ja-JP" sz="2000" dirty="0" smtClean="0">
                <a:solidFill>
                  <a:srgbClr val="000000"/>
                </a:solidFill>
              </a:rPr>
              <a:t>;</a:t>
            </a:r>
            <a:endParaRPr lang="fr-FR" altLang="ja-JP" sz="2000" dirty="0">
              <a:solidFill>
                <a:srgbClr val="000000"/>
              </a:solidFill>
            </a:endParaRPr>
          </a:p>
          <a:p>
            <a:pPr marL="800100" lvl="1" indent="-342900">
              <a:buFont typeface="Lucida Grande"/>
              <a:buChar char="-"/>
            </a:pPr>
            <a:endParaRPr lang="fr-FR" altLang="ja-JP" sz="2000" b="1" dirty="0">
              <a:solidFill>
                <a:srgbClr val="000000"/>
              </a:solidFill>
            </a:endParaRPr>
          </a:p>
          <a:p>
            <a:pPr marL="800100" lvl="1" indent="-342900">
              <a:buFont typeface="Lucida Grande"/>
              <a:buChar char="-"/>
            </a:pPr>
            <a:r>
              <a:rPr lang="en-US" altLang="ja-JP" sz="2000" dirty="0" smtClean="0">
                <a:solidFill>
                  <a:srgbClr val="000000"/>
                </a:solidFill>
              </a:rPr>
              <a:t>Promoting </a:t>
            </a:r>
            <a:r>
              <a:rPr lang="en-US" altLang="ja-JP" sz="2000" b="1" dirty="0">
                <a:solidFill>
                  <a:srgbClr val="000000"/>
                </a:solidFill>
              </a:rPr>
              <a:t>social accountability </a:t>
            </a:r>
            <a:r>
              <a:rPr lang="en-US" altLang="ja-JP" sz="2000" dirty="0">
                <a:solidFill>
                  <a:srgbClr val="000000"/>
                </a:solidFill>
              </a:rPr>
              <a:t>and the </a:t>
            </a:r>
            <a:r>
              <a:rPr lang="en-US" altLang="ja-JP" sz="2000" b="1" dirty="0">
                <a:solidFill>
                  <a:srgbClr val="000000"/>
                </a:solidFill>
              </a:rPr>
              <a:t>institutionalization</a:t>
            </a:r>
            <a:r>
              <a:rPr lang="en-US" altLang="ja-JP" sz="2000" dirty="0">
                <a:solidFill>
                  <a:srgbClr val="000000"/>
                </a:solidFill>
              </a:rPr>
              <a:t> of </a:t>
            </a:r>
            <a:r>
              <a:rPr lang="en-US" altLang="ja-JP" sz="2000" b="1" dirty="0">
                <a:solidFill>
                  <a:srgbClr val="000000"/>
                </a:solidFill>
              </a:rPr>
              <a:t>mechanisms for participatory planning </a:t>
            </a:r>
            <a:r>
              <a:rPr lang="en-US" altLang="ja-JP" sz="2000" dirty="0">
                <a:solidFill>
                  <a:srgbClr val="000000"/>
                </a:solidFill>
              </a:rPr>
              <a:t>and </a:t>
            </a:r>
            <a:r>
              <a:rPr lang="en-US" altLang="ja-JP" sz="2000" b="1" dirty="0">
                <a:solidFill>
                  <a:srgbClr val="000000"/>
                </a:solidFill>
              </a:rPr>
              <a:t>social auditing </a:t>
            </a:r>
            <a:r>
              <a:rPr lang="en-US" altLang="ja-JP" sz="2000" dirty="0">
                <a:solidFill>
                  <a:srgbClr val="000000"/>
                </a:solidFill>
              </a:rPr>
              <a:t>of local public policy making and implementation. </a:t>
            </a:r>
            <a:endParaRPr lang="fr-FR" altLang="ja-JP" sz="2000" dirty="0">
              <a:solidFill>
                <a:srgbClr val="000000"/>
              </a:solidFill>
            </a:endParaRPr>
          </a:p>
          <a:p>
            <a:pPr marL="342900" indent="-342900">
              <a:buFont typeface="Lucida Grande"/>
              <a:buChar char="-"/>
            </a:pPr>
            <a:endParaRPr lang="fr-FR" altLang="ja-JP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22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887955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T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esting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pilot actions promoting LD </a:t>
            </a:r>
            <a:endParaRPr lang="en-GB" sz="3200" b="1" dirty="0" smtClean="0">
              <a:solidFill>
                <a:srgbClr val="FFFF00"/>
              </a:solidFill>
              <a:latin typeface="Verdana" charset="0"/>
              <a:ea typeface="MS PGothic" charset="0"/>
            </a:endParaRPr>
          </a:p>
          <a:p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through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a territorial approach (TALD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)</a:t>
            </a:r>
            <a:endParaRPr lang="fr-FR" sz="4400" b="1" dirty="0">
              <a:solidFill>
                <a:srgbClr val="FFFF00"/>
              </a:solidFill>
              <a:latin typeface="Verdana" charset="0"/>
              <a:ea typeface="MS PGothic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323528" y="1558038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solidFill>
                  <a:srgbClr val="000000"/>
                </a:solidFill>
              </a:rPr>
              <a:t>One line </a:t>
            </a:r>
            <a:r>
              <a:rPr lang="en-US" altLang="ja-JP" sz="2000" dirty="0">
                <a:solidFill>
                  <a:srgbClr val="000000"/>
                </a:solidFill>
              </a:rPr>
              <a:t>of </a:t>
            </a:r>
            <a:r>
              <a:rPr lang="en-US" altLang="ja-JP" sz="2000" dirty="0" smtClean="0">
                <a:solidFill>
                  <a:srgbClr val="000000"/>
                </a:solidFill>
              </a:rPr>
              <a:t>work </a:t>
            </a:r>
            <a:r>
              <a:rPr lang="en-GB" sz="2000" dirty="0">
                <a:solidFill>
                  <a:srgbClr val="000000"/>
                </a:solidFill>
              </a:rPr>
              <a:t>targeting </a:t>
            </a:r>
            <a:r>
              <a:rPr lang="en-GB" sz="2000" b="1" dirty="0">
                <a:solidFill>
                  <a:srgbClr val="000000"/>
                </a:solidFill>
              </a:rPr>
              <a:t>national level policies</a:t>
            </a:r>
            <a:r>
              <a:rPr lang="en-GB" sz="2000" dirty="0">
                <a:solidFill>
                  <a:srgbClr val="000000"/>
                </a:solidFill>
              </a:rPr>
              <a:t>: </a:t>
            </a:r>
            <a:endParaRPr lang="en-GB" sz="2000" dirty="0" smtClean="0">
              <a:solidFill>
                <a:srgbClr val="000000"/>
              </a:solidFill>
            </a:endParaRPr>
          </a:p>
          <a:p>
            <a:endParaRPr lang="fr-FR" sz="2000" dirty="0">
              <a:solidFill>
                <a:srgbClr val="000000"/>
              </a:solidFill>
            </a:endParaRPr>
          </a:p>
          <a:p>
            <a:pPr marL="342900" lvl="0" indent="-342900">
              <a:buFont typeface="Lucida Grande"/>
              <a:buChar char="-"/>
            </a:pPr>
            <a:r>
              <a:rPr lang="en-GB" sz="2000" dirty="0">
                <a:solidFill>
                  <a:srgbClr val="000000"/>
                </a:solidFill>
              </a:rPr>
              <a:t>Promoting a wider and better informed </a:t>
            </a:r>
            <a:r>
              <a:rPr lang="en-GB" sz="2000" b="1" dirty="0">
                <a:solidFill>
                  <a:srgbClr val="000000"/>
                </a:solidFill>
              </a:rPr>
              <a:t>societal dialogue </a:t>
            </a:r>
            <a:r>
              <a:rPr lang="en-GB" sz="2000" dirty="0">
                <a:solidFill>
                  <a:srgbClr val="000000"/>
                </a:solidFill>
              </a:rPr>
              <a:t>on </a:t>
            </a:r>
            <a:r>
              <a:rPr lang="en-GB" sz="2000" b="1" dirty="0">
                <a:solidFill>
                  <a:srgbClr val="000000"/>
                </a:solidFill>
              </a:rPr>
              <a:t>decentralization</a:t>
            </a:r>
            <a:r>
              <a:rPr lang="en-GB" sz="2000" dirty="0">
                <a:solidFill>
                  <a:srgbClr val="000000"/>
                </a:solidFill>
              </a:rPr>
              <a:t>, involving LAs’ associations, government, legislators, academics, professional organizations, political parties, the media and civil society at large. </a:t>
            </a:r>
            <a:endParaRPr lang="en-GB" sz="2000" dirty="0" smtClean="0">
              <a:solidFill>
                <a:srgbClr val="000000"/>
              </a:solidFill>
            </a:endParaRPr>
          </a:p>
          <a:p>
            <a:pPr marL="342900" lvl="0" indent="-342900">
              <a:buFont typeface="Lucida Grande"/>
              <a:buChar char="-"/>
            </a:pPr>
            <a:endParaRPr lang="fr-FR" sz="2000" dirty="0">
              <a:solidFill>
                <a:srgbClr val="000000"/>
              </a:solidFill>
            </a:endParaRPr>
          </a:p>
          <a:p>
            <a:pPr marL="342900" lvl="0" indent="-342900">
              <a:buFont typeface="Lucida Grande"/>
              <a:buChar char="-"/>
            </a:pPr>
            <a:r>
              <a:rPr lang="en-GB" sz="2000" b="1" dirty="0">
                <a:solidFill>
                  <a:srgbClr val="000000"/>
                </a:solidFill>
              </a:rPr>
              <a:t>Strengthening</a:t>
            </a:r>
            <a:r>
              <a:rPr lang="en-GB" sz="2000" dirty="0">
                <a:solidFill>
                  <a:srgbClr val="000000"/>
                </a:solidFill>
              </a:rPr>
              <a:t> the </a:t>
            </a:r>
            <a:r>
              <a:rPr lang="en-GB" sz="2000" b="1" dirty="0">
                <a:solidFill>
                  <a:srgbClr val="000000"/>
                </a:solidFill>
              </a:rPr>
              <a:t>ability</a:t>
            </a:r>
            <a:r>
              <a:rPr lang="en-GB" sz="2000" dirty="0">
                <a:solidFill>
                  <a:srgbClr val="000000"/>
                </a:solidFill>
              </a:rPr>
              <a:t> of </a:t>
            </a:r>
            <a:r>
              <a:rPr lang="en-GB" sz="2000" b="1" dirty="0">
                <a:solidFill>
                  <a:srgbClr val="000000"/>
                </a:solidFill>
              </a:rPr>
              <a:t>Local Government Associations (LGA)</a:t>
            </a:r>
            <a:r>
              <a:rPr lang="en-GB" sz="2000" dirty="0">
                <a:solidFill>
                  <a:srgbClr val="000000"/>
                </a:solidFill>
              </a:rPr>
              <a:t> to </a:t>
            </a:r>
            <a:r>
              <a:rPr lang="en-GB" sz="2000" b="1" dirty="0">
                <a:solidFill>
                  <a:srgbClr val="000000"/>
                </a:solidFill>
              </a:rPr>
              <a:t>advocate</a:t>
            </a:r>
            <a:r>
              <a:rPr lang="en-GB" sz="2000" dirty="0">
                <a:solidFill>
                  <a:srgbClr val="000000"/>
                </a:solidFill>
              </a:rPr>
              <a:t> for the </a:t>
            </a:r>
            <a:r>
              <a:rPr lang="en-GB" sz="2000" b="1" dirty="0">
                <a:solidFill>
                  <a:srgbClr val="000000"/>
                </a:solidFill>
              </a:rPr>
              <a:t>expanded autonomy</a:t>
            </a:r>
            <a:r>
              <a:rPr lang="en-GB" sz="2000" dirty="0">
                <a:solidFill>
                  <a:srgbClr val="000000"/>
                </a:solidFill>
              </a:rPr>
              <a:t> and </a:t>
            </a:r>
            <a:r>
              <a:rPr lang="en-GB" sz="2000" b="1" dirty="0">
                <a:solidFill>
                  <a:srgbClr val="000000"/>
                </a:solidFill>
              </a:rPr>
              <a:t>effective accountability arrangements</a:t>
            </a:r>
            <a:r>
              <a:rPr lang="en-GB" sz="2000" dirty="0">
                <a:solidFill>
                  <a:srgbClr val="000000"/>
                </a:solidFill>
              </a:rPr>
              <a:t> that may enable their members to play a developmental role, and to </a:t>
            </a:r>
            <a:r>
              <a:rPr lang="en-GB" sz="2000" b="1" dirty="0">
                <a:solidFill>
                  <a:srgbClr val="000000"/>
                </a:solidFill>
              </a:rPr>
              <a:t>build LAs’ capacity through mutual learning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  <a:endParaRPr lang="fr-FR" sz="2000" dirty="0">
              <a:solidFill>
                <a:srgbClr val="000000"/>
              </a:solidFill>
            </a:endParaRPr>
          </a:p>
          <a:p>
            <a:endParaRPr lang="en-US" altLang="ja-JP" sz="2000" dirty="0" smtClean="0">
              <a:solidFill>
                <a:srgbClr val="000000"/>
              </a:solidFill>
            </a:endParaRPr>
          </a:p>
          <a:p>
            <a:r>
              <a:rPr lang="en-US" altLang="ja-JP" sz="2000" dirty="0" smtClean="0">
                <a:solidFill>
                  <a:srgbClr val="000000"/>
                </a:solidFill>
              </a:rPr>
              <a:t> </a:t>
            </a:r>
            <a:endParaRPr lang="fr-FR" altLang="ja-JP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166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8557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Thematic </a:t>
            </a:r>
            <a:r>
              <a:rPr lang="en-US" sz="2400" b="1" dirty="0" err="1" smtClean="0">
                <a:solidFill>
                  <a:srgbClr val="FFD624"/>
                </a:solidFill>
                <a:ea typeface="+mj-ea"/>
                <a:cs typeface="+mj-cs"/>
              </a:rPr>
              <a:t>Programme</a:t>
            </a:r>
            <a:r>
              <a:rPr lang="en-US" sz="2400" b="1" dirty="0">
                <a:solidFill>
                  <a:srgbClr val="FFD624"/>
                </a:solidFill>
                <a:ea typeface="+mj-ea"/>
                <a:cs typeface="+mj-cs"/>
              </a:rPr>
              <a:t> </a:t>
            </a:r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CSO-LA: Main components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424936" cy="439248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3356992"/>
            <a:ext cx="3203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/>
              <a:t>The Thematic </a:t>
            </a:r>
            <a:r>
              <a:rPr lang="en-GB" sz="1600" b="1" dirty="0" smtClean="0"/>
              <a:t>Programme:   </a:t>
            </a:r>
            <a:r>
              <a:rPr lang="en-GB" sz="1600" b="1" dirty="0"/>
              <a:t>financial support to actions led by CSOs and/or LAs with “</a:t>
            </a:r>
            <a:r>
              <a:rPr lang="en-GB" sz="1600" b="1" dirty="0" smtClean="0"/>
              <a:t>Support + </a:t>
            </a:r>
            <a:r>
              <a:rPr lang="en-GB" sz="1600" b="1" dirty="0"/>
              <a:t>Measures” covering a wide range of “soft” activities</a:t>
            </a:r>
            <a:r>
              <a:rPr lang="fr-FR" sz="1600" b="1" dirty="0"/>
              <a:t> </a:t>
            </a:r>
            <a:r>
              <a:rPr lang="fr-FR" sz="1600" b="1" dirty="0" smtClean="0"/>
              <a:t>(</a:t>
            </a:r>
            <a:r>
              <a:rPr lang="en-GB" sz="1600" dirty="0"/>
              <a:t>Evaluations, identifications, studies, meetings, information sessions, special awareness-raising events, publications, training activities…</a:t>
            </a:r>
            <a:r>
              <a:rPr lang="fr-FR" sz="1600" dirty="0"/>
              <a:t> 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4252835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5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Tailoring the Call for Proposals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106848"/>
              </p:ext>
            </p:extLst>
          </p:nvPr>
        </p:nvGraphicFramePr>
        <p:xfrm>
          <a:off x="-396552" y="1484784"/>
          <a:ext cx="10490410" cy="5014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6121400" imgH="1917700" progId="Word.Document.12">
                  <p:link updateAutomatic="1"/>
                </p:oleObj>
              </mc:Choice>
              <mc:Fallback>
                <p:oleObj name="Document" r:id="rId3" imgW="6121400" imgH="19177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396552" y="1484784"/>
                        <a:ext cx="10490410" cy="5014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842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527</TotalTime>
  <Words>1124</Words>
  <Application>Microsoft Macintosh PowerPoint</Application>
  <PresentationFormat>Présentation à l'écran (4:3)</PresentationFormat>
  <Paragraphs>102</Paragraphs>
  <Slides>18</Slides>
  <Notes>5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blank</vt:lpstr>
      <vt:lpstr>KINGSTON:2015%20Seminars:TALD%20Seminars:TALD%20Dar%20Es%20Salaam:Presentations:DAY%202:Saskia%20Summary.docx!OLE_LINK1</vt:lpstr>
      <vt:lpstr>\\localhost\Volumes\KINGSTON\2015 Seminars\TALD Seminars\TALD Dar Es Salaam\Presentations\DAY 2\Document1!OLE_LINK2</vt:lpstr>
      <vt:lpstr>  Session 2.4. Unlocking the potential of the thematic line CSO-LA to promote TALD  </vt:lpstr>
      <vt:lpstr>Présentation PowerPoint</vt:lpstr>
      <vt:lpstr>Allocations in Eastern and Southern African countries (2015-2017)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THANKS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Rodriguez</cp:lastModifiedBy>
  <cp:revision>43</cp:revision>
  <dcterms:created xsi:type="dcterms:W3CDTF">2015-03-19T17:09:20Z</dcterms:created>
  <dcterms:modified xsi:type="dcterms:W3CDTF">2016-04-05T05:21:25Z</dcterms:modified>
</cp:coreProperties>
</file>