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1" r:id="rId5"/>
    <p:sldId id="260" r:id="rId6"/>
    <p:sldId id="264" r:id="rId7"/>
    <p:sldId id="265" r:id="rId8"/>
    <p:sldId id="256" r:id="rId9"/>
    <p:sldId id="262" r:id="rId10"/>
    <p:sldId id="263"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F7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50FB2B-005C-4B4C-8C5B-286355E59769}" type="doc">
      <dgm:prSet loTypeId="urn:microsoft.com/office/officeart/2005/8/layout/hierarchy4" loCatId="" qsTypeId="urn:microsoft.com/office/officeart/2005/8/quickstyle/3D4" qsCatId="3D" csTypeId="urn:microsoft.com/office/officeart/2005/8/colors/accent0_3" csCatId="mainScheme" phldr="1"/>
      <dgm:spPr/>
      <dgm:t>
        <a:bodyPr/>
        <a:lstStyle/>
        <a:p>
          <a:endParaRPr lang="en-US"/>
        </a:p>
      </dgm:t>
    </dgm:pt>
    <dgm:pt modelId="{415F5F3B-0C01-934E-90C9-9399F3D23CA0}">
      <dgm:prSet custT="1"/>
      <dgm:spPr>
        <a:solidFill>
          <a:srgbClr val="165AA2"/>
        </a:solidFill>
        <a:ln>
          <a:solidFill>
            <a:srgbClr val="BDDEFF"/>
          </a:solidFill>
        </a:ln>
      </dgm:spPr>
      <dgm:t>
        <a:bodyPr/>
        <a:lstStyle/>
        <a:p>
          <a:r>
            <a:rPr lang="en-US" sz="1600" dirty="0"/>
            <a:t>Comprehensive scope of local development </a:t>
          </a:r>
        </a:p>
      </dgm:t>
    </dgm:pt>
    <dgm:pt modelId="{FAAFBF56-3B22-2F4C-8661-ECCDC6B4ED7D}" type="parTrans" cxnId="{983DDB01-6F30-3C40-BA85-44B07794BE16}">
      <dgm:prSet/>
      <dgm:spPr/>
      <dgm:t>
        <a:bodyPr/>
        <a:lstStyle/>
        <a:p>
          <a:endParaRPr lang="en-US" sz="2000"/>
        </a:p>
      </dgm:t>
    </dgm:pt>
    <dgm:pt modelId="{D616A1A0-58B7-484E-A39D-799010F2C1B0}" type="sibTrans" cxnId="{983DDB01-6F30-3C40-BA85-44B07794BE16}">
      <dgm:prSet/>
      <dgm:spPr/>
      <dgm:t>
        <a:bodyPr/>
        <a:lstStyle/>
        <a:p>
          <a:endParaRPr lang="en-US" sz="2000"/>
        </a:p>
      </dgm:t>
    </dgm:pt>
    <dgm:pt modelId="{5DAB59DF-C38D-D84F-B9AD-41988E8C9527}">
      <dgm:prSet custT="1"/>
      <dgm:spPr>
        <a:solidFill>
          <a:srgbClr val="165AA2"/>
        </a:solidFill>
      </dgm:spPr>
      <dgm:t>
        <a:bodyPr/>
        <a:lstStyle/>
        <a:p>
          <a:r>
            <a:rPr lang="en-US" sz="1400" dirty="0"/>
            <a:t>Improved systems of local development planning</a:t>
          </a:r>
        </a:p>
      </dgm:t>
    </dgm:pt>
    <dgm:pt modelId="{A5E352AD-3DB7-AE4C-AF62-103EFA4EB945}" type="parTrans" cxnId="{B2490DFA-EF2D-B04C-B828-CD962BDBD4D9}">
      <dgm:prSet/>
      <dgm:spPr/>
      <dgm:t>
        <a:bodyPr/>
        <a:lstStyle/>
        <a:p>
          <a:endParaRPr lang="en-US" sz="2000"/>
        </a:p>
      </dgm:t>
    </dgm:pt>
    <dgm:pt modelId="{D137CA65-F58F-F540-A224-F02FC983F6B0}" type="sibTrans" cxnId="{B2490DFA-EF2D-B04C-B828-CD962BDBD4D9}">
      <dgm:prSet/>
      <dgm:spPr/>
      <dgm:t>
        <a:bodyPr/>
        <a:lstStyle/>
        <a:p>
          <a:endParaRPr lang="en-US" sz="2000"/>
        </a:p>
      </dgm:t>
    </dgm:pt>
    <dgm:pt modelId="{706F6BFB-1AE5-6745-A20B-EDFA377E9552}">
      <dgm:prSet custT="1"/>
      <dgm:spPr>
        <a:solidFill>
          <a:srgbClr val="165AA2"/>
        </a:solidFill>
        <a:ln>
          <a:solidFill>
            <a:srgbClr val="BDDEFF"/>
          </a:solidFill>
        </a:ln>
      </dgm:spPr>
      <dgm:t>
        <a:bodyPr/>
        <a:lstStyle/>
        <a:p>
          <a:r>
            <a:rPr lang="en-US" sz="1400" dirty="0"/>
            <a:t>Improved institutions &amp; capacity for local development implementation</a:t>
          </a:r>
        </a:p>
      </dgm:t>
    </dgm:pt>
    <dgm:pt modelId="{31617DB7-7E87-D543-B34C-8F40883C8137}" type="parTrans" cxnId="{A27C9AAD-6EAE-5944-86F1-95E0A617492D}">
      <dgm:prSet/>
      <dgm:spPr/>
      <dgm:t>
        <a:bodyPr/>
        <a:lstStyle/>
        <a:p>
          <a:endParaRPr lang="en-US" sz="2000"/>
        </a:p>
      </dgm:t>
    </dgm:pt>
    <dgm:pt modelId="{74EC8AAA-E0AA-EA41-BE5B-78C6807C23C6}" type="sibTrans" cxnId="{A27C9AAD-6EAE-5944-86F1-95E0A617492D}">
      <dgm:prSet/>
      <dgm:spPr/>
      <dgm:t>
        <a:bodyPr/>
        <a:lstStyle/>
        <a:p>
          <a:endParaRPr lang="en-US" sz="2000"/>
        </a:p>
      </dgm:t>
    </dgm:pt>
    <dgm:pt modelId="{6B44CF5A-72FE-0E46-9F9B-1A04DA59117B}">
      <dgm:prSet custT="1"/>
      <dgm:spPr>
        <a:solidFill>
          <a:srgbClr val="165AA2"/>
        </a:solidFill>
      </dgm:spPr>
      <dgm:t>
        <a:bodyPr/>
        <a:lstStyle/>
        <a:p>
          <a:r>
            <a:rPr lang="en-US" sz="1400" dirty="0"/>
            <a:t>Enhanced &amp; diversified instruments of local development financing </a:t>
          </a:r>
        </a:p>
      </dgm:t>
    </dgm:pt>
    <dgm:pt modelId="{0F66E641-090E-4D49-863F-0028495D4B5D}" type="parTrans" cxnId="{3F0BA7C0-389C-D444-97DB-BFBD84BFA17A}">
      <dgm:prSet/>
      <dgm:spPr/>
      <dgm:t>
        <a:bodyPr/>
        <a:lstStyle/>
        <a:p>
          <a:endParaRPr lang="en-US" sz="2000"/>
        </a:p>
      </dgm:t>
    </dgm:pt>
    <dgm:pt modelId="{723C9C4B-B486-E14C-AED9-CD1FAAB035F2}" type="sibTrans" cxnId="{3F0BA7C0-389C-D444-97DB-BFBD84BFA17A}">
      <dgm:prSet/>
      <dgm:spPr/>
      <dgm:t>
        <a:bodyPr/>
        <a:lstStyle/>
        <a:p>
          <a:endParaRPr lang="en-US" sz="2000"/>
        </a:p>
      </dgm:t>
    </dgm:pt>
    <dgm:pt modelId="{C22E2300-6861-014F-8984-459DD58884EC}" type="pres">
      <dgm:prSet presAssocID="{2050FB2B-005C-4B4C-8C5B-286355E59769}" presName="Name0" presStyleCnt="0">
        <dgm:presLayoutVars>
          <dgm:chPref val="1"/>
          <dgm:dir/>
          <dgm:animOne val="branch"/>
          <dgm:animLvl val="lvl"/>
          <dgm:resizeHandles/>
        </dgm:presLayoutVars>
      </dgm:prSet>
      <dgm:spPr/>
    </dgm:pt>
    <dgm:pt modelId="{5F8D2B20-4712-9F40-927B-FE5D57872286}" type="pres">
      <dgm:prSet presAssocID="{415F5F3B-0C01-934E-90C9-9399F3D23CA0}" presName="vertOne" presStyleCnt="0"/>
      <dgm:spPr/>
    </dgm:pt>
    <dgm:pt modelId="{CD07297D-4D0A-1D46-BC1E-C7583EF780BA}" type="pres">
      <dgm:prSet presAssocID="{415F5F3B-0C01-934E-90C9-9399F3D23CA0}" presName="txOne" presStyleLbl="node0" presStyleIdx="0" presStyleCnt="4" custScaleX="93985" custLinFactNeighborX="-174" custLinFactNeighborY="-507">
        <dgm:presLayoutVars>
          <dgm:chPref val="3"/>
        </dgm:presLayoutVars>
      </dgm:prSet>
      <dgm:spPr/>
    </dgm:pt>
    <dgm:pt modelId="{5A3E5182-FF69-6944-9FF6-19EC791EC2EF}" type="pres">
      <dgm:prSet presAssocID="{415F5F3B-0C01-934E-90C9-9399F3D23CA0}" presName="horzOne" presStyleCnt="0"/>
      <dgm:spPr/>
    </dgm:pt>
    <dgm:pt modelId="{A676DE4D-F711-A841-8BCA-907D42530C49}" type="pres">
      <dgm:prSet presAssocID="{D616A1A0-58B7-484E-A39D-799010F2C1B0}" presName="sibSpaceOne" presStyleCnt="0"/>
      <dgm:spPr/>
    </dgm:pt>
    <dgm:pt modelId="{5759D113-3EF4-3D45-B598-20BC6502569C}" type="pres">
      <dgm:prSet presAssocID="{5DAB59DF-C38D-D84F-B9AD-41988E8C9527}" presName="vertOne" presStyleCnt="0"/>
      <dgm:spPr/>
    </dgm:pt>
    <dgm:pt modelId="{86B7D7DF-7BE3-454E-BF22-908FA2D61330}" type="pres">
      <dgm:prSet presAssocID="{5DAB59DF-C38D-D84F-B9AD-41988E8C9527}" presName="txOne" presStyleLbl="node0" presStyleIdx="1" presStyleCnt="4">
        <dgm:presLayoutVars>
          <dgm:chPref val="3"/>
        </dgm:presLayoutVars>
      </dgm:prSet>
      <dgm:spPr/>
    </dgm:pt>
    <dgm:pt modelId="{15D92CCA-0943-BF48-BC2A-57E5461E297F}" type="pres">
      <dgm:prSet presAssocID="{5DAB59DF-C38D-D84F-B9AD-41988E8C9527}" presName="horzOne" presStyleCnt="0"/>
      <dgm:spPr/>
    </dgm:pt>
    <dgm:pt modelId="{FD36F42B-B777-6742-80ED-0DEB6FA8541A}" type="pres">
      <dgm:prSet presAssocID="{D137CA65-F58F-F540-A224-F02FC983F6B0}" presName="sibSpaceOne" presStyleCnt="0"/>
      <dgm:spPr/>
    </dgm:pt>
    <dgm:pt modelId="{747FAF72-49A1-6B43-BEA7-F848A0BDEF95}" type="pres">
      <dgm:prSet presAssocID="{6B44CF5A-72FE-0E46-9F9B-1A04DA59117B}" presName="vertOne" presStyleCnt="0"/>
      <dgm:spPr/>
    </dgm:pt>
    <dgm:pt modelId="{A796522A-3964-6A47-A44A-B0B484A4FD50}" type="pres">
      <dgm:prSet presAssocID="{6B44CF5A-72FE-0E46-9F9B-1A04DA59117B}" presName="txOne" presStyleLbl="node0" presStyleIdx="2" presStyleCnt="4">
        <dgm:presLayoutVars>
          <dgm:chPref val="3"/>
        </dgm:presLayoutVars>
      </dgm:prSet>
      <dgm:spPr/>
    </dgm:pt>
    <dgm:pt modelId="{02A937FE-B798-854D-9C7B-0014FC7A1F6C}" type="pres">
      <dgm:prSet presAssocID="{6B44CF5A-72FE-0E46-9F9B-1A04DA59117B}" presName="horzOne" presStyleCnt="0"/>
      <dgm:spPr/>
    </dgm:pt>
    <dgm:pt modelId="{FADEC4A3-22EC-0542-AD4A-045E5DED1E75}" type="pres">
      <dgm:prSet presAssocID="{723C9C4B-B486-E14C-AED9-CD1FAAB035F2}" presName="sibSpaceOne" presStyleCnt="0"/>
      <dgm:spPr/>
    </dgm:pt>
    <dgm:pt modelId="{DDB1A76C-CC15-4C41-8358-A23FF8449C7D}" type="pres">
      <dgm:prSet presAssocID="{706F6BFB-1AE5-6745-A20B-EDFA377E9552}" presName="vertOne" presStyleCnt="0"/>
      <dgm:spPr/>
    </dgm:pt>
    <dgm:pt modelId="{B14401FE-5679-5346-8293-BB519B120FF7}" type="pres">
      <dgm:prSet presAssocID="{706F6BFB-1AE5-6745-A20B-EDFA377E9552}" presName="txOne" presStyleLbl="node0" presStyleIdx="3" presStyleCnt="4">
        <dgm:presLayoutVars>
          <dgm:chPref val="3"/>
        </dgm:presLayoutVars>
      </dgm:prSet>
      <dgm:spPr/>
    </dgm:pt>
    <dgm:pt modelId="{021D1187-DF14-474C-9E27-512ECAF3E756}" type="pres">
      <dgm:prSet presAssocID="{706F6BFB-1AE5-6745-A20B-EDFA377E9552}" presName="horzOne" presStyleCnt="0"/>
      <dgm:spPr/>
    </dgm:pt>
  </dgm:ptLst>
  <dgm:cxnLst>
    <dgm:cxn modelId="{3F0BA7C0-389C-D444-97DB-BFBD84BFA17A}" srcId="{2050FB2B-005C-4B4C-8C5B-286355E59769}" destId="{6B44CF5A-72FE-0E46-9F9B-1A04DA59117B}" srcOrd="2" destOrd="0" parTransId="{0F66E641-090E-4D49-863F-0028495D4B5D}" sibTransId="{723C9C4B-B486-E14C-AED9-CD1FAAB035F2}"/>
    <dgm:cxn modelId="{C1E6816E-09FC-274B-B877-A42B9D90E858}" type="presOf" srcId="{415F5F3B-0C01-934E-90C9-9399F3D23CA0}" destId="{CD07297D-4D0A-1D46-BC1E-C7583EF780BA}" srcOrd="0" destOrd="0" presId="urn:microsoft.com/office/officeart/2005/8/layout/hierarchy4"/>
    <dgm:cxn modelId="{5473A16C-ED78-8A41-BEEA-E88A4779B602}" type="presOf" srcId="{2050FB2B-005C-4B4C-8C5B-286355E59769}" destId="{C22E2300-6861-014F-8984-459DD58884EC}" srcOrd="0" destOrd="0" presId="urn:microsoft.com/office/officeart/2005/8/layout/hierarchy4"/>
    <dgm:cxn modelId="{983DDB01-6F30-3C40-BA85-44B07794BE16}" srcId="{2050FB2B-005C-4B4C-8C5B-286355E59769}" destId="{415F5F3B-0C01-934E-90C9-9399F3D23CA0}" srcOrd="0" destOrd="0" parTransId="{FAAFBF56-3B22-2F4C-8661-ECCDC6B4ED7D}" sibTransId="{D616A1A0-58B7-484E-A39D-799010F2C1B0}"/>
    <dgm:cxn modelId="{A27C9AAD-6EAE-5944-86F1-95E0A617492D}" srcId="{2050FB2B-005C-4B4C-8C5B-286355E59769}" destId="{706F6BFB-1AE5-6745-A20B-EDFA377E9552}" srcOrd="3" destOrd="0" parTransId="{31617DB7-7E87-D543-B34C-8F40883C8137}" sibTransId="{74EC8AAA-E0AA-EA41-BE5B-78C6807C23C6}"/>
    <dgm:cxn modelId="{3FFBA20C-065B-AB4E-8394-AE43AA39FFA0}" type="presOf" srcId="{6B44CF5A-72FE-0E46-9F9B-1A04DA59117B}" destId="{A796522A-3964-6A47-A44A-B0B484A4FD50}" srcOrd="0" destOrd="0" presId="urn:microsoft.com/office/officeart/2005/8/layout/hierarchy4"/>
    <dgm:cxn modelId="{2B0F262A-0B1F-B44D-A5E5-8F82CBA83C27}" type="presOf" srcId="{5DAB59DF-C38D-D84F-B9AD-41988E8C9527}" destId="{86B7D7DF-7BE3-454E-BF22-908FA2D61330}" srcOrd="0" destOrd="0" presId="urn:microsoft.com/office/officeart/2005/8/layout/hierarchy4"/>
    <dgm:cxn modelId="{ADAC0605-29BB-BB48-B980-6276A5F2B38C}" type="presOf" srcId="{706F6BFB-1AE5-6745-A20B-EDFA377E9552}" destId="{B14401FE-5679-5346-8293-BB519B120FF7}" srcOrd="0" destOrd="0" presId="urn:microsoft.com/office/officeart/2005/8/layout/hierarchy4"/>
    <dgm:cxn modelId="{B2490DFA-EF2D-B04C-B828-CD962BDBD4D9}" srcId="{2050FB2B-005C-4B4C-8C5B-286355E59769}" destId="{5DAB59DF-C38D-D84F-B9AD-41988E8C9527}" srcOrd="1" destOrd="0" parTransId="{A5E352AD-3DB7-AE4C-AF62-103EFA4EB945}" sibTransId="{D137CA65-F58F-F540-A224-F02FC983F6B0}"/>
    <dgm:cxn modelId="{1BE78E9E-EC1A-4045-93DC-7B812D23CB02}" type="presParOf" srcId="{C22E2300-6861-014F-8984-459DD58884EC}" destId="{5F8D2B20-4712-9F40-927B-FE5D57872286}" srcOrd="0" destOrd="0" presId="urn:microsoft.com/office/officeart/2005/8/layout/hierarchy4"/>
    <dgm:cxn modelId="{CE8550F9-671A-D74C-818F-E4FAE64D064F}" type="presParOf" srcId="{5F8D2B20-4712-9F40-927B-FE5D57872286}" destId="{CD07297D-4D0A-1D46-BC1E-C7583EF780BA}" srcOrd="0" destOrd="0" presId="urn:microsoft.com/office/officeart/2005/8/layout/hierarchy4"/>
    <dgm:cxn modelId="{7D0C3262-CB29-E84C-8FB2-0D41F219BC7B}" type="presParOf" srcId="{5F8D2B20-4712-9F40-927B-FE5D57872286}" destId="{5A3E5182-FF69-6944-9FF6-19EC791EC2EF}" srcOrd="1" destOrd="0" presId="urn:microsoft.com/office/officeart/2005/8/layout/hierarchy4"/>
    <dgm:cxn modelId="{2BF8A725-8F9D-7844-ABDB-DEC9297444DF}" type="presParOf" srcId="{C22E2300-6861-014F-8984-459DD58884EC}" destId="{A676DE4D-F711-A841-8BCA-907D42530C49}" srcOrd="1" destOrd="0" presId="urn:microsoft.com/office/officeart/2005/8/layout/hierarchy4"/>
    <dgm:cxn modelId="{273C9CD5-9383-1048-BB21-A83B591872D0}" type="presParOf" srcId="{C22E2300-6861-014F-8984-459DD58884EC}" destId="{5759D113-3EF4-3D45-B598-20BC6502569C}" srcOrd="2" destOrd="0" presId="urn:microsoft.com/office/officeart/2005/8/layout/hierarchy4"/>
    <dgm:cxn modelId="{2877E02E-ABF4-A64B-986D-EA873DADACF2}" type="presParOf" srcId="{5759D113-3EF4-3D45-B598-20BC6502569C}" destId="{86B7D7DF-7BE3-454E-BF22-908FA2D61330}" srcOrd="0" destOrd="0" presId="urn:microsoft.com/office/officeart/2005/8/layout/hierarchy4"/>
    <dgm:cxn modelId="{17AC2C0B-065B-E44F-9455-EB1A961CD6C5}" type="presParOf" srcId="{5759D113-3EF4-3D45-B598-20BC6502569C}" destId="{15D92CCA-0943-BF48-BC2A-57E5461E297F}" srcOrd="1" destOrd="0" presId="urn:microsoft.com/office/officeart/2005/8/layout/hierarchy4"/>
    <dgm:cxn modelId="{D4F5853F-5955-A043-9FB3-01F334CAE544}" type="presParOf" srcId="{C22E2300-6861-014F-8984-459DD58884EC}" destId="{FD36F42B-B777-6742-80ED-0DEB6FA8541A}" srcOrd="3" destOrd="0" presId="urn:microsoft.com/office/officeart/2005/8/layout/hierarchy4"/>
    <dgm:cxn modelId="{8AD5815B-8FC4-D244-94E6-E72F1F89D6B0}" type="presParOf" srcId="{C22E2300-6861-014F-8984-459DD58884EC}" destId="{747FAF72-49A1-6B43-BEA7-F848A0BDEF95}" srcOrd="4" destOrd="0" presId="urn:microsoft.com/office/officeart/2005/8/layout/hierarchy4"/>
    <dgm:cxn modelId="{997DC007-0947-CF48-AF56-76992265D67B}" type="presParOf" srcId="{747FAF72-49A1-6B43-BEA7-F848A0BDEF95}" destId="{A796522A-3964-6A47-A44A-B0B484A4FD50}" srcOrd="0" destOrd="0" presId="urn:microsoft.com/office/officeart/2005/8/layout/hierarchy4"/>
    <dgm:cxn modelId="{D3A22358-A63D-EC4C-8FEC-69407D325507}" type="presParOf" srcId="{747FAF72-49A1-6B43-BEA7-F848A0BDEF95}" destId="{02A937FE-B798-854D-9C7B-0014FC7A1F6C}" srcOrd="1" destOrd="0" presId="urn:microsoft.com/office/officeart/2005/8/layout/hierarchy4"/>
    <dgm:cxn modelId="{E2EC5C8A-E21C-CB4F-82A0-6AE6DB0F608A}" type="presParOf" srcId="{C22E2300-6861-014F-8984-459DD58884EC}" destId="{FADEC4A3-22EC-0542-AD4A-045E5DED1E75}" srcOrd="5" destOrd="0" presId="urn:microsoft.com/office/officeart/2005/8/layout/hierarchy4"/>
    <dgm:cxn modelId="{4AD756AC-00D1-9940-B650-1E84AA0C0ACA}" type="presParOf" srcId="{C22E2300-6861-014F-8984-459DD58884EC}" destId="{DDB1A76C-CC15-4C41-8358-A23FF8449C7D}" srcOrd="6" destOrd="0" presId="urn:microsoft.com/office/officeart/2005/8/layout/hierarchy4"/>
    <dgm:cxn modelId="{95899121-54AF-C846-82BF-1CA4770A1DC6}" type="presParOf" srcId="{DDB1A76C-CC15-4C41-8358-A23FF8449C7D}" destId="{B14401FE-5679-5346-8293-BB519B120FF7}" srcOrd="0" destOrd="0" presId="urn:microsoft.com/office/officeart/2005/8/layout/hierarchy4"/>
    <dgm:cxn modelId="{8DC0CA17-D857-D046-AAB3-BBA6EADE6D69}" type="presParOf" srcId="{DDB1A76C-CC15-4C41-8358-A23FF8449C7D}" destId="{021D1187-DF14-474C-9E27-512ECAF3E756}"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50FB2B-005C-4B4C-8C5B-286355E59769}" type="doc">
      <dgm:prSet loTypeId="urn:microsoft.com/office/officeart/2005/8/layout/hierarchy4" loCatId="" qsTypeId="urn:microsoft.com/office/officeart/2005/8/quickstyle/3D4" qsCatId="3D" csTypeId="urn:microsoft.com/office/officeart/2005/8/colors/accent0_3" csCatId="mainScheme" phldr="1"/>
      <dgm:spPr/>
      <dgm:t>
        <a:bodyPr/>
        <a:lstStyle/>
        <a:p>
          <a:endParaRPr lang="en-US"/>
        </a:p>
      </dgm:t>
    </dgm:pt>
    <dgm:pt modelId="{415F5F3B-0C01-934E-90C9-9399F3D23CA0}">
      <dgm:prSet/>
      <dgm:spPr>
        <a:solidFill>
          <a:srgbClr val="165AA2"/>
        </a:solidFill>
      </dgm:spPr>
      <dgm:t>
        <a:bodyPr/>
        <a:lstStyle/>
        <a:p>
          <a:r>
            <a:rPr lang="fr-BE" noProof="0" dirty="0"/>
            <a:t>Local service delivery</a:t>
          </a:r>
          <a:endParaRPr lang="en-GB" noProof="0" dirty="0"/>
        </a:p>
      </dgm:t>
    </dgm:pt>
    <dgm:pt modelId="{FAAFBF56-3B22-2F4C-8661-ECCDC6B4ED7D}" type="parTrans" cxnId="{983DDB01-6F30-3C40-BA85-44B07794BE16}">
      <dgm:prSet/>
      <dgm:spPr/>
      <dgm:t>
        <a:bodyPr/>
        <a:lstStyle/>
        <a:p>
          <a:endParaRPr lang="en-US"/>
        </a:p>
      </dgm:t>
    </dgm:pt>
    <dgm:pt modelId="{D616A1A0-58B7-484E-A39D-799010F2C1B0}" type="sibTrans" cxnId="{983DDB01-6F30-3C40-BA85-44B07794BE16}">
      <dgm:prSet/>
      <dgm:spPr/>
      <dgm:t>
        <a:bodyPr/>
        <a:lstStyle/>
        <a:p>
          <a:endParaRPr lang="en-US"/>
        </a:p>
      </dgm:t>
    </dgm:pt>
    <dgm:pt modelId="{5DAB59DF-C38D-D84F-B9AD-41988E8C9527}">
      <dgm:prSet custT="1"/>
      <dgm:spPr>
        <a:solidFill>
          <a:srgbClr val="165AA2"/>
        </a:solidFill>
      </dgm:spPr>
      <dgm:t>
        <a:bodyPr/>
        <a:lstStyle/>
        <a:p>
          <a:r>
            <a:rPr lang="en-US" sz="1400" dirty="0"/>
            <a:t>Local environment management</a:t>
          </a:r>
        </a:p>
      </dgm:t>
    </dgm:pt>
    <dgm:pt modelId="{A5E352AD-3DB7-AE4C-AF62-103EFA4EB945}" type="parTrans" cxnId="{B2490DFA-EF2D-B04C-B828-CD962BDBD4D9}">
      <dgm:prSet/>
      <dgm:spPr/>
      <dgm:t>
        <a:bodyPr/>
        <a:lstStyle/>
        <a:p>
          <a:endParaRPr lang="en-US"/>
        </a:p>
      </dgm:t>
    </dgm:pt>
    <dgm:pt modelId="{D137CA65-F58F-F540-A224-F02FC983F6B0}" type="sibTrans" cxnId="{B2490DFA-EF2D-B04C-B828-CD962BDBD4D9}">
      <dgm:prSet/>
      <dgm:spPr/>
      <dgm:t>
        <a:bodyPr/>
        <a:lstStyle/>
        <a:p>
          <a:endParaRPr lang="en-US"/>
        </a:p>
      </dgm:t>
    </dgm:pt>
    <dgm:pt modelId="{706F6BFB-1AE5-6745-A20B-EDFA377E9552}">
      <dgm:prSet/>
      <dgm:spPr>
        <a:solidFill>
          <a:srgbClr val="165AA2"/>
        </a:solidFill>
      </dgm:spPr>
      <dgm:t>
        <a:bodyPr/>
        <a:lstStyle/>
        <a:p>
          <a:r>
            <a:rPr lang="en-US" dirty="0"/>
            <a:t>Local economic development</a:t>
          </a:r>
        </a:p>
      </dgm:t>
    </dgm:pt>
    <dgm:pt modelId="{31617DB7-7E87-D543-B34C-8F40883C8137}" type="parTrans" cxnId="{A27C9AAD-6EAE-5944-86F1-95E0A617492D}">
      <dgm:prSet/>
      <dgm:spPr/>
      <dgm:t>
        <a:bodyPr/>
        <a:lstStyle/>
        <a:p>
          <a:endParaRPr lang="en-US"/>
        </a:p>
      </dgm:t>
    </dgm:pt>
    <dgm:pt modelId="{74EC8AAA-E0AA-EA41-BE5B-78C6807C23C6}" type="sibTrans" cxnId="{A27C9AAD-6EAE-5944-86F1-95E0A617492D}">
      <dgm:prSet/>
      <dgm:spPr/>
      <dgm:t>
        <a:bodyPr/>
        <a:lstStyle/>
        <a:p>
          <a:endParaRPr lang="en-US"/>
        </a:p>
      </dgm:t>
    </dgm:pt>
    <dgm:pt modelId="{C22E2300-6861-014F-8984-459DD58884EC}" type="pres">
      <dgm:prSet presAssocID="{2050FB2B-005C-4B4C-8C5B-286355E59769}" presName="Name0" presStyleCnt="0">
        <dgm:presLayoutVars>
          <dgm:chPref val="1"/>
          <dgm:dir/>
          <dgm:animOne val="branch"/>
          <dgm:animLvl val="lvl"/>
          <dgm:resizeHandles/>
        </dgm:presLayoutVars>
      </dgm:prSet>
      <dgm:spPr/>
    </dgm:pt>
    <dgm:pt modelId="{5F8D2B20-4712-9F40-927B-FE5D57872286}" type="pres">
      <dgm:prSet presAssocID="{415F5F3B-0C01-934E-90C9-9399F3D23CA0}" presName="vertOne" presStyleCnt="0"/>
      <dgm:spPr/>
    </dgm:pt>
    <dgm:pt modelId="{CD07297D-4D0A-1D46-BC1E-C7583EF780BA}" type="pres">
      <dgm:prSet presAssocID="{415F5F3B-0C01-934E-90C9-9399F3D23CA0}" presName="txOne" presStyleLbl="node0" presStyleIdx="0" presStyleCnt="3" custScaleX="93985" custScaleY="55623" custLinFactNeighborX="2153">
        <dgm:presLayoutVars>
          <dgm:chPref val="3"/>
        </dgm:presLayoutVars>
      </dgm:prSet>
      <dgm:spPr/>
    </dgm:pt>
    <dgm:pt modelId="{5A3E5182-FF69-6944-9FF6-19EC791EC2EF}" type="pres">
      <dgm:prSet presAssocID="{415F5F3B-0C01-934E-90C9-9399F3D23CA0}" presName="horzOne" presStyleCnt="0"/>
      <dgm:spPr/>
    </dgm:pt>
    <dgm:pt modelId="{A676DE4D-F711-A841-8BCA-907D42530C49}" type="pres">
      <dgm:prSet presAssocID="{D616A1A0-58B7-484E-A39D-799010F2C1B0}" presName="sibSpaceOne" presStyleCnt="0"/>
      <dgm:spPr/>
    </dgm:pt>
    <dgm:pt modelId="{5759D113-3EF4-3D45-B598-20BC6502569C}" type="pres">
      <dgm:prSet presAssocID="{5DAB59DF-C38D-D84F-B9AD-41988E8C9527}" presName="vertOne" presStyleCnt="0"/>
      <dgm:spPr/>
    </dgm:pt>
    <dgm:pt modelId="{86B7D7DF-7BE3-454E-BF22-908FA2D61330}" type="pres">
      <dgm:prSet presAssocID="{5DAB59DF-C38D-D84F-B9AD-41988E8C9527}" presName="txOne" presStyleLbl="node0" presStyleIdx="1" presStyleCnt="3" custScaleY="55623">
        <dgm:presLayoutVars>
          <dgm:chPref val="3"/>
        </dgm:presLayoutVars>
      </dgm:prSet>
      <dgm:spPr/>
    </dgm:pt>
    <dgm:pt modelId="{15D92CCA-0943-BF48-BC2A-57E5461E297F}" type="pres">
      <dgm:prSet presAssocID="{5DAB59DF-C38D-D84F-B9AD-41988E8C9527}" presName="horzOne" presStyleCnt="0"/>
      <dgm:spPr/>
    </dgm:pt>
    <dgm:pt modelId="{FD36F42B-B777-6742-80ED-0DEB6FA8541A}" type="pres">
      <dgm:prSet presAssocID="{D137CA65-F58F-F540-A224-F02FC983F6B0}" presName="sibSpaceOne" presStyleCnt="0"/>
      <dgm:spPr/>
    </dgm:pt>
    <dgm:pt modelId="{DDB1A76C-CC15-4C41-8358-A23FF8449C7D}" type="pres">
      <dgm:prSet presAssocID="{706F6BFB-1AE5-6745-A20B-EDFA377E9552}" presName="vertOne" presStyleCnt="0"/>
      <dgm:spPr/>
    </dgm:pt>
    <dgm:pt modelId="{B14401FE-5679-5346-8293-BB519B120FF7}" type="pres">
      <dgm:prSet presAssocID="{706F6BFB-1AE5-6745-A20B-EDFA377E9552}" presName="txOne" presStyleLbl="node0" presStyleIdx="2" presStyleCnt="3" custScaleY="55623">
        <dgm:presLayoutVars>
          <dgm:chPref val="3"/>
        </dgm:presLayoutVars>
      </dgm:prSet>
      <dgm:spPr/>
    </dgm:pt>
    <dgm:pt modelId="{021D1187-DF14-474C-9E27-512ECAF3E756}" type="pres">
      <dgm:prSet presAssocID="{706F6BFB-1AE5-6745-A20B-EDFA377E9552}" presName="horzOne" presStyleCnt="0"/>
      <dgm:spPr/>
    </dgm:pt>
  </dgm:ptLst>
  <dgm:cxnLst>
    <dgm:cxn modelId="{A27C9AAD-6EAE-5944-86F1-95E0A617492D}" srcId="{2050FB2B-005C-4B4C-8C5B-286355E59769}" destId="{706F6BFB-1AE5-6745-A20B-EDFA377E9552}" srcOrd="2" destOrd="0" parTransId="{31617DB7-7E87-D543-B34C-8F40883C8137}" sibTransId="{74EC8AAA-E0AA-EA41-BE5B-78C6807C23C6}"/>
    <dgm:cxn modelId="{BEA62B44-468A-49E3-A972-341260781BFF}" type="presOf" srcId="{706F6BFB-1AE5-6745-A20B-EDFA377E9552}" destId="{B14401FE-5679-5346-8293-BB519B120FF7}" srcOrd="0" destOrd="0" presId="urn:microsoft.com/office/officeart/2005/8/layout/hierarchy4"/>
    <dgm:cxn modelId="{B2490DFA-EF2D-B04C-B828-CD962BDBD4D9}" srcId="{2050FB2B-005C-4B4C-8C5B-286355E59769}" destId="{5DAB59DF-C38D-D84F-B9AD-41988E8C9527}" srcOrd="1" destOrd="0" parTransId="{A5E352AD-3DB7-AE4C-AF62-103EFA4EB945}" sibTransId="{D137CA65-F58F-F540-A224-F02FC983F6B0}"/>
    <dgm:cxn modelId="{983DDB01-6F30-3C40-BA85-44B07794BE16}" srcId="{2050FB2B-005C-4B4C-8C5B-286355E59769}" destId="{415F5F3B-0C01-934E-90C9-9399F3D23CA0}" srcOrd="0" destOrd="0" parTransId="{FAAFBF56-3B22-2F4C-8661-ECCDC6B4ED7D}" sibTransId="{D616A1A0-58B7-484E-A39D-799010F2C1B0}"/>
    <dgm:cxn modelId="{2E2DD51D-5BBE-4361-9F64-088C0288866A}" type="presOf" srcId="{415F5F3B-0C01-934E-90C9-9399F3D23CA0}" destId="{CD07297D-4D0A-1D46-BC1E-C7583EF780BA}" srcOrd="0" destOrd="0" presId="urn:microsoft.com/office/officeart/2005/8/layout/hierarchy4"/>
    <dgm:cxn modelId="{00B6B522-5263-4504-9F07-00E7934F4F5E}" type="presOf" srcId="{2050FB2B-005C-4B4C-8C5B-286355E59769}" destId="{C22E2300-6861-014F-8984-459DD58884EC}" srcOrd="0" destOrd="0" presId="urn:microsoft.com/office/officeart/2005/8/layout/hierarchy4"/>
    <dgm:cxn modelId="{D7126D19-677F-4DE6-AC26-D41848055637}" type="presOf" srcId="{5DAB59DF-C38D-D84F-B9AD-41988E8C9527}" destId="{86B7D7DF-7BE3-454E-BF22-908FA2D61330}" srcOrd="0" destOrd="0" presId="urn:microsoft.com/office/officeart/2005/8/layout/hierarchy4"/>
    <dgm:cxn modelId="{BE350DCA-5E77-4845-A305-0A918D5F462C}" type="presParOf" srcId="{C22E2300-6861-014F-8984-459DD58884EC}" destId="{5F8D2B20-4712-9F40-927B-FE5D57872286}" srcOrd="0" destOrd="0" presId="urn:microsoft.com/office/officeart/2005/8/layout/hierarchy4"/>
    <dgm:cxn modelId="{C33BD3BA-9756-48A3-8F11-7A493B1383FD}" type="presParOf" srcId="{5F8D2B20-4712-9F40-927B-FE5D57872286}" destId="{CD07297D-4D0A-1D46-BC1E-C7583EF780BA}" srcOrd="0" destOrd="0" presId="urn:microsoft.com/office/officeart/2005/8/layout/hierarchy4"/>
    <dgm:cxn modelId="{3D1BEA97-C510-420D-97F3-D70E724233FB}" type="presParOf" srcId="{5F8D2B20-4712-9F40-927B-FE5D57872286}" destId="{5A3E5182-FF69-6944-9FF6-19EC791EC2EF}" srcOrd="1" destOrd="0" presId="urn:microsoft.com/office/officeart/2005/8/layout/hierarchy4"/>
    <dgm:cxn modelId="{BA53E3B5-A1C1-4E45-8F1D-668198A9F0E4}" type="presParOf" srcId="{C22E2300-6861-014F-8984-459DD58884EC}" destId="{A676DE4D-F711-A841-8BCA-907D42530C49}" srcOrd="1" destOrd="0" presId="urn:microsoft.com/office/officeart/2005/8/layout/hierarchy4"/>
    <dgm:cxn modelId="{A0BAAA4E-2F78-4EE2-9442-9A74D53A64A4}" type="presParOf" srcId="{C22E2300-6861-014F-8984-459DD58884EC}" destId="{5759D113-3EF4-3D45-B598-20BC6502569C}" srcOrd="2" destOrd="0" presId="urn:microsoft.com/office/officeart/2005/8/layout/hierarchy4"/>
    <dgm:cxn modelId="{BDA2BBCA-D179-45DD-A325-1C46D7B5A648}" type="presParOf" srcId="{5759D113-3EF4-3D45-B598-20BC6502569C}" destId="{86B7D7DF-7BE3-454E-BF22-908FA2D61330}" srcOrd="0" destOrd="0" presId="urn:microsoft.com/office/officeart/2005/8/layout/hierarchy4"/>
    <dgm:cxn modelId="{3B470C7C-FA1E-4C36-949E-81619960BE21}" type="presParOf" srcId="{5759D113-3EF4-3D45-B598-20BC6502569C}" destId="{15D92CCA-0943-BF48-BC2A-57E5461E297F}" srcOrd="1" destOrd="0" presId="urn:microsoft.com/office/officeart/2005/8/layout/hierarchy4"/>
    <dgm:cxn modelId="{4C149BFB-22BA-4A5C-B945-6053CAD69FCA}" type="presParOf" srcId="{C22E2300-6861-014F-8984-459DD58884EC}" destId="{FD36F42B-B777-6742-80ED-0DEB6FA8541A}" srcOrd="3" destOrd="0" presId="urn:microsoft.com/office/officeart/2005/8/layout/hierarchy4"/>
    <dgm:cxn modelId="{B09EAE5C-5F3D-4CA3-8198-E887D6F94B0F}" type="presParOf" srcId="{C22E2300-6861-014F-8984-459DD58884EC}" destId="{DDB1A76C-CC15-4C41-8358-A23FF8449C7D}" srcOrd="4" destOrd="0" presId="urn:microsoft.com/office/officeart/2005/8/layout/hierarchy4"/>
    <dgm:cxn modelId="{A4EAEA35-8515-4682-ABA8-B4A9217E292F}" type="presParOf" srcId="{DDB1A76C-CC15-4C41-8358-A23FF8449C7D}" destId="{B14401FE-5679-5346-8293-BB519B120FF7}" srcOrd="0" destOrd="0" presId="urn:microsoft.com/office/officeart/2005/8/layout/hierarchy4"/>
    <dgm:cxn modelId="{E69A7C68-0469-4144-BE53-850E4021BD7F}" type="presParOf" srcId="{DDB1A76C-CC15-4C41-8358-A23FF8449C7D}" destId="{021D1187-DF14-474C-9E27-512ECAF3E756}" srcOrd="1" destOrd="0" presId="urn:microsoft.com/office/officeart/2005/8/layout/hierarchy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50FB2B-005C-4B4C-8C5B-286355E59769}" type="doc">
      <dgm:prSet loTypeId="urn:microsoft.com/office/officeart/2005/8/layout/hierarchy4" loCatId="" qsTypeId="urn:microsoft.com/office/officeart/2005/8/quickstyle/3D4" qsCatId="3D" csTypeId="urn:microsoft.com/office/officeart/2005/8/colors/accent0_3" csCatId="mainScheme" phldr="1"/>
      <dgm:spPr/>
      <dgm:t>
        <a:bodyPr/>
        <a:lstStyle/>
        <a:p>
          <a:endParaRPr lang="en-US"/>
        </a:p>
      </dgm:t>
    </dgm:pt>
    <dgm:pt modelId="{415F5F3B-0C01-934E-90C9-9399F3D23CA0}">
      <dgm:prSet custT="1"/>
      <dgm:spPr>
        <a:solidFill>
          <a:srgbClr val="165AA2"/>
        </a:solidFill>
      </dgm:spPr>
      <dgm:t>
        <a:bodyPr/>
        <a:lstStyle/>
        <a:p>
          <a:r>
            <a:rPr lang="en-GB" sz="1100" noProof="0" dirty="0" err="1"/>
            <a:t>Decentralisa-tion</a:t>
          </a:r>
          <a:r>
            <a:rPr lang="en-GB" sz="1100" noProof="0" dirty="0"/>
            <a:t> policy enhancing autonomy and </a:t>
          </a:r>
          <a:r>
            <a:rPr lang="en-GB" sz="1200" noProof="0" dirty="0" err="1"/>
            <a:t>accountabi-lity</a:t>
          </a:r>
          <a:r>
            <a:rPr lang="en-GB" sz="1100" noProof="0" dirty="0"/>
            <a:t> of LA</a:t>
          </a:r>
        </a:p>
      </dgm:t>
    </dgm:pt>
    <dgm:pt modelId="{FAAFBF56-3B22-2F4C-8661-ECCDC6B4ED7D}" type="parTrans" cxnId="{983DDB01-6F30-3C40-BA85-44B07794BE16}">
      <dgm:prSet/>
      <dgm:spPr/>
      <dgm:t>
        <a:bodyPr/>
        <a:lstStyle/>
        <a:p>
          <a:endParaRPr lang="en-US"/>
        </a:p>
      </dgm:t>
    </dgm:pt>
    <dgm:pt modelId="{D616A1A0-58B7-484E-A39D-799010F2C1B0}" type="sibTrans" cxnId="{983DDB01-6F30-3C40-BA85-44B07794BE16}">
      <dgm:prSet/>
      <dgm:spPr/>
      <dgm:t>
        <a:bodyPr/>
        <a:lstStyle/>
        <a:p>
          <a:endParaRPr lang="en-US"/>
        </a:p>
      </dgm:t>
    </dgm:pt>
    <dgm:pt modelId="{5DAB59DF-C38D-D84F-B9AD-41988E8C9527}">
      <dgm:prSet custT="1"/>
      <dgm:spPr>
        <a:solidFill>
          <a:srgbClr val="165AA2"/>
        </a:solidFill>
      </dgm:spPr>
      <dgm:t>
        <a:bodyPr/>
        <a:lstStyle/>
        <a:p>
          <a:r>
            <a:rPr lang="en-US" sz="1400" dirty="0"/>
            <a:t>National urban agenda supportive of LA</a:t>
          </a:r>
        </a:p>
      </dgm:t>
    </dgm:pt>
    <dgm:pt modelId="{A5E352AD-3DB7-AE4C-AF62-103EFA4EB945}" type="parTrans" cxnId="{B2490DFA-EF2D-B04C-B828-CD962BDBD4D9}">
      <dgm:prSet/>
      <dgm:spPr/>
      <dgm:t>
        <a:bodyPr/>
        <a:lstStyle/>
        <a:p>
          <a:endParaRPr lang="en-US"/>
        </a:p>
      </dgm:t>
    </dgm:pt>
    <dgm:pt modelId="{D137CA65-F58F-F540-A224-F02FC983F6B0}" type="sibTrans" cxnId="{B2490DFA-EF2D-B04C-B828-CD962BDBD4D9}">
      <dgm:prSet/>
      <dgm:spPr/>
      <dgm:t>
        <a:bodyPr/>
        <a:lstStyle/>
        <a:p>
          <a:endParaRPr lang="en-US"/>
        </a:p>
      </dgm:t>
    </dgm:pt>
    <dgm:pt modelId="{706F6BFB-1AE5-6745-A20B-EDFA377E9552}">
      <dgm:prSet custT="1"/>
      <dgm:spPr>
        <a:solidFill>
          <a:srgbClr val="165AA2"/>
        </a:solidFill>
      </dgm:spPr>
      <dgm:t>
        <a:bodyPr/>
        <a:lstStyle/>
        <a:p>
          <a:r>
            <a:rPr lang="en-US" sz="1400" dirty="0"/>
            <a:t>National rural development policy supportive of LA</a:t>
          </a:r>
        </a:p>
      </dgm:t>
    </dgm:pt>
    <dgm:pt modelId="{31617DB7-7E87-D543-B34C-8F40883C8137}" type="parTrans" cxnId="{A27C9AAD-6EAE-5944-86F1-95E0A617492D}">
      <dgm:prSet/>
      <dgm:spPr/>
      <dgm:t>
        <a:bodyPr/>
        <a:lstStyle/>
        <a:p>
          <a:endParaRPr lang="en-US"/>
        </a:p>
      </dgm:t>
    </dgm:pt>
    <dgm:pt modelId="{74EC8AAA-E0AA-EA41-BE5B-78C6807C23C6}" type="sibTrans" cxnId="{A27C9AAD-6EAE-5944-86F1-95E0A617492D}">
      <dgm:prSet/>
      <dgm:spPr/>
      <dgm:t>
        <a:bodyPr/>
        <a:lstStyle/>
        <a:p>
          <a:endParaRPr lang="en-US"/>
        </a:p>
      </dgm:t>
    </dgm:pt>
    <dgm:pt modelId="{C22E2300-6861-014F-8984-459DD58884EC}" type="pres">
      <dgm:prSet presAssocID="{2050FB2B-005C-4B4C-8C5B-286355E59769}" presName="Name0" presStyleCnt="0">
        <dgm:presLayoutVars>
          <dgm:chPref val="1"/>
          <dgm:dir/>
          <dgm:animOne val="branch"/>
          <dgm:animLvl val="lvl"/>
          <dgm:resizeHandles/>
        </dgm:presLayoutVars>
      </dgm:prSet>
      <dgm:spPr/>
    </dgm:pt>
    <dgm:pt modelId="{5F8D2B20-4712-9F40-927B-FE5D57872286}" type="pres">
      <dgm:prSet presAssocID="{415F5F3B-0C01-934E-90C9-9399F3D23CA0}" presName="vertOne" presStyleCnt="0"/>
      <dgm:spPr/>
    </dgm:pt>
    <dgm:pt modelId="{CD07297D-4D0A-1D46-BC1E-C7583EF780BA}" type="pres">
      <dgm:prSet presAssocID="{415F5F3B-0C01-934E-90C9-9399F3D23CA0}" presName="txOne" presStyleLbl="node0" presStyleIdx="0" presStyleCnt="3" custScaleX="93985" custLinFactNeighborX="2153">
        <dgm:presLayoutVars>
          <dgm:chPref val="3"/>
        </dgm:presLayoutVars>
      </dgm:prSet>
      <dgm:spPr/>
    </dgm:pt>
    <dgm:pt modelId="{5A3E5182-FF69-6944-9FF6-19EC791EC2EF}" type="pres">
      <dgm:prSet presAssocID="{415F5F3B-0C01-934E-90C9-9399F3D23CA0}" presName="horzOne" presStyleCnt="0"/>
      <dgm:spPr/>
    </dgm:pt>
    <dgm:pt modelId="{A676DE4D-F711-A841-8BCA-907D42530C49}" type="pres">
      <dgm:prSet presAssocID="{D616A1A0-58B7-484E-A39D-799010F2C1B0}" presName="sibSpaceOne" presStyleCnt="0"/>
      <dgm:spPr/>
    </dgm:pt>
    <dgm:pt modelId="{5759D113-3EF4-3D45-B598-20BC6502569C}" type="pres">
      <dgm:prSet presAssocID="{5DAB59DF-C38D-D84F-B9AD-41988E8C9527}" presName="vertOne" presStyleCnt="0"/>
      <dgm:spPr/>
    </dgm:pt>
    <dgm:pt modelId="{86B7D7DF-7BE3-454E-BF22-908FA2D61330}" type="pres">
      <dgm:prSet presAssocID="{5DAB59DF-C38D-D84F-B9AD-41988E8C9527}" presName="txOne" presStyleLbl="node0" presStyleIdx="1" presStyleCnt="3">
        <dgm:presLayoutVars>
          <dgm:chPref val="3"/>
        </dgm:presLayoutVars>
      </dgm:prSet>
      <dgm:spPr/>
    </dgm:pt>
    <dgm:pt modelId="{15D92CCA-0943-BF48-BC2A-57E5461E297F}" type="pres">
      <dgm:prSet presAssocID="{5DAB59DF-C38D-D84F-B9AD-41988E8C9527}" presName="horzOne" presStyleCnt="0"/>
      <dgm:spPr/>
    </dgm:pt>
    <dgm:pt modelId="{FD36F42B-B777-6742-80ED-0DEB6FA8541A}" type="pres">
      <dgm:prSet presAssocID="{D137CA65-F58F-F540-A224-F02FC983F6B0}" presName="sibSpaceOne" presStyleCnt="0"/>
      <dgm:spPr/>
    </dgm:pt>
    <dgm:pt modelId="{DDB1A76C-CC15-4C41-8358-A23FF8449C7D}" type="pres">
      <dgm:prSet presAssocID="{706F6BFB-1AE5-6745-A20B-EDFA377E9552}" presName="vertOne" presStyleCnt="0"/>
      <dgm:spPr/>
    </dgm:pt>
    <dgm:pt modelId="{B14401FE-5679-5346-8293-BB519B120FF7}" type="pres">
      <dgm:prSet presAssocID="{706F6BFB-1AE5-6745-A20B-EDFA377E9552}" presName="txOne" presStyleLbl="node0" presStyleIdx="2" presStyleCnt="3">
        <dgm:presLayoutVars>
          <dgm:chPref val="3"/>
        </dgm:presLayoutVars>
      </dgm:prSet>
      <dgm:spPr/>
    </dgm:pt>
    <dgm:pt modelId="{021D1187-DF14-474C-9E27-512ECAF3E756}" type="pres">
      <dgm:prSet presAssocID="{706F6BFB-1AE5-6745-A20B-EDFA377E9552}" presName="horzOne" presStyleCnt="0"/>
      <dgm:spPr/>
    </dgm:pt>
  </dgm:ptLst>
  <dgm:cxnLst>
    <dgm:cxn modelId="{26F05EDE-8793-0C4B-BCF3-F036ED81C1B2}" type="presOf" srcId="{706F6BFB-1AE5-6745-A20B-EDFA377E9552}" destId="{B14401FE-5679-5346-8293-BB519B120FF7}" srcOrd="0" destOrd="0" presId="urn:microsoft.com/office/officeart/2005/8/layout/hierarchy4"/>
    <dgm:cxn modelId="{983DDB01-6F30-3C40-BA85-44B07794BE16}" srcId="{2050FB2B-005C-4B4C-8C5B-286355E59769}" destId="{415F5F3B-0C01-934E-90C9-9399F3D23CA0}" srcOrd="0" destOrd="0" parTransId="{FAAFBF56-3B22-2F4C-8661-ECCDC6B4ED7D}" sibTransId="{D616A1A0-58B7-484E-A39D-799010F2C1B0}"/>
    <dgm:cxn modelId="{A27C9AAD-6EAE-5944-86F1-95E0A617492D}" srcId="{2050FB2B-005C-4B4C-8C5B-286355E59769}" destId="{706F6BFB-1AE5-6745-A20B-EDFA377E9552}" srcOrd="2" destOrd="0" parTransId="{31617DB7-7E87-D543-B34C-8F40883C8137}" sibTransId="{74EC8AAA-E0AA-EA41-BE5B-78C6807C23C6}"/>
    <dgm:cxn modelId="{662F9174-519D-8841-B48B-439EE914A8CF}" type="presOf" srcId="{5DAB59DF-C38D-D84F-B9AD-41988E8C9527}" destId="{86B7D7DF-7BE3-454E-BF22-908FA2D61330}" srcOrd="0" destOrd="0" presId="urn:microsoft.com/office/officeart/2005/8/layout/hierarchy4"/>
    <dgm:cxn modelId="{3C4F4393-8368-264E-BC84-05D17A94011E}" type="presOf" srcId="{415F5F3B-0C01-934E-90C9-9399F3D23CA0}" destId="{CD07297D-4D0A-1D46-BC1E-C7583EF780BA}" srcOrd="0" destOrd="0" presId="urn:microsoft.com/office/officeart/2005/8/layout/hierarchy4"/>
    <dgm:cxn modelId="{99B31418-1432-684F-B1A6-2AB032382033}" type="presOf" srcId="{2050FB2B-005C-4B4C-8C5B-286355E59769}" destId="{C22E2300-6861-014F-8984-459DD58884EC}" srcOrd="0" destOrd="0" presId="urn:microsoft.com/office/officeart/2005/8/layout/hierarchy4"/>
    <dgm:cxn modelId="{B2490DFA-EF2D-B04C-B828-CD962BDBD4D9}" srcId="{2050FB2B-005C-4B4C-8C5B-286355E59769}" destId="{5DAB59DF-C38D-D84F-B9AD-41988E8C9527}" srcOrd="1" destOrd="0" parTransId="{A5E352AD-3DB7-AE4C-AF62-103EFA4EB945}" sibTransId="{D137CA65-F58F-F540-A224-F02FC983F6B0}"/>
    <dgm:cxn modelId="{3BC6A584-685C-B64B-9897-A31FDAFE4DB6}" type="presParOf" srcId="{C22E2300-6861-014F-8984-459DD58884EC}" destId="{5F8D2B20-4712-9F40-927B-FE5D57872286}" srcOrd="0" destOrd="0" presId="urn:microsoft.com/office/officeart/2005/8/layout/hierarchy4"/>
    <dgm:cxn modelId="{FC44AD5A-CE45-D443-846A-36569820FD0B}" type="presParOf" srcId="{5F8D2B20-4712-9F40-927B-FE5D57872286}" destId="{CD07297D-4D0A-1D46-BC1E-C7583EF780BA}" srcOrd="0" destOrd="0" presId="urn:microsoft.com/office/officeart/2005/8/layout/hierarchy4"/>
    <dgm:cxn modelId="{65378455-8E94-1240-A021-1977FFAC957C}" type="presParOf" srcId="{5F8D2B20-4712-9F40-927B-FE5D57872286}" destId="{5A3E5182-FF69-6944-9FF6-19EC791EC2EF}" srcOrd="1" destOrd="0" presId="urn:microsoft.com/office/officeart/2005/8/layout/hierarchy4"/>
    <dgm:cxn modelId="{916CB0E7-61C2-F947-A64D-BD6A0193FD5B}" type="presParOf" srcId="{C22E2300-6861-014F-8984-459DD58884EC}" destId="{A676DE4D-F711-A841-8BCA-907D42530C49}" srcOrd="1" destOrd="0" presId="urn:microsoft.com/office/officeart/2005/8/layout/hierarchy4"/>
    <dgm:cxn modelId="{A5DB9C45-4196-674A-AEDE-036E889451D7}" type="presParOf" srcId="{C22E2300-6861-014F-8984-459DD58884EC}" destId="{5759D113-3EF4-3D45-B598-20BC6502569C}" srcOrd="2" destOrd="0" presId="urn:microsoft.com/office/officeart/2005/8/layout/hierarchy4"/>
    <dgm:cxn modelId="{EB92FBD3-969F-CC41-A0AF-884CE7D536B8}" type="presParOf" srcId="{5759D113-3EF4-3D45-B598-20BC6502569C}" destId="{86B7D7DF-7BE3-454E-BF22-908FA2D61330}" srcOrd="0" destOrd="0" presId="urn:microsoft.com/office/officeart/2005/8/layout/hierarchy4"/>
    <dgm:cxn modelId="{41067934-BB37-5D4F-AD32-686B982547A1}" type="presParOf" srcId="{5759D113-3EF4-3D45-B598-20BC6502569C}" destId="{15D92CCA-0943-BF48-BC2A-57E5461E297F}" srcOrd="1" destOrd="0" presId="urn:microsoft.com/office/officeart/2005/8/layout/hierarchy4"/>
    <dgm:cxn modelId="{B6A5D2F5-D801-E34F-A3BA-419B6EDEB0B1}" type="presParOf" srcId="{C22E2300-6861-014F-8984-459DD58884EC}" destId="{FD36F42B-B777-6742-80ED-0DEB6FA8541A}" srcOrd="3" destOrd="0" presId="urn:microsoft.com/office/officeart/2005/8/layout/hierarchy4"/>
    <dgm:cxn modelId="{7A19A23A-B996-D444-B6FF-89F7A85C2AD9}" type="presParOf" srcId="{C22E2300-6861-014F-8984-459DD58884EC}" destId="{DDB1A76C-CC15-4C41-8358-A23FF8449C7D}" srcOrd="4" destOrd="0" presId="urn:microsoft.com/office/officeart/2005/8/layout/hierarchy4"/>
    <dgm:cxn modelId="{0B3448F9-78E7-1A4F-A21F-E10EE1A49B0B}" type="presParOf" srcId="{DDB1A76C-CC15-4C41-8358-A23FF8449C7D}" destId="{B14401FE-5679-5346-8293-BB519B120FF7}" srcOrd="0" destOrd="0" presId="urn:microsoft.com/office/officeart/2005/8/layout/hierarchy4"/>
    <dgm:cxn modelId="{8C87D120-B5A7-6D40-8B68-7F5313E28C87}" type="presParOf" srcId="{DDB1A76C-CC15-4C41-8358-A23FF8449C7D}" destId="{021D1187-DF14-474C-9E27-512ECAF3E756}" srcOrd="1" destOrd="0" presId="urn:microsoft.com/office/officeart/2005/8/layout/hierarchy4"/>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050FB2B-005C-4B4C-8C5B-286355E59769}" type="doc">
      <dgm:prSet loTypeId="urn:microsoft.com/office/officeart/2005/8/layout/hierarchy4" loCatId="" qsTypeId="urn:microsoft.com/office/officeart/2005/8/quickstyle/3D4" qsCatId="3D" csTypeId="urn:microsoft.com/office/officeart/2005/8/colors/accent0_3" csCatId="mainScheme" phldr="1"/>
      <dgm:spPr/>
      <dgm:t>
        <a:bodyPr/>
        <a:lstStyle/>
        <a:p>
          <a:endParaRPr lang="en-US"/>
        </a:p>
      </dgm:t>
    </dgm:pt>
    <dgm:pt modelId="{415F5F3B-0C01-934E-90C9-9399F3D23CA0}">
      <dgm:prSet custT="1"/>
      <dgm:spPr>
        <a:solidFill>
          <a:srgbClr val="165AA2"/>
        </a:solidFill>
      </dgm:spPr>
      <dgm:t>
        <a:bodyPr/>
        <a:lstStyle/>
        <a:p>
          <a:r>
            <a:rPr lang="en-US" sz="1100" dirty="0"/>
            <a:t>Effective institutions of </a:t>
          </a:r>
          <a:r>
            <a:rPr lang="en-US" sz="1400" dirty="0"/>
            <a:t>intergovernmental</a:t>
          </a:r>
          <a:r>
            <a:rPr lang="en-US" sz="1100" dirty="0"/>
            <a:t> cooperation</a:t>
          </a:r>
        </a:p>
      </dgm:t>
    </dgm:pt>
    <dgm:pt modelId="{FAAFBF56-3B22-2F4C-8661-ECCDC6B4ED7D}" type="parTrans" cxnId="{983DDB01-6F30-3C40-BA85-44B07794BE16}">
      <dgm:prSet/>
      <dgm:spPr/>
      <dgm:t>
        <a:bodyPr/>
        <a:lstStyle/>
        <a:p>
          <a:endParaRPr lang="en-US"/>
        </a:p>
      </dgm:t>
    </dgm:pt>
    <dgm:pt modelId="{D616A1A0-58B7-484E-A39D-799010F2C1B0}" type="sibTrans" cxnId="{983DDB01-6F30-3C40-BA85-44B07794BE16}">
      <dgm:prSet/>
      <dgm:spPr/>
      <dgm:t>
        <a:bodyPr/>
        <a:lstStyle/>
        <a:p>
          <a:endParaRPr lang="en-US"/>
        </a:p>
      </dgm:t>
    </dgm:pt>
    <dgm:pt modelId="{706F6BFB-1AE5-6745-A20B-EDFA377E9552}">
      <dgm:prSet/>
      <dgm:spPr>
        <a:solidFill>
          <a:srgbClr val="165AA2"/>
        </a:solidFill>
      </dgm:spPr>
      <dgm:t>
        <a:bodyPr/>
        <a:lstStyle/>
        <a:p>
          <a:r>
            <a:rPr lang="en-US" dirty="0"/>
            <a:t>Active citizenship &amp; Public-Private Partnership</a:t>
          </a:r>
        </a:p>
      </dgm:t>
    </dgm:pt>
    <dgm:pt modelId="{31617DB7-7E87-D543-B34C-8F40883C8137}" type="parTrans" cxnId="{A27C9AAD-6EAE-5944-86F1-95E0A617492D}">
      <dgm:prSet/>
      <dgm:spPr/>
      <dgm:t>
        <a:bodyPr/>
        <a:lstStyle/>
        <a:p>
          <a:endParaRPr lang="en-US"/>
        </a:p>
      </dgm:t>
    </dgm:pt>
    <dgm:pt modelId="{74EC8AAA-E0AA-EA41-BE5B-78C6807C23C6}" type="sibTrans" cxnId="{A27C9AAD-6EAE-5944-86F1-95E0A617492D}">
      <dgm:prSet/>
      <dgm:spPr/>
      <dgm:t>
        <a:bodyPr/>
        <a:lstStyle/>
        <a:p>
          <a:endParaRPr lang="en-US"/>
        </a:p>
      </dgm:t>
    </dgm:pt>
    <dgm:pt modelId="{5DAB59DF-C38D-D84F-B9AD-41988E8C9527}">
      <dgm:prSet custT="1"/>
      <dgm:spPr>
        <a:solidFill>
          <a:srgbClr val="165AA2"/>
        </a:solidFill>
      </dgm:spPr>
      <dgm:t>
        <a:bodyPr/>
        <a:lstStyle/>
        <a:p>
          <a:r>
            <a:rPr lang="en-US" sz="1100" dirty="0"/>
            <a:t>Local leadership &amp; </a:t>
          </a:r>
          <a:r>
            <a:rPr lang="en-US" sz="1400" dirty="0"/>
            <a:t>administrative</a:t>
          </a:r>
          <a:r>
            <a:rPr lang="en-US" sz="1100" dirty="0"/>
            <a:t> capacity development</a:t>
          </a:r>
        </a:p>
      </dgm:t>
    </dgm:pt>
    <dgm:pt modelId="{D137CA65-F58F-F540-A224-F02FC983F6B0}" type="sibTrans" cxnId="{B2490DFA-EF2D-B04C-B828-CD962BDBD4D9}">
      <dgm:prSet/>
      <dgm:spPr/>
      <dgm:t>
        <a:bodyPr/>
        <a:lstStyle/>
        <a:p>
          <a:endParaRPr lang="en-US"/>
        </a:p>
      </dgm:t>
    </dgm:pt>
    <dgm:pt modelId="{A5E352AD-3DB7-AE4C-AF62-103EFA4EB945}" type="parTrans" cxnId="{B2490DFA-EF2D-B04C-B828-CD962BDBD4D9}">
      <dgm:prSet/>
      <dgm:spPr/>
      <dgm:t>
        <a:bodyPr/>
        <a:lstStyle/>
        <a:p>
          <a:endParaRPr lang="en-US"/>
        </a:p>
      </dgm:t>
    </dgm:pt>
    <dgm:pt modelId="{C22E2300-6861-014F-8984-459DD58884EC}" type="pres">
      <dgm:prSet presAssocID="{2050FB2B-005C-4B4C-8C5B-286355E59769}" presName="Name0" presStyleCnt="0">
        <dgm:presLayoutVars>
          <dgm:chPref val="1"/>
          <dgm:dir/>
          <dgm:animOne val="branch"/>
          <dgm:animLvl val="lvl"/>
          <dgm:resizeHandles/>
        </dgm:presLayoutVars>
      </dgm:prSet>
      <dgm:spPr/>
    </dgm:pt>
    <dgm:pt modelId="{5F8D2B20-4712-9F40-927B-FE5D57872286}" type="pres">
      <dgm:prSet presAssocID="{415F5F3B-0C01-934E-90C9-9399F3D23CA0}" presName="vertOne" presStyleCnt="0"/>
      <dgm:spPr/>
    </dgm:pt>
    <dgm:pt modelId="{CD07297D-4D0A-1D46-BC1E-C7583EF780BA}" type="pres">
      <dgm:prSet presAssocID="{415F5F3B-0C01-934E-90C9-9399F3D23CA0}" presName="txOne" presStyleLbl="node0" presStyleIdx="0" presStyleCnt="3" custScaleX="93985" custLinFactNeighborX="2153">
        <dgm:presLayoutVars>
          <dgm:chPref val="3"/>
        </dgm:presLayoutVars>
      </dgm:prSet>
      <dgm:spPr/>
    </dgm:pt>
    <dgm:pt modelId="{5A3E5182-FF69-6944-9FF6-19EC791EC2EF}" type="pres">
      <dgm:prSet presAssocID="{415F5F3B-0C01-934E-90C9-9399F3D23CA0}" presName="horzOne" presStyleCnt="0"/>
      <dgm:spPr/>
    </dgm:pt>
    <dgm:pt modelId="{A676DE4D-F711-A841-8BCA-907D42530C49}" type="pres">
      <dgm:prSet presAssocID="{D616A1A0-58B7-484E-A39D-799010F2C1B0}" presName="sibSpaceOne" presStyleCnt="0"/>
      <dgm:spPr/>
    </dgm:pt>
    <dgm:pt modelId="{5759D113-3EF4-3D45-B598-20BC6502569C}" type="pres">
      <dgm:prSet presAssocID="{5DAB59DF-C38D-D84F-B9AD-41988E8C9527}" presName="vertOne" presStyleCnt="0"/>
      <dgm:spPr/>
    </dgm:pt>
    <dgm:pt modelId="{86B7D7DF-7BE3-454E-BF22-908FA2D61330}" type="pres">
      <dgm:prSet presAssocID="{5DAB59DF-C38D-D84F-B9AD-41988E8C9527}" presName="txOne" presStyleLbl="node0" presStyleIdx="1" presStyleCnt="3">
        <dgm:presLayoutVars>
          <dgm:chPref val="3"/>
        </dgm:presLayoutVars>
      </dgm:prSet>
      <dgm:spPr/>
    </dgm:pt>
    <dgm:pt modelId="{15D92CCA-0943-BF48-BC2A-57E5461E297F}" type="pres">
      <dgm:prSet presAssocID="{5DAB59DF-C38D-D84F-B9AD-41988E8C9527}" presName="horzOne" presStyleCnt="0"/>
      <dgm:spPr/>
    </dgm:pt>
    <dgm:pt modelId="{FD36F42B-B777-6742-80ED-0DEB6FA8541A}" type="pres">
      <dgm:prSet presAssocID="{D137CA65-F58F-F540-A224-F02FC983F6B0}" presName="sibSpaceOne" presStyleCnt="0"/>
      <dgm:spPr/>
    </dgm:pt>
    <dgm:pt modelId="{DDB1A76C-CC15-4C41-8358-A23FF8449C7D}" type="pres">
      <dgm:prSet presAssocID="{706F6BFB-1AE5-6745-A20B-EDFA377E9552}" presName="vertOne" presStyleCnt="0"/>
      <dgm:spPr/>
    </dgm:pt>
    <dgm:pt modelId="{B14401FE-5679-5346-8293-BB519B120FF7}" type="pres">
      <dgm:prSet presAssocID="{706F6BFB-1AE5-6745-A20B-EDFA377E9552}" presName="txOne" presStyleLbl="node0" presStyleIdx="2" presStyleCnt="3">
        <dgm:presLayoutVars>
          <dgm:chPref val="3"/>
        </dgm:presLayoutVars>
      </dgm:prSet>
      <dgm:spPr/>
    </dgm:pt>
    <dgm:pt modelId="{021D1187-DF14-474C-9E27-512ECAF3E756}" type="pres">
      <dgm:prSet presAssocID="{706F6BFB-1AE5-6745-A20B-EDFA377E9552}" presName="horzOne" presStyleCnt="0"/>
      <dgm:spPr/>
    </dgm:pt>
  </dgm:ptLst>
  <dgm:cxnLst>
    <dgm:cxn modelId="{A27C9AAD-6EAE-5944-86F1-95E0A617492D}" srcId="{2050FB2B-005C-4B4C-8C5B-286355E59769}" destId="{706F6BFB-1AE5-6745-A20B-EDFA377E9552}" srcOrd="2" destOrd="0" parTransId="{31617DB7-7E87-D543-B34C-8F40883C8137}" sibTransId="{74EC8AAA-E0AA-EA41-BE5B-78C6807C23C6}"/>
    <dgm:cxn modelId="{B2490DFA-EF2D-B04C-B828-CD962BDBD4D9}" srcId="{2050FB2B-005C-4B4C-8C5B-286355E59769}" destId="{5DAB59DF-C38D-D84F-B9AD-41988E8C9527}" srcOrd="1" destOrd="0" parTransId="{A5E352AD-3DB7-AE4C-AF62-103EFA4EB945}" sibTransId="{D137CA65-F58F-F540-A224-F02FC983F6B0}"/>
    <dgm:cxn modelId="{B75DA560-6BE3-6347-B26A-487C37D6B687}" type="presOf" srcId="{2050FB2B-005C-4B4C-8C5B-286355E59769}" destId="{C22E2300-6861-014F-8984-459DD58884EC}" srcOrd="0" destOrd="0" presId="urn:microsoft.com/office/officeart/2005/8/layout/hierarchy4"/>
    <dgm:cxn modelId="{79DF4E5D-35E9-DB42-875C-B51333F83AD2}" type="presOf" srcId="{415F5F3B-0C01-934E-90C9-9399F3D23CA0}" destId="{CD07297D-4D0A-1D46-BC1E-C7583EF780BA}" srcOrd="0" destOrd="0" presId="urn:microsoft.com/office/officeart/2005/8/layout/hierarchy4"/>
    <dgm:cxn modelId="{F004D26E-9E00-F64A-8A69-C6CBCEEDAFC4}" type="presOf" srcId="{5DAB59DF-C38D-D84F-B9AD-41988E8C9527}" destId="{86B7D7DF-7BE3-454E-BF22-908FA2D61330}" srcOrd="0" destOrd="0" presId="urn:microsoft.com/office/officeart/2005/8/layout/hierarchy4"/>
    <dgm:cxn modelId="{983DDB01-6F30-3C40-BA85-44B07794BE16}" srcId="{2050FB2B-005C-4B4C-8C5B-286355E59769}" destId="{415F5F3B-0C01-934E-90C9-9399F3D23CA0}" srcOrd="0" destOrd="0" parTransId="{FAAFBF56-3B22-2F4C-8661-ECCDC6B4ED7D}" sibTransId="{D616A1A0-58B7-484E-A39D-799010F2C1B0}"/>
    <dgm:cxn modelId="{5DD7CDA6-812D-DE47-BA5D-A70416D27B30}" type="presOf" srcId="{706F6BFB-1AE5-6745-A20B-EDFA377E9552}" destId="{B14401FE-5679-5346-8293-BB519B120FF7}" srcOrd="0" destOrd="0" presId="urn:microsoft.com/office/officeart/2005/8/layout/hierarchy4"/>
    <dgm:cxn modelId="{0A719827-9A50-E645-82D6-A4DB2DE337A1}" type="presParOf" srcId="{C22E2300-6861-014F-8984-459DD58884EC}" destId="{5F8D2B20-4712-9F40-927B-FE5D57872286}" srcOrd="0" destOrd="0" presId="urn:microsoft.com/office/officeart/2005/8/layout/hierarchy4"/>
    <dgm:cxn modelId="{0531B5DE-3FFA-6244-BB40-E62759A7C4EC}" type="presParOf" srcId="{5F8D2B20-4712-9F40-927B-FE5D57872286}" destId="{CD07297D-4D0A-1D46-BC1E-C7583EF780BA}" srcOrd="0" destOrd="0" presId="urn:microsoft.com/office/officeart/2005/8/layout/hierarchy4"/>
    <dgm:cxn modelId="{740D8A88-91FD-F346-B095-CED4BC44B808}" type="presParOf" srcId="{5F8D2B20-4712-9F40-927B-FE5D57872286}" destId="{5A3E5182-FF69-6944-9FF6-19EC791EC2EF}" srcOrd="1" destOrd="0" presId="urn:microsoft.com/office/officeart/2005/8/layout/hierarchy4"/>
    <dgm:cxn modelId="{BDCCEC25-89C6-7B42-AC19-60BFC4534062}" type="presParOf" srcId="{C22E2300-6861-014F-8984-459DD58884EC}" destId="{A676DE4D-F711-A841-8BCA-907D42530C49}" srcOrd="1" destOrd="0" presId="urn:microsoft.com/office/officeart/2005/8/layout/hierarchy4"/>
    <dgm:cxn modelId="{C0F638CE-6B68-7C44-9B5C-E3FA23743D43}" type="presParOf" srcId="{C22E2300-6861-014F-8984-459DD58884EC}" destId="{5759D113-3EF4-3D45-B598-20BC6502569C}" srcOrd="2" destOrd="0" presId="urn:microsoft.com/office/officeart/2005/8/layout/hierarchy4"/>
    <dgm:cxn modelId="{24F9468D-7F90-9745-9F90-3C94F0D92ED3}" type="presParOf" srcId="{5759D113-3EF4-3D45-B598-20BC6502569C}" destId="{86B7D7DF-7BE3-454E-BF22-908FA2D61330}" srcOrd="0" destOrd="0" presId="urn:microsoft.com/office/officeart/2005/8/layout/hierarchy4"/>
    <dgm:cxn modelId="{D9EA32F7-3392-4F4A-A294-3D121C1E39BD}" type="presParOf" srcId="{5759D113-3EF4-3D45-B598-20BC6502569C}" destId="{15D92CCA-0943-BF48-BC2A-57E5461E297F}" srcOrd="1" destOrd="0" presId="urn:microsoft.com/office/officeart/2005/8/layout/hierarchy4"/>
    <dgm:cxn modelId="{79AF110D-4360-E746-8E48-BF43A3FB0645}" type="presParOf" srcId="{C22E2300-6861-014F-8984-459DD58884EC}" destId="{FD36F42B-B777-6742-80ED-0DEB6FA8541A}" srcOrd="3" destOrd="0" presId="urn:microsoft.com/office/officeart/2005/8/layout/hierarchy4"/>
    <dgm:cxn modelId="{1FED7B2A-B221-9E47-BD7E-9F77FDCE9306}" type="presParOf" srcId="{C22E2300-6861-014F-8984-459DD58884EC}" destId="{DDB1A76C-CC15-4C41-8358-A23FF8449C7D}" srcOrd="4" destOrd="0" presId="urn:microsoft.com/office/officeart/2005/8/layout/hierarchy4"/>
    <dgm:cxn modelId="{B74979CC-2EB6-9542-BF5F-D3E7A7B282D4}" type="presParOf" srcId="{DDB1A76C-CC15-4C41-8358-A23FF8449C7D}" destId="{B14401FE-5679-5346-8293-BB519B120FF7}" srcOrd="0" destOrd="0" presId="urn:microsoft.com/office/officeart/2005/8/layout/hierarchy4"/>
    <dgm:cxn modelId="{F3C118ED-FBB6-8548-8B97-9CEA8E7698C1}" type="presParOf" srcId="{DDB1A76C-CC15-4C41-8358-A23FF8449C7D}" destId="{021D1187-DF14-474C-9E27-512ECAF3E756}" srcOrd="1" destOrd="0" presId="urn:microsoft.com/office/officeart/2005/8/layout/hierarchy4"/>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A2F6290-A9CC-4EE2-90D1-550E33481B56}" type="doc">
      <dgm:prSet loTypeId="urn:microsoft.com/office/officeart/2005/8/layout/pyramid1" loCatId="pyramid" qsTypeId="urn:microsoft.com/office/officeart/2005/8/quickstyle/simple1" qsCatId="simple" csTypeId="urn:microsoft.com/office/officeart/2005/8/colors/accent1_2" csCatId="accent1" phldr="1"/>
      <dgm:spPr/>
    </dgm:pt>
    <dgm:pt modelId="{0BCF882E-A199-4F4A-959B-269F65830BA4}">
      <dgm:prSet phldrT="[Text]"/>
      <dgm:spPr/>
      <dgm:t>
        <a:bodyPr anchor="b"/>
        <a:lstStyle/>
        <a:p>
          <a:r>
            <a:rPr lang="en-US" dirty="0"/>
            <a:t>Policy</a:t>
          </a:r>
        </a:p>
      </dgm:t>
    </dgm:pt>
    <dgm:pt modelId="{F06FAEBF-96AE-41F0-8C7F-14105B789A85}" type="parTrans" cxnId="{A24CF59F-ABAB-4DD1-8BBB-C528F0D30339}">
      <dgm:prSet/>
      <dgm:spPr/>
      <dgm:t>
        <a:bodyPr/>
        <a:lstStyle/>
        <a:p>
          <a:endParaRPr lang="en-US"/>
        </a:p>
      </dgm:t>
    </dgm:pt>
    <dgm:pt modelId="{0109C0EF-D44D-48F4-9407-9F0287FC0609}" type="sibTrans" cxnId="{A24CF59F-ABAB-4DD1-8BBB-C528F0D30339}">
      <dgm:prSet/>
      <dgm:spPr/>
      <dgm:t>
        <a:bodyPr/>
        <a:lstStyle/>
        <a:p>
          <a:endParaRPr lang="en-US"/>
        </a:p>
      </dgm:t>
    </dgm:pt>
    <dgm:pt modelId="{9E661E68-2FF9-4F93-A703-E76A7476C728}">
      <dgm:prSet phldrT="[Text]"/>
      <dgm:spPr/>
      <dgm:t>
        <a:bodyPr anchor="b"/>
        <a:lstStyle/>
        <a:p>
          <a:r>
            <a:rPr lang="en-US" dirty="0"/>
            <a:t>Decentralization System</a:t>
          </a:r>
        </a:p>
      </dgm:t>
    </dgm:pt>
    <dgm:pt modelId="{4E5B202A-DF37-43FF-A3AA-CE2D5AF5D9C0}" type="parTrans" cxnId="{61CE9B2D-6DA9-4C22-A913-0CA1FFB8BF6E}">
      <dgm:prSet/>
      <dgm:spPr/>
      <dgm:t>
        <a:bodyPr/>
        <a:lstStyle/>
        <a:p>
          <a:endParaRPr lang="en-US"/>
        </a:p>
      </dgm:t>
    </dgm:pt>
    <dgm:pt modelId="{6B839C7B-53B3-4007-BDEE-54553F0B35DF}" type="sibTrans" cxnId="{61CE9B2D-6DA9-4C22-A913-0CA1FFB8BF6E}">
      <dgm:prSet/>
      <dgm:spPr/>
      <dgm:t>
        <a:bodyPr/>
        <a:lstStyle/>
        <a:p>
          <a:endParaRPr lang="en-US"/>
        </a:p>
      </dgm:t>
    </dgm:pt>
    <dgm:pt modelId="{61B5CDEC-3BA6-40D9-B30B-91EA57D60518}">
      <dgm:prSet phldrT="[Text]"/>
      <dgm:spPr/>
      <dgm:t>
        <a:bodyPr/>
        <a:lstStyle/>
        <a:p>
          <a:r>
            <a:rPr lang="en-US" dirty="0"/>
            <a:t>Political Economy  </a:t>
          </a:r>
        </a:p>
      </dgm:t>
    </dgm:pt>
    <dgm:pt modelId="{3B342035-1F91-4E8C-B216-8133A894FBF5}" type="parTrans" cxnId="{0E47F218-7F8E-4D38-9836-E7784E83B9D6}">
      <dgm:prSet/>
      <dgm:spPr/>
      <dgm:t>
        <a:bodyPr/>
        <a:lstStyle/>
        <a:p>
          <a:endParaRPr lang="en-US"/>
        </a:p>
      </dgm:t>
    </dgm:pt>
    <dgm:pt modelId="{25917E68-2BC7-4C8B-9E68-71CCDCF7826E}" type="sibTrans" cxnId="{0E47F218-7F8E-4D38-9836-E7784E83B9D6}">
      <dgm:prSet/>
      <dgm:spPr/>
      <dgm:t>
        <a:bodyPr/>
        <a:lstStyle/>
        <a:p>
          <a:endParaRPr lang="en-US"/>
        </a:p>
      </dgm:t>
    </dgm:pt>
    <dgm:pt modelId="{526DC643-C1BF-4BCF-900D-5E3BEF31484D}" type="pres">
      <dgm:prSet presAssocID="{AA2F6290-A9CC-4EE2-90D1-550E33481B56}" presName="Name0" presStyleCnt="0">
        <dgm:presLayoutVars>
          <dgm:dir/>
          <dgm:animLvl val="lvl"/>
          <dgm:resizeHandles val="exact"/>
        </dgm:presLayoutVars>
      </dgm:prSet>
      <dgm:spPr/>
    </dgm:pt>
    <dgm:pt modelId="{0F8E670C-BF7B-467D-9155-0283BD65732D}" type="pres">
      <dgm:prSet presAssocID="{0BCF882E-A199-4F4A-959B-269F65830BA4}" presName="Name8" presStyleCnt="0"/>
      <dgm:spPr/>
    </dgm:pt>
    <dgm:pt modelId="{0910A6FF-A513-4A58-BE2D-42B7630EB860}" type="pres">
      <dgm:prSet presAssocID="{0BCF882E-A199-4F4A-959B-269F65830BA4}" presName="level" presStyleLbl="node1" presStyleIdx="0" presStyleCnt="3">
        <dgm:presLayoutVars>
          <dgm:chMax val="1"/>
          <dgm:bulletEnabled val="1"/>
        </dgm:presLayoutVars>
      </dgm:prSet>
      <dgm:spPr/>
    </dgm:pt>
    <dgm:pt modelId="{F8441876-2C1A-4DE3-B141-F4D5A02C5362}" type="pres">
      <dgm:prSet presAssocID="{0BCF882E-A199-4F4A-959B-269F65830BA4}" presName="levelTx" presStyleLbl="revTx" presStyleIdx="0" presStyleCnt="0">
        <dgm:presLayoutVars>
          <dgm:chMax val="1"/>
          <dgm:bulletEnabled val="1"/>
        </dgm:presLayoutVars>
      </dgm:prSet>
      <dgm:spPr/>
    </dgm:pt>
    <dgm:pt modelId="{EC5A8E3C-D2F9-4B77-A487-CF1414CA03F0}" type="pres">
      <dgm:prSet presAssocID="{9E661E68-2FF9-4F93-A703-E76A7476C728}" presName="Name8" presStyleCnt="0"/>
      <dgm:spPr/>
    </dgm:pt>
    <dgm:pt modelId="{29C08790-5FD1-45F5-B3AC-792E9E255552}" type="pres">
      <dgm:prSet presAssocID="{9E661E68-2FF9-4F93-A703-E76A7476C728}" presName="level" presStyleLbl="node1" presStyleIdx="1" presStyleCnt="3">
        <dgm:presLayoutVars>
          <dgm:chMax val="1"/>
          <dgm:bulletEnabled val="1"/>
        </dgm:presLayoutVars>
      </dgm:prSet>
      <dgm:spPr/>
    </dgm:pt>
    <dgm:pt modelId="{E3EA19E0-F1E0-4C9E-951D-269BE79F9A05}" type="pres">
      <dgm:prSet presAssocID="{9E661E68-2FF9-4F93-A703-E76A7476C728}" presName="levelTx" presStyleLbl="revTx" presStyleIdx="0" presStyleCnt="0">
        <dgm:presLayoutVars>
          <dgm:chMax val="1"/>
          <dgm:bulletEnabled val="1"/>
        </dgm:presLayoutVars>
      </dgm:prSet>
      <dgm:spPr/>
    </dgm:pt>
    <dgm:pt modelId="{5F33ABAF-0A9C-41F6-9DAA-97964C2680E4}" type="pres">
      <dgm:prSet presAssocID="{61B5CDEC-3BA6-40D9-B30B-91EA57D60518}" presName="Name8" presStyleCnt="0"/>
      <dgm:spPr/>
    </dgm:pt>
    <dgm:pt modelId="{1B1BBAAB-B8DD-457B-899F-DCED6D75B63D}" type="pres">
      <dgm:prSet presAssocID="{61B5CDEC-3BA6-40D9-B30B-91EA57D60518}" presName="level" presStyleLbl="node1" presStyleIdx="2" presStyleCnt="3">
        <dgm:presLayoutVars>
          <dgm:chMax val="1"/>
          <dgm:bulletEnabled val="1"/>
        </dgm:presLayoutVars>
      </dgm:prSet>
      <dgm:spPr/>
    </dgm:pt>
    <dgm:pt modelId="{E7088FDF-24F6-4716-A25C-5F187D4B2D77}" type="pres">
      <dgm:prSet presAssocID="{61B5CDEC-3BA6-40D9-B30B-91EA57D60518}" presName="levelTx" presStyleLbl="revTx" presStyleIdx="0" presStyleCnt="0">
        <dgm:presLayoutVars>
          <dgm:chMax val="1"/>
          <dgm:bulletEnabled val="1"/>
        </dgm:presLayoutVars>
      </dgm:prSet>
      <dgm:spPr/>
    </dgm:pt>
  </dgm:ptLst>
  <dgm:cxnLst>
    <dgm:cxn modelId="{5C4F7B98-32EF-4749-8F78-9F7C469684C4}" type="presOf" srcId="{9E661E68-2FF9-4F93-A703-E76A7476C728}" destId="{29C08790-5FD1-45F5-B3AC-792E9E255552}" srcOrd="0" destOrd="0" presId="urn:microsoft.com/office/officeart/2005/8/layout/pyramid1"/>
    <dgm:cxn modelId="{A24CF59F-ABAB-4DD1-8BBB-C528F0D30339}" srcId="{AA2F6290-A9CC-4EE2-90D1-550E33481B56}" destId="{0BCF882E-A199-4F4A-959B-269F65830BA4}" srcOrd="0" destOrd="0" parTransId="{F06FAEBF-96AE-41F0-8C7F-14105B789A85}" sibTransId="{0109C0EF-D44D-48F4-9407-9F0287FC0609}"/>
    <dgm:cxn modelId="{14C6DE7C-DE47-4FA9-9726-167929A19C1D}" type="presOf" srcId="{61B5CDEC-3BA6-40D9-B30B-91EA57D60518}" destId="{1B1BBAAB-B8DD-457B-899F-DCED6D75B63D}" srcOrd="0" destOrd="0" presId="urn:microsoft.com/office/officeart/2005/8/layout/pyramid1"/>
    <dgm:cxn modelId="{0E47F218-7F8E-4D38-9836-E7784E83B9D6}" srcId="{AA2F6290-A9CC-4EE2-90D1-550E33481B56}" destId="{61B5CDEC-3BA6-40D9-B30B-91EA57D60518}" srcOrd="2" destOrd="0" parTransId="{3B342035-1F91-4E8C-B216-8133A894FBF5}" sibTransId="{25917E68-2BC7-4C8B-9E68-71CCDCF7826E}"/>
    <dgm:cxn modelId="{1286E1D4-3387-436D-988F-F4A8A8F34574}" type="presOf" srcId="{61B5CDEC-3BA6-40D9-B30B-91EA57D60518}" destId="{E7088FDF-24F6-4716-A25C-5F187D4B2D77}" srcOrd="1" destOrd="0" presId="urn:microsoft.com/office/officeart/2005/8/layout/pyramid1"/>
    <dgm:cxn modelId="{3E5C0700-1B84-4EE9-AFC5-387910D56E34}" type="presOf" srcId="{0BCF882E-A199-4F4A-959B-269F65830BA4}" destId="{0910A6FF-A513-4A58-BE2D-42B7630EB860}" srcOrd="0" destOrd="0" presId="urn:microsoft.com/office/officeart/2005/8/layout/pyramid1"/>
    <dgm:cxn modelId="{AC764888-6A2F-4321-8898-1E63F8FF9A97}" type="presOf" srcId="{AA2F6290-A9CC-4EE2-90D1-550E33481B56}" destId="{526DC643-C1BF-4BCF-900D-5E3BEF31484D}" srcOrd="0" destOrd="0" presId="urn:microsoft.com/office/officeart/2005/8/layout/pyramid1"/>
    <dgm:cxn modelId="{B3DDE810-ECE2-46DE-9199-6837789C3823}" type="presOf" srcId="{0BCF882E-A199-4F4A-959B-269F65830BA4}" destId="{F8441876-2C1A-4DE3-B141-F4D5A02C5362}" srcOrd="1" destOrd="0" presId="urn:microsoft.com/office/officeart/2005/8/layout/pyramid1"/>
    <dgm:cxn modelId="{836DB599-2FE9-4E78-91A0-392438C442BF}" type="presOf" srcId="{9E661E68-2FF9-4F93-A703-E76A7476C728}" destId="{E3EA19E0-F1E0-4C9E-951D-269BE79F9A05}" srcOrd="1" destOrd="0" presId="urn:microsoft.com/office/officeart/2005/8/layout/pyramid1"/>
    <dgm:cxn modelId="{61CE9B2D-6DA9-4C22-A913-0CA1FFB8BF6E}" srcId="{AA2F6290-A9CC-4EE2-90D1-550E33481B56}" destId="{9E661E68-2FF9-4F93-A703-E76A7476C728}" srcOrd="1" destOrd="0" parTransId="{4E5B202A-DF37-43FF-A3AA-CE2D5AF5D9C0}" sibTransId="{6B839C7B-53B3-4007-BDEE-54553F0B35DF}"/>
    <dgm:cxn modelId="{A6166DC7-EE27-4547-9CFE-DF64E5C9B4C0}" type="presParOf" srcId="{526DC643-C1BF-4BCF-900D-5E3BEF31484D}" destId="{0F8E670C-BF7B-467D-9155-0283BD65732D}" srcOrd="0" destOrd="0" presId="urn:microsoft.com/office/officeart/2005/8/layout/pyramid1"/>
    <dgm:cxn modelId="{8C92CF93-C033-4E92-A5FC-1BBEF3213240}" type="presParOf" srcId="{0F8E670C-BF7B-467D-9155-0283BD65732D}" destId="{0910A6FF-A513-4A58-BE2D-42B7630EB860}" srcOrd="0" destOrd="0" presId="urn:microsoft.com/office/officeart/2005/8/layout/pyramid1"/>
    <dgm:cxn modelId="{857DCC45-2EF8-4166-A9B7-D84B772F92B1}" type="presParOf" srcId="{0F8E670C-BF7B-467D-9155-0283BD65732D}" destId="{F8441876-2C1A-4DE3-B141-F4D5A02C5362}" srcOrd="1" destOrd="0" presId="urn:microsoft.com/office/officeart/2005/8/layout/pyramid1"/>
    <dgm:cxn modelId="{B2C503B7-C1FA-4E50-8662-F7DC863C20D1}" type="presParOf" srcId="{526DC643-C1BF-4BCF-900D-5E3BEF31484D}" destId="{EC5A8E3C-D2F9-4B77-A487-CF1414CA03F0}" srcOrd="1" destOrd="0" presId="urn:microsoft.com/office/officeart/2005/8/layout/pyramid1"/>
    <dgm:cxn modelId="{90373707-422C-4A9C-81A5-800046E20961}" type="presParOf" srcId="{EC5A8E3C-D2F9-4B77-A487-CF1414CA03F0}" destId="{29C08790-5FD1-45F5-B3AC-792E9E255552}" srcOrd="0" destOrd="0" presId="urn:microsoft.com/office/officeart/2005/8/layout/pyramid1"/>
    <dgm:cxn modelId="{0CA30482-BD56-4967-8DCB-822721C03035}" type="presParOf" srcId="{EC5A8E3C-D2F9-4B77-A487-CF1414CA03F0}" destId="{E3EA19E0-F1E0-4C9E-951D-269BE79F9A05}" srcOrd="1" destOrd="0" presId="urn:microsoft.com/office/officeart/2005/8/layout/pyramid1"/>
    <dgm:cxn modelId="{7102AD4E-2ADB-41DC-A44E-8A8EA5D6446D}" type="presParOf" srcId="{526DC643-C1BF-4BCF-900D-5E3BEF31484D}" destId="{5F33ABAF-0A9C-41F6-9DAA-97964C2680E4}" srcOrd="2" destOrd="0" presId="urn:microsoft.com/office/officeart/2005/8/layout/pyramid1"/>
    <dgm:cxn modelId="{FB8E2B1B-2063-49E6-AA2C-69E0C6EE8CE2}" type="presParOf" srcId="{5F33ABAF-0A9C-41F6-9DAA-97964C2680E4}" destId="{1B1BBAAB-B8DD-457B-899F-DCED6D75B63D}" srcOrd="0" destOrd="0" presId="urn:microsoft.com/office/officeart/2005/8/layout/pyramid1"/>
    <dgm:cxn modelId="{4460FE33-5826-4F58-B412-FBC8352BC8EA}" type="presParOf" srcId="{5F33ABAF-0A9C-41F6-9DAA-97964C2680E4}" destId="{E7088FDF-24F6-4716-A25C-5F187D4B2D77}"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07297D-4D0A-1D46-BC1E-C7583EF780BA}">
      <dsp:nvSpPr>
        <dsp:cNvPr id="0" name=""/>
        <dsp:cNvSpPr/>
      </dsp:nvSpPr>
      <dsp:spPr>
        <a:xfrm>
          <a:off x="7" y="0"/>
          <a:ext cx="1381276" cy="1292938"/>
        </a:xfrm>
        <a:prstGeom prst="roundRect">
          <a:avLst>
            <a:gd name="adj" fmla="val 10000"/>
          </a:avLst>
        </a:prstGeom>
        <a:solidFill>
          <a:srgbClr val="165AA2"/>
        </a:solidFill>
        <a:ln>
          <a:solidFill>
            <a:srgbClr val="BDDEFF"/>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Comprehensive scope of local development </a:t>
          </a:r>
        </a:p>
      </dsp:txBody>
      <dsp:txXfrm>
        <a:off x="37876" y="37869"/>
        <a:ext cx="1305538" cy="1217200"/>
      </dsp:txXfrm>
    </dsp:sp>
    <dsp:sp modelId="{86B7D7DF-7BE3-454E-BF22-908FA2D61330}">
      <dsp:nvSpPr>
        <dsp:cNvPr id="0" name=""/>
        <dsp:cNvSpPr/>
      </dsp:nvSpPr>
      <dsp:spPr>
        <a:xfrm>
          <a:off x="1630747" y="0"/>
          <a:ext cx="1469677" cy="1292938"/>
        </a:xfrm>
        <a:prstGeom prst="roundRect">
          <a:avLst>
            <a:gd name="adj" fmla="val 10000"/>
          </a:avLst>
        </a:prstGeom>
        <a:solidFill>
          <a:srgbClr val="165AA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Improved systems of local development planning</a:t>
          </a:r>
        </a:p>
      </dsp:txBody>
      <dsp:txXfrm>
        <a:off x="1668616" y="37869"/>
        <a:ext cx="1393939" cy="1217200"/>
      </dsp:txXfrm>
    </dsp:sp>
    <dsp:sp modelId="{A796522A-3964-6A47-A44A-B0B484A4FD50}">
      <dsp:nvSpPr>
        <dsp:cNvPr id="0" name=""/>
        <dsp:cNvSpPr/>
      </dsp:nvSpPr>
      <dsp:spPr>
        <a:xfrm>
          <a:off x="3347330" y="0"/>
          <a:ext cx="1469677" cy="1292938"/>
        </a:xfrm>
        <a:prstGeom prst="roundRect">
          <a:avLst>
            <a:gd name="adj" fmla="val 10000"/>
          </a:avLst>
        </a:prstGeom>
        <a:solidFill>
          <a:srgbClr val="165AA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Enhanced &amp; diversified instruments of local development financing </a:t>
          </a:r>
        </a:p>
      </dsp:txBody>
      <dsp:txXfrm>
        <a:off x="3385199" y="37869"/>
        <a:ext cx="1393939" cy="1217200"/>
      </dsp:txXfrm>
    </dsp:sp>
    <dsp:sp modelId="{B14401FE-5679-5346-8293-BB519B120FF7}">
      <dsp:nvSpPr>
        <dsp:cNvPr id="0" name=""/>
        <dsp:cNvSpPr/>
      </dsp:nvSpPr>
      <dsp:spPr>
        <a:xfrm>
          <a:off x="5063914" y="0"/>
          <a:ext cx="1469677" cy="1292938"/>
        </a:xfrm>
        <a:prstGeom prst="roundRect">
          <a:avLst>
            <a:gd name="adj" fmla="val 10000"/>
          </a:avLst>
        </a:prstGeom>
        <a:solidFill>
          <a:srgbClr val="165AA2"/>
        </a:solidFill>
        <a:ln>
          <a:solidFill>
            <a:srgbClr val="BDDEFF"/>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Improved institutions &amp; capacity for local development implementation</a:t>
          </a:r>
        </a:p>
      </dsp:txBody>
      <dsp:txXfrm>
        <a:off x="5101783" y="37869"/>
        <a:ext cx="1393939" cy="12172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07297D-4D0A-1D46-BC1E-C7583EF780BA}">
      <dsp:nvSpPr>
        <dsp:cNvPr id="0" name=""/>
        <dsp:cNvSpPr/>
      </dsp:nvSpPr>
      <dsp:spPr>
        <a:xfrm>
          <a:off x="31252" y="271617"/>
          <a:ext cx="1334815" cy="680901"/>
        </a:xfrm>
        <a:prstGeom prst="roundRect">
          <a:avLst>
            <a:gd name="adj" fmla="val 10000"/>
          </a:avLst>
        </a:prstGeom>
        <a:solidFill>
          <a:srgbClr val="165AA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BE" sz="1500" kern="1200" noProof="0" dirty="0"/>
            <a:t>Local service delivery</a:t>
          </a:r>
          <a:endParaRPr lang="en-GB" sz="1500" kern="1200" noProof="0" dirty="0"/>
        </a:p>
      </dsp:txBody>
      <dsp:txXfrm>
        <a:off x="51195" y="291560"/>
        <a:ext cx="1294929" cy="641015"/>
      </dsp:txXfrm>
    </dsp:sp>
    <dsp:sp modelId="{86B7D7DF-7BE3-454E-BF22-908FA2D61330}">
      <dsp:nvSpPr>
        <dsp:cNvPr id="0" name=""/>
        <dsp:cNvSpPr/>
      </dsp:nvSpPr>
      <dsp:spPr>
        <a:xfrm>
          <a:off x="1574090" y="271617"/>
          <a:ext cx="1420242" cy="680901"/>
        </a:xfrm>
        <a:prstGeom prst="roundRect">
          <a:avLst>
            <a:gd name="adj" fmla="val 10000"/>
          </a:avLst>
        </a:prstGeom>
        <a:solidFill>
          <a:srgbClr val="165AA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Local environment management</a:t>
          </a:r>
        </a:p>
      </dsp:txBody>
      <dsp:txXfrm>
        <a:off x="1594033" y="291560"/>
        <a:ext cx="1380356" cy="641015"/>
      </dsp:txXfrm>
    </dsp:sp>
    <dsp:sp modelId="{B14401FE-5679-5346-8293-BB519B120FF7}">
      <dsp:nvSpPr>
        <dsp:cNvPr id="0" name=""/>
        <dsp:cNvSpPr/>
      </dsp:nvSpPr>
      <dsp:spPr>
        <a:xfrm>
          <a:off x="3232933" y="271617"/>
          <a:ext cx="1420242" cy="680901"/>
        </a:xfrm>
        <a:prstGeom prst="roundRect">
          <a:avLst>
            <a:gd name="adj" fmla="val 10000"/>
          </a:avLst>
        </a:prstGeom>
        <a:solidFill>
          <a:srgbClr val="165AA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Local economic development</a:t>
          </a:r>
        </a:p>
      </dsp:txBody>
      <dsp:txXfrm>
        <a:off x="3252876" y="291560"/>
        <a:ext cx="1380356" cy="6410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07297D-4D0A-1D46-BC1E-C7583EF780BA}">
      <dsp:nvSpPr>
        <dsp:cNvPr id="0" name=""/>
        <dsp:cNvSpPr/>
      </dsp:nvSpPr>
      <dsp:spPr>
        <a:xfrm>
          <a:off x="22715" y="0"/>
          <a:ext cx="970217" cy="1193091"/>
        </a:xfrm>
        <a:prstGeom prst="roundRect">
          <a:avLst>
            <a:gd name="adj" fmla="val 10000"/>
          </a:avLst>
        </a:prstGeom>
        <a:solidFill>
          <a:srgbClr val="165AA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kern="1200" noProof="0" dirty="0" err="1"/>
            <a:t>Decentralisa-tion</a:t>
          </a:r>
          <a:r>
            <a:rPr lang="en-GB" sz="1100" kern="1200" noProof="0" dirty="0"/>
            <a:t> policy enhancing autonomy and </a:t>
          </a:r>
          <a:r>
            <a:rPr lang="en-GB" sz="1200" kern="1200" noProof="0" dirty="0" err="1"/>
            <a:t>accountabi-lity</a:t>
          </a:r>
          <a:r>
            <a:rPr lang="en-GB" sz="1100" kern="1200" noProof="0" dirty="0"/>
            <a:t> of LA</a:t>
          </a:r>
        </a:p>
      </dsp:txBody>
      <dsp:txXfrm>
        <a:off x="51132" y="28417"/>
        <a:ext cx="913383" cy="1136257"/>
      </dsp:txXfrm>
    </dsp:sp>
    <dsp:sp modelId="{86B7D7DF-7BE3-454E-BF22-908FA2D61330}">
      <dsp:nvSpPr>
        <dsp:cNvPr id="0" name=""/>
        <dsp:cNvSpPr/>
      </dsp:nvSpPr>
      <dsp:spPr>
        <a:xfrm>
          <a:off x="1144135" y="0"/>
          <a:ext cx="1032310" cy="1193091"/>
        </a:xfrm>
        <a:prstGeom prst="roundRect">
          <a:avLst>
            <a:gd name="adj" fmla="val 10000"/>
          </a:avLst>
        </a:prstGeom>
        <a:solidFill>
          <a:srgbClr val="165AA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National urban agenda supportive of LA</a:t>
          </a:r>
        </a:p>
      </dsp:txBody>
      <dsp:txXfrm>
        <a:off x="1174370" y="30235"/>
        <a:ext cx="971840" cy="1132621"/>
      </dsp:txXfrm>
    </dsp:sp>
    <dsp:sp modelId="{B14401FE-5679-5346-8293-BB519B120FF7}">
      <dsp:nvSpPr>
        <dsp:cNvPr id="0" name=""/>
        <dsp:cNvSpPr/>
      </dsp:nvSpPr>
      <dsp:spPr>
        <a:xfrm>
          <a:off x="2349874" y="0"/>
          <a:ext cx="1032310" cy="1193091"/>
        </a:xfrm>
        <a:prstGeom prst="roundRect">
          <a:avLst>
            <a:gd name="adj" fmla="val 10000"/>
          </a:avLst>
        </a:prstGeom>
        <a:solidFill>
          <a:srgbClr val="165AA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National rural development policy supportive of LA</a:t>
          </a:r>
        </a:p>
      </dsp:txBody>
      <dsp:txXfrm>
        <a:off x="2380109" y="30235"/>
        <a:ext cx="971840" cy="113262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07297D-4D0A-1D46-BC1E-C7583EF780BA}">
      <dsp:nvSpPr>
        <dsp:cNvPr id="0" name=""/>
        <dsp:cNvSpPr/>
      </dsp:nvSpPr>
      <dsp:spPr>
        <a:xfrm>
          <a:off x="22609" y="0"/>
          <a:ext cx="965651" cy="1193091"/>
        </a:xfrm>
        <a:prstGeom prst="roundRect">
          <a:avLst>
            <a:gd name="adj" fmla="val 10000"/>
          </a:avLst>
        </a:prstGeom>
        <a:solidFill>
          <a:srgbClr val="165AA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Effective institutions of </a:t>
          </a:r>
          <a:r>
            <a:rPr lang="en-US" sz="1400" kern="1200" dirty="0"/>
            <a:t>intergovernmental</a:t>
          </a:r>
          <a:r>
            <a:rPr lang="en-US" sz="1100" kern="1200" dirty="0"/>
            <a:t> cooperation</a:t>
          </a:r>
        </a:p>
      </dsp:txBody>
      <dsp:txXfrm>
        <a:off x="50892" y="28283"/>
        <a:ext cx="909085" cy="1136525"/>
      </dsp:txXfrm>
    </dsp:sp>
    <dsp:sp modelId="{86B7D7DF-7BE3-454E-BF22-908FA2D61330}">
      <dsp:nvSpPr>
        <dsp:cNvPr id="0" name=""/>
        <dsp:cNvSpPr/>
      </dsp:nvSpPr>
      <dsp:spPr>
        <a:xfrm>
          <a:off x="1138751" y="0"/>
          <a:ext cx="1027453" cy="1193091"/>
        </a:xfrm>
        <a:prstGeom prst="roundRect">
          <a:avLst>
            <a:gd name="adj" fmla="val 10000"/>
          </a:avLst>
        </a:prstGeom>
        <a:solidFill>
          <a:srgbClr val="165AA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Local leadership &amp; </a:t>
          </a:r>
          <a:r>
            <a:rPr lang="en-US" sz="1400" kern="1200" dirty="0"/>
            <a:t>administrative</a:t>
          </a:r>
          <a:r>
            <a:rPr lang="en-US" sz="1100" kern="1200" dirty="0"/>
            <a:t> capacity development</a:t>
          </a:r>
        </a:p>
      </dsp:txBody>
      <dsp:txXfrm>
        <a:off x="1168844" y="30093"/>
        <a:ext cx="967267" cy="1132905"/>
      </dsp:txXfrm>
    </dsp:sp>
    <dsp:sp modelId="{B14401FE-5679-5346-8293-BB519B120FF7}">
      <dsp:nvSpPr>
        <dsp:cNvPr id="0" name=""/>
        <dsp:cNvSpPr/>
      </dsp:nvSpPr>
      <dsp:spPr>
        <a:xfrm>
          <a:off x="2338816" y="0"/>
          <a:ext cx="1027453" cy="1193091"/>
        </a:xfrm>
        <a:prstGeom prst="roundRect">
          <a:avLst>
            <a:gd name="adj" fmla="val 10000"/>
          </a:avLst>
        </a:prstGeom>
        <a:solidFill>
          <a:srgbClr val="165AA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Active citizenship &amp; Public-Private Partnership</a:t>
          </a:r>
        </a:p>
      </dsp:txBody>
      <dsp:txXfrm>
        <a:off x="2368909" y="30093"/>
        <a:ext cx="967267" cy="11329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10A6FF-A513-4A58-BE2D-42B7630EB860}">
      <dsp:nvSpPr>
        <dsp:cNvPr id="0" name=""/>
        <dsp:cNvSpPr/>
      </dsp:nvSpPr>
      <dsp:spPr>
        <a:xfrm>
          <a:off x="3505200" y="0"/>
          <a:ext cx="3505200" cy="1450446"/>
        </a:xfrm>
        <a:prstGeom prst="trapezoid">
          <a:avLst>
            <a:gd name="adj" fmla="val 120832"/>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9690" tIns="59690" rIns="59690" bIns="59690" numCol="1" spcCol="1270" anchor="b" anchorCtr="0">
          <a:noAutofit/>
        </a:bodyPr>
        <a:lstStyle/>
        <a:p>
          <a:pPr marL="0" lvl="0" indent="0" algn="ctr" defTabSz="2089150">
            <a:lnSpc>
              <a:spcPct val="90000"/>
            </a:lnSpc>
            <a:spcBef>
              <a:spcPct val="0"/>
            </a:spcBef>
            <a:spcAft>
              <a:spcPct val="35000"/>
            </a:spcAft>
            <a:buNone/>
          </a:pPr>
          <a:r>
            <a:rPr lang="en-US" sz="4700" kern="1200" dirty="0"/>
            <a:t>Policy</a:t>
          </a:r>
        </a:p>
      </dsp:txBody>
      <dsp:txXfrm>
        <a:off x="3505200" y="0"/>
        <a:ext cx="3505200" cy="1450446"/>
      </dsp:txXfrm>
    </dsp:sp>
    <dsp:sp modelId="{29C08790-5FD1-45F5-B3AC-792E9E255552}">
      <dsp:nvSpPr>
        <dsp:cNvPr id="0" name=""/>
        <dsp:cNvSpPr/>
      </dsp:nvSpPr>
      <dsp:spPr>
        <a:xfrm>
          <a:off x="1752599" y="1450446"/>
          <a:ext cx="7010400" cy="1450446"/>
        </a:xfrm>
        <a:prstGeom prst="trapezoid">
          <a:avLst>
            <a:gd name="adj" fmla="val 120832"/>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9690" tIns="59690" rIns="59690" bIns="59690" numCol="1" spcCol="1270" anchor="b" anchorCtr="0">
          <a:noAutofit/>
        </a:bodyPr>
        <a:lstStyle/>
        <a:p>
          <a:pPr marL="0" lvl="0" indent="0" algn="ctr" defTabSz="2089150">
            <a:lnSpc>
              <a:spcPct val="90000"/>
            </a:lnSpc>
            <a:spcBef>
              <a:spcPct val="0"/>
            </a:spcBef>
            <a:spcAft>
              <a:spcPct val="35000"/>
            </a:spcAft>
            <a:buNone/>
          </a:pPr>
          <a:r>
            <a:rPr lang="en-US" sz="4700" kern="1200" dirty="0"/>
            <a:t>Decentralization System</a:t>
          </a:r>
        </a:p>
      </dsp:txBody>
      <dsp:txXfrm>
        <a:off x="2979419" y="1450446"/>
        <a:ext cx="4556760" cy="1450446"/>
      </dsp:txXfrm>
    </dsp:sp>
    <dsp:sp modelId="{1B1BBAAB-B8DD-457B-899F-DCED6D75B63D}">
      <dsp:nvSpPr>
        <dsp:cNvPr id="0" name=""/>
        <dsp:cNvSpPr/>
      </dsp:nvSpPr>
      <dsp:spPr>
        <a:xfrm>
          <a:off x="0" y="2900892"/>
          <a:ext cx="10515600" cy="1450446"/>
        </a:xfrm>
        <a:prstGeom prst="trapezoid">
          <a:avLst>
            <a:gd name="adj" fmla="val 120832"/>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9690" tIns="59690" rIns="59690" bIns="59690" numCol="1" spcCol="1270" anchor="ctr" anchorCtr="0">
          <a:noAutofit/>
        </a:bodyPr>
        <a:lstStyle/>
        <a:p>
          <a:pPr marL="0" lvl="0" indent="0" algn="ctr" defTabSz="2089150">
            <a:lnSpc>
              <a:spcPct val="90000"/>
            </a:lnSpc>
            <a:spcBef>
              <a:spcPct val="0"/>
            </a:spcBef>
            <a:spcAft>
              <a:spcPct val="35000"/>
            </a:spcAft>
            <a:buNone/>
          </a:pPr>
          <a:r>
            <a:rPr lang="en-US" sz="4700" kern="1200" dirty="0"/>
            <a:t>Political Economy  </a:t>
          </a:r>
        </a:p>
      </dsp:txBody>
      <dsp:txXfrm>
        <a:off x="1840229" y="2900892"/>
        <a:ext cx="6835140" cy="145044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172FB10-4D8E-41BB-8B05-03A973243220}" type="datetimeFigureOut">
              <a:rPr lang="en-US" smtClean="0"/>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32357-B111-4165-A318-082F86E5C767}" type="slidenum">
              <a:rPr lang="en-US" smtClean="0"/>
              <a:t>‹#›</a:t>
            </a:fld>
            <a:endParaRPr lang="en-US"/>
          </a:p>
        </p:txBody>
      </p:sp>
    </p:spTree>
    <p:extLst>
      <p:ext uri="{BB962C8B-B14F-4D97-AF65-F5344CB8AC3E}">
        <p14:creationId xmlns:p14="http://schemas.microsoft.com/office/powerpoint/2010/main" val="2929978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72FB10-4D8E-41BB-8B05-03A973243220}" type="datetimeFigureOut">
              <a:rPr lang="en-US" smtClean="0"/>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32357-B111-4165-A318-082F86E5C767}" type="slidenum">
              <a:rPr lang="en-US" smtClean="0"/>
              <a:t>‹#›</a:t>
            </a:fld>
            <a:endParaRPr lang="en-US"/>
          </a:p>
        </p:txBody>
      </p:sp>
    </p:spTree>
    <p:extLst>
      <p:ext uri="{BB962C8B-B14F-4D97-AF65-F5344CB8AC3E}">
        <p14:creationId xmlns:p14="http://schemas.microsoft.com/office/powerpoint/2010/main" val="1290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72FB10-4D8E-41BB-8B05-03A973243220}" type="datetimeFigureOut">
              <a:rPr lang="en-US" smtClean="0"/>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32357-B111-4165-A318-082F86E5C767}" type="slidenum">
              <a:rPr lang="en-US" smtClean="0"/>
              <a:t>‹#›</a:t>
            </a:fld>
            <a:endParaRPr lang="en-US"/>
          </a:p>
        </p:txBody>
      </p:sp>
    </p:spTree>
    <p:extLst>
      <p:ext uri="{BB962C8B-B14F-4D97-AF65-F5344CB8AC3E}">
        <p14:creationId xmlns:p14="http://schemas.microsoft.com/office/powerpoint/2010/main" val="2784175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72FB10-4D8E-41BB-8B05-03A973243220}" type="datetimeFigureOut">
              <a:rPr lang="en-US" smtClean="0"/>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32357-B111-4165-A318-082F86E5C767}" type="slidenum">
              <a:rPr lang="en-US" smtClean="0"/>
              <a:t>‹#›</a:t>
            </a:fld>
            <a:endParaRPr lang="en-US"/>
          </a:p>
        </p:txBody>
      </p:sp>
    </p:spTree>
    <p:extLst>
      <p:ext uri="{BB962C8B-B14F-4D97-AF65-F5344CB8AC3E}">
        <p14:creationId xmlns:p14="http://schemas.microsoft.com/office/powerpoint/2010/main" val="1231526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72FB10-4D8E-41BB-8B05-03A973243220}" type="datetimeFigureOut">
              <a:rPr lang="en-US" smtClean="0"/>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32357-B111-4165-A318-082F86E5C767}" type="slidenum">
              <a:rPr lang="en-US" smtClean="0"/>
              <a:t>‹#›</a:t>
            </a:fld>
            <a:endParaRPr lang="en-US"/>
          </a:p>
        </p:txBody>
      </p:sp>
    </p:spTree>
    <p:extLst>
      <p:ext uri="{BB962C8B-B14F-4D97-AF65-F5344CB8AC3E}">
        <p14:creationId xmlns:p14="http://schemas.microsoft.com/office/powerpoint/2010/main" val="2866681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72FB10-4D8E-41BB-8B05-03A973243220}" type="datetimeFigureOut">
              <a:rPr lang="en-US" smtClean="0"/>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32357-B111-4165-A318-082F86E5C767}" type="slidenum">
              <a:rPr lang="en-US" smtClean="0"/>
              <a:t>‹#›</a:t>
            </a:fld>
            <a:endParaRPr lang="en-US"/>
          </a:p>
        </p:txBody>
      </p:sp>
    </p:spTree>
    <p:extLst>
      <p:ext uri="{BB962C8B-B14F-4D97-AF65-F5344CB8AC3E}">
        <p14:creationId xmlns:p14="http://schemas.microsoft.com/office/powerpoint/2010/main" val="3082320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172FB10-4D8E-41BB-8B05-03A973243220}" type="datetimeFigureOut">
              <a:rPr lang="en-US" smtClean="0"/>
              <a:t>4/5/2016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F32357-B111-4165-A318-082F86E5C767}" type="slidenum">
              <a:rPr lang="en-US" smtClean="0"/>
              <a:t>‹#›</a:t>
            </a:fld>
            <a:endParaRPr lang="en-US"/>
          </a:p>
        </p:txBody>
      </p:sp>
    </p:spTree>
    <p:extLst>
      <p:ext uri="{BB962C8B-B14F-4D97-AF65-F5344CB8AC3E}">
        <p14:creationId xmlns:p14="http://schemas.microsoft.com/office/powerpoint/2010/main" val="1086736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172FB10-4D8E-41BB-8B05-03A973243220}" type="datetimeFigureOut">
              <a:rPr lang="en-US" smtClean="0"/>
              <a:t>4/5/2016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F32357-B111-4165-A318-082F86E5C767}" type="slidenum">
              <a:rPr lang="en-US" smtClean="0"/>
              <a:t>‹#›</a:t>
            </a:fld>
            <a:endParaRPr lang="en-US"/>
          </a:p>
        </p:txBody>
      </p:sp>
    </p:spTree>
    <p:extLst>
      <p:ext uri="{BB962C8B-B14F-4D97-AF65-F5344CB8AC3E}">
        <p14:creationId xmlns:p14="http://schemas.microsoft.com/office/powerpoint/2010/main" val="513995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72FB10-4D8E-41BB-8B05-03A973243220}" type="datetimeFigureOut">
              <a:rPr lang="en-US" smtClean="0"/>
              <a:t>4/5/2016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F32357-B111-4165-A318-082F86E5C767}" type="slidenum">
              <a:rPr lang="en-US" smtClean="0"/>
              <a:t>‹#›</a:t>
            </a:fld>
            <a:endParaRPr lang="en-US"/>
          </a:p>
        </p:txBody>
      </p:sp>
    </p:spTree>
    <p:extLst>
      <p:ext uri="{BB962C8B-B14F-4D97-AF65-F5344CB8AC3E}">
        <p14:creationId xmlns:p14="http://schemas.microsoft.com/office/powerpoint/2010/main" val="1265609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72FB10-4D8E-41BB-8B05-03A973243220}" type="datetimeFigureOut">
              <a:rPr lang="en-US" smtClean="0"/>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32357-B111-4165-A318-082F86E5C767}" type="slidenum">
              <a:rPr lang="en-US" smtClean="0"/>
              <a:t>‹#›</a:t>
            </a:fld>
            <a:endParaRPr lang="en-US"/>
          </a:p>
        </p:txBody>
      </p:sp>
    </p:spTree>
    <p:extLst>
      <p:ext uri="{BB962C8B-B14F-4D97-AF65-F5344CB8AC3E}">
        <p14:creationId xmlns:p14="http://schemas.microsoft.com/office/powerpoint/2010/main" val="305488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72FB10-4D8E-41BB-8B05-03A973243220}" type="datetimeFigureOut">
              <a:rPr lang="en-US" smtClean="0"/>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32357-B111-4165-A318-082F86E5C767}" type="slidenum">
              <a:rPr lang="en-US" smtClean="0"/>
              <a:t>‹#›</a:t>
            </a:fld>
            <a:endParaRPr lang="en-US"/>
          </a:p>
        </p:txBody>
      </p:sp>
    </p:spTree>
    <p:extLst>
      <p:ext uri="{BB962C8B-B14F-4D97-AF65-F5344CB8AC3E}">
        <p14:creationId xmlns:p14="http://schemas.microsoft.com/office/powerpoint/2010/main" val="4200281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72FB10-4D8E-41BB-8B05-03A973243220}" type="datetimeFigureOut">
              <a:rPr lang="en-US" smtClean="0"/>
              <a:t>4/5/2016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F32357-B111-4165-A318-082F86E5C767}" type="slidenum">
              <a:rPr lang="en-US" smtClean="0"/>
              <a:t>‹#›</a:t>
            </a:fld>
            <a:endParaRPr lang="en-US"/>
          </a:p>
        </p:txBody>
      </p:sp>
    </p:spTree>
    <p:extLst>
      <p:ext uri="{BB962C8B-B14F-4D97-AF65-F5344CB8AC3E}">
        <p14:creationId xmlns:p14="http://schemas.microsoft.com/office/powerpoint/2010/main" val="1762491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058779" y="5514181"/>
            <a:ext cx="10515600" cy="1325563"/>
          </a:xfrm>
        </p:spPr>
        <p:txBody>
          <a:bodyPr>
            <a:normAutofit fontScale="90000"/>
          </a:bodyPr>
          <a:lstStyle/>
          <a:p>
            <a:pPr algn="r"/>
            <a:br>
              <a:rPr lang="en-GB" sz="3200" b="1" dirty="0">
                <a:solidFill>
                  <a:schemeClr val="tx2"/>
                </a:solidFill>
                <a:latin typeface="Arial" charset="0"/>
                <a:ea typeface="ＭＳ Ｐゴシック" charset="0"/>
                <a:cs typeface="ＭＳ Ｐゴシック" charset="0"/>
              </a:rPr>
            </a:br>
            <a:r>
              <a:rPr lang="en-GB" sz="2700" dirty="0">
                <a:solidFill>
                  <a:schemeClr val="tx2"/>
                </a:solidFill>
                <a:latin typeface="Arial" charset="0"/>
                <a:ea typeface="ＭＳ Ｐゴシック" charset="0"/>
                <a:cs typeface="ＭＳ Ｐゴシック" charset="0"/>
              </a:rPr>
              <a:t>for the European Commission DG DEVCO B2 </a:t>
            </a:r>
            <a:br>
              <a:rPr lang="en-GB" sz="2700" dirty="0">
                <a:solidFill>
                  <a:schemeClr val="tx2"/>
                </a:solidFill>
                <a:latin typeface="Arial" charset="0"/>
                <a:ea typeface="ＭＳ Ｐゴシック" charset="0"/>
                <a:cs typeface="ＭＳ Ｐゴシック" charset="0"/>
              </a:rPr>
            </a:br>
            <a:r>
              <a:rPr lang="en-GB" sz="2700" b="1" dirty="0">
                <a:solidFill>
                  <a:schemeClr val="tx2"/>
                </a:solidFill>
                <a:latin typeface="Arial" charset="0"/>
                <a:ea typeface="ＭＳ Ｐゴシック" charset="0"/>
                <a:cs typeface="ＭＳ Ｐゴシック" charset="0"/>
              </a:rPr>
              <a:t>Workshop on Territorial Approaches to Local Development</a:t>
            </a:r>
            <a:br>
              <a:rPr lang="en-GB" sz="2700" b="1" dirty="0">
                <a:solidFill>
                  <a:schemeClr val="tx2"/>
                </a:solidFill>
                <a:latin typeface="Arial" charset="0"/>
                <a:ea typeface="ＭＳ Ｐゴシック" charset="0"/>
                <a:cs typeface="ＭＳ Ｐゴシック" charset="0"/>
              </a:rPr>
            </a:br>
            <a:r>
              <a:rPr lang="en-GB" sz="2700" dirty="0">
                <a:solidFill>
                  <a:schemeClr val="tx2"/>
                </a:solidFill>
                <a:latin typeface="Arial" charset="0"/>
                <a:ea typeface="ＭＳ Ｐゴシック" charset="0"/>
                <a:cs typeface="ＭＳ Ｐゴシック" charset="0"/>
              </a:rPr>
              <a:t>Dar </a:t>
            </a:r>
            <a:r>
              <a:rPr lang="en-GB" sz="2700" dirty="0" err="1">
                <a:solidFill>
                  <a:schemeClr val="tx2"/>
                </a:solidFill>
                <a:latin typeface="Arial" charset="0"/>
                <a:ea typeface="ＭＳ Ｐゴシック" charset="0"/>
                <a:cs typeface="ＭＳ Ｐゴシック" charset="0"/>
              </a:rPr>
              <a:t>es</a:t>
            </a:r>
            <a:r>
              <a:rPr lang="en-GB" sz="2700" dirty="0">
                <a:solidFill>
                  <a:schemeClr val="tx2"/>
                </a:solidFill>
                <a:latin typeface="Arial" charset="0"/>
                <a:ea typeface="ＭＳ Ｐゴシック" charset="0"/>
                <a:cs typeface="ＭＳ Ｐゴシック" charset="0"/>
              </a:rPr>
              <a:t> Salaam – April 2016 </a:t>
            </a:r>
            <a:br>
              <a:rPr lang="en-GB" sz="2200" u="sng" dirty="0">
                <a:latin typeface="Arial" charset="0"/>
                <a:ea typeface="ＭＳ Ｐゴシック" charset="0"/>
                <a:cs typeface="ＭＳ Ｐゴシック" charset="0"/>
              </a:rPr>
            </a:br>
            <a:br>
              <a:rPr lang="en-GB" sz="3100" dirty="0">
                <a:latin typeface="Arial" charset="0"/>
                <a:ea typeface="ＭＳ Ｐゴシック" charset="0"/>
                <a:cs typeface="ＭＳ Ｐゴシック" charset="0"/>
              </a:rPr>
            </a:br>
            <a:br>
              <a:rPr lang="en-GB" sz="3200" b="1" dirty="0">
                <a:latin typeface="Arial" charset="0"/>
                <a:ea typeface="ＭＳ Ｐゴシック" charset="0"/>
                <a:cs typeface="ＭＳ Ｐゴシック" charset="0"/>
              </a:rPr>
            </a:br>
            <a:endParaRPr lang="en-US" sz="3100" b="1" dirty="0">
              <a:solidFill>
                <a:srgbClr val="217436"/>
              </a:solidFill>
              <a:latin typeface="Arial" charset="0"/>
              <a:ea typeface="ＭＳ Ｐゴシック" charset="0"/>
              <a:cs typeface="ＭＳ Ｐゴシック" charset="0"/>
            </a:endParaRPr>
          </a:p>
        </p:txBody>
      </p:sp>
      <p:sp>
        <p:nvSpPr>
          <p:cNvPr id="5" name="Rectangle 2"/>
          <p:cNvSpPr txBox="1">
            <a:spLocks noChangeArrowheads="1"/>
          </p:cNvSpPr>
          <p:nvPr/>
        </p:nvSpPr>
        <p:spPr>
          <a:xfrm>
            <a:off x="1058779" y="1426493"/>
            <a:ext cx="10515600" cy="312144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900" b="1" dirty="0">
                <a:solidFill>
                  <a:schemeClr val="tx2"/>
                </a:solidFill>
                <a:latin typeface="Arial Rounded MT Bold" panose="020F0704030504030204" pitchFamily="34" charset="0"/>
                <a:ea typeface="ＭＳ Ｐゴシック" charset="0"/>
                <a:cs typeface="ＭＳ Ｐゴシック" charset="0"/>
              </a:rPr>
              <a:t>Building the TALD Toolkit</a:t>
            </a:r>
          </a:p>
          <a:p>
            <a:r>
              <a:rPr lang="en-GB" sz="3100" b="1" dirty="0">
                <a:solidFill>
                  <a:schemeClr val="tx2"/>
                </a:solidFill>
                <a:latin typeface="Arial Rounded MT Bold" panose="020F0704030504030204" pitchFamily="34" charset="0"/>
                <a:ea typeface="ＭＳ Ｐゴシック" charset="0"/>
                <a:cs typeface="ＭＳ Ｐゴシック" charset="0"/>
              </a:rPr>
              <a:t>The Integrated Decentralization Diagnostic Framework</a:t>
            </a:r>
            <a:r>
              <a:rPr lang="en-GB" sz="4900" b="1" dirty="0">
                <a:solidFill>
                  <a:schemeClr val="tx2"/>
                </a:solidFill>
                <a:latin typeface="Arial Rounded MT Bold" panose="020F0704030504030204" pitchFamily="34" charset="0"/>
                <a:ea typeface="ＭＳ Ｐゴシック" charset="0"/>
                <a:cs typeface="ＭＳ Ｐゴシック" charset="0"/>
              </a:rPr>
              <a:t> </a:t>
            </a:r>
          </a:p>
          <a:p>
            <a:endParaRPr lang="en-GB" sz="2500" dirty="0">
              <a:latin typeface="Arial" charset="0"/>
              <a:ea typeface="ＭＳ Ｐゴシック" charset="0"/>
              <a:cs typeface="ＭＳ Ｐゴシック" charset="0"/>
            </a:endParaRPr>
          </a:p>
          <a:p>
            <a:endParaRPr lang="en-GB" sz="2100" dirty="0">
              <a:solidFill>
                <a:schemeClr val="tx2"/>
              </a:solidFill>
              <a:latin typeface="Arial Rounded MT Bold" panose="020F0704030504030204" pitchFamily="34" charset="0"/>
              <a:ea typeface="ＭＳ Ｐゴシック" charset="0"/>
              <a:cs typeface="ＭＳ Ｐゴシック" charset="0"/>
            </a:endParaRPr>
          </a:p>
          <a:p>
            <a:r>
              <a:rPr lang="en-GB" sz="2100" dirty="0">
                <a:solidFill>
                  <a:schemeClr val="tx2"/>
                </a:solidFill>
                <a:latin typeface="Arial Rounded MT Bold" panose="020F0704030504030204" pitchFamily="34" charset="0"/>
                <a:ea typeface="ＭＳ Ｐゴシック" charset="0"/>
                <a:cs typeface="ＭＳ Ｐゴシック" charset="0"/>
              </a:rPr>
              <a:t>Giuliano Bosi</a:t>
            </a:r>
          </a:p>
          <a:p>
            <a:r>
              <a:rPr lang="en-GB" sz="2100" dirty="0">
                <a:solidFill>
                  <a:schemeClr val="tx2"/>
                </a:solidFill>
                <a:latin typeface="Arial Rounded MT Bold" panose="020F0704030504030204" pitchFamily="34" charset="0"/>
                <a:ea typeface="ＭＳ Ｐゴシック" charset="0"/>
                <a:cs typeface="ＭＳ Ｐゴシック" charset="0"/>
              </a:rPr>
              <a:t>Local Development International LLC</a:t>
            </a:r>
            <a:br>
              <a:rPr lang="en-GB" sz="3200" b="1" dirty="0">
                <a:latin typeface="Arial" charset="0"/>
                <a:ea typeface="ＭＳ Ｐゴシック" charset="0"/>
                <a:cs typeface="ＭＳ Ｐゴシック" charset="0"/>
              </a:rPr>
            </a:br>
            <a:endParaRPr lang="en-US" sz="3100" b="1" dirty="0">
              <a:solidFill>
                <a:srgbClr val="217436"/>
              </a:solidFill>
              <a:latin typeface="Arial" charset="0"/>
              <a:ea typeface="ＭＳ Ｐゴシック" charset="0"/>
              <a:cs typeface="ＭＳ Ｐゴシック" charset="0"/>
            </a:endParaRPr>
          </a:p>
        </p:txBody>
      </p:sp>
    </p:spTree>
    <p:extLst>
      <p:ext uri="{BB962C8B-B14F-4D97-AF65-F5344CB8AC3E}">
        <p14:creationId xmlns:p14="http://schemas.microsoft.com/office/powerpoint/2010/main" val="1301136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Framework Characteristics </a:t>
            </a:r>
            <a:r>
              <a:rPr lang="en-US" sz="2400" b="1" dirty="0"/>
              <a:t>(sample questions)</a:t>
            </a:r>
            <a:endParaRPr lang="en-US" b="1" dirty="0"/>
          </a:p>
        </p:txBody>
      </p:sp>
      <p:sp>
        <p:nvSpPr>
          <p:cNvPr id="3" name="Content Placeholder 2"/>
          <p:cNvSpPr>
            <a:spLocks noGrp="1"/>
          </p:cNvSpPr>
          <p:nvPr>
            <p:ph idx="1"/>
          </p:nvPr>
        </p:nvSpPr>
        <p:spPr>
          <a:xfrm>
            <a:off x="838200" y="1690688"/>
            <a:ext cx="10515600" cy="4486275"/>
          </a:xfrm>
        </p:spPr>
        <p:txBody>
          <a:bodyPr>
            <a:normAutofit fontScale="92500"/>
          </a:bodyPr>
          <a:lstStyle/>
          <a:p>
            <a:pPr lvl="0"/>
            <a:r>
              <a:rPr lang="en-GB" dirty="0"/>
              <a:t>What is the </a:t>
            </a:r>
            <a:r>
              <a:rPr lang="en-GB" b="1" dirty="0"/>
              <a:t>nature and scope</a:t>
            </a:r>
            <a:r>
              <a:rPr lang="en-GB" dirty="0"/>
              <a:t> of the decentralization framework (formalized in a single code or the result of a series of ad hoc laws and regulations, is it comprehensive or only limited to a few functions/sectors)?</a:t>
            </a:r>
            <a:endParaRPr lang="en-US" dirty="0"/>
          </a:p>
          <a:p>
            <a:pPr lvl="0"/>
            <a:r>
              <a:rPr lang="en-GB" dirty="0"/>
              <a:t>What is the </a:t>
            </a:r>
            <a:r>
              <a:rPr lang="en-GB" b="1" dirty="0"/>
              <a:t>legal basis</a:t>
            </a:r>
            <a:r>
              <a:rPr lang="en-GB" dirty="0"/>
              <a:t> of the decentralization framework (Constitutional provisions, one or more local government -ordinary- laws, </a:t>
            </a:r>
            <a:r>
              <a:rPr lang="en-US" dirty="0"/>
              <a:t>a</a:t>
            </a:r>
            <a:r>
              <a:rPr lang="en-GB" dirty="0" err="1"/>
              <a:t>dministrative</a:t>
            </a:r>
            <a:r>
              <a:rPr lang="en-GB" dirty="0"/>
              <a:t> orders, some combination of constitutional, legal, administrative)  </a:t>
            </a:r>
            <a:endParaRPr lang="en-US" dirty="0"/>
          </a:p>
          <a:p>
            <a:pPr lvl="0"/>
            <a:r>
              <a:rPr lang="en-GB" dirty="0"/>
              <a:t>What is the </a:t>
            </a:r>
            <a:r>
              <a:rPr lang="en-GB" b="1" dirty="0"/>
              <a:t>level of development of the framework </a:t>
            </a:r>
            <a:r>
              <a:rPr lang="en-GB" dirty="0"/>
              <a:t>(states a few general principles or specifically empowers local governments, is the system fully articulated in the framework, or is there a need for nontrivial further development of all or some aspects of decentralization reforms)?</a:t>
            </a:r>
            <a:endParaRPr lang="en-US" dirty="0"/>
          </a:p>
          <a:p>
            <a:endParaRPr lang="en-US" dirty="0"/>
          </a:p>
          <a:p>
            <a:endParaRPr lang="en-US" dirty="0"/>
          </a:p>
        </p:txBody>
      </p:sp>
    </p:spTree>
    <p:extLst>
      <p:ext uri="{BB962C8B-B14F-4D97-AF65-F5344CB8AC3E}">
        <p14:creationId xmlns:p14="http://schemas.microsoft.com/office/powerpoint/2010/main" val="1968919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0675"/>
            <a:ext cx="10515600" cy="1325563"/>
          </a:xfrm>
        </p:spPr>
        <p:txBody>
          <a:bodyPr/>
          <a:lstStyle/>
          <a:p>
            <a:r>
              <a:rPr lang="en-US" b="1" dirty="0"/>
              <a:t>Framework Details </a:t>
            </a:r>
            <a:r>
              <a:rPr lang="en-US" sz="2400" b="1" dirty="0"/>
              <a:t>(sample questions)</a:t>
            </a:r>
            <a:endParaRPr lang="en-US" b="1" dirty="0"/>
          </a:p>
        </p:txBody>
      </p:sp>
      <p:sp>
        <p:nvSpPr>
          <p:cNvPr id="3" name="Content Placeholder 2"/>
          <p:cNvSpPr>
            <a:spLocks noGrp="1"/>
          </p:cNvSpPr>
          <p:nvPr>
            <p:ph idx="1"/>
          </p:nvPr>
        </p:nvSpPr>
        <p:spPr>
          <a:xfrm>
            <a:off x="838200" y="1424354"/>
            <a:ext cx="10890738" cy="4994031"/>
          </a:xfrm>
        </p:spPr>
        <p:txBody>
          <a:bodyPr>
            <a:normAutofit fontScale="92500" lnSpcReduction="20000"/>
          </a:bodyPr>
          <a:lstStyle/>
          <a:p>
            <a:r>
              <a:rPr lang="en-US" dirty="0"/>
              <a:t>Are the elements of the basic decentralization framework--administrative, political and fiscal—covered and balanced (e.g. local councils appointed rather than elected, elections but limited funds, etc.)?</a:t>
            </a:r>
          </a:p>
          <a:p>
            <a:r>
              <a:rPr lang="en-US" dirty="0"/>
              <a:t>How defined are the key administrative features of the system (LG internal structures and processes, including HRM, PFM and fiscal accountability provisions) </a:t>
            </a:r>
          </a:p>
          <a:p>
            <a:r>
              <a:rPr lang="en-US" dirty="0"/>
              <a:t>What are the key political features of the local government system (regular elections—direct vs. indirect, closed party lists vs. open nomination, sound political competition, local decision-making autonomy for expenditures, revenues, and personnel matters, local accountability mechanisms beyond elections, e.g. courts, complaint bureaus, report cards, etc.)? </a:t>
            </a:r>
          </a:p>
          <a:p>
            <a:r>
              <a:rPr lang="en-US" dirty="0"/>
              <a:t>How defined are the key fiscal features of the system (LG functions clearly specified, LG revenues adequately defined, intergovernmental transfer systems based on clear criteria, mechanisms for borrowing, specific provision for the general mandate of LGs) ?</a:t>
            </a:r>
          </a:p>
          <a:p>
            <a:endParaRPr lang="en-US" dirty="0"/>
          </a:p>
        </p:txBody>
      </p:sp>
    </p:spTree>
    <p:extLst>
      <p:ext uri="{BB962C8B-B14F-4D97-AF65-F5344CB8AC3E}">
        <p14:creationId xmlns:p14="http://schemas.microsoft.com/office/powerpoint/2010/main" val="2896129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 IDDF is conceived to be a standardized but flexible analytical tool to enable policymakers and development partners to better understand how decentralization is structured and why	</a:t>
            </a:r>
          </a:p>
          <a:p>
            <a:r>
              <a:rPr lang="en-US" dirty="0"/>
              <a:t>Using it online will allow to move more freely between interrelated modules and sections</a:t>
            </a:r>
          </a:p>
          <a:p>
            <a:r>
              <a:rPr lang="en-US" dirty="0"/>
              <a:t>It will allow to include interactive help tools, a more user friendly “manual”, examples from other countries, and the possibility to upload files (relevant legislation, policy papers, etc.)</a:t>
            </a:r>
          </a:p>
        </p:txBody>
      </p:sp>
      <p:sp>
        <p:nvSpPr>
          <p:cNvPr id="4" name="Title 1"/>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IDDF as an online platform on Capacity4Dev</a:t>
            </a:r>
            <a:endParaRPr lang="en-US" dirty="0"/>
          </a:p>
        </p:txBody>
      </p:sp>
    </p:spTree>
    <p:extLst>
      <p:ext uri="{BB962C8B-B14F-4D97-AF65-F5344CB8AC3E}">
        <p14:creationId xmlns:p14="http://schemas.microsoft.com/office/powerpoint/2010/main" val="44556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Work in progress…</a:t>
            </a:r>
          </a:p>
        </p:txBody>
      </p:sp>
      <p:sp>
        <p:nvSpPr>
          <p:cNvPr id="3" name="Content Placeholder 2"/>
          <p:cNvSpPr>
            <a:spLocks noGrp="1"/>
          </p:cNvSpPr>
          <p:nvPr>
            <p:ph idx="1"/>
          </p:nvPr>
        </p:nvSpPr>
        <p:spPr/>
        <p:txBody>
          <a:bodyPr/>
          <a:lstStyle/>
          <a:p>
            <a:endParaRPr lang="en-US" dirty="0"/>
          </a:p>
          <a:p>
            <a:endParaRPr lang="en-US" dirty="0"/>
          </a:p>
          <a:p>
            <a:endParaRPr lang="en-US" dirty="0"/>
          </a:p>
          <a:p>
            <a:pPr marL="0" indent="0" algn="ctr">
              <a:buNone/>
            </a:pPr>
            <a:r>
              <a:rPr lang="en-US" sz="6600" dirty="0"/>
              <a:t>Thank You!</a:t>
            </a:r>
          </a:p>
        </p:txBody>
      </p:sp>
    </p:spTree>
    <p:extLst>
      <p:ext uri="{BB962C8B-B14F-4D97-AF65-F5344CB8AC3E}">
        <p14:creationId xmlns:p14="http://schemas.microsoft.com/office/powerpoint/2010/main" val="2909082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atMod val="150000"/>
                <a:shade val="98000"/>
                <a:lumMod val="102000"/>
              </a:schemeClr>
            </a:gs>
            <a:gs pos="81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a:t>Principles meet Reality… and your Questions</a:t>
            </a:r>
          </a:p>
        </p:txBody>
      </p:sp>
      <p:sp>
        <p:nvSpPr>
          <p:cNvPr id="3" name="Content Placeholder 2"/>
          <p:cNvSpPr>
            <a:spLocks noGrp="1"/>
          </p:cNvSpPr>
          <p:nvPr>
            <p:ph idx="1"/>
          </p:nvPr>
        </p:nvSpPr>
        <p:spPr>
          <a:xfrm>
            <a:off x="838200" y="1552074"/>
            <a:ext cx="10515600" cy="4624889"/>
          </a:xfrm>
        </p:spPr>
        <p:txBody>
          <a:bodyPr>
            <a:normAutofit lnSpcReduction="10000"/>
          </a:bodyPr>
          <a:lstStyle/>
          <a:p>
            <a:pPr marL="0" indent="0">
              <a:buNone/>
            </a:pPr>
            <a:r>
              <a:rPr lang="en-US" dirty="0"/>
              <a:t>Under TALD, decentralization is no longer a transfer of functions and resources but a process of ‘</a:t>
            </a:r>
            <a:r>
              <a:rPr lang="en-US" i="1" dirty="0"/>
              <a:t>empowerment of people through the empowerment of their local governments</a:t>
            </a:r>
            <a:r>
              <a:rPr lang="en-US" dirty="0"/>
              <a:t>’, a process aimed at promoting development. </a:t>
            </a:r>
          </a:p>
          <a:p>
            <a:pPr marL="0" indent="0">
              <a:buNone/>
            </a:pPr>
            <a:r>
              <a:rPr lang="en-US" dirty="0"/>
              <a:t>The rationale for EUD interventions becomes to </a:t>
            </a:r>
            <a:r>
              <a:rPr lang="en-GB" u="sng" dirty="0"/>
              <a:t>empower </a:t>
            </a:r>
            <a:r>
              <a:rPr lang="en-US" u="sng" dirty="0"/>
              <a:t>local authorities</a:t>
            </a:r>
            <a:r>
              <a:rPr lang="en-US" dirty="0"/>
              <a:t> to manage and coordinate a </a:t>
            </a:r>
            <a:r>
              <a:rPr lang="en-US" u="sng" dirty="0"/>
              <a:t>territorial development</a:t>
            </a:r>
            <a:r>
              <a:rPr lang="en-US" dirty="0"/>
              <a:t> that contributes to (local and national) sustainable socio-economic growth. </a:t>
            </a:r>
          </a:p>
          <a:p>
            <a:pPr marL="0" indent="0">
              <a:buNone/>
            </a:pPr>
            <a:r>
              <a:rPr lang="en-US" dirty="0"/>
              <a:t>But where do we start, what is politically feasible in a given country?</a:t>
            </a:r>
          </a:p>
          <a:p>
            <a:pPr marL="0" indent="0">
              <a:buNone/>
            </a:pPr>
            <a:r>
              <a:rPr lang="en-US" dirty="0"/>
              <a:t>How do we come up with a context-sensitive, politically smart and problem-focused approach that can support productive, pragmatic and strategic reforms? </a:t>
            </a:r>
          </a:p>
        </p:txBody>
      </p:sp>
    </p:spTree>
    <p:extLst>
      <p:ext uri="{BB962C8B-B14F-4D97-AF65-F5344CB8AC3E}">
        <p14:creationId xmlns:p14="http://schemas.microsoft.com/office/powerpoint/2010/main" val="1672553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Understanding the Context</a:t>
            </a:r>
          </a:p>
        </p:txBody>
      </p:sp>
      <p:sp>
        <p:nvSpPr>
          <p:cNvPr id="3" name="Content Placeholder 2"/>
          <p:cNvSpPr>
            <a:spLocks noGrp="1"/>
          </p:cNvSpPr>
          <p:nvPr>
            <p:ph idx="1"/>
          </p:nvPr>
        </p:nvSpPr>
        <p:spPr>
          <a:xfrm>
            <a:off x="838200" y="1600200"/>
            <a:ext cx="10515600" cy="4644189"/>
          </a:xfrm>
        </p:spPr>
        <p:txBody>
          <a:bodyPr>
            <a:normAutofit fontScale="92500" lnSpcReduction="10000"/>
          </a:bodyPr>
          <a:lstStyle/>
          <a:p>
            <a:pPr marL="0" indent="0">
              <a:buNone/>
            </a:pPr>
            <a:r>
              <a:rPr lang="en-US" dirty="0"/>
              <a:t>To identify and support the </a:t>
            </a:r>
            <a:r>
              <a:rPr lang="en-US" i="1" dirty="0"/>
              <a:t>policy and institutional changes</a:t>
            </a:r>
            <a:r>
              <a:rPr lang="en-US" dirty="0"/>
              <a:t> that will empower autonomous and accountable local authorities to become effective developmental actors, we need to understand the constraints and opportunities created by national </a:t>
            </a:r>
            <a:r>
              <a:rPr lang="en-US" i="1" dirty="0"/>
              <a:t>politics</a:t>
            </a:r>
            <a:r>
              <a:rPr lang="en-US" dirty="0"/>
              <a:t> and </a:t>
            </a:r>
            <a:r>
              <a:rPr lang="en-US" i="1" dirty="0"/>
              <a:t>policy.</a:t>
            </a:r>
          </a:p>
          <a:p>
            <a:pPr marL="0" indent="0">
              <a:buNone/>
            </a:pPr>
            <a:endParaRPr lang="en-US" i="1" dirty="0"/>
          </a:p>
          <a:p>
            <a:pPr marL="0" indent="0">
              <a:buNone/>
            </a:pPr>
            <a:r>
              <a:rPr lang="en-US" dirty="0"/>
              <a:t>Understanding the origins and status of decentralization reforms is a strategic entry point for context analysis, a foundation for any further analytical effort across the other ‘TALD building blocks’.</a:t>
            </a:r>
          </a:p>
          <a:p>
            <a:pPr marL="0" indent="0">
              <a:buNone/>
            </a:pPr>
            <a:endParaRPr lang="en-US" dirty="0"/>
          </a:p>
          <a:p>
            <a:pPr marL="0" indent="0">
              <a:buNone/>
            </a:pPr>
            <a:r>
              <a:rPr lang="en-US" dirty="0"/>
              <a:t>DEVCO B2 is developing an Integrated Decentralization Diagnostic Framework (IDDF) to be made available online on Capacity4Dev. </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2972034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383729615"/>
              </p:ext>
            </p:extLst>
          </p:nvPr>
        </p:nvGraphicFramePr>
        <p:xfrm>
          <a:off x="2536782" y="2052746"/>
          <a:ext cx="6761468" cy="2025220"/>
        </p:xfrm>
        <a:graphic>
          <a:graphicData uri="http://schemas.openxmlformats.org/drawingml/2006/table">
            <a:tbl>
              <a:tblPr firstRow="1" bandRow="1">
                <a:tableStyleId>{5C22544A-7EE6-4342-B048-85BDC9FD1C3A}</a:tableStyleId>
              </a:tblPr>
              <a:tblGrid>
                <a:gridCol w="6761468">
                  <a:extLst>
                    <a:ext uri="{9D8B030D-6E8A-4147-A177-3AD203B41FA5}">
                      <a16:colId xmlns:a16="http://schemas.microsoft.com/office/drawing/2014/main" val="20000"/>
                    </a:ext>
                  </a:extLst>
                </a:gridCol>
              </a:tblGrid>
              <a:tr h="202522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solidFill>
                            <a:schemeClr val="tx2">
                              <a:lumMod val="75000"/>
                            </a:schemeClr>
                          </a:solidFill>
                        </a:rPr>
                        <a:t>Improved Local Development Management System</a:t>
                      </a:r>
                    </a:p>
                    <a:p>
                      <a:pPr marL="0" marR="0" indent="0" algn="ctr" defTabSz="457200" rtl="0" eaLnBrk="1" fontAlgn="auto" latinLnBrk="0" hangingPunct="1">
                        <a:lnSpc>
                          <a:spcPct val="100000"/>
                        </a:lnSpc>
                        <a:spcBef>
                          <a:spcPts val="0"/>
                        </a:spcBef>
                        <a:spcAft>
                          <a:spcPts val="0"/>
                        </a:spcAft>
                        <a:buClrTx/>
                        <a:buSzTx/>
                        <a:buFontTx/>
                        <a:buNone/>
                        <a:tabLst/>
                        <a:defRPr/>
                      </a:pPr>
                      <a:endParaRPr lang="en-US" dirty="0"/>
                    </a:p>
                    <a:p>
                      <a:pPr algn="ctr"/>
                      <a:endParaRPr lang="en-US" dirty="0"/>
                    </a:p>
                  </a:txBody>
                  <a:tcPr>
                    <a:solidFill>
                      <a:schemeClr val="accent2">
                        <a:lumMod val="20000"/>
                        <a:lumOff val="80000"/>
                      </a:schemeClr>
                    </a:solidFill>
                  </a:tcPr>
                </a:tc>
                <a:extLst>
                  <a:ext uri="{0D108BD9-81ED-4DB2-BD59-A6C34878D82A}">
                    <a16:rowId xmlns:a16="http://schemas.microsoft.com/office/drawing/2014/main" val="10000"/>
                  </a:ext>
                </a:extLst>
              </a:tr>
            </a:tbl>
          </a:graphicData>
        </a:graphic>
      </p:graphicFrame>
      <p:graphicFrame>
        <p:nvGraphicFramePr>
          <p:cNvPr id="5" name="Diagram 4"/>
          <p:cNvGraphicFramePr/>
          <p:nvPr>
            <p:extLst>
              <p:ext uri="{D42A27DB-BD31-4B8C-83A1-F6EECF244321}">
                <p14:modId xmlns:p14="http://schemas.microsoft.com/office/powerpoint/2010/main" val="2468536644"/>
              </p:ext>
            </p:extLst>
          </p:nvPr>
        </p:nvGraphicFramePr>
        <p:xfrm>
          <a:off x="2641362" y="2590516"/>
          <a:ext cx="6536157" cy="12929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791128331"/>
              </p:ext>
            </p:extLst>
          </p:nvPr>
        </p:nvGraphicFramePr>
        <p:xfrm>
          <a:off x="2107600" y="4431359"/>
          <a:ext cx="3599927" cy="1872208"/>
        </p:xfrm>
        <a:graphic>
          <a:graphicData uri="http://schemas.openxmlformats.org/drawingml/2006/table">
            <a:tbl>
              <a:tblPr firstRow="1" bandRow="1">
                <a:tableStyleId>{5C22544A-7EE6-4342-B048-85BDC9FD1C3A}</a:tableStyleId>
              </a:tblPr>
              <a:tblGrid>
                <a:gridCol w="3599927">
                  <a:extLst>
                    <a:ext uri="{9D8B030D-6E8A-4147-A177-3AD203B41FA5}">
                      <a16:colId xmlns:a16="http://schemas.microsoft.com/office/drawing/2014/main" val="20000"/>
                    </a:ext>
                  </a:extLst>
                </a:gridCol>
              </a:tblGrid>
              <a:tr h="1872208">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dirty="0">
                          <a:solidFill>
                            <a:schemeClr val="tx2">
                              <a:lumMod val="75000"/>
                            </a:schemeClr>
                          </a:solidFill>
                        </a:rPr>
                        <a:t>National Level Policies</a:t>
                      </a:r>
                    </a:p>
                    <a:p>
                      <a:pPr marL="0" marR="0" indent="0" algn="ctr" defTabSz="457200" rtl="0" eaLnBrk="1" fontAlgn="auto" latinLnBrk="0" hangingPunct="1">
                        <a:lnSpc>
                          <a:spcPct val="100000"/>
                        </a:lnSpc>
                        <a:spcBef>
                          <a:spcPts val="0"/>
                        </a:spcBef>
                        <a:spcAft>
                          <a:spcPts val="0"/>
                        </a:spcAft>
                        <a:buClrTx/>
                        <a:buSzTx/>
                        <a:buFontTx/>
                        <a:buNone/>
                        <a:tabLst/>
                        <a:defRPr/>
                      </a:pPr>
                      <a:endParaRPr lang="en-US" dirty="0"/>
                    </a:p>
                  </a:txBody>
                  <a:tcPr>
                    <a:solidFill>
                      <a:srgbClr val="D1D1F0"/>
                    </a:solidFill>
                  </a:tcPr>
                </a:tc>
                <a:extLst>
                  <a:ext uri="{0D108BD9-81ED-4DB2-BD59-A6C34878D82A}">
                    <a16:rowId xmlns:a16="http://schemas.microsoft.com/office/drawing/2014/main" val="1000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129504458"/>
              </p:ext>
            </p:extLst>
          </p:nvPr>
        </p:nvGraphicFramePr>
        <p:xfrm>
          <a:off x="6123529" y="4447569"/>
          <a:ext cx="3744416" cy="1872208"/>
        </p:xfrm>
        <a:graphic>
          <a:graphicData uri="http://schemas.openxmlformats.org/drawingml/2006/table">
            <a:tbl>
              <a:tblPr firstRow="1" bandRow="1">
                <a:tableStyleId>{5C22544A-7EE6-4342-B048-85BDC9FD1C3A}</a:tableStyleId>
              </a:tblPr>
              <a:tblGrid>
                <a:gridCol w="3744416">
                  <a:extLst>
                    <a:ext uri="{9D8B030D-6E8A-4147-A177-3AD203B41FA5}">
                      <a16:colId xmlns:a16="http://schemas.microsoft.com/office/drawing/2014/main" val="20000"/>
                    </a:ext>
                  </a:extLst>
                </a:gridCol>
              </a:tblGrid>
              <a:tr h="1872208">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dirty="0">
                          <a:solidFill>
                            <a:schemeClr val="tx2">
                              <a:lumMod val="75000"/>
                            </a:schemeClr>
                          </a:solidFill>
                        </a:rPr>
                        <a:t>Sub-National</a:t>
                      </a:r>
                      <a:r>
                        <a:rPr lang="en-US" sz="1600" baseline="0" dirty="0">
                          <a:solidFill>
                            <a:schemeClr val="tx2">
                              <a:lumMod val="75000"/>
                            </a:schemeClr>
                          </a:solidFill>
                        </a:rPr>
                        <a:t> level institutions &amp; capacity</a:t>
                      </a:r>
                      <a:endParaRPr lang="en-US" sz="1600" dirty="0">
                        <a:solidFill>
                          <a:schemeClr val="tx2">
                            <a:lumMod val="75000"/>
                          </a:schemeClr>
                        </a:solidFill>
                      </a:endParaRPr>
                    </a:p>
                    <a:p>
                      <a:pPr marL="0" marR="0" indent="0" algn="ctr" defTabSz="457200" rtl="0" eaLnBrk="1" fontAlgn="auto" latinLnBrk="0" hangingPunct="1">
                        <a:lnSpc>
                          <a:spcPct val="100000"/>
                        </a:lnSpc>
                        <a:spcBef>
                          <a:spcPts val="0"/>
                        </a:spcBef>
                        <a:spcAft>
                          <a:spcPts val="0"/>
                        </a:spcAft>
                        <a:buClrTx/>
                        <a:buSzTx/>
                        <a:buFontTx/>
                        <a:buNone/>
                        <a:tabLst/>
                        <a:defRPr/>
                      </a:pPr>
                      <a:endParaRPr lang="en-US" dirty="0"/>
                    </a:p>
                  </a:txBody>
                  <a:tcPr>
                    <a:solidFill>
                      <a:srgbClr val="D1D1F0"/>
                    </a:solidFill>
                  </a:tcPr>
                </a:tc>
                <a:extLst>
                  <a:ext uri="{0D108BD9-81ED-4DB2-BD59-A6C34878D82A}">
                    <a16:rowId xmlns:a16="http://schemas.microsoft.com/office/drawing/2014/main" val="10000"/>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759973839"/>
              </p:ext>
            </p:extLst>
          </p:nvPr>
        </p:nvGraphicFramePr>
        <p:xfrm>
          <a:off x="2549029" y="487128"/>
          <a:ext cx="6761468" cy="1338497"/>
        </p:xfrm>
        <a:graphic>
          <a:graphicData uri="http://schemas.openxmlformats.org/drawingml/2006/table">
            <a:tbl>
              <a:tblPr firstRow="1" bandRow="1">
                <a:tableStyleId>{5C22544A-7EE6-4342-B048-85BDC9FD1C3A}</a:tableStyleId>
              </a:tblPr>
              <a:tblGrid>
                <a:gridCol w="6761468">
                  <a:extLst>
                    <a:ext uri="{9D8B030D-6E8A-4147-A177-3AD203B41FA5}">
                      <a16:colId xmlns:a16="http://schemas.microsoft.com/office/drawing/2014/main" val="20000"/>
                    </a:ext>
                  </a:extLst>
                </a:gridCol>
              </a:tblGrid>
              <a:tr h="133849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solidFill>
                            <a:schemeClr val="tx2">
                              <a:lumMod val="75000"/>
                            </a:schemeClr>
                          </a:solidFill>
                        </a:rPr>
                        <a:t>Territorial Development</a:t>
                      </a:r>
                    </a:p>
                    <a:p>
                      <a:pPr marL="0" marR="0" indent="0" algn="ctr" defTabSz="457200" rtl="0" eaLnBrk="1" fontAlgn="auto" latinLnBrk="0" hangingPunct="1">
                        <a:lnSpc>
                          <a:spcPct val="100000"/>
                        </a:lnSpc>
                        <a:spcBef>
                          <a:spcPts val="0"/>
                        </a:spcBef>
                        <a:spcAft>
                          <a:spcPts val="0"/>
                        </a:spcAft>
                        <a:buClrTx/>
                        <a:buSzTx/>
                        <a:buFontTx/>
                        <a:buNone/>
                        <a:tabLst/>
                        <a:defRPr/>
                      </a:pPr>
                      <a:endParaRPr lang="en-US" dirty="0"/>
                    </a:p>
                    <a:p>
                      <a:pPr algn="ctr"/>
                      <a:endParaRPr lang="en-US" dirty="0"/>
                    </a:p>
                  </a:txBody>
                  <a:tcPr>
                    <a:solidFill>
                      <a:schemeClr val="accent2">
                        <a:lumMod val="20000"/>
                        <a:lumOff val="80000"/>
                      </a:schemeClr>
                    </a:solidFill>
                  </a:tcPr>
                </a:tc>
                <a:extLst>
                  <a:ext uri="{0D108BD9-81ED-4DB2-BD59-A6C34878D82A}">
                    <a16:rowId xmlns:a16="http://schemas.microsoft.com/office/drawing/2014/main" val="10000"/>
                  </a:ext>
                </a:extLst>
              </a:tr>
            </a:tbl>
          </a:graphicData>
        </a:graphic>
      </p:graphicFrame>
      <p:graphicFrame>
        <p:nvGraphicFramePr>
          <p:cNvPr id="9" name="Diagram 8"/>
          <p:cNvGraphicFramePr/>
          <p:nvPr>
            <p:extLst>
              <p:ext uri="{D42A27DB-BD31-4B8C-83A1-F6EECF244321}">
                <p14:modId xmlns:p14="http://schemas.microsoft.com/office/powerpoint/2010/main" val="1526538293"/>
              </p:ext>
            </p:extLst>
          </p:nvPr>
        </p:nvGraphicFramePr>
        <p:xfrm>
          <a:off x="3557910" y="703153"/>
          <a:ext cx="4653851" cy="12241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0" name="Diagram 9"/>
          <p:cNvGraphicFramePr/>
          <p:nvPr>
            <p:extLst>
              <p:ext uri="{D42A27DB-BD31-4B8C-83A1-F6EECF244321}">
                <p14:modId xmlns:p14="http://schemas.microsoft.com/office/powerpoint/2010/main" val="2941762971"/>
              </p:ext>
            </p:extLst>
          </p:nvPr>
        </p:nvGraphicFramePr>
        <p:xfrm>
          <a:off x="2178540" y="4907774"/>
          <a:ext cx="3382676" cy="1193091"/>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1" name="Diagram 10"/>
          <p:cNvGraphicFramePr/>
          <p:nvPr>
            <p:extLst>
              <p:ext uri="{D42A27DB-BD31-4B8C-83A1-F6EECF244321}">
                <p14:modId xmlns:p14="http://schemas.microsoft.com/office/powerpoint/2010/main" val="44262622"/>
              </p:ext>
            </p:extLst>
          </p:nvPr>
        </p:nvGraphicFramePr>
        <p:xfrm>
          <a:off x="6304047" y="4930250"/>
          <a:ext cx="3366758" cy="1193091"/>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12" name="Up Arrow 11"/>
          <p:cNvSpPr/>
          <p:nvPr/>
        </p:nvSpPr>
        <p:spPr>
          <a:xfrm rot="10800000">
            <a:off x="3885995" y="4083613"/>
            <a:ext cx="225117" cy="320549"/>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Up Arrow 12"/>
          <p:cNvSpPr/>
          <p:nvPr/>
        </p:nvSpPr>
        <p:spPr>
          <a:xfrm rot="10800000">
            <a:off x="5561216" y="1804450"/>
            <a:ext cx="244556" cy="245678"/>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Up Arrow 13"/>
          <p:cNvSpPr/>
          <p:nvPr/>
        </p:nvSpPr>
        <p:spPr>
          <a:xfrm rot="10800000">
            <a:off x="7503494" y="4079599"/>
            <a:ext cx="225117" cy="320549"/>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Content Placeholder 14"/>
          <p:cNvSpPr>
            <a:spLocks noGrp="1"/>
          </p:cNvSpPr>
          <p:nvPr>
            <p:ph idx="1"/>
          </p:nvPr>
        </p:nvSpPr>
        <p:spPr>
          <a:xfrm>
            <a:off x="1910460" y="4747832"/>
            <a:ext cx="1447800" cy="1376363"/>
          </a:xfrm>
          <a:prstGeom prst="ellipse">
            <a:avLst/>
          </a:prstGeom>
          <a:noFill/>
          <a:ln w="38100" cmpd="sng">
            <a:solidFill>
              <a:srgbClr val="9EF750">
                <a:alpha val="85000"/>
              </a:srgbClr>
            </a:solidFill>
          </a:ln>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ounded Rectangular Callout 18"/>
          <p:cNvSpPr/>
          <p:nvPr/>
        </p:nvSpPr>
        <p:spPr>
          <a:xfrm>
            <a:off x="372979" y="3883454"/>
            <a:ext cx="1537481" cy="1241999"/>
          </a:xfrm>
          <a:prstGeom prst="wedgeRoundRectCallout">
            <a:avLst>
              <a:gd name="adj1" fmla="val 46591"/>
              <a:gd name="adj2" fmla="val 81875"/>
              <a:gd name="adj3" fmla="val 16667"/>
            </a:avLst>
          </a:prstGeom>
          <a:solidFill>
            <a:schemeClr val="accent2">
              <a:lumMod val="20000"/>
              <a:lumOff val="80000"/>
              <a:alpha val="5000"/>
            </a:schemeClr>
          </a:solidFill>
          <a:ln w="38100">
            <a:solidFill>
              <a:srgbClr val="46F7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Entry point for context analysis </a:t>
            </a:r>
          </a:p>
        </p:txBody>
      </p:sp>
    </p:spTree>
    <p:extLst>
      <p:ext uri="{BB962C8B-B14F-4D97-AF65-F5344CB8AC3E}">
        <p14:creationId xmlns:p14="http://schemas.microsoft.com/office/powerpoint/2010/main" val="987315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0.70"/>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ppt_w</p:attrName>
                                        </p:attrNameLst>
                                      </p:cBhvr>
                                      <p:tavLst>
                                        <p:tav tm="0">
                                          <p:val>
                                            <p:strVal val="#ppt_w*0.70"/>
                                          </p:val>
                                        </p:tav>
                                        <p:tav tm="100000">
                                          <p:val>
                                            <p:strVal val="#ppt_w"/>
                                          </p:val>
                                        </p:tav>
                                      </p:tavLst>
                                    </p:anim>
                                    <p:anim calcmode="lin" valueType="num">
                                      <p:cBhvr>
                                        <p:cTn id="13" dur="1000" fill="hold"/>
                                        <p:tgtEl>
                                          <p:spTgt spid="9"/>
                                        </p:tgtEl>
                                        <p:attrNameLst>
                                          <p:attrName>ppt_h</p:attrName>
                                        </p:attrNameLst>
                                      </p:cBhvr>
                                      <p:tavLst>
                                        <p:tav tm="0">
                                          <p:val>
                                            <p:strVal val="#ppt_h"/>
                                          </p:val>
                                        </p:tav>
                                        <p:tav tm="100000">
                                          <p:val>
                                            <p:strVal val="#ppt_h"/>
                                          </p:val>
                                        </p:tav>
                                      </p:tavLst>
                                    </p:anim>
                                    <p:animEffect transition="in" filter="fade">
                                      <p:cBhvr>
                                        <p:cTn id="14" dur="10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ppt_w</p:attrName>
                                        </p:attrNameLst>
                                      </p:cBhvr>
                                      <p:tavLst>
                                        <p:tav tm="0">
                                          <p:val>
                                            <p:strVal val="#ppt_w*0.70"/>
                                          </p:val>
                                        </p:tav>
                                        <p:tav tm="100000">
                                          <p:val>
                                            <p:strVal val="#ppt_w"/>
                                          </p:val>
                                        </p:tav>
                                      </p:tavLst>
                                    </p:anim>
                                    <p:anim calcmode="lin" valueType="num">
                                      <p:cBhvr>
                                        <p:cTn id="20" dur="1000" fill="hold"/>
                                        <p:tgtEl>
                                          <p:spTgt spid="4"/>
                                        </p:tgtEl>
                                        <p:attrNameLst>
                                          <p:attrName>ppt_h</p:attrName>
                                        </p:attrNameLst>
                                      </p:cBhvr>
                                      <p:tavLst>
                                        <p:tav tm="0">
                                          <p:val>
                                            <p:strVal val="#ppt_h"/>
                                          </p:val>
                                        </p:tav>
                                        <p:tav tm="100000">
                                          <p:val>
                                            <p:strVal val="#ppt_h"/>
                                          </p:val>
                                        </p:tav>
                                      </p:tavLst>
                                    </p:anim>
                                    <p:animEffect transition="in" filter="fade">
                                      <p:cBhvr>
                                        <p:cTn id="21" dur="1000"/>
                                        <p:tgtEl>
                                          <p:spTgt spid="4"/>
                                        </p:tgtEl>
                                      </p:cBhvr>
                                    </p:animEffect>
                                  </p:childTnLst>
                                </p:cTn>
                              </p:par>
                              <p:par>
                                <p:cTn id="22" presetID="55" presetClass="entr" presetSubtype="0" fill="hold" grpId="0" nodeType="with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p:cTn id="24" dur="1000" fill="hold"/>
                                        <p:tgtEl>
                                          <p:spTgt spid="5"/>
                                        </p:tgtEl>
                                        <p:attrNameLst>
                                          <p:attrName>ppt_w</p:attrName>
                                        </p:attrNameLst>
                                      </p:cBhvr>
                                      <p:tavLst>
                                        <p:tav tm="0">
                                          <p:val>
                                            <p:strVal val="#ppt_w*0.70"/>
                                          </p:val>
                                        </p:tav>
                                        <p:tav tm="100000">
                                          <p:val>
                                            <p:strVal val="#ppt_w"/>
                                          </p:val>
                                        </p:tav>
                                      </p:tavLst>
                                    </p:anim>
                                    <p:anim calcmode="lin" valueType="num">
                                      <p:cBhvr>
                                        <p:cTn id="25" dur="1000" fill="hold"/>
                                        <p:tgtEl>
                                          <p:spTgt spid="5"/>
                                        </p:tgtEl>
                                        <p:attrNameLst>
                                          <p:attrName>ppt_h</p:attrName>
                                        </p:attrNameLst>
                                      </p:cBhvr>
                                      <p:tavLst>
                                        <p:tav tm="0">
                                          <p:val>
                                            <p:strVal val="#ppt_h"/>
                                          </p:val>
                                        </p:tav>
                                        <p:tav tm="100000">
                                          <p:val>
                                            <p:strVal val="#ppt_h"/>
                                          </p:val>
                                        </p:tav>
                                      </p:tavLst>
                                    </p:anim>
                                    <p:animEffect transition="in" filter="fade">
                                      <p:cBhvr>
                                        <p:cTn id="26" dur="1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55"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p:cTn id="31" dur="1000" fill="hold"/>
                                        <p:tgtEl>
                                          <p:spTgt spid="7"/>
                                        </p:tgtEl>
                                        <p:attrNameLst>
                                          <p:attrName>ppt_w</p:attrName>
                                        </p:attrNameLst>
                                      </p:cBhvr>
                                      <p:tavLst>
                                        <p:tav tm="0">
                                          <p:val>
                                            <p:strVal val="#ppt_w*0.70"/>
                                          </p:val>
                                        </p:tav>
                                        <p:tav tm="100000">
                                          <p:val>
                                            <p:strVal val="#ppt_w"/>
                                          </p:val>
                                        </p:tav>
                                      </p:tavLst>
                                    </p:anim>
                                    <p:anim calcmode="lin" valueType="num">
                                      <p:cBhvr>
                                        <p:cTn id="32" dur="1000" fill="hold"/>
                                        <p:tgtEl>
                                          <p:spTgt spid="7"/>
                                        </p:tgtEl>
                                        <p:attrNameLst>
                                          <p:attrName>ppt_h</p:attrName>
                                        </p:attrNameLst>
                                      </p:cBhvr>
                                      <p:tavLst>
                                        <p:tav tm="0">
                                          <p:val>
                                            <p:strVal val="#ppt_h"/>
                                          </p:val>
                                        </p:tav>
                                        <p:tav tm="100000">
                                          <p:val>
                                            <p:strVal val="#ppt_h"/>
                                          </p:val>
                                        </p:tav>
                                      </p:tavLst>
                                    </p:anim>
                                    <p:animEffect transition="in" filter="fade">
                                      <p:cBhvr>
                                        <p:cTn id="33" dur="1000"/>
                                        <p:tgtEl>
                                          <p:spTgt spid="7"/>
                                        </p:tgtEl>
                                      </p:cBhvr>
                                    </p:animEffect>
                                  </p:childTnLst>
                                </p:cTn>
                              </p:par>
                              <p:par>
                                <p:cTn id="34" presetID="55" presetClass="entr" presetSubtype="0" fill="hold" nodeType="withEffect">
                                  <p:stCondLst>
                                    <p:cond delay="0"/>
                                  </p:stCondLst>
                                  <p:childTnLst>
                                    <p:set>
                                      <p:cBhvr>
                                        <p:cTn id="35" dur="1" fill="hold">
                                          <p:stCondLst>
                                            <p:cond delay="0"/>
                                          </p:stCondLst>
                                        </p:cTn>
                                        <p:tgtEl>
                                          <p:spTgt spid="6"/>
                                        </p:tgtEl>
                                        <p:attrNameLst>
                                          <p:attrName>style.visibility</p:attrName>
                                        </p:attrNameLst>
                                      </p:cBhvr>
                                      <p:to>
                                        <p:strVal val="visible"/>
                                      </p:to>
                                    </p:set>
                                    <p:anim calcmode="lin" valueType="num">
                                      <p:cBhvr>
                                        <p:cTn id="36" dur="1000" fill="hold"/>
                                        <p:tgtEl>
                                          <p:spTgt spid="6"/>
                                        </p:tgtEl>
                                        <p:attrNameLst>
                                          <p:attrName>ppt_w</p:attrName>
                                        </p:attrNameLst>
                                      </p:cBhvr>
                                      <p:tavLst>
                                        <p:tav tm="0">
                                          <p:val>
                                            <p:strVal val="#ppt_w*0.70"/>
                                          </p:val>
                                        </p:tav>
                                        <p:tav tm="100000">
                                          <p:val>
                                            <p:strVal val="#ppt_w"/>
                                          </p:val>
                                        </p:tav>
                                      </p:tavLst>
                                    </p:anim>
                                    <p:anim calcmode="lin" valueType="num">
                                      <p:cBhvr>
                                        <p:cTn id="37" dur="1000" fill="hold"/>
                                        <p:tgtEl>
                                          <p:spTgt spid="6"/>
                                        </p:tgtEl>
                                        <p:attrNameLst>
                                          <p:attrName>ppt_h</p:attrName>
                                        </p:attrNameLst>
                                      </p:cBhvr>
                                      <p:tavLst>
                                        <p:tav tm="0">
                                          <p:val>
                                            <p:strVal val="#ppt_h"/>
                                          </p:val>
                                        </p:tav>
                                        <p:tav tm="100000">
                                          <p:val>
                                            <p:strVal val="#ppt_h"/>
                                          </p:val>
                                        </p:tav>
                                      </p:tavLst>
                                    </p:anim>
                                    <p:animEffect transition="in" filter="fade">
                                      <p:cBhvr>
                                        <p:cTn id="38" dur="1000"/>
                                        <p:tgtEl>
                                          <p:spTgt spid="6"/>
                                        </p:tgtEl>
                                      </p:cBhvr>
                                    </p:animEffect>
                                  </p:childTnLst>
                                </p:cTn>
                              </p:par>
                              <p:par>
                                <p:cTn id="39" presetID="55"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p:cTn id="41" dur="1000" fill="hold"/>
                                        <p:tgtEl>
                                          <p:spTgt spid="11"/>
                                        </p:tgtEl>
                                        <p:attrNameLst>
                                          <p:attrName>ppt_w</p:attrName>
                                        </p:attrNameLst>
                                      </p:cBhvr>
                                      <p:tavLst>
                                        <p:tav tm="0">
                                          <p:val>
                                            <p:strVal val="#ppt_w*0.70"/>
                                          </p:val>
                                        </p:tav>
                                        <p:tav tm="100000">
                                          <p:val>
                                            <p:strVal val="#ppt_w"/>
                                          </p:val>
                                        </p:tav>
                                      </p:tavLst>
                                    </p:anim>
                                    <p:anim calcmode="lin" valueType="num">
                                      <p:cBhvr>
                                        <p:cTn id="42" dur="1000" fill="hold"/>
                                        <p:tgtEl>
                                          <p:spTgt spid="11"/>
                                        </p:tgtEl>
                                        <p:attrNameLst>
                                          <p:attrName>ppt_h</p:attrName>
                                        </p:attrNameLst>
                                      </p:cBhvr>
                                      <p:tavLst>
                                        <p:tav tm="0">
                                          <p:val>
                                            <p:strVal val="#ppt_h"/>
                                          </p:val>
                                        </p:tav>
                                        <p:tav tm="100000">
                                          <p:val>
                                            <p:strVal val="#ppt_h"/>
                                          </p:val>
                                        </p:tav>
                                      </p:tavLst>
                                    </p:anim>
                                    <p:animEffect transition="in" filter="fade">
                                      <p:cBhvr>
                                        <p:cTn id="43" dur="1000"/>
                                        <p:tgtEl>
                                          <p:spTgt spid="11"/>
                                        </p:tgtEl>
                                      </p:cBhvr>
                                    </p:animEffect>
                                  </p:childTnLst>
                                </p:cTn>
                              </p:par>
                              <p:par>
                                <p:cTn id="44" presetID="55" presetClass="entr" presetSubtype="0" fill="hold" grpId="0" nodeType="with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p:cTn id="46" dur="1000" fill="hold"/>
                                        <p:tgtEl>
                                          <p:spTgt spid="10"/>
                                        </p:tgtEl>
                                        <p:attrNameLst>
                                          <p:attrName>ppt_w</p:attrName>
                                        </p:attrNameLst>
                                      </p:cBhvr>
                                      <p:tavLst>
                                        <p:tav tm="0">
                                          <p:val>
                                            <p:strVal val="#ppt_w*0.70"/>
                                          </p:val>
                                        </p:tav>
                                        <p:tav tm="100000">
                                          <p:val>
                                            <p:strVal val="#ppt_w"/>
                                          </p:val>
                                        </p:tav>
                                      </p:tavLst>
                                    </p:anim>
                                    <p:anim calcmode="lin" valueType="num">
                                      <p:cBhvr>
                                        <p:cTn id="47" dur="1000" fill="hold"/>
                                        <p:tgtEl>
                                          <p:spTgt spid="10"/>
                                        </p:tgtEl>
                                        <p:attrNameLst>
                                          <p:attrName>ppt_h</p:attrName>
                                        </p:attrNameLst>
                                      </p:cBhvr>
                                      <p:tavLst>
                                        <p:tav tm="0">
                                          <p:val>
                                            <p:strVal val="#ppt_h"/>
                                          </p:val>
                                        </p:tav>
                                        <p:tav tm="100000">
                                          <p:val>
                                            <p:strVal val="#ppt_h"/>
                                          </p:val>
                                        </p:tav>
                                      </p:tavLst>
                                    </p:anim>
                                    <p:animEffect transition="in" filter="fade">
                                      <p:cBhvr>
                                        <p:cTn id="48" dur="1000"/>
                                        <p:tgtEl>
                                          <p:spTgt spid="10"/>
                                        </p:tgtEl>
                                      </p:cBhvr>
                                    </p:animEffect>
                                  </p:childTnLst>
                                </p:cTn>
                              </p:par>
                            </p:childTnLst>
                          </p:cTn>
                        </p:par>
                      </p:childTnLst>
                    </p:cTn>
                  </p:par>
                  <p:par>
                    <p:cTn id="49" fill="hold">
                      <p:stCondLst>
                        <p:cond delay="indefinite"/>
                      </p:stCondLst>
                      <p:childTnLst>
                        <p:par>
                          <p:cTn id="50" fill="hold">
                            <p:stCondLst>
                              <p:cond delay="0"/>
                            </p:stCondLst>
                            <p:childTnLst>
                              <p:par>
                                <p:cTn id="51" presetID="55" presetClass="entr" presetSubtype="0"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 calcmode="lin" valueType="num">
                                      <p:cBhvr>
                                        <p:cTn id="53" dur="1000" fill="hold"/>
                                        <p:tgtEl>
                                          <p:spTgt spid="13"/>
                                        </p:tgtEl>
                                        <p:attrNameLst>
                                          <p:attrName>ppt_w</p:attrName>
                                        </p:attrNameLst>
                                      </p:cBhvr>
                                      <p:tavLst>
                                        <p:tav tm="0">
                                          <p:val>
                                            <p:strVal val="#ppt_w*0.70"/>
                                          </p:val>
                                        </p:tav>
                                        <p:tav tm="100000">
                                          <p:val>
                                            <p:strVal val="#ppt_w"/>
                                          </p:val>
                                        </p:tav>
                                      </p:tavLst>
                                    </p:anim>
                                    <p:anim calcmode="lin" valueType="num">
                                      <p:cBhvr>
                                        <p:cTn id="54" dur="1000" fill="hold"/>
                                        <p:tgtEl>
                                          <p:spTgt spid="13"/>
                                        </p:tgtEl>
                                        <p:attrNameLst>
                                          <p:attrName>ppt_h</p:attrName>
                                        </p:attrNameLst>
                                      </p:cBhvr>
                                      <p:tavLst>
                                        <p:tav tm="0">
                                          <p:val>
                                            <p:strVal val="#ppt_h"/>
                                          </p:val>
                                        </p:tav>
                                        <p:tav tm="100000">
                                          <p:val>
                                            <p:strVal val="#ppt_h"/>
                                          </p:val>
                                        </p:tav>
                                      </p:tavLst>
                                    </p:anim>
                                    <p:animEffect transition="in" filter="fade">
                                      <p:cBhvr>
                                        <p:cTn id="55" dur="1000"/>
                                        <p:tgtEl>
                                          <p:spTgt spid="13"/>
                                        </p:tgtEl>
                                      </p:cBhvr>
                                    </p:animEffect>
                                  </p:childTnLst>
                                </p:cTn>
                              </p:par>
                              <p:par>
                                <p:cTn id="56" presetID="55" presetClass="entr" presetSubtype="0" fill="hold" grpId="0" nodeType="withEffect">
                                  <p:stCondLst>
                                    <p:cond delay="0"/>
                                  </p:stCondLst>
                                  <p:childTnLst>
                                    <p:set>
                                      <p:cBhvr>
                                        <p:cTn id="57" dur="1" fill="hold">
                                          <p:stCondLst>
                                            <p:cond delay="0"/>
                                          </p:stCondLst>
                                        </p:cTn>
                                        <p:tgtEl>
                                          <p:spTgt spid="12"/>
                                        </p:tgtEl>
                                        <p:attrNameLst>
                                          <p:attrName>style.visibility</p:attrName>
                                        </p:attrNameLst>
                                      </p:cBhvr>
                                      <p:to>
                                        <p:strVal val="visible"/>
                                      </p:to>
                                    </p:set>
                                    <p:anim calcmode="lin" valueType="num">
                                      <p:cBhvr>
                                        <p:cTn id="58" dur="1000" fill="hold"/>
                                        <p:tgtEl>
                                          <p:spTgt spid="12"/>
                                        </p:tgtEl>
                                        <p:attrNameLst>
                                          <p:attrName>ppt_w</p:attrName>
                                        </p:attrNameLst>
                                      </p:cBhvr>
                                      <p:tavLst>
                                        <p:tav tm="0">
                                          <p:val>
                                            <p:strVal val="#ppt_w*0.70"/>
                                          </p:val>
                                        </p:tav>
                                        <p:tav tm="100000">
                                          <p:val>
                                            <p:strVal val="#ppt_w"/>
                                          </p:val>
                                        </p:tav>
                                      </p:tavLst>
                                    </p:anim>
                                    <p:anim calcmode="lin" valueType="num">
                                      <p:cBhvr>
                                        <p:cTn id="59" dur="1000" fill="hold"/>
                                        <p:tgtEl>
                                          <p:spTgt spid="12"/>
                                        </p:tgtEl>
                                        <p:attrNameLst>
                                          <p:attrName>ppt_h</p:attrName>
                                        </p:attrNameLst>
                                      </p:cBhvr>
                                      <p:tavLst>
                                        <p:tav tm="0">
                                          <p:val>
                                            <p:strVal val="#ppt_h"/>
                                          </p:val>
                                        </p:tav>
                                        <p:tav tm="100000">
                                          <p:val>
                                            <p:strVal val="#ppt_h"/>
                                          </p:val>
                                        </p:tav>
                                      </p:tavLst>
                                    </p:anim>
                                    <p:animEffect transition="in" filter="fade">
                                      <p:cBhvr>
                                        <p:cTn id="60" dur="1000"/>
                                        <p:tgtEl>
                                          <p:spTgt spid="12"/>
                                        </p:tgtEl>
                                      </p:cBhvr>
                                    </p:animEffect>
                                  </p:childTnLst>
                                </p:cTn>
                              </p:par>
                              <p:par>
                                <p:cTn id="61" presetID="55" presetClass="entr" presetSubtype="0" fill="hold" grpId="0" nodeType="with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p:cTn id="63" dur="1000" fill="hold"/>
                                        <p:tgtEl>
                                          <p:spTgt spid="14"/>
                                        </p:tgtEl>
                                        <p:attrNameLst>
                                          <p:attrName>ppt_w</p:attrName>
                                        </p:attrNameLst>
                                      </p:cBhvr>
                                      <p:tavLst>
                                        <p:tav tm="0">
                                          <p:val>
                                            <p:strVal val="#ppt_w*0.70"/>
                                          </p:val>
                                        </p:tav>
                                        <p:tav tm="100000">
                                          <p:val>
                                            <p:strVal val="#ppt_w"/>
                                          </p:val>
                                        </p:tav>
                                      </p:tavLst>
                                    </p:anim>
                                    <p:anim calcmode="lin" valueType="num">
                                      <p:cBhvr>
                                        <p:cTn id="64" dur="1000" fill="hold"/>
                                        <p:tgtEl>
                                          <p:spTgt spid="14"/>
                                        </p:tgtEl>
                                        <p:attrNameLst>
                                          <p:attrName>ppt_h</p:attrName>
                                        </p:attrNameLst>
                                      </p:cBhvr>
                                      <p:tavLst>
                                        <p:tav tm="0">
                                          <p:val>
                                            <p:strVal val="#ppt_h"/>
                                          </p:val>
                                        </p:tav>
                                        <p:tav tm="100000">
                                          <p:val>
                                            <p:strVal val="#ppt_h"/>
                                          </p:val>
                                        </p:tav>
                                      </p:tavLst>
                                    </p:anim>
                                    <p:animEffect transition="in" filter="fade">
                                      <p:cBhvr>
                                        <p:cTn id="65" dur="1000"/>
                                        <p:tgtEl>
                                          <p:spTgt spid="14"/>
                                        </p:tgtEl>
                                      </p:cBhvr>
                                    </p:animEffec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15"/>
                                        </p:tgtEl>
                                        <p:attrNameLst>
                                          <p:attrName>style.visibility</p:attrName>
                                        </p:attrNameLst>
                                      </p:cBhvr>
                                      <p:to>
                                        <p:strVal val="visible"/>
                                      </p:to>
                                    </p:set>
                                    <p:anim calcmode="lin" valueType="num">
                                      <p:cBhvr>
                                        <p:cTn id="70" dur="1000" fill="hold"/>
                                        <p:tgtEl>
                                          <p:spTgt spid="15"/>
                                        </p:tgtEl>
                                        <p:attrNameLst>
                                          <p:attrName>ppt_w</p:attrName>
                                        </p:attrNameLst>
                                      </p:cBhvr>
                                      <p:tavLst>
                                        <p:tav tm="0">
                                          <p:val>
                                            <p:strVal val="#ppt_w*0.70"/>
                                          </p:val>
                                        </p:tav>
                                        <p:tav tm="100000">
                                          <p:val>
                                            <p:strVal val="#ppt_w"/>
                                          </p:val>
                                        </p:tav>
                                      </p:tavLst>
                                    </p:anim>
                                    <p:anim calcmode="lin" valueType="num">
                                      <p:cBhvr>
                                        <p:cTn id="71" dur="1000" fill="hold"/>
                                        <p:tgtEl>
                                          <p:spTgt spid="15"/>
                                        </p:tgtEl>
                                        <p:attrNameLst>
                                          <p:attrName>ppt_h</p:attrName>
                                        </p:attrNameLst>
                                      </p:cBhvr>
                                      <p:tavLst>
                                        <p:tav tm="0">
                                          <p:val>
                                            <p:strVal val="#ppt_h"/>
                                          </p:val>
                                        </p:tav>
                                        <p:tav tm="100000">
                                          <p:val>
                                            <p:strVal val="#ppt_h"/>
                                          </p:val>
                                        </p:tav>
                                      </p:tavLst>
                                    </p:anim>
                                    <p:animEffect transition="in" filter="fade">
                                      <p:cBhvr>
                                        <p:cTn id="72" dur="1000"/>
                                        <p:tgtEl>
                                          <p:spTgt spid="15"/>
                                        </p:tgtEl>
                                      </p:cBhvr>
                                    </p:animEffec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9" grpId="0">
        <p:bldAsOne/>
      </p:bldGraphic>
      <p:bldGraphic spid="10" grpId="0">
        <p:bldAsOne/>
      </p:bldGraphic>
      <p:bldGraphic spid="11" grpId="0">
        <p:bldAsOne/>
      </p:bldGraphic>
      <p:bldP spid="12" grpId="0" animBg="1"/>
      <p:bldP spid="13" grpId="0" animBg="1"/>
      <p:bldP spid="14" grpId="0" animBg="1"/>
      <p:bldP spid="15" grpId="0" animBg="1"/>
      <p:bldP spid="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Decentralization – between Politics and Policy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9432585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7741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IDDF – What and How </a:t>
            </a:r>
          </a:p>
        </p:txBody>
      </p:sp>
      <p:sp>
        <p:nvSpPr>
          <p:cNvPr id="3" name="Content Placeholder 2"/>
          <p:cNvSpPr>
            <a:spLocks noGrp="1"/>
          </p:cNvSpPr>
          <p:nvPr>
            <p:ph idx="1"/>
          </p:nvPr>
        </p:nvSpPr>
        <p:spPr/>
        <p:txBody>
          <a:bodyPr/>
          <a:lstStyle/>
          <a:p>
            <a:r>
              <a:rPr lang="en-US" dirty="0"/>
              <a:t>What is its main purpose?  To serve as an analytical framework to understand the decentralization system and identify political and policy constraints and opportunities (entry points) for improvement/reform.  </a:t>
            </a:r>
          </a:p>
          <a:p>
            <a:r>
              <a:rPr lang="en-US" dirty="0"/>
              <a:t>How does it work?  It is centered around a Core Decentralization Diagnostic and a series of interrelated modules (e.g. Accountability, HRM, PFM, Local Economic Development, Development Planning, Food Security, etc.) </a:t>
            </a:r>
          </a:p>
        </p:txBody>
      </p:sp>
    </p:spTree>
    <p:extLst>
      <p:ext uri="{BB962C8B-B14F-4D97-AF65-F5344CB8AC3E}">
        <p14:creationId xmlns:p14="http://schemas.microsoft.com/office/powerpoint/2010/main" val="2119552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7841" y="109099"/>
            <a:ext cx="10515600" cy="1325563"/>
          </a:xfrm>
        </p:spPr>
        <p:txBody>
          <a:bodyPr/>
          <a:lstStyle/>
          <a:p>
            <a:r>
              <a:rPr lang="en-US" b="1" dirty="0"/>
              <a:t>Core Diagnostic – The Six Primary Questions</a:t>
            </a:r>
          </a:p>
        </p:txBody>
      </p:sp>
      <p:sp>
        <p:nvSpPr>
          <p:cNvPr id="3" name="Content Placeholder 2"/>
          <p:cNvSpPr>
            <a:spLocks noGrp="1"/>
          </p:cNvSpPr>
          <p:nvPr>
            <p:ph idx="1"/>
          </p:nvPr>
        </p:nvSpPr>
        <p:spPr>
          <a:xfrm>
            <a:off x="614855" y="1292771"/>
            <a:ext cx="11303876" cy="5423339"/>
          </a:xfrm>
        </p:spPr>
        <p:txBody>
          <a:bodyPr>
            <a:normAutofit/>
          </a:bodyPr>
          <a:lstStyle/>
          <a:p>
            <a:pPr marL="742950" indent="-742950">
              <a:buFont typeface="+mj-lt"/>
              <a:buAutoNum type="arabicPeriod"/>
            </a:pPr>
            <a:r>
              <a:rPr lang="en-US" sz="3600" dirty="0"/>
              <a:t>The nature of the decentralization policy framework </a:t>
            </a:r>
          </a:p>
          <a:p>
            <a:pPr marL="742950" indent="-742950">
              <a:buFont typeface="+mj-lt"/>
              <a:buAutoNum type="arabicPeriod"/>
            </a:pPr>
            <a:r>
              <a:rPr lang="en-US" sz="3600" dirty="0"/>
              <a:t>The motives and origins underlying the framework</a:t>
            </a:r>
          </a:p>
          <a:p>
            <a:pPr marL="742950" indent="-742950">
              <a:buFont typeface="+mj-lt"/>
              <a:buAutoNum type="arabicPeriod"/>
            </a:pPr>
            <a:r>
              <a:rPr lang="en-US" sz="3600" dirty="0"/>
              <a:t>The degree to which the framework has been implemented as officially defined</a:t>
            </a:r>
          </a:p>
          <a:p>
            <a:pPr marL="742950" indent="-742950">
              <a:buFont typeface="+mj-lt"/>
              <a:buAutoNum type="arabicPeriod"/>
            </a:pPr>
            <a:r>
              <a:rPr lang="en-US" sz="3600" dirty="0"/>
              <a:t>The results the official framework has produced</a:t>
            </a:r>
          </a:p>
          <a:p>
            <a:pPr marL="742950" indent="-742950">
              <a:buFont typeface="+mj-lt"/>
              <a:buAutoNum type="arabicPeriod"/>
            </a:pPr>
            <a:r>
              <a:rPr lang="en-US" sz="3600" dirty="0"/>
              <a:t>The factors that have shaped decentralization as it has unfolded and their relative importance</a:t>
            </a:r>
          </a:p>
          <a:p>
            <a:pPr marL="742950" indent="-742950">
              <a:buFont typeface="+mj-lt"/>
              <a:buAutoNum type="arabicPeriod"/>
            </a:pPr>
            <a:r>
              <a:rPr lang="en-US" sz="3600" dirty="0"/>
              <a:t>Viable and strategic opportunities for taking pragmatic steps to make progress in the future </a:t>
            </a:r>
          </a:p>
        </p:txBody>
      </p:sp>
    </p:spTree>
    <p:extLst>
      <p:ext uri="{BB962C8B-B14F-4D97-AF65-F5344CB8AC3E}">
        <p14:creationId xmlns:p14="http://schemas.microsoft.com/office/powerpoint/2010/main" val="2949692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4985" y="960895"/>
            <a:ext cx="11379868" cy="4940098"/>
          </a:xfrm>
          <a:prstGeom prst="rect">
            <a:avLst/>
          </a:prstGeom>
        </p:spPr>
      </p:pic>
      <p:sp>
        <p:nvSpPr>
          <p:cNvPr id="7" name="Title 1"/>
          <p:cNvSpPr txBox="1">
            <a:spLocks/>
          </p:cNvSpPr>
          <p:nvPr/>
        </p:nvSpPr>
        <p:spPr>
          <a:xfrm>
            <a:off x="374985" y="0"/>
            <a:ext cx="11023484" cy="968794"/>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a:t>1.  Assessing the Decentralization Policy Framework</a:t>
            </a:r>
          </a:p>
        </p:txBody>
      </p:sp>
    </p:spTree>
    <p:extLst>
      <p:ext uri="{BB962C8B-B14F-4D97-AF65-F5344CB8AC3E}">
        <p14:creationId xmlns:p14="http://schemas.microsoft.com/office/powerpoint/2010/main" val="2775265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063"/>
            <a:ext cx="10515600" cy="1325563"/>
          </a:xfrm>
        </p:spPr>
        <p:txBody>
          <a:bodyPr/>
          <a:lstStyle/>
          <a:p>
            <a:r>
              <a:rPr lang="en-US" b="1" dirty="0"/>
              <a:t>Policy and System Basics </a:t>
            </a:r>
            <a:r>
              <a:rPr lang="en-US" sz="2800" b="1" dirty="0"/>
              <a:t>(sample of questions)</a:t>
            </a:r>
            <a:endParaRPr lang="en-US" b="1" dirty="0"/>
          </a:p>
        </p:txBody>
      </p:sp>
      <p:sp>
        <p:nvSpPr>
          <p:cNvPr id="3" name="Content Placeholder 2"/>
          <p:cNvSpPr>
            <a:spLocks noGrp="1"/>
          </p:cNvSpPr>
          <p:nvPr>
            <p:ph idx="1"/>
          </p:nvPr>
        </p:nvSpPr>
        <p:spPr>
          <a:xfrm>
            <a:off x="838200" y="1497724"/>
            <a:ext cx="10515600" cy="5108027"/>
          </a:xfrm>
        </p:spPr>
        <p:txBody>
          <a:bodyPr>
            <a:normAutofit/>
          </a:bodyPr>
          <a:lstStyle/>
          <a:p>
            <a:r>
              <a:rPr lang="en-US" dirty="0"/>
              <a:t>What are the </a:t>
            </a:r>
            <a:r>
              <a:rPr lang="en-US" b="1" dirty="0"/>
              <a:t>officially stated goals</a:t>
            </a:r>
            <a:r>
              <a:rPr lang="en-US" dirty="0"/>
              <a:t> of decentralization and are they specifically prioritized? Common overarching goals might include development, democratization, service delivery efficiency, poverty reduction, conflict reduction, etc.)  </a:t>
            </a:r>
          </a:p>
          <a:p>
            <a:r>
              <a:rPr lang="en-US" dirty="0"/>
              <a:t>What </a:t>
            </a:r>
            <a:r>
              <a:rPr lang="en-US" b="1" dirty="0"/>
              <a:t>primary form</a:t>
            </a:r>
            <a:r>
              <a:rPr lang="en-US" dirty="0"/>
              <a:t> does the decentralization take (devolution, </a:t>
            </a:r>
            <a:r>
              <a:rPr lang="en-US" dirty="0" err="1"/>
              <a:t>deconcentration</a:t>
            </a:r>
            <a:r>
              <a:rPr lang="en-US" dirty="0"/>
              <a:t>, delegation, mixed)?</a:t>
            </a:r>
          </a:p>
          <a:p>
            <a:r>
              <a:rPr lang="en-US" dirty="0"/>
              <a:t>What are the </a:t>
            </a:r>
            <a:r>
              <a:rPr lang="en-US" b="1" dirty="0"/>
              <a:t>key features</a:t>
            </a:r>
            <a:r>
              <a:rPr lang="en-US" dirty="0"/>
              <a:t> of the central and subnational government structures (unitary/federal, number and nature/role of each level, share of total public revenues and expenditures, etc.)? </a:t>
            </a:r>
          </a:p>
          <a:p>
            <a:r>
              <a:rPr lang="en-US" dirty="0"/>
              <a:t>How developed is the general </a:t>
            </a:r>
            <a:r>
              <a:rPr lang="en-US" b="1" dirty="0"/>
              <a:t>governance legal framework</a:t>
            </a:r>
            <a:r>
              <a:rPr lang="en-US" dirty="0"/>
              <a:t> (rule of law, civil society rights, freedom of association/press/information)?</a:t>
            </a:r>
          </a:p>
          <a:p>
            <a:endParaRPr lang="en-US" dirty="0"/>
          </a:p>
        </p:txBody>
      </p:sp>
    </p:spTree>
    <p:extLst>
      <p:ext uri="{BB962C8B-B14F-4D97-AF65-F5344CB8AC3E}">
        <p14:creationId xmlns:p14="http://schemas.microsoft.com/office/powerpoint/2010/main" val="99670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1790</TotalTime>
  <Words>826</Words>
  <Application>Microsoft Office PowerPoint</Application>
  <PresentationFormat>Widescreen</PresentationFormat>
  <Paragraphs>75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MS PGothic</vt:lpstr>
      <vt:lpstr>Arial</vt:lpstr>
      <vt:lpstr>Arial Rounded MT Bold</vt:lpstr>
      <vt:lpstr>Calibri</vt:lpstr>
      <vt:lpstr>Calibri Light</vt:lpstr>
      <vt:lpstr>Office Theme</vt:lpstr>
      <vt:lpstr> for the European Commission DG DEVCO B2  Workshop on Territorial Approaches to Local Development Dar es Salaam – April 2016    </vt:lpstr>
      <vt:lpstr>Principles meet Reality… and your Questions</vt:lpstr>
      <vt:lpstr>Understanding the Context</vt:lpstr>
      <vt:lpstr>PowerPoint Presentation</vt:lpstr>
      <vt:lpstr>Decentralization – between Politics and Policy</vt:lpstr>
      <vt:lpstr>IDDF – What and How </vt:lpstr>
      <vt:lpstr>Core Diagnostic – The Six Primary Questions</vt:lpstr>
      <vt:lpstr>PowerPoint Presentation</vt:lpstr>
      <vt:lpstr>Policy and System Basics (sample of questions)</vt:lpstr>
      <vt:lpstr>Framework Characteristics (sample questions)</vt:lpstr>
      <vt:lpstr>Framework Details (sample questions)</vt:lpstr>
      <vt:lpstr>PowerPoint Presentation</vt:lpstr>
      <vt:lpstr>Work in progress…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Giuliano Bosi</dc:creator>
  <cp:lastModifiedBy>Giuliano Bosi</cp:lastModifiedBy>
  <cp:revision>39</cp:revision>
  <dcterms:created xsi:type="dcterms:W3CDTF">2016-04-04T22:46:08Z</dcterms:created>
  <dcterms:modified xsi:type="dcterms:W3CDTF">2016-04-06T06:28:24Z</dcterms:modified>
</cp:coreProperties>
</file>