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3" r:id="rId2"/>
    <p:sldId id="344" r:id="rId3"/>
    <p:sldId id="347" r:id="rId4"/>
    <p:sldId id="348" r:id="rId5"/>
    <p:sldId id="345" r:id="rId6"/>
    <p:sldId id="346" r:id="rId7"/>
    <p:sldId id="349" r:id="rId8"/>
    <p:sldId id="350" r:id="rId9"/>
    <p:sldId id="342" r:id="rId10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DRIGUEZ BILBAO Jorge (DEVCO)" initials="RBJ(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5EC1"/>
    <a:srgbClr val="3166CF"/>
    <a:srgbClr val="3E6FD2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238114B0-41C2-4041-9572-2B9A9A5A0C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1090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7F9695FB-D908-4160-AE67-B85245447B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1658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9637" indent="-288322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2pPr>
            <a:lvl3pPr marL="1153287" indent="-230657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3pPr>
            <a:lvl4pPr marL="1614602" indent="-230657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4pPr>
            <a:lvl5pPr marL="2075917" indent="-230657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5pPr>
            <a:lvl6pPr marL="2537231" indent="-2306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6pPr>
            <a:lvl7pPr marL="2998546" indent="-2306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7pPr>
            <a:lvl8pPr marL="3459861" indent="-2306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8pPr>
            <a:lvl9pPr marL="3921176" indent="-2306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F6E14673-1557-5148-AF9B-8C9C6731C3CA}" type="slidenum">
              <a:rPr lang="en-GB" smtClean="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rPr>
              <a:pPr eaLnBrk="1" hangingPunct="1">
                <a:defRPr/>
              </a:pPr>
              <a:t>1</a:t>
            </a:fld>
            <a:endParaRPr lang="en-GB" smtClean="0">
              <a:solidFill>
                <a:schemeClr val="tx1"/>
              </a:solidFill>
              <a:latin typeface="Arial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 txBox="1">
            <a:spLocks noGrp="1" noChangeArrowheads="1"/>
          </p:cNvSpPr>
          <p:nvPr/>
        </p:nvSpPr>
        <p:spPr bwMode="auto">
          <a:xfrm>
            <a:off x="3851802" y="9430946"/>
            <a:ext cx="2945873" cy="49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85" tIns="45642" rIns="91285" bIns="45642" anchor="b"/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9pPr>
          </a:lstStyle>
          <a:p>
            <a:pPr algn="r" eaLnBrk="1" hangingPunct="1"/>
            <a:fld id="{341D18D5-03BF-BF4E-90F6-A5DA387C5679}" type="slidenum">
              <a:rPr lang="en-GB">
                <a:latin typeface="Times New Roman" charset="0"/>
                <a:cs typeface="Times New Roman" charset="0"/>
              </a:rPr>
              <a:pPr algn="r" eaLnBrk="1" hangingPunct="1"/>
              <a:t>7</a:t>
            </a:fld>
            <a:endParaRPr lang="en-GB">
              <a:latin typeface="Times New Roman" charset="0"/>
              <a:cs typeface="Times New Roman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7535" y="743539"/>
            <a:ext cx="4985818" cy="3722489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536" y="4717072"/>
            <a:ext cx="4982606" cy="446602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GB">
                <a:latin typeface="Arial" charset="0"/>
                <a:ea typeface="MS PGothic" charset="0"/>
              </a:rPr>
              <a:t>Instead of Conditionality on Allocation of Funds in a FA, such an agreement could be done at inter-ministerial level or between Central gov and SN gov. (See BS to DTI in SA)</a:t>
            </a:r>
          </a:p>
          <a:p>
            <a:pPr eaLnBrk="1" hangingPunct="1">
              <a:defRPr/>
            </a:pPr>
            <a:endParaRPr lang="en-GB">
              <a:latin typeface="Arial" charset="0"/>
              <a:ea typeface="MS PGothic" charset="0"/>
            </a:endParaRPr>
          </a:p>
          <a:p>
            <a:pPr eaLnBrk="1" hangingPunct="1">
              <a:defRPr/>
            </a:pPr>
            <a:r>
              <a:rPr lang="en-GB">
                <a:latin typeface="Arial" charset="0"/>
                <a:ea typeface="MS PGothic" charset="0"/>
              </a:rPr>
              <a:t>Policy dialogue and performance indicators must cover whole sector or gov policy on poverty alleviation (GBS) NOT ONLY OUR OR DONOR ASSISTANCE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6A141FA3-1B77-4EDE-B230-E919C600B68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34B9A-3F2F-4DB3-9330-A2B68B9D3EE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214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2E535-0D9E-44A9-92E6-071940868D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411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732B6-9473-4A6E-8279-835F0110B54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220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C9BF0-DD5A-41A8-A693-6DCB2E22C0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32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D24D1-6082-46A9-9164-B3458B4B22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196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DC4E9-B2D2-4CA3-8B91-1DEB4ACFDA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94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49431-66B6-4E61-A837-54177C86D1F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931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AF8C7-62B3-4745-A19C-C8841CCBD9C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279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C4D0F-52B2-4058-A1CC-B854D9BFFA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996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C57E4-EA20-4377-89DB-5C0C6A4F79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655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6369C9B6-13D8-4661-B895-9C9656DECCF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07950" y="1125538"/>
            <a:ext cx="8863013" cy="4679950"/>
          </a:xfrm>
        </p:spPr>
        <p:txBody>
          <a:bodyPr/>
          <a:lstStyle/>
          <a:p>
            <a:pPr algn="ctr"/>
            <a:r>
              <a:rPr lang="en-GB" sz="2400" dirty="0">
                <a:solidFill>
                  <a:srgbClr val="E7B400"/>
                </a:solidFill>
                <a:latin typeface="Verdana" charset="0"/>
              </a:rPr>
              <a:t/>
            </a:r>
            <a:br>
              <a:rPr lang="en-GB" sz="2400" dirty="0">
                <a:solidFill>
                  <a:srgbClr val="E7B400"/>
                </a:solidFill>
                <a:latin typeface="Verdana" charset="0"/>
              </a:rPr>
            </a:br>
            <a:r>
              <a:rPr lang="en-GB" sz="2400" dirty="0">
                <a:solidFill>
                  <a:srgbClr val="E7B400"/>
                </a:solidFill>
                <a:latin typeface="Verdana" charset="0"/>
              </a:rPr>
              <a:t/>
            </a:r>
            <a:br>
              <a:rPr lang="en-GB" sz="2400" dirty="0">
                <a:solidFill>
                  <a:srgbClr val="E7B400"/>
                </a:solidFill>
                <a:latin typeface="Verdana" charset="0"/>
              </a:rPr>
            </a:br>
            <a:r>
              <a:rPr lang="en-GB" sz="2400" dirty="0">
                <a:solidFill>
                  <a:srgbClr val="E7B400"/>
                </a:solidFill>
                <a:latin typeface="Verdana" charset="0"/>
              </a:rPr>
              <a:t/>
            </a:r>
            <a:br>
              <a:rPr lang="en-GB" sz="2400" dirty="0">
                <a:solidFill>
                  <a:srgbClr val="E7B400"/>
                </a:solidFill>
                <a:latin typeface="Verdana" charset="0"/>
              </a:rPr>
            </a:br>
            <a:r>
              <a:rPr lang="en-GB" sz="2400" dirty="0">
                <a:solidFill>
                  <a:srgbClr val="E7B400"/>
                </a:solidFill>
                <a:latin typeface="Verdana" charset="0"/>
              </a:rPr>
              <a:t/>
            </a:r>
            <a:br>
              <a:rPr lang="en-GB" sz="2400" dirty="0">
                <a:solidFill>
                  <a:srgbClr val="E7B400"/>
                </a:solidFill>
                <a:latin typeface="Verdana" charset="0"/>
              </a:rPr>
            </a:br>
            <a:r>
              <a:rPr lang="en-GB" sz="2400" dirty="0">
                <a:solidFill>
                  <a:srgbClr val="E7B400"/>
                </a:solidFill>
                <a:latin typeface="Verdana" charset="0"/>
              </a:rPr>
              <a:t/>
            </a:r>
            <a:br>
              <a:rPr lang="en-GB" sz="2400" dirty="0">
                <a:solidFill>
                  <a:srgbClr val="E7B400"/>
                </a:solidFill>
                <a:latin typeface="Verdana" charset="0"/>
              </a:rPr>
            </a:br>
            <a:r>
              <a:rPr lang="en-GB" sz="2400" dirty="0">
                <a:latin typeface="Verdana" charset="0"/>
              </a:rPr>
              <a:t/>
            </a:r>
            <a:br>
              <a:rPr lang="en-GB" sz="2400" dirty="0">
                <a:latin typeface="Verdana" charset="0"/>
              </a:rPr>
            </a:br>
            <a:r>
              <a:rPr lang="en-GB" sz="3200" dirty="0">
                <a:latin typeface="Verdana" charset="0"/>
              </a:rPr>
              <a:t>Session </a:t>
            </a:r>
            <a:r>
              <a:rPr lang="en-GB" sz="3200" dirty="0">
                <a:latin typeface="Verdana" charset="0"/>
              </a:rPr>
              <a:t>3</a:t>
            </a:r>
            <a:r>
              <a:rPr lang="en-GB" sz="3200" dirty="0" smtClean="0">
                <a:latin typeface="Verdana" charset="0"/>
              </a:rPr>
              <a:t>.1</a:t>
            </a:r>
            <a:r>
              <a:rPr lang="en-GB" sz="3200" dirty="0">
                <a:latin typeface="Verdana" charset="0"/>
              </a:rPr>
              <a:t>. </a:t>
            </a:r>
            <a:br>
              <a:rPr lang="en-GB" sz="3200" dirty="0">
                <a:latin typeface="Verdana" charset="0"/>
              </a:rPr>
            </a:br>
            <a:r>
              <a:rPr lang="en-GB" sz="3200" dirty="0">
                <a:latin typeface="Verdana" charset="0"/>
              </a:rPr>
              <a:t>Defining the scope (entry points, foreseen outcomes) of a EU Support program to </a:t>
            </a:r>
            <a:r>
              <a:rPr lang="en-GB" sz="3200" dirty="0" smtClean="0">
                <a:latin typeface="Verdana" charset="0"/>
              </a:rPr>
              <a:t>D-LG-TD</a:t>
            </a:r>
            <a:r>
              <a:rPr lang="en-GB" sz="3200" dirty="0">
                <a:latin typeface="Verdana" charset="0"/>
              </a:rPr>
              <a:t/>
            </a:r>
            <a:br>
              <a:rPr lang="en-GB" sz="3200" dirty="0">
                <a:latin typeface="Verdana" charset="0"/>
              </a:rPr>
            </a:br>
            <a:r>
              <a:rPr lang="en-GB" sz="3200" dirty="0">
                <a:latin typeface="Verdana" charset="0"/>
              </a:rPr>
              <a:t>Introduction</a:t>
            </a:r>
            <a:br>
              <a:rPr lang="en-GB" sz="3200" dirty="0">
                <a:latin typeface="Verdana" charset="0"/>
              </a:rPr>
            </a:br>
            <a:r>
              <a:rPr lang="fr-FR" sz="3200" dirty="0">
                <a:latin typeface="Verdana" charset="0"/>
              </a:rPr>
              <a:t/>
            </a:r>
            <a:br>
              <a:rPr lang="fr-FR" sz="3200" dirty="0">
                <a:latin typeface="Verdana" charset="0"/>
              </a:rPr>
            </a:br>
            <a:r>
              <a:rPr lang="en-GB" sz="2000" b="0" dirty="0">
                <a:latin typeface="Verdana" charset="0"/>
              </a:rPr>
              <a:t>Jorge Rodriguez Bilbao</a:t>
            </a:r>
            <a:br>
              <a:rPr lang="en-GB" sz="2000" b="0" dirty="0">
                <a:latin typeface="Verdana" charset="0"/>
              </a:rPr>
            </a:br>
            <a:r>
              <a:rPr lang="en-GB" sz="2000" b="0" dirty="0">
                <a:latin typeface="Verdana" charset="0"/>
              </a:rPr>
              <a:t>“Civil Society &amp; Local Authorities"</a:t>
            </a:r>
            <a:br>
              <a:rPr lang="en-GB" sz="2000" b="0" dirty="0">
                <a:latin typeface="Verdana" charset="0"/>
              </a:rPr>
            </a:br>
            <a:r>
              <a:rPr lang="en-GB" sz="2000" b="0" dirty="0">
                <a:latin typeface="Verdana" charset="0"/>
              </a:rPr>
              <a:t>European Commission-DG DEVCO </a:t>
            </a:r>
            <a:r>
              <a:rPr lang="en-GB" sz="2000" b="0" dirty="0" smtClean="0">
                <a:latin typeface="Verdana" charset="0"/>
              </a:rPr>
              <a:t>B2</a:t>
            </a:r>
            <a:br>
              <a:rPr lang="en-GB" sz="2000" b="0" dirty="0" smtClean="0">
                <a:latin typeface="Verdana" charset="0"/>
              </a:rPr>
            </a:br>
            <a:r>
              <a:rPr lang="en-GB" sz="2000" b="0" dirty="0" smtClean="0">
                <a:latin typeface="Verdana" charset="0"/>
              </a:rPr>
              <a:t/>
            </a:r>
            <a:br>
              <a:rPr lang="en-GB" sz="2000" b="0" dirty="0" smtClean="0">
                <a:latin typeface="Verdana" charset="0"/>
              </a:rPr>
            </a:br>
            <a:r>
              <a:rPr lang="en-AU" sz="2000" b="0" dirty="0">
                <a:latin typeface="Verdana" charset="0"/>
              </a:rPr>
              <a:t>What does it entail and how can it be fostered </a:t>
            </a:r>
            <a:r>
              <a:rPr lang="en-GB" sz="2000" b="0" dirty="0">
                <a:latin typeface="Verdana" charset="0"/>
              </a:rPr>
              <a:t/>
            </a:r>
            <a:br>
              <a:rPr lang="en-GB" sz="2000" b="0" dirty="0">
                <a:latin typeface="Verdana" charset="0"/>
              </a:rPr>
            </a:br>
            <a:r>
              <a:rPr lang="en-AU" sz="2000" b="0" dirty="0">
                <a:latin typeface="Verdana" charset="0"/>
              </a:rPr>
              <a:t>in Eastern and Southern African countries? </a:t>
            </a:r>
            <a:r>
              <a:rPr lang="en-GB" sz="2000" b="0" dirty="0">
                <a:latin typeface="Verdana" charset="0"/>
              </a:rPr>
              <a:t/>
            </a:r>
            <a:br>
              <a:rPr lang="en-GB" sz="2000" b="0" dirty="0">
                <a:latin typeface="Verdana" charset="0"/>
              </a:rPr>
            </a:br>
            <a:r>
              <a:rPr lang="en-GB" sz="2000" b="0" dirty="0">
                <a:latin typeface="Verdana" charset="0"/>
              </a:rPr>
              <a:t>Dar </a:t>
            </a:r>
            <a:r>
              <a:rPr lang="en-GB" sz="2000" b="0" dirty="0" err="1">
                <a:latin typeface="Verdana" charset="0"/>
              </a:rPr>
              <a:t>Es</a:t>
            </a:r>
            <a:r>
              <a:rPr lang="en-GB" sz="2000" b="0" dirty="0">
                <a:latin typeface="Verdana" charset="0"/>
              </a:rPr>
              <a:t> Salaam, 04</a:t>
            </a:r>
            <a:r>
              <a:rPr lang="en-GB" altLang="en-US" sz="2000" b="0" dirty="0">
                <a:latin typeface="Verdana" charset="0"/>
              </a:rPr>
              <a:t> to 6 April 2016 </a:t>
            </a:r>
            <a:r>
              <a:rPr lang="en-GB" sz="2000" dirty="0">
                <a:ea typeface="MS PGothic" pitchFamily="34" charset="-128"/>
                <a:cs typeface="Arial" pitchFamily="34" charset="0"/>
              </a:rPr>
              <a:t/>
            </a:r>
            <a:br>
              <a:rPr lang="en-GB" sz="2000" dirty="0">
                <a:ea typeface="MS PGothic" pitchFamily="34" charset="-128"/>
                <a:cs typeface="Arial" pitchFamily="34" charset="0"/>
              </a:rPr>
            </a:br>
            <a:r>
              <a:rPr lang="en-GB" sz="2000" b="0" kern="1200" dirty="0">
                <a:latin typeface="Verdana" charset="0"/>
                <a:ea typeface="MS PGothic" charset="0"/>
                <a:cs typeface="Arial" charset="0"/>
              </a:rPr>
              <a:t/>
            </a:r>
            <a:br>
              <a:rPr lang="en-GB" sz="2000" b="0" kern="1200" dirty="0">
                <a:latin typeface="Verdana" charset="0"/>
                <a:ea typeface="MS PGothic" charset="0"/>
                <a:cs typeface="Arial" charset="0"/>
              </a:rPr>
            </a:br>
            <a:r>
              <a:rPr lang="en-GB" sz="2000" kern="1200" dirty="0">
                <a:latin typeface="Verdana" charset="0"/>
                <a:ea typeface="MS PGothic" charset="0"/>
                <a:cs typeface="Arial" charset="0"/>
              </a:rPr>
              <a:t/>
            </a:r>
            <a:br>
              <a:rPr lang="en-GB" sz="2000" kern="1200" dirty="0">
                <a:latin typeface="Verdana" charset="0"/>
                <a:ea typeface="MS PGothic" charset="0"/>
                <a:cs typeface="Arial" charset="0"/>
              </a:rPr>
            </a:br>
            <a:r>
              <a:rPr lang="en-GB" sz="2000" dirty="0">
                <a:solidFill>
                  <a:srgbClr val="E7B400"/>
                </a:solidFill>
                <a:latin typeface="Verdana" charset="0"/>
              </a:rPr>
              <a:t/>
            </a:r>
            <a:br>
              <a:rPr lang="en-GB" sz="2000" dirty="0">
                <a:solidFill>
                  <a:srgbClr val="E7B400"/>
                </a:solidFill>
                <a:latin typeface="Verdana" charset="0"/>
              </a:rPr>
            </a:br>
            <a:r>
              <a:rPr lang="fr-FR" sz="3200" dirty="0">
                <a:latin typeface="Verdana" charset="0"/>
              </a:rPr>
              <a:t/>
            </a:r>
            <a:br>
              <a:rPr lang="fr-FR" sz="3200" dirty="0">
                <a:latin typeface="Verdana" charset="0"/>
              </a:rPr>
            </a:br>
            <a:r>
              <a:rPr lang="fr-FR" sz="2400" dirty="0">
                <a:latin typeface="Verdana" charset="0"/>
              </a:rPr>
              <a:t> </a:t>
            </a:r>
            <a:endParaRPr lang="fr-BE" sz="2000" b="0" dirty="0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4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901137"/>
              </p:ext>
            </p:extLst>
          </p:nvPr>
        </p:nvGraphicFramePr>
        <p:xfrm>
          <a:off x="809184" y="914400"/>
          <a:ext cx="7844872" cy="5831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Visio" r:id="rId3" imgW="6225432" imgH="4625106" progId="Visio.Drawing.11">
                  <p:embed/>
                </p:oleObj>
              </mc:Choice>
              <mc:Fallback>
                <p:oleObj name="Visio" r:id="rId3" imgW="6225432" imgH="462510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184" y="914400"/>
                        <a:ext cx="7844872" cy="58317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16632"/>
            <a:ext cx="8915400" cy="563562"/>
          </a:xfrm>
        </p:spPr>
        <p:txBody>
          <a:bodyPr>
            <a:noAutofit/>
          </a:bodyPr>
          <a:lstStyle/>
          <a:p>
            <a:pPr algn="l"/>
            <a:r>
              <a:rPr lang="en-US" sz="2400" kern="1200" dirty="0">
                <a:solidFill>
                  <a:srgbClr val="FFD624"/>
                </a:solidFill>
              </a:rPr>
              <a:t>TALD-supporting Program Framework : where to focus ?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93357" y="908720"/>
            <a:ext cx="8676456" cy="9361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9512" y="2564904"/>
            <a:ext cx="3312368" cy="31683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831632" y="2492896"/>
            <a:ext cx="3312368" cy="331236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827584" y="5705872"/>
            <a:ext cx="8064896" cy="11521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86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704382"/>
              </p:ext>
            </p:extLst>
          </p:nvPr>
        </p:nvGraphicFramePr>
        <p:xfrm>
          <a:off x="809184" y="914400"/>
          <a:ext cx="7844872" cy="5831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Visio" r:id="rId3" imgW="6225432" imgH="4625106" progId="Visio.Drawing.11">
                  <p:embed/>
                </p:oleObj>
              </mc:Choice>
              <mc:Fallback>
                <p:oleObj name="Visio" r:id="rId3" imgW="6225432" imgH="462510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184" y="914400"/>
                        <a:ext cx="7844872" cy="58317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16632"/>
            <a:ext cx="8915400" cy="563562"/>
          </a:xfrm>
        </p:spPr>
        <p:txBody>
          <a:bodyPr>
            <a:noAutofit/>
          </a:bodyPr>
          <a:lstStyle/>
          <a:p>
            <a:pPr algn="l"/>
            <a:r>
              <a:rPr lang="en-US" sz="2400" kern="1200" dirty="0">
                <a:solidFill>
                  <a:srgbClr val="FFD624"/>
                </a:solidFill>
              </a:rPr>
              <a:t>TALD-supporting Program Framework : where to focus ?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93357" y="908720"/>
            <a:ext cx="8676456" cy="9361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831632" y="2492896"/>
            <a:ext cx="3312368" cy="331236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827584" y="5705872"/>
            <a:ext cx="8064896" cy="11521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04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8442350"/>
              </p:ext>
            </p:extLst>
          </p:nvPr>
        </p:nvGraphicFramePr>
        <p:xfrm>
          <a:off x="809184" y="914400"/>
          <a:ext cx="7844872" cy="5831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Visio" r:id="rId3" imgW="6225432" imgH="4625106" progId="Visio.Drawing.11">
                  <p:embed/>
                </p:oleObj>
              </mc:Choice>
              <mc:Fallback>
                <p:oleObj name="Visio" r:id="rId3" imgW="6225432" imgH="462510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184" y="914400"/>
                        <a:ext cx="7844872" cy="58317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16632"/>
            <a:ext cx="8915400" cy="563562"/>
          </a:xfrm>
        </p:spPr>
        <p:txBody>
          <a:bodyPr>
            <a:noAutofit/>
          </a:bodyPr>
          <a:lstStyle/>
          <a:p>
            <a:pPr algn="l"/>
            <a:r>
              <a:rPr lang="en-US" sz="2400" kern="1200" dirty="0">
                <a:solidFill>
                  <a:srgbClr val="FFD624"/>
                </a:solidFill>
              </a:rPr>
              <a:t>TALD-supporting Program Framework : where to focus ?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93357" y="908720"/>
            <a:ext cx="8676456" cy="9361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827584" y="5705872"/>
            <a:ext cx="8064896" cy="11521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61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161587"/>
              </p:ext>
            </p:extLst>
          </p:nvPr>
        </p:nvGraphicFramePr>
        <p:xfrm>
          <a:off x="809184" y="914400"/>
          <a:ext cx="7844872" cy="5831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Visio" r:id="rId3" imgW="6225432" imgH="4625106" progId="Visio.Drawing.11">
                  <p:embed/>
                </p:oleObj>
              </mc:Choice>
              <mc:Fallback>
                <p:oleObj name="Visio" r:id="rId3" imgW="6225432" imgH="462510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184" y="914400"/>
                        <a:ext cx="7844872" cy="58317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16632"/>
            <a:ext cx="8915400" cy="563562"/>
          </a:xfrm>
        </p:spPr>
        <p:txBody>
          <a:bodyPr>
            <a:noAutofit/>
          </a:bodyPr>
          <a:lstStyle/>
          <a:p>
            <a:pPr algn="l"/>
            <a:r>
              <a:rPr lang="en-US" sz="2400" kern="1200" dirty="0">
                <a:solidFill>
                  <a:srgbClr val="FFD624"/>
                </a:solidFill>
              </a:rPr>
              <a:t>TALD-supporting Program Framework : where to focus ?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93357" y="908720"/>
            <a:ext cx="8676456" cy="9361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02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161587"/>
              </p:ext>
            </p:extLst>
          </p:nvPr>
        </p:nvGraphicFramePr>
        <p:xfrm>
          <a:off x="809184" y="914400"/>
          <a:ext cx="7844872" cy="5831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Visio" r:id="rId3" imgW="6225432" imgH="4625106" progId="Visio.Drawing.11">
                  <p:embed/>
                </p:oleObj>
              </mc:Choice>
              <mc:Fallback>
                <p:oleObj name="Visio" r:id="rId3" imgW="6225432" imgH="462510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184" y="914400"/>
                        <a:ext cx="7844872" cy="58317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16632"/>
            <a:ext cx="8915400" cy="563562"/>
          </a:xfrm>
        </p:spPr>
        <p:txBody>
          <a:bodyPr>
            <a:noAutofit/>
          </a:bodyPr>
          <a:lstStyle/>
          <a:p>
            <a:pPr algn="l"/>
            <a:r>
              <a:rPr lang="en-US" sz="2400" kern="1200" dirty="0">
                <a:solidFill>
                  <a:srgbClr val="FFD624"/>
                </a:solidFill>
              </a:rPr>
              <a:t>TALD-supporting Program Framework : where to focus ?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93357" y="908720"/>
            <a:ext cx="8676456" cy="9361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02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468313" y="2565400"/>
            <a:ext cx="8280401" cy="5976938"/>
          </a:xfrm>
        </p:spPr>
        <p:txBody>
          <a:bodyPr/>
          <a:lstStyle/>
          <a:p>
            <a:pPr marL="482600" indent="-482600" eaLnBrk="1" hangingPunct="1">
              <a:lnSpc>
                <a:spcPct val="80000"/>
              </a:lnSpc>
              <a:buFont typeface="Times" charset="0"/>
              <a:buNone/>
              <a:defRPr/>
            </a:pPr>
            <a:endParaRPr lang="en-US" dirty="0">
              <a:ea typeface="MS PGothic" charset="0"/>
            </a:endParaRPr>
          </a:p>
          <a:p>
            <a:pPr marL="482600" indent="-482600"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b="1" dirty="0">
              <a:ea typeface="MS PGothic" charset="0"/>
            </a:endParaRPr>
          </a:p>
          <a:p>
            <a:pPr marL="482600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en-US" dirty="0">
              <a:ea typeface="MS PGothic" charset="0"/>
            </a:endParaRPr>
          </a:p>
          <a:p>
            <a:pPr marL="482600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en-GB" b="1" dirty="0">
              <a:ea typeface="MS PGothic" charset="0"/>
            </a:endParaRPr>
          </a:p>
          <a:p>
            <a:pPr marL="482600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en-US" sz="3200" b="1" kern="1200" dirty="0">
              <a:ea typeface="MS PGothic" charset="0"/>
            </a:endParaRPr>
          </a:p>
          <a:p>
            <a:pPr marL="1044575" lvl="1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en-US" sz="2400" dirty="0">
              <a:ea typeface="MS PGothic" charset="0"/>
            </a:endParaRPr>
          </a:p>
          <a:p>
            <a:pPr marL="1044575" lvl="1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en-US" sz="2400" dirty="0">
              <a:ea typeface="MS PGothic" charset="0"/>
            </a:endParaRPr>
          </a:p>
          <a:p>
            <a:pPr marL="1044575" lvl="1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en-US" sz="2400" dirty="0">
              <a:ea typeface="MS PGothic" charset="0"/>
            </a:endParaRPr>
          </a:p>
          <a:p>
            <a:pPr marL="1044575" lvl="1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en-US" sz="2400" dirty="0">
              <a:ea typeface="MS PGothic" charset="0"/>
            </a:endParaRPr>
          </a:p>
          <a:p>
            <a:pPr marL="1044575" lvl="1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en-US" sz="2400" dirty="0">
              <a:ea typeface="MS PGothic" charset="0"/>
            </a:endParaRPr>
          </a:p>
          <a:p>
            <a:pPr marL="1044575" lvl="1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en-US" sz="2400" dirty="0">
              <a:ea typeface="MS PGothic" charset="0"/>
            </a:endParaRPr>
          </a:p>
          <a:p>
            <a:pPr marL="482600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en-US" dirty="0">
              <a:ea typeface="MS PGothic" charset="0"/>
            </a:endParaRPr>
          </a:p>
          <a:p>
            <a:pPr marL="482600" indent="-482600"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en-US" dirty="0">
                <a:ea typeface="MS PGothic" charset="0"/>
              </a:rPr>
              <a:t>  </a:t>
            </a:r>
          </a:p>
          <a:p>
            <a:pPr marL="482600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fr-FR" dirty="0">
              <a:ea typeface="MS PGothic" charset="0"/>
            </a:endParaRPr>
          </a:p>
          <a:p>
            <a:pPr marL="482600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fr-FR" dirty="0">
              <a:ea typeface="MS PGothic" charset="0"/>
            </a:endParaRPr>
          </a:p>
          <a:p>
            <a:pPr marL="482600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fr-FR" dirty="0">
              <a:ea typeface="MS PGothic" charset="0"/>
            </a:endParaRPr>
          </a:p>
          <a:p>
            <a:pPr marL="482600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fr-FR" dirty="0">
              <a:ea typeface="MS PGothic" charset="0"/>
            </a:endParaRPr>
          </a:p>
          <a:p>
            <a:pPr marL="482600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fr-FR" dirty="0">
              <a:ea typeface="MS PGothic" charset="0"/>
            </a:endParaRPr>
          </a:p>
          <a:p>
            <a:pPr marL="482600" indent="-482600" eaLnBrk="1" hangingPunct="1">
              <a:lnSpc>
                <a:spcPct val="80000"/>
              </a:lnSpc>
              <a:buFont typeface="Wingdings" charset="0"/>
              <a:buChar char="q"/>
              <a:defRPr/>
            </a:pPr>
            <a:endParaRPr lang="fr-FR" dirty="0">
              <a:ea typeface="MS PGothic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971550" y="5876925"/>
            <a:ext cx="78501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1588" indent="-1588" algn="ctr"/>
            <a:endParaRPr lang="fr-FR" sz="1600" b="1"/>
          </a:p>
        </p:txBody>
      </p:sp>
      <p:pic>
        <p:nvPicPr>
          <p:cNvPr id="2048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052513"/>
            <a:ext cx="3362325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12"/>
          <p:cNvSpPr txBox="1">
            <a:spLocks noChangeArrowheads="1"/>
          </p:cNvSpPr>
          <p:nvPr/>
        </p:nvSpPr>
        <p:spPr bwMode="auto">
          <a:xfrm>
            <a:off x="4067175" y="3573463"/>
            <a:ext cx="17287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sp>
        <p:nvSpPr>
          <p:cNvPr id="20485" name="Rectangle 2"/>
          <p:cNvSpPr>
            <a:spLocks noChangeArrowheads="1"/>
          </p:cNvSpPr>
          <p:nvPr/>
        </p:nvSpPr>
        <p:spPr bwMode="auto">
          <a:xfrm>
            <a:off x="-323850" y="0"/>
            <a:ext cx="86407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</a:pPr>
            <a:r>
              <a:rPr lang="en-GB" sz="2400" b="1">
                <a:solidFill>
                  <a:srgbClr val="FFFF00"/>
                </a:solidFill>
              </a:rPr>
              <a:t>Avoid addressing support primary from the aid modality perspective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3995738" y="4868863"/>
            <a:ext cx="2016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fr-BE" sz="1800" b="1"/>
          </a:p>
          <a:p>
            <a:pPr algn="ctr" eaLnBrk="1" hangingPunct="1">
              <a:spcBef>
                <a:spcPct val="50000"/>
              </a:spcBef>
            </a:pPr>
            <a:endParaRPr lang="fr-BE" sz="1800" b="1"/>
          </a:p>
          <a:p>
            <a:pPr algn="ctr" eaLnBrk="1" hangingPunct="1">
              <a:spcBef>
                <a:spcPct val="50000"/>
              </a:spcBef>
            </a:pPr>
            <a:endParaRPr lang="fr-BE" sz="1800" b="1"/>
          </a:p>
        </p:txBody>
      </p:sp>
      <p:sp>
        <p:nvSpPr>
          <p:cNvPr id="20487" name="Rectangle 1"/>
          <p:cNvSpPr>
            <a:spLocks noChangeArrowheads="1"/>
          </p:cNvSpPr>
          <p:nvPr/>
        </p:nvSpPr>
        <p:spPr bwMode="auto">
          <a:xfrm>
            <a:off x="5478463" y="981075"/>
            <a:ext cx="366553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61975" lvl="1" algn="ctr">
              <a:lnSpc>
                <a:spcPct val="80000"/>
              </a:lnSpc>
              <a:buSzPct val="60000"/>
            </a:pPr>
            <a:r>
              <a:rPr lang="en-US" sz="1800" b="1" i="1"/>
              <a:t>When you only have a hammer, everything looks like a nail ….</a:t>
            </a:r>
            <a:r>
              <a:rPr lang="fr-FR" sz="2000" b="1" i="1"/>
              <a:t> </a:t>
            </a:r>
          </a:p>
          <a:p>
            <a:pPr marL="561975" lvl="1" algn="ctr">
              <a:lnSpc>
                <a:spcPct val="80000"/>
              </a:lnSpc>
              <a:buSzPct val="60000"/>
            </a:pPr>
            <a:endParaRPr lang="fr-FR" sz="1600" b="1"/>
          </a:p>
        </p:txBody>
      </p:sp>
      <p:sp>
        <p:nvSpPr>
          <p:cNvPr id="20488" name="Rectangle 1"/>
          <p:cNvSpPr>
            <a:spLocks noChangeArrowheads="1"/>
          </p:cNvSpPr>
          <p:nvPr/>
        </p:nvSpPr>
        <p:spPr bwMode="auto">
          <a:xfrm>
            <a:off x="0" y="981075"/>
            <a:ext cx="45720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800" b="1" i="1"/>
              <a:t>The choice of the aid modality is part of the "solution". What is the problem? </a:t>
            </a:r>
          </a:p>
        </p:txBody>
      </p:sp>
      <p:pic>
        <p:nvPicPr>
          <p:cNvPr id="20489" name="Picture 4" descr="question-mark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2" t="9630" r="35771" b="14630"/>
          <a:stretch>
            <a:fillRect/>
          </a:stretch>
        </p:blipFill>
        <p:spPr bwMode="auto">
          <a:xfrm>
            <a:off x="539750" y="2205038"/>
            <a:ext cx="3563938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0" name="Rectangle 1"/>
          <p:cNvSpPr>
            <a:spLocks noChangeArrowheads="1"/>
          </p:cNvSpPr>
          <p:nvPr/>
        </p:nvSpPr>
        <p:spPr bwMode="auto">
          <a:xfrm>
            <a:off x="611188" y="6092825"/>
            <a:ext cx="8137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58775" indent="-358775" eaLnBrk="0" hangingPunct="0"/>
            <a:r>
              <a:rPr lang="en-GB" sz="2800" b="1" i="1"/>
              <a:t>Free your mind from the aid modality!!!</a:t>
            </a:r>
            <a:endParaRPr lang="en-US" sz="2800" b="1" i="1"/>
          </a:p>
        </p:txBody>
      </p:sp>
    </p:spTree>
    <p:extLst>
      <p:ext uri="{BB962C8B-B14F-4D97-AF65-F5344CB8AC3E}">
        <p14:creationId xmlns:p14="http://schemas.microsoft.com/office/powerpoint/2010/main" val="3919559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0. Everything is as you see it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075"/>
            <a:ext cx="9144000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07950" y="11113"/>
            <a:ext cx="84963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58775" indent="-358775" algn="ctr" eaLnBrk="0" hangingPunct="0"/>
            <a:r>
              <a:rPr lang="en-US" sz="3200" b="1" dirty="0">
                <a:solidFill>
                  <a:srgbClr val="FFFF00"/>
                </a:solidFill>
              </a:rPr>
              <a:t>Start from the realities on the ground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4879975" y="1087438"/>
            <a:ext cx="4200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000" b="1"/>
              <a:t>We tend to see the world through specific lenses…</a:t>
            </a:r>
          </a:p>
        </p:txBody>
      </p:sp>
    </p:spTree>
    <p:extLst>
      <p:ext uri="{BB962C8B-B14F-4D97-AF65-F5344CB8AC3E}">
        <p14:creationId xmlns:p14="http://schemas.microsoft.com/office/powerpoint/2010/main" val="96907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95288" y="2133600"/>
            <a:ext cx="8208962" cy="2952750"/>
          </a:xfrm>
        </p:spPr>
        <p:txBody>
          <a:bodyPr/>
          <a:lstStyle/>
          <a:p>
            <a:pPr indent="0" algn="ctr" eaLnBrk="1" hangingPunct="1">
              <a:spcAft>
                <a:spcPts val="1000"/>
              </a:spcAft>
              <a:defRPr/>
            </a:pPr>
            <a:r>
              <a:rPr lang="fr-BE" sz="4000">
                <a:solidFill>
                  <a:srgbClr val="FF9900"/>
                </a:solidFill>
                <a:latin typeface="Arial" charset="0"/>
                <a:cs typeface="Arial" charset="0"/>
              </a:rPr>
              <a:t/>
            </a:r>
            <a:br>
              <a:rPr lang="fr-BE" sz="4000">
                <a:solidFill>
                  <a:srgbClr val="FF9900"/>
                </a:solidFill>
                <a:latin typeface="Arial" charset="0"/>
                <a:cs typeface="Arial" charset="0"/>
              </a:rPr>
            </a:br>
            <a:r>
              <a:rPr lang="fr-BE" sz="400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>
                <a:solidFill>
                  <a:srgbClr val="FFFF00"/>
                </a:solidFill>
                <a:latin typeface="Verdana" charset="0"/>
              </a:rPr>
              <a:t>THANKS</a:t>
            </a:r>
            <a:r>
              <a:rPr lang="en-US" sz="4000">
                <a:solidFill>
                  <a:srgbClr val="FF9900"/>
                </a:solidFill>
                <a:latin typeface="Arial" charset="0"/>
                <a:cs typeface="Arial" charset="0"/>
              </a:rPr>
              <a:t/>
            </a:r>
            <a:br>
              <a:rPr lang="en-US" sz="4000">
                <a:solidFill>
                  <a:srgbClr val="FF9900"/>
                </a:solidFill>
                <a:latin typeface="Arial" charset="0"/>
                <a:cs typeface="Arial" charset="0"/>
              </a:rPr>
            </a:br>
            <a:r>
              <a:rPr lang="en-US" sz="4000">
                <a:solidFill>
                  <a:srgbClr val="FF9900"/>
                </a:solidFill>
                <a:latin typeface="Arial" charset="0"/>
                <a:cs typeface="Arial" charset="0"/>
              </a:rPr>
              <a:t/>
            </a:r>
            <a:br>
              <a:rPr lang="en-US" sz="4000">
                <a:solidFill>
                  <a:srgbClr val="FF9900"/>
                </a:solidFill>
                <a:latin typeface="Arial" charset="0"/>
                <a:cs typeface="Arial" charset="0"/>
              </a:rPr>
            </a:br>
            <a:endParaRPr lang="en-GB" sz="400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19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238</TotalTime>
  <Words>168</Words>
  <Application>Microsoft Office PowerPoint</Application>
  <PresentationFormat>On-screen Show (4:3)</PresentationFormat>
  <Paragraphs>36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blank</vt:lpstr>
      <vt:lpstr>Visio</vt:lpstr>
      <vt:lpstr>      Session 3.1.  Defining the scope (entry points, foreseen outcomes) of a EU Support program to D-LG-TD Introduction  Jorge Rodriguez Bilbao “Civil Society &amp; Local Authorities" European Commission-DG DEVCO B2  What does it entail and how can it be fostered  in Eastern and Southern African countries?  Dar Es Salaam, 04 to 6 April 2016       </vt:lpstr>
      <vt:lpstr>TALD-supporting Program Framework : where to focus ?</vt:lpstr>
      <vt:lpstr>TALD-supporting Program Framework : where to focus ?</vt:lpstr>
      <vt:lpstr>TALD-supporting Program Framework : where to focus ?</vt:lpstr>
      <vt:lpstr>TALD-supporting Program Framework : where to focus ?</vt:lpstr>
      <vt:lpstr>TALD-supporting Program Framework : where to focus ?</vt:lpstr>
      <vt:lpstr>PowerPoint Presentation</vt:lpstr>
      <vt:lpstr>PowerPoint Presentation</vt:lpstr>
      <vt:lpstr>  THANKS  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RODRIGUEZ BILBAO Jorge (DEVCO)</dc:creator>
  <cp:lastModifiedBy>RODRIGUEZ BILBAO Jorge (DEVCO)</cp:lastModifiedBy>
  <cp:revision>36</cp:revision>
  <dcterms:created xsi:type="dcterms:W3CDTF">2016-01-20T12:56:51Z</dcterms:created>
  <dcterms:modified xsi:type="dcterms:W3CDTF">2016-03-30T08:56:04Z</dcterms:modified>
</cp:coreProperties>
</file>