
<file path=[Content_Types].xml><?xml version="1.0" encoding="utf-8"?>
<Types xmlns="http://schemas.openxmlformats.org/package/2006/content-types">
  <Default Extension="xml" ContentType="application/xml"/>
  <Default Extension="vsdx" ContentType="application/vnd.ms-visio.drawing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embeddings/oleObject1.bin" ContentType="application/vnd.openxmlformats-officedocument.oleObject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589" r:id="rId2"/>
    <p:sldId id="674" r:id="rId3"/>
    <p:sldId id="651" r:id="rId4"/>
    <p:sldId id="673" r:id="rId5"/>
    <p:sldId id="672" r:id="rId6"/>
    <p:sldId id="658" r:id="rId7"/>
    <p:sldId id="669" r:id="rId8"/>
    <p:sldId id="670" r:id="rId9"/>
    <p:sldId id="664" r:id="rId10"/>
    <p:sldId id="676" r:id="rId11"/>
    <p:sldId id="677" r:id="rId12"/>
    <p:sldId id="678" r:id="rId13"/>
    <p:sldId id="679" r:id="rId14"/>
    <p:sldId id="680" r:id="rId15"/>
    <p:sldId id="681" r:id="rId16"/>
    <p:sldId id="666" r:id="rId17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ristiane Loquai" initials="" lastIdx="1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24C"/>
    <a:srgbClr val="0F5494"/>
    <a:srgbClr val="3166CF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98814" autoAdjust="0"/>
  </p:normalViewPr>
  <p:slideViewPr>
    <p:cSldViewPr>
      <p:cViewPr>
        <p:scale>
          <a:sx n="100" d="100"/>
          <a:sy n="100" d="100"/>
        </p:scale>
        <p:origin x="-904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86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commentAuthors" Target="commentAuthors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297" y="0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 algn="r"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988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297" y="9444988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 algn="r" defTabSz="915988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61B93D7A-3461-48A4-86D0-76EA0A4A3B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639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297" y="0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 algn="r"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0463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12" y="4722494"/>
            <a:ext cx="5446391" cy="4476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988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297" y="9444988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 algn="r" defTabSz="915988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0BE9CECC-0F69-40AF-9B22-0F98DE4A18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5653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50825" indent="-288779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55116" indent="-231023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17162" indent="-231023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79208" indent="-231023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41255" indent="-23102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3003301" indent="-23102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65347" indent="-23102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927394" indent="-23102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0450B20-B29B-984D-8937-3FC7C1B1B70C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510E15C-C570-0E41-8DCF-63EC63DF186B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11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510E15C-C570-0E41-8DCF-63EC63DF186B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12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510E15C-C570-0E41-8DCF-63EC63DF186B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13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510E15C-C570-0E41-8DCF-63EC63DF186B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14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7DF3F08-9E12-4249-8A78-AAAC0D890903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2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7DF3F08-9E12-4249-8A78-AAAC0D890903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3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7DF3F08-9E12-4249-8A78-AAAC0D890903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4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cs typeface="MS PGothic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A7AE53BA-906B-0940-80DD-B68AA3C24CBF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7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510E15C-C570-0E41-8DCF-63EC63DF186B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9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510E15C-C570-0E41-8DCF-63EC63DF186B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10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Relationship Id="rId3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88856-4082-4839-A230-A33995CA84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D3B48-B63C-4A11-A78F-7022152559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  <a:latin typeface="Verdana" pitchFamily="34" charset="0"/>
              <a:ea typeface="+mn-ea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22"/>
          <p:cNvSpPr>
            <a:spLocks noChangeShapeType="1"/>
          </p:cNvSpPr>
          <p:nvPr userDrawn="1"/>
        </p:nvSpPr>
        <p:spPr bwMode="auto">
          <a:xfrm>
            <a:off x="4252913" y="1233488"/>
            <a:ext cx="630237" cy="0"/>
          </a:xfrm>
          <a:prstGeom prst="line">
            <a:avLst/>
          </a:prstGeom>
          <a:noFill/>
          <a:ln w="38100">
            <a:solidFill>
              <a:srgbClr val="BF4B36"/>
            </a:solidFill>
            <a:round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fr-FR">
              <a:latin typeface="Verdana" pitchFamily="34" charset="0"/>
              <a:ea typeface="+mn-ea"/>
              <a:cs typeface="+mn-cs"/>
            </a:endParaRPr>
          </a:p>
        </p:txBody>
      </p:sp>
      <p:pic>
        <p:nvPicPr>
          <p:cNvPr id="7" name="Picture 25" descr="footer_white_transparent_en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60850" y="6596063"/>
            <a:ext cx="611188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8618EE1-B93B-0440-9FA6-42F8EE5FB2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27EA9-8C57-4EF8-B237-872EB1786E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DEAC9-3CB5-44DC-B46D-7F06DC4E46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7F3D6-D8D1-4272-BC7A-6504A10404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53FA9-1420-4C37-BA28-D7549C87E0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73E5B-1FF7-4C51-BC44-EACD530215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F25D1-8248-4CE2-A1CA-532AA04CBA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A5E10-7E0D-42FC-B013-E9FD9526FE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E7AFC-4AD1-4512-B7C2-F791A96089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C2349A11-17CD-4A58-9164-72E5AE4A7B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7" r:id="rId2"/>
    <p:sldLayoutId id="2147483656" r:id="rId3"/>
    <p:sldLayoutId id="2147483655" r:id="rId4"/>
    <p:sldLayoutId id="2147483654" r:id="rId5"/>
    <p:sldLayoutId id="2147483653" r:id="rId6"/>
    <p:sldLayoutId id="2147483652" r:id="rId7"/>
    <p:sldLayoutId id="2147483651" r:id="rId8"/>
    <p:sldLayoutId id="2147483650" r:id="rId9"/>
    <p:sldLayoutId id="2147483649" r:id="rId10"/>
    <p:sldLayoutId id="2147483659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/>
          <a:cs typeface="MS PGothic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MS PGothic"/>
          <a:cs typeface="MS PGothic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/>
          <a:cs typeface="MS PGothic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F5494"/>
          </a:solidFill>
          <a:latin typeface="+mn-lt"/>
          <a:ea typeface="MS PGothic"/>
          <a:cs typeface="MS PGothic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9" charset="0"/>
          <a:ea typeface="MS PGothic"/>
          <a:cs typeface="MS PGothic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MS PGothic"/>
          <a:cs typeface="MS PGothic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labdec-mada.org/" TargetMode="External"/><Relationship Id="rId4" Type="http://schemas.openxmlformats.org/officeDocument/2006/relationships/hyperlink" Target="http://labdec-mada.org/index.php?option=com_k2&amp;view=itemlist&amp;layout=category&amp;task=category&amp;id=42&amp;Itemid=404" TargetMode="Externa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package" Target="../embeddings/Microsoft_Visio_Drawing111111111111111.vsdx"/><Relationship Id="rId5" Type="http://schemas.openxmlformats.org/officeDocument/2006/relationships/image" Target="../media/image9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07504" y="908720"/>
            <a:ext cx="8863013" cy="4679950"/>
          </a:xfrm>
        </p:spPr>
        <p:txBody>
          <a:bodyPr/>
          <a:lstStyle/>
          <a:p>
            <a:pPr indent="0" algn="ctr" eaLnBrk="1" hangingPunct="1"/>
            <a:r>
              <a:rPr lang="en-GB" sz="2400" dirty="0">
                <a:latin typeface="Verdana" charset="0"/>
                <a:ea typeface="MS PGothic" charset="0"/>
              </a:rPr>
              <a:t/>
            </a:r>
            <a:br>
              <a:rPr lang="en-GB" sz="2400" dirty="0">
                <a:latin typeface="Verdana" charset="0"/>
                <a:ea typeface="MS PGothic" charset="0"/>
              </a:rPr>
            </a:br>
            <a:r>
              <a:rPr lang="en-GB" sz="3200" dirty="0">
                <a:latin typeface="Verdana" charset="0"/>
                <a:ea typeface="MS PGothic" charset="0"/>
                <a:cs typeface="MS PGothic" charset="0"/>
              </a:rPr>
              <a:t>Session </a:t>
            </a:r>
            <a:r>
              <a:rPr lang="en-GB" sz="3200" dirty="0" smtClean="0">
                <a:latin typeface="Verdana" charset="0"/>
                <a:ea typeface="MS PGothic" charset="0"/>
                <a:cs typeface="MS PGothic" charset="0"/>
              </a:rPr>
              <a:t>3.3.</a:t>
            </a:r>
            <a:r>
              <a:rPr lang="en-GB" sz="3200" dirty="0">
                <a:latin typeface="Verdana" charset="0"/>
                <a:ea typeface="MS PGothic" charset="0"/>
                <a:cs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  <a:cs typeface="MS PGothic" charset="0"/>
              </a:rPr>
            </a:br>
            <a:r>
              <a:rPr lang="en-US" sz="3200" dirty="0">
                <a:latin typeface="Verdana" charset="0"/>
                <a:ea typeface="MS PGothic" charset="0"/>
                <a:cs typeface="MS PGothic" charset="0"/>
              </a:rPr>
              <a:t>Politically smart, locally led development</a:t>
            </a:r>
            <a:r>
              <a:rPr lang="en-GB" sz="3200" dirty="0">
                <a:latin typeface="Verdana" charset="0"/>
                <a:ea typeface="MS PGothic" charset="0"/>
                <a:cs typeface="MS PGothic" charset="0"/>
              </a:rPr>
              <a:t> </a:t>
            </a:r>
            <a:r>
              <a:rPr lang="en-GB" sz="3200" dirty="0" smtClean="0">
                <a:latin typeface="Verdana" charset="0"/>
                <a:ea typeface="MS PGothic" charset="0"/>
                <a:cs typeface="MS PGothic" charset="0"/>
              </a:rPr>
              <a:t>programs</a:t>
            </a:r>
            <a:r>
              <a:rPr lang="en-GB" sz="3200" dirty="0">
                <a:latin typeface="Verdana" charset="0"/>
                <a:ea typeface="MS PGothic" charset="0"/>
                <a:cs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  <a:cs typeface="MS PGothic" charset="0"/>
              </a:rPr>
            </a:br>
            <a:r>
              <a:rPr lang="en-GB" sz="3200" dirty="0" smtClean="0">
                <a:latin typeface="Verdana" charset="0"/>
                <a:ea typeface="MS PGothic" charset="0"/>
                <a:cs typeface="MS PGothic" charset="0"/>
              </a:rPr>
              <a:t/>
            </a:r>
            <a:br>
              <a:rPr lang="en-GB" sz="3200" dirty="0" smtClean="0">
                <a:latin typeface="Verdana" charset="0"/>
                <a:ea typeface="MS PGothic" charset="0"/>
                <a:cs typeface="MS PGothic" charset="0"/>
              </a:rPr>
            </a:br>
            <a:r>
              <a:rPr lang="en-GB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3200" dirty="0">
                <a:latin typeface="Verdana" charset="0"/>
                <a:ea typeface="MS PGothic" charset="0"/>
                <a:cs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  <a:cs typeface="MS PGothic" charset="0"/>
              </a:rPr>
            </a:br>
            <a:r>
              <a:rPr lang="en-GB" sz="2400" dirty="0" smtClean="0">
                <a:latin typeface="Verdana" charset="0"/>
                <a:ea typeface="MS PGothic" charset="0"/>
              </a:rPr>
              <a:t/>
            </a:r>
            <a:br>
              <a:rPr lang="en-GB" sz="2400" dirty="0" smtClean="0">
                <a:latin typeface="Verdana" charset="0"/>
                <a:ea typeface="MS PGothic" charset="0"/>
              </a:rPr>
            </a:br>
            <a:endParaRPr lang="en-GB" sz="2000" b="0" dirty="0">
              <a:latin typeface="Verdana" charset="0"/>
              <a:ea typeface="MS PGothic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68313" y="4149725"/>
            <a:ext cx="8207375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000" dirty="0">
                <a:solidFill>
                  <a:srgbClr val="FFD624"/>
                </a:solidFill>
                <a:cs typeface="Arial" charset="0"/>
              </a:rPr>
              <a:t>Jorge Rodriguez Bilbao</a:t>
            </a:r>
            <a:br>
              <a:rPr lang="en-GB" sz="2000" dirty="0">
                <a:solidFill>
                  <a:srgbClr val="FFD624"/>
                </a:solidFill>
                <a:cs typeface="Arial" charset="0"/>
              </a:rPr>
            </a:br>
            <a:r>
              <a:rPr lang="en-GB" sz="2000" dirty="0">
                <a:solidFill>
                  <a:srgbClr val="FFD624"/>
                </a:solidFill>
                <a:cs typeface="Arial" charset="0"/>
              </a:rPr>
              <a:t>“Civil Society &amp; Local Authorities"</a:t>
            </a:r>
            <a:br>
              <a:rPr lang="en-GB" sz="2000" dirty="0">
                <a:solidFill>
                  <a:srgbClr val="FFD624"/>
                </a:solidFill>
                <a:cs typeface="Arial" charset="0"/>
              </a:rPr>
            </a:br>
            <a:r>
              <a:rPr lang="en-GB" sz="2000" dirty="0">
                <a:solidFill>
                  <a:srgbClr val="FFD624"/>
                </a:solidFill>
                <a:cs typeface="Arial" charset="0"/>
              </a:rPr>
              <a:t>European Commission-DG DEVCO </a:t>
            </a:r>
            <a:r>
              <a:rPr lang="en-GB" sz="2000" dirty="0" smtClean="0">
                <a:solidFill>
                  <a:srgbClr val="FFD624"/>
                </a:solidFill>
                <a:cs typeface="Arial" charset="0"/>
              </a:rPr>
              <a:t>B2</a:t>
            </a:r>
          </a:p>
          <a:p>
            <a:pPr algn="ctr"/>
            <a:r>
              <a:rPr lang="en-GB" altLang="en-US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Workshop on Territorial Approaches to Local Development</a:t>
            </a:r>
          </a:p>
          <a:p>
            <a:pPr algn="ctr"/>
            <a:r>
              <a:rPr lang="en-AU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What does it entail and how can it be fostered </a:t>
            </a:r>
            <a: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/>
            </a:r>
            <a:b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</a:br>
            <a:r>
              <a:rPr lang="en-AU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in Eastern and Southern African countries? </a:t>
            </a:r>
            <a: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/>
            </a:r>
            <a:b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</a:br>
            <a: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Dar </a:t>
            </a:r>
            <a:r>
              <a:rPr lang="en-GB" sz="2000" dirty="0" err="1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Es</a:t>
            </a:r>
            <a: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 Salaam, 04</a:t>
            </a:r>
            <a:r>
              <a:rPr lang="en-GB" altLang="en-US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 to 6 April 2016 </a:t>
            </a:r>
            <a:endParaRPr lang="en-GB" sz="2000" dirty="0">
              <a:solidFill>
                <a:srgbClr val="FFD624"/>
              </a:solidFill>
              <a:ea typeface="MS PGothic" pitchFamily="34" charset="-128"/>
              <a:cs typeface="Arial" pitchFamily="34" charset="0"/>
            </a:endParaRPr>
          </a:p>
          <a:p>
            <a:pPr algn="ctr"/>
            <a:r>
              <a:rPr lang="en-GB" sz="2000" dirty="0">
                <a:solidFill>
                  <a:srgbClr val="FFD624"/>
                </a:solidFill>
                <a:cs typeface="Arial" charset="0"/>
              </a:rPr>
              <a:t/>
            </a:r>
            <a:br>
              <a:rPr lang="en-GB" sz="2000" dirty="0">
                <a:solidFill>
                  <a:srgbClr val="FFD624"/>
                </a:solidFill>
                <a:cs typeface="Arial" charset="0"/>
              </a:rPr>
            </a:br>
            <a:r>
              <a:rPr lang="en-GB" sz="2000" dirty="0">
                <a:solidFill>
                  <a:srgbClr val="FFD624"/>
                </a:solidFill>
                <a:cs typeface="Arial" charset="0"/>
              </a:rPr>
              <a:t/>
            </a:r>
            <a:br>
              <a:rPr lang="en-GB" sz="2000" dirty="0">
                <a:solidFill>
                  <a:srgbClr val="FFD624"/>
                </a:solidFill>
                <a:cs typeface="Arial" charset="0"/>
              </a:rPr>
            </a:br>
            <a:endParaRPr lang="en-GB" sz="2000" dirty="0">
              <a:solidFill>
                <a:srgbClr val="FFD624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649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48130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48133" name="Content Placeholder 2"/>
          <p:cNvSpPr txBox="1">
            <a:spLocks/>
          </p:cNvSpPr>
          <p:nvPr/>
        </p:nvSpPr>
        <p:spPr bwMode="auto">
          <a:xfrm>
            <a:off x="5075237" y="4437112"/>
            <a:ext cx="81375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en-GB" sz="2000"/>
              <a:t>	</a:t>
            </a:r>
          </a:p>
          <a:p>
            <a:r>
              <a:rPr lang="en-GB" sz="2000"/>
              <a:t>	. 	 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000"/>
          </a:p>
        </p:txBody>
      </p:sp>
      <p:grpSp>
        <p:nvGrpSpPr>
          <p:cNvPr id="10" name="Grouper 9"/>
          <p:cNvGrpSpPr/>
          <p:nvPr/>
        </p:nvGrpSpPr>
        <p:grpSpPr>
          <a:xfrm>
            <a:off x="611560" y="1157412"/>
            <a:ext cx="7848872" cy="5733256"/>
            <a:chOff x="1259632" y="1844824"/>
            <a:chExt cx="6853238" cy="5013176"/>
          </a:xfrm>
        </p:grpSpPr>
        <p:sp>
          <p:nvSpPr>
            <p:cNvPr id="12" name="Rectangle 11"/>
            <p:cNvSpPr/>
            <p:nvPr/>
          </p:nvSpPr>
          <p:spPr>
            <a:xfrm>
              <a:off x="2195736" y="1844824"/>
              <a:ext cx="4572000" cy="584776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vl="1" algn="ctr"/>
              <a:r>
                <a:rPr lang="en-US" sz="1600" b="1" i="1" kern="1200" dirty="0"/>
                <a:t>Rules of the game to translate money into service delivery</a:t>
              </a:r>
            </a:p>
          </p:txBody>
        </p:sp>
        <p:pic>
          <p:nvPicPr>
            <p:cNvPr id="13" name="Image 12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59632" y="2416175"/>
              <a:ext cx="6853238" cy="4441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Title 1"/>
          <p:cNvSpPr txBox="1">
            <a:spLocks/>
          </p:cNvSpPr>
          <p:nvPr/>
        </p:nvSpPr>
        <p:spPr bwMode="auto">
          <a:xfrm>
            <a:off x="179512" y="7144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MS PGothic"/>
                <a:cs typeface="MS PGothic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9pPr>
          </a:lstStyle>
          <a:p>
            <a:pPr marL="457200" indent="-457200"/>
            <a:r>
              <a:rPr lang="fr-FR" sz="2800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TOOLS PROVIDED AT MADAGASCAR (2) </a:t>
            </a:r>
            <a:endParaRPr lang="en-US" sz="2800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01707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48130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48133" name="Content Placeholder 2"/>
          <p:cNvSpPr txBox="1">
            <a:spLocks/>
          </p:cNvSpPr>
          <p:nvPr/>
        </p:nvSpPr>
        <p:spPr bwMode="auto">
          <a:xfrm>
            <a:off x="5075237" y="4437112"/>
            <a:ext cx="81375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en-GB" sz="2000"/>
              <a:t>	</a:t>
            </a:r>
          </a:p>
          <a:p>
            <a:r>
              <a:rPr lang="en-GB" sz="2000"/>
              <a:t>	. 	 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000"/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179512" y="7144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MS PGothic"/>
                <a:cs typeface="MS PGothic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9pPr>
          </a:lstStyle>
          <a:p>
            <a:pPr marL="457200" indent="-457200"/>
            <a:r>
              <a:rPr lang="fr-FR" sz="2800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TOOLS PROVIDED AT MADAGASCAR (2) </a:t>
            </a:r>
            <a:endParaRPr lang="en-US" sz="2800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95536" y="1484785"/>
            <a:ext cx="8064500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82600" indent="-482600">
              <a:lnSpc>
                <a:spcPct val="80000"/>
              </a:lnSpc>
              <a:buFont typeface="Times" pitchFamily="18" charset="0"/>
              <a:buNone/>
            </a:pPr>
            <a:endParaRPr lang="fr-FR" sz="2600" b="1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r>
              <a:rPr lang="en-GB" sz="2000" dirty="0">
                <a:solidFill>
                  <a:srgbClr val="000000"/>
                </a:solidFill>
              </a:rPr>
              <a:t>To </a:t>
            </a:r>
            <a:r>
              <a:rPr lang="en-GB" sz="2000" b="1" dirty="0">
                <a:solidFill>
                  <a:srgbClr val="000000"/>
                </a:solidFill>
              </a:rPr>
              <a:t>integrate decentralized level into</a:t>
            </a:r>
            <a:r>
              <a:rPr lang="en-GB" sz="2000" b="1" dirty="0" smtClean="0">
                <a:solidFill>
                  <a:srgbClr val="000000"/>
                </a:solidFill>
              </a:rPr>
              <a:t> the design </a:t>
            </a:r>
            <a:r>
              <a:rPr lang="en-GB" sz="2000" b="1" dirty="0">
                <a:solidFill>
                  <a:srgbClr val="000000"/>
                </a:solidFill>
              </a:rPr>
              <a:t>&amp; implementation of sectors</a:t>
            </a:r>
            <a:r>
              <a:rPr lang="en-GB" sz="2000" dirty="0">
                <a:solidFill>
                  <a:srgbClr val="000000"/>
                </a:solidFill>
              </a:rPr>
              <a:t> (Health, education, public markets, </a:t>
            </a:r>
            <a:r>
              <a:rPr lang="en-GB" sz="2000" dirty="0" smtClean="0">
                <a:solidFill>
                  <a:srgbClr val="000000"/>
                </a:solidFill>
              </a:rPr>
              <a:t>rural roads…) including:</a:t>
            </a: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GB" sz="1600" dirty="0" smtClean="0">
              <a:solidFill>
                <a:srgbClr val="000000"/>
              </a:solidFill>
            </a:endParaRPr>
          </a:p>
          <a:p>
            <a:pPr marL="1600200" lvl="3" indent="-228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r>
              <a:rPr lang="en-GB" sz="1400" b="1" dirty="0" smtClean="0">
                <a:solidFill>
                  <a:srgbClr val="000000"/>
                </a:solidFill>
              </a:rPr>
              <a:t>Steps</a:t>
            </a:r>
            <a:r>
              <a:rPr lang="en-GB" sz="1400" dirty="0" smtClean="0">
                <a:solidFill>
                  <a:srgbClr val="000000"/>
                </a:solidFill>
              </a:rPr>
              <a:t> to </a:t>
            </a:r>
            <a:r>
              <a:rPr lang="en-GB" sz="1400" b="1" dirty="0" smtClean="0">
                <a:solidFill>
                  <a:srgbClr val="000000"/>
                </a:solidFill>
              </a:rPr>
              <a:t>translate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b="1" dirty="0" smtClean="0">
                <a:solidFill>
                  <a:srgbClr val="000000"/>
                </a:solidFill>
              </a:rPr>
              <a:t>money</a:t>
            </a:r>
            <a:r>
              <a:rPr lang="en-GB" sz="1400" dirty="0" smtClean="0">
                <a:solidFill>
                  <a:srgbClr val="000000"/>
                </a:solidFill>
              </a:rPr>
              <a:t> into </a:t>
            </a:r>
            <a:r>
              <a:rPr lang="en-GB" sz="1400" b="1" dirty="0" smtClean="0">
                <a:solidFill>
                  <a:srgbClr val="000000"/>
                </a:solidFill>
              </a:rPr>
              <a:t>service delivery</a:t>
            </a:r>
            <a:r>
              <a:rPr lang="en-GB" sz="1400" dirty="0" smtClean="0">
                <a:solidFill>
                  <a:srgbClr val="000000"/>
                </a:solidFill>
              </a:rPr>
              <a:t>; </a:t>
            </a:r>
          </a:p>
          <a:p>
            <a:pPr marL="1600200" lvl="3" indent="-228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r>
              <a:rPr lang="en-GB" sz="1400" dirty="0" smtClean="0">
                <a:solidFill>
                  <a:srgbClr val="000000"/>
                </a:solidFill>
              </a:rPr>
              <a:t>Clarification of "</a:t>
            </a:r>
            <a:r>
              <a:rPr lang="en-GB" sz="1400" b="1" dirty="0" smtClean="0">
                <a:solidFill>
                  <a:srgbClr val="000000"/>
                </a:solidFill>
              </a:rPr>
              <a:t>Who"</a:t>
            </a:r>
            <a:r>
              <a:rPr lang="en-GB" sz="1400" dirty="0" smtClean="0">
                <a:solidFill>
                  <a:srgbClr val="000000"/>
                </a:solidFill>
              </a:rPr>
              <a:t> (citizens, LG, line ministries at local level) </a:t>
            </a:r>
            <a:r>
              <a:rPr lang="en-GB" sz="1400" b="1" dirty="0" smtClean="0">
                <a:solidFill>
                  <a:srgbClr val="000000"/>
                </a:solidFill>
              </a:rPr>
              <a:t>has to do “what”</a:t>
            </a:r>
            <a:r>
              <a:rPr lang="en-GB" sz="1400" dirty="0" smtClean="0">
                <a:solidFill>
                  <a:srgbClr val="000000"/>
                </a:solidFill>
              </a:rPr>
              <a:t> according to decentralisation process in each of these steps; </a:t>
            </a:r>
          </a:p>
          <a:p>
            <a:pPr marL="1600200" lvl="3" indent="-228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r>
              <a:rPr lang="en-GB" altLang="ja-JP" sz="1400" b="1" dirty="0" smtClean="0">
                <a:solidFill>
                  <a:srgbClr val="000000"/>
                </a:solidFill>
              </a:rPr>
              <a:t>“Cost grid"</a:t>
            </a:r>
            <a:r>
              <a:rPr lang="en-GB" altLang="ja-JP" sz="1400" dirty="0" smtClean="0">
                <a:solidFill>
                  <a:srgbClr val="000000"/>
                </a:solidFill>
              </a:rPr>
              <a:t> providing simple </a:t>
            </a:r>
            <a:r>
              <a:rPr lang="en-GB" altLang="ja-JP" sz="1400" b="1" dirty="0" smtClean="0">
                <a:solidFill>
                  <a:srgbClr val="000000"/>
                </a:solidFill>
              </a:rPr>
              <a:t>methodology to estimate cost of basic infrastructure</a:t>
            </a:r>
            <a:r>
              <a:rPr lang="en-GB" altLang="ja-JP" sz="1400" dirty="0" smtClean="0">
                <a:solidFill>
                  <a:srgbClr val="000000"/>
                </a:solidFill>
              </a:rPr>
              <a:t> foreseen according to key factors (material, </a:t>
            </a:r>
            <a:r>
              <a:rPr lang="en-GB" altLang="ja-JP" sz="1400" dirty="0" err="1" smtClean="0">
                <a:solidFill>
                  <a:srgbClr val="000000"/>
                </a:solidFill>
              </a:rPr>
              <a:t>labor</a:t>
            </a:r>
            <a:r>
              <a:rPr lang="en-GB" altLang="ja-JP" sz="1400" dirty="0" smtClean="0">
                <a:solidFill>
                  <a:srgbClr val="000000"/>
                </a:solidFill>
              </a:rPr>
              <a:t>, </a:t>
            </a:r>
            <a:r>
              <a:rPr lang="en-GB" altLang="ja-JP" sz="1400" dirty="0" err="1" smtClean="0">
                <a:solidFill>
                  <a:srgbClr val="000000"/>
                </a:solidFill>
              </a:rPr>
              <a:t>accesibilty</a:t>
            </a:r>
            <a:r>
              <a:rPr lang="en-GB" altLang="ja-JP" sz="1400" dirty="0" smtClean="0">
                <a:solidFill>
                  <a:srgbClr val="000000"/>
                </a:solidFill>
              </a:rPr>
              <a:t>) in order to support realistic planning and budgeting at local level; </a:t>
            </a: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fr-FR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fr-FR" sz="2800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GB" sz="2800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None/>
            </a:pPr>
            <a:endParaRPr lang="fr-BE" sz="2800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None/>
            </a:pPr>
            <a:endParaRPr lang="en-GB" sz="2400" u="sng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512" y="1124744"/>
            <a:ext cx="55911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82600" indent="-482600">
              <a:lnSpc>
                <a:spcPct val="80000"/>
              </a:lnSpc>
              <a:buFont typeface="Times" pitchFamily="18" charset="0"/>
              <a:buNone/>
            </a:pPr>
            <a:r>
              <a:rPr lang="fr-FR" sz="2400" b="1" dirty="0" err="1">
                <a:solidFill>
                  <a:srgbClr val="000000"/>
                </a:solidFill>
              </a:rPr>
              <a:t>Tailored</a:t>
            </a:r>
            <a:r>
              <a:rPr lang="fr-FR" sz="2400" b="1" dirty="0">
                <a:solidFill>
                  <a:srgbClr val="000000"/>
                </a:solidFill>
              </a:rPr>
              <a:t> operational Guidelines</a:t>
            </a:r>
          </a:p>
        </p:txBody>
      </p:sp>
      <p:sp>
        <p:nvSpPr>
          <p:cNvPr id="3" name="Rectangle 2"/>
          <p:cNvSpPr/>
          <p:nvPr/>
        </p:nvSpPr>
        <p:spPr>
          <a:xfrm>
            <a:off x="539552" y="4077072"/>
            <a:ext cx="8158236" cy="1530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00200" lvl="3" indent="-228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GB" sz="1600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r>
              <a:rPr lang="fr-FR" sz="2000" dirty="0">
                <a:solidFill>
                  <a:srgbClr val="000000"/>
                </a:solidFill>
              </a:rPr>
              <a:t>To </a:t>
            </a:r>
            <a:r>
              <a:rPr lang="fr-FR" sz="2000" b="1" dirty="0">
                <a:solidFill>
                  <a:srgbClr val="000000"/>
                </a:solidFill>
              </a:rPr>
              <a:t>support </a:t>
            </a:r>
            <a:r>
              <a:rPr lang="en-US" sz="2000" b="1" dirty="0">
                <a:solidFill>
                  <a:srgbClr val="000000"/>
                </a:solidFill>
              </a:rPr>
              <a:t>line Ministries &amp; Districts</a:t>
            </a:r>
            <a:r>
              <a:rPr lang="en-US" sz="2000" dirty="0">
                <a:solidFill>
                  <a:srgbClr val="000000"/>
                </a:solidFill>
              </a:rPr>
              <a:t>  in their </a:t>
            </a:r>
            <a:r>
              <a:rPr lang="en-GB" sz="2000" dirty="0">
                <a:solidFill>
                  <a:srgbClr val="000000"/>
                </a:solidFill>
              </a:rPr>
              <a:t>new role as assistants and supervisors of the elected governments</a:t>
            </a: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fr-FR" sz="2000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GB" sz="2000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9552" y="5229200"/>
            <a:ext cx="7776864" cy="841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r>
              <a:rPr lang="en-GB" sz="2000" dirty="0">
                <a:solidFill>
                  <a:srgbClr val="000000"/>
                </a:solidFill>
              </a:rPr>
              <a:t>Specific guidelines on </a:t>
            </a:r>
            <a:r>
              <a:rPr lang="en-GB" sz="2000" b="1" dirty="0">
                <a:solidFill>
                  <a:srgbClr val="000000"/>
                </a:solidFill>
              </a:rPr>
              <a:t>Procurement systems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b="1" dirty="0">
                <a:solidFill>
                  <a:srgbClr val="000000"/>
                </a:solidFill>
              </a:rPr>
              <a:t>tailored to the specificities of LG in rural areas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649578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48130" name="Content Placeholder 2"/>
          <p:cNvSpPr txBox="1">
            <a:spLocks/>
          </p:cNvSpPr>
          <p:nvPr/>
        </p:nvSpPr>
        <p:spPr bwMode="auto">
          <a:xfrm>
            <a:off x="0" y="1772816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48133" name="Content Placeholder 2"/>
          <p:cNvSpPr txBox="1">
            <a:spLocks/>
          </p:cNvSpPr>
          <p:nvPr/>
        </p:nvSpPr>
        <p:spPr bwMode="auto">
          <a:xfrm>
            <a:off x="5075237" y="4437112"/>
            <a:ext cx="81375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en-GB" sz="2000"/>
              <a:t>	</a:t>
            </a:r>
          </a:p>
          <a:p>
            <a:r>
              <a:rPr lang="en-GB" sz="2000"/>
              <a:t>	. 	 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000"/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179512" y="7144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MS PGothic"/>
                <a:cs typeface="MS PGothic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9pPr>
          </a:lstStyle>
          <a:p>
            <a:pPr marL="457200" indent="-457200"/>
            <a:r>
              <a:rPr lang="fr-FR" sz="2800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TOOLS PROVIDED AT MADAGASCAR (2) </a:t>
            </a:r>
            <a:endParaRPr lang="en-US" sz="2800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5776" y="1196752"/>
            <a:ext cx="45436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THE “HOW” </a:t>
            </a:r>
            <a:r>
              <a:rPr lang="en-US" sz="2800" b="1" dirty="0" smtClean="0">
                <a:solidFill>
                  <a:srgbClr val="000000"/>
                </a:solidFill>
              </a:rPr>
              <a:t>MATTERS</a:t>
            </a:r>
            <a:endParaRPr lang="fr-FR" sz="2800" dirty="0">
              <a:solidFill>
                <a:srgbClr val="000000"/>
              </a:solidFill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-324544" y="3140968"/>
            <a:ext cx="4494179" cy="4177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04775">
              <a:lnSpc>
                <a:spcPct val="80000"/>
              </a:lnSpc>
              <a:buSzPct val="60000"/>
            </a:pPr>
            <a:endParaRPr lang="en-GB" sz="2800" b="1" dirty="0" smtClean="0">
              <a:solidFill>
                <a:srgbClr val="000000"/>
              </a:solidFill>
            </a:endParaRPr>
          </a:p>
          <a:p>
            <a:pPr marL="561975" lvl="1">
              <a:lnSpc>
                <a:spcPct val="80000"/>
              </a:lnSpc>
              <a:buSzPct val="60000"/>
            </a:pPr>
            <a:r>
              <a:rPr lang="en-GB" sz="1600" b="1" dirty="0" smtClean="0">
                <a:solidFill>
                  <a:srgbClr val="000000"/>
                </a:solidFill>
              </a:rPr>
              <a:t>Tailor-made design of tools </a:t>
            </a:r>
            <a:r>
              <a:rPr lang="en-GB" sz="1600" b="1" dirty="0">
                <a:solidFill>
                  <a:srgbClr val="000000"/>
                </a:solidFill>
              </a:rPr>
              <a:t>i</a:t>
            </a:r>
            <a:r>
              <a:rPr lang="en-GB" sz="1600" b="1" dirty="0" smtClean="0">
                <a:solidFill>
                  <a:srgbClr val="000000"/>
                </a:solidFill>
              </a:rPr>
              <a:t>nvolving</a:t>
            </a:r>
            <a:r>
              <a:rPr lang="en-GB" sz="1600" dirty="0" smtClean="0">
                <a:solidFill>
                  <a:srgbClr val="000000"/>
                </a:solidFill>
              </a:rPr>
              <a:t> in an </a:t>
            </a:r>
            <a:r>
              <a:rPr lang="en-GB" sz="1600" b="1" dirty="0" smtClean="0">
                <a:solidFill>
                  <a:srgbClr val="000000"/>
                </a:solidFill>
              </a:rPr>
              <a:t>interactive</a:t>
            </a:r>
            <a:r>
              <a:rPr lang="en-GB" sz="1600" dirty="0" smtClean="0">
                <a:solidFill>
                  <a:srgbClr val="000000"/>
                </a:solidFill>
              </a:rPr>
              <a:t> manner </a:t>
            </a:r>
            <a:r>
              <a:rPr lang="en-GB" sz="1600" b="1" dirty="0" smtClean="0">
                <a:solidFill>
                  <a:srgbClr val="000000"/>
                </a:solidFill>
              </a:rPr>
              <a:t>all stakeholders </a:t>
            </a:r>
            <a:r>
              <a:rPr lang="en-GB" sz="1600" dirty="0" smtClean="0">
                <a:solidFill>
                  <a:srgbClr val="000000"/>
                </a:solidFill>
              </a:rPr>
              <a:t>at local and national level; </a:t>
            </a: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sz="1600" dirty="0" smtClean="0">
              <a:solidFill>
                <a:srgbClr val="000000"/>
              </a:solidFill>
            </a:endParaRPr>
          </a:p>
          <a:p>
            <a:pPr marL="561975" lvl="1">
              <a:lnSpc>
                <a:spcPct val="80000"/>
              </a:lnSpc>
              <a:buSzPct val="60000"/>
            </a:pPr>
            <a:r>
              <a:rPr lang="en-GB" altLang="ja-JP" sz="1600" b="1" dirty="0" smtClean="0">
                <a:solidFill>
                  <a:srgbClr val="000000"/>
                </a:solidFill>
              </a:rPr>
              <a:t>Continuous testing  &amp; fine-tuning </a:t>
            </a:r>
            <a:r>
              <a:rPr lang="en-GB" altLang="ja-JP" sz="1600" dirty="0" smtClean="0">
                <a:solidFill>
                  <a:srgbClr val="000000"/>
                </a:solidFill>
              </a:rPr>
              <a:t>from practice (5 years!);</a:t>
            </a: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altLang="ja-JP" sz="1600" dirty="0" smtClean="0">
              <a:solidFill>
                <a:srgbClr val="000000"/>
              </a:solidFill>
            </a:endParaRPr>
          </a:p>
          <a:p>
            <a:pPr marL="561975" lvl="1">
              <a:lnSpc>
                <a:spcPct val="80000"/>
              </a:lnSpc>
              <a:buSzPct val="60000"/>
            </a:pPr>
            <a:r>
              <a:rPr lang="en-GB" altLang="ja-JP" sz="1600" dirty="0" smtClean="0">
                <a:solidFill>
                  <a:srgbClr val="000000"/>
                </a:solidFill>
              </a:rPr>
              <a:t>Guidance using as much as possible </a:t>
            </a:r>
            <a:r>
              <a:rPr lang="en-GB" altLang="ja-JP" sz="1600" b="1" dirty="0" smtClean="0">
                <a:solidFill>
                  <a:srgbClr val="000000"/>
                </a:solidFill>
              </a:rPr>
              <a:t>national procedures, systems </a:t>
            </a:r>
            <a:r>
              <a:rPr lang="en-GB" altLang="ja-JP" sz="1600" dirty="0" smtClean="0">
                <a:solidFill>
                  <a:srgbClr val="000000"/>
                </a:solidFill>
              </a:rPr>
              <a:t>and </a:t>
            </a:r>
            <a:r>
              <a:rPr lang="en-GB" altLang="ja-JP" sz="1600" b="1" dirty="0" smtClean="0">
                <a:solidFill>
                  <a:srgbClr val="000000"/>
                </a:solidFill>
              </a:rPr>
              <a:t>institutions</a:t>
            </a:r>
            <a:r>
              <a:rPr lang="en-GB" altLang="ja-JP" sz="1600" dirty="0" smtClean="0">
                <a:solidFill>
                  <a:srgbClr val="000000"/>
                </a:solidFill>
              </a:rPr>
              <a:t> –even if </a:t>
            </a:r>
            <a:r>
              <a:rPr lang="en-GB" altLang="ja-JP" sz="1600" b="1" dirty="0" smtClean="0">
                <a:solidFill>
                  <a:srgbClr val="000000"/>
                </a:solidFill>
              </a:rPr>
              <a:t>they are weak, ambiguous  and unclear:       Ambiguity =  </a:t>
            </a:r>
            <a:r>
              <a:rPr lang="en-GB" altLang="ja-JP" sz="1600" dirty="0" smtClean="0">
                <a:solidFill>
                  <a:srgbClr val="000000"/>
                </a:solidFill>
              </a:rPr>
              <a:t>Windows of opportunity for </a:t>
            </a:r>
            <a:r>
              <a:rPr lang="en-GB" altLang="ja-JP" sz="1600" b="1" dirty="0" smtClean="0">
                <a:solidFill>
                  <a:srgbClr val="000000"/>
                </a:solidFill>
              </a:rPr>
              <a:t>creative interpretation</a:t>
            </a:r>
            <a:r>
              <a:rPr lang="en-GB" altLang="ja-JP" sz="1600" dirty="0" smtClean="0">
                <a:solidFill>
                  <a:srgbClr val="000000"/>
                </a:solidFill>
              </a:rPr>
              <a:t>….</a:t>
            </a: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sz="1400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sz="1400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sz="1800" dirty="0" smtClean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GB" sz="1800" dirty="0" smtClean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GB" sz="2000" dirty="0" smtClean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GB" sz="2000" dirty="0">
              <a:solidFill>
                <a:srgbClr val="00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107504" y="1844824"/>
            <a:ext cx="42023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0000"/>
                </a:solidFill>
              </a:rPr>
              <a:t>Endogenous and bottom-up elaboration of tools &amp; methods !: Not by EXTERNAL consultants!</a:t>
            </a: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4443537" y="3068960"/>
            <a:ext cx="4679751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fr-BE" sz="1600" dirty="0">
              <a:solidFill>
                <a:srgbClr val="000000"/>
              </a:solidFill>
            </a:endParaRPr>
          </a:p>
          <a:p>
            <a:pPr marL="587375" indent="-482600">
              <a:lnSpc>
                <a:spcPct val="80000"/>
              </a:lnSpc>
              <a:buSzPct val="60000"/>
              <a:buFont typeface="Wingdings" pitchFamily="2" charset="2"/>
              <a:buAutoNum type="arabicPeriod"/>
            </a:pPr>
            <a:endParaRPr lang="fr-BE" sz="1600" b="1" dirty="0">
              <a:solidFill>
                <a:srgbClr val="000000"/>
              </a:solidFill>
            </a:endParaRPr>
          </a:p>
          <a:p>
            <a:pPr marL="177800" lvl="1" indent="-177800">
              <a:lnSpc>
                <a:spcPct val="80000"/>
              </a:lnSpc>
              <a:buSzPct val="60000"/>
              <a:buFont typeface="Wingdings" pitchFamily="2" charset="2"/>
              <a:buChar char="ü"/>
            </a:pPr>
            <a:r>
              <a:rPr lang="en-GB" sz="1600" b="1" dirty="0">
                <a:solidFill>
                  <a:srgbClr val="000000"/>
                </a:solidFill>
              </a:rPr>
              <a:t>Using radio</a:t>
            </a:r>
            <a:r>
              <a:rPr lang="en-GB" sz="1600" dirty="0">
                <a:solidFill>
                  <a:srgbClr val="000000"/>
                </a:solidFill>
              </a:rPr>
              <a:t> (</a:t>
            </a:r>
            <a:r>
              <a:rPr lang="en-GB" sz="1600" dirty="0" err="1">
                <a:solidFill>
                  <a:srgbClr val="000000"/>
                </a:solidFill>
              </a:rPr>
              <a:t>malagasy</a:t>
            </a:r>
            <a:r>
              <a:rPr lang="en-GB" sz="1600" dirty="0">
                <a:solidFill>
                  <a:srgbClr val="000000"/>
                </a:solidFill>
              </a:rPr>
              <a:t>) </a:t>
            </a:r>
            <a:r>
              <a:rPr lang="en-GB" sz="1600" dirty="0" smtClean="0">
                <a:solidFill>
                  <a:srgbClr val="000000"/>
                </a:solidFill>
              </a:rPr>
              <a:t>for </a:t>
            </a:r>
            <a:r>
              <a:rPr lang="en-GB" sz="1600" b="1" dirty="0" smtClean="0">
                <a:solidFill>
                  <a:srgbClr val="000000"/>
                </a:solidFill>
              </a:rPr>
              <a:t>transparency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>
                <a:solidFill>
                  <a:srgbClr val="000000"/>
                </a:solidFill>
              </a:rPr>
              <a:t>of budget allocation and use,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b="1" dirty="0" smtClean="0">
                <a:solidFill>
                  <a:srgbClr val="000000"/>
                </a:solidFill>
              </a:rPr>
              <a:t>to promote debates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>
                <a:solidFill>
                  <a:srgbClr val="000000"/>
                </a:solidFill>
              </a:rPr>
              <a:t>at local level, and </a:t>
            </a:r>
            <a:r>
              <a:rPr lang="en-GB" sz="1600" b="1" dirty="0" smtClean="0">
                <a:solidFill>
                  <a:srgbClr val="000000"/>
                </a:solidFill>
              </a:rPr>
              <a:t>explain </a:t>
            </a:r>
            <a:r>
              <a:rPr lang="en-GB" sz="1600" b="1" dirty="0">
                <a:solidFill>
                  <a:srgbClr val="000000"/>
                </a:solidFill>
              </a:rPr>
              <a:t>basic concepts</a:t>
            </a:r>
            <a:r>
              <a:rPr lang="en-GB" sz="1600" dirty="0">
                <a:solidFill>
                  <a:srgbClr val="000000"/>
                </a:solidFill>
              </a:rPr>
              <a:t> about decentralization through fiction</a:t>
            </a:r>
            <a:r>
              <a:rPr lang="en-GB" sz="1600" dirty="0" smtClean="0">
                <a:solidFill>
                  <a:srgbClr val="000000"/>
                </a:solidFill>
              </a:rPr>
              <a:t> stories </a:t>
            </a:r>
            <a:r>
              <a:rPr lang="en-GB" sz="1600" dirty="0">
                <a:solidFill>
                  <a:srgbClr val="000000"/>
                </a:solidFill>
              </a:rPr>
              <a:t>using comedians (regular radio </a:t>
            </a:r>
            <a:r>
              <a:rPr lang="en-GB" sz="1600" dirty="0" smtClean="0">
                <a:solidFill>
                  <a:srgbClr val="000000"/>
                </a:solidFill>
              </a:rPr>
              <a:t>programs)</a:t>
            </a:r>
          </a:p>
          <a:p>
            <a:pPr marL="177800" lvl="1" indent="-177800">
              <a:lnSpc>
                <a:spcPct val="80000"/>
              </a:lnSpc>
              <a:buSzPct val="60000"/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000000"/>
                </a:solidFill>
              </a:rPr>
              <a:t>Holding </a:t>
            </a:r>
            <a:r>
              <a:rPr lang="en-US" sz="1600" b="1" dirty="0">
                <a:solidFill>
                  <a:srgbClr val="000000"/>
                </a:solidFill>
              </a:rPr>
              <a:t>public debates</a:t>
            </a:r>
            <a:r>
              <a:rPr lang="en-US" sz="1600" dirty="0">
                <a:solidFill>
                  <a:srgbClr val="000000"/>
                </a:solidFill>
              </a:rPr>
              <a:t> on the </a:t>
            </a:r>
            <a:r>
              <a:rPr lang="en-US" sz="1600" b="1" dirty="0">
                <a:solidFill>
                  <a:srgbClr val="000000"/>
                </a:solidFill>
              </a:rPr>
              <a:t>results of annual audits</a:t>
            </a:r>
            <a:r>
              <a:rPr lang="en-US" sz="1600" dirty="0">
                <a:solidFill>
                  <a:srgbClr val="000000"/>
                </a:solidFill>
              </a:rPr>
              <a:t>, involving the  local governments executive, Districts  and </a:t>
            </a:r>
            <a:r>
              <a:rPr lang="en-US" sz="1600" dirty="0" smtClean="0">
                <a:solidFill>
                  <a:srgbClr val="000000"/>
                </a:solidFill>
              </a:rPr>
              <a:t>citizens</a:t>
            </a:r>
          </a:p>
          <a:p>
            <a:pPr marL="177800" lvl="1" indent="-177800">
              <a:lnSpc>
                <a:spcPct val="80000"/>
              </a:lnSpc>
              <a:buSzPct val="60000"/>
              <a:buFont typeface="Wingdings" pitchFamily="2" charset="2"/>
              <a:buChar char="ü"/>
            </a:pPr>
            <a:r>
              <a:rPr lang="fr-BE" sz="1600" dirty="0" smtClean="0">
                <a:solidFill>
                  <a:srgbClr val="000000"/>
                </a:solidFill>
              </a:rPr>
              <a:t>Using </a:t>
            </a:r>
            <a:r>
              <a:rPr lang="fr-BE" sz="1600" dirty="0">
                <a:solidFill>
                  <a:srgbClr val="000000"/>
                </a:solidFill>
              </a:rPr>
              <a:t>« </a:t>
            </a:r>
            <a:r>
              <a:rPr lang="fr-BE" sz="1600" b="1" dirty="0">
                <a:solidFill>
                  <a:srgbClr val="000000"/>
                </a:solidFill>
              </a:rPr>
              <a:t>movies</a:t>
            </a:r>
            <a:r>
              <a:rPr lang="fr-BE" sz="1600" dirty="0">
                <a:solidFill>
                  <a:srgbClr val="000000"/>
                </a:solidFill>
              </a:rPr>
              <a:t> » to </a:t>
            </a:r>
            <a:r>
              <a:rPr lang="fr-BE" sz="1600" b="1" dirty="0">
                <a:solidFill>
                  <a:srgbClr val="000000"/>
                </a:solidFill>
              </a:rPr>
              <a:t>feed PD </a:t>
            </a:r>
            <a:r>
              <a:rPr lang="fr-BE" sz="1600" dirty="0">
                <a:solidFill>
                  <a:srgbClr val="000000"/>
                </a:solidFill>
              </a:rPr>
              <a:t>at national level with local evidence;</a:t>
            </a:r>
            <a:r>
              <a:rPr lang="fr-BE" sz="1600" dirty="0" smtClean="0">
                <a:solidFill>
                  <a:srgbClr val="000000"/>
                </a:solidFill>
              </a:rPr>
              <a:t> </a:t>
            </a:r>
          </a:p>
          <a:p>
            <a:pPr marL="177800" lvl="1" indent="-177800">
              <a:lnSpc>
                <a:spcPct val="80000"/>
              </a:lnSpc>
              <a:buSzPct val="60000"/>
              <a:buFont typeface="Wingdings" pitchFamily="2" charset="2"/>
              <a:buChar char="ü"/>
            </a:pPr>
            <a:r>
              <a:rPr lang="fr-BE" sz="1600" dirty="0" smtClean="0">
                <a:solidFill>
                  <a:srgbClr val="000000"/>
                </a:solidFill>
              </a:rPr>
              <a:t>Organising </a:t>
            </a:r>
            <a:r>
              <a:rPr lang="fr-BE" sz="1600" b="1" dirty="0">
                <a:solidFill>
                  <a:srgbClr val="000000"/>
                </a:solidFill>
              </a:rPr>
              <a:t>public debates </a:t>
            </a:r>
            <a:r>
              <a:rPr lang="fr-BE" sz="1600" dirty="0">
                <a:solidFill>
                  <a:srgbClr val="000000"/>
                </a:solidFill>
              </a:rPr>
              <a:t>LG/sector ministries around topics showed in movies</a:t>
            </a:r>
            <a:endParaRPr lang="en-US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fr-BE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fr-BE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fr-BE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fr-BE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fr-BE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fr-BE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fr-BE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US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US" sz="1600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US" sz="1600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US" sz="1600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GB" sz="1600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88024" y="1844824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</a:rPr>
              <a:t>Communicate</a:t>
            </a:r>
            <a:r>
              <a:rPr lang="en-US" sz="2400" b="1" dirty="0">
                <a:solidFill>
                  <a:srgbClr val="000000"/>
                </a:solidFill>
              </a:rPr>
              <a:t>, communicate, communicate!!!!!</a:t>
            </a:r>
            <a:endParaRPr lang="fr-BE" sz="2400" b="1" dirty="0">
              <a:solidFill>
                <a:srgbClr val="000000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2902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48130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48132" name="Content Placeholder 2"/>
          <p:cNvSpPr txBox="1">
            <a:spLocks/>
          </p:cNvSpPr>
          <p:nvPr/>
        </p:nvSpPr>
        <p:spPr bwMode="auto">
          <a:xfrm>
            <a:off x="0" y="28352"/>
            <a:ext cx="885666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56197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fr-FR" sz="2400" b="1" dirty="0">
                <a:solidFill>
                  <a:srgbClr val="FFD624"/>
                </a:solidFill>
              </a:rPr>
              <a:t>Not </a:t>
            </a:r>
            <a:r>
              <a:rPr lang="fr-FR" sz="2400" b="1" dirty="0" err="1">
                <a:solidFill>
                  <a:srgbClr val="FFD624"/>
                </a:solidFill>
              </a:rPr>
              <a:t>shorcuts</a:t>
            </a:r>
            <a:r>
              <a:rPr lang="fr-FR" sz="2400" b="1" dirty="0">
                <a:solidFill>
                  <a:srgbClr val="FFD624"/>
                </a:solidFill>
              </a:rPr>
              <a:t>, not </a:t>
            </a:r>
            <a:r>
              <a:rPr lang="fr-FR" sz="2400" b="1" dirty="0" err="1">
                <a:solidFill>
                  <a:srgbClr val="FFD624"/>
                </a:solidFill>
              </a:rPr>
              <a:t>models</a:t>
            </a:r>
            <a:endParaRPr lang="fr-FR" sz="2400" b="1" dirty="0">
              <a:solidFill>
                <a:srgbClr val="FFD624"/>
              </a:solidFill>
            </a:endParaRPr>
          </a:p>
          <a:p>
            <a:r>
              <a:rPr lang="fr-FR" sz="2400" b="1" dirty="0">
                <a:solidFill>
                  <a:srgbClr val="FFD624"/>
                </a:solidFill>
              </a:rPr>
              <a:t>The </a:t>
            </a:r>
            <a:r>
              <a:rPr lang="fr-FR" sz="2400" b="1" dirty="0" err="1">
                <a:solidFill>
                  <a:srgbClr val="FFD624"/>
                </a:solidFill>
              </a:rPr>
              <a:t>human</a:t>
            </a:r>
            <a:r>
              <a:rPr lang="fr-FR" sz="2400" b="1" dirty="0">
                <a:solidFill>
                  <a:srgbClr val="FFD624"/>
                </a:solidFill>
              </a:rPr>
              <a:t> factor </a:t>
            </a:r>
            <a:r>
              <a:rPr lang="fr-FR" sz="2400" b="1" dirty="0" err="1">
                <a:solidFill>
                  <a:srgbClr val="FFD624"/>
                </a:solidFill>
              </a:rPr>
              <a:t>is</a:t>
            </a:r>
            <a:r>
              <a:rPr lang="fr-FR" sz="2400" b="1" dirty="0">
                <a:solidFill>
                  <a:srgbClr val="FFD624"/>
                </a:solidFill>
              </a:rPr>
              <a:t> crucial!!  </a:t>
            </a:r>
          </a:p>
          <a:p>
            <a:pPr algn="ctr"/>
            <a:endParaRPr lang="fr-FR" sz="3200" b="1" dirty="0"/>
          </a:p>
          <a:p>
            <a:pPr algn="ctr"/>
            <a:endParaRPr lang="fr-BE" sz="3200" b="1" dirty="0"/>
          </a:p>
          <a:p>
            <a:pPr lvl="1">
              <a:spcBef>
                <a:spcPct val="20000"/>
              </a:spcBef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GB" sz="3200" dirty="0"/>
          </a:p>
          <a:p>
            <a:pPr lvl="1">
              <a:spcBef>
                <a:spcPct val="20000"/>
              </a:spcBef>
            </a:pPr>
            <a:endParaRPr lang="en-GB" sz="3200" dirty="0"/>
          </a:p>
          <a:p>
            <a:pPr lvl="1">
              <a:spcBef>
                <a:spcPct val="20000"/>
              </a:spcBef>
            </a:pPr>
            <a:endParaRPr lang="en-GB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GB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</p:txBody>
      </p:sp>
      <p:sp>
        <p:nvSpPr>
          <p:cNvPr id="48133" name="Content Placeholder 2"/>
          <p:cNvSpPr txBox="1">
            <a:spLocks/>
          </p:cNvSpPr>
          <p:nvPr/>
        </p:nvSpPr>
        <p:spPr bwMode="auto">
          <a:xfrm>
            <a:off x="5219700" y="4476750"/>
            <a:ext cx="81375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en-GB" sz="2000"/>
              <a:t>	</a:t>
            </a:r>
          </a:p>
          <a:p>
            <a:r>
              <a:rPr lang="en-GB" sz="2000"/>
              <a:t>	. 	 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000"/>
          </a:p>
        </p:txBody>
      </p:sp>
      <p:sp>
        <p:nvSpPr>
          <p:cNvPr id="48134" name="Content Placeholder 2"/>
          <p:cNvSpPr txBox="1">
            <a:spLocks/>
          </p:cNvSpPr>
          <p:nvPr/>
        </p:nvSpPr>
        <p:spPr bwMode="auto">
          <a:xfrm>
            <a:off x="4211960" y="1196752"/>
            <a:ext cx="4776787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1800" b="1" dirty="0">
                <a:solidFill>
                  <a:srgbClr val="000000"/>
                </a:solidFill>
              </a:rPr>
              <a:t>Attitudinal change </a:t>
            </a:r>
            <a:r>
              <a:rPr lang="en-GB" sz="1800" dirty="0">
                <a:solidFill>
                  <a:srgbClr val="000000"/>
                </a:solidFill>
              </a:rPr>
              <a:t>can be achieved if given time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1800" dirty="0">
                <a:solidFill>
                  <a:srgbClr val="000000"/>
                </a:solidFill>
              </a:rPr>
              <a:t>It </a:t>
            </a:r>
            <a:r>
              <a:rPr lang="en-GB" sz="1800" b="1" dirty="0">
                <a:solidFill>
                  <a:srgbClr val="000000"/>
                </a:solidFill>
              </a:rPr>
              <a:t>takes vision and willingness to experiment</a:t>
            </a:r>
            <a:r>
              <a:rPr lang="en-GB" sz="1800" dirty="0">
                <a:solidFill>
                  <a:srgbClr val="000000"/>
                </a:solidFill>
              </a:rPr>
              <a:t>. It takes </a:t>
            </a:r>
            <a:r>
              <a:rPr lang="en-GB" sz="1800" b="1" dirty="0">
                <a:solidFill>
                  <a:srgbClr val="000000"/>
                </a:solidFill>
              </a:rPr>
              <a:t>courage </a:t>
            </a:r>
            <a:r>
              <a:rPr lang="en-GB" sz="1800" dirty="0">
                <a:solidFill>
                  <a:srgbClr val="000000"/>
                </a:solidFill>
              </a:rPr>
              <a:t>to </a:t>
            </a:r>
            <a:r>
              <a:rPr lang="en-GB" sz="1800" b="1" dirty="0">
                <a:solidFill>
                  <a:srgbClr val="000000"/>
                </a:solidFill>
              </a:rPr>
              <a:t>learn from mistakes</a:t>
            </a:r>
            <a:r>
              <a:rPr lang="en-GB" sz="1800" dirty="0">
                <a:solidFill>
                  <a:srgbClr val="000000"/>
                </a:solidFill>
              </a:rPr>
              <a:t> and courage to </a:t>
            </a:r>
            <a:r>
              <a:rPr lang="en-GB" sz="1800" b="1" dirty="0">
                <a:solidFill>
                  <a:srgbClr val="000000"/>
                </a:solidFill>
              </a:rPr>
              <a:t>implement</a:t>
            </a:r>
            <a:r>
              <a:rPr lang="en-GB" sz="1800" dirty="0">
                <a:solidFill>
                  <a:srgbClr val="000000"/>
                </a:solidFill>
              </a:rPr>
              <a:t> necessary and/or </a:t>
            </a:r>
            <a:r>
              <a:rPr lang="en-GB" sz="1800" b="1" dirty="0">
                <a:solidFill>
                  <a:srgbClr val="000000"/>
                </a:solidFill>
              </a:rPr>
              <a:t>controversial changes </a:t>
            </a:r>
            <a:r>
              <a:rPr lang="en-GB" sz="1800" dirty="0">
                <a:solidFill>
                  <a:srgbClr val="000000"/>
                </a:solidFill>
              </a:rPr>
              <a:t>as implementation moves ahead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1800" b="1" dirty="0">
                <a:solidFill>
                  <a:srgbClr val="000000"/>
                </a:solidFill>
              </a:rPr>
              <a:t>Trade-off between exploration and experimentation </a:t>
            </a:r>
            <a:r>
              <a:rPr lang="en-GB" sz="1800" dirty="0">
                <a:solidFill>
                  <a:srgbClr val="000000"/>
                </a:solidFill>
              </a:rPr>
              <a:t>on one hand and </a:t>
            </a:r>
            <a:r>
              <a:rPr lang="en-GB" sz="1800" b="1" dirty="0">
                <a:solidFill>
                  <a:srgbClr val="000000"/>
                </a:solidFill>
              </a:rPr>
              <a:t>consolidation and predictability </a:t>
            </a:r>
            <a:r>
              <a:rPr lang="en-GB" sz="1800" dirty="0">
                <a:solidFill>
                  <a:srgbClr val="000000"/>
                </a:solidFill>
              </a:rPr>
              <a:t>on the other.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1800" dirty="0">
                <a:solidFill>
                  <a:srgbClr val="000000"/>
                </a:solidFill>
              </a:rPr>
              <a:t>The </a:t>
            </a:r>
            <a:r>
              <a:rPr lang="en-GB" sz="1800" b="1" dirty="0">
                <a:solidFill>
                  <a:srgbClr val="000000"/>
                </a:solidFill>
              </a:rPr>
              <a:t>transition from </a:t>
            </a:r>
            <a:r>
              <a:rPr lang="en-GB" sz="1800" dirty="0">
                <a:solidFill>
                  <a:srgbClr val="000000"/>
                </a:solidFill>
              </a:rPr>
              <a:t>an</a:t>
            </a:r>
            <a:r>
              <a:rPr lang="en-GB" sz="1800" b="1" dirty="0">
                <a:solidFill>
                  <a:srgbClr val="000000"/>
                </a:solidFill>
              </a:rPr>
              <a:t> experimental mode to </a:t>
            </a:r>
            <a:r>
              <a:rPr lang="en-GB" sz="1800" dirty="0">
                <a:solidFill>
                  <a:srgbClr val="000000"/>
                </a:solidFill>
              </a:rPr>
              <a:t>an</a:t>
            </a:r>
            <a:r>
              <a:rPr lang="en-GB" sz="1800" b="1" dirty="0">
                <a:solidFill>
                  <a:srgbClr val="000000"/>
                </a:solidFill>
              </a:rPr>
              <a:t> institutional </a:t>
            </a:r>
            <a:r>
              <a:rPr lang="en-GB" sz="1800" dirty="0">
                <a:solidFill>
                  <a:srgbClr val="000000"/>
                </a:solidFill>
              </a:rPr>
              <a:t>is a</a:t>
            </a:r>
            <a:r>
              <a:rPr lang="en-GB" sz="1800" b="1" dirty="0">
                <a:solidFill>
                  <a:srgbClr val="000000"/>
                </a:solidFill>
              </a:rPr>
              <a:t> complex issue</a:t>
            </a:r>
            <a:endParaRPr lang="en-GB" sz="1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1800" b="1" dirty="0">
                <a:solidFill>
                  <a:srgbClr val="000000"/>
                </a:solidFill>
              </a:rPr>
              <a:t>What did work once</a:t>
            </a:r>
            <a:r>
              <a:rPr lang="en-GB" sz="1800" dirty="0">
                <a:solidFill>
                  <a:srgbClr val="000000"/>
                </a:solidFill>
              </a:rPr>
              <a:t> does </a:t>
            </a:r>
            <a:r>
              <a:rPr lang="en-GB" sz="1800" b="1" dirty="0">
                <a:solidFill>
                  <a:srgbClr val="000000"/>
                </a:solidFill>
              </a:rPr>
              <a:t>not necessarily work today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1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1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</a:pPr>
            <a:endParaRPr lang="en-GB" sz="1800" dirty="0">
              <a:solidFill>
                <a:srgbClr val="000000"/>
              </a:solidFill>
            </a:endParaRPr>
          </a:p>
          <a:p>
            <a:r>
              <a:rPr lang="en-GB" sz="1800" dirty="0">
                <a:solidFill>
                  <a:srgbClr val="000000"/>
                </a:solidFill>
              </a:rPr>
              <a:t> </a:t>
            </a:r>
          </a:p>
          <a:p>
            <a:r>
              <a:rPr lang="en-GB" sz="1800" dirty="0">
                <a:solidFill>
                  <a:srgbClr val="000000"/>
                </a:solidFill>
              </a:rPr>
              <a:t> </a:t>
            </a:r>
            <a:r>
              <a:rPr lang="fr-FR" sz="1800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1800" dirty="0">
              <a:solidFill>
                <a:srgbClr val="000000"/>
              </a:solidFill>
            </a:endParaRPr>
          </a:p>
        </p:txBody>
      </p:sp>
      <p:pic>
        <p:nvPicPr>
          <p:cNvPr id="81927" name="Picture 3" descr="6. Niagara Falls Tightrope (2)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052736"/>
            <a:ext cx="4079875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8" name="Title 1"/>
          <p:cNvSpPr txBox="1">
            <a:spLocks/>
          </p:cNvSpPr>
          <p:nvPr/>
        </p:nvSpPr>
        <p:spPr bwMode="auto">
          <a:xfrm>
            <a:off x="19596" y="5673824"/>
            <a:ext cx="42735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8775" indent="-35877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ctr"/>
            <a:r>
              <a:rPr lang="en-US" sz="2000" b="1" dirty="0">
                <a:solidFill>
                  <a:srgbClr val="000000"/>
                </a:solidFill>
              </a:rPr>
              <a:t>We need "artist" with special talents...rather than "technicians"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98239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48130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48132" name="Content Placeholder 2"/>
          <p:cNvSpPr txBox="1">
            <a:spLocks/>
          </p:cNvSpPr>
          <p:nvPr/>
        </p:nvSpPr>
        <p:spPr bwMode="auto">
          <a:xfrm>
            <a:off x="0" y="28352"/>
            <a:ext cx="885666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56197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fr-FR" sz="2400" b="1" dirty="0">
                <a:solidFill>
                  <a:srgbClr val="FFD624"/>
                </a:solidFill>
              </a:rPr>
              <a:t>Not </a:t>
            </a:r>
            <a:r>
              <a:rPr lang="fr-FR" sz="2400" b="1" dirty="0" err="1">
                <a:solidFill>
                  <a:srgbClr val="FFD624"/>
                </a:solidFill>
              </a:rPr>
              <a:t>shorcuts</a:t>
            </a:r>
            <a:r>
              <a:rPr lang="fr-FR" sz="2400" b="1" dirty="0">
                <a:solidFill>
                  <a:srgbClr val="FFD624"/>
                </a:solidFill>
              </a:rPr>
              <a:t>, not </a:t>
            </a:r>
            <a:r>
              <a:rPr lang="fr-FR" sz="2400" b="1" dirty="0" err="1">
                <a:solidFill>
                  <a:srgbClr val="FFD624"/>
                </a:solidFill>
              </a:rPr>
              <a:t>models</a:t>
            </a:r>
            <a:endParaRPr lang="fr-FR" sz="2400" b="1" dirty="0">
              <a:solidFill>
                <a:srgbClr val="FFD624"/>
              </a:solidFill>
            </a:endParaRPr>
          </a:p>
          <a:p>
            <a:r>
              <a:rPr lang="fr-FR" sz="2400" b="1" dirty="0">
                <a:solidFill>
                  <a:srgbClr val="FFD624"/>
                </a:solidFill>
              </a:rPr>
              <a:t>The </a:t>
            </a:r>
            <a:r>
              <a:rPr lang="fr-FR" sz="2400" b="1" dirty="0" err="1">
                <a:solidFill>
                  <a:srgbClr val="FFD624"/>
                </a:solidFill>
              </a:rPr>
              <a:t>human</a:t>
            </a:r>
            <a:r>
              <a:rPr lang="fr-FR" sz="2400" b="1" dirty="0">
                <a:solidFill>
                  <a:srgbClr val="FFD624"/>
                </a:solidFill>
              </a:rPr>
              <a:t> factor </a:t>
            </a:r>
            <a:r>
              <a:rPr lang="fr-FR" sz="2400" b="1" dirty="0" err="1">
                <a:solidFill>
                  <a:srgbClr val="FFD624"/>
                </a:solidFill>
              </a:rPr>
              <a:t>is</a:t>
            </a:r>
            <a:r>
              <a:rPr lang="fr-FR" sz="2400" b="1" dirty="0">
                <a:solidFill>
                  <a:srgbClr val="FFD624"/>
                </a:solidFill>
              </a:rPr>
              <a:t> crucial!!  </a:t>
            </a:r>
          </a:p>
          <a:p>
            <a:pPr algn="ctr"/>
            <a:endParaRPr lang="fr-FR" sz="3200" b="1" dirty="0"/>
          </a:p>
          <a:p>
            <a:pPr algn="ctr"/>
            <a:endParaRPr lang="fr-BE" sz="3200" b="1" dirty="0"/>
          </a:p>
          <a:p>
            <a:pPr lvl="1">
              <a:spcBef>
                <a:spcPct val="20000"/>
              </a:spcBef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GB" sz="3200" dirty="0"/>
          </a:p>
          <a:p>
            <a:pPr lvl="1">
              <a:spcBef>
                <a:spcPct val="20000"/>
              </a:spcBef>
            </a:pPr>
            <a:endParaRPr lang="en-GB" sz="3200" dirty="0"/>
          </a:p>
          <a:p>
            <a:pPr lvl="1">
              <a:spcBef>
                <a:spcPct val="20000"/>
              </a:spcBef>
            </a:pPr>
            <a:endParaRPr lang="en-GB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GB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</p:txBody>
      </p:sp>
      <p:sp>
        <p:nvSpPr>
          <p:cNvPr id="48133" name="Content Placeholder 2"/>
          <p:cNvSpPr txBox="1">
            <a:spLocks/>
          </p:cNvSpPr>
          <p:nvPr/>
        </p:nvSpPr>
        <p:spPr bwMode="auto">
          <a:xfrm>
            <a:off x="5219700" y="4476750"/>
            <a:ext cx="81375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en-GB" sz="2000"/>
              <a:t>	</a:t>
            </a:r>
          </a:p>
          <a:p>
            <a:r>
              <a:rPr lang="en-GB" sz="2000"/>
              <a:t>	. 	 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00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79512" y="2348880"/>
            <a:ext cx="8964488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sz="3200" b="1" kern="1200" dirty="0" smtClean="0">
                <a:solidFill>
                  <a:srgbClr val="000000"/>
                </a:solidFill>
                <a:hlinkClick r:id="rId3"/>
              </a:rPr>
              <a:t>http://labdec-mada.org/</a:t>
            </a:r>
            <a:endParaRPr lang="es-ES_tradnl" sz="3200" b="1" kern="1200" dirty="0" smtClean="0">
              <a:solidFill>
                <a:srgbClr val="000000"/>
              </a:solidFill>
            </a:endParaRPr>
          </a:p>
          <a:p>
            <a:endParaRPr lang="es-ES_tradnl" sz="3200" b="1" dirty="0">
              <a:solidFill>
                <a:srgbClr val="000000"/>
              </a:solidFill>
            </a:endParaRPr>
          </a:p>
          <a:p>
            <a:r>
              <a:rPr lang="fr-FR" sz="3200" b="1" kern="12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fr-FR" sz="3200" kern="1200" dirty="0" err="1" smtClean="0"/>
              <a:t>Methods</a:t>
            </a:r>
            <a:r>
              <a:rPr lang="fr-FR" sz="3200" kern="1200" dirty="0" smtClean="0"/>
              <a:t> and </a:t>
            </a:r>
            <a:r>
              <a:rPr lang="fr-FR" sz="3200" kern="1200" dirty="0" err="1" smtClean="0"/>
              <a:t>tools</a:t>
            </a:r>
            <a:r>
              <a:rPr lang="fr-FR" sz="3200" kern="1200" dirty="0" smtClean="0"/>
              <a:t>:</a:t>
            </a:r>
          </a:p>
          <a:p>
            <a:r>
              <a:rPr lang="fr-FR" sz="3200" kern="1200" dirty="0" smtClean="0"/>
              <a:t> </a:t>
            </a:r>
            <a:r>
              <a:rPr lang="en-US" sz="3200" b="1" kern="1200" dirty="0">
                <a:solidFill>
                  <a:srgbClr val="000000"/>
                </a:solidFill>
                <a:hlinkClick r:id="rId4"/>
              </a:rPr>
              <a:t>http://labdec-mada.org/index.php?option=com_k2&amp;view=itemlist&amp;layout=category&amp;task=category&amp;id=42&amp;Itemid=</a:t>
            </a:r>
            <a:r>
              <a:rPr lang="en-US" sz="3200" b="1" kern="1200" dirty="0" smtClean="0">
                <a:solidFill>
                  <a:srgbClr val="000000"/>
                </a:solidFill>
                <a:hlinkClick r:id="rId4"/>
              </a:rPr>
              <a:t>404</a:t>
            </a:r>
            <a:endParaRPr lang="fr-FR" sz="3200" b="1" kern="12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8159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3" y="0"/>
            <a:ext cx="54144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D624"/>
                </a:solidFill>
                <a:ea typeface="+mj-ea"/>
                <a:cs typeface="+mj-cs"/>
              </a:rPr>
              <a:t>Facilitation Unit: One example</a:t>
            </a:r>
            <a:endParaRPr lang="en-US" sz="2400" b="1" dirty="0">
              <a:solidFill>
                <a:srgbClr val="FFD624"/>
              </a:solidFill>
              <a:ea typeface="+mj-ea"/>
              <a:cs typeface="+mj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176061"/>
              </p:ext>
            </p:extLst>
          </p:nvPr>
        </p:nvGraphicFramePr>
        <p:xfrm>
          <a:off x="2152820" y="980728"/>
          <a:ext cx="5299500" cy="56547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r:id="rId4" imgW="4524375" imgH="4853238" progId="Visio.Drawing.15">
                  <p:embed/>
                </p:oleObj>
              </mc:Choice>
              <mc:Fallback>
                <p:oleObj r:id="rId4" imgW="4524375" imgH="4853238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820" y="980728"/>
                        <a:ext cx="5299500" cy="56547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8677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11188" y="2276475"/>
            <a:ext cx="8208962" cy="2952750"/>
          </a:xfrm>
        </p:spPr>
        <p:txBody>
          <a:bodyPr/>
          <a:lstStyle/>
          <a:p>
            <a:pPr indent="0" algn="ctr" eaLnBrk="1" hangingPunct="1">
              <a:spcAft>
                <a:spcPts val="1000"/>
              </a:spcAft>
            </a:pPr>
            <a: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</a:rPr>
            </a:br>
            <a:r>
              <a:rPr lang="ar-AE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fr-BE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fr-BE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fr-BE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>Thank you!!</a:t>
            </a:r>
            <a: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endParaRPr lang="en-GB" sz="4000">
              <a:latin typeface="Arial" charset="0"/>
              <a:ea typeface="MS PGothic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517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33796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33798" name="Content Placeholder 2"/>
          <p:cNvSpPr txBox="1">
            <a:spLocks/>
          </p:cNvSpPr>
          <p:nvPr/>
        </p:nvSpPr>
        <p:spPr bwMode="auto">
          <a:xfrm>
            <a:off x="6804025" y="3025775"/>
            <a:ext cx="8137525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lvl="1">
              <a:spcBef>
                <a:spcPct val="20000"/>
              </a:spcBef>
            </a:pPr>
            <a:endParaRPr lang="en-GB" sz="2000" b="1">
              <a:cs typeface="Arial" charset="0"/>
            </a:endParaRPr>
          </a:p>
          <a:p>
            <a:pPr marL="0" lvl="1">
              <a:spcBef>
                <a:spcPct val="20000"/>
              </a:spcBef>
            </a:pPr>
            <a:endParaRPr lang="en-US" sz="2000"/>
          </a:p>
          <a:p>
            <a:pPr marL="0" lvl="1">
              <a:spcBef>
                <a:spcPct val="20000"/>
              </a:spcBef>
            </a:pPr>
            <a:endParaRPr lang="en-GB" sz="2000"/>
          </a:p>
          <a:p>
            <a:pPr marL="0" lvl="1">
              <a:spcBef>
                <a:spcPct val="20000"/>
              </a:spcBef>
              <a:buFontTx/>
              <a:buAutoNum type="circleNumDbPlain"/>
            </a:pPr>
            <a:endParaRPr lang="en-GB" sz="2000"/>
          </a:p>
          <a:p>
            <a:r>
              <a:rPr lang="en-GB" sz="2000"/>
              <a:t> </a:t>
            </a:r>
          </a:p>
          <a:p>
            <a:r>
              <a:rPr lang="en-GB" sz="2000"/>
              <a:t> </a:t>
            </a:r>
            <a:r>
              <a:rPr lang="fr-FR" sz="2000"/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2000"/>
          </a:p>
        </p:txBody>
      </p:sp>
      <p:sp>
        <p:nvSpPr>
          <p:cNvPr id="2" name="Rectangle 1"/>
          <p:cNvSpPr/>
          <p:nvPr/>
        </p:nvSpPr>
        <p:spPr>
          <a:xfrm>
            <a:off x="14660" y="116632"/>
            <a:ext cx="5544616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In which context ? </a:t>
            </a:r>
            <a:endParaRPr lang="fr-FR" sz="32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-396552" y="1124745"/>
            <a:ext cx="5400600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857250" indent="-1714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GB" sz="2000" dirty="0" smtClean="0">
                <a:solidFill>
                  <a:srgbClr val="000000"/>
                </a:solidFill>
              </a:rPr>
              <a:t>	</a:t>
            </a:r>
            <a:r>
              <a:rPr lang="en-GB" sz="2400" b="1" dirty="0" smtClean="0">
                <a:solidFill>
                  <a:srgbClr val="000000"/>
                </a:solidFill>
              </a:rPr>
              <a:t>“VIRTUAL” </a:t>
            </a:r>
            <a:r>
              <a:rPr lang="en-GB" sz="2400" dirty="0" smtClean="0">
                <a:solidFill>
                  <a:srgbClr val="000000"/>
                </a:solidFill>
              </a:rPr>
              <a:t>decentralisation reforms</a:t>
            </a:r>
          </a:p>
          <a:p>
            <a:pPr>
              <a:spcBef>
                <a:spcPct val="20000"/>
              </a:spcBef>
            </a:pPr>
            <a:r>
              <a:rPr lang="en-GB" sz="2000" dirty="0">
                <a:solidFill>
                  <a:srgbClr val="000000"/>
                </a:solidFill>
              </a:rPr>
              <a:t>	</a:t>
            </a:r>
            <a:r>
              <a:rPr lang="en-GB" sz="2000" dirty="0" smtClean="0">
                <a:solidFill>
                  <a:srgbClr val="000000"/>
                </a:solidFill>
              </a:rPr>
              <a:t>In </a:t>
            </a:r>
            <a:r>
              <a:rPr lang="en-GB" sz="2000" dirty="0">
                <a:solidFill>
                  <a:srgbClr val="000000"/>
                </a:solidFill>
              </a:rPr>
              <a:t>partner countries where there is </a:t>
            </a:r>
            <a:r>
              <a:rPr lang="en-GB" sz="2000" b="1" dirty="0">
                <a:solidFill>
                  <a:srgbClr val="000000"/>
                </a:solidFill>
              </a:rPr>
              <a:t>little</a:t>
            </a:r>
            <a:r>
              <a:rPr lang="en-GB" sz="2000" dirty="0">
                <a:solidFill>
                  <a:srgbClr val="000000"/>
                </a:solidFill>
              </a:rPr>
              <a:t> or </a:t>
            </a:r>
            <a:r>
              <a:rPr lang="en-GB" sz="2000" b="1" dirty="0">
                <a:solidFill>
                  <a:srgbClr val="000000"/>
                </a:solidFill>
              </a:rPr>
              <a:t>no political drive </a:t>
            </a:r>
            <a:r>
              <a:rPr lang="en-GB" sz="2000" dirty="0">
                <a:solidFill>
                  <a:srgbClr val="000000"/>
                </a:solidFill>
              </a:rPr>
              <a:t>for a </a:t>
            </a:r>
            <a:r>
              <a:rPr lang="en-GB" sz="2000" b="1" dirty="0">
                <a:solidFill>
                  <a:srgbClr val="000000"/>
                </a:solidFill>
              </a:rPr>
              <a:t>development-oriented decentralization </a:t>
            </a:r>
            <a:r>
              <a:rPr lang="en-GB" sz="2000" dirty="0">
                <a:solidFill>
                  <a:srgbClr val="000000"/>
                </a:solidFill>
              </a:rPr>
              <a:t>that enhances the autonomy of local authorities</a:t>
            </a:r>
            <a:r>
              <a:rPr lang="en-GB" sz="2000" dirty="0" smtClean="0">
                <a:solidFill>
                  <a:srgbClr val="000000"/>
                </a:solidFill>
              </a:rPr>
              <a:t>,</a:t>
            </a:r>
          </a:p>
          <a:p>
            <a:pPr>
              <a:spcBef>
                <a:spcPct val="20000"/>
              </a:spcBef>
            </a:pPr>
            <a:r>
              <a:rPr lang="en-GB" sz="2000" b="1" dirty="0" smtClean="0">
                <a:solidFill>
                  <a:srgbClr val="000000"/>
                </a:solidFill>
              </a:rPr>
              <a:t>	Context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>
                <a:solidFill>
                  <a:srgbClr val="000000"/>
                </a:solidFill>
              </a:rPr>
              <a:t>characterised by a </a:t>
            </a:r>
            <a:r>
              <a:rPr lang="en-GB" sz="2000" b="1" dirty="0">
                <a:solidFill>
                  <a:srgbClr val="000000"/>
                </a:solidFill>
              </a:rPr>
              <a:t>policy and systems vacuum </a:t>
            </a:r>
            <a:r>
              <a:rPr lang="en-GB" sz="2000" dirty="0">
                <a:solidFill>
                  <a:srgbClr val="000000"/>
                </a:solidFill>
              </a:rPr>
              <a:t>and </a:t>
            </a:r>
            <a:r>
              <a:rPr lang="en-GB" sz="2000" b="1" dirty="0" err="1">
                <a:solidFill>
                  <a:srgbClr val="000000"/>
                </a:solidFill>
              </a:rPr>
              <a:t>unclarity</a:t>
            </a:r>
            <a:r>
              <a:rPr lang="en-GB" sz="2000" dirty="0">
                <a:solidFill>
                  <a:srgbClr val="000000"/>
                </a:solidFill>
              </a:rPr>
              <a:t> of </a:t>
            </a:r>
            <a:r>
              <a:rPr lang="en-GB" sz="2000" b="1" dirty="0">
                <a:solidFill>
                  <a:srgbClr val="000000"/>
                </a:solidFill>
              </a:rPr>
              <a:t>institutional </a:t>
            </a:r>
            <a:r>
              <a:rPr lang="en-GB" sz="2000" b="1" dirty="0" smtClean="0">
                <a:solidFill>
                  <a:srgbClr val="000000"/>
                </a:solidFill>
              </a:rPr>
              <a:t>mandates</a:t>
            </a:r>
          </a:p>
          <a:p>
            <a:pPr>
              <a:spcBef>
                <a:spcPct val="20000"/>
              </a:spcBef>
            </a:pPr>
            <a:r>
              <a:rPr lang="en-GB" sz="2000" b="1" dirty="0" smtClean="0">
                <a:solidFill>
                  <a:srgbClr val="000000"/>
                </a:solidFill>
              </a:rPr>
              <a:t>	</a:t>
            </a:r>
            <a:endParaRPr lang="en-GB" sz="20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fr-FR" sz="20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fr-FR" sz="2000" dirty="0">
              <a:solidFill>
                <a:srgbClr val="000000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9620" y="980728"/>
            <a:ext cx="4211960" cy="587727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9512" y="4869160"/>
            <a:ext cx="4572000" cy="236988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2000" b="1" dirty="0">
                <a:solidFill>
                  <a:srgbClr val="000000"/>
                </a:solidFill>
              </a:rPr>
              <a:t>Need </a:t>
            </a:r>
            <a:r>
              <a:rPr lang="en-GB" sz="2000" dirty="0">
                <a:solidFill>
                  <a:srgbClr val="000000"/>
                </a:solidFill>
              </a:rPr>
              <a:t>to</a:t>
            </a:r>
            <a:r>
              <a:rPr lang="en-GB" sz="2000" b="1" dirty="0">
                <a:solidFill>
                  <a:srgbClr val="000000"/>
                </a:solidFill>
              </a:rPr>
              <a:t> address </a:t>
            </a:r>
            <a:r>
              <a:rPr lang="en-GB" sz="2000" dirty="0">
                <a:solidFill>
                  <a:srgbClr val="000000"/>
                </a:solidFill>
              </a:rPr>
              <a:t>the deeper </a:t>
            </a:r>
            <a:r>
              <a:rPr lang="en-GB" sz="2000" b="1" dirty="0">
                <a:solidFill>
                  <a:srgbClr val="000000"/>
                </a:solidFill>
              </a:rPr>
              <a:t>gaps </a:t>
            </a:r>
            <a:r>
              <a:rPr lang="en-GB" sz="2000" dirty="0">
                <a:solidFill>
                  <a:srgbClr val="000000"/>
                </a:solidFill>
              </a:rPr>
              <a:t>and</a:t>
            </a:r>
            <a:r>
              <a:rPr lang="en-GB" sz="2000" b="1" dirty="0">
                <a:solidFill>
                  <a:srgbClr val="000000"/>
                </a:solidFill>
              </a:rPr>
              <a:t> inconsistencies </a:t>
            </a:r>
            <a:r>
              <a:rPr lang="en-GB" sz="2000" dirty="0">
                <a:solidFill>
                  <a:srgbClr val="000000"/>
                </a:solidFill>
              </a:rPr>
              <a:t>of </a:t>
            </a:r>
            <a:r>
              <a:rPr lang="en-GB" sz="2000" b="1" dirty="0">
                <a:solidFill>
                  <a:srgbClr val="000000"/>
                </a:solidFill>
              </a:rPr>
              <a:t>existing policies and institutions </a:t>
            </a:r>
          </a:p>
          <a:p>
            <a:pPr>
              <a:spcBef>
                <a:spcPct val="20000"/>
              </a:spcBef>
            </a:pPr>
            <a:r>
              <a:rPr lang="en-GB" sz="2000" i="1" dirty="0" smtClean="0">
                <a:solidFill>
                  <a:srgbClr val="000000"/>
                </a:solidFill>
              </a:rPr>
              <a:t>(</a:t>
            </a:r>
            <a:r>
              <a:rPr lang="en-GB" sz="2000" i="1" dirty="0">
                <a:solidFill>
                  <a:srgbClr val="000000"/>
                </a:solidFill>
              </a:rPr>
              <a:t>revealed by reform goals and development results)</a:t>
            </a:r>
            <a:endParaRPr lang="fr-FR" sz="2000" i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</a:pPr>
            <a:r>
              <a:rPr lang="fr-FR" sz="2000" dirty="0">
                <a:solidFill>
                  <a:srgbClr val="0000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2744820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4427984" y="5445224"/>
            <a:ext cx="460977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33796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7504" y="32048"/>
            <a:ext cx="55446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What do we want to </a:t>
            </a:r>
          </a:p>
          <a:p>
            <a:r>
              <a:rPr lang="en-US" sz="28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achieve? </a:t>
            </a:r>
            <a:endParaRPr lang="fr-FR" sz="28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28" y="1340768"/>
            <a:ext cx="8757592" cy="167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100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Programs conceived as </a:t>
            </a:r>
            <a:r>
              <a:rPr lang="en-GB" sz="2000" dirty="0" smtClean="0"/>
              <a:t>«</a:t>
            </a:r>
            <a:r>
              <a:rPr lang="en-GB" sz="2000" b="1" dirty="0">
                <a:solidFill>
                  <a:srgbClr val="000000"/>
                </a:solidFill>
              </a:rPr>
              <a:t>policy and systems experimentation</a:t>
            </a:r>
            <a:r>
              <a:rPr lang="en-GB" sz="2100" b="1" dirty="0">
                <a:solidFill>
                  <a:srgbClr val="000000"/>
                </a:solidFill>
                <a:latin typeface="Verdana" charset="0"/>
                <a:ea typeface="MS PGothic" charset="0"/>
                <a:cs typeface="MS PGothic" charset="0"/>
              </a:rPr>
              <a:t>»</a:t>
            </a:r>
            <a:r>
              <a:rPr lang="en-GB" sz="2100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 at the scale of a representative geographic-administrative area; </a:t>
            </a:r>
          </a:p>
          <a:p>
            <a:pPr marL="171450" indent="-171450">
              <a:buFont typeface="Arial"/>
              <a:buChar char="•"/>
            </a:pPr>
            <a:endParaRPr lang="en-GB" sz="2000" dirty="0"/>
          </a:p>
          <a:p>
            <a:pPr marL="628650" lvl="1" indent="-171450">
              <a:buFont typeface="Arial"/>
              <a:buChar char="•"/>
            </a:pPr>
            <a:endParaRPr lang="en-GB" sz="2000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179512" y="2610683"/>
            <a:ext cx="8424936" cy="4262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100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The </a:t>
            </a:r>
            <a:r>
              <a:rPr lang="en-GB" sz="2100" b="1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purpose</a:t>
            </a:r>
            <a:r>
              <a:rPr lang="en-GB" sz="2100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 of experimentation can be: </a:t>
            </a:r>
            <a:endParaRPr lang="en-GB" sz="2100" dirty="0" smtClean="0">
              <a:solidFill>
                <a:schemeClr val="tx1"/>
              </a:solidFill>
              <a:latin typeface="Verdana" charset="0"/>
              <a:ea typeface="MS PGothic" charset="0"/>
              <a:cs typeface="MS PGothic" charset="0"/>
            </a:endParaRPr>
          </a:p>
          <a:p>
            <a:r>
              <a:rPr lang="en-GB" sz="2100" dirty="0" smtClean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 </a:t>
            </a:r>
            <a:endParaRPr lang="en-GB" sz="2100" dirty="0">
              <a:solidFill>
                <a:schemeClr val="tx1"/>
              </a:solidFill>
              <a:latin typeface="Verdana" charset="0"/>
              <a:ea typeface="MS PGothic" charset="0"/>
              <a:cs typeface="MS PGothic" charset="0"/>
            </a:endParaRPr>
          </a:p>
          <a:p>
            <a:pPr marL="800100" lvl="1" indent="-342900">
              <a:buFont typeface="Arial"/>
              <a:buChar char="•"/>
            </a:pPr>
            <a:r>
              <a:rPr lang="en-GB" sz="2100" b="1" dirty="0" smtClean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Supporting national policy development and institutional innovation </a:t>
            </a:r>
            <a:r>
              <a:rPr lang="en-GB" sz="2000" b="1" dirty="0" smtClean="0"/>
              <a:t>‘</a:t>
            </a:r>
            <a:r>
              <a:rPr lang="en-GB" sz="2000" b="1" dirty="0">
                <a:solidFill>
                  <a:srgbClr val="000000"/>
                </a:solidFill>
              </a:rPr>
              <a:t>from below’</a:t>
            </a:r>
          </a:p>
          <a:p>
            <a:pPr marL="800100" lvl="1" indent="-342900">
              <a:buFont typeface="Arial"/>
              <a:buChar char="•"/>
            </a:pPr>
            <a:r>
              <a:rPr lang="en-GB" sz="2100" b="1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Demystify</a:t>
            </a:r>
            <a:r>
              <a:rPr lang="en-GB" sz="2000" dirty="0"/>
              <a:t> </a:t>
            </a:r>
            <a:r>
              <a:rPr lang="en-GB" sz="2100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the </a:t>
            </a:r>
            <a:r>
              <a:rPr lang="en-GB" sz="2100" b="1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usual allegations regarding weak local capacity; </a:t>
            </a:r>
          </a:p>
          <a:p>
            <a:pPr marL="800100" lvl="1" indent="-342900">
              <a:buFont typeface="Arial"/>
              <a:buChar char="•"/>
            </a:pPr>
            <a:r>
              <a:rPr lang="en-GB" sz="2100" b="1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Create stronger local constituencies advocating for change; </a:t>
            </a:r>
          </a:p>
          <a:p>
            <a:pPr marL="800100" lvl="1" indent="-342900">
              <a:buFont typeface="Arial"/>
              <a:buChar char="•"/>
            </a:pPr>
            <a:r>
              <a:rPr lang="en-GB" sz="2000" b="1" dirty="0">
                <a:solidFill>
                  <a:schemeClr val="tx1"/>
                </a:solidFill>
              </a:rPr>
              <a:t>Inform the national debate </a:t>
            </a:r>
            <a:r>
              <a:rPr lang="en-GB" sz="2100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and bargaining process </a:t>
            </a:r>
            <a:r>
              <a:rPr lang="en-GB" sz="2000" b="1" dirty="0">
                <a:solidFill>
                  <a:srgbClr val="000000"/>
                </a:solidFill>
              </a:rPr>
              <a:t>on the future of the decentralization reform.</a:t>
            </a:r>
          </a:p>
          <a:p>
            <a:pPr marL="800100" lvl="1" indent="-342900">
              <a:buFont typeface="Arial"/>
              <a:buChar char="•"/>
            </a:pPr>
            <a:r>
              <a:rPr lang="en-GB" sz="2100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Pilot experiments can also play a key role in providing an </a:t>
            </a:r>
            <a:r>
              <a:rPr lang="en-GB" sz="2000" b="1" dirty="0">
                <a:solidFill>
                  <a:srgbClr val="000000"/>
                </a:solidFill>
              </a:rPr>
              <a:t>alternative model for policy dialogue</a:t>
            </a:r>
            <a:r>
              <a:rPr lang="en-GB" sz="2000" b="1" dirty="0"/>
              <a:t> </a:t>
            </a:r>
            <a:endParaRPr lang="fr-FR" sz="2000" dirty="0"/>
          </a:p>
          <a:p>
            <a:pPr marL="628650" lvl="1" indent="-171450">
              <a:buFont typeface="Arial"/>
              <a:buChar char="•"/>
            </a:pP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62798258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33796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33798" name="Content Placeholder 2"/>
          <p:cNvSpPr txBox="1">
            <a:spLocks/>
          </p:cNvSpPr>
          <p:nvPr/>
        </p:nvSpPr>
        <p:spPr bwMode="auto">
          <a:xfrm>
            <a:off x="6804025" y="3025775"/>
            <a:ext cx="8137525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lvl="1">
              <a:spcBef>
                <a:spcPct val="20000"/>
              </a:spcBef>
            </a:pPr>
            <a:endParaRPr lang="en-GB" sz="2000" b="1">
              <a:cs typeface="Arial" charset="0"/>
            </a:endParaRPr>
          </a:p>
          <a:p>
            <a:pPr marL="0" lvl="1">
              <a:spcBef>
                <a:spcPct val="20000"/>
              </a:spcBef>
            </a:pPr>
            <a:endParaRPr lang="en-US" sz="2000"/>
          </a:p>
          <a:p>
            <a:pPr marL="0" lvl="1">
              <a:spcBef>
                <a:spcPct val="20000"/>
              </a:spcBef>
            </a:pPr>
            <a:endParaRPr lang="en-GB" sz="2000"/>
          </a:p>
          <a:p>
            <a:pPr marL="0" lvl="1">
              <a:spcBef>
                <a:spcPct val="20000"/>
              </a:spcBef>
              <a:buFontTx/>
              <a:buAutoNum type="circleNumDbPlain"/>
            </a:pPr>
            <a:endParaRPr lang="en-GB" sz="2000"/>
          </a:p>
          <a:p>
            <a:r>
              <a:rPr lang="en-GB" sz="2000"/>
              <a:t> </a:t>
            </a:r>
          </a:p>
          <a:p>
            <a:r>
              <a:rPr lang="en-GB" sz="2000"/>
              <a:t> </a:t>
            </a:r>
            <a:r>
              <a:rPr lang="fr-FR" sz="2000"/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2000"/>
          </a:p>
        </p:txBody>
      </p:sp>
      <p:sp>
        <p:nvSpPr>
          <p:cNvPr id="2" name="Rectangle 1"/>
          <p:cNvSpPr/>
          <p:nvPr/>
        </p:nvSpPr>
        <p:spPr>
          <a:xfrm>
            <a:off x="0" y="116632"/>
            <a:ext cx="4716016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Guiding </a:t>
            </a:r>
            <a:r>
              <a:rPr lang="en-US" sz="32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principles </a:t>
            </a:r>
            <a:r>
              <a:rPr lang="en-US" sz="32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 </a:t>
            </a:r>
            <a:endParaRPr lang="fr-FR" sz="32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39552" y="1340768"/>
            <a:ext cx="8318500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2400" b="1" dirty="0">
                <a:solidFill>
                  <a:srgbClr val="000000"/>
                </a:solidFill>
              </a:rPr>
              <a:t>Explicit linkage</a:t>
            </a:r>
            <a:r>
              <a:rPr lang="en-GB" sz="2400" b="1" dirty="0"/>
              <a:t> </a:t>
            </a:r>
            <a:r>
              <a:rPr lang="en-GB" sz="2400" dirty="0">
                <a:solidFill>
                  <a:srgbClr val="000000"/>
                </a:solidFill>
              </a:rPr>
              <a:t>to the </a:t>
            </a:r>
            <a:r>
              <a:rPr lang="en-GB" sz="2400" b="1" dirty="0">
                <a:solidFill>
                  <a:srgbClr val="000000"/>
                </a:solidFill>
              </a:rPr>
              <a:t>development of national decentralization policies </a:t>
            </a:r>
            <a:endParaRPr lang="en-GB" sz="2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2400" b="1" dirty="0">
                <a:solidFill>
                  <a:srgbClr val="000000"/>
                </a:solidFill>
              </a:rPr>
              <a:t>Use,</a:t>
            </a:r>
            <a:r>
              <a:rPr lang="en-GB" sz="2400" dirty="0"/>
              <a:t> </a:t>
            </a:r>
            <a:r>
              <a:rPr lang="en-GB" sz="2400" dirty="0">
                <a:solidFill>
                  <a:srgbClr val="000000"/>
                </a:solidFill>
              </a:rPr>
              <a:t>although it can be difficult in weak system and institutional environment</a:t>
            </a:r>
            <a:r>
              <a:rPr lang="en-GB" sz="2400" dirty="0"/>
              <a:t>, </a:t>
            </a:r>
            <a:r>
              <a:rPr lang="en-GB" sz="2400" b="1" dirty="0">
                <a:solidFill>
                  <a:srgbClr val="000000"/>
                </a:solidFill>
              </a:rPr>
              <a:t>country systems to the extent feasible</a:t>
            </a:r>
            <a:r>
              <a:rPr lang="en-GB" sz="2400" b="1" dirty="0"/>
              <a:t> </a:t>
            </a:r>
            <a:r>
              <a:rPr lang="en-GB" sz="2400" dirty="0">
                <a:solidFill>
                  <a:srgbClr val="000000"/>
                </a:solidFill>
              </a:rPr>
              <a:t>and to </a:t>
            </a:r>
            <a:r>
              <a:rPr lang="en-GB" sz="2400" b="1" dirty="0">
                <a:solidFill>
                  <a:srgbClr val="000000"/>
                </a:solidFill>
              </a:rPr>
              <a:t>increasingly do so as systems and capacities are built and enhanced</a:t>
            </a:r>
            <a:r>
              <a:rPr lang="en-GB" sz="2400" dirty="0">
                <a:solidFill>
                  <a:srgbClr val="000000"/>
                </a:solidFill>
              </a:rPr>
              <a:t>;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2400" b="1" dirty="0">
                <a:solidFill>
                  <a:srgbClr val="000000"/>
                </a:solidFill>
              </a:rPr>
              <a:t>Interactions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dirty="0">
                <a:solidFill>
                  <a:srgbClr val="000000"/>
                </a:solidFill>
              </a:rPr>
              <a:t>between</a:t>
            </a:r>
            <a:r>
              <a:rPr lang="en-GB" sz="2400" dirty="0"/>
              <a:t> </a:t>
            </a:r>
            <a:r>
              <a:rPr lang="en-GB" sz="2400" b="1" dirty="0">
                <a:solidFill>
                  <a:srgbClr val="000000"/>
                </a:solidFill>
              </a:rPr>
              <a:t>program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dirty="0">
                <a:solidFill>
                  <a:srgbClr val="000000"/>
                </a:solidFill>
              </a:rPr>
              <a:t>and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b="1" dirty="0">
                <a:solidFill>
                  <a:srgbClr val="000000"/>
                </a:solidFill>
              </a:rPr>
              <a:t>policy making process in both</a:t>
            </a:r>
            <a:r>
              <a:rPr lang="en-GB" sz="2400" b="1" dirty="0"/>
              <a:t> </a:t>
            </a:r>
            <a:r>
              <a:rPr lang="en-GB" sz="2400" b="1" dirty="0">
                <a:solidFill>
                  <a:srgbClr val="000000"/>
                </a:solidFill>
              </a:rPr>
              <a:t>directions;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2400" b="1" dirty="0">
                <a:solidFill>
                  <a:srgbClr val="000000"/>
                </a:solidFill>
              </a:rPr>
              <a:t>Key operational device</a:t>
            </a:r>
            <a:r>
              <a:rPr lang="en-GB" sz="2400" dirty="0">
                <a:solidFill>
                  <a:srgbClr val="000000"/>
                </a:solidFill>
              </a:rPr>
              <a:t>: constantly </a:t>
            </a:r>
            <a:r>
              <a:rPr lang="en-GB" sz="2400" b="1" dirty="0">
                <a:solidFill>
                  <a:srgbClr val="000000"/>
                </a:solidFill>
              </a:rPr>
              <a:t>asses, learn, reflect, revise, and adapt </a:t>
            </a:r>
            <a:r>
              <a:rPr lang="en-GB" sz="2400" dirty="0">
                <a:solidFill>
                  <a:srgbClr val="000000"/>
                </a:solidFill>
              </a:rPr>
              <a:t>to the issues and challenges that emerge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400" dirty="0"/>
          </a:p>
          <a:p>
            <a:r>
              <a:rPr lang="en-GB" sz="2400" dirty="0"/>
              <a:t> </a:t>
            </a:r>
          </a:p>
          <a:p>
            <a:r>
              <a:rPr lang="en-GB" sz="2400" dirty="0"/>
              <a:t> </a:t>
            </a:r>
            <a:r>
              <a:rPr lang="fr-FR" sz="2400" dirty="0"/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4393872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Line 13"/>
          <p:cNvSpPr>
            <a:spLocks noChangeShapeType="1"/>
          </p:cNvSpPr>
          <p:nvPr/>
        </p:nvSpPr>
        <p:spPr bwMode="auto">
          <a:xfrm flipH="1" flipV="1">
            <a:off x="2987675" y="6165850"/>
            <a:ext cx="215900" cy="714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78" name="Line 16"/>
          <p:cNvSpPr>
            <a:spLocks noChangeShapeType="1"/>
          </p:cNvSpPr>
          <p:nvPr/>
        </p:nvSpPr>
        <p:spPr bwMode="auto">
          <a:xfrm>
            <a:off x="6011863" y="3933825"/>
            <a:ext cx="71437" cy="2873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79" name="Line 17"/>
          <p:cNvSpPr>
            <a:spLocks noChangeShapeType="1"/>
          </p:cNvSpPr>
          <p:nvPr/>
        </p:nvSpPr>
        <p:spPr bwMode="auto">
          <a:xfrm flipV="1">
            <a:off x="2051050" y="3644900"/>
            <a:ext cx="73025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80" name="Oval 2"/>
          <p:cNvSpPr>
            <a:spLocks noChangeArrowheads="1"/>
          </p:cNvSpPr>
          <p:nvPr/>
        </p:nvSpPr>
        <p:spPr bwMode="auto">
          <a:xfrm>
            <a:off x="1835150" y="2781300"/>
            <a:ext cx="4321175" cy="36004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3709988" y="5716350"/>
            <a:ext cx="3105150" cy="738664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33CC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1400" dirty="0"/>
              <a:t>Search for </a:t>
            </a:r>
            <a:r>
              <a:rPr lang="en-GB" sz="1400" b="1" dirty="0"/>
              <a:t>linkages with the decentralisation policy</a:t>
            </a:r>
            <a:r>
              <a:rPr lang="en-GB" sz="1400" dirty="0"/>
              <a:t> in connection with </a:t>
            </a:r>
            <a:r>
              <a:rPr lang="en-GB" sz="1400" dirty="0" err="1"/>
              <a:t>sectoral</a:t>
            </a:r>
            <a:r>
              <a:rPr lang="en-GB" sz="1400" dirty="0"/>
              <a:t> policies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6372225" y="2492375"/>
            <a:ext cx="2592388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 dirty="0">
                <a:solidFill>
                  <a:schemeClr val="tx1"/>
                </a:solidFill>
                <a:latin typeface="Arial" charset="0"/>
              </a:rPr>
              <a:t>The municipality is </a:t>
            </a: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responsible </a:t>
            </a:r>
            <a:r>
              <a:rPr lang="en-GB" sz="1200" dirty="0">
                <a:solidFill>
                  <a:schemeClr val="tx1"/>
                </a:solidFill>
                <a:latin typeface="Arial" charset="0"/>
              </a:rPr>
              <a:t>of the </a:t>
            </a: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“choices</a:t>
            </a:r>
            <a:r>
              <a:rPr lang="en-GB" sz="1200" b="1" dirty="0" smtClean="0">
                <a:solidFill>
                  <a:schemeClr val="tx1"/>
                </a:solidFill>
                <a:latin typeface="Arial" charset="0"/>
              </a:rPr>
              <a:t>” made</a:t>
            </a:r>
            <a:endParaRPr lang="en-GB" sz="1200" dirty="0" smtClean="0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GB" sz="1200" dirty="0">
                <a:solidFill>
                  <a:schemeClr val="tx1"/>
                </a:solidFill>
                <a:latin typeface="Arial" charset="0"/>
              </a:rPr>
              <a:t>The </a:t>
            </a: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financing </a:t>
            </a:r>
            <a:r>
              <a:rPr lang="en-GB" sz="1200" dirty="0">
                <a:solidFill>
                  <a:schemeClr val="tx1"/>
                </a:solidFill>
                <a:latin typeface="Arial" charset="0"/>
              </a:rPr>
              <a:t>of the actions is registered in the </a:t>
            </a: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municipal budget</a:t>
            </a:r>
            <a:endParaRPr lang="en-GB" sz="1200" dirty="0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GB" sz="1200" dirty="0">
                <a:solidFill>
                  <a:schemeClr val="tx1"/>
                </a:solidFill>
                <a:latin typeface="Arial" charset="0"/>
              </a:rPr>
              <a:t>The municipality is </a:t>
            </a: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accountable</a:t>
            </a:r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2555776" y="2169597"/>
            <a:ext cx="3024188" cy="1600438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33CC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GB" sz="1400" dirty="0"/>
              <a:t>The </a:t>
            </a:r>
            <a:r>
              <a:rPr lang="en-GB" sz="1400" b="1" dirty="0"/>
              <a:t>municipality</a:t>
            </a:r>
            <a:r>
              <a:rPr lang="en-GB" sz="1400" dirty="0"/>
              <a:t> as:</a:t>
            </a:r>
            <a:endParaRPr lang="en-GB" sz="1400" dirty="0" smtClean="0"/>
          </a:p>
          <a:p>
            <a:pPr marL="285750" indent="-285750" algn="ctr">
              <a:defRPr/>
            </a:pPr>
            <a:r>
              <a:rPr lang="en-GB" sz="1400" dirty="0" smtClean="0"/>
              <a:t>    the </a:t>
            </a:r>
            <a:r>
              <a:rPr lang="en-GB" sz="1400" b="1" dirty="0" smtClean="0"/>
              <a:t>“main </a:t>
            </a:r>
            <a:r>
              <a:rPr lang="en-GB" sz="1400" b="1" dirty="0"/>
              <a:t>dialogue partner”</a:t>
            </a:r>
            <a:r>
              <a:rPr lang="en-GB" sz="1400" dirty="0"/>
              <a:t> and </a:t>
            </a:r>
            <a:r>
              <a:rPr lang="en-GB" sz="1400" b="1" dirty="0"/>
              <a:t>“</a:t>
            </a:r>
            <a:r>
              <a:rPr lang="en-US" sz="1400" b="1" dirty="0"/>
              <a:t>public contracting authority”</a:t>
            </a:r>
            <a:r>
              <a:rPr lang="en-US" sz="1400" dirty="0"/>
              <a:t> in the areas of competence transferred by law; </a:t>
            </a:r>
            <a:endParaRPr lang="en-US" sz="1400" dirty="0" smtClean="0"/>
          </a:p>
          <a:p>
            <a:pPr marL="285750" indent="-285750" algn="ctr">
              <a:defRPr/>
            </a:pPr>
            <a:endParaRPr lang="en-US" sz="1400" dirty="0"/>
          </a:p>
        </p:txBody>
      </p:sp>
      <p:sp>
        <p:nvSpPr>
          <p:cNvPr id="18" name="Oval 7"/>
          <p:cNvSpPr>
            <a:spLocks noChangeArrowheads="1"/>
          </p:cNvSpPr>
          <p:nvPr/>
        </p:nvSpPr>
        <p:spPr bwMode="auto">
          <a:xfrm>
            <a:off x="5436096" y="2132856"/>
            <a:ext cx="496887" cy="449263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fr-FR" sz="24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1</a:t>
            </a:r>
          </a:p>
        </p:txBody>
      </p:sp>
      <p:sp>
        <p:nvSpPr>
          <p:cNvPr id="2" name="Oval 7"/>
          <p:cNvSpPr>
            <a:spLocks noChangeArrowheads="1"/>
          </p:cNvSpPr>
          <p:nvPr/>
        </p:nvSpPr>
        <p:spPr bwMode="auto">
          <a:xfrm>
            <a:off x="6672263" y="5102225"/>
            <a:ext cx="496887" cy="449263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fr-FR" sz="2400" b="1" i="1">
                <a:effectLst>
                  <a:outerShdw blurRad="38100" dist="38100" dir="2700000" algn="tl">
                    <a:srgbClr val="DDDDDD"/>
                  </a:outerShdw>
                </a:effectLst>
              </a:rPr>
              <a:t>2</a:t>
            </a:r>
          </a:p>
        </p:txBody>
      </p:sp>
      <p:sp>
        <p:nvSpPr>
          <p:cNvPr id="24586" name="Text Box 12"/>
          <p:cNvSpPr txBox="1">
            <a:spLocks noChangeArrowheads="1"/>
          </p:cNvSpPr>
          <p:nvPr/>
        </p:nvSpPr>
        <p:spPr bwMode="auto">
          <a:xfrm>
            <a:off x="7236296" y="4797152"/>
            <a:ext cx="1693862" cy="13843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Flexibility</a:t>
            </a:r>
            <a:r>
              <a:rPr lang="en-GB" sz="1200" dirty="0">
                <a:solidFill>
                  <a:schemeClr val="tx1"/>
                </a:solidFill>
                <a:latin typeface="Arial" charset="0"/>
              </a:rPr>
              <a:t> of the </a:t>
            </a: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approach</a:t>
            </a:r>
            <a:r>
              <a:rPr lang="en-GB" sz="12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tools</a:t>
            </a:r>
            <a:r>
              <a:rPr lang="en-GB" sz="1200" dirty="0">
                <a:solidFill>
                  <a:schemeClr val="tx1"/>
                </a:solidFill>
                <a:latin typeface="Arial" charset="0"/>
              </a:rPr>
              <a:t>, in order to adapt (</a:t>
            </a:r>
            <a:r>
              <a:rPr lang="en-GB" sz="1200" dirty="0" smtClean="0">
                <a:solidFill>
                  <a:schemeClr val="tx1"/>
                </a:solidFill>
                <a:latin typeface="Arial" charset="0"/>
              </a:rPr>
              <a:t>and </a:t>
            </a:r>
            <a:r>
              <a:rPr lang="en-GB" sz="1200" dirty="0">
                <a:solidFill>
                  <a:schemeClr val="tx1"/>
                </a:solidFill>
                <a:latin typeface="Arial" charset="0"/>
              </a:rPr>
              <a:t>interact) with the “moving” </a:t>
            </a: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decentralisation process</a:t>
            </a:r>
          </a:p>
        </p:txBody>
      </p:sp>
      <p:sp>
        <p:nvSpPr>
          <p:cNvPr id="24587" name="Line 14"/>
          <p:cNvSpPr>
            <a:spLocks noChangeShapeType="1"/>
          </p:cNvSpPr>
          <p:nvPr/>
        </p:nvSpPr>
        <p:spPr bwMode="auto">
          <a:xfrm>
            <a:off x="5580112" y="2852936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88" name="Line 15"/>
          <p:cNvSpPr>
            <a:spLocks noChangeShapeType="1"/>
          </p:cNvSpPr>
          <p:nvPr/>
        </p:nvSpPr>
        <p:spPr bwMode="auto">
          <a:xfrm>
            <a:off x="6853238" y="60388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89" name="Rectangle 23"/>
          <p:cNvSpPr>
            <a:spLocks noChangeArrowheads="1"/>
          </p:cNvSpPr>
          <p:nvPr/>
        </p:nvSpPr>
        <p:spPr bwMode="auto">
          <a:xfrm>
            <a:off x="179512" y="3861048"/>
            <a:ext cx="1655762" cy="954107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GB" sz="1400" dirty="0">
                <a:solidFill>
                  <a:schemeClr val="tx1"/>
                </a:solidFill>
                <a:latin typeface="Arial" charset="0"/>
              </a:rPr>
              <a:t>Even if they are </a:t>
            </a:r>
            <a:r>
              <a:rPr lang="en-GB" sz="1400" b="1" dirty="0">
                <a:solidFill>
                  <a:schemeClr val="tx1"/>
                </a:solidFill>
                <a:latin typeface="Arial" charset="0"/>
              </a:rPr>
              <a:t>weak, unclear and contradictory</a:t>
            </a:r>
          </a:p>
        </p:txBody>
      </p:sp>
      <p:sp>
        <p:nvSpPr>
          <p:cNvPr id="24590" name="Rectangle 6"/>
          <p:cNvSpPr>
            <a:spLocks noChangeArrowheads="1"/>
          </p:cNvSpPr>
          <p:nvPr/>
        </p:nvSpPr>
        <p:spPr bwMode="auto">
          <a:xfrm>
            <a:off x="107950" y="5438775"/>
            <a:ext cx="2305050" cy="11938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33CC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1400" b="1"/>
              <a:t>Application</a:t>
            </a:r>
            <a:r>
              <a:rPr lang="en-GB" sz="1400"/>
              <a:t>, as far as possible, of the national institutions, procedures and systems</a:t>
            </a:r>
          </a:p>
        </p:txBody>
      </p:sp>
      <p:sp>
        <p:nvSpPr>
          <p:cNvPr id="3" name="Oval 7"/>
          <p:cNvSpPr>
            <a:spLocks noChangeArrowheads="1"/>
          </p:cNvSpPr>
          <p:nvPr/>
        </p:nvSpPr>
        <p:spPr bwMode="auto">
          <a:xfrm>
            <a:off x="2387600" y="5440363"/>
            <a:ext cx="496888" cy="449262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fr-FR" sz="2400" b="1" i="1">
                <a:effectLst>
                  <a:outerShdw blurRad="38100" dist="38100" dir="2700000" algn="tl">
                    <a:srgbClr val="DDDDDD"/>
                  </a:outerShdw>
                </a:effectLst>
              </a:rPr>
              <a:t>3</a:t>
            </a:r>
          </a:p>
        </p:txBody>
      </p:sp>
      <p:sp>
        <p:nvSpPr>
          <p:cNvPr id="24592" name="Line 26"/>
          <p:cNvSpPr>
            <a:spLocks noChangeShapeType="1"/>
          </p:cNvSpPr>
          <p:nvPr/>
        </p:nvSpPr>
        <p:spPr bwMode="auto">
          <a:xfrm flipV="1">
            <a:off x="1042988" y="48688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93" name="Rectangle 4"/>
          <p:cNvSpPr>
            <a:spLocks noChangeArrowheads="1"/>
          </p:cNvSpPr>
          <p:nvPr/>
        </p:nvSpPr>
        <p:spPr bwMode="auto">
          <a:xfrm>
            <a:off x="-252536" y="908720"/>
            <a:ext cx="842493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/>
              <a:t>RULES OF THE GAMME: 3 </a:t>
            </a:r>
            <a:r>
              <a:rPr lang="en-US" sz="2000" b="1" dirty="0"/>
              <a:t>BASIC PRINCIPLES</a:t>
            </a:r>
          </a:p>
          <a:p>
            <a:pPr algn="ctr"/>
            <a:r>
              <a:rPr lang="en-US" sz="2000" b="1" i="1" dirty="0"/>
              <a:t>The</a:t>
            </a:r>
            <a:r>
              <a:rPr lang="en-US" sz="2400" b="1" i="1" dirty="0"/>
              <a:t> </a:t>
            </a:r>
            <a:r>
              <a:rPr lang="en-US" sz="2000" b="1" i="1" dirty="0"/>
              <a:t>“Genetic Code</a:t>
            </a:r>
            <a:r>
              <a:rPr lang="en-US" sz="2000" b="1" i="1" dirty="0" smtClean="0"/>
              <a:t>” of a “smart” project approach</a:t>
            </a:r>
            <a:endParaRPr lang="en-US" sz="2000" b="1" i="1" dirty="0"/>
          </a:p>
        </p:txBody>
      </p:sp>
      <p:sp>
        <p:nvSpPr>
          <p:cNvPr id="4" name="Rectangle 3"/>
          <p:cNvSpPr/>
          <p:nvPr/>
        </p:nvSpPr>
        <p:spPr>
          <a:xfrm>
            <a:off x="2555776" y="4149080"/>
            <a:ext cx="33843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b="1" dirty="0" smtClean="0"/>
              <a:t>Interactions</a:t>
            </a:r>
            <a:r>
              <a:rPr lang="en-GB" dirty="0" smtClean="0"/>
              <a:t>  between </a:t>
            </a:r>
            <a:r>
              <a:rPr lang="en-GB" b="1" dirty="0" smtClean="0"/>
              <a:t>program</a:t>
            </a:r>
            <a:r>
              <a:rPr lang="en-GB" dirty="0" smtClean="0"/>
              <a:t> and </a:t>
            </a:r>
            <a:r>
              <a:rPr lang="en-GB" b="1" dirty="0" smtClean="0"/>
              <a:t>policy making process in both directions</a:t>
            </a:r>
            <a:r>
              <a:rPr lang="en-GB" dirty="0" smtClean="0"/>
              <a:t>; 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107504" y="32048"/>
            <a:ext cx="55446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One practical example (Madagascar)</a:t>
            </a:r>
            <a:endParaRPr lang="fr-FR" sz="28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724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7504" y="0"/>
            <a:ext cx="79417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The "financial facility": A crucial element of the experimentation </a:t>
            </a:r>
            <a:endParaRPr lang="fr-FR" sz="24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5780782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road to change is to </a:t>
            </a:r>
            <a:r>
              <a:rPr lang="en-GB" sz="16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directly inject resources into the budget of local authorities</a:t>
            </a:r>
            <a:r>
              <a:rPr lang="en-GB" sz="1600" b="1" dirty="0"/>
              <a:t> </a:t>
            </a:r>
            <a:r>
              <a:rPr lang="en-GB" sz="1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order to </a:t>
            </a:r>
            <a:r>
              <a:rPr lang="en-GB" sz="16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allow them to learn by doing and gradually develop their capacity</a:t>
            </a:r>
            <a:endParaRPr lang="fr-FR" sz="16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sz="1600" dirty="0" smtClean="0"/>
              <a:t> </a:t>
            </a:r>
            <a:endParaRPr lang="fr-FR" sz="1600" dirty="0"/>
          </a:p>
        </p:txBody>
      </p:sp>
      <p:sp>
        <p:nvSpPr>
          <p:cNvPr id="9" name="Rectangle 8"/>
          <p:cNvSpPr/>
          <p:nvPr/>
        </p:nvSpPr>
        <p:spPr>
          <a:xfrm>
            <a:off x="34504" y="1916832"/>
            <a:ext cx="331236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Classic doctrine</a:t>
            </a:r>
            <a:r>
              <a:rPr lang="en-GB" sz="1600" kern="1200" dirty="0"/>
              <a:t>: </a:t>
            </a:r>
            <a:r>
              <a:rPr lang="en-GB" sz="16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‘resources follow functions’!</a:t>
            </a:r>
            <a:r>
              <a:rPr lang="en-GB" sz="1600" b="1" kern="1200" dirty="0" smtClean="0"/>
              <a:t>!</a:t>
            </a:r>
            <a:endParaRPr lang="fr-FR" sz="1600" b="1" kern="1200" dirty="0"/>
          </a:p>
        </p:txBody>
      </p:sp>
      <p:grpSp>
        <p:nvGrpSpPr>
          <p:cNvPr id="5" name="Grouper 4"/>
          <p:cNvGrpSpPr/>
          <p:nvPr/>
        </p:nvGrpSpPr>
        <p:grpSpPr>
          <a:xfrm>
            <a:off x="3274864" y="1268760"/>
            <a:ext cx="5436096" cy="2160591"/>
            <a:chOff x="3274864" y="1268760"/>
            <a:chExt cx="5436096" cy="2160591"/>
          </a:xfrm>
        </p:grpSpPr>
        <p:sp>
          <p:nvSpPr>
            <p:cNvPr id="10" name="Flèche vers la droite 9"/>
            <p:cNvSpPr/>
            <p:nvPr/>
          </p:nvSpPr>
          <p:spPr bwMode="auto">
            <a:xfrm>
              <a:off x="3274864" y="1844824"/>
              <a:ext cx="864096" cy="648072"/>
            </a:xfrm>
            <a:prstGeom prst="rightArrow">
              <a:avLst/>
            </a:prstGeom>
            <a:solidFill>
              <a:srgbClr val="FF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kern="1200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Verdana" pitchFamily="39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138960" y="1268760"/>
              <a:ext cx="4572000" cy="216059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GB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Proposed approach: </a:t>
              </a:r>
            </a:p>
            <a:p>
              <a:pPr marL="285750" indent="-285750">
                <a:spcBef>
                  <a:spcPct val="20000"/>
                </a:spcBef>
                <a:buFont typeface="Arial"/>
                <a:buChar char="•"/>
              </a:pPr>
              <a:r>
                <a:rPr lang="en-GB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Directly inject resources into the budget of local authorities </a:t>
              </a:r>
              <a:r>
                <a:rPr lang="en-GB" sz="16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in order to </a:t>
              </a:r>
              <a:r>
                <a:rPr lang="en-GB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allow them to learn by doing </a:t>
              </a:r>
              <a:r>
                <a:rPr lang="en-GB" sz="16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and</a:t>
              </a:r>
              <a:r>
                <a:rPr lang="en-GB" sz="1600" kern="1200" dirty="0"/>
                <a:t> </a:t>
              </a:r>
              <a:r>
                <a:rPr lang="en-GB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gradually develop their capacity</a:t>
              </a:r>
              <a:endParaRPr lang="fr-FR" sz="1600" b="1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285750" indent="-285750">
                <a:spcBef>
                  <a:spcPct val="20000"/>
                </a:spcBef>
                <a:buFont typeface="Arial"/>
                <a:buChar char="•"/>
              </a:pPr>
              <a:r>
                <a:rPr lang="en-GB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Capacities</a:t>
              </a:r>
              <a:r>
                <a:rPr lang="en-GB" sz="1600" b="1" kern="1200" dirty="0" smtClean="0"/>
                <a:t> </a:t>
              </a:r>
              <a:r>
                <a:rPr lang="en-GB" sz="16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will be the </a:t>
              </a:r>
              <a:r>
                <a:rPr lang="en-GB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result</a:t>
              </a:r>
              <a:r>
                <a:rPr lang="en-GB" sz="1600" kern="1200" dirty="0"/>
                <a:t> </a:t>
              </a:r>
              <a:r>
                <a:rPr lang="en-GB" sz="16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of the </a:t>
              </a:r>
              <a:r>
                <a:rPr lang="en-GB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action </a:t>
              </a:r>
              <a:r>
                <a:rPr lang="en-GB" sz="16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and </a:t>
              </a:r>
              <a:r>
                <a:rPr lang="en-GB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not a precondition for receiving funds</a:t>
              </a:r>
              <a:r>
                <a:rPr lang="fr-FR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6" name="Grouper 5"/>
          <p:cNvGrpSpPr/>
          <p:nvPr/>
        </p:nvGrpSpPr>
        <p:grpSpPr>
          <a:xfrm>
            <a:off x="323528" y="3429000"/>
            <a:ext cx="8496944" cy="2160240"/>
            <a:chOff x="323528" y="3429000"/>
            <a:chExt cx="8496944" cy="2160240"/>
          </a:xfrm>
        </p:grpSpPr>
        <p:sp>
          <p:nvSpPr>
            <p:cNvPr id="14" name="Content Placeholder 2"/>
            <p:cNvSpPr txBox="1">
              <a:spLocks/>
            </p:cNvSpPr>
            <p:nvPr/>
          </p:nvSpPr>
          <p:spPr bwMode="auto">
            <a:xfrm>
              <a:off x="4283968" y="3717032"/>
              <a:ext cx="4536504" cy="1224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lvl="1" indent="0">
                <a:spcBef>
                  <a:spcPct val="20000"/>
                </a:spcBef>
              </a:pPr>
              <a:r>
                <a:rPr lang="en-GB" sz="16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Funding as a means to build capacities:</a:t>
              </a:r>
            </a:p>
            <a:p>
              <a:pPr marL="342900" lvl="1" indent="-342900">
                <a:spcBef>
                  <a:spcPct val="20000"/>
                </a:spcBef>
                <a:buFont typeface="Arial"/>
                <a:buChar char="•"/>
              </a:pPr>
              <a:r>
                <a:rPr lang="en-GB" sz="16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LG</a:t>
              </a:r>
              <a:r>
                <a:rPr lang="en-GB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are in the </a:t>
              </a:r>
              <a:r>
                <a:rPr lang="en-GB" sz="16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driving seat</a:t>
              </a:r>
              <a:r>
                <a:rPr lang="en-GB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:  </a:t>
              </a:r>
            </a:p>
            <a:p>
              <a:pPr marL="342900" lvl="1" indent="-342900">
                <a:spcBef>
                  <a:spcPct val="20000"/>
                </a:spcBef>
                <a:buFont typeface="Arial"/>
                <a:buChar char="•"/>
              </a:pPr>
              <a:r>
                <a:rPr lang="en-GB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They will face a </a:t>
              </a:r>
              <a:r>
                <a:rPr lang="en-GB" sz="16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steep learning curve </a:t>
              </a:r>
              <a:r>
                <a:rPr lang="en-GB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in </a:t>
              </a:r>
              <a:r>
                <a:rPr lang="en-GB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order </a:t>
              </a:r>
              <a:r>
                <a:rPr lang="en-GB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to translate the financial support  into service delivery</a:t>
              </a:r>
            </a:p>
            <a:p>
              <a:pPr marL="342900" lvl="1" indent="-342900">
                <a:spcBef>
                  <a:spcPct val="20000"/>
                </a:spcBef>
                <a:buFont typeface="Arial"/>
                <a:buChar char="•"/>
              </a:pPr>
              <a:endParaRPr lang="en-GB" sz="1600" kern="1200" dirty="0" smtClean="0">
                <a:ea typeface="ＭＳ Ｐゴシック" charset="0"/>
              </a:endParaRPr>
            </a:p>
            <a:p>
              <a:r>
                <a:rPr lang="en-GB" sz="1600" kern="1200" dirty="0"/>
                <a:t> </a:t>
              </a:r>
            </a:p>
            <a:p>
              <a:r>
                <a:rPr lang="en-GB" sz="1600" kern="1200" dirty="0"/>
                <a:t> </a:t>
              </a:r>
              <a:r>
                <a:rPr lang="fr-FR" sz="1600" kern="1200" dirty="0"/>
                <a:t> </a:t>
              </a:r>
            </a:p>
          </p:txBody>
        </p:sp>
        <p:pic>
          <p:nvPicPr>
            <p:cNvPr id="15" name="Picture 7" descr="C:\Users\rodrigo\AppData\Local\Microsoft\Windows\Temporary Internet Files\Content.Outlook\Z1N6SJBY\climber peak (1)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3429000"/>
              <a:ext cx="3888432" cy="2160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38363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/>
          <p:cNvSpPr>
            <a:spLocks noChangeArrowheads="1"/>
          </p:cNvSpPr>
          <p:nvPr/>
        </p:nvSpPr>
        <p:spPr bwMode="auto">
          <a:xfrm>
            <a:off x="179512" y="1196752"/>
            <a:ext cx="8784976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lvl="1">
              <a:spcBef>
                <a:spcPct val="20000"/>
              </a:spcBef>
            </a:pP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 support to LAs allow to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test and (over time) institutionalize: </a:t>
            </a:r>
          </a:p>
          <a:p>
            <a:pPr marL="285750" lvl="1" indent="-285750">
              <a:spcBef>
                <a:spcPct val="20000"/>
              </a:spcBef>
              <a:buFont typeface="Arial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Procedures</a:t>
            </a:r>
            <a:r>
              <a:rPr lang="en-GB" sz="2000" dirty="0" smtClean="0"/>
              <a:t>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en-GB" sz="2000" dirty="0"/>
              <a:t>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planning, budgeting and implementation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local public sector expenditures;</a:t>
            </a:r>
          </a:p>
          <a:p>
            <a:pPr marL="285750" lvl="1" indent="-285750">
              <a:spcBef>
                <a:spcPct val="20000"/>
              </a:spcBef>
              <a:buFont typeface="Arial"/>
              <a:buChar char="•"/>
            </a:pP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en-GB" sz="2000" dirty="0"/>
              <a:t>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structures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procedures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through which the state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supports</a:t>
            </a:r>
            <a:r>
              <a:rPr lang="en-GB" sz="2000" b="1" dirty="0"/>
              <a:t>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supervises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local authorities. </a:t>
            </a:r>
          </a:p>
          <a:p>
            <a:pPr marL="285750" lvl="1" indent="-285750">
              <a:spcBef>
                <a:spcPct val="20000"/>
              </a:spcBef>
              <a:buFont typeface="Arial"/>
              <a:buChar char="•"/>
            </a:pP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Suitable rules and processes for central-to-local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financial transfers</a:t>
            </a:r>
          </a:p>
          <a:p>
            <a:pPr marL="0" lvl="1" indent="0">
              <a:spcBef>
                <a:spcPct val="20000"/>
              </a:spcBef>
            </a:pPr>
            <a:endParaRPr lang="en-GB" sz="2000" b="1" dirty="0" smtClean="0"/>
          </a:p>
          <a:p>
            <a:pPr marL="0" lvl="1" indent="0">
              <a:spcBef>
                <a:spcPct val="20000"/>
              </a:spcBef>
            </a:pPr>
            <a:endParaRPr lang="en-GB" sz="2000" dirty="0">
              <a:ea typeface="ＭＳ Ｐゴシック" charset="0"/>
            </a:endParaRPr>
          </a:p>
          <a:p>
            <a:pPr marL="342900" lvl="1" indent="-342900">
              <a:spcBef>
                <a:spcPct val="20000"/>
              </a:spcBef>
              <a:buFont typeface="Arial"/>
              <a:buChar char="•"/>
            </a:pPr>
            <a:endParaRPr lang="en-GB" sz="2000" dirty="0">
              <a:ea typeface="ＭＳ Ｐゴシック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116632"/>
            <a:ext cx="79417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T</a:t>
            </a:r>
            <a:r>
              <a:rPr lang="en-GB" sz="20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he three   </a:t>
            </a:r>
            <a:r>
              <a:rPr lang="en-GB" sz="20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benefit to be derived from directly funding local authorities. </a:t>
            </a:r>
            <a:endParaRPr lang="fr-FR" sz="20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512" y="4077072"/>
            <a:ext cx="31097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spcBef>
                <a:spcPct val="20000"/>
              </a:spcBef>
            </a:pP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outcomes of the local test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may in particular inspire the development of a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 solid fiscal decentralisation system</a:t>
            </a:r>
          </a:p>
        </p:txBody>
      </p:sp>
      <p:sp>
        <p:nvSpPr>
          <p:cNvPr id="3" name="Rectangle 2"/>
          <p:cNvSpPr/>
          <p:nvPr/>
        </p:nvSpPr>
        <p:spPr>
          <a:xfrm>
            <a:off x="3347864" y="4077072"/>
            <a:ext cx="57961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</a:pP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Strengthening the accountability of local authorities</a:t>
            </a:r>
            <a:r>
              <a:rPr lang="en-GB" sz="2000" dirty="0"/>
              <a:t>.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 making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local authorities responsible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their own public policy choices, a different kind of local political process can start to emerge, involving citizens (as stakeholders) and articulated around more transparent and accountable delivery of services. </a:t>
            </a:r>
            <a:endParaRPr lang="fr-FR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3435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r 5"/>
          <p:cNvGrpSpPr/>
          <p:nvPr/>
        </p:nvGrpSpPr>
        <p:grpSpPr>
          <a:xfrm>
            <a:off x="323245" y="2204288"/>
            <a:ext cx="2232531" cy="3961016"/>
            <a:chOff x="323245" y="2204288"/>
            <a:chExt cx="2232531" cy="3961016"/>
          </a:xfrm>
        </p:grpSpPr>
        <p:sp>
          <p:nvSpPr>
            <p:cNvPr id="12" name="AutoShape 20"/>
            <p:cNvSpPr>
              <a:spLocks noChangeArrowheads="1"/>
            </p:cNvSpPr>
            <p:nvPr/>
          </p:nvSpPr>
          <p:spPr bwMode="auto">
            <a:xfrm rot="10800000">
              <a:off x="323245" y="2204288"/>
              <a:ext cx="1975700" cy="1085850"/>
            </a:xfrm>
            <a:prstGeom prst="curvedUpArrow">
              <a:avLst>
                <a:gd name="adj1" fmla="val 20373"/>
                <a:gd name="adj2" fmla="val 71214"/>
                <a:gd name="adj3" fmla="val 40213"/>
              </a:avLst>
            </a:prstGeom>
            <a:solidFill>
              <a:srgbClr val="FF9933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fr-FR" sz="1600" b="1"/>
            </a:p>
          </p:txBody>
        </p: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323528" y="3212976"/>
              <a:ext cx="2232248" cy="2952328"/>
            </a:xfrm>
            <a:prstGeom prst="rect">
              <a:avLst/>
            </a:prstGeom>
            <a:solidFill>
              <a:srgbClr val="CCECFF">
                <a:alpha val="70195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46662" dir="2115817" algn="ctr" rotWithShape="0">
                <a:srgbClr val="FFFFFF">
                  <a:alpha val="1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9pPr>
            </a:lstStyle>
            <a:p>
              <a:pPr marL="171450" lvl="0" indent="-171450">
                <a:spcBef>
                  <a:spcPct val="20000"/>
                </a:spcBef>
                <a:buFont typeface="Arial"/>
                <a:buChar char="•"/>
              </a:pPr>
              <a:r>
                <a:rPr lang="en-GB" sz="1000" dirty="0"/>
                <a:t>Establishment of Development of </a:t>
              </a:r>
              <a:r>
                <a:rPr lang="en-GB" sz="1000" b="1" dirty="0"/>
                <a:t>participatory procedures </a:t>
              </a:r>
              <a:r>
                <a:rPr lang="en-GB" sz="1000" dirty="0"/>
                <a:t>for </a:t>
              </a:r>
              <a:r>
                <a:rPr lang="en-GB" sz="1000" b="1" dirty="0"/>
                <a:t>local-level planning, programming, budgeting and implementation of local development investment and local public service delivery</a:t>
              </a:r>
            </a:p>
            <a:p>
              <a:pPr marL="171450" indent="-171450">
                <a:spcBef>
                  <a:spcPct val="20000"/>
                </a:spcBef>
                <a:buFont typeface="Arial"/>
                <a:buChar char="•"/>
              </a:pPr>
              <a:r>
                <a:rPr lang="en-GB" sz="1000" dirty="0"/>
                <a:t>Introduction of </a:t>
              </a:r>
              <a:r>
                <a:rPr lang="en-GB" sz="1000" b="1" dirty="0"/>
                <a:t>sustainable mechanism </a:t>
              </a:r>
              <a:r>
                <a:rPr lang="en-GB" sz="1000" dirty="0"/>
                <a:t>for </a:t>
              </a:r>
              <a:r>
                <a:rPr lang="en-GB" sz="1000" b="1" dirty="0"/>
                <a:t>technical/administrative support </a:t>
              </a:r>
              <a:r>
                <a:rPr lang="en-GB" sz="1000" dirty="0"/>
                <a:t>to local authorities and e</a:t>
              </a:r>
              <a:r>
                <a:rPr lang="en-GB" sz="1000" b="1" dirty="0"/>
                <a:t>ffective supervision of their performance</a:t>
              </a:r>
              <a:r>
                <a:rPr lang="en-GB" sz="1000" dirty="0"/>
                <a:t>, coupled with a capacity building programme</a:t>
              </a:r>
              <a:endParaRPr lang="fr-FR" sz="1000" dirty="0"/>
            </a:p>
          </p:txBody>
        </p:sp>
      </p:grpSp>
      <p:grpSp>
        <p:nvGrpSpPr>
          <p:cNvPr id="11" name="Grouper 10"/>
          <p:cNvGrpSpPr/>
          <p:nvPr/>
        </p:nvGrpSpPr>
        <p:grpSpPr>
          <a:xfrm>
            <a:off x="2259822" y="2784749"/>
            <a:ext cx="6056594" cy="3740150"/>
            <a:chOff x="2259822" y="2784749"/>
            <a:chExt cx="6056594" cy="3740150"/>
          </a:xfrm>
        </p:grpSpPr>
        <p:sp>
          <p:nvSpPr>
            <p:cNvPr id="14" name="AutoShape 21"/>
            <p:cNvSpPr>
              <a:spLocks noChangeArrowheads="1"/>
            </p:cNvSpPr>
            <p:nvPr/>
          </p:nvSpPr>
          <p:spPr bwMode="auto">
            <a:xfrm rot="21111868">
              <a:off x="2259822" y="2784749"/>
              <a:ext cx="5767349" cy="3740150"/>
            </a:xfrm>
            <a:prstGeom prst="curvedUpArrow">
              <a:avLst>
                <a:gd name="adj1" fmla="val 7732"/>
                <a:gd name="adj2" fmla="val 23971"/>
                <a:gd name="adj3" fmla="val 15903"/>
              </a:avLst>
            </a:prstGeom>
            <a:solidFill>
              <a:srgbClr val="FF9933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fr-FR" sz="1600" b="1"/>
            </a:p>
          </p:txBody>
        </p:sp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>
              <a:off x="6372200" y="3284984"/>
              <a:ext cx="1944216" cy="1440160"/>
            </a:xfrm>
            <a:prstGeom prst="rect">
              <a:avLst/>
            </a:prstGeom>
            <a:solidFill>
              <a:srgbClr val="CCECFF">
                <a:alpha val="70195"/>
              </a:srgbClr>
            </a:solidFill>
            <a:ln w="12700">
              <a:solidFill>
                <a:srgbClr val="222268"/>
              </a:solidFill>
              <a:miter lim="800000"/>
              <a:headEnd/>
              <a:tailEnd/>
            </a:ln>
            <a:effectLst>
              <a:outerShdw blurRad="63500" dist="46662" dir="2115817" algn="ctr" rotWithShape="0">
                <a:srgbClr val="FFFFFF">
                  <a:alpha val="1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000" b="1" dirty="0" smtClean="0"/>
                <a:t>Accompany different categories of actors up </a:t>
              </a:r>
              <a:r>
                <a:rPr lang="en-US" sz="1000" dirty="0" smtClean="0"/>
                <a:t>the </a:t>
              </a:r>
              <a:r>
                <a:rPr lang="en-US" sz="1000" b="1" dirty="0" smtClean="0"/>
                <a:t>learning curve </a:t>
              </a:r>
              <a:r>
                <a:rPr lang="en-US" sz="1000" dirty="0" smtClean="0"/>
                <a:t>through </a:t>
              </a:r>
              <a:r>
                <a:rPr lang="en-US" sz="1000" b="1" dirty="0" smtClean="0"/>
                <a:t>tailor-made </a:t>
              </a:r>
              <a:r>
                <a:rPr lang="en-US" sz="1000" dirty="0" smtClean="0"/>
                <a:t>and </a:t>
              </a:r>
              <a:r>
                <a:rPr lang="en-US" sz="1000" b="1" dirty="0" smtClean="0"/>
                <a:t>on-the-job training </a:t>
              </a:r>
            </a:p>
            <a:p>
              <a:pPr algn="ctr" eaLnBrk="1" hangingPunct="1">
                <a:spcBef>
                  <a:spcPct val="50000"/>
                </a:spcBef>
                <a:defRPr/>
              </a:pPr>
              <a:endParaRPr lang="en-US" sz="1000" b="1" dirty="0" smtClean="0"/>
            </a:p>
          </p:txBody>
        </p:sp>
      </p:grpSp>
      <p:grpSp>
        <p:nvGrpSpPr>
          <p:cNvPr id="10" name="Grouper 9"/>
          <p:cNvGrpSpPr/>
          <p:nvPr/>
        </p:nvGrpSpPr>
        <p:grpSpPr>
          <a:xfrm>
            <a:off x="2771800" y="2924944"/>
            <a:ext cx="3456384" cy="1674549"/>
            <a:chOff x="2843808" y="2924944"/>
            <a:chExt cx="3456384" cy="1674549"/>
          </a:xfrm>
        </p:grpSpPr>
        <p:grpSp>
          <p:nvGrpSpPr>
            <p:cNvPr id="9" name="Group 2"/>
            <p:cNvGrpSpPr>
              <a:grpSpLocks/>
            </p:cNvGrpSpPr>
            <p:nvPr/>
          </p:nvGrpSpPr>
          <p:grpSpPr bwMode="auto">
            <a:xfrm>
              <a:off x="2843808" y="2924944"/>
              <a:ext cx="3456384" cy="1674549"/>
              <a:chOff x="2109" y="1843"/>
              <a:chExt cx="1542" cy="862"/>
            </a:xfrm>
          </p:grpSpPr>
          <p:sp>
            <p:nvSpPr>
              <p:cNvPr id="19" name="Oval 3"/>
              <p:cNvSpPr>
                <a:spLocks noChangeArrowheads="1"/>
              </p:cNvSpPr>
              <p:nvPr/>
            </p:nvSpPr>
            <p:spPr bwMode="auto">
              <a:xfrm>
                <a:off x="2149" y="1929"/>
                <a:ext cx="1502" cy="77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45791" dir="2021404" algn="ctr" rotWithShape="0">
                  <a:srgbClr val="FFFFFF">
                    <a:alpha val="14998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fr-FR" sz="1600"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" name="AutoShape 4"/>
              <p:cNvSpPr>
                <a:spLocks noChangeArrowheads="1"/>
              </p:cNvSpPr>
              <p:nvPr/>
            </p:nvSpPr>
            <p:spPr bwMode="auto">
              <a:xfrm>
                <a:off x="2839" y="1843"/>
                <a:ext cx="162" cy="172"/>
              </a:xfrm>
              <a:prstGeom prst="rightArrow">
                <a:avLst>
                  <a:gd name="adj1" fmla="val 2324"/>
                  <a:gd name="adj2" fmla="val 41356"/>
                </a:avLst>
              </a:prstGeom>
              <a:solidFill>
                <a:srgbClr val="CCECFF">
                  <a:alpha val="50195"/>
                </a:srgb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45791" dir="2021404" algn="ctr" rotWithShape="0">
                  <a:srgbClr val="FFFFFF">
                    <a:alpha val="14998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fr-FR" sz="1600"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1" name="AutoShape 5"/>
              <p:cNvSpPr>
                <a:spLocks noChangeArrowheads="1"/>
              </p:cNvSpPr>
              <p:nvPr/>
            </p:nvSpPr>
            <p:spPr bwMode="auto">
              <a:xfrm rot="7947705">
                <a:off x="3443" y="2437"/>
                <a:ext cx="175" cy="180"/>
              </a:xfrm>
              <a:prstGeom prst="rightArrow">
                <a:avLst>
                  <a:gd name="adj1" fmla="val 1843"/>
                  <a:gd name="adj2" fmla="val 37899"/>
                </a:avLst>
              </a:prstGeom>
              <a:solidFill>
                <a:srgbClr val="CCECFF">
                  <a:alpha val="50195"/>
                </a:srgb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45791" dir="2021404" algn="ctr" rotWithShape="0">
                  <a:srgbClr val="FFFFFF">
                    <a:alpha val="14998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fr-FR" sz="1600"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2" name="AutoShape 6"/>
              <p:cNvSpPr>
                <a:spLocks noChangeArrowheads="1"/>
              </p:cNvSpPr>
              <p:nvPr/>
            </p:nvSpPr>
            <p:spPr bwMode="auto">
              <a:xfrm rot="-8291339">
                <a:off x="2109" y="2360"/>
                <a:ext cx="162" cy="175"/>
              </a:xfrm>
              <a:prstGeom prst="rightArrow">
                <a:avLst>
                  <a:gd name="adj1" fmla="val 1843"/>
                  <a:gd name="adj2" fmla="val 35491"/>
                </a:avLst>
              </a:prstGeom>
              <a:solidFill>
                <a:srgbClr val="CCECFF">
                  <a:alpha val="50195"/>
                </a:srgb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45791" dir="2021404" algn="ctr" rotWithShape="0">
                  <a:srgbClr val="FFFFFF">
                    <a:alpha val="14998"/>
                  </a:srgbClr>
                </a:outerShdw>
              </a:effectLst>
            </p:spPr>
            <p:txBody>
              <a:bodyPr rot="10800000"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fr-FR" sz="1600">
                  <a:latin typeface="Verdana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3" name="Text Box 11"/>
            <p:cNvSpPr txBox="1">
              <a:spLocks noChangeArrowheads="1"/>
            </p:cNvSpPr>
            <p:nvPr/>
          </p:nvSpPr>
          <p:spPr bwMode="auto">
            <a:xfrm>
              <a:off x="3491880" y="3140968"/>
              <a:ext cx="2305050" cy="144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  <a:cs typeface="MS PGothic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fr-BE" sz="1600" dirty="0">
                  <a:solidFill>
                    <a:schemeClr val="tx1"/>
                  </a:solidFill>
                  <a:latin typeface="Arial" charset="0"/>
                </a:rPr>
                <a:t>  </a:t>
              </a:r>
              <a:r>
                <a:rPr lang="fr-BE" sz="1600" dirty="0" smtClean="0">
                  <a:solidFill>
                    <a:schemeClr val="tx1"/>
                  </a:solidFill>
                  <a:latin typeface="Arial" charset="0"/>
                </a:rPr>
                <a:t>From PIU to 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fr-BE" sz="1600" b="1" dirty="0" smtClean="0">
                  <a:solidFill>
                    <a:schemeClr val="tx1"/>
                  </a:solidFill>
                  <a:latin typeface="Arial" charset="0"/>
                </a:rPr>
                <a:t>Policy and Institutions Development Facilitity</a:t>
              </a:r>
              <a:endParaRPr lang="en-GB" sz="1600" b="1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grpSp>
        <p:nvGrpSpPr>
          <p:cNvPr id="4" name="Grouper 3"/>
          <p:cNvGrpSpPr/>
          <p:nvPr/>
        </p:nvGrpSpPr>
        <p:grpSpPr>
          <a:xfrm>
            <a:off x="2411760" y="1196752"/>
            <a:ext cx="4644008" cy="1872208"/>
            <a:chOff x="2411760" y="1196752"/>
            <a:chExt cx="4644008" cy="1872208"/>
          </a:xfrm>
        </p:grpSpPr>
        <p:sp>
          <p:nvSpPr>
            <p:cNvPr id="13" name="Flèche vers la droite 12"/>
            <p:cNvSpPr/>
            <p:nvPr/>
          </p:nvSpPr>
          <p:spPr bwMode="auto">
            <a:xfrm rot="5400000">
              <a:off x="4175956" y="2312876"/>
              <a:ext cx="864096" cy="648072"/>
            </a:xfrm>
            <a:prstGeom prst="rightArrow">
              <a:avLst/>
            </a:prstGeom>
            <a:solidFill>
              <a:srgbClr val="FF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Verdana" pitchFamily="39" charset="0"/>
              </a:endParaRPr>
            </a:p>
          </p:txBody>
        </p:sp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2411760" y="1196752"/>
              <a:ext cx="4536504" cy="1010779"/>
            </a:xfrm>
            <a:prstGeom prst="rect">
              <a:avLst/>
            </a:prstGeom>
            <a:solidFill>
              <a:srgbClr val="CCECFF">
                <a:alpha val="70195"/>
              </a:srgbClr>
            </a:solidFill>
            <a:ln w="12700">
              <a:solidFill>
                <a:srgbClr val="222268"/>
              </a:solidFill>
              <a:miter lim="800000"/>
              <a:headEnd/>
              <a:tailEnd/>
            </a:ln>
            <a:effectLst>
              <a:outerShdw blurRad="63500" dist="46662" dir="2115817" algn="ctr" rotWithShape="0">
                <a:srgbClr val="FFFFFF">
                  <a:alpha val="1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endParaRPr lang="en-US" sz="1000" b="1" smtClean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483768" y="1268760"/>
              <a:ext cx="4572000" cy="83099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vl="0">
                <a:spcBef>
                  <a:spcPct val="20000"/>
                </a:spcBef>
              </a:pPr>
              <a:r>
                <a:rPr lang="en-GB" dirty="0"/>
                <a:t>The establishment of a </a:t>
              </a:r>
              <a:r>
                <a:rPr lang="en-GB" b="1" i="1" dirty="0"/>
                <a:t>financial facility</a:t>
              </a:r>
              <a:r>
                <a:rPr lang="en-GB" dirty="0"/>
                <a:t> as a pilot of a mechanism for regular, sustained, and transparent intergovernmental fiscal transfers to finance local authorities’ development (non- recurrent) expenditures; </a:t>
              </a:r>
            </a:p>
          </p:txBody>
        </p:sp>
      </p:grpSp>
      <p:sp>
        <p:nvSpPr>
          <p:cNvPr id="24" name="Rectangle 23"/>
          <p:cNvSpPr/>
          <p:nvPr/>
        </p:nvSpPr>
        <p:spPr>
          <a:xfrm>
            <a:off x="0" y="2332"/>
            <a:ext cx="79417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Basic components of </a:t>
            </a:r>
            <a:r>
              <a:rPr lang="en-US" sz="24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Politically smart, </a:t>
            </a:r>
            <a:r>
              <a:rPr lang="en-US" sz="24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locally led support programs </a:t>
            </a:r>
            <a:endParaRPr lang="fr-FR" sz="24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grpSp>
        <p:nvGrpSpPr>
          <p:cNvPr id="8" name="Grouper 7"/>
          <p:cNvGrpSpPr/>
          <p:nvPr/>
        </p:nvGrpSpPr>
        <p:grpSpPr>
          <a:xfrm>
            <a:off x="2915816" y="4653136"/>
            <a:ext cx="3741115" cy="2088232"/>
            <a:chOff x="2915816" y="4653136"/>
            <a:chExt cx="3741115" cy="2088232"/>
          </a:xfrm>
        </p:grpSpPr>
        <p:sp>
          <p:nvSpPr>
            <p:cNvPr id="17" name="Text Box 9"/>
            <p:cNvSpPr txBox="1">
              <a:spLocks noChangeArrowheads="1"/>
            </p:cNvSpPr>
            <p:nvPr/>
          </p:nvSpPr>
          <p:spPr bwMode="auto">
            <a:xfrm>
              <a:off x="2915816" y="5445224"/>
              <a:ext cx="3741115" cy="1296144"/>
            </a:xfrm>
            <a:prstGeom prst="rect">
              <a:avLst/>
            </a:prstGeom>
            <a:solidFill>
              <a:srgbClr val="CCECFF">
                <a:alpha val="70195"/>
              </a:srgbClr>
            </a:solidFill>
            <a:ln w="12700">
              <a:solidFill>
                <a:srgbClr val="222268"/>
              </a:solidFill>
              <a:miter lim="800000"/>
              <a:headEnd/>
              <a:tailEnd/>
            </a:ln>
            <a:effectLst>
              <a:outerShdw blurRad="63500" dist="46662" dir="2115817" algn="ctr" rotWithShape="0">
                <a:srgbClr val="FFFFFF">
                  <a:alpha val="1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9pPr>
            </a:lstStyle>
            <a:p>
              <a:pPr lvl="0" eaLnBrk="1" hangingPunct="1">
                <a:defRPr/>
              </a:pPr>
              <a:r>
                <a:rPr lang="en-GB" sz="1000" dirty="0"/>
                <a:t>Support to </a:t>
              </a:r>
              <a:r>
                <a:rPr lang="en-GB" sz="1000" b="1" dirty="0"/>
                <a:t>policy dialogue </a:t>
              </a:r>
              <a:r>
                <a:rPr lang="en-GB" sz="1000" dirty="0"/>
                <a:t>on decentralization reforms, </a:t>
              </a:r>
              <a:r>
                <a:rPr lang="en-GB" sz="1000" b="1" dirty="0"/>
                <a:t>through the establishment of a specific learning platform </a:t>
              </a:r>
              <a:r>
                <a:rPr lang="en-GB" sz="1000" dirty="0"/>
                <a:t>(e.g. </a:t>
              </a:r>
              <a:r>
                <a:rPr lang="en-GB" sz="1000" b="1" dirty="0"/>
                <a:t>policy-oriented monitoring and evaluation mechanism</a:t>
              </a:r>
              <a:r>
                <a:rPr lang="en-GB" sz="1000" dirty="0"/>
                <a:t>) and </a:t>
              </a:r>
              <a:r>
                <a:rPr lang="en-GB" sz="1000" b="1" dirty="0"/>
                <a:t>other policy development support measures </a:t>
              </a:r>
              <a:r>
                <a:rPr lang="en-GB" sz="1000" dirty="0"/>
                <a:t>(e.g. technical studies, national task forces, drafting of policy papers….).</a:t>
              </a:r>
              <a:endParaRPr lang="fr-FR" sz="1000" dirty="0"/>
            </a:p>
            <a:p>
              <a:pPr eaLnBrk="1" hangingPunct="1">
                <a:buFont typeface="Arial" charset="0"/>
                <a:buNone/>
                <a:defRPr/>
              </a:pPr>
              <a:endParaRPr lang="en-US" sz="1000" b="1" dirty="0" smtClean="0"/>
            </a:p>
          </p:txBody>
        </p:sp>
        <p:sp>
          <p:nvSpPr>
            <p:cNvPr id="25" name="Flèche vers la droite 24"/>
            <p:cNvSpPr/>
            <p:nvPr/>
          </p:nvSpPr>
          <p:spPr bwMode="auto">
            <a:xfrm rot="5400000">
              <a:off x="4319972" y="4761148"/>
              <a:ext cx="864096" cy="648072"/>
            </a:xfrm>
            <a:prstGeom prst="rightArrow">
              <a:avLst/>
            </a:prstGeom>
            <a:solidFill>
              <a:srgbClr val="FF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Verdana" pitchFamily="3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2630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48130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48133" name="Content Placeholder 2"/>
          <p:cNvSpPr txBox="1">
            <a:spLocks/>
          </p:cNvSpPr>
          <p:nvPr/>
        </p:nvSpPr>
        <p:spPr bwMode="auto">
          <a:xfrm>
            <a:off x="5219700" y="4476750"/>
            <a:ext cx="81375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en-GB" sz="2000"/>
              <a:t>	</a:t>
            </a:r>
          </a:p>
          <a:p>
            <a:r>
              <a:rPr lang="en-GB" sz="2000"/>
              <a:t>	. 	 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00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251520" y="188640"/>
            <a:ext cx="8135938" cy="6477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z="24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The Program Implementation Units became a "Facilitation Unit </a:t>
            </a:r>
            <a:r>
              <a:rPr lang="en-GB" sz="2400" b="1" kern="1200" dirty="0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rPr>
              <a:t>”</a:t>
            </a:r>
            <a:endParaRPr lang="en-GB" sz="2400" b="1" kern="1200" dirty="0">
              <a:solidFill>
                <a:srgbClr val="000000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23528" y="5085184"/>
            <a:ext cx="75608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Human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relationships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are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at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the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core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of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implementation</a:t>
            </a:r>
            <a:endParaRPr lang="fr-FR" sz="1600" b="1" kern="1200" dirty="0">
              <a:solidFill>
                <a:srgbClr val="000000"/>
              </a:solidFill>
              <a:ea typeface="MS PGothic" charset="0"/>
              <a:cs typeface="MS PGothic" charset="0"/>
            </a:endParaRPr>
          </a:p>
          <a:p>
            <a:pPr algn="ctr">
              <a:defRPr/>
            </a:pPr>
            <a:endParaRPr lang="fr-FR" sz="1600" b="1" kern="1200" dirty="0">
              <a:ea typeface="MS PGothic" charset="0"/>
              <a:cs typeface="MS PGothic" charset="0"/>
            </a:endParaRPr>
          </a:p>
          <a:p>
            <a:pPr marL="285750" indent="-285750">
              <a:buFont typeface="Arial"/>
              <a:buChar char="•"/>
              <a:defRPr/>
            </a:pP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Facilitating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,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advising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,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connecting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people, building trust…..: 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fr-FR" sz="1600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What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really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counts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</a:t>
            </a:r>
            <a:r>
              <a:rPr lang="fr-FR" sz="1600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is</a:t>
            </a:r>
            <a:r>
              <a:rPr lang="fr-FR" sz="1600" kern="1200" dirty="0">
                <a:ea typeface="MS PGothic" charset="0"/>
                <a:cs typeface="MS PGothic" charset="0"/>
              </a:rPr>
              <a:t> 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the</a:t>
            </a:r>
            <a:r>
              <a:rPr lang="fr-FR" sz="1600" kern="1200" dirty="0">
                <a:ea typeface="MS PGothic" charset="0"/>
                <a:cs typeface="MS PGothic" charset="0"/>
              </a:rPr>
              <a:t>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human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skills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of the 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facilitation team 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(</a:t>
            </a:r>
            <a:r>
              <a:rPr lang="fr-FR" sz="1600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rather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</a:t>
            </a:r>
            <a:r>
              <a:rPr lang="fr-FR" sz="1600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than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the </a:t>
            </a:r>
            <a:r>
              <a:rPr lang="fr-FR" sz="1600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technical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</a:t>
            </a:r>
            <a:r>
              <a:rPr lang="fr-FR" sz="1600" kern="1200" dirty="0" err="1" smtClean="0">
                <a:solidFill>
                  <a:srgbClr val="000000"/>
                </a:solidFill>
                <a:ea typeface="MS PGothic" charset="0"/>
                <a:cs typeface="MS PGothic" charset="0"/>
              </a:rPr>
              <a:t>ones</a:t>
            </a:r>
            <a:r>
              <a:rPr lang="fr-FR" sz="1600" dirty="0">
                <a:solidFill>
                  <a:srgbClr val="000000"/>
                </a:solidFill>
                <a:ea typeface="MS PGothic" charset="0"/>
                <a:cs typeface="MS PGothic" charset="0"/>
              </a:rPr>
              <a:t>)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fr-FR" sz="1600" kern="1200" dirty="0" smtClean="0">
                <a:solidFill>
                  <a:srgbClr val="000000"/>
                </a:solidFill>
                <a:ea typeface="MS PGothic" charset="0"/>
                <a:cs typeface="MS PGothic" charset="0"/>
              </a:rPr>
              <a:t>This </a:t>
            </a:r>
            <a:r>
              <a:rPr lang="fr-FR" sz="1600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is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an</a:t>
            </a:r>
            <a:r>
              <a:rPr lang="fr-FR" sz="1600" kern="1200" dirty="0">
                <a:ea typeface="MS PGothic" charset="0"/>
                <a:cs typeface="MS PGothic" charset="0"/>
              </a:rPr>
              <a:t> 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ART</a:t>
            </a:r>
            <a:r>
              <a:rPr lang="fr-FR" sz="1600" kern="1200" dirty="0">
                <a:ea typeface="MS PGothic" charset="0"/>
                <a:cs typeface="MS PGothic" charset="0"/>
              </a:rPr>
              <a:t>, 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not </a:t>
            </a:r>
            <a:r>
              <a:rPr lang="fr-FR" sz="1600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just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a job!</a:t>
            </a:r>
          </a:p>
        </p:txBody>
      </p:sp>
      <p:grpSp>
        <p:nvGrpSpPr>
          <p:cNvPr id="2" name="Grouper 1"/>
          <p:cNvGrpSpPr/>
          <p:nvPr/>
        </p:nvGrpSpPr>
        <p:grpSpPr>
          <a:xfrm>
            <a:off x="5655" y="1052736"/>
            <a:ext cx="9030841" cy="4247317"/>
            <a:chOff x="5655" y="1052736"/>
            <a:chExt cx="9030841" cy="4247317"/>
          </a:xfrm>
        </p:grpSpPr>
        <p:pic>
          <p:nvPicPr>
            <p:cNvPr id="12" name="Imag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55" y="1052736"/>
              <a:ext cx="4554343" cy="3564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ZoneTexte 12"/>
            <p:cNvSpPr txBox="1"/>
            <p:nvPr/>
          </p:nvSpPr>
          <p:spPr>
            <a:xfrm>
              <a:off x="4788024" y="1052736"/>
              <a:ext cx="4248472" cy="42473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fr-FR" sz="1800" b="1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A HELICOPTER THAT</a:t>
              </a:r>
            </a:p>
            <a:p>
              <a:pPr>
                <a:defRPr/>
              </a:pPr>
              <a:endParaRPr lang="fr-FR" sz="1800" kern="1200" dirty="0">
                <a:solidFill>
                  <a:srgbClr val="000000"/>
                </a:solidFill>
                <a:ea typeface="MS PGothic" charset="0"/>
                <a:cs typeface="MS PGothic" charset="0"/>
              </a:endParaRPr>
            </a:p>
            <a:p>
              <a:pPr marL="285750" indent="-285750">
                <a:buFontTx/>
                <a:buChar char="•"/>
                <a:defRPr/>
              </a:pPr>
              <a:r>
                <a:rPr lang="en-US" sz="1800" b="1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Assists the LG up </a:t>
              </a:r>
              <a:r>
                <a:rPr lang="en-US" sz="1800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this </a:t>
              </a:r>
              <a:r>
                <a:rPr lang="en-US" sz="1800" b="1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learning curve </a:t>
              </a:r>
              <a:r>
                <a:rPr lang="en-US" sz="1800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through </a:t>
              </a:r>
              <a:r>
                <a:rPr lang="en-US" sz="1800" b="1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tailor made </a:t>
              </a:r>
              <a:r>
                <a:rPr lang="en-US" sz="1800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and </a:t>
              </a:r>
              <a:r>
                <a:rPr lang="en-US" sz="1800" b="1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on the job training</a:t>
              </a:r>
              <a:r>
                <a:rPr lang="en-US" sz="1800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;</a:t>
              </a:r>
            </a:p>
            <a:p>
              <a:pPr marL="285750" indent="-285750">
                <a:buFontTx/>
                <a:buChar char="•"/>
                <a:defRPr/>
              </a:pPr>
              <a:r>
                <a:rPr lang="en-US" sz="1800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Provide</a:t>
              </a:r>
              <a:r>
                <a:rPr lang="en-US" sz="1800" b="1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 Local evidence to inform  Policy Dialogue </a:t>
              </a:r>
            </a:p>
            <a:p>
              <a:pPr marL="285750" indent="-285750">
                <a:buFontTx/>
                <a:buChar char="•"/>
                <a:defRPr/>
              </a:pPr>
              <a:r>
                <a:rPr lang="en-US" sz="1800" b="1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Feed policy making </a:t>
              </a:r>
              <a:r>
                <a:rPr lang="en-US" sz="1800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at national level by providing realistic analysis of what works/doesn’t at grassroots level (PEA) on a day to day basis;</a:t>
              </a:r>
            </a:p>
            <a:p>
              <a:pPr marL="285750" indent="-285750">
                <a:buFontTx/>
                <a:buChar char="•"/>
                <a:defRPr/>
              </a:pPr>
              <a:endParaRPr lang="fr-FR" sz="1800" kern="1200" dirty="0">
                <a:solidFill>
                  <a:srgbClr val="000000"/>
                </a:solidFill>
                <a:ea typeface="MS PGothic" charset="0"/>
                <a:cs typeface="MS PGothic" charset="0"/>
              </a:endParaRPr>
            </a:p>
            <a:p>
              <a:pPr>
                <a:defRPr/>
              </a:pPr>
              <a:endParaRPr lang="fr-FR" sz="1800" kern="1200" dirty="0">
                <a:solidFill>
                  <a:srgbClr val="000000"/>
                </a:solidFill>
                <a:ea typeface="MS PGothic" charset="0"/>
                <a:cs typeface="MS PGothic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51361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pitchFamily="3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pitchFamily="39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8494</TotalTime>
  <Words>1400</Words>
  <Application>Microsoft Macintosh PowerPoint</Application>
  <PresentationFormat>Présentation à l'écran (4:3)</PresentationFormat>
  <Paragraphs>217</Paragraphs>
  <Slides>16</Slides>
  <Notes>14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8" baseType="lpstr">
      <vt:lpstr>Slide_Master</vt:lpstr>
      <vt:lpstr>Visio.Drawing.15</vt:lpstr>
      <vt:lpstr> Session 3.3. Politically smart, locally led development programs   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  Thank you!! 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Rodriguez</cp:lastModifiedBy>
  <cp:revision>453</cp:revision>
  <cp:lastPrinted>2012-10-02T13:33:51Z</cp:lastPrinted>
  <dcterms:created xsi:type="dcterms:W3CDTF">2012-07-01T14:52:20Z</dcterms:created>
  <dcterms:modified xsi:type="dcterms:W3CDTF">2016-04-06T06:37:35Z</dcterms:modified>
</cp:coreProperties>
</file>