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64" r:id="rId5"/>
    <p:sldId id="262" r:id="rId6"/>
    <p:sldId id="259" r:id="rId7"/>
    <p:sldId id="260" r:id="rId8"/>
    <p:sldId id="267" r:id="rId9"/>
    <p:sldId id="266" r:id="rId10"/>
    <p:sldId id="263" r:id="rId11"/>
    <p:sldId id="271" r:id="rId12"/>
    <p:sldId id="270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9" d="100"/>
          <a:sy n="99" d="100"/>
        </p:scale>
        <p:origin x="-117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050FB2B-005C-4B4C-8C5B-286355E59769}" type="doc">
      <dgm:prSet loTypeId="urn:microsoft.com/office/officeart/2005/8/layout/hierarchy4" loCatId="" qsTypeId="urn:microsoft.com/office/officeart/2005/8/quickstyle/3D4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415F5F3B-0C01-934E-90C9-9399F3D23CA0}">
      <dgm:prSet/>
      <dgm:spPr>
        <a:solidFill>
          <a:srgbClr val="165AA2"/>
        </a:solidFill>
        <a:ln>
          <a:solidFill>
            <a:srgbClr val="BDDEFF"/>
          </a:solidFill>
        </a:ln>
      </dgm:spPr>
      <dgm:t>
        <a:bodyPr/>
        <a:lstStyle/>
        <a:p>
          <a:r>
            <a:rPr lang="en-US" dirty="0" smtClean="0"/>
            <a:t>Comprehensive scope of local development </a:t>
          </a:r>
          <a:endParaRPr lang="en-US" dirty="0"/>
        </a:p>
      </dgm:t>
    </dgm:pt>
    <dgm:pt modelId="{FAAFBF56-3B22-2F4C-8661-ECCDC6B4ED7D}" type="parTrans" cxnId="{983DDB01-6F30-3C40-BA85-44B07794BE16}">
      <dgm:prSet/>
      <dgm:spPr/>
      <dgm:t>
        <a:bodyPr/>
        <a:lstStyle/>
        <a:p>
          <a:endParaRPr lang="en-US"/>
        </a:p>
      </dgm:t>
    </dgm:pt>
    <dgm:pt modelId="{D616A1A0-58B7-484E-A39D-799010F2C1B0}" type="sibTrans" cxnId="{983DDB01-6F30-3C40-BA85-44B07794BE16}">
      <dgm:prSet/>
      <dgm:spPr/>
      <dgm:t>
        <a:bodyPr/>
        <a:lstStyle/>
        <a:p>
          <a:endParaRPr lang="en-US"/>
        </a:p>
      </dgm:t>
    </dgm:pt>
    <dgm:pt modelId="{5DAB59DF-C38D-D84F-B9AD-41988E8C9527}">
      <dgm:prSet/>
      <dgm:spPr>
        <a:solidFill>
          <a:srgbClr val="165AA2"/>
        </a:solidFill>
      </dgm:spPr>
      <dgm:t>
        <a:bodyPr/>
        <a:lstStyle/>
        <a:p>
          <a:r>
            <a:rPr lang="en-US" dirty="0" smtClean="0"/>
            <a:t>Improved systems of local development planning</a:t>
          </a:r>
          <a:endParaRPr lang="en-US" dirty="0"/>
        </a:p>
      </dgm:t>
    </dgm:pt>
    <dgm:pt modelId="{A5E352AD-3DB7-AE4C-AF62-103EFA4EB945}" type="parTrans" cxnId="{B2490DFA-EF2D-B04C-B828-CD962BDBD4D9}">
      <dgm:prSet/>
      <dgm:spPr/>
      <dgm:t>
        <a:bodyPr/>
        <a:lstStyle/>
        <a:p>
          <a:endParaRPr lang="en-US"/>
        </a:p>
      </dgm:t>
    </dgm:pt>
    <dgm:pt modelId="{D137CA65-F58F-F540-A224-F02FC983F6B0}" type="sibTrans" cxnId="{B2490DFA-EF2D-B04C-B828-CD962BDBD4D9}">
      <dgm:prSet/>
      <dgm:spPr/>
      <dgm:t>
        <a:bodyPr/>
        <a:lstStyle/>
        <a:p>
          <a:endParaRPr lang="en-US"/>
        </a:p>
      </dgm:t>
    </dgm:pt>
    <dgm:pt modelId="{706F6BFB-1AE5-6745-A20B-EDFA377E9552}">
      <dgm:prSet/>
      <dgm:spPr>
        <a:solidFill>
          <a:srgbClr val="165AA2"/>
        </a:solidFill>
        <a:ln>
          <a:solidFill>
            <a:srgbClr val="BDDEFF"/>
          </a:solidFill>
        </a:ln>
      </dgm:spPr>
      <dgm:t>
        <a:bodyPr/>
        <a:lstStyle/>
        <a:p>
          <a:r>
            <a:rPr lang="en-US" dirty="0" smtClean="0"/>
            <a:t>Improved institutions &amp; capacity for local development implementation</a:t>
          </a:r>
          <a:endParaRPr lang="en-US" dirty="0"/>
        </a:p>
      </dgm:t>
    </dgm:pt>
    <dgm:pt modelId="{31617DB7-7E87-D543-B34C-8F40883C8137}" type="parTrans" cxnId="{A27C9AAD-6EAE-5944-86F1-95E0A617492D}">
      <dgm:prSet/>
      <dgm:spPr/>
      <dgm:t>
        <a:bodyPr/>
        <a:lstStyle/>
        <a:p>
          <a:endParaRPr lang="en-US"/>
        </a:p>
      </dgm:t>
    </dgm:pt>
    <dgm:pt modelId="{74EC8AAA-E0AA-EA41-BE5B-78C6807C23C6}" type="sibTrans" cxnId="{A27C9AAD-6EAE-5944-86F1-95E0A617492D}">
      <dgm:prSet/>
      <dgm:spPr/>
      <dgm:t>
        <a:bodyPr/>
        <a:lstStyle/>
        <a:p>
          <a:endParaRPr lang="en-US"/>
        </a:p>
      </dgm:t>
    </dgm:pt>
    <dgm:pt modelId="{6B44CF5A-72FE-0E46-9F9B-1A04DA59117B}">
      <dgm:prSet/>
      <dgm:spPr>
        <a:solidFill>
          <a:srgbClr val="165AA2"/>
        </a:solidFill>
      </dgm:spPr>
      <dgm:t>
        <a:bodyPr/>
        <a:lstStyle/>
        <a:p>
          <a:r>
            <a:rPr lang="en-US" dirty="0" smtClean="0"/>
            <a:t>Enhanced &amp; diversified instruments of local development financing </a:t>
          </a:r>
          <a:endParaRPr lang="en-US" dirty="0"/>
        </a:p>
      </dgm:t>
    </dgm:pt>
    <dgm:pt modelId="{0F66E641-090E-4D49-863F-0028495D4B5D}" type="parTrans" cxnId="{3F0BA7C0-389C-D444-97DB-BFBD84BFA17A}">
      <dgm:prSet/>
      <dgm:spPr/>
      <dgm:t>
        <a:bodyPr/>
        <a:lstStyle/>
        <a:p>
          <a:endParaRPr lang="en-US"/>
        </a:p>
      </dgm:t>
    </dgm:pt>
    <dgm:pt modelId="{723C9C4B-B486-E14C-AED9-CD1FAAB035F2}" type="sibTrans" cxnId="{3F0BA7C0-389C-D444-97DB-BFBD84BFA17A}">
      <dgm:prSet/>
      <dgm:spPr/>
      <dgm:t>
        <a:bodyPr/>
        <a:lstStyle/>
        <a:p>
          <a:endParaRPr lang="en-US"/>
        </a:p>
      </dgm:t>
    </dgm:pt>
    <dgm:pt modelId="{C22E2300-6861-014F-8984-459DD58884EC}" type="pres">
      <dgm:prSet presAssocID="{2050FB2B-005C-4B4C-8C5B-286355E59769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5F8D2B20-4712-9F40-927B-FE5D57872286}" type="pres">
      <dgm:prSet presAssocID="{415F5F3B-0C01-934E-90C9-9399F3D23CA0}" presName="vertOne" presStyleCnt="0"/>
      <dgm:spPr/>
    </dgm:pt>
    <dgm:pt modelId="{CD07297D-4D0A-1D46-BC1E-C7583EF780BA}" type="pres">
      <dgm:prSet presAssocID="{415F5F3B-0C01-934E-90C9-9399F3D23CA0}" presName="txOne" presStyleLbl="node0" presStyleIdx="0" presStyleCnt="4" custScaleX="93985" custLinFactNeighborX="-174" custLinFactNeighborY="-50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A3E5182-FF69-6944-9FF6-19EC791EC2EF}" type="pres">
      <dgm:prSet presAssocID="{415F5F3B-0C01-934E-90C9-9399F3D23CA0}" presName="horzOne" presStyleCnt="0"/>
      <dgm:spPr/>
    </dgm:pt>
    <dgm:pt modelId="{A676DE4D-F711-A841-8BCA-907D42530C49}" type="pres">
      <dgm:prSet presAssocID="{D616A1A0-58B7-484E-A39D-799010F2C1B0}" presName="sibSpaceOne" presStyleCnt="0"/>
      <dgm:spPr/>
    </dgm:pt>
    <dgm:pt modelId="{5759D113-3EF4-3D45-B598-20BC6502569C}" type="pres">
      <dgm:prSet presAssocID="{5DAB59DF-C38D-D84F-B9AD-41988E8C9527}" presName="vertOne" presStyleCnt="0"/>
      <dgm:spPr/>
    </dgm:pt>
    <dgm:pt modelId="{86B7D7DF-7BE3-454E-BF22-908FA2D61330}" type="pres">
      <dgm:prSet presAssocID="{5DAB59DF-C38D-D84F-B9AD-41988E8C9527}" presName="txOne" presStyleLbl="node0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5D92CCA-0943-BF48-BC2A-57E5461E297F}" type="pres">
      <dgm:prSet presAssocID="{5DAB59DF-C38D-D84F-B9AD-41988E8C9527}" presName="horzOne" presStyleCnt="0"/>
      <dgm:spPr/>
    </dgm:pt>
    <dgm:pt modelId="{FD36F42B-B777-6742-80ED-0DEB6FA8541A}" type="pres">
      <dgm:prSet presAssocID="{D137CA65-F58F-F540-A224-F02FC983F6B0}" presName="sibSpaceOne" presStyleCnt="0"/>
      <dgm:spPr/>
    </dgm:pt>
    <dgm:pt modelId="{747FAF72-49A1-6B43-BEA7-F848A0BDEF95}" type="pres">
      <dgm:prSet presAssocID="{6B44CF5A-72FE-0E46-9F9B-1A04DA59117B}" presName="vertOne" presStyleCnt="0"/>
      <dgm:spPr/>
    </dgm:pt>
    <dgm:pt modelId="{A796522A-3964-6A47-A44A-B0B484A4FD50}" type="pres">
      <dgm:prSet presAssocID="{6B44CF5A-72FE-0E46-9F9B-1A04DA59117B}" presName="txOne" presStyleLbl="node0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2A937FE-B798-854D-9C7B-0014FC7A1F6C}" type="pres">
      <dgm:prSet presAssocID="{6B44CF5A-72FE-0E46-9F9B-1A04DA59117B}" presName="horzOne" presStyleCnt="0"/>
      <dgm:spPr/>
    </dgm:pt>
    <dgm:pt modelId="{FADEC4A3-22EC-0542-AD4A-045E5DED1E75}" type="pres">
      <dgm:prSet presAssocID="{723C9C4B-B486-E14C-AED9-CD1FAAB035F2}" presName="sibSpaceOne" presStyleCnt="0"/>
      <dgm:spPr/>
    </dgm:pt>
    <dgm:pt modelId="{DDB1A76C-CC15-4C41-8358-A23FF8449C7D}" type="pres">
      <dgm:prSet presAssocID="{706F6BFB-1AE5-6745-A20B-EDFA377E9552}" presName="vertOne" presStyleCnt="0"/>
      <dgm:spPr/>
    </dgm:pt>
    <dgm:pt modelId="{B14401FE-5679-5346-8293-BB519B120FF7}" type="pres">
      <dgm:prSet presAssocID="{706F6BFB-1AE5-6745-A20B-EDFA377E9552}" presName="txOne" presStyleLbl="node0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21D1187-DF14-474C-9E27-512ECAF3E756}" type="pres">
      <dgm:prSet presAssocID="{706F6BFB-1AE5-6745-A20B-EDFA377E9552}" presName="horzOne" presStyleCnt="0"/>
      <dgm:spPr/>
    </dgm:pt>
  </dgm:ptLst>
  <dgm:cxnLst>
    <dgm:cxn modelId="{3F0BA7C0-389C-D444-97DB-BFBD84BFA17A}" srcId="{2050FB2B-005C-4B4C-8C5B-286355E59769}" destId="{6B44CF5A-72FE-0E46-9F9B-1A04DA59117B}" srcOrd="2" destOrd="0" parTransId="{0F66E641-090E-4D49-863F-0028495D4B5D}" sibTransId="{723C9C4B-B486-E14C-AED9-CD1FAAB035F2}"/>
    <dgm:cxn modelId="{F6DADDF9-11CD-C347-9C4F-3BFFA38327FA}" type="presOf" srcId="{415F5F3B-0C01-934E-90C9-9399F3D23CA0}" destId="{CD07297D-4D0A-1D46-BC1E-C7583EF780BA}" srcOrd="0" destOrd="0" presId="urn:microsoft.com/office/officeart/2005/8/layout/hierarchy4"/>
    <dgm:cxn modelId="{E1DC1441-8FD0-F540-B7B9-991757136298}" type="presOf" srcId="{706F6BFB-1AE5-6745-A20B-EDFA377E9552}" destId="{B14401FE-5679-5346-8293-BB519B120FF7}" srcOrd="0" destOrd="0" presId="urn:microsoft.com/office/officeart/2005/8/layout/hierarchy4"/>
    <dgm:cxn modelId="{983DDB01-6F30-3C40-BA85-44B07794BE16}" srcId="{2050FB2B-005C-4B4C-8C5B-286355E59769}" destId="{415F5F3B-0C01-934E-90C9-9399F3D23CA0}" srcOrd="0" destOrd="0" parTransId="{FAAFBF56-3B22-2F4C-8661-ECCDC6B4ED7D}" sibTransId="{D616A1A0-58B7-484E-A39D-799010F2C1B0}"/>
    <dgm:cxn modelId="{A27C9AAD-6EAE-5944-86F1-95E0A617492D}" srcId="{2050FB2B-005C-4B4C-8C5B-286355E59769}" destId="{706F6BFB-1AE5-6745-A20B-EDFA377E9552}" srcOrd="3" destOrd="0" parTransId="{31617DB7-7E87-D543-B34C-8F40883C8137}" sibTransId="{74EC8AAA-E0AA-EA41-BE5B-78C6807C23C6}"/>
    <dgm:cxn modelId="{CA5438F2-BA92-344A-9231-36B4766989B7}" type="presOf" srcId="{6B44CF5A-72FE-0E46-9F9B-1A04DA59117B}" destId="{A796522A-3964-6A47-A44A-B0B484A4FD50}" srcOrd="0" destOrd="0" presId="urn:microsoft.com/office/officeart/2005/8/layout/hierarchy4"/>
    <dgm:cxn modelId="{109793D9-736D-DB47-B892-EBB581A89BC6}" type="presOf" srcId="{2050FB2B-005C-4B4C-8C5B-286355E59769}" destId="{C22E2300-6861-014F-8984-459DD58884EC}" srcOrd="0" destOrd="0" presId="urn:microsoft.com/office/officeart/2005/8/layout/hierarchy4"/>
    <dgm:cxn modelId="{B2490DFA-EF2D-B04C-B828-CD962BDBD4D9}" srcId="{2050FB2B-005C-4B4C-8C5B-286355E59769}" destId="{5DAB59DF-C38D-D84F-B9AD-41988E8C9527}" srcOrd="1" destOrd="0" parTransId="{A5E352AD-3DB7-AE4C-AF62-103EFA4EB945}" sibTransId="{D137CA65-F58F-F540-A224-F02FC983F6B0}"/>
    <dgm:cxn modelId="{EA79932E-007B-FD44-AE7D-3A9E40C5437C}" type="presOf" srcId="{5DAB59DF-C38D-D84F-B9AD-41988E8C9527}" destId="{86B7D7DF-7BE3-454E-BF22-908FA2D61330}" srcOrd="0" destOrd="0" presId="urn:microsoft.com/office/officeart/2005/8/layout/hierarchy4"/>
    <dgm:cxn modelId="{5C44712C-BBE8-C54E-A11F-F6CE09FB6509}" type="presParOf" srcId="{C22E2300-6861-014F-8984-459DD58884EC}" destId="{5F8D2B20-4712-9F40-927B-FE5D57872286}" srcOrd="0" destOrd="0" presId="urn:microsoft.com/office/officeart/2005/8/layout/hierarchy4"/>
    <dgm:cxn modelId="{415488A5-0203-C041-B027-B060AB9B0903}" type="presParOf" srcId="{5F8D2B20-4712-9F40-927B-FE5D57872286}" destId="{CD07297D-4D0A-1D46-BC1E-C7583EF780BA}" srcOrd="0" destOrd="0" presId="urn:microsoft.com/office/officeart/2005/8/layout/hierarchy4"/>
    <dgm:cxn modelId="{84C3793C-F9E9-1047-A43E-43EC4BF0756B}" type="presParOf" srcId="{5F8D2B20-4712-9F40-927B-FE5D57872286}" destId="{5A3E5182-FF69-6944-9FF6-19EC791EC2EF}" srcOrd="1" destOrd="0" presId="urn:microsoft.com/office/officeart/2005/8/layout/hierarchy4"/>
    <dgm:cxn modelId="{712CA0D1-D146-A447-A17A-1FADA54B5CA8}" type="presParOf" srcId="{C22E2300-6861-014F-8984-459DD58884EC}" destId="{A676DE4D-F711-A841-8BCA-907D42530C49}" srcOrd="1" destOrd="0" presId="urn:microsoft.com/office/officeart/2005/8/layout/hierarchy4"/>
    <dgm:cxn modelId="{E0A72FF8-51DF-024F-8BF9-BAB3FE1DD4EB}" type="presParOf" srcId="{C22E2300-6861-014F-8984-459DD58884EC}" destId="{5759D113-3EF4-3D45-B598-20BC6502569C}" srcOrd="2" destOrd="0" presId="urn:microsoft.com/office/officeart/2005/8/layout/hierarchy4"/>
    <dgm:cxn modelId="{A54CCF00-EA95-914D-A2AE-88E8583E8124}" type="presParOf" srcId="{5759D113-3EF4-3D45-B598-20BC6502569C}" destId="{86B7D7DF-7BE3-454E-BF22-908FA2D61330}" srcOrd="0" destOrd="0" presId="urn:microsoft.com/office/officeart/2005/8/layout/hierarchy4"/>
    <dgm:cxn modelId="{8512261E-7806-874C-BAA2-F95E1E5FC4D5}" type="presParOf" srcId="{5759D113-3EF4-3D45-B598-20BC6502569C}" destId="{15D92CCA-0943-BF48-BC2A-57E5461E297F}" srcOrd="1" destOrd="0" presId="urn:microsoft.com/office/officeart/2005/8/layout/hierarchy4"/>
    <dgm:cxn modelId="{EF61E40A-2CAF-4040-A528-1F37A6ACC275}" type="presParOf" srcId="{C22E2300-6861-014F-8984-459DD58884EC}" destId="{FD36F42B-B777-6742-80ED-0DEB6FA8541A}" srcOrd="3" destOrd="0" presId="urn:microsoft.com/office/officeart/2005/8/layout/hierarchy4"/>
    <dgm:cxn modelId="{4E769DE0-7EDC-BB48-BF35-2483D1774562}" type="presParOf" srcId="{C22E2300-6861-014F-8984-459DD58884EC}" destId="{747FAF72-49A1-6B43-BEA7-F848A0BDEF95}" srcOrd="4" destOrd="0" presId="urn:microsoft.com/office/officeart/2005/8/layout/hierarchy4"/>
    <dgm:cxn modelId="{269C278C-090B-4642-BDB6-3D56D8C6C83B}" type="presParOf" srcId="{747FAF72-49A1-6B43-BEA7-F848A0BDEF95}" destId="{A796522A-3964-6A47-A44A-B0B484A4FD50}" srcOrd="0" destOrd="0" presId="urn:microsoft.com/office/officeart/2005/8/layout/hierarchy4"/>
    <dgm:cxn modelId="{17CFBACD-368D-0543-98C2-CFCDD7E3CD42}" type="presParOf" srcId="{747FAF72-49A1-6B43-BEA7-F848A0BDEF95}" destId="{02A937FE-B798-854D-9C7B-0014FC7A1F6C}" srcOrd="1" destOrd="0" presId="urn:microsoft.com/office/officeart/2005/8/layout/hierarchy4"/>
    <dgm:cxn modelId="{F0522135-80A9-7A49-80E0-37DFA3493228}" type="presParOf" srcId="{C22E2300-6861-014F-8984-459DD58884EC}" destId="{FADEC4A3-22EC-0542-AD4A-045E5DED1E75}" srcOrd="5" destOrd="0" presId="urn:microsoft.com/office/officeart/2005/8/layout/hierarchy4"/>
    <dgm:cxn modelId="{C84B01F5-94FF-9C4B-98BB-C789BE35B1DE}" type="presParOf" srcId="{C22E2300-6861-014F-8984-459DD58884EC}" destId="{DDB1A76C-CC15-4C41-8358-A23FF8449C7D}" srcOrd="6" destOrd="0" presId="urn:microsoft.com/office/officeart/2005/8/layout/hierarchy4"/>
    <dgm:cxn modelId="{4DD7B035-2DD8-7F46-96E3-CE815454AB7E}" type="presParOf" srcId="{DDB1A76C-CC15-4C41-8358-A23FF8449C7D}" destId="{B14401FE-5679-5346-8293-BB519B120FF7}" srcOrd="0" destOrd="0" presId="urn:microsoft.com/office/officeart/2005/8/layout/hierarchy4"/>
    <dgm:cxn modelId="{8BFB0534-6A6F-1141-8143-04FF043F4E62}" type="presParOf" srcId="{DDB1A76C-CC15-4C41-8358-A23FF8449C7D}" destId="{021D1187-DF14-474C-9E27-512ECAF3E756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050FB2B-005C-4B4C-8C5B-286355E59769}" type="doc">
      <dgm:prSet loTypeId="urn:microsoft.com/office/officeart/2005/8/layout/hierarchy4" loCatId="" qsTypeId="urn:microsoft.com/office/officeart/2005/8/quickstyle/3D4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415F5F3B-0C01-934E-90C9-9399F3D23CA0}">
      <dgm:prSet/>
      <dgm:spPr>
        <a:solidFill>
          <a:srgbClr val="165AA2"/>
        </a:solidFill>
      </dgm:spPr>
      <dgm:t>
        <a:bodyPr/>
        <a:lstStyle/>
        <a:p>
          <a:r>
            <a:rPr lang="en-GB" noProof="0" dirty="0" smtClean="0"/>
            <a:t>Decentralisation policy enhancing autonomy and accountability of LA</a:t>
          </a:r>
          <a:endParaRPr lang="en-GB" noProof="0" dirty="0"/>
        </a:p>
      </dgm:t>
    </dgm:pt>
    <dgm:pt modelId="{FAAFBF56-3B22-2F4C-8661-ECCDC6B4ED7D}" type="parTrans" cxnId="{983DDB01-6F30-3C40-BA85-44B07794BE16}">
      <dgm:prSet/>
      <dgm:spPr/>
      <dgm:t>
        <a:bodyPr/>
        <a:lstStyle/>
        <a:p>
          <a:endParaRPr lang="en-US"/>
        </a:p>
      </dgm:t>
    </dgm:pt>
    <dgm:pt modelId="{D616A1A0-58B7-484E-A39D-799010F2C1B0}" type="sibTrans" cxnId="{983DDB01-6F30-3C40-BA85-44B07794BE16}">
      <dgm:prSet/>
      <dgm:spPr/>
      <dgm:t>
        <a:bodyPr/>
        <a:lstStyle/>
        <a:p>
          <a:endParaRPr lang="en-US"/>
        </a:p>
      </dgm:t>
    </dgm:pt>
    <dgm:pt modelId="{5DAB59DF-C38D-D84F-B9AD-41988E8C9527}">
      <dgm:prSet/>
      <dgm:spPr>
        <a:solidFill>
          <a:srgbClr val="165AA2"/>
        </a:solidFill>
      </dgm:spPr>
      <dgm:t>
        <a:bodyPr/>
        <a:lstStyle/>
        <a:p>
          <a:r>
            <a:rPr lang="en-US" dirty="0" smtClean="0"/>
            <a:t>National urban agenda supportive of LA</a:t>
          </a:r>
          <a:endParaRPr lang="en-US" dirty="0"/>
        </a:p>
      </dgm:t>
    </dgm:pt>
    <dgm:pt modelId="{A5E352AD-3DB7-AE4C-AF62-103EFA4EB945}" type="parTrans" cxnId="{B2490DFA-EF2D-B04C-B828-CD962BDBD4D9}">
      <dgm:prSet/>
      <dgm:spPr/>
      <dgm:t>
        <a:bodyPr/>
        <a:lstStyle/>
        <a:p>
          <a:endParaRPr lang="en-US"/>
        </a:p>
      </dgm:t>
    </dgm:pt>
    <dgm:pt modelId="{D137CA65-F58F-F540-A224-F02FC983F6B0}" type="sibTrans" cxnId="{B2490DFA-EF2D-B04C-B828-CD962BDBD4D9}">
      <dgm:prSet/>
      <dgm:spPr/>
      <dgm:t>
        <a:bodyPr/>
        <a:lstStyle/>
        <a:p>
          <a:endParaRPr lang="en-US"/>
        </a:p>
      </dgm:t>
    </dgm:pt>
    <dgm:pt modelId="{706F6BFB-1AE5-6745-A20B-EDFA377E9552}">
      <dgm:prSet/>
      <dgm:spPr>
        <a:solidFill>
          <a:srgbClr val="165AA2"/>
        </a:solidFill>
      </dgm:spPr>
      <dgm:t>
        <a:bodyPr/>
        <a:lstStyle/>
        <a:p>
          <a:r>
            <a:rPr lang="en-US" dirty="0" smtClean="0"/>
            <a:t>National rural development policy supportive of LA</a:t>
          </a:r>
          <a:endParaRPr lang="en-US" dirty="0"/>
        </a:p>
      </dgm:t>
    </dgm:pt>
    <dgm:pt modelId="{31617DB7-7E87-D543-B34C-8F40883C8137}" type="parTrans" cxnId="{A27C9AAD-6EAE-5944-86F1-95E0A617492D}">
      <dgm:prSet/>
      <dgm:spPr/>
      <dgm:t>
        <a:bodyPr/>
        <a:lstStyle/>
        <a:p>
          <a:endParaRPr lang="en-US"/>
        </a:p>
      </dgm:t>
    </dgm:pt>
    <dgm:pt modelId="{74EC8AAA-E0AA-EA41-BE5B-78C6807C23C6}" type="sibTrans" cxnId="{A27C9AAD-6EAE-5944-86F1-95E0A617492D}">
      <dgm:prSet/>
      <dgm:spPr/>
      <dgm:t>
        <a:bodyPr/>
        <a:lstStyle/>
        <a:p>
          <a:endParaRPr lang="en-US"/>
        </a:p>
      </dgm:t>
    </dgm:pt>
    <dgm:pt modelId="{C22E2300-6861-014F-8984-459DD58884EC}" type="pres">
      <dgm:prSet presAssocID="{2050FB2B-005C-4B4C-8C5B-286355E59769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5F8D2B20-4712-9F40-927B-FE5D57872286}" type="pres">
      <dgm:prSet presAssocID="{415F5F3B-0C01-934E-90C9-9399F3D23CA0}" presName="vertOne" presStyleCnt="0"/>
      <dgm:spPr/>
    </dgm:pt>
    <dgm:pt modelId="{CD07297D-4D0A-1D46-BC1E-C7583EF780BA}" type="pres">
      <dgm:prSet presAssocID="{415F5F3B-0C01-934E-90C9-9399F3D23CA0}" presName="txOne" presStyleLbl="node0" presStyleIdx="0" presStyleCnt="3" custScaleX="93985" custLinFactNeighborX="215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A3E5182-FF69-6944-9FF6-19EC791EC2EF}" type="pres">
      <dgm:prSet presAssocID="{415F5F3B-0C01-934E-90C9-9399F3D23CA0}" presName="horzOne" presStyleCnt="0"/>
      <dgm:spPr/>
    </dgm:pt>
    <dgm:pt modelId="{A676DE4D-F711-A841-8BCA-907D42530C49}" type="pres">
      <dgm:prSet presAssocID="{D616A1A0-58B7-484E-A39D-799010F2C1B0}" presName="sibSpaceOne" presStyleCnt="0"/>
      <dgm:spPr/>
    </dgm:pt>
    <dgm:pt modelId="{5759D113-3EF4-3D45-B598-20BC6502569C}" type="pres">
      <dgm:prSet presAssocID="{5DAB59DF-C38D-D84F-B9AD-41988E8C9527}" presName="vertOne" presStyleCnt="0"/>
      <dgm:spPr/>
    </dgm:pt>
    <dgm:pt modelId="{86B7D7DF-7BE3-454E-BF22-908FA2D61330}" type="pres">
      <dgm:prSet presAssocID="{5DAB59DF-C38D-D84F-B9AD-41988E8C9527}" presName="txOne" presStyleLbl="node0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5D92CCA-0943-BF48-BC2A-57E5461E297F}" type="pres">
      <dgm:prSet presAssocID="{5DAB59DF-C38D-D84F-B9AD-41988E8C9527}" presName="horzOne" presStyleCnt="0"/>
      <dgm:spPr/>
    </dgm:pt>
    <dgm:pt modelId="{FD36F42B-B777-6742-80ED-0DEB6FA8541A}" type="pres">
      <dgm:prSet presAssocID="{D137CA65-F58F-F540-A224-F02FC983F6B0}" presName="sibSpaceOne" presStyleCnt="0"/>
      <dgm:spPr/>
    </dgm:pt>
    <dgm:pt modelId="{DDB1A76C-CC15-4C41-8358-A23FF8449C7D}" type="pres">
      <dgm:prSet presAssocID="{706F6BFB-1AE5-6745-A20B-EDFA377E9552}" presName="vertOne" presStyleCnt="0"/>
      <dgm:spPr/>
    </dgm:pt>
    <dgm:pt modelId="{B14401FE-5679-5346-8293-BB519B120FF7}" type="pres">
      <dgm:prSet presAssocID="{706F6BFB-1AE5-6745-A20B-EDFA377E9552}" presName="txOne" presStyleLbl="node0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21D1187-DF14-474C-9E27-512ECAF3E756}" type="pres">
      <dgm:prSet presAssocID="{706F6BFB-1AE5-6745-A20B-EDFA377E9552}" presName="horzOne" presStyleCnt="0"/>
      <dgm:spPr/>
    </dgm:pt>
  </dgm:ptLst>
  <dgm:cxnLst>
    <dgm:cxn modelId="{A27C9AAD-6EAE-5944-86F1-95E0A617492D}" srcId="{2050FB2B-005C-4B4C-8C5B-286355E59769}" destId="{706F6BFB-1AE5-6745-A20B-EDFA377E9552}" srcOrd="2" destOrd="0" parTransId="{31617DB7-7E87-D543-B34C-8F40883C8137}" sibTransId="{74EC8AAA-E0AA-EA41-BE5B-78C6807C23C6}"/>
    <dgm:cxn modelId="{B2490DFA-EF2D-B04C-B828-CD962BDBD4D9}" srcId="{2050FB2B-005C-4B4C-8C5B-286355E59769}" destId="{5DAB59DF-C38D-D84F-B9AD-41988E8C9527}" srcOrd="1" destOrd="0" parTransId="{A5E352AD-3DB7-AE4C-AF62-103EFA4EB945}" sibTransId="{D137CA65-F58F-F540-A224-F02FC983F6B0}"/>
    <dgm:cxn modelId="{3CB5BD63-BB81-5F41-A7A1-F28BB4FB3F6D}" type="presOf" srcId="{415F5F3B-0C01-934E-90C9-9399F3D23CA0}" destId="{CD07297D-4D0A-1D46-BC1E-C7583EF780BA}" srcOrd="0" destOrd="0" presId="urn:microsoft.com/office/officeart/2005/8/layout/hierarchy4"/>
    <dgm:cxn modelId="{C6E6AC44-4C45-0748-AAAD-1114B7CAC2C0}" type="presOf" srcId="{706F6BFB-1AE5-6745-A20B-EDFA377E9552}" destId="{B14401FE-5679-5346-8293-BB519B120FF7}" srcOrd="0" destOrd="0" presId="urn:microsoft.com/office/officeart/2005/8/layout/hierarchy4"/>
    <dgm:cxn modelId="{37E69887-ECA3-FD49-AEB3-D62584F99F39}" type="presOf" srcId="{5DAB59DF-C38D-D84F-B9AD-41988E8C9527}" destId="{86B7D7DF-7BE3-454E-BF22-908FA2D61330}" srcOrd="0" destOrd="0" presId="urn:microsoft.com/office/officeart/2005/8/layout/hierarchy4"/>
    <dgm:cxn modelId="{983DDB01-6F30-3C40-BA85-44B07794BE16}" srcId="{2050FB2B-005C-4B4C-8C5B-286355E59769}" destId="{415F5F3B-0C01-934E-90C9-9399F3D23CA0}" srcOrd="0" destOrd="0" parTransId="{FAAFBF56-3B22-2F4C-8661-ECCDC6B4ED7D}" sibTransId="{D616A1A0-58B7-484E-A39D-799010F2C1B0}"/>
    <dgm:cxn modelId="{CDF21562-9762-1541-B91B-D2F05A850404}" type="presOf" srcId="{2050FB2B-005C-4B4C-8C5B-286355E59769}" destId="{C22E2300-6861-014F-8984-459DD58884EC}" srcOrd="0" destOrd="0" presId="urn:microsoft.com/office/officeart/2005/8/layout/hierarchy4"/>
    <dgm:cxn modelId="{F94D2859-C650-0A40-8EE9-8F3ACD01E0CB}" type="presParOf" srcId="{C22E2300-6861-014F-8984-459DD58884EC}" destId="{5F8D2B20-4712-9F40-927B-FE5D57872286}" srcOrd="0" destOrd="0" presId="urn:microsoft.com/office/officeart/2005/8/layout/hierarchy4"/>
    <dgm:cxn modelId="{8DB4E08E-58F6-554F-B2EB-78870CC4DADE}" type="presParOf" srcId="{5F8D2B20-4712-9F40-927B-FE5D57872286}" destId="{CD07297D-4D0A-1D46-BC1E-C7583EF780BA}" srcOrd="0" destOrd="0" presId="urn:microsoft.com/office/officeart/2005/8/layout/hierarchy4"/>
    <dgm:cxn modelId="{023D1B11-60B0-FA40-9350-74D24F56242C}" type="presParOf" srcId="{5F8D2B20-4712-9F40-927B-FE5D57872286}" destId="{5A3E5182-FF69-6944-9FF6-19EC791EC2EF}" srcOrd="1" destOrd="0" presId="urn:microsoft.com/office/officeart/2005/8/layout/hierarchy4"/>
    <dgm:cxn modelId="{72658093-D9CD-334D-9C9B-D2644DE7402F}" type="presParOf" srcId="{C22E2300-6861-014F-8984-459DD58884EC}" destId="{A676DE4D-F711-A841-8BCA-907D42530C49}" srcOrd="1" destOrd="0" presId="urn:microsoft.com/office/officeart/2005/8/layout/hierarchy4"/>
    <dgm:cxn modelId="{700E4E9D-5206-944A-B85B-DB52338A55BF}" type="presParOf" srcId="{C22E2300-6861-014F-8984-459DD58884EC}" destId="{5759D113-3EF4-3D45-B598-20BC6502569C}" srcOrd="2" destOrd="0" presId="urn:microsoft.com/office/officeart/2005/8/layout/hierarchy4"/>
    <dgm:cxn modelId="{51ED1B34-00AE-924F-B437-850606D903F3}" type="presParOf" srcId="{5759D113-3EF4-3D45-B598-20BC6502569C}" destId="{86B7D7DF-7BE3-454E-BF22-908FA2D61330}" srcOrd="0" destOrd="0" presId="urn:microsoft.com/office/officeart/2005/8/layout/hierarchy4"/>
    <dgm:cxn modelId="{738C3493-1E5F-C249-A6CB-6EAAC31A7AA8}" type="presParOf" srcId="{5759D113-3EF4-3D45-B598-20BC6502569C}" destId="{15D92CCA-0943-BF48-BC2A-57E5461E297F}" srcOrd="1" destOrd="0" presId="urn:microsoft.com/office/officeart/2005/8/layout/hierarchy4"/>
    <dgm:cxn modelId="{24F3160F-0CD3-9745-9F14-8F06ABFDA04B}" type="presParOf" srcId="{C22E2300-6861-014F-8984-459DD58884EC}" destId="{FD36F42B-B777-6742-80ED-0DEB6FA8541A}" srcOrd="3" destOrd="0" presId="urn:microsoft.com/office/officeart/2005/8/layout/hierarchy4"/>
    <dgm:cxn modelId="{89F994DE-1DFC-DF44-96A8-4ABDD52A24BF}" type="presParOf" srcId="{C22E2300-6861-014F-8984-459DD58884EC}" destId="{DDB1A76C-CC15-4C41-8358-A23FF8449C7D}" srcOrd="4" destOrd="0" presId="urn:microsoft.com/office/officeart/2005/8/layout/hierarchy4"/>
    <dgm:cxn modelId="{D5F9705D-2F23-434D-8582-27B91528174E}" type="presParOf" srcId="{DDB1A76C-CC15-4C41-8358-A23FF8449C7D}" destId="{B14401FE-5679-5346-8293-BB519B120FF7}" srcOrd="0" destOrd="0" presId="urn:microsoft.com/office/officeart/2005/8/layout/hierarchy4"/>
    <dgm:cxn modelId="{366F7FA4-EAFD-A643-A0DA-E130EA1769F8}" type="presParOf" srcId="{DDB1A76C-CC15-4C41-8358-A23FF8449C7D}" destId="{021D1187-DF14-474C-9E27-512ECAF3E756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050FB2B-005C-4B4C-8C5B-286355E59769}" type="doc">
      <dgm:prSet loTypeId="urn:microsoft.com/office/officeart/2005/8/layout/hierarchy4" loCatId="" qsTypeId="urn:microsoft.com/office/officeart/2005/8/quickstyle/3D4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415F5F3B-0C01-934E-90C9-9399F3D23CA0}">
      <dgm:prSet/>
      <dgm:spPr>
        <a:solidFill>
          <a:srgbClr val="165AA2"/>
        </a:solidFill>
      </dgm:spPr>
      <dgm:t>
        <a:bodyPr/>
        <a:lstStyle/>
        <a:p>
          <a:r>
            <a:rPr lang="en-US" dirty="0" smtClean="0"/>
            <a:t>Effective institutions of inter-governmental cooperation</a:t>
          </a:r>
          <a:endParaRPr lang="en-US" dirty="0"/>
        </a:p>
      </dgm:t>
    </dgm:pt>
    <dgm:pt modelId="{FAAFBF56-3B22-2F4C-8661-ECCDC6B4ED7D}" type="parTrans" cxnId="{983DDB01-6F30-3C40-BA85-44B07794BE16}">
      <dgm:prSet/>
      <dgm:spPr/>
      <dgm:t>
        <a:bodyPr/>
        <a:lstStyle/>
        <a:p>
          <a:endParaRPr lang="en-US"/>
        </a:p>
      </dgm:t>
    </dgm:pt>
    <dgm:pt modelId="{D616A1A0-58B7-484E-A39D-799010F2C1B0}" type="sibTrans" cxnId="{983DDB01-6F30-3C40-BA85-44B07794BE16}">
      <dgm:prSet/>
      <dgm:spPr/>
      <dgm:t>
        <a:bodyPr/>
        <a:lstStyle/>
        <a:p>
          <a:endParaRPr lang="en-US"/>
        </a:p>
      </dgm:t>
    </dgm:pt>
    <dgm:pt modelId="{706F6BFB-1AE5-6745-A20B-EDFA377E9552}">
      <dgm:prSet/>
      <dgm:spPr>
        <a:solidFill>
          <a:srgbClr val="165AA2"/>
        </a:solidFill>
      </dgm:spPr>
      <dgm:t>
        <a:bodyPr/>
        <a:lstStyle/>
        <a:p>
          <a:r>
            <a:rPr lang="en-US" dirty="0" smtClean="0"/>
            <a:t>Active citizenship &amp; Public-Private Partnership</a:t>
          </a:r>
          <a:endParaRPr lang="en-US" dirty="0"/>
        </a:p>
      </dgm:t>
    </dgm:pt>
    <dgm:pt modelId="{31617DB7-7E87-D543-B34C-8F40883C8137}" type="parTrans" cxnId="{A27C9AAD-6EAE-5944-86F1-95E0A617492D}">
      <dgm:prSet/>
      <dgm:spPr/>
      <dgm:t>
        <a:bodyPr/>
        <a:lstStyle/>
        <a:p>
          <a:endParaRPr lang="en-US"/>
        </a:p>
      </dgm:t>
    </dgm:pt>
    <dgm:pt modelId="{74EC8AAA-E0AA-EA41-BE5B-78C6807C23C6}" type="sibTrans" cxnId="{A27C9AAD-6EAE-5944-86F1-95E0A617492D}">
      <dgm:prSet/>
      <dgm:spPr/>
      <dgm:t>
        <a:bodyPr/>
        <a:lstStyle/>
        <a:p>
          <a:endParaRPr lang="en-US"/>
        </a:p>
      </dgm:t>
    </dgm:pt>
    <dgm:pt modelId="{5DAB59DF-C38D-D84F-B9AD-41988E8C9527}">
      <dgm:prSet/>
      <dgm:spPr>
        <a:solidFill>
          <a:srgbClr val="165AA2"/>
        </a:solidFill>
      </dgm:spPr>
      <dgm:t>
        <a:bodyPr/>
        <a:lstStyle/>
        <a:p>
          <a:r>
            <a:rPr lang="en-US" dirty="0" smtClean="0"/>
            <a:t>Local leadership &amp; administrative capacity development</a:t>
          </a:r>
          <a:endParaRPr lang="en-US" dirty="0"/>
        </a:p>
      </dgm:t>
    </dgm:pt>
    <dgm:pt modelId="{D137CA65-F58F-F540-A224-F02FC983F6B0}" type="sibTrans" cxnId="{B2490DFA-EF2D-B04C-B828-CD962BDBD4D9}">
      <dgm:prSet/>
      <dgm:spPr/>
      <dgm:t>
        <a:bodyPr/>
        <a:lstStyle/>
        <a:p>
          <a:endParaRPr lang="en-US"/>
        </a:p>
      </dgm:t>
    </dgm:pt>
    <dgm:pt modelId="{A5E352AD-3DB7-AE4C-AF62-103EFA4EB945}" type="parTrans" cxnId="{B2490DFA-EF2D-B04C-B828-CD962BDBD4D9}">
      <dgm:prSet/>
      <dgm:spPr/>
      <dgm:t>
        <a:bodyPr/>
        <a:lstStyle/>
        <a:p>
          <a:endParaRPr lang="en-US"/>
        </a:p>
      </dgm:t>
    </dgm:pt>
    <dgm:pt modelId="{C22E2300-6861-014F-8984-459DD58884EC}" type="pres">
      <dgm:prSet presAssocID="{2050FB2B-005C-4B4C-8C5B-286355E59769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5F8D2B20-4712-9F40-927B-FE5D57872286}" type="pres">
      <dgm:prSet presAssocID="{415F5F3B-0C01-934E-90C9-9399F3D23CA0}" presName="vertOne" presStyleCnt="0"/>
      <dgm:spPr/>
    </dgm:pt>
    <dgm:pt modelId="{CD07297D-4D0A-1D46-BC1E-C7583EF780BA}" type="pres">
      <dgm:prSet presAssocID="{415F5F3B-0C01-934E-90C9-9399F3D23CA0}" presName="txOne" presStyleLbl="node0" presStyleIdx="0" presStyleCnt="3" custScaleX="93985" custLinFactNeighborX="215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A3E5182-FF69-6944-9FF6-19EC791EC2EF}" type="pres">
      <dgm:prSet presAssocID="{415F5F3B-0C01-934E-90C9-9399F3D23CA0}" presName="horzOne" presStyleCnt="0"/>
      <dgm:spPr/>
    </dgm:pt>
    <dgm:pt modelId="{A676DE4D-F711-A841-8BCA-907D42530C49}" type="pres">
      <dgm:prSet presAssocID="{D616A1A0-58B7-484E-A39D-799010F2C1B0}" presName="sibSpaceOne" presStyleCnt="0"/>
      <dgm:spPr/>
    </dgm:pt>
    <dgm:pt modelId="{5759D113-3EF4-3D45-B598-20BC6502569C}" type="pres">
      <dgm:prSet presAssocID="{5DAB59DF-C38D-D84F-B9AD-41988E8C9527}" presName="vertOne" presStyleCnt="0"/>
      <dgm:spPr/>
    </dgm:pt>
    <dgm:pt modelId="{86B7D7DF-7BE3-454E-BF22-908FA2D61330}" type="pres">
      <dgm:prSet presAssocID="{5DAB59DF-C38D-D84F-B9AD-41988E8C9527}" presName="txOne" presStyleLbl="node0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5D92CCA-0943-BF48-BC2A-57E5461E297F}" type="pres">
      <dgm:prSet presAssocID="{5DAB59DF-C38D-D84F-B9AD-41988E8C9527}" presName="horzOne" presStyleCnt="0"/>
      <dgm:spPr/>
    </dgm:pt>
    <dgm:pt modelId="{FD36F42B-B777-6742-80ED-0DEB6FA8541A}" type="pres">
      <dgm:prSet presAssocID="{D137CA65-F58F-F540-A224-F02FC983F6B0}" presName="sibSpaceOne" presStyleCnt="0"/>
      <dgm:spPr/>
    </dgm:pt>
    <dgm:pt modelId="{DDB1A76C-CC15-4C41-8358-A23FF8449C7D}" type="pres">
      <dgm:prSet presAssocID="{706F6BFB-1AE5-6745-A20B-EDFA377E9552}" presName="vertOne" presStyleCnt="0"/>
      <dgm:spPr/>
    </dgm:pt>
    <dgm:pt modelId="{B14401FE-5679-5346-8293-BB519B120FF7}" type="pres">
      <dgm:prSet presAssocID="{706F6BFB-1AE5-6745-A20B-EDFA377E9552}" presName="txOne" presStyleLbl="node0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21D1187-DF14-474C-9E27-512ECAF3E756}" type="pres">
      <dgm:prSet presAssocID="{706F6BFB-1AE5-6745-A20B-EDFA377E9552}" presName="horzOne" presStyleCnt="0"/>
      <dgm:spPr/>
    </dgm:pt>
  </dgm:ptLst>
  <dgm:cxnLst>
    <dgm:cxn modelId="{983DDB01-6F30-3C40-BA85-44B07794BE16}" srcId="{2050FB2B-005C-4B4C-8C5B-286355E59769}" destId="{415F5F3B-0C01-934E-90C9-9399F3D23CA0}" srcOrd="0" destOrd="0" parTransId="{FAAFBF56-3B22-2F4C-8661-ECCDC6B4ED7D}" sibTransId="{D616A1A0-58B7-484E-A39D-799010F2C1B0}"/>
    <dgm:cxn modelId="{A27C9AAD-6EAE-5944-86F1-95E0A617492D}" srcId="{2050FB2B-005C-4B4C-8C5B-286355E59769}" destId="{706F6BFB-1AE5-6745-A20B-EDFA377E9552}" srcOrd="2" destOrd="0" parTransId="{31617DB7-7E87-D543-B34C-8F40883C8137}" sibTransId="{74EC8AAA-E0AA-EA41-BE5B-78C6807C23C6}"/>
    <dgm:cxn modelId="{0AFBA310-08BB-C744-8FE7-E8BA43ED6468}" type="presOf" srcId="{706F6BFB-1AE5-6745-A20B-EDFA377E9552}" destId="{B14401FE-5679-5346-8293-BB519B120FF7}" srcOrd="0" destOrd="0" presId="urn:microsoft.com/office/officeart/2005/8/layout/hierarchy4"/>
    <dgm:cxn modelId="{0A263E44-4D05-A041-B30D-D8FB21C017E3}" type="presOf" srcId="{2050FB2B-005C-4B4C-8C5B-286355E59769}" destId="{C22E2300-6861-014F-8984-459DD58884EC}" srcOrd="0" destOrd="0" presId="urn:microsoft.com/office/officeart/2005/8/layout/hierarchy4"/>
    <dgm:cxn modelId="{8A0E6649-2335-744A-B0C5-87C5864692DC}" type="presOf" srcId="{415F5F3B-0C01-934E-90C9-9399F3D23CA0}" destId="{CD07297D-4D0A-1D46-BC1E-C7583EF780BA}" srcOrd="0" destOrd="0" presId="urn:microsoft.com/office/officeart/2005/8/layout/hierarchy4"/>
    <dgm:cxn modelId="{B2490DFA-EF2D-B04C-B828-CD962BDBD4D9}" srcId="{2050FB2B-005C-4B4C-8C5B-286355E59769}" destId="{5DAB59DF-C38D-D84F-B9AD-41988E8C9527}" srcOrd="1" destOrd="0" parTransId="{A5E352AD-3DB7-AE4C-AF62-103EFA4EB945}" sibTransId="{D137CA65-F58F-F540-A224-F02FC983F6B0}"/>
    <dgm:cxn modelId="{57CEB05A-7319-A445-84D5-6074F89BDD98}" type="presOf" srcId="{5DAB59DF-C38D-D84F-B9AD-41988E8C9527}" destId="{86B7D7DF-7BE3-454E-BF22-908FA2D61330}" srcOrd="0" destOrd="0" presId="urn:microsoft.com/office/officeart/2005/8/layout/hierarchy4"/>
    <dgm:cxn modelId="{B009C40D-F51C-5B40-AA59-704D05334F44}" type="presParOf" srcId="{C22E2300-6861-014F-8984-459DD58884EC}" destId="{5F8D2B20-4712-9F40-927B-FE5D57872286}" srcOrd="0" destOrd="0" presId="urn:microsoft.com/office/officeart/2005/8/layout/hierarchy4"/>
    <dgm:cxn modelId="{540505A9-0B52-8343-A306-6F8DA042C631}" type="presParOf" srcId="{5F8D2B20-4712-9F40-927B-FE5D57872286}" destId="{CD07297D-4D0A-1D46-BC1E-C7583EF780BA}" srcOrd="0" destOrd="0" presId="urn:microsoft.com/office/officeart/2005/8/layout/hierarchy4"/>
    <dgm:cxn modelId="{6538D3E1-D6A2-044C-AA75-1E6F3F6703CF}" type="presParOf" srcId="{5F8D2B20-4712-9F40-927B-FE5D57872286}" destId="{5A3E5182-FF69-6944-9FF6-19EC791EC2EF}" srcOrd="1" destOrd="0" presId="urn:microsoft.com/office/officeart/2005/8/layout/hierarchy4"/>
    <dgm:cxn modelId="{25C43E87-6B99-5D40-9BCD-40C63646A259}" type="presParOf" srcId="{C22E2300-6861-014F-8984-459DD58884EC}" destId="{A676DE4D-F711-A841-8BCA-907D42530C49}" srcOrd="1" destOrd="0" presId="urn:microsoft.com/office/officeart/2005/8/layout/hierarchy4"/>
    <dgm:cxn modelId="{C27E1A2C-D87E-654F-9649-F9C3114F9104}" type="presParOf" srcId="{C22E2300-6861-014F-8984-459DD58884EC}" destId="{5759D113-3EF4-3D45-B598-20BC6502569C}" srcOrd="2" destOrd="0" presId="urn:microsoft.com/office/officeart/2005/8/layout/hierarchy4"/>
    <dgm:cxn modelId="{F92C8C96-FA0E-FA4B-97BE-C2CCDA359B44}" type="presParOf" srcId="{5759D113-3EF4-3D45-B598-20BC6502569C}" destId="{86B7D7DF-7BE3-454E-BF22-908FA2D61330}" srcOrd="0" destOrd="0" presId="urn:microsoft.com/office/officeart/2005/8/layout/hierarchy4"/>
    <dgm:cxn modelId="{5E845B11-4F57-584F-A5EB-5A22ED56F7CA}" type="presParOf" srcId="{5759D113-3EF4-3D45-B598-20BC6502569C}" destId="{15D92CCA-0943-BF48-BC2A-57E5461E297F}" srcOrd="1" destOrd="0" presId="urn:microsoft.com/office/officeart/2005/8/layout/hierarchy4"/>
    <dgm:cxn modelId="{D9626397-F5A5-A44B-9ECF-D9274503A195}" type="presParOf" srcId="{C22E2300-6861-014F-8984-459DD58884EC}" destId="{FD36F42B-B777-6742-80ED-0DEB6FA8541A}" srcOrd="3" destOrd="0" presId="urn:microsoft.com/office/officeart/2005/8/layout/hierarchy4"/>
    <dgm:cxn modelId="{CA4BA7E2-0C26-074D-9585-52A61EA211A7}" type="presParOf" srcId="{C22E2300-6861-014F-8984-459DD58884EC}" destId="{DDB1A76C-CC15-4C41-8358-A23FF8449C7D}" srcOrd="4" destOrd="0" presId="urn:microsoft.com/office/officeart/2005/8/layout/hierarchy4"/>
    <dgm:cxn modelId="{77D9F0BF-AA59-444B-A5D2-DEA2167D14FA}" type="presParOf" srcId="{DDB1A76C-CC15-4C41-8358-A23FF8449C7D}" destId="{B14401FE-5679-5346-8293-BB519B120FF7}" srcOrd="0" destOrd="0" presId="urn:microsoft.com/office/officeart/2005/8/layout/hierarchy4"/>
    <dgm:cxn modelId="{2FA8F989-6C11-4147-9818-8D2E563EFF4B}" type="presParOf" srcId="{DDB1A76C-CC15-4C41-8358-A23FF8449C7D}" destId="{021D1187-DF14-474C-9E27-512ECAF3E756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050FB2B-005C-4B4C-8C5B-286355E59769}" type="doc">
      <dgm:prSet loTypeId="urn:microsoft.com/office/officeart/2005/8/layout/hierarchy4" loCatId="" qsTypeId="urn:microsoft.com/office/officeart/2005/8/quickstyle/3D4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415F5F3B-0C01-934E-90C9-9399F3D23CA0}">
      <dgm:prSet/>
      <dgm:spPr>
        <a:solidFill>
          <a:srgbClr val="165AA2"/>
        </a:solidFill>
      </dgm:spPr>
      <dgm:t>
        <a:bodyPr/>
        <a:lstStyle/>
        <a:p>
          <a:r>
            <a:rPr lang="fr-BE" noProof="0" dirty="0" smtClean="0"/>
            <a:t>Local service delivery</a:t>
          </a:r>
          <a:endParaRPr lang="en-GB" noProof="0" dirty="0"/>
        </a:p>
      </dgm:t>
    </dgm:pt>
    <dgm:pt modelId="{FAAFBF56-3B22-2F4C-8661-ECCDC6B4ED7D}" type="parTrans" cxnId="{983DDB01-6F30-3C40-BA85-44B07794BE16}">
      <dgm:prSet/>
      <dgm:spPr/>
      <dgm:t>
        <a:bodyPr/>
        <a:lstStyle/>
        <a:p>
          <a:endParaRPr lang="en-US"/>
        </a:p>
      </dgm:t>
    </dgm:pt>
    <dgm:pt modelId="{D616A1A0-58B7-484E-A39D-799010F2C1B0}" type="sibTrans" cxnId="{983DDB01-6F30-3C40-BA85-44B07794BE16}">
      <dgm:prSet/>
      <dgm:spPr/>
      <dgm:t>
        <a:bodyPr/>
        <a:lstStyle/>
        <a:p>
          <a:endParaRPr lang="en-US"/>
        </a:p>
      </dgm:t>
    </dgm:pt>
    <dgm:pt modelId="{5DAB59DF-C38D-D84F-B9AD-41988E8C9527}">
      <dgm:prSet/>
      <dgm:spPr>
        <a:solidFill>
          <a:srgbClr val="165AA2"/>
        </a:solidFill>
      </dgm:spPr>
      <dgm:t>
        <a:bodyPr/>
        <a:lstStyle/>
        <a:p>
          <a:r>
            <a:rPr lang="en-US" dirty="0" smtClean="0"/>
            <a:t>Local environment management</a:t>
          </a:r>
          <a:endParaRPr lang="en-US" dirty="0"/>
        </a:p>
      </dgm:t>
    </dgm:pt>
    <dgm:pt modelId="{A5E352AD-3DB7-AE4C-AF62-103EFA4EB945}" type="parTrans" cxnId="{B2490DFA-EF2D-B04C-B828-CD962BDBD4D9}">
      <dgm:prSet/>
      <dgm:spPr/>
      <dgm:t>
        <a:bodyPr/>
        <a:lstStyle/>
        <a:p>
          <a:endParaRPr lang="en-US"/>
        </a:p>
      </dgm:t>
    </dgm:pt>
    <dgm:pt modelId="{D137CA65-F58F-F540-A224-F02FC983F6B0}" type="sibTrans" cxnId="{B2490DFA-EF2D-B04C-B828-CD962BDBD4D9}">
      <dgm:prSet/>
      <dgm:spPr/>
      <dgm:t>
        <a:bodyPr/>
        <a:lstStyle/>
        <a:p>
          <a:endParaRPr lang="en-US"/>
        </a:p>
      </dgm:t>
    </dgm:pt>
    <dgm:pt modelId="{706F6BFB-1AE5-6745-A20B-EDFA377E9552}">
      <dgm:prSet/>
      <dgm:spPr>
        <a:solidFill>
          <a:srgbClr val="165AA2"/>
        </a:solidFill>
      </dgm:spPr>
      <dgm:t>
        <a:bodyPr/>
        <a:lstStyle/>
        <a:p>
          <a:r>
            <a:rPr lang="en-US" dirty="0" smtClean="0"/>
            <a:t>Local economic development</a:t>
          </a:r>
          <a:endParaRPr lang="en-US" dirty="0"/>
        </a:p>
      </dgm:t>
    </dgm:pt>
    <dgm:pt modelId="{31617DB7-7E87-D543-B34C-8F40883C8137}" type="parTrans" cxnId="{A27C9AAD-6EAE-5944-86F1-95E0A617492D}">
      <dgm:prSet/>
      <dgm:spPr/>
      <dgm:t>
        <a:bodyPr/>
        <a:lstStyle/>
        <a:p>
          <a:endParaRPr lang="en-US"/>
        </a:p>
      </dgm:t>
    </dgm:pt>
    <dgm:pt modelId="{74EC8AAA-E0AA-EA41-BE5B-78C6807C23C6}" type="sibTrans" cxnId="{A27C9AAD-6EAE-5944-86F1-95E0A617492D}">
      <dgm:prSet/>
      <dgm:spPr/>
      <dgm:t>
        <a:bodyPr/>
        <a:lstStyle/>
        <a:p>
          <a:endParaRPr lang="en-US"/>
        </a:p>
      </dgm:t>
    </dgm:pt>
    <dgm:pt modelId="{C22E2300-6861-014F-8984-459DD58884EC}" type="pres">
      <dgm:prSet presAssocID="{2050FB2B-005C-4B4C-8C5B-286355E59769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5F8D2B20-4712-9F40-927B-FE5D57872286}" type="pres">
      <dgm:prSet presAssocID="{415F5F3B-0C01-934E-90C9-9399F3D23CA0}" presName="vertOne" presStyleCnt="0"/>
      <dgm:spPr/>
    </dgm:pt>
    <dgm:pt modelId="{CD07297D-4D0A-1D46-BC1E-C7583EF780BA}" type="pres">
      <dgm:prSet presAssocID="{415F5F3B-0C01-934E-90C9-9399F3D23CA0}" presName="txOne" presStyleLbl="node0" presStyleIdx="0" presStyleCnt="3" custScaleX="93985" custScaleY="55623" custLinFactNeighborX="215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A3E5182-FF69-6944-9FF6-19EC791EC2EF}" type="pres">
      <dgm:prSet presAssocID="{415F5F3B-0C01-934E-90C9-9399F3D23CA0}" presName="horzOne" presStyleCnt="0"/>
      <dgm:spPr/>
    </dgm:pt>
    <dgm:pt modelId="{A676DE4D-F711-A841-8BCA-907D42530C49}" type="pres">
      <dgm:prSet presAssocID="{D616A1A0-58B7-484E-A39D-799010F2C1B0}" presName="sibSpaceOne" presStyleCnt="0"/>
      <dgm:spPr/>
    </dgm:pt>
    <dgm:pt modelId="{5759D113-3EF4-3D45-B598-20BC6502569C}" type="pres">
      <dgm:prSet presAssocID="{5DAB59DF-C38D-D84F-B9AD-41988E8C9527}" presName="vertOne" presStyleCnt="0"/>
      <dgm:spPr/>
    </dgm:pt>
    <dgm:pt modelId="{86B7D7DF-7BE3-454E-BF22-908FA2D61330}" type="pres">
      <dgm:prSet presAssocID="{5DAB59DF-C38D-D84F-B9AD-41988E8C9527}" presName="txOne" presStyleLbl="node0" presStyleIdx="1" presStyleCnt="3" custScaleY="5562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5D92CCA-0943-BF48-BC2A-57E5461E297F}" type="pres">
      <dgm:prSet presAssocID="{5DAB59DF-C38D-D84F-B9AD-41988E8C9527}" presName="horzOne" presStyleCnt="0"/>
      <dgm:spPr/>
    </dgm:pt>
    <dgm:pt modelId="{FD36F42B-B777-6742-80ED-0DEB6FA8541A}" type="pres">
      <dgm:prSet presAssocID="{D137CA65-F58F-F540-A224-F02FC983F6B0}" presName="sibSpaceOne" presStyleCnt="0"/>
      <dgm:spPr/>
    </dgm:pt>
    <dgm:pt modelId="{DDB1A76C-CC15-4C41-8358-A23FF8449C7D}" type="pres">
      <dgm:prSet presAssocID="{706F6BFB-1AE5-6745-A20B-EDFA377E9552}" presName="vertOne" presStyleCnt="0"/>
      <dgm:spPr/>
    </dgm:pt>
    <dgm:pt modelId="{B14401FE-5679-5346-8293-BB519B120FF7}" type="pres">
      <dgm:prSet presAssocID="{706F6BFB-1AE5-6745-A20B-EDFA377E9552}" presName="txOne" presStyleLbl="node0" presStyleIdx="2" presStyleCnt="3" custScaleY="5562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21D1187-DF14-474C-9E27-512ECAF3E756}" type="pres">
      <dgm:prSet presAssocID="{706F6BFB-1AE5-6745-A20B-EDFA377E9552}" presName="horzOne" presStyleCnt="0"/>
      <dgm:spPr/>
    </dgm:pt>
  </dgm:ptLst>
  <dgm:cxnLst>
    <dgm:cxn modelId="{983DDB01-6F30-3C40-BA85-44B07794BE16}" srcId="{2050FB2B-005C-4B4C-8C5B-286355E59769}" destId="{415F5F3B-0C01-934E-90C9-9399F3D23CA0}" srcOrd="0" destOrd="0" parTransId="{FAAFBF56-3B22-2F4C-8661-ECCDC6B4ED7D}" sibTransId="{D616A1A0-58B7-484E-A39D-799010F2C1B0}"/>
    <dgm:cxn modelId="{A27C9AAD-6EAE-5944-86F1-95E0A617492D}" srcId="{2050FB2B-005C-4B4C-8C5B-286355E59769}" destId="{706F6BFB-1AE5-6745-A20B-EDFA377E9552}" srcOrd="2" destOrd="0" parTransId="{31617DB7-7E87-D543-B34C-8F40883C8137}" sibTransId="{74EC8AAA-E0AA-EA41-BE5B-78C6807C23C6}"/>
    <dgm:cxn modelId="{98B5DD84-A2EE-EA47-8BD8-D7A092C7B063}" type="presOf" srcId="{415F5F3B-0C01-934E-90C9-9399F3D23CA0}" destId="{CD07297D-4D0A-1D46-BC1E-C7583EF780BA}" srcOrd="0" destOrd="0" presId="urn:microsoft.com/office/officeart/2005/8/layout/hierarchy4"/>
    <dgm:cxn modelId="{C9D88629-58D5-D54A-BC48-2CE3A79384DD}" type="presOf" srcId="{5DAB59DF-C38D-D84F-B9AD-41988E8C9527}" destId="{86B7D7DF-7BE3-454E-BF22-908FA2D61330}" srcOrd="0" destOrd="0" presId="urn:microsoft.com/office/officeart/2005/8/layout/hierarchy4"/>
    <dgm:cxn modelId="{EA9741DD-04DF-9542-BB18-4E892111AA9E}" type="presOf" srcId="{706F6BFB-1AE5-6745-A20B-EDFA377E9552}" destId="{B14401FE-5679-5346-8293-BB519B120FF7}" srcOrd="0" destOrd="0" presId="urn:microsoft.com/office/officeart/2005/8/layout/hierarchy4"/>
    <dgm:cxn modelId="{8372DBF5-5C82-8D48-82AC-443532BCD756}" type="presOf" srcId="{2050FB2B-005C-4B4C-8C5B-286355E59769}" destId="{C22E2300-6861-014F-8984-459DD58884EC}" srcOrd="0" destOrd="0" presId="urn:microsoft.com/office/officeart/2005/8/layout/hierarchy4"/>
    <dgm:cxn modelId="{B2490DFA-EF2D-B04C-B828-CD962BDBD4D9}" srcId="{2050FB2B-005C-4B4C-8C5B-286355E59769}" destId="{5DAB59DF-C38D-D84F-B9AD-41988E8C9527}" srcOrd="1" destOrd="0" parTransId="{A5E352AD-3DB7-AE4C-AF62-103EFA4EB945}" sibTransId="{D137CA65-F58F-F540-A224-F02FC983F6B0}"/>
    <dgm:cxn modelId="{F7079E2A-C79D-2B4F-9EDE-00A643229E48}" type="presParOf" srcId="{C22E2300-6861-014F-8984-459DD58884EC}" destId="{5F8D2B20-4712-9F40-927B-FE5D57872286}" srcOrd="0" destOrd="0" presId="urn:microsoft.com/office/officeart/2005/8/layout/hierarchy4"/>
    <dgm:cxn modelId="{7AB1BF9B-A457-3D48-BC6B-7A1098F00790}" type="presParOf" srcId="{5F8D2B20-4712-9F40-927B-FE5D57872286}" destId="{CD07297D-4D0A-1D46-BC1E-C7583EF780BA}" srcOrd="0" destOrd="0" presId="urn:microsoft.com/office/officeart/2005/8/layout/hierarchy4"/>
    <dgm:cxn modelId="{72F90673-302E-9642-AC0B-1546822B27F1}" type="presParOf" srcId="{5F8D2B20-4712-9F40-927B-FE5D57872286}" destId="{5A3E5182-FF69-6944-9FF6-19EC791EC2EF}" srcOrd="1" destOrd="0" presId="urn:microsoft.com/office/officeart/2005/8/layout/hierarchy4"/>
    <dgm:cxn modelId="{B910219A-0AEF-6B40-865F-64A46D334C69}" type="presParOf" srcId="{C22E2300-6861-014F-8984-459DD58884EC}" destId="{A676DE4D-F711-A841-8BCA-907D42530C49}" srcOrd="1" destOrd="0" presId="urn:microsoft.com/office/officeart/2005/8/layout/hierarchy4"/>
    <dgm:cxn modelId="{CD86C713-4B0E-294C-8AF5-0BE50F7F7496}" type="presParOf" srcId="{C22E2300-6861-014F-8984-459DD58884EC}" destId="{5759D113-3EF4-3D45-B598-20BC6502569C}" srcOrd="2" destOrd="0" presId="urn:microsoft.com/office/officeart/2005/8/layout/hierarchy4"/>
    <dgm:cxn modelId="{493975FD-411A-F442-9794-0F6AAF65631B}" type="presParOf" srcId="{5759D113-3EF4-3D45-B598-20BC6502569C}" destId="{86B7D7DF-7BE3-454E-BF22-908FA2D61330}" srcOrd="0" destOrd="0" presId="urn:microsoft.com/office/officeart/2005/8/layout/hierarchy4"/>
    <dgm:cxn modelId="{EAE1217A-91A0-6C42-8113-F2A3FAE9EE9F}" type="presParOf" srcId="{5759D113-3EF4-3D45-B598-20BC6502569C}" destId="{15D92CCA-0943-BF48-BC2A-57E5461E297F}" srcOrd="1" destOrd="0" presId="urn:microsoft.com/office/officeart/2005/8/layout/hierarchy4"/>
    <dgm:cxn modelId="{08F3A5BB-7AB0-0841-94A3-D36729D09BF2}" type="presParOf" srcId="{C22E2300-6861-014F-8984-459DD58884EC}" destId="{FD36F42B-B777-6742-80ED-0DEB6FA8541A}" srcOrd="3" destOrd="0" presId="urn:microsoft.com/office/officeart/2005/8/layout/hierarchy4"/>
    <dgm:cxn modelId="{EB45870B-6ED1-0B43-818D-02FA8F929AE4}" type="presParOf" srcId="{C22E2300-6861-014F-8984-459DD58884EC}" destId="{DDB1A76C-CC15-4C41-8358-A23FF8449C7D}" srcOrd="4" destOrd="0" presId="urn:microsoft.com/office/officeart/2005/8/layout/hierarchy4"/>
    <dgm:cxn modelId="{92F2F1EF-CB46-EF4F-BE5D-C9BAFF66C7A3}" type="presParOf" srcId="{DDB1A76C-CC15-4C41-8358-A23FF8449C7D}" destId="{B14401FE-5679-5346-8293-BB519B120FF7}" srcOrd="0" destOrd="0" presId="urn:microsoft.com/office/officeart/2005/8/layout/hierarchy4"/>
    <dgm:cxn modelId="{5D2F4EE0-5C72-7645-B494-408F2A64CFB1}" type="presParOf" srcId="{DDB1A76C-CC15-4C41-8358-A23FF8449C7D}" destId="{021D1187-DF14-474C-9E27-512ECAF3E756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07297D-4D0A-1D46-BC1E-C7583EF780BA}">
      <dsp:nvSpPr>
        <dsp:cNvPr id="0" name=""/>
        <dsp:cNvSpPr/>
      </dsp:nvSpPr>
      <dsp:spPr>
        <a:xfrm>
          <a:off x="7" y="0"/>
          <a:ext cx="1381276" cy="1292938"/>
        </a:xfrm>
        <a:prstGeom prst="roundRect">
          <a:avLst>
            <a:gd name="adj" fmla="val 10000"/>
          </a:avLst>
        </a:prstGeom>
        <a:solidFill>
          <a:srgbClr val="165AA2"/>
        </a:solidFill>
        <a:ln>
          <a:solidFill>
            <a:srgbClr val="BDDEFF"/>
          </a:solidFill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Comprehensive scope of local development </a:t>
          </a:r>
          <a:endParaRPr lang="en-US" sz="1300" kern="1200" dirty="0"/>
        </a:p>
      </dsp:txBody>
      <dsp:txXfrm>
        <a:off x="37876" y="37869"/>
        <a:ext cx="1305538" cy="1217200"/>
      </dsp:txXfrm>
    </dsp:sp>
    <dsp:sp modelId="{86B7D7DF-7BE3-454E-BF22-908FA2D61330}">
      <dsp:nvSpPr>
        <dsp:cNvPr id="0" name=""/>
        <dsp:cNvSpPr/>
      </dsp:nvSpPr>
      <dsp:spPr>
        <a:xfrm>
          <a:off x="1630747" y="0"/>
          <a:ext cx="1469677" cy="1292938"/>
        </a:xfrm>
        <a:prstGeom prst="roundRect">
          <a:avLst>
            <a:gd name="adj" fmla="val 10000"/>
          </a:avLst>
        </a:prstGeom>
        <a:solidFill>
          <a:srgbClr val="165AA2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Improved systems of local development planning</a:t>
          </a:r>
          <a:endParaRPr lang="en-US" sz="1300" kern="1200" dirty="0"/>
        </a:p>
      </dsp:txBody>
      <dsp:txXfrm>
        <a:off x="1668616" y="37869"/>
        <a:ext cx="1393939" cy="1217200"/>
      </dsp:txXfrm>
    </dsp:sp>
    <dsp:sp modelId="{A796522A-3964-6A47-A44A-B0B484A4FD50}">
      <dsp:nvSpPr>
        <dsp:cNvPr id="0" name=""/>
        <dsp:cNvSpPr/>
      </dsp:nvSpPr>
      <dsp:spPr>
        <a:xfrm>
          <a:off x="3347330" y="0"/>
          <a:ext cx="1469677" cy="1292938"/>
        </a:xfrm>
        <a:prstGeom prst="roundRect">
          <a:avLst>
            <a:gd name="adj" fmla="val 10000"/>
          </a:avLst>
        </a:prstGeom>
        <a:solidFill>
          <a:srgbClr val="165AA2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Enhanced &amp; diversified instruments of local development financing </a:t>
          </a:r>
          <a:endParaRPr lang="en-US" sz="1300" kern="1200" dirty="0"/>
        </a:p>
      </dsp:txBody>
      <dsp:txXfrm>
        <a:off x="3385199" y="37869"/>
        <a:ext cx="1393939" cy="1217200"/>
      </dsp:txXfrm>
    </dsp:sp>
    <dsp:sp modelId="{B14401FE-5679-5346-8293-BB519B120FF7}">
      <dsp:nvSpPr>
        <dsp:cNvPr id="0" name=""/>
        <dsp:cNvSpPr/>
      </dsp:nvSpPr>
      <dsp:spPr>
        <a:xfrm>
          <a:off x="5063914" y="0"/>
          <a:ext cx="1469677" cy="1292938"/>
        </a:xfrm>
        <a:prstGeom prst="roundRect">
          <a:avLst>
            <a:gd name="adj" fmla="val 10000"/>
          </a:avLst>
        </a:prstGeom>
        <a:solidFill>
          <a:srgbClr val="165AA2"/>
        </a:solidFill>
        <a:ln>
          <a:solidFill>
            <a:srgbClr val="BDDEFF"/>
          </a:solidFill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Improved institutions &amp; capacity for local development implementation</a:t>
          </a:r>
          <a:endParaRPr lang="en-US" sz="1300" kern="1200" dirty="0"/>
        </a:p>
      </dsp:txBody>
      <dsp:txXfrm>
        <a:off x="5101783" y="37869"/>
        <a:ext cx="1393939" cy="12172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07297D-4D0A-1D46-BC1E-C7583EF780BA}">
      <dsp:nvSpPr>
        <dsp:cNvPr id="0" name=""/>
        <dsp:cNvSpPr/>
      </dsp:nvSpPr>
      <dsp:spPr>
        <a:xfrm>
          <a:off x="22715" y="0"/>
          <a:ext cx="970217" cy="1193091"/>
        </a:xfrm>
        <a:prstGeom prst="roundRect">
          <a:avLst>
            <a:gd name="adj" fmla="val 10000"/>
          </a:avLst>
        </a:prstGeom>
        <a:solidFill>
          <a:srgbClr val="165AA2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kern="1200" noProof="0" dirty="0" smtClean="0"/>
            <a:t>Decentralisation policy enhancing autonomy and accountability of LA</a:t>
          </a:r>
          <a:endParaRPr lang="en-GB" sz="900" kern="1200" noProof="0" dirty="0"/>
        </a:p>
      </dsp:txBody>
      <dsp:txXfrm>
        <a:off x="51132" y="28417"/>
        <a:ext cx="913383" cy="1136257"/>
      </dsp:txXfrm>
    </dsp:sp>
    <dsp:sp modelId="{86B7D7DF-7BE3-454E-BF22-908FA2D61330}">
      <dsp:nvSpPr>
        <dsp:cNvPr id="0" name=""/>
        <dsp:cNvSpPr/>
      </dsp:nvSpPr>
      <dsp:spPr>
        <a:xfrm>
          <a:off x="1144135" y="0"/>
          <a:ext cx="1032310" cy="1193091"/>
        </a:xfrm>
        <a:prstGeom prst="roundRect">
          <a:avLst>
            <a:gd name="adj" fmla="val 10000"/>
          </a:avLst>
        </a:prstGeom>
        <a:solidFill>
          <a:srgbClr val="165AA2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National urban agenda supportive of LA</a:t>
          </a:r>
          <a:endParaRPr lang="en-US" sz="900" kern="1200" dirty="0"/>
        </a:p>
      </dsp:txBody>
      <dsp:txXfrm>
        <a:off x="1174370" y="30235"/>
        <a:ext cx="971840" cy="1132621"/>
      </dsp:txXfrm>
    </dsp:sp>
    <dsp:sp modelId="{B14401FE-5679-5346-8293-BB519B120FF7}">
      <dsp:nvSpPr>
        <dsp:cNvPr id="0" name=""/>
        <dsp:cNvSpPr/>
      </dsp:nvSpPr>
      <dsp:spPr>
        <a:xfrm>
          <a:off x="2349874" y="0"/>
          <a:ext cx="1032310" cy="1193091"/>
        </a:xfrm>
        <a:prstGeom prst="roundRect">
          <a:avLst>
            <a:gd name="adj" fmla="val 10000"/>
          </a:avLst>
        </a:prstGeom>
        <a:solidFill>
          <a:srgbClr val="165AA2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National rural development policy supportive of LA</a:t>
          </a:r>
          <a:endParaRPr lang="en-US" sz="900" kern="1200" dirty="0"/>
        </a:p>
      </dsp:txBody>
      <dsp:txXfrm>
        <a:off x="2380109" y="30235"/>
        <a:ext cx="971840" cy="113262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07297D-4D0A-1D46-BC1E-C7583EF780BA}">
      <dsp:nvSpPr>
        <dsp:cNvPr id="0" name=""/>
        <dsp:cNvSpPr/>
      </dsp:nvSpPr>
      <dsp:spPr>
        <a:xfrm>
          <a:off x="22609" y="0"/>
          <a:ext cx="965651" cy="1193091"/>
        </a:xfrm>
        <a:prstGeom prst="roundRect">
          <a:avLst>
            <a:gd name="adj" fmla="val 10000"/>
          </a:avLst>
        </a:prstGeom>
        <a:solidFill>
          <a:srgbClr val="165AA2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Effective institutions of inter-governmental cooperation</a:t>
          </a:r>
          <a:endParaRPr lang="en-US" sz="1100" kern="1200" dirty="0"/>
        </a:p>
      </dsp:txBody>
      <dsp:txXfrm>
        <a:off x="50892" y="28283"/>
        <a:ext cx="909085" cy="1136525"/>
      </dsp:txXfrm>
    </dsp:sp>
    <dsp:sp modelId="{86B7D7DF-7BE3-454E-BF22-908FA2D61330}">
      <dsp:nvSpPr>
        <dsp:cNvPr id="0" name=""/>
        <dsp:cNvSpPr/>
      </dsp:nvSpPr>
      <dsp:spPr>
        <a:xfrm>
          <a:off x="1138751" y="0"/>
          <a:ext cx="1027453" cy="1193091"/>
        </a:xfrm>
        <a:prstGeom prst="roundRect">
          <a:avLst>
            <a:gd name="adj" fmla="val 10000"/>
          </a:avLst>
        </a:prstGeom>
        <a:solidFill>
          <a:srgbClr val="165AA2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Local leadership &amp; administrative capacity development</a:t>
          </a:r>
          <a:endParaRPr lang="en-US" sz="1100" kern="1200" dirty="0"/>
        </a:p>
      </dsp:txBody>
      <dsp:txXfrm>
        <a:off x="1168844" y="30093"/>
        <a:ext cx="967267" cy="1132905"/>
      </dsp:txXfrm>
    </dsp:sp>
    <dsp:sp modelId="{B14401FE-5679-5346-8293-BB519B120FF7}">
      <dsp:nvSpPr>
        <dsp:cNvPr id="0" name=""/>
        <dsp:cNvSpPr/>
      </dsp:nvSpPr>
      <dsp:spPr>
        <a:xfrm>
          <a:off x="2338816" y="0"/>
          <a:ext cx="1027453" cy="1193091"/>
        </a:xfrm>
        <a:prstGeom prst="roundRect">
          <a:avLst>
            <a:gd name="adj" fmla="val 10000"/>
          </a:avLst>
        </a:prstGeom>
        <a:solidFill>
          <a:srgbClr val="165AA2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Active citizenship &amp; Public-Private Partnership</a:t>
          </a:r>
          <a:endParaRPr lang="en-US" sz="1100" kern="1200" dirty="0"/>
        </a:p>
      </dsp:txBody>
      <dsp:txXfrm>
        <a:off x="2368909" y="30093"/>
        <a:ext cx="967267" cy="113290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07297D-4D0A-1D46-BC1E-C7583EF780BA}">
      <dsp:nvSpPr>
        <dsp:cNvPr id="0" name=""/>
        <dsp:cNvSpPr/>
      </dsp:nvSpPr>
      <dsp:spPr>
        <a:xfrm>
          <a:off x="31252" y="271617"/>
          <a:ext cx="1334815" cy="680901"/>
        </a:xfrm>
        <a:prstGeom prst="roundRect">
          <a:avLst>
            <a:gd name="adj" fmla="val 10000"/>
          </a:avLst>
        </a:prstGeom>
        <a:solidFill>
          <a:srgbClr val="165AA2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300" kern="1200" noProof="0" dirty="0" smtClean="0"/>
            <a:t>Local service delivery</a:t>
          </a:r>
          <a:endParaRPr lang="en-GB" sz="1300" kern="1200" noProof="0" dirty="0"/>
        </a:p>
      </dsp:txBody>
      <dsp:txXfrm>
        <a:off x="51195" y="291560"/>
        <a:ext cx="1294929" cy="641015"/>
      </dsp:txXfrm>
    </dsp:sp>
    <dsp:sp modelId="{86B7D7DF-7BE3-454E-BF22-908FA2D61330}">
      <dsp:nvSpPr>
        <dsp:cNvPr id="0" name=""/>
        <dsp:cNvSpPr/>
      </dsp:nvSpPr>
      <dsp:spPr>
        <a:xfrm>
          <a:off x="1574090" y="271617"/>
          <a:ext cx="1420242" cy="680901"/>
        </a:xfrm>
        <a:prstGeom prst="roundRect">
          <a:avLst>
            <a:gd name="adj" fmla="val 10000"/>
          </a:avLst>
        </a:prstGeom>
        <a:solidFill>
          <a:srgbClr val="165AA2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Local environment management</a:t>
          </a:r>
          <a:endParaRPr lang="en-US" sz="1300" kern="1200" dirty="0"/>
        </a:p>
      </dsp:txBody>
      <dsp:txXfrm>
        <a:off x="1594033" y="291560"/>
        <a:ext cx="1380356" cy="641015"/>
      </dsp:txXfrm>
    </dsp:sp>
    <dsp:sp modelId="{B14401FE-5679-5346-8293-BB519B120FF7}">
      <dsp:nvSpPr>
        <dsp:cNvPr id="0" name=""/>
        <dsp:cNvSpPr/>
      </dsp:nvSpPr>
      <dsp:spPr>
        <a:xfrm>
          <a:off x="3232933" y="271617"/>
          <a:ext cx="1420242" cy="680901"/>
        </a:xfrm>
        <a:prstGeom prst="roundRect">
          <a:avLst>
            <a:gd name="adj" fmla="val 10000"/>
          </a:avLst>
        </a:prstGeom>
        <a:solidFill>
          <a:srgbClr val="165AA2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Local economic development</a:t>
          </a:r>
          <a:endParaRPr lang="en-US" sz="1300" kern="1200" dirty="0"/>
        </a:p>
      </dsp:txBody>
      <dsp:txXfrm>
        <a:off x="3252876" y="291560"/>
        <a:ext cx="1380356" cy="6410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F989BD-45FA-6248-A3DF-8D45F21E902A}" type="datetimeFigureOut">
              <a:rPr lang="en-US" smtClean="0"/>
              <a:t>4/5/16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2D219B-463F-5F4A-840C-50C817153C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288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2" name="Espace réservé des commentaires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en-US" smtClean="0">
              <a:latin typeface="Arial" pitchFamily="34" charset="0"/>
            </a:endParaRPr>
          </a:p>
        </p:txBody>
      </p:sp>
      <p:sp>
        <p:nvSpPr>
          <p:cNvPr id="20483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1pPr>
            <a:lvl2pPr marL="741687" indent="-285264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2pPr>
            <a:lvl3pPr marL="1141057" indent="-228211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3pPr>
            <a:lvl4pPr marL="1597480" indent="-228211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4pPr>
            <a:lvl5pPr marL="2053902" indent="-228211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5pPr>
            <a:lvl6pPr marL="2510325" indent="-22821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6pPr>
            <a:lvl7pPr marL="2966748" indent="-22821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7pPr>
            <a:lvl8pPr marL="3423171" indent="-22821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8pPr>
            <a:lvl9pPr marL="3879593" indent="-22821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/>
            <a:fld id="{D995809C-6A39-4E93-9109-91047D11B6D9}" type="slidenum">
              <a:rPr lang="en-GB" altLang="en-US">
                <a:solidFill>
                  <a:schemeClr val="tx1"/>
                </a:solidFill>
                <a:latin typeface="Arial" pitchFamily="34" charset="0"/>
              </a:rPr>
              <a:pPr eaLnBrk="1" hangingPunct="1"/>
              <a:t>4</a:t>
            </a:fld>
            <a:endParaRPr lang="en-GB" altLang="en-US">
              <a:solidFill>
                <a:schemeClr val="tx1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 txBox="1">
            <a:spLocks noGrp="1" noChangeArrowheads="1"/>
          </p:cNvSpPr>
          <p:nvPr/>
        </p:nvSpPr>
        <p:spPr bwMode="auto">
          <a:xfrm>
            <a:off x="3885722" y="8687093"/>
            <a:ext cx="2972280" cy="456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47" tIns="45621" rIns="91247" bIns="45621" anchor="b"/>
          <a:lstStyle>
            <a:lvl1pPr>
              <a:defRPr sz="1200">
                <a:solidFill>
                  <a:srgbClr val="0F5494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9pPr>
          </a:lstStyle>
          <a:p>
            <a:pPr algn="r" eaLnBrk="1" hangingPunct="1"/>
            <a:fld id="{F4CF70B5-206F-B045-8685-B4A06E2EEFBA}" type="slidenum">
              <a:rPr lang="en-GB">
                <a:solidFill>
                  <a:schemeClr val="tx1"/>
                </a:solidFill>
                <a:latin typeface="Times New Roman" charset="0"/>
              </a:rPr>
              <a:pPr algn="r" eaLnBrk="1" hangingPunct="1"/>
              <a:t>5</a:t>
            </a:fld>
            <a:endParaRPr lang="en-GB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7321" y="684374"/>
            <a:ext cx="5006564" cy="3429183"/>
          </a:xfrm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6642" y="4344277"/>
            <a:ext cx="5024720" cy="4115093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defRPr/>
            </a:pPr>
            <a:endParaRPr lang="fr-FR" dirty="0">
              <a:latin typeface="Arial" charset="0"/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39D815-7EC6-432D-9E3A-93F90C72ABE9}" type="slidenum">
              <a:rPr lang="en-GB" altLang="en-US" smtClean="0"/>
              <a:pPr/>
              <a:t>9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598202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pPr eaLnBrk="1" hangingPunct="1">
              <a:defRPr/>
            </a:pPr>
            <a:fld id="{97FF255F-3945-8145-811D-9CEA6C67DFD7}" type="slidenum">
              <a:rPr lang="en-US" smtClean="0">
                <a:latin typeface="Times New Roman" charset="0"/>
              </a:rPr>
              <a:pPr eaLnBrk="1" hangingPunct="1">
                <a:defRPr/>
              </a:pPr>
              <a:t>13</a:t>
            </a:fld>
            <a:endParaRPr lang="en-US" smtClean="0">
              <a:latin typeface="Times New Roman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>
                <a:ea typeface="宋体" charset="0"/>
              </a:rPr>
              <a:t>Who’s waiting?</a:t>
            </a:r>
          </a:p>
          <a:p>
            <a:pPr eaLnBrk="1" hangingPunct="1">
              <a:defRPr/>
            </a:pPr>
            <a:r>
              <a:rPr lang="en-US">
                <a:ea typeface="宋体" charset="0"/>
              </a:rPr>
              <a:t>	Local People</a:t>
            </a:r>
          </a:p>
          <a:p>
            <a:pPr eaLnBrk="1" hangingPunct="1">
              <a:defRPr/>
            </a:pPr>
            <a:r>
              <a:rPr lang="en-US">
                <a:ea typeface="宋体" charset="0"/>
              </a:rPr>
              <a:t>	Waiting for Gadot?</a:t>
            </a:r>
          </a:p>
          <a:p>
            <a:pPr eaLnBrk="1" hangingPunct="1">
              <a:defRPr/>
            </a:pPr>
            <a:r>
              <a:rPr lang="en-US">
                <a:ea typeface="宋体" charset="0"/>
              </a:rPr>
              <a:t>	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B3F1F-325D-1D4B-BC38-F24DBF3C6004}" type="datetimeFigureOut">
              <a:rPr lang="en-US" smtClean="0"/>
              <a:t>4/5/16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E6C51-86B8-EE47-9D8B-E8DD3DDD3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660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B3F1F-325D-1D4B-BC38-F24DBF3C6004}" type="datetimeFigureOut">
              <a:rPr lang="en-US" smtClean="0"/>
              <a:t>4/5/16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E6C51-86B8-EE47-9D8B-E8DD3DDD3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791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B3F1F-325D-1D4B-BC38-F24DBF3C6004}" type="datetimeFigureOut">
              <a:rPr lang="en-US" smtClean="0"/>
              <a:t>4/5/16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E6C51-86B8-EE47-9D8B-E8DD3DDD3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211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B3F1F-325D-1D4B-BC38-F24DBF3C6004}" type="datetimeFigureOut">
              <a:rPr lang="en-US" smtClean="0"/>
              <a:t>4/5/16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E6C51-86B8-EE47-9D8B-E8DD3DDD3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768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B3F1F-325D-1D4B-BC38-F24DBF3C6004}" type="datetimeFigureOut">
              <a:rPr lang="en-US" smtClean="0"/>
              <a:t>4/5/16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E6C51-86B8-EE47-9D8B-E8DD3DDD3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920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B3F1F-325D-1D4B-BC38-F24DBF3C6004}" type="datetimeFigureOut">
              <a:rPr lang="en-US" smtClean="0"/>
              <a:t>4/5/16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E6C51-86B8-EE47-9D8B-E8DD3DDD3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727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B3F1F-325D-1D4B-BC38-F24DBF3C6004}" type="datetimeFigureOut">
              <a:rPr lang="en-US" smtClean="0"/>
              <a:t>4/5/16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E6C51-86B8-EE47-9D8B-E8DD3DDD3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14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B3F1F-325D-1D4B-BC38-F24DBF3C6004}" type="datetimeFigureOut">
              <a:rPr lang="en-US" smtClean="0"/>
              <a:t>4/5/16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E6C51-86B8-EE47-9D8B-E8DD3DDD3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13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B3F1F-325D-1D4B-BC38-F24DBF3C6004}" type="datetimeFigureOut">
              <a:rPr lang="en-US" smtClean="0"/>
              <a:t>4/5/16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E6C51-86B8-EE47-9D8B-E8DD3DDD3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876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B3F1F-325D-1D4B-BC38-F24DBF3C6004}" type="datetimeFigureOut">
              <a:rPr lang="en-US" smtClean="0"/>
              <a:t>4/5/16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E6C51-86B8-EE47-9D8B-E8DD3DDD3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204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B3F1F-325D-1D4B-BC38-F24DBF3C6004}" type="datetimeFigureOut">
              <a:rPr lang="en-US" smtClean="0"/>
              <a:t>4/5/16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E6C51-86B8-EE47-9D8B-E8DD3DDD3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610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FB3F1F-325D-1D4B-BC38-F24DBF3C6004}" type="datetimeFigureOut">
              <a:rPr lang="en-US" smtClean="0"/>
              <a:t>4/5/16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2E6C51-86B8-EE47-9D8B-E8DD3DDD3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628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diagramQuickStyle" Target="../diagrams/quickStyle2.xml"/><Relationship Id="rId20" Type="http://schemas.openxmlformats.org/officeDocument/2006/relationships/diagramQuickStyle" Target="../diagrams/quickStyle4.xml"/><Relationship Id="rId21" Type="http://schemas.openxmlformats.org/officeDocument/2006/relationships/diagramColors" Target="../diagrams/colors4.xml"/><Relationship Id="rId22" Type="http://schemas.microsoft.com/office/2007/relationships/diagramDrawing" Target="../diagrams/drawing4.xml"/><Relationship Id="rId10" Type="http://schemas.openxmlformats.org/officeDocument/2006/relationships/diagramColors" Target="../diagrams/colors2.xml"/><Relationship Id="rId11" Type="http://schemas.microsoft.com/office/2007/relationships/diagramDrawing" Target="../diagrams/drawing2.xml"/><Relationship Id="rId12" Type="http://schemas.openxmlformats.org/officeDocument/2006/relationships/diagramData" Target="../diagrams/data3.xml"/><Relationship Id="rId13" Type="http://schemas.openxmlformats.org/officeDocument/2006/relationships/diagramLayout" Target="../diagrams/layout3.xml"/><Relationship Id="rId14" Type="http://schemas.openxmlformats.org/officeDocument/2006/relationships/diagramQuickStyle" Target="../diagrams/quickStyle3.xml"/><Relationship Id="rId15" Type="http://schemas.openxmlformats.org/officeDocument/2006/relationships/diagramColors" Target="../diagrams/colors3.xml"/><Relationship Id="rId16" Type="http://schemas.microsoft.com/office/2007/relationships/diagramDrawing" Target="../diagrams/drawing3.xml"/><Relationship Id="rId17" Type="http://schemas.openxmlformats.org/officeDocument/2006/relationships/image" Target="../media/image3.png"/><Relationship Id="rId18" Type="http://schemas.openxmlformats.org/officeDocument/2006/relationships/diagramData" Target="../diagrams/data4.xml"/><Relationship Id="rId19" Type="http://schemas.openxmlformats.org/officeDocument/2006/relationships/diagramLayout" Target="../diagrams/layout4.xml"/><Relationship Id="rId1" Type="http://schemas.openxmlformats.org/officeDocument/2006/relationships/slideLayout" Target="../slideLayouts/slideLayout1.xml"/><Relationship Id="rId2" Type="http://schemas.openxmlformats.org/officeDocument/2006/relationships/diagramData" Target="../diagrams/data1.xml"/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diagramData" Target="../diagrams/data2.xml"/><Relationship Id="rId8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3366FF"/>
                </a:solidFill>
              </a:rPr>
              <a:t>TALD SEMINAR</a:t>
            </a:r>
            <a:br>
              <a:rPr lang="en-US" b="1" dirty="0" smtClean="0">
                <a:solidFill>
                  <a:srgbClr val="3366FF"/>
                </a:solidFill>
              </a:rPr>
            </a:br>
            <a:r>
              <a:rPr lang="en-US" b="1" dirty="0" smtClean="0">
                <a:solidFill>
                  <a:srgbClr val="3366FF"/>
                </a:solidFill>
              </a:rPr>
              <a:t>Dar </a:t>
            </a:r>
            <a:r>
              <a:rPr lang="en-US" b="1" dirty="0" err="1" smtClean="0">
                <a:solidFill>
                  <a:srgbClr val="3366FF"/>
                </a:solidFill>
              </a:rPr>
              <a:t>es</a:t>
            </a:r>
            <a:r>
              <a:rPr lang="en-US" b="1" dirty="0" smtClean="0">
                <a:solidFill>
                  <a:srgbClr val="3366FF"/>
                </a:solidFill>
              </a:rPr>
              <a:t> Salaam, 4-6 April 2016</a:t>
            </a:r>
            <a:endParaRPr lang="en-US" b="1" dirty="0">
              <a:solidFill>
                <a:srgbClr val="3366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233134"/>
            <a:ext cx="6400800" cy="1405665"/>
          </a:xfrm>
        </p:spPr>
        <p:txBody>
          <a:bodyPr/>
          <a:lstStyle/>
          <a:p>
            <a:r>
              <a:rPr lang="en-US" dirty="0" smtClean="0">
                <a:solidFill>
                  <a:srgbClr val="800000"/>
                </a:solidFill>
              </a:rPr>
              <a:t>SOME KEY POINTS FROM DAY 1</a:t>
            </a:r>
            <a:endParaRPr lang="en-US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4127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b="1" dirty="0">
              <a:solidFill>
                <a:srgbClr val="3366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        </a:t>
            </a:r>
            <a:r>
              <a:rPr lang="en-US" sz="4000" b="1" dirty="0" smtClean="0">
                <a:solidFill>
                  <a:srgbClr val="3366FF"/>
                </a:solidFill>
              </a:rPr>
              <a:t>POLITICS, POLITICS, POLITICS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1738952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96752"/>
            <a:ext cx="9035676" cy="838200"/>
          </a:xfrm>
        </p:spPr>
        <p:txBody>
          <a:bodyPr>
            <a:normAutofit/>
          </a:bodyPr>
          <a:lstStyle/>
          <a:p>
            <a:pPr lvl="0"/>
            <a:r>
              <a:rPr lang="en-US" sz="1600" dirty="0" smtClean="0"/>
              <a:t>Many </a:t>
            </a:r>
            <a:r>
              <a:rPr lang="en-US" sz="1600" dirty="0"/>
              <a:t>decentralization </a:t>
            </a:r>
            <a:r>
              <a:rPr lang="en-US" sz="1600" dirty="0" smtClean="0"/>
              <a:t>reforms</a:t>
            </a:r>
            <a:r>
              <a:rPr lang="en-US" sz="1600" b="1" dirty="0" smtClean="0"/>
              <a:t>  </a:t>
            </a:r>
            <a:r>
              <a:rPr lang="en-US" sz="1600" b="1" u="sng" dirty="0">
                <a:solidFill>
                  <a:srgbClr val="0070C0"/>
                </a:solidFill>
              </a:rPr>
              <a:t>don’t promote </a:t>
            </a:r>
            <a:r>
              <a:rPr lang="en-US" sz="1600" b="1" u="sng" dirty="0" smtClean="0">
                <a:solidFill>
                  <a:srgbClr val="0070C0"/>
                </a:solidFill>
              </a:rPr>
              <a:t>Development  </a:t>
            </a:r>
            <a:r>
              <a:rPr lang="en-US" sz="1600" b="1" u="sng" dirty="0">
                <a:solidFill>
                  <a:srgbClr val="0070C0"/>
                </a:solidFill>
              </a:rPr>
              <a:t>because they </a:t>
            </a:r>
            <a:r>
              <a:rPr lang="en-US" sz="1600" b="1" u="sng" dirty="0" smtClean="0">
                <a:solidFill>
                  <a:srgbClr val="0070C0"/>
                </a:solidFill>
              </a:rPr>
              <a:t>were  </a:t>
            </a:r>
            <a:r>
              <a:rPr lang="en-US" sz="1600" b="1" u="sng" dirty="0">
                <a:solidFill>
                  <a:srgbClr val="0070C0"/>
                </a:solidFill>
              </a:rPr>
              <a:t>neither initiated nor designed to do that</a:t>
            </a:r>
            <a:r>
              <a:rPr lang="en-US" sz="1600" dirty="0"/>
              <a:t>  </a:t>
            </a:r>
          </a:p>
          <a:p>
            <a:endParaRPr lang="en-US" sz="1600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7" y="1813965"/>
            <a:ext cx="9144000" cy="5044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07504" y="0"/>
            <a:ext cx="4365022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FFD624"/>
                </a:solidFill>
              </a:rPr>
              <a:t>Decentralisation and</a:t>
            </a:r>
          </a:p>
          <a:p>
            <a:r>
              <a:rPr lang="en-US" sz="2800" b="1" dirty="0" smtClean="0">
                <a:solidFill>
                  <a:srgbClr val="FFD624"/>
                </a:solidFill>
              </a:rPr>
              <a:t>Development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42767588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346" name="Picture 2" descr="bambi_godzilla_edited_small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71775" y="1052513"/>
            <a:ext cx="3744913" cy="58054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7"/>
                    </a:srgbClr>
                  </a:outerShdw>
                </a:effectLst>
              </a14:hiddenEffects>
            </a:ext>
          </a:extLst>
        </p:spPr>
      </p:pic>
      <p:grpSp>
        <p:nvGrpSpPr>
          <p:cNvPr id="2" name="Grouper 1"/>
          <p:cNvGrpSpPr/>
          <p:nvPr/>
        </p:nvGrpSpPr>
        <p:grpSpPr>
          <a:xfrm>
            <a:off x="5796136" y="3861048"/>
            <a:ext cx="3241055" cy="2872358"/>
            <a:chOff x="5796136" y="3861048"/>
            <a:chExt cx="3241055" cy="2872358"/>
          </a:xfrm>
        </p:grpSpPr>
        <p:pic>
          <p:nvPicPr>
            <p:cNvPr id="3" name="Image 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16216" y="3861048"/>
              <a:ext cx="2520975" cy="28723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Right Arrow 3"/>
            <p:cNvSpPr/>
            <p:nvPr/>
          </p:nvSpPr>
          <p:spPr bwMode="auto">
            <a:xfrm rot="10800000">
              <a:off x="5796136" y="5589240"/>
              <a:ext cx="1008112" cy="576064"/>
            </a:xfrm>
            <a:prstGeom prst="rightArrow">
              <a:avLst>
                <a:gd name="adj1" fmla="val 50000"/>
                <a:gd name="adj2" fmla="val 48347"/>
              </a:avLst>
            </a:prstGeom>
            <a:solidFill>
              <a:schemeClr val="accent1">
                <a:lumMod val="1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175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200" b="0" i="0" u="none" strike="noStrike" cap="none" normalizeH="0" baseline="0" smtClean="0">
                <a:ln>
                  <a:noFill/>
                </a:ln>
                <a:solidFill>
                  <a:srgbClr val="0F5494"/>
                </a:solidFill>
                <a:effectLst/>
                <a:latin typeface="Verdan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287598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Waiting for Democracy Cover Painting  for Power Poi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025" y="-26988"/>
            <a:ext cx="7632700" cy="6934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4"/>
          <p:cNvSpPr>
            <a:spLocks noRot="1" noChangeArrowheads="1"/>
          </p:cNvSpPr>
          <p:nvPr/>
        </p:nvSpPr>
        <p:spPr bwMode="auto">
          <a:xfrm>
            <a:off x="827088" y="4751388"/>
            <a:ext cx="3576637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sz="2400" b="1" dirty="0"/>
              <a:t>Local authorities </a:t>
            </a:r>
            <a:endParaRPr lang="en-US" sz="2400" b="1" dirty="0"/>
          </a:p>
          <a:p>
            <a:pPr algn="ctr">
              <a:defRPr/>
            </a:pPr>
            <a:r>
              <a:rPr lang="en-US" sz="2400" b="1" dirty="0"/>
              <a:t>and local democracy </a:t>
            </a:r>
            <a:endParaRPr lang="en-US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2877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276952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3366FF"/>
                </a:solidFill>
              </a:rPr>
              <a:t>WHY the rising popularity of “territorial development”</a:t>
            </a:r>
            <a:r>
              <a:rPr lang="en-US" sz="2800" dirty="0" smtClean="0"/>
              <a:t>?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5802"/>
            <a:ext cx="8229600" cy="492036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	INSERT MOSAIC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>
              <a:buFont typeface="Wingdings" charset="2"/>
              <a:buChar char="ü"/>
            </a:pPr>
            <a:r>
              <a:rPr lang="en-US" dirty="0" smtClean="0"/>
              <a:t>  FIGHT AGAINST INEQUALITIES</a:t>
            </a:r>
          </a:p>
          <a:p>
            <a:pPr>
              <a:buFont typeface="Wingdings" charset="2"/>
              <a:buChar char="ü"/>
            </a:pPr>
            <a:r>
              <a:rPr lang="en-US" dirty="0"/>
              <a:t>  </a:t>
            </a:r>
            <a:r>
              <a:rPr lang="en-US" dirty="0" smtClean="0"/>
              <a:t>COST OF SPATIAL BLINDNESS</a:t>
            </a:r>
          </a:p>
          <a:p>
            <a:pPr>
              <a:buFont typeface="Wingdings" charset="2"/>
              <a:buChar char="ü"/>
            </a:pPr>
            <a:r>
              <a:rPr lang="en-US" dirty="0"/>
              <a:t> </a:t>
            </a:r>
            <a:r>
              <a:rPr lang="en-US" dirty="0" smtClean="0"/>
              <a:t> IMPLEMENTATION SDGs</a:t>
            </a:r>
            <a:endParaRPr lang="en-US" dirty="0"/>
          </a:p>
        </p:txBody>
      </p:sp>
      <p:sp>
        <p:nvSpPr>
          <p:cNvPr id="4" name="object 5"/>
          <p:cNvSpPr/>
          <p:nvPr/>
        </p:nvSpPr>
        <p:spPr>
          <a:xfrm>
            <a:off x="-9873" y="1205802"/>
            <a:ext cx="7437969" cy="26553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992566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sz="3200" b="1" dirty="0">
              <a:solidFill>
                <a:srgbClr val="3366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>
                <a:solidFill>
                  <a:srgbClr val="3366FF"/>
                </a:solidFill>
              </a:rPr>
              <a:t>                               EU </a:t>
            </a:r>
            <a:r>
              <a:rPr lang="en-US" b="1" dirty="0">
                <a:solidFill>
                  <a:srgbClr val="3366FF"/>
                </a:solidFill>
              </a:rPr>
              <a:t>support</a:t>
            </a:r>
            <a:br>
              <a:rPr lang="en-US" b="1" dirty="0">
                <a:solidFill>
                  <a:srgbClr val="3366FF"/>
                </a:solidFill>
              </a:rPr>
            </a:br>
            <a:r>
              <a:rPr lang="en-US" b="1" dirty="0">
                <a:solidFill>
                  <a:srgbClr val="3366FF"/>
                </a:solidFill>
              </a:rPr>
              <a:t>Lost in translation …  Reconnecting the dots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47444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1"/>
          <p:cNvSpPr>
            <a:spLocks noChangeArrowheads="1"/>
          </p:cNvSpPr>
          <p:nvPr/>
        </p:nvSpPr>
        <p:spPr bwMode="auto">
          <a:xfrm>
            <a:off x="5003800" y="2349500"/>
            <a:ext cx="2952750" cy="25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3175">
              <a:defRPr/>
            </a:pPr>
            <a:endParaRPr lang="en-US" dirty="0">
              <a:latin typeface="Verdana" charset="0"/>
              <a:ea typeface="MS PGothic" charset="0"/>
              <a:cs typeface="MS PGothic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361159" y="960983"/>
            <a:ext cx="3326981" cy="3044081"/>
            <a:chOff x="361159" y="960983"/>
            <a:chExt cx="3326981" cy="3044081"/>
          </a:xfrm>
        </p:grpSpPr>
        <p:sp>
          <p:nvSpPr>
            <p:cNvPr id="19458" name="Ellipse 2"/>
            <p:cNvSpPr>
              <a:spLocks noChangeArrowheads="1"/>
            </p:cNvSpPr>
            <p:nvPr/>
          </p:nvSpPr>
          <p:spPr bwMode="auto">
            <a:xfrm>
              <a:off x="361159" y="1260689"/>
              <a:ext cx="3326981" cy="2744375"/>
            </a:xfrm>
            <a:prstGeom prst="ellipse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>
              <a:lvl1pPr defTabSz="577850" eaLnBrk="0" hangingPunct="0">
                <a:defRPr sz="1200">
                  <a:solidFill>
                    <a:srgbClr val="0F5494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 defTabSz="577850" eaLnBrk="0" hangingPunct="0">
                <a:defRPr sz="1200">
                  <a:solidFill>
                    <a:srgbClr val="0F5494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 defTabSz="577850" eaLnBrk="0" hangingPunct="0">
                <a:defRPr sz="1200">
                  <a:solidFill>
                    <a:srgbClr val="0F5494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 defTabSz="577850" eaLnBrk="0" hangingPunct="0">
                <a:defRPr sz="1200">
                  <a:solidFill>
                    <a:srgbClr val="0F5494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 defTabSz="577850" eaLnBrk="0" hangingPunct="0">
                <a:defRPr sz="1200">
                  <a:solidFill>
                    <a:srgbClr val="0F5494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defTabSz="57785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defTabSz="57785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defTabSz="57785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defTabSz="57785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Aft>
                  <a:spcPct val="35000"/>
                </a:spcAft>
              </a:pPr>
              <a:endParaRPr lang="en-US" altLang="en-US" sz="1800" dirty="0"/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755576" y="960983"/>
              <a:ext cx="2790805" cy="2477309"/>
              <a:chOff x="755576" y="960983"/>
              <a:chExt cx="2790805" cy="2477309"/>
            </a:xfrm>
          </p:grpSpPr>
          <p:sp>
            <p:nvSpPr>
              <p:cNvPr id="6" name="ZoneTexte 5"/>
              <p:cNvSpPr txBox="1">
                <a:spLocks noChangeArrowheads="1"/>
              </p:cNvSpPr>
              <p:nvPr/>
            </p:nvSpPr>
            <p:spPr bwMode="auto">
              <a:xfrm>
                <a:off x="1148038" y="1556792"/>
                <a:ext cx="1839786" cy="738664"/>
              </a:xfrm>
              <a:prstGeom prst="rect">
                <a:avLst/>
              </a:prstGeom>
              <a:solidFill>
                <a:srgbClr val="3E6FD2"/>
              </a:solidFill>
              <a:ln>
                <a:noFill/>
                <a:headEnd/>
                <a:tailEnd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bliqueTopLeft"/>
                <a:lightRig rig="threePt" dir="t"/>
              </a:scene3d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>
                <a:lvl1pPr eaLnBrk="0" hangingPunct="0">
                  <a:defRPr sz="1200">
                    <a:solidFill>
                      <a:srgbClr val="0F5494"/>
                    </a:solidFill>
                    <a:latin typeface="Verdana" charset="0"/>
                    <a:ea typeface="MS PGothic" charset="0"/>
                    <a:cs typeface="MS PGothic" charset="0"/>
                  </a:defRPr>
                </a:lvl1pPr>
                <a:lvl2pPr marL="742950" indent="-285750" eaLnBrk="0" hangingPunct="0">
                  <a:defRPr sz="1200">
                    <a:solidFill>
                      <a:srgbClr val="0F5494"/>
                    </a:solidFill>
                    <a:latin typeface="Verdana" charset="0"/>
                    <a:ea typeface="MS PGothic" charset="0"/>
                    <a:cs typeface="MS PGothic" charset="0"/>
                  </a:defRPr>
                </a:lvl2pPr>
                <a:lvl3pPr marL="1143000" indent="-228600" eaLnBrk="0" hangingPunct="0">
                  <a:defRPr sz="1200">
                    <a:solidFill>
                      <a:srgbClr val="0F5494"/>
                    </a:solidFill>
                    <a:latin typeface="Verdana" charset="0"/>
                    <a:ea typeface="MS PGothic" charset="0"/>
                    <a:cs typeface="MS PGothic" charset="0"/>
                  </a:defRPr>
                </a:lvl3pPr>
                <a:lvl4pPr marL="1600200" indent="-228600" eaLnBrk="0" hangingPunct="0">
                  <a:defRPr sz="1200">
                    <a:solidFill>
                      <a:srgbClr val="0F5494"/>
                    </a:solidFill>
                    <a:latin typeface="Verdana" charset="0"/>
                    <a:ea typeface="MS PGothic" charset="0"/>
                    <a:cs typeface="MS PGothic" charset="0"/>
                  </a:defRPr>
                </a:lvl4pPr>
                <a:lvl5pPr marL="2057400" indent="-228600" eaLnBrk="0" hangingPunct="0">
                  <a:defRPr sz="1200">
                    <a:solidFill>
                      <a:srgbClr val="0F5494"/>
                    </a:solidFill>
                    <a:latin typeface="Verdana" charset="0"/>
                    <a:ea typeface="MS PGothic" charset="0"/>
                    <a:cs typeface="MS PGothic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0F5494"/>
                    </a:solidFill>
                    <a:latin typeface="Verdana" charset="0"/>
                    <a:ea typeface="MS PGothic" charset="0"/>
                    <a:cs typeface="MS PGothic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0F5494"/>
                    </a:solidFill>
                    <a:latin typeface="Verdana" charset="0"/>
                    <a:ea typeface="MS PGothic" charset="0"/>
                    <a:cs typeface="MS PGothic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0F5494"/>
                    </a:solidFill>
                    <a:latin typeface="Verdana" charset="0"/>
                    <a:ea typeface="MS PGothic" charset="0"/>
                    <a:cs typeface="MS PGothic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0F5494"/>
                    </a:solidFill>
                    <a:latin typeface="Verdana" charset="0"/>
                    <a:ea typeface="MS PGothic" charset="0"/>
                    <a:cs typeface="MS PGothic" charset="0"/>
                  </a:defRPr>
                </a:lvl9pPr>
              </a:lstStyle>
              <a:p>
                <a:pPr algn="ctr"/>
                <a:r>
                  <a:rPr lang="en-US" sz="1400" dirty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rPr>
                  <a:t>Local</a:t>
                </a:r>
                <a:r>
                  <a:rPr lang="en-US" sz="1400" dirty="0"/>
                  <a:t> </a:t>
                </a:r>
                <a:r>
                  <a:rPr lang="en-US" sz="1400" dirty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rPr>
                  <a:t>development </a:t>
                </a:r>
                <a:r>
                  <a:rPr lang="en-US" sz="1400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rPr>
                  <a:t>programs</a:t>
                </a:r>
                <a:endParaRPr lang="en-US" sz="1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  <p:sp>
            <p:nvSpPr>
              <p:cNvPr id="2" name="Rectangle 1"/>
              <p:cNvSpPr/>
              <p:nvPr/>
            </p:nvSpPr>
            <p:spPr>
              <a:xfrm>
                <a:off x="755576" y="2204864"/>
                <a:ext cx="2790805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endParaRPr lang="en-GB" b="1" dirty="0"/>
              </a:p>
            </p:txBody>
          </p:sp>
          <p:sp>
            <p:nvSpPr>
              <p:cNvPr id="3" name="Rectangle 2"/>
              <p:cNvSpPr/>
              <p:nvPr/>
            </p:nvSpPr>
            <p:spPr>
              <a:xfrm>
                <a:off x="1148038" y="3068960"/>
                <a:ext cx="2024795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endParaRPr lang="en-US" b="1" dirty="0"/>
              </a:p>
            </p:txBody>
          </p:sp>
          <p:sp>
            <p:nvSpPr>
              <p:cNvPr id="9" name="Text Box 44"/>
              <p:cNvSpPr txBox="1">
                <a:spLocks noChangeArrowheads="1"/>
              </p:cNvSpPr>
              <p:nvPr/>
            </p:nvSpPr>
            <p:spPr bwMode="auto">
              <a:xfrm>
                <a:off x="1750262" y="960983"/>
                <a:ext cx="1058303" cy="3077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0"/>
                    <a:cs typeface="宋体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0"/>
                    <a:cs typeface="宋体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0"/>
                    <a:cs typeface="宋体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0"/>
                    <a:cs typeface="宋体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0"/>
                    <a:cs typeface="宋体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0"/>
                    <a:cs typeface="宋体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0"/>
                    <a:cs typeface="宋体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0"/>
                    <a:cs typeface="宋体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0"/>
                    <a:cs typeface="宋体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fr-FR" sz="1400" b="1" dirty="0" smtClean="0"/>
                  <a:t>M</a:t>
                </a:r>
                <a:r>
                  <a:rPr lang="en-US" sz="1400" b="1" dirty="0" smtClean="0"/>
                  <a:t>iddle-90’</a:t>
                </a:r>
              </a:p>
            </p:txBody>
          </p:sp>
        </p:grpSp>
      </p:grpSp>
      <p:grpSp>
        <p:nvGrpSpPr>
          <p:cNvPr id="22" name="Group 21"/>
          <p:cNvGrpSpPr/>
          <p:nvPr/>
        </p:nvGrpSpPr>
        <p:grpSpPr>
          <a:xfrm>
            <a:off x="5421309" y="960983"/>
            <a:ext cx="3298431" cy="3126691"/>
            <a:chOff x="5421309" y="960983"/>
            <a:chExt cx="3298431" cy="3126691"/>
          </a:xfrm>
        </p:grpSpPr>
        <p:grpSp>
          <p:nvGrpSpPr>
            <p:cNvPr id="8" name="Group 7"/>
            <p:cNvGrpSpPr/>
            <p:nvPr/>
          </p:nvGrpSpPr>
          <p:grpSpPr>
            <a:xfrm>
              <a:off x="5421309" y="1260689"/>
              <a:ext cx="3298431" cy="2826985"/>
              <a:chOff x="5450033" y="1700808"/>
              <a:chExt cx="3298431" cy="2826985"/>
            </a:xfrm>
          </p:grpSpPr>
          <p:sp>
            <p:nvSpPr>
              <p:cNvPr id="19459" name="Ellipse 10"/>
              <p:cNvSpPr>
                <a:spLocks noChangeArrowheads="1"/>
              </p:cNvSpPr>
              <p:nvPr/>
            </p:nvSpPr>
            <p:spPr bwMode="auto">
              <a:xfrm>
                <a:off x="5450033" y="1700808"/>
                <a:ext cx="3298431" cy="2826985"/>
              </a:xfrm>
              <a:prstGeom prst="ellipse">
                <a:avLst/>
              </a:prstGeom>
              <a:solidFill>
                <a:srgbClr val="99CC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>
                <a:lvl1pPr defTabSz="577850" eaLnBrk="0" hangingPunct="0">
                  <a:defRPr sz="1200">
                    <a:solidFill>
                      <a:srgbClr val="0F5494"/>
                    </a:solidFill>
                    <a:latin typeface="Verdana" pitchFamily="34" charset="0"/>
                    <a:ea typeface="MS PGothic" pitchFamily="34" charset="-128"/>
                  </a:defRPr>
                </a:lvl1pPr>
                <a:lvl2pPr marL="742950" indent="-285750" defTabSz="577850" eaLnBrk="0" hangingPunct="0">
                  <a:defRPr sz="1200">
                    <a:solidFill>
                      <a:srgbClr val="0F5494"/>
                    </a:solidFill>
                    <a:latin typeface="Verdana" pitchFamily="34" charset="0"/>
                    <a:ea typeface="MS PGothic" pitchFamily="34" charset="-128"/>
                  </a:defRPr>
                </a:lvl2pPr>
                <a:lvl3pPr marL="1143000" indent="-228600" defTabSz="577850" eaLnBrk="0" hangingPunct="0">
                  <a:defRPr sz="1200">
                    <a:solidFill>
                      <a:srgbClr val="0F5494"/>
                    </a:solidFill>
                    <a:latin typeface="Verdana" pitchFamily="34" charset="0"/>
                    <a:ea typeface="MS PGothic" pitchFamily="34" charset="-128"/>
                  </a:defRPr>
                </a:lvl3pPr>
                <a:lvl4pPr marL="1600200" indent="-228600" defTabSz="577850" eaLnBrk="0" hangingPunct="0">
                  <a:defRPr sz="1200">
                    <a:solidFill>
                      <a:srgbClr val="0F5494"/>
                    </a:solidFill>
                    <a:latin typeface="Verdana" pitchFamily="34" charset="0"/>
                    <a:ea typeface="MS PGothic" pitchFamily="34" charset="-128"/>
                  </a:defRPr>
                </a:lvl4pPr>
                <a:lvl5pPr marL="2057400" indent="-228600" defTabSz="577850" eaLnBrk="0" hangingPunct="0">
                  <a:defRPr sz="1200">
                    <a:solidFill>
                      <a:srgbClr val="0F5494"/>
                    </a:solidFill>
                    <a:latin typeface="Verdana" pitchFamily="34" charset="0"/>
                    <a:ea typeface="MS PGothic" pitchFamily="34" charset="-128"/>
                  </a:defRPr>
                </a:lvl5pPr>
                <a:lvl6pPr marL="2514600" indent="-228600" defTabSz="57785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0F5494"/>
                    </a:solidFill>
                    <a:latin typeface="Verdana" pitchFamily="34" charset="0"/>
                    <a:ea typeface="MS PGothic" pitchFamily="34" charset="-128"/>
                  </a:defRPr>
                </a:lvl6pPr>
                <a:lvl7pPr marL="2971800" indent="-228600" defTabSz="57785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0F5494"/>
                    </a:solidFill>
                    <a:latin typeface="Verdana" pitchFamily="34" charset="0"/>
                    <a:ea typeface="MS PGothic" pitchFamily="34" charset="-128"/>
                  </a:defRPr>
                </a:lvl7pPr>
                <a:lvl8pPr marL="3429000" indent="-228600" defTabSz="57785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0F5494"/>
                    </a:solidFill>
                    <a:latin typeface="Verdana" pitchFamily="34" charset="0"/>
                    <a:ea typeface="MS PGothic" pitchFamily="34" charset="-128"/>
                  </a:defRPr>
                </a:lvl8pPr>
                <a:lvl9pPr marL="3886200" indent="-228600" defTabSz="57785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0F5494"/>
                    </a:solidFill>
                    <a:latin typeface="Verdana" pitchFamily="34" charset="0"/>
                    <a:ea typeface="MS PGothic" pitchFamily="34" charset="-128"/>
                  </a:defRPr>
                </a:lvl9pPr>
              </a:lstStyle>
              <a:p>
                <a:pPr algn="ctr" eaLnBrk="1" hangingPunct="1">
                  <a:lnSpc>
                    <a:spcPct val="90000"/>
                  </a:lnSpc>
                  <a:spcAft>
                    <a:spcPct val="35000"/>
                  </a:spcAft>
                </a:pPr>
                <a:endParaRPr lang="es-ES_tradnl" altLang="en-US" sz="1800" dirty="0"/>
              </a:p>
            </p:txBody>
          </p:sp>
          <p:grpSp>
            <p:nvGrpSpPr>
              <p:cNvPr id="7" name="Group 6"/>
              <p:cNvGrpSpPr/>
              <p:nvPr/>
            </p:nvGrpSpPr>
            <p:grpSpPr>
              <a:xfrm>
                <a:off x="5930735" y="1986545"/>
                <a:ext cx="2448272" cy="1015663"/>
                <a:chOff x="5930735" y="1986545"/>
                <a:chExt cx="2448272" cy="1015663"/>
              </a:xfrm>
            </p:grpSpPr>
            <p:sp>
              <p:nvSpPr>
                <p:cNvPr id="19" name="ZoneTexte 5"/>
                <p:cNvSpPr txBox="1">
                  <a:spLocks noChangeArrowheads="1"/>
                </p:cNvSpPr>
                <p:nvPr/>
              </p:nvSpPr>
              <p:spPr bwMode="auto">
                <a:xfrm>
                  <a:off x="6278125" y="1986545"/>
                  <a:ext cx="1753493" cy="646331"/>
                </a:xfrm>
                <a:prstGeom prst="rect">
                  <a:avLst/>
                </a:prstGeom>
                <a:solidFill>
                  <a:srgbClr val="3E6FD2"/>
                </a:solidFill>
                <a:ln>
                  <a:noFill/>
                  <a:headEnd/>
                  <a:tailEnd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scene3d>
                  <a:camera prst="obliqueTopLeft"/>
                  <a:lightRig rig="threePt" dir="t"/>
                </a:scene3d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wrap="square">
                  <a:spAutoFit/>
                </a:bodyPr>
                <a:lstStyle>
                  <a:lvl1pPr eaLnBrk="0" hangingPunct="0">
                    <a:defRPr sz="1200">
                      <a:solidFill>
                        <a:srgbClr val="0F5494"/>
                      </a:solidFill>
                      <a:latin typeface="Verdana" charset="0"/>
                      <a:ea typeface="MS PGothic" charset="0"/>
                      <a:cs typeface="MS PGothic" charset="0"/>
                    </a:defRPr>
                  </a:lvl1pPr>
                  <a:lvl2pPr marL="742950" indent="-285750" eaLnBrk="0" hangingPunct="0">
                    <a:defRPr sz="1200">
                      <a:solidFill>
                        <a:srgbClr val="0F5494"/>
                      </a:solidFill>
                      <a:latin typeface="Verdana" charset="0"/>
                      <a:ea typeface="MS PGothic" charset="0"/>
                      <a:cs typeface="MS PGothic" charset="0"/>
                    </a:defRPr>
                  </a:lvl2pPr>
                  <a:lvl3pPr marL="1143000" indent="-228600" eaLnBrk="0" hangingPunct="0">
                    <a:defRPr sz="1200">
                      <a:solidFill>
                        <a:srgbClr val="0F5494"/>
                      </a:solidFill>
                      <a:latin typeface="Verdana" charset="0"/>
                      <a:ea typeface="MS PGothic" charset="0"/>
                      <a:cs typeface="MS PGothic" charset="0"/>
                    </a:defRPr>
                  </a:lvl3pPr>
                  <a:lvl4pPr marL="1600200" indent="-228600" eaLnBrk="0" hangingPunct="0">
                    <a:defRPr sz="1200">
                      <a:solidFill>
                        <a:srgbClr val="0F5494"/>
                      </a:solidFill>
                      <a:latin typeface="Verdana" charset="0"/>
                      <a:ea typeface="MS PGothic" charset="0"/>
                      <a:cs typeface="MS PGothic" charset="0"/>
                    </a:defRPr>
                  </a:lvl4pPr>
                  <a:lvl5pPr marL="2057400" indent="-228600" eaLnBrk="0" hangingPunct="0">
                    <a:defRPr sz="1200">
                      <a:solidFill>
                        <a:srgbClr val="0F5494"/>
                      </a:solidFill>
                      <a:latin typeface="Verdana" charset="0"/>
                      <a:ea typeface="MS PGothic" charset="0"/>
                      <a:cs typeface="MS PGothic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rgbClr val="0F5494"/>
                      </a:solidFill>
                      <a:latin typeface="Verdana" charset="0"/>
                      <a:ea typeface="MS PGothic" charset="0"/>
                      <a:cs typeface="MS PGothic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rgbClr val="0F5494"/>
                      </a:solidFill>
                      <a:latin typeface="Verdana" charset="0"/>
                      <a:ea typeface="MS PGothic" charset="0"/>
                      <a:cs typeface="MS PGothic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rgbClr val="0F5494"/>
                      </a:solidFill>
                      <a:latin typeface="Verdana" charset="0"/>
                      <a:ea typeface="MS PGothic" charset="0"/>
                      <a:cs typeface="MS PGothic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rgbClr val="0F5494"/>
                      </a:solidFill>
                      <a:latin typeface="Verdana" charset="0"/>
                      <a:ea typeface="MS PGothic" charset="0"/>
                      <a:cs typeface="MS PGothic" charset="0"/>
                    </a:defRPr>
                  </a:lvl9pPr>
                </a:lstStyle>
                <a:p>
                  <a:pPr lvl="0" algn="ctr"/>
                  <a:r>
                    <a:rPr lang="en-US" dirty="0" smtClean="0">
                      <a:ln w="18415" cmpd="sng">
                        <a:solidFill>
                          <a:srgbClr val="FFFFFF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blurRad="63500" dir="3600000" algn="tl" rotWithShape="0">
                          <a:srgbClr val="000000">
                            <a:alpha val="70000"/>
                          </a:srgbClr>
                        </a:outerShdw>
                      </a:effectLst>
                    </a:rPr>
                    <a:t>Decentralisation </a:t>
                  </a:r>
                </a:p>
                <a:p>
                  <a:pPr lvl="0" algn="ctr"/>
                  <a:r>
                    <a:rPr lang="en-US" dirty="0" smtClean="0">
                      <a:ln w="18415" cmpd="sng">
                        <a:solidFill>
                          <a:srgbClr val="FFFFFF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blurRad="63500" dir="3600000" algn="tl" rotWithShape="0">
                          <a:srgbClr val="000000">
                            <a:alpha val="70000"/>
                          </a:srgbClr>
                        </a:outerShdw>
                      </a:effectLst>
                    </a:rPr>
                    <a:t>reform support programs</a:t>
                  </a:r>
                  <a:endParaRPr lang="en-US" dirty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5" name="Rectangle 4"/>
                <p:cNvSpPr/>
                <p:nvPr/>
              </p:nvSpPr>
              <p:spPr>
                <a:xfrm>
                  <a:off x="5930735" y="2632876"/>
                  <a:ext cx="2448272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endParaRPr lang="fr-FR" b="1" dirty="0"/>
                </a:p>
              </p:txBody>
            </p:sp>
          </p:grpSp>
        </p:grpSp>
        <p:sp>
          <p:nvSpPr>
            <p:cNvPr id="24" name="Text Box 44"/>
            <p:cNvSpPr txBox="1">
              <a:spLocks noChangeArrowheads="1"/>
            </p:cNvSpPr>
            <p:nvPr/>
          </p:nvSpPr>
          <p:spPr bwMode="auto">
            <a:xfrm>
              <a:off x="6495583" y="960983"/>
              <a:ext cx="1039067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9pPr>
            </a:lstStyle>
            <a:p>
              <a:pPr algn="ctr" eaLnBrk="1" hangingPunct="1">
                <a:defRPr/>
              </a:pPr>
              <a:r>
                <a:rPr lang="fr-FR" sz="1400" b="1" dirty="0" smtClean="0"/>
                <a:t>2000-2014</a:t>
              </a:r>
              <a:endParaRPr lang="en-US" sz="1400" b="1" dirty="0" smtClean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239851" y="3793194"/>
            <a:ext cx="2764179" cy="2945397"/>
            <a:chOff x="3239851" y="3793194"/>
            <a:chExt cx="2764179" cy="2945397"/>
          </a:xfrm>
        </p:grpSpPr>
        <p:sp>
          <p:nvSpPr>
            <p:cNvPr id="12" name="Ellipse 2"/>
            <p:cNvSpPr>
              <a:spLocks noChangeArrowheads="1"/>
            </p:cNvSpPr>
            <p:nvPr/>
          </p:nvSpPr>
          <p:spPr bwMode="auto">
            <a:xfrm>
              <a:off x="3239851" y="4173687"/>
              <a:ext cx="2764179" cy="2564904"/>
            </a:xfrm>
            <a:prstGeom prst="ellipse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>
              <a:lvl1pPr defTabSz="577850" eaLnBrk="0" hangingPunct="0">
                <a:defRPr sz="1200">
                  <a:solidFill>
                    <a:srgbClr val="0F5494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 defTabSz="577850" eaLnBrk="0" hangingPunct="0">
                <a:defRPr sz="1200">
                  <a:solidFill>
                    <a:srgbClr val="0F5494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 defTabSz="577850" eaLnBrk="0" hangingPunct="0">
                <a:defRPr sz="1200">
                  <a:solidFill>
                    <a:srgbClr val="0F5494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 defTabSz="577850" eaLnBrk="0" hangingPunct="0">
                <a:defRPr sz="1200">
                  <a:solidFill>
                    <a:srgbClr val="0F5494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 defTabSz="577850" eaLnBrk="0" hangingPunct="0">
                <a:defRPr sz="1200">
                  <a:solidFill>
                    <a:srgbClr val="0F5494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defTabSz="57785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defTabSz="57785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defTabSz="57785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defTabSz="57785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Aft>
                  <a:spcPct val="35000"/>
                </a:spcAft>
              </a:pPr>
              <a:endParaRPr lang="en-US" altLang="en-US" sz="1800" dirty="0"/>
            </a:p>
          </p:txBody>
        </p:sp>
        <p:sp>
          <p:nvSpPr>
            <p:cNvPr id="16" name="ZoneTexte 5"/>
            <p:cNvSpPr txBox="1">
              <a:spLocks noChangeArrowheads="1"/>
            </p:cNvSpPr>
            <p:nvPr/>
          </p:nvSpPr>
          <p:spPr bwMode="auto">
            <a:xfrm>
              <a:off x="3793848" y="4658579"/>
              <a:ext cx="1656184" cy="523220"/>
            </a:xfrm>
            <a:prstGeom prst="rect">
              <a:avLst/>
            </a:prstGeom>
            <a:solidFill>
              <a:srgbClr val="3E6FD2"/>
            </a:solidFill>
            <a:ln>
              <a:noFill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bliqueTopLeft"/>
              <a:lightRig rig="threePt" dir="t"/>
            </a:scene3d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>
              <a:lvl1pPr eaLnBrk="0" hangingPunct="0">
                <a:defRPr sz="1200">
                  <a:solidFill>
                    <a:srgbClr val="0F5494"/>
                  </a:solidFill>
                  <a:latin typeface="Verdana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 sz="1200">
                  <a:solidFill>
                    <a:srgbClr val="0F5494"/>
                  </a:solidFill>
                  <a:latin typeface="Verdana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 sz="1200">
                  <a:solidFill>
                    <a:srgbClr val="0F5494"/>
                  </a:solidFill>
                  <a:latin typeface="Verdana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 sz="1200">
                  <a:solidFill>
                    <a:srgbClr val="0F5494"/>
                  </a:solidFill>
                  <a:latin typeface="Verdana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 sz="1200">
                  <a:solidFill>
                    <a:srgbClr val="0F5494"/>
                  </a:solidFill>
                  <a:latin typeface="Verdana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charset="0"/>
                  <a:ea typeface="MS PGothic" charset="0"/>
                  <a:cs typeface="MS PGothic" charset="0"/>
                </a:defRPr>
              </a:lvl9pPr>
            </a:lstStyle>
            <a:p>
              <a:pPr lvl="0" algn="ctr"/>
              <a:r>
                <a:rPr lang="en-US" sz="14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Territorial Development</a:t>
              </a:r>
              <a:endParaRPr lang="en-US" sz="1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7" name="Text Box 44"/>
            <p:cNvSpPr txBox="1">
              <a:spLocks noChangeArrowheads="1"/>
            </p:cNvSpPr>
            <p:nvPr/>
          </p:nvSpPr>
          <p:spPr bwMode="auto">
            <a:xfrm>
              <a:off x="3599891" y="5181799"/>
              <a:ext cx="2160240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9pPr>
            </a:lstStyle>
            <a:p>
              <a:pPr algn="ctr" eaLnBrk="1" hangingPunct="1">
                <a:defRPr/>
              </a:pPr>
              <a:endParaRPr lang="en-US" b="1" dirty="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endParaRPr>
            </a:p>
          </p:txBody>
        </p:sp>
        <p:sp>
          <p:nvSpPr>
            <p:cNvPr id="25" name="Text Box 44"/>
            <p:cNvSpPr txBox="1">
              <a:spLocks noChangeArrowheads="1"/>
            </p:cNvSpPr>
            <p:nvPr/>
          </p:nvSpPr>
          <p:spPr bwMode="auto">
            <a:xfrm>
              <a:off x="4190133" y="3793194"/>
              <a:ext cx="979756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9pPr>
            </a:lstStyle>
            <a:p>
              <a:pPr algn="ctr" eaLnBrk="1" hangingPunct="1">
                <a:defRPr/>
              </a:pPr>
              <a:r>
                <a:rPr lang="fr-FR" sz="1400" b="1" dirty="0" err="1" smtClean="0"/>
                <a:t>Recently</a:t>
              </a:r>
              <a:r>
                <a:rPr lang="fr-FR" sz="1400" b="1" dirty="0" smtClean="0"/>
                <a:t> </a:t>
              </a:r>
              <a:endParaRPr lang="en-US" sz="1400" b="1" dirty="0" smtClean="0"/>
            </a:p>
          </p:txBody>
        </p:sp>
      </p:grpSp>
      <p:sp>
        <p:nvSpPr>
          <p:cNvPr id="26" name="Flèche vers la droite 85"/>
          <p:cNvSpPr/>
          <p:nvPr/>
        </p:nvSpPr>
        <p:spPr bwMode="auto">
          <a:xfrm>
            <a:off x="4100500" y="2216808"/>
            <a:ext cx="903299" cy="504056"/>
          </a:xfrm>
          <a:prstGeom prst="rightArrow">
            <a:avLst/>
          </a:prstGeom>
          <a:solidFill>
            <a:srgbClr val="FF66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200" b="0" i="0" u="none" strike="noStrike" cap="none" normalizeH="0" baseline="0" dirty="0">
              <a:ln>
                <a:noFill/>
              </a:ln>
              <a:solidFill>
                <a:srgbClr val="0F5494"/>
              </a:solidFill>
              <a:effectLst/>
              <a:latin typeface="Verdana" pitchFamily="39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3068661" y="2771607"/>
            <a:ext cx="3258090" cy="2061621"/>
            <a:chOff x="3068661" y="2771607"/>
            <a:chExt cx="3258090" cy="2061621"/>
          </a:xfrm>
        </p:grpSpPr>
        <p:sp>
          <p:nvSpPr>
            <p:cNvPr id="29" name="Double flèche horizontale 60"/>
            <p:cNvSpPr/>
            <p:nvPr/>
          </p:nvSpPr>
          <p:spPr bwMode="auto">
            <a:xfrm rot="13639422">
              <a:off x="2819773" y="3963675"/>
              <a:ext cx="952218" cy="454442"/>
            </a:xfrm>
            <a:prstGeom prst="leftRightArrow">
              <a:avLst>
                <a:gd name="adj1" fmla="val 50000"/>
                <a:gd name="adj2" fmla="val 78219"/>
              </a:avLst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175"/>
              <a:endParaRPr lang="fr-FR" dirty="0">
                <a:latin typeface="Verdana" pitchFamily="39" charset="0"/>
              </a:endParaRPr>
            </a:p>
          </p:txBody>
        </p:sp>
        <p:sp>
          <p:nvSpPr>
            <p:cNvPr id="30" name="Double flèche horizontale 58"/>
            <p:cNvSpPr/>
            <p:nvPr/>
          </p:nvSpPr>
          <p:spPr bwMode="auto">
            <a:xfrm rot="18563932">
              <a:off x="5584611" y="4091089"/>
              <a:ext cx="999951" cy="484328"/>
            </a:xfrm>
            <a:prstGeom prst="leftRightArrow">
              <a:avLst>
                <a:gd name="adj1" fmla="val 50000"/>
                <a:gd name="adj2" fmla="val 78219"/>
              </a:avLst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175"/>
              <a:endParaRPr lang="fr-FR" dirty="0">
                <a:latin typeface="Verdana" pitchFamily="39" charset="0"/>
              </a:endParaRPr>
            </a:p>
          </p:txBody>
        </p:sp>
        <p:sp>
          <p:nvSpPr>
            <p:cNvPr id="31" name="Double flèche horizontale 57"/>
            <p:cNvSpPr/>
            <p:nvPr/>
          </p:nvSpPr>
          <p:spPr bwMode="auto">
            <a:xfrm rot="10800000">
              <a:off x="4086109" y="2771607"/>
              <a:ext cx="864096" cy="360040"/>
            </a:xfrm>
            <a:prstGeom prst="leftRightArrow">
              <a:avLst>
                <a:gd name="adj1" fmla="val 50000"/>
                <a:gd name="adj2" fmla="val 78219"/>
              </a:avLst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175"/>
              <a:endParaRPr lang="fr-FR" dirty="0">
                <a:latin typeface="Verdana" pitchFamily="39" charset="0"/>
              </a:endParaRPr>
            </a:p>
          </p:txBody>
        </p:sp>
      </p:grpSp>
      <p:sp>
        <p:nvSpPr>
          <p:cNvPr id="32" name="Text Box 44"/>
          <p:cNvSpPr txBox="1">
            <a:spLocks noChangeArrowheads="1"/>
          </p:cNvSpPr>
          <p:nvPr/>
        </p:nvSpPr>
        <p:spPr bwMode="auto">
          <a:xfrm>
            <a:off x="3927209" y="3213849"/>
            <a:ext cx="138946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pPr algn="ctr" eaLnBrk="1" hangingPunct="1">
              <a:defRPr/>
            </a:pPr>
            <a:r>
              <a:rPr lang="en-US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TALD</a:t>
            </a:r>
          </a:p>
        </p:txBody>
      </p:sp>
    </p:spTree>
    <p:extLst>
      <p:ext uri="{BB962C8B-B14F-4D97-AF65-F5344CB8AC3E}">
        <p14:creationId xmlns:p14="http://schemas.microsoft.com/office/powerpoint/2010/main" val="18834698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ight Arrow 2"/>
          <p:cNvSpPr>
            <a:spLocks noChangeArrowheads="1"/>
          </p:cNvSpPr>
          <p:nvPr/>
        </p:nvSpPr>
        <p:spPr bwMode="auto">
          <a:xfrm>
            <a:off x="8410575" y="4437063"/>
            <a:ext cx="44450" cy="71437"/>
          </a:xfrm>
          <a:prstGeom prst="rightArrow">
            <a:avLst>
              <a:gd name="adj1" fmla="val 50000"/>
              <a:gd name="adj2" fmla="val 5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marL="3175"/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07504" y="2492896"/>
            <a:ext cx="5148263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 sz="1800" dirty="0">
                <a:solidFill>
                  <a:srgbClr val="000000"/>
                </a:solidFill>
              </a:rPr>
              <a:t>Recognise that  LAs are </a:t>
            </a:r>
            <a:r>
              <a:rPr lang="en-US" sz="1800" b="1" u="sng" dirty="0">
                <a:solidFill>
                  <a:srgbClr val="0070C0"/>
                </a:solidFill>
              </a:rPr>
              <a:t>political actors</a:t>
            </a:r>
            <a:r>
              <a:rPr lang="en-US" sz="1800" dirty="0"/>
              <a:t> </a:t>
            </a:r>
            <a:r>
              <a:rPr lang="en-US" sz="1800" dirty="0">
                <a:solidFill>
                  <a:schemeClr val="tx1"/>
                </a:solidFill>
              </a:rPr>
              <a:t>(i.e. self-government mechanisms of a local political constituency) and</a:t>
            </a:r>
            <a:r>
              <a:rPr lang="en-US" sz="1800" dirty="0"/>
              <a:t> </a:t>
            </a:r>
            <a:r>
              <a:rPr lang="en-US" sz="1800" b="1" u="sng" dirty="0">
                <a:solidFill>
                  <a:srgbClr val="0070C0"/>
                </a:solidFill>
              </a:rPr>
              <a:t>not just managerial entities</a:t>
            </a:r>
            <a:r>
              <a:rPr lang="en-US" sz="1800" dirty="0"/>
              <a:t> </a:t>
            </a:r>
            <a:r>
              <a:rPr lang="en-US" sz="1800" dirty="0">
                <a:solidFill>
                  <a:schemeClr val="tx1"/>
                </a:solidFill>
              </a:rPr>
              <a:t>for delivery of a specific set of services;</a:t>
            </a:r>
          </a:p>
        </p:txBody>
      </p:sp>
      <p:grpSp>
        <p:nvGrpSpPr>
          <p:cNvPr id="5" name="Grouper 4"/>
          <p:cNvGrpSpPr/>
          <p:nvPr/>
        </p:nvGrpSpPr>
        <p:grpSpPr>
          <a:xfrm>
            <a:off x="5220072" y="1124744"/>
            <a:ext cx="3923928" cy="5698977"/>
            <a:chOff x="5220072" y="1124744"/>
            <a:chExt cx="3923928" cy="5698977"/>
          </a:xfrm>
        </p:grpSpPr>
        <p:pic>
          <p:nvPicPr>
            <p:cNvPr id="11" name="Picture 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220072" y="2132857"/>
              <a:ext cx="3923928" cy="46908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7961" dir="2700000" algn="ctr" rotWithShape="0">
                      <a:srgbClr val="708688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18437" name="Rectangle 16"/>
            <p:cNvSpPr>
              <a:spLocks noChangeArrowheads="1"/>
            </p:cNvSpPr>
            <p:nvPr/>
          </p:nvSpPr>
          <p:spPr bwMode="auto">
            <a:xfrm>
              <a:off x="5580112" y="1124744"/>
              <a:ext cx="2808437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i="1" dirty="0">
                  <a:solidFill>
                    <a:srgbClr val="000000"/>
                  </a:solidFill>
                  <a:latin typeface="Verdana" charset="0"/>
                  <a:ea typeface="ＭＳ Ｐゴシック" charset="0"/>
                  <a:cs typeface="ＭＳ Ｐゴシック" charset="0"/>
                </a:rPr>
                <a:t>A paradigm shift in DEVCO! </a:t>
              </a:r>
            </a:p>
          </p:txBody>
        </p:sp>
      </p:grpSp>
      <p:sp>
        <p:nvSpPr>
          <p:cNvPr id="2" name="Rectangle 1"/>
          <p:cNvSpPr/>
          <p:nvPr/>
        </p:nvSpPr>
        <p:spPr>
          <a:xfrm>
            <a:off x="179512" y="2373"/>
            <a:ext cx="80648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b="1" dirty="0" err="1" smtClean="0">
                <a:solidFill>
                  <a:srgbClr val="FFD624"/>
                </a:solidFill>
              </a:rPr>
              <a:t>T</a:t>
            </a:r>
            <a:r>
              <a:rPr lang="en-US" sz="2800" b="1" dirty="0" smtClean="0">
                <a:solidFill>
                  <a:srgbClr val="FFD624"/>
                </a:solidFill>
              </a:rPr>
              <a:t>he EU vision of LAs as developmental actors</a:t>
            </a:r>
            <a:endParaRPr lang="fr-FR" sz="2800" b="1" dirty="0">
              <a:solidFill>
                <a:srgbClr val="FFD624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052736"/>
            <a:ext cx="51480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b="1" i="1" dirty="0">
                <a:solidFill>
                  <a:srgbClr val="000000"/>
                </a:solidFill>
                <a:latin typeface="Verdana" charset="0"/>
                <a:ea typeface="ＭＳ Ｐゴシック" charset="0"/>
                <a:cs typeface="ＭＳ Ｐゴシック" charset="0"/>
              </a:rPr>
              <a:t>“Empowering Local Authorities in partner countries</a:t>
            </a:r>
          </a:p>
          <a:p>
            <a:pPr algn="ctr"/>
            <a:r>
              <a:rPr lang="en-US" sz="1800" b="1" i="1" dirty="0">
                <a:solidFill>
                  <a:srgbClr val="000000"/>
                </a:solidFill>
                <a:latin typeface="Verdana" charset="0"/>
                <a:ea typeface="ＭＳ Ｐゴシック" charset="0"/>
                <a:cs typeface="ＭＳ Ｐゴシック" charset="0"/>
              </a:rPr>
              <a:t>for enhanced governance and more effective development outcomes</a:t>
            </a:r>
            <a:endParaRPr lang="fr-FR" sz="1800" b="1" i="1" dirty="0">
              <a:solidFill>
                <a:srgbClr val="000000"/>
              </a:solidFill>
              <a:latin typeface="Verdan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79512" y="4077072"/>
            <a:ext cx="51482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800" b="1" u="sng" dirty="0">
                <a:solidFill>
                  <a:srgbClr val="0070C0"/>
                </a:solidFill>
              </a:rPr>
              <a:t>Commits EU </a:t>
            </a:r>
            <a:r>
              <a:rPr lang="en-US" sz="1800" dirty="0" smtClean="0">
                <a:solidFill>
                  <a:schemeClr val="tx1"/>
                </a:solidFill>
              </a:rPr>
              <a:t>to </a:t>
            </a:r>
            <a:r>
              <a:rPr lang="en-US" sz="1800" b="1" u="sng" dirty="0">
                <a:solidFill>
                  <a:srgbClr val="0070C0"/>
                </a:solidFill>
              </a:rPr>
              <a:t>promote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b="1" u="sng" dirty="0">
                <a:solidFill>
                  <a:srgbClr val="0070C0"/>
                </a:solidFill>
              </a:rPr>
              <a:t>territorial development;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79512" y="4725144"/>
            <a:ext cx="5148263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 sz="1800" dirty="0">
                <a:solidFill>
                  <a:srgbClr val="000000"/>
                </a:solidFill>
              </a:rPr>
              <a:t>Recognise </a:t>
            </a:r>
            <a:r>
              <a:rPr lang="en-GB" sz="1800" b="1" u="sng" dirty="0">
                <a:solidFill>
                  <a:srgbClr val="0070C0"/>
                </a:solidFill>
              </a:rPr>
              <a:t>that  LAs </a:t>
            </a:r>
            <a:r>
              <a:rPr lang="en-GB" sz="1800" dirty="0" smtClean="0">
                <a:solidFill>
                  <a:srgbClr val="000000"/>
                </a:solidFill>
              </a:rPr>
              <a:t>are the </a:t>
            </a:r>
            <a:r>
              <a:rPr lang="en-GB" sz="1800" b="1" u="sng" dirty="0">
                <a:solidFill>
                  <a:srgbClr val="0070C0"/>
                </a:solidFill>
              </a:rPr>
              <a:t>pivotal actor of genuine, a bottom-up territorial development</a:t>
            </a:r>
            <a:r>
              <a:rPr lang="en-GB" sz="1800" dirty="0" smtClean="0">
                <a:solidFill>
                  <a:srgbClr val="000000"/>
                </a:solidFill>
              </a:rPr>
              <a:t> process </a:t>
            </a:r>
            <a:r>
              <a:rPr lang="en-GB" sz="1800" b="1" u="sng" dirty="0">
                <a:solidFill>
                  <a:srgbClr val="0070C0"/>
                </a:solidFill>
              </a:rPr>
              <a:t>involving communities, CSO and the private sector</a:t>
            </a:r>
            <a:endParaRPr lang="en-US" sz="1800" b="1" u="sng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64844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87452"/>
            <a:ext cx="8229600" cy="5638711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         </a:t>
            </a:r>
            <a:r>
              <a:rPr lang="en-US" dirty="0" smtClean="0">
                <a:solidFill>
                  <a:srgbClr val="800000"/>
                </a:solidFill>
              </a:rPr>
              <a:t>TERRITORIAL DEVELOPMENT</a:t>
            </a:r>
          </a:p>
          <a:p>
            <a:pPr marL="0" indent="0">
              <a:buNone/>
            </a:pPr>
            <a:r>
              <a:rPr lang="en-US" dirty="0">
                <a:solidFill>
                  <a:srgbClr val="800000"/>
                </a:solidFill>
              </a:rPr>
              <a:t>	</a:t>
            </a:r>
            <a:r>
              <a:rPr lang="en-US" dirty="0" smtClean="0">
                <a:solidFill>
                  <a:srgbClr val="800000"/>
                </a:solidFill>
              </a:rPr>
              <a:t>						AS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>
                <a:solidFill>
                  <a:srgbClr val="008000"/>
                </a:solidFill>
              </a:rPr>
              <a:t>BETTER UNDERSTOOD “LOCAL DEVELOPMENT”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Wingdings" charset="2"/>
              <a:buChar char="ü"/>
            </a:pPr>
            <a:r>
              <a:rPr lang="en-US" dirty="0" smtClean="0"/>
              <a:t> ENDOGENOUS                       </a:t>
            </a:r>
            <a:r>
              <a:rPr lang="en-US" dirty="0" smtClean="0">
                <a:solidFill>
                  <a:srgbClr val="FF0000"/>
                </a:solidFill>
              </a:rPr>
              <a:t>INTEGRATED</a:t>
            </a:r>
          </a:p>
          <a:p>
            <a:pPr>
              <a:buFont typeface="Wingdings" charset="2"/>
              <a:buChar char="ü"/>
            </a:pPr>
            <a:r>
              <a:rPr lang="en-US" dirty="0"/>
              <a:t> </a:t>
            </a:r>
            <a:r>
              <a:rPr lang="en-US" dirty="0" smtClean="0"/>
              <a:t>INCREMENTAL                       </a:t>
            </a:r>
            <a:r>
              <a:rPr lang="en-US" dirty="0" smtClean="0">
                <a:solidFill>
                  <a:srgbClr val="FF0000"/>
                </a:solidFill>
              </a:rPr>
              <a:t>MULTI-SCALAR        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Plus 3"/>
          <p:cNvSpPr/>
          <p:nvPr/>
        </p:nvSpPr>
        <p:spPr>
          <a:xfrm>
            <a:off x="4174135" y="4092031"/>
            <a:ext cx="914400" cy="914400"/>
          </a:xfrm>
          <a:prstGeom prst="mathPl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4145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						The </a:t>
            </a:r>
            <a:r>
              <a:rPr lang="en-US" dirty="0"/>
              <a:t>TALD </a:t>
            </a:r>
            <a:br>
              <a:rPr lang="en-US" dirty="0"/>
            </a:br>
            <a:r>
              <a:rPr lang="en-US" dirty="0" smtClean="0"/>
              <a:t>		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		  as </a:t>
            </a:r>
            <a:r>
              <a:rPr lang="en-US" dirty="0">
                <a:solidFill>
                  <a:srgbClr val="FF0000"/>
                </a:solidFill>
              </a:rPr>
              <a:t>an ANALYTICAL FRAMEWORK” 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			  and </a:t>
            </a:r>
            <a:r>
              <a:rPr lang="en-US" dirty="0">
                <a:solidFill>
                  <a:srgbClr val="FF0000"/>
                </a:solidFill>
              </a:rPr>
              <a:t>“NAVIGATION TOOL”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4479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4101030"/>
              </p:ext>
            </p:extLst>
          </p:nvPr>
        </p:nvGraphicFramePr>
        <p:xfrm>
          <a:off x="1201277" y="2546345"/>
          <a:ext cx="6761468" cy="20252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61468"/>
              </a:tblGrid>
              <a:tr h="202522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Improved Local Development Management System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551341797"/>
              </p:ext>
            </p:extLst>
          </p:nvPr>
        </p:nvGraphicFramePr>
        <p:xfrm>
          <a:off x="1305857" y="3084115"/>
          <a:ext cx="6536157" cy="12929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121191" y="44623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418107"/>
              </p:ext>
            </p:extLst>
          </p:nvPr>
        </p:nvGraphicFramePr>
        <p:xfrm>
          <a:off x="772095" y="4924958"/>
          <a:ext cx="3599927" cy="18722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99927"/>
              </a:tblGrid>
              <a:tr h="1872208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National Level Policies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>
                    <a:solidFill>
                      <a:srgbClr val="D1D1F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2" name="Diagram 21"/>
          <p:cNvGraphicFramePr/>
          <p:nvPr>
            <p:extLst>
              <p:ext uri="{D42A27DB-BD31-4B8C-83A1-F6EECF244321}">
                <p14:modId xmlns:p14="http://schemas.microsoft.com/office/powerpoint/2010/main" val="1312705792"/>
              </p:ext>
            </p:extLst>
          </p:nvPr>
        </p:nvGraphicFramePr>
        <p:xfrm>
          <a:off x="843035" y="5401373"/>
          <a:ext cx="3382676" cy="11930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602011"/>
              </p:ext>
            </p:extLst>
          </p:nvPr>
        </p:nvGraphicFramePr>
        <p:xfrm>
          <a:off x="4788024" y="4941168"/>
          <a:ext cx="3744416" cy="18722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4416"/>
              </a:tblGrid>
              <a:tr h="1872208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Sub-National</a:t>
                      </a:r>
                      <a:r>
                        <a:rPr lang="en-US" sz="16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level institutions &amp; capacity</a:t>
                      </a:r>
                      <a:endParaRPr lang="en-US" sz="1600" dirty="0" smtClean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>
                    <a:solidFill>
                      <a:srgbClr val="D1D1F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" name="Diagram 27"/>
          <p:cNvGraphicFramePr/>
          <p:nvPr>
            <p:extLst>
              <p:ext uri="{D42A27DB-BD31-4B8C-83A1-F6EECF244321}">
                <p14:modId xmlns:p14="http://schemas.microsoft.com/office/powerpoint/2010/main" val="1919719809"/>
              </p:ext>
            </p:extLst>
          </p:nvPr>
        </p:nvGraphicFramePr>
        <p:xfrm>
          <a:off x="4968542" y="5423849"/>
          <a:ext cx="3366758" cy="11930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29" name="Oval 28"/>
          <p:cNvSpPr/>
          <p:nvPr/>
        </p:nvSpPr>
        <p:spPr>
          <a:xfrm>
            <a:off x="1259632" y="2911044"/>
            <a:ext cx="1562373" cy="1557131"/>
          </a:xfrm>
          <a:prstGeom prst="ellipse">
            <a:avLst/>
          </a:prstGeom>
          <a:noFill/>
          <a:ln w="38100" cmpd="sng">
            <a:solidFill>
              <a:srgbClr val="9EF750">
                <a:alpha val="85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2908636" y="2936060"/>
            <a:ext cx="1562373" cy="1557131"/>
          </a:xfrm>
          <a:prstGeom prst="ellipse">
            <a:avLst/>
          </a:prstGeom>
          <a:noFill/>
          <a:ln w="38100" cmpd="sng">
            <a:solidFill>
              <a:srgbClr val="9EF750">
                <a:alpha val="85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4608706" y="2923875"/>
            <a:ext cx="1562373" cy="1557131"/>
          </a:xfrm>
          <a:prstGeom prst="ellipse">
            <a:avLst/>
          </a:prstGeom>
          <a:noFill/>
          <a:ln w="38100" cmpd="sng">
            <a:solidFill>
              <a:srgbClr val="9EF750">
                <a:alpha val="85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6279641" y="2891884"/>
            <a:ext cx="1562373" cy="1557131"/>
          </a:xfrm>
          <a:prstGeom prst="ellipse">
            <a:avLst/>
          </a:prstGeom>
          <a:noFill/>
          <a:ln w="38100" cmpd="sng">
            <a:solidFill>
              <a:srgbClr val="9EF750">
                <a:alpha val="85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4" name="Curved Right Arrow 43"/>
          <p:cNvSpPr/>
          <p:nvPr/>
        </p:nvSpPr>
        <p:spPr>
          <a:xfrm rot="151095">
            <a:off x="254602" y="3108925"/>
            <a:ext cx="592672" cy="2180315"/>
          </a:xfrm>
          <a:prstGeom prst="curvedRightArrow">
            <a:avLst>
              <a:gd name="adj1" fmla="val 25000"/>
              <a:gd name="adj2" fmla="val 46352"/>
              <a:gd name="adj3" fmla="val 25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Up Arrow 24"/>
          <p:cNvSpPr/>
          <p:nvPr/>
        </p:nvSpPr>
        <p:spPr>
          <a:xfrm rot="10800000">
            <a:off x="2660810" y="4598388"/>
            <a:ext cx="225117" cy="320549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er 9"/>
          <p:cNvGrpSpPr/>
          <p:nvPr/>
        </p:nvGrpSpPr>
        <p:grpSpPr>
          <a:xfrm>
            <a:off x="5983356" y="3037617"/>
            <a:ext cx="3019735" cy="2162286"/>
            <a:chOff x="5983356" y="2759979"/>
            <a:chExt cx="3019735" cy="2162286"/>
          </a:xfrm>
        </p:grpSpPr>
        <p:sp>
          <p:nvSpPr>
            <p:cNvPr id="41" name="Curved Left Arrow 40"/>
            <p:cNvSpPr/>
            <p:nvPr/>
          </p:nvSpPr>
          <p:spPr>
            <a:xfrm rot="21224136">
              <a:off x="8400589" y="2759979"/>
              <a:ext cx="602502" cy="2162286"/>
            </a:xfrm>
            <a:prstGeom prst="curvedLeftArrow">
              <a:avLst>
                <a:gd name="adj1" fmla="val 25000"/>
                <a:gd name="adj2" fmla="val 50000"/>
                <a:gd name="adj3" fmla="val 8381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6" name="Up Arrow 25"/>
            <p:cNvSpPr/>
            <p:nvPr/>
          </p:nvSpPr>
          <p:spPr>
            <a:xfrm rot="10800000">
              <a:off x="5983356" y="4293926"/>
              <a:ext cx="244556" cy="347375"/>
            </a:xfrm>
            <a:prstGeom prst="up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863" y="5445224"/>
            <a:ext cx="1179580" cy="1151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-31305" y="-36095"/>
            <a:ext cx="50353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 smtClean="0">
                <a:solidFill>
                  <a:srgbClr val="2D5EC1"/>
                </a:solidFill>
              </a:rPr>
              <a:t>The TALD framework</a:t>
            </a:r>
            <a:endParaRPr lang="fr-FR" sz="3200" b="1" dirty="0">
              <a:solidFill>
                <a:srgbClr val="2D5EC1"/>
              </a:solidFill>
            </a:endParaRPr>
          </a:p>
        </p:txBody>
      </p:sp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1795955"/>
              </p:ext>
            </p:extLst>
          </p:nvPr>
        </p:nvGraphicFramePr>
        <p:xfrm>
          <a:off x="1213524" y="980727"/>
          <a:ext cx="6761468" cy="13384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61468"/>
              </a:tblGrid>
              <a:tr h="1338497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Territorial Development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4" name="Up Arrow 33"/>
          <p:cNvSpPr/>
          <p:nvPr/>
        </p:nvSpPr>
        <p:spPr>
          <a:xfrm rot="10800000">
            <a:off x="4336031" y="2319225"/>
            <a:ext cx="244556" cy="245678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5" name="Diagram 34"/>
          <p:cNvGraphicFramePr/>
          <p:nvPr>
            <p:extLst>
              <p:ext uri="{D42A27DB-BD31-4B8C-83A1-F6EECF244321}">
                <p14:modId xmlns:p14="http://schemas.microsoft.com/office/powerpoint/2010/main" val="3582062350"/>
              </p:ext>
            </p:extLst>
          </p:nvPr>
        </p:nvGraphicFramePr>
        <p:xfrm>
          <a:off x="2222405" y="1196752"/>
          <a:ext cx="4653851" cy="1224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436" y="5430878"/>
            <a:ext cx="1179580" cy="1151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6451" y="5452421"/>
            <a:ext cx="1179580" cy="1151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1920" y="5438026"/>
            <a:ext cx="1179580" cy="1151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888" y="5423680"/>
            <a:ext cx="1179580" cy="1151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Picture 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1008" y="5445223"/>
            <a:ext cx="1179580" cy="1151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63677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Graphic spid="22" grpId="0">
        <p:bldAsOne/>
      </p:bldGraphic>
      <p:bldGraphic spid="28" grpId="0">
        <p:bldAsOne/>
      </p:bldGraphic>
      <p:bldP spid="29" grpId="0" animBg="1"/>
      <p:bldP spid="31" grpId="0" animBg="1"/>
      <p:bldP spid="32" grpId="0" animBg="1"/>
      <p:bldP spid="33" grpId="0" animBg="1"/>
      <p:bldP spid="44" grpId="0" animBg="1"/>
      <p:bldP spid="25" grpId="0" animBg="1"/>
      <p:bldP spid="34" grpId="0" animBg="1"/>
      <p:bldGraphic spid="35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ck Arc 3"/>
          <p:cNvSpPr/>
          <p:nvPr/>
        </p:nvSpPr>
        <p:spPr>
          <a:xfrm>
            <a:off x="2283799" y="2710998"/>
            <a:ext cx="5288254" cy="3454306"/>
          </a:xfrm>
          <a:prstGeom prst="blockArc">
            <a:avLst>
              <a:gd name="adj1" fmla="val 10800000"/>
              <a:gd name="adj2" fmla="val 16200000"/>
              <a:gd name="adj3" fmla="val 5077"/>
            </a:avLst>
          </a:prstGeom>
          <a:solidFill>
            <a:srgbClr val="00B0F0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" name="Block Arc 4"/>
          <p:cNvSpPr/>
          <p:nvPr/>
        </p:nvSpPr>
        <p:spPr>
          <a:xfrm>
            <a:off x="2123728" y="2832076"/>
            <a:ext cx="5288254" cy="3405236"/>
          </a:xfrm>
          <a:prstGeom prst="blockArc">
            <a:avLst>
              <a:gd name="adj1" fmla="val 4368314"/>
              <a:gd name="adj2" fmla="val 10800000"/>
              <a:gd name="adj3" fmla="val 4642"/>
            </a:avLst>
          </a:prstGeom>
          <a:solidFill>
            <a:srgbClr val="00B0F0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" name="Block Arc 5"/>
          <p:cNvSpPr/>
          <p:nvPr/>
        </p:nvSpPr>
        <p:spPr>
          <a:xfrm>
            <a:off x="2265622" y="2786066"/>
            <a:ext cx="5134161" cy="3451246"/>
          </a:xfrm>
          <a:prstGeom prst="blockArc">
            <a:avLst>
              <a:gd name="adj1" fmla="val 0"/>
              <a:gd name="adj2" fmla="val 5081842"/>
              <a:gd name="adj3" fmla="val 4871"/>
            </a:avLst>
          </a:prstGeom>
          <a:solidFill>
            <a:srgbClr val="00B0F0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2" name="Oval 41"/>
          <p:cNvSpPr/>
          <p:nvPr/>
        </p:nvSpPr>
        <p:spPr>
          <a:xfrm>
            <a:off x="2339752" y="6577145"/>
            <a:ext cx="255506" cy="236231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"/>
          </a:p>
        </p:txBody>
      </p:sp>
      <p:sp>
        <p:nvSpPr>
          <p:cNvPr id="43" name="Oval 42"/>
          <p:cNvSpPr/>
          <p:nvPr/>
        </p:nvSpPr>
        <p:spPr>
          <a:xfrm>
            <a:off x="2339752" y="6209523"/>
            <a:ext cx="255506" cy="2362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"/>
          </a:p>
        </p:txBody>
      </p:sp>
      <p:sp>
        <p:nvSpPr>
          <p:cNvPr id="44" name="TextBox 43"/>
          <p:cNvSpPr txBox="1"/>
          <p:nvPr/>
        </p:nvSpPr>
        <p:spPr>
          <a:xfrm>
            <a:off x="2665854" y="6209523"/>
            <a:ext cx="99257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State </a:t>
            </a:r>
            <a:r>
              <a:rPr lang="en-US" sz="800" dirty="0" smtClean="0"/>
              <a:t>resources</a:t>
            </a:r>
            <a:endParaRPr lang="en-GB" sz="800" dirty="0"/>
          </a:p>
        </p:txBody>
      </p:sp>
      <p:sp>
        <p:nvSpPr>
          <p:cNvPr id="45" name="TextBox 44"/>
          <p:cNvSpPr txBox="1"/>
          <p:nvPr/>
        </p:nvSpPr>
        <p:spPr>
          <a:xfrm>
            <a:off x="2665854" y="6577145"/>
            <a:ext cx="122561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Non</a:t>
            </a:r>
            <a:r>
              <a:rPr lang="en-US" sz="800" dirty="0" smtClean="0"/>
              <a:t>-state </a:t>
            </a:r>
            <a:r>
              <a:rPr lang="en-US" sz="800" dirty="0"/>
              <a:t>r</a:t>
            </a:r>
            <a:r>
              <a:rPr lang="en-US" sz="800" dirty="0" smtClean="0"/>
              <a:t>esources</a:t>
            </a:r>
            <a:endParaRPr lang="en-GB" sz="800" dirty="0"/>
          </a:p>
        </p:txBody>
      </p:sp>
      <p:sp>
        <p:nvSpPr>
          <p:cNvPr id="53" name="TextBox 52"/>
          <p:cNvSpPr txBox="1"/>
          <p:nvPr/>
        </p:nvSpPr>
        <p:spPr>
          <a:xfrm>
            <a:off x="5320508" y="6609687"/>
            <a:ext cx="3736920" cy="16927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500" dirty="0"/>
              <a:t>Adapted from the Institute for Government. “The Big Society: </a:t>
            </a:r>
            <a:r>
              <a:rPr lang="en-US" sz="500" i="1" dirty="0"/>
              <a:t>A framework for policymakers”. April 2011. UK </a:t>
            </a:r>
            <a:endParaRPr lang="en-GB" sz="500" dirty="0"/>
          </a:p>
        </p:txBody>
      </p:sp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  <a:solidFill>
            <a:srgbClr val="3166CF"/>
          </a:solidFill>
          <a:ln>
            <a:solidFill>
              <a:srgbClr val="002060"/>
            </a:solidFill>
          </a:ln>
        </p:spPr>
        <p:txBody>
          <a:bodyPr>
            <a:normAutofit/>
          </a:bodyPr>
          <a:lstStyle/>
          <a:p>
            <a:pPr algn="ctr"/>
            <a:r>
              <a:rPr lang="en-GB" sz="3600" kern="1200" dirty="0" smtClean="0">
                <a:solidFill>
                  <a:srgbClr val="FFD624"/>
                </a:solidFill>
                <a:latin typeface="Verdana" pitchFamily="34" charset="0"/>
              </a:rPr>
              <a:t>Territorial Development is about partnerships</a:t>
            </a:r>
            <a:endParaRPr lang="en-GB" sz="3600" kern="1200" dirty="0">
              <a:solidFill>
                <a:srgbClr val="FFD624"/>
              </a:solidFill>
              <a:latin typeface="Verdana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2532" y="1340767"/>
            <a:ext cx="9061866" cy="5517232"/>
            <a:chOff x="62532" y="1340767"/>
            <a:chExt cx="9061866" cy="5517232"/>
          </a:xfrm>
        </p:grpSpPr>
        <p:sp>
          <p:nvSpPr>
            <p:cNvPr id="22" name="Rectangular Callout 21"/>
            <p:cNvSpPr/>
            <p:nvPr/>
          </p:nvSpPr>
          <p:spPr>
            <a:xfrm>
              <a:off x="167824" y="1340767"/>
              <a:ext cx="1867437" cy="1816267"/>
            </a:xfrm>
            <a:prstGeom prst="wedgeRectCallout">
              <a:avLst>
                <a:gd name="adj1" fmla="val 164372"/>
                <a:gd name="adj2" fmla="val 75212"/>
              </a:avLst>
            </a:prstGeom>
            <a:solidFill>
              <a:schemeClr val="bg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b="1" dirty="0" smtClean="0"/>
                <a:t>People outside </a:t>
              </a:r>
              <a:r>
                <a:rPr lang="en-GB" b="1" dirty="0"/>
                <a:t>the public sector 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GB" dirty="0" smtClean="0"/>
                <a:t>Citizens </a:t>
              </a:r>
              <a:r>
                <a:rPr lang="en-GB" dirty="0"/>
                <a:t>helping themselves 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GB" dirty="0" smtClean="0"/>
                <a:t>Volunteers </a:t>
              </a:r>
              <a:endParaRPr lang="en-GB" dirty="0"/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GB" dirty="0" smtClean="0"/>
                <a:t>People </a:t>
              </a:r>
              <a:r>
                <a:rPr lang="en-GB" dirty="0"/>
                <a:t>working in charities, private </a:t>
              </a:r>
              <a:r>
                <a:rPr lang="en-GB" dirty="0" smtClean="0"/>
                <a:t>organisations</a:t>
              </a:r>
              <a:endParaRPr lang="en-GB" dirty="0"/>
            </a:p>
          </p:txBody>
        </p:sp>
        <p:sp>
          <p:nvSpPr>
            <p:cNvPr id="23" name="Rectangular Callout 22"/>
            <p:cNvSpPr/>
            <p:nvPr/>
          </p:nvSpPr>
          <p:spPr>
            <a:xfrm>
              <a:off x="62532" y="5343306"/>
              <a:ext cx="2025898" cy="1514693"/>
            </a:xfrm>
            <a:prstGeom prst="wedgeRectCallout">
              <a:avLst>
                <a:gd name="adj1" fmla="val 121732"/>
                <a:gd name="adj2" fmla="val -53003"/>
              </a:avLst>
            </a:prstGeom>
            <a:solidFill>
              <a:schemeClr val="bg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b="1" dirty="0"/>
                <a:t>New sources of funding </a:t>
              </a:r>
              <a:r>
                <a:rPr lang="en-GB" dirty="0" smtClean="0"/>
                <a:t> </a:t>
              </a:r>
              <a:endParaRPr lang="en-GB" dirty="0"/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GB" dirty="0" smtClean="0"/>
                <a:t>Private </a:t>
              </a:r>
              <a:r>
                <a:rPr lang="en-GB" dirty="0"/>
                <a:t>philanthropy 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GB" dirty="0" smtClean="0"/>
                <a:t>Corporate social responsibility</a:t>
              </a:r>
              <a:endParaRPr lang="en-GB" dirty="0"/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GB" dirty="0"/>
                <a:t>Community </a:t>
              </a:r>
              <a:r>
                <a:rPr lang="en-GB" dirty="0" smtClean="0"/>
                <a:t>contributions</a:t>
              </a:r>
              <a:endParaRPr lang="en-GB" dirty="0"/>
            </a:p>
          </p:txBody>
        </p:sp>
        <p:sp>
          <p:nvSpPr>
            <p:cNvPr id="24" name="Rectangular Callout 23"/>
            <p:cNvSpPr/>
            <p:nvPr/>
          </p:nvSpPr>
          <p:spPr>
            <a:xfrm>
              <a:off x="7020272" y="1340768"/>
              <a:ext cx="2104126" cy="1773301"/>
            </a:xfrm>
            <a:prstGeom prst="wedgeRectCallout">
              <a:avLst>
                <a:gd name="adj1" fmla="val -106745"/>
                <a:gd name="adj2" fmla="val 120576"/>
              </a:avLst>
            </a:prstGeom>
            <a:solidFill>
              <a:schemeClr val="bg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b="1" dirty="0"/>
                <a:t>New </a:t>
              </a:r>
              <a:r>
                <a:rPr lang="en-GB" b="1" dirty="0" smtClean="0"/>
                <a:t>assets </a:t>
              </a:r>
              <a:endParaRPr lang="en-GB" b="1" dirty="0"/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dirty="0" smtClean="0"/>
                <a:t>Making </a:t>
              </a:r>
              <a:r>
                <a:rPr lang="en-US" dirty="0"/>
                <a:t>use of non-public assets (e.g</a:t>
              </a:r>
              <a:r>
                <a:rPr lang="en-US" dirty="0" smtClean="0"/>
                <a:t>., </a:t>
              </a:r>
              <a:r>
                <a:rPr lang="en-US" dirty="0"/>
                <a:t>church halls, </a:t>
              </a:r>
              <a:r>
                <a:rPr lang="en-US" dirty="0" smtClean="0"/>
                <a:t>local materials, communal property) </a:t>
              </a:r>
              <a:endParaRPr lang="en-US" dirty="0"/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dirty="0" smtClean="0"/>
                <a:t>Handing </a:t>
              </a:r>
              <a:r>
                <a:rPr lang="en-US" dirty="0"/>
                <a:t>public assets over to communities, charities, private groups 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874306" y="2094229"/>
            <a:ext cx="7606323" cy="4029099"/>
            <a:chOff x="874306" y="2094229"/>
            <a:chExt cx="7606323" cy="4029099"/>
          </a:xfrm>
        </p:grpSpPr>
        <p:sp>
          <p:nvSpPr>
            <p:cNvPr id="7" name="Block Arc 6"/>
            <p:cNvSpPr/>
            <p:nvPr/>
          </p:nvSpPr>
          <p:spPr>
            <a:xfrm>
              <a:off x="2258654" y="2718092"/>
              <a:ext cx="5288254" cy="3405236"/>
            </a:xfrm>
            <a:prstGeom prst="blockArc">
              <a:avLst>
                <a:gd name="adj1" fmla="val 16200000"/>
                <a:gd name="adj2" fmla="val 0"/>
                <a:gd name="adj3" fmla="val 4642"/>
              </a:avLst>
            </a:prstGeom>
            <a:solidFill>
              <a:srgbClr val="00B0F0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Freeform 7"/>
            <p:cNvSpPr/>
            <p:nvPr/>
          </p:nvSpPr>
          <p:spPr>
            <a:xfrm>
              <a:off x="4070750" y="2094229"/>
              <a:ext cx="1619386" cy="1019840"/>
            </a:xfrm>
            <a:custGeom>
              <a:avLst/>
              <a:gdLst>
                <a:gd name="connsiteX0" fmla="*/ 0 w 1343223"/>
                <a:gd name="connsiteY0" fmla="*/ 671612 h 1343223"/>
                <a:gd name="connsiteX1" fmla="*/ 671612 w 1343223"/>
                <a:gd name="connsiteY1" fmla="*/ 0 h 1343223"/>
                <a:gd name="connsiteX2" fmla="*/ 1343224 w 1343223"/>
                <a:gd name="connsiteY2" fmla="*/ 671612 h 1343223"/>
                <a:gd name="connsiteX3" fmla="*/ 671612 w 1343223"/>
                <a:gd name="connsiteY3" fmla="*/ 1343224 h 1343223"/>
                <a:gd name="connsiteX4" fmla="*/ 0 w 1343223"/>
                <a:gd name="connsiteY4" fmla="*/ 671612 h 1343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3223" h="1343223">
                  <a:moveTo>
                    <a:pt x="0" y="671612"/>
                  </a:moveTo>
                  <a:cubicBezTo>
                    <a:pt x="0" y="300691"/>
                    <a:pt x="300691" y="0"/>
                    <a:pt x="671612" y="0"/>
                  </a:cubicBezTo>
                  <a:cubicBezTo>
                    <a:pt x="1042533" y="0"/>
                    <a:pt x="1343224" y="300691"/>
                    <a:pt x="1343224" y="671612"/>
                  </a:cubicBezTo>
                  <a:cubicBezTo>
                    <a:pt x="1343224" y="1042533"/>
                    <a:pt x="1042533" y="1343224"/>
                    <a:pt x="671612" y="1343224"/>
                  </a:cubicBezTo>
                  <a:cubicBezTo>
                    <a:pt x="300691" y="1343224"/>
                    <a:pt x="0" y="1042533"/>
                    <a:pt x="0" y="671612"/>
                  </a:cubicBezTo>
                  <a:close/>
                </a:path>
              </a:pathLst>
            </a:custGeom>
            <a:solidFill>
              <a:srgbClr val="92D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6108" tIns="176108" rIns="176108" bIns="176108" numCol="1" spcCol="1270" anchor="ctr" anchorCtr="0">
              <a:noAutofit/>
            </a:bodyPr>
            <a:lstStyle/>
            <a:p>
              <a:pPr algn="ctr" defTabSz="1000125">
                <a:lnSpc>
                  <a:spcPct val="90000"/>
                </a:lnSpc>
                <a:spcAft>
                  <a:spcPct val="35000"/>
                </a:spcAft>
              </a:pPr>
              <a:r>
                <a:rPr lang="en-GB" sz="1400" dirty="0"/>
                <a:t>Communities</a:t>
              </a:r>
            </a:p>
          </p:txBody>
        </p:sp>
        <p:sp>
          <p:nvSpPr>
            <p:cNvPr id="9" name="Freeform 8"/>
            <p:cNvSpPr/>
            <p:nvPr/>
          </p:nvSpPr>
          <p:spPr>
            <a:xfrm>
              <a:off x="6776070" y="3962885"/>
              <a:ext cx="1704559" cy="1097608"/>
            </a:xfrm>
            <a:custGeom>
              <a:avLst/>
              <a:gdLst>
                <a:gd name="connsiteX0" fmla="*/ 0 w 1343223"/>
                <a:gd name="connsiteY0" fmla="*/ 671612 h 1343223"/>
                <a:gd name="connsiteX1" fmla="*/ 671612 w 1343223"/>
                <a:gd name="connsiteY1" fmla="*/ 0 h 1343223"/>
                <a:gd name="connsiteX2" fmla="*/ 1343224 w 1343223"/>
                <a:gd name="connsiteY2" fmla="*/ 671612 h 1343223"/>
                <a:gd name="connsiteX3" fmla="*/ 671612 w 1343223"/>
                <a:gd name="connsiteY3" fmla="*/ 1343224 h 1343223"/>
                <a:gd name="connsiteX4" fmla="*/ 0 w 1343223"/>
                <a:gd name="connsiteY4" fmla="*/ 671612 h 1343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3223" h="1343223">
                  <a:moveTo>
                    <a:pt x="0" y="671612"/>
                  </a:moveTo>
                  <a:cubicBezTo>
                    <a:pt x="0" y="300691"/>
                    <a:pt x="300691" y="0"/>
                    <a:pt x="671612" y="0"/>
                  </a:cubicBezTo>
                  <a:cubicBezTo>
                    <a:pt x="1042533" y="0"/>
                    <a:pt x="1343224" y="300691"/>
                    <a:pt x="1343224" y="671612"/>
                  </a:cubicBezTo>
                  <a:cubicBezTo>
                    <a:pt x="1343224" y="1042533"/>
                    <a:pt x="1042533" y="1343224"/>
                    <a:pt x="671612" y="1343224"/>
                  </a:cubicBezTo>
                  <a:cubicBezTo>
                    <a:pt x="300691" y="1343224"/>
                    <a:pt x="0" y="1042533"/>
                    <a:pt x="0" y="671612"/>
                  </a:cubicBezTo>
                  <a:close/>
                </a:path>
              </a:pathLst>
            </a:custGeom>
            <a:solidFill>
              <a:srgbClr val="FFC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6108" tIns="176108" rIns="176108" bIns="176108" numCol="1" spcCol="1270" anchor="ctr" anchorCtr="0">
              <a:noAutofit/>
            </a:bodyPr>
            <a:lstStyle/>
            <a:p>
              <a:pPr algn="ctr" defTabSz="1000125">
                <a:lnSpc>
                  <a:spcPct val="90000"/>
                </a:lnSpc>
                <a:spcAft>
                  <a:spcPct val="35000"/>
                </a:spcAft>
              </a:pPr>
              <a:r>
                <a:rPr lang="es-BO" sz="1600" dirty="0"/>
                <a:t>CSO</a:t>
              </a:r>
              <a:endParaRPr lang="en-GB" sz="1600" dirty="0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874306" y="4087691"/>
              <a:ext cx="1704559" cy="1097608"/>
            </a:xfrm>
            <a:custGeom>
              <a:avLst/>
              <a:gdLst>
                <a:gd name="connsiteX0" fmla="*/ 0 w 1343223"/>
                <a:gd name="connsiteY0" fmla="*/ 671612 h 1343223"/>
                <a:gd name="connsiteX1" fmla="*/ 671612 w 1343223"/>
                <a:gd name="connsiteY1" fmla="*/ 0 h 1343223"/>
                <a:gd name="connsiteX2" fmla="*/ 1343224 w 1343223"/>
                <a:gd name="connsiteY2" fmla="*/ 671612 h 1343223"/>
                <a:gd name="connsiteX3" fmla="*/ 671612 w 1343223"/>
                <a:gd name="connsiteY3" fmla="*/ 1343224 h 1343223"/>
                <a:gd name="connsiteX4" fmla="*/ 0 w 1343223"/>
                <a:gd name="connsiteY4" fmla="*/ 671612 h 1343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3223" h="1343223">
                  <a:moveTo>
                    <a:pt x="0" y="671612"/>
                  </a:moveTo>
                  <a:cubicBezTo>
                    <a:pt x="0" y="300691"/>
                    <a:pt x="300691" y="0"/>
                    <a:pt x="671612" y="0"/>
                  </a:cubicBezTo>
                  <a:cubicBezTo>
                    <a:pt x="1042533" y="0"/>
                    <a:pt x="1343224" y="300691"/>
                    <a:pt x="1343224" y="671612"/>
                  </a:cubicBezTo>
                  <a:cubicBezTo>
                    <a:pt x="1343224" y="1042533"/>
                    <a:pt x="1042533" y="1343224"/>
                    <a:pt x="671612" y="1343224"/>
                  </a:cubicBezTo>
                  <a:cubicBezTo>
                    <a:pt x="300691" y="1343224"/>
                    <a:pt x="0" y="1042533"/>
                    <a:pt x="0" y="671612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6108" tIns="176108" rIns="176108" bIns="176108" numCol="1" spcCol="1270" anchor="ctr" anchorCtr="0">
              <a:noAutofit/>
            </a:bodyPr>
            <a:lstStyle/>
            <a:p>
              <a:pPr algn="ctr" defTabSz="1000125">
                <a:lnSpc>
                  <a:spcPct val="90000"/>
                </a:lnSpc>
                <a:spcAft>
                  <a:spcPct val="35000"/>
                </a:spcAft>
              </a:pPr>
              <a:r>
                <a:rPr lang="es-BO" sz="1600" dirty="0"/>
                <a:t>Business</a:t>
              </a:r>
              <a:endParaRPr lang="en-GB" sz="1600" dirty="0"/>
            </a:p>
          </p:txBody>
        </p:sp>
        <p:sp>
          <p:nvSpPr>
            <p:cNvPr id="35" name="Oval 34"/>
            <p:cNvSpPr/>
            <p:nvPr/>
          </p:nvSpPr>
          <p:spPr>
            <a:xfrm>
              <a:off x="3953412" y="3157035"/>
              <a:ext cx="1832685" cy="1527962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50" dirty="0"/>
            </a:p>
          </p:txBody>
        </p:sp>
        <p:sp>
          <p:nvSpPr>
            <p:cNvPr id="36" name="Oval 35"/>
            <p:cNvSpPr/>
            <p:nvPr/>
          </p:nvSpPr>
          <p:spPr>
            <a:xfrm>
              <a:off x="4341036" y="3442271"/>
              <a:ext cx="1078815" cy="81417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dirty="0">
                  <a:solidFill>
                    <a:schemeClr val="accent6"/>
                  </a:solidFill>
                </a:rPr>
                <a:t>People</a:t>
              </a:r>
            </a:p>
          </p:txBody>
        </p:sp>
        <p:sp>
          <p:nvSpPr>
            <p:cNvPr id="37" name="Oval 36"/>
            <p:cNvSpPr/>
            <p:nvPr/>
          </p:nvSpPr>
          <p:spPr>
            <a:xfrm>
              <a:off x="3076733" y="4319122"/>
              <a:ext cx="1832685" cy="1527962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50" dirty="0"/>
            </a:p>
          </p:txBody>
        </p:sp>
        <p:sp>
          <p:nvSpPr>
            <p:cNvPr id="38" name="Oval 37"/>
            <p:cNvSpPr/>
            <p:nvPr/>
          </p:nvSpPr>
          <p:spPr>
            <a:xfrm>
              <a:off x="3419981" y="4625829"/>
              <a:ext cx="1140663" cy="81417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dirty="0">
                  <a:solidFill>
                    <a:schemeClr val="accent6"/>
                  </a:solidFill>
                </a:rPr>
                <a:t>Funding</a:t>
              </a:r>
            </a:p>
          </p:txBody>
        </p:sp>
        <p:sp>
          <p:nvSpPr>
            <p:cNvPr id="39" name="Oval 38"/>
            <p:cNvSpPr/>
            <p:nvPr/>
          </p:nvSpPr>
          <p:spPr>
            <a:xfrm>
              <a:off x="4830092" y="4268933"/>
              <a:ext cx="1832685" cy="1527962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50" dirty="0"/>
            </a:p>
          </p:txBody>
        </p:sp>
        <p:sp>
          <p:nvSpPr>
            <p:cNvPr id="41" name="Freeform 40"/>
            <p:cNvSpPr/>
            <p:nvPr/>
          </p:nvSpPr>
          <p:spPr>
            <a:xfrm>
              <a:off x="4283968" y="4149080"/>
              <a:ext cx="1224136" cy="614699"/>
            </a:xfrm>
            <a:custGeom>
              <a:avLst/>
              <a:gdLst>
                <a:gd name="connsiteX0" fmla="*/ 0 w 1096003"/>
                <a:gd name="connsiteY0" fmla="*/ 119197 h 715168"/>
                <a:gd name="connsiteX1" fmla="*/ 119197 w 1096003"/>
                <a:gd name="connsiteY1" fmla="*/ 0 h 715168"/>
                <a:gd name="connsiteX2" fmla="*/ 976806 w 1096003"/>
                <a:gd name="connsiteY2" fmla="*/ 0 h 715168"/>
                <a:gd name="connsiteX3" fmla="*/ 1096003 w 1096003"/>
                <a:gd name="connsiteY3" fmla="*/ 119197 h 715168"/>
                <a:gd name="connsiteX4" fmla="*/ 1096003 w 1096003"/>
                <a:gd name="connsiteY4" fmla="*/ 595971 h 715168"/>
                <a:gd name="connsiteX5" fmla="*/ 976806 w 1096003"/>
                <a:gd name="connsiteY5" fmla="*/ 715168 h 715168"/>
                <a:gd name="connsiteX6" fmla="*/ 119197 w 1096003"/>
                <a:gd name="connsiteY6" fmla="*/ 715168 h 715168"/>
                <a:gd name="connsiteX7" fmla="*/ 0 w 1096003"/>
                <a:gd name="connsiteY7" fmla="*/ 595971 h 715168"/>
                <a:gd name="connsiteX8" fmla="*/ 0 w 1096003"/>
                <a:gd name="connsiteY8" fmla="*/ 119197 h 715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96003" h="715168">
                  <a:moveTo>
                    <a:pt x="0" y="119197"/>
                  </a:moveTo>
                  <a:cubicBezTo>
                    <a:pt x="0" y="53366"/>
                    <a:pt x="53366" y="0"/>
                    <a:pt x="119197" y="0"/>
                  </a:cubicBezTo>
                  <a:lnTo>
                    <a:pt x="976806" y="0"/>
                  </a:lnTo>
                  <a:cubicBezTo>
                    <a:pt x="1042637" y="0"/>
                    <a:pt x="1096003" y="53366"/>
                    <a:pt x="1096003" y="119197"/>
                  </a:cubicBezTo>
                  <a:lnTo>
                    <a:pt x="1096003" y="595971"/>
                  </a:lnTo>
                  <a:cubicBezTo>
                    <a:pt x="1096003" y="661802"/>
                    <a:pt x="1042637" y="715168"/>
                    <a:pt x="976806" y="715168"/>
                  </a:cubicBezTo>
                  <a:lnTo>
                    <a:pt x="119197" y="715168"/>
                  </a:lnTo>
                  <a:cubicBezTo>
                    <a:pt x="53366" y="715168"/>
                    <a:pt x="0" y="661802"/>
                    <a:pt x="0" y="595971"/>
                  </a:cubicBezTo>
                  <a:lnTo>
                    <a:pt x="0" y="119197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3344" tIns="163344" rIns="163344" bIns="163344" numCol="1" spcCol="1270" anchor="ctr" anchorCtr="0">
              <a:noAutofit/>
            </a:bodyPr>
            <a:lstStyle/>
            <a:p>
              <a:pPr algn="ctr" defTabSz="1600200">
                <a:lnSpc>
                  <a:spcPct val="90000"/>
                </a:lnSpc>
                <a:spcAft>
                  <a:spcPct val="35000"/>
                </a:spcAft>
              </a:pPr>
              <a:r>
                <a:rPr lang="en-GB" sz="1000" b="1" dirty="0" smtClean="0"/>
                <a:t>Local government</a:t>
              </a:r>
              <a:endParaRPr lang="en-GB" sz="1000" b="1" dirty="0"/>
            </a:p>
          </p:txBody>
        </p:sp>
        <p:sp>
          <p:nvSpPr>
            <p:cNvPr id="40" name="Oval 39"/>
            <p:cNvSpPr/>
            <p:nvPr/>
          </p:nvSpPr>
          <p:spPr>
            <a:xfrm>
              <a:off x="5207026" y="4608104"/>
              <a:ext cx="1078815" cy="81417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accent6"/>
                  </a:solidFill>
                </a:rPr>
                <a:t>Assets</a:t>
              </a:r>
            </a:p>
          </p:txBody>
        </p:sp>
      </p:grpSp>
      <p:sp>
        <p:nvSpPr>
          <p:cNvPr id="25" name="Rectangular Callout 24"/>
          <p:cNvSpPr/>
          <p:nvPr/>
        </p:nvSpPr>
        <p:spPr>
          <a:xfrm>
            <a:off x="6103770" y="5327108"/>
            <a:ext cx="3040230" cy="1368152"/>
          </a:xfrm>
          <a:prstGeom prst="wedgeRectCallout">
            <a:avLst>
              <a:gd name="adj1" fmla="val -96350"/>
              <a:gd name="adj2" fmla="val -89312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000" b="1" dirty="0"/>
              <a:t>Local </a:t>
            </a:r>
            <a:r>
              <a:rPr lang="en-GB" sz="1000" b="1" dirty="0" smtClean="0"/>
              <a:t>governments have </a:t>
            </a:r>
            <a:r>
              <a:rPr lang="en-GB" sz="1000" b="1" dirty="0"/>
              <a:t>the </a:t>
            </a:r>
            <a:r>
              <a:rPr lang="en-GB" sz="1000" b="1" dirty="0" smtClean="0"/>
              <a:t>:</a:t>
            </a:r>
            <a:endParaRPr lang="en-US" sz="1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000" b="1" dirty="0" smtClean="0"/>
              <a:t>Mandate</a:t>
            </a:r>
            <a:r>
              <a:rPr lang="en-US" sz="1000" dirty="0" smtClean="0"/>
              <a:t> </a:t>
            </a:r>
            <a:r>
              <a:rPr lang="en-GB" sz="1000" dirty="0"/>
              <a:t>for the economic and social welfare of the local community</a:t>
            </a:r>
            <a:r>
              <a:rPr lang="en-GB" sz="1000" dirty="0" smtClean="0"/>
              <a:t>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000" b="1" dirty="0" smtClean="0"/>
              <a:t>Legitimacy</a:t>
            </a:r>
            <a:r>
              <a:rPr lang="en-GB" sz="1000" dirty="0" smtClean="0"/>
              <a:t> for coordination and integration of different actors;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1000" b="1" dirty="0" smtClean="0"/>
              <a:t>Normative </a:t>
            </a:r>
            <a:r>
              <a:rPr lang="fr-BE" sz="1000" b="1" dirty="0" err="1" smtClean="0"/>
              <a:t>capacity</a:t>
            </a:r>
            <a:r>
              <a:rPr lang="fr-BE" sz="1000" b="1" dirty="0" smtClean="0"/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1000" b="1" dirty="0" smtClean="0"/>
              <a:t>Responsive </a:t>
            </a:r>
            <a:r>
              <a:rPr lang="fr-BE" sz="1000" dirty="0" smtClean="0"/>
              <a:t>to local </a:t>
            </a:r>
            <a:r>
              <a:rPr lang="fr-BE" sz="1000" dirty="0" err="1" smtClean="0"/>
              <a:t>demands</a:t>
            </a:r>
            <a:r>
              <a:rPr lang="fr-BE" sz="1000" dirty="0" smtClean="0"/>
              <a:t> </a:t>
            </a:r>
            <a:endParaRPr lang="en-GB" sz="1000" dirty="0" smtClean="0"/>
          </a:p>
        </p:txBody>
      </p:sp>
    </p:spTree>
    <p:extLst>
      <p:ext uri="{BB962C8B-B14F-4D97-AF65-F5344CB8AC3E}">
        <p14:creationId xmlns:p14="http://schemas.microsoft.com/office/powerpoint/2010/main" val="14773761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404</Words>
  <Application>Microsoft Macintosh PowerPoint</Application>
  <PresentationFormat>On-screen Show (4:3)</PresentationFormat>
  <Paragraphs>104</Paragraphs>
  <Slides>13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TALD SEMINAR Dar es Salaam, 4-6 April 2016</vt:lpstr>
      <vt:lpstr>WHY the rising popularity of “territorial development”?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Territorial Development is about partnerships</vt:lpstr>
      <vt:lpstr>PowerPoint Presentation</vt:lpstr>
      <vt:lpstr>PowerPoint Presentation</vt:lpstr>
      <vt:lpstr>PowerPoint Presentation</vt:lpstr>
      <vt:lpstr>PowerPoint Presentation</vt:lpstr>
    </vt:vector>
  </TitlesOfParts>
  <Company>ECDPM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TALD SEMINAR Dar es Salaam, 4-6 April 2016</dc:title>
  <dc:creator>Jean Bossuyt</dc:creator>
  <cp:lastModifiedBy>Jean Bossuyt</cp:lastModifiedBy>
  <cp:revision>8</cp:revision>
  <dcterms:created xsi:type="dcterms:W3CDTF">2016-04-05T05:41:21Z</dcterms:created>
  <dcterms:modified xsi:type="dcterms:W3CDTF">2016-04-05T06:42:13Z</dcterms:modified>
</cp:coreProperties>
</file>