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68" r:id="rId5"/>
    <p:sldId id="259" r:id="rId6"/>
    <p:sldId id="272" r:id="rId7"/>
    <p:sldId id="260" r:id="rId8"/>
    <p:sldId id="276" r:id="rId9"/>
    <p:sldId id="275" r:id="rId10"/>
    <p:sldId id="261" r:id="rId11"/>
    <p:sldId id="262" r:id="rId12"/>
    <p:sldId id="263" r:id="rId13"/>
    <p:sldId id="264" r:id="rId14"/>
    <p:sldId id="265" r:id="rId15"/>
    <p:sldId id="267" r:id="rId16"/>
    <p:sldId id="266" r:id="rId17"/>
    <p:sldId id="269" r:id="rId18"/>
    <p:sldId id="271" r:id="rId19"/>
  </p:sldIdLst>
  <p:sldSz cx="9144000" cy="6858000" type="screen4x3"/>
  <p:notesSz cx="6805613" cy="9944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9900"/>
    <a:srgbClr val="006600"/>
    <a:srgbClr val="FFFF00"/>
    <a:srgbClr val="66CCFF"/>
    <a:srgbClr val="33CCFF"/>
    <a:srgbClr val="D60093"/>
    <a:srgbClr val="CC0066"/>
    <a:srgbClr val="808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2502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629016630210492E-2"/>
          <c:y val="4.9312520038708209E-2"/>
          <c:w val="0.92037098336978951"/>
          <c:h val="0.7805032346833258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Core funding</c:v>
                </c:pt>
              </c:strCache>
            </c:strRef>
          </c:tx>
          <c:spPr>
            <a:ln>
              <a:solidFill>
                <a:srgbClr val="33CC33"/>
              </a:solidFill>
            </a:ln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4092</c:v>
                </c:pt>
                <c:pt idx="1">
                  <c:v>4633</c:v>
                </c:pt>
                <c:pt idx="2">
                  <c:v>4630</c:v>
                </c:pt>
                <c:pt idx="3">
                  <c:v>5038</c:v>
                </c:pt>
                <c:pt idx="4">
                  <c:v>5607</c:v>
                </c:pt>
                <c:pt idx="5">
                  <c:v>6458</c:v>
                </c:pt>
                <c:pt idx="6">
                  <c:v>6001</c:v>
                </c:pt>
                <c:pt idx="7">
                  <c:v>5946</c:v>
                </c:pt>
                <c:pt idx="8">
                  <c:v>6345</c:v>
                </c:pt>
                <c:pt idx="9">
                  <c:v>6709</c:v>
                </c:pt>
                <c:pt idx="10">
                  <c:v>6737</c:v>
                </c:pt>
                <c:pt idx="11">
                  <c:v>6743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Non-core funding</c:v>
                </c:pt>
              </c:strCache>
            </c:strRef>
          </c:tx>
          <c:spPr>
            <a:ln>
              <a:solidFill>
                <a:srgbClr val="FF9900"/>
              </a:solidFill>
            </a:ln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8760</c:v>
                </c:pt>
                <c:pt idx="1">
                  <c:v>10198</c:v>
                </c:pt>
                <c:pt idx="2">
                  <c:v>12484</c:v>
                </c:pt>
                <c:pt idx="3">
                  <c:v>12275</c:v>
                </c:pt>
                <c:pt idx="4">
                  <c:v>13609</c:v>
                </c:pt>
                <c:pt idx="5">
                  <c:v>16169</c:v>
                </c:pt>
                <c:pt idx="6">
                  <c:v>15947</c:v>
                </c:pt>
                <c:pt idx="7">
                  <c:v>16958</c:v>
                </c:pt>
                <c:pt idx="8">
                  <c:v>16443</c:v>
                </c:pt>
                <c:pt idx="9">
                  <c:v>17170</c:v>
                </c:pt>
                <c:pt idx="10">
                  <c:v>19703</c:v>
                </c:pt>
                <c:pt idx="11">
                  <c:v>21692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Develop Related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numCache>
            </c:numRef>
          </c:cat>
          <c:val>
            <c:numRef>
              <c:f>Sheet1!$D$2:$D$13</c:f>
              <c:numCache>
                <c:formatCode>General</c:formatCode>
                <c:ptCount val="12"/>
                <c:pt idx="2">
                  <c:v>11300</c:v>
                </c:pt>
                <c:pt idx="3">
                  <c:v>12200</c:v>
                </c:pt>
                <c:pt idx="4">
                  <c:v>13200</c:v>
                </c:pt>
                <c:pt idx="5">
                  <c:v>13900</c:v>
                </c:pt>
                <c:pt idx="6">
                  <c:v>15100</c:v>
                </c:pt>
                <c:pt idx="7">
                  <c:v>16200</c:v>
                </c:pt>
                <c:pt idx="8">
                  <c:v>15190</c:v>
                </c:pt>
                <c:pt idx="9">
                  <c:v>16155</c:v>
                </c:pt>
                <c:pt idx="10">
                  <c:v>16761</c:v>
                </c:pt>
                <c:pt idx="11">
                  <c:v>16871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Human Related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numCache>
            </c:numRef>
          </c:cat>
          <c:val>
            <c:numRef>
              <c:f>Sheet1!$E$2:$E$13</c:f>
              <c:numCache>
                <c:formatCode>General</c:formatCode>
                <c:ptCount val="12"/>
                <c:pt idx="2">
                  <c:v>5000</c:v>
                </c:pt>
                <c:pt idx="3">
                  <c:v>4900</c:v>
                </c:pt>
                <c:pt idx="4">
                  <c:v>5200</c:v>
                </c:pt>
                <c:pt idx="5">
                  <c:v>6600</c:v>
                </c:pt>
                <c:pt idx="6">
                  <c:v>7100</c:v>
                </c:pt>
                <c:pt idx="7">
                  <c:v>7900</c:v>
                </c:pt>
                <c:pt idx="8">
                  <c:v>7571</c:v>
                </c:pt>
                <c:pt idx="9">
                  <c:v>7724</c:v>
                </c:pt>
                <c:pt idx="10">
                  <c:v>9678</c:v>
                </c:pt>
                <c:pt idx="11">
                  <c:v>11563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numCache>
            </c:num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12852</c:v>
                </c:pt>
                <c:pt idx="1">
                  <c:v>14831</c:v>
                </c:pt>
                <c:pt idx="2">
                  <c:v>17411</c:v>
                </c:pt>
                <c:pt idx="3">
                  <c:v>17314</c:v>
                </c:pt>
                <c:pt idx="4">
                  <c:v>19216</c:v>
                </c:pt>
                <c:pt idx="5">
                  <c:v>22627</c:v>
                </c:pt>
                <c:pt idx="6">
                  <c:v>21948</c:v>
                </c:pt>
                <c:pt idx="7">
                  <c:v>22904</c:v>
                </c:pt>
                <c:pt idx="8">
                  <c:v>22788</c:v>
                </c:pt>
                <c:pt idx="9">
                  <c:v>23879</c:v>
                </c:pt>
                <c:pt idx="10">
                  <c:v>26440</c:v>
                </c:pt>
                <c:pt idx="11">
                  <c:v>28435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620096"/>
        <c:axId val="31634176"/>
      </c:lineChart>
      <c:catAx>
        <c:axId val="31620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300"/>
            </a:pPr>
            <a:endParaRPr lang="en-US"/>
          </a:p>
        </c:txPr>
        <c:crossAx val="31634176"/>
        <c:crosses val="autoZero"/>
        <c:auto val="1"/>
        <c:lblAlgn val="ctr"/>
        <c:lblOffset val="100"/>
        <c:noMultiLvlLbl val="0"/>
      </c:catAx>
      <c:valAx>
        <c:axId val="31634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300"/>
            </a:pPr>
            <a:endParaRPr lang="en-US"/>
          </a:p>
        </c:txPr>
        <c:crossAx val="31620096"/>
        <c:crosses val="autoZero"/>
        <c:crossBetween val="between"/>
      </c:valAx>
    </c:plotArea>
    <c:legend>
      <c:legendPos val="b"/>
      <c:layout/>
      <c:overlay val="0"/>
      <c:spPr>
        <a:ln>
          <a:solidFill>
            <a:schemeClr val="tx2"/>
          </a:solidFill>
        </a:ln>
      </c:spPr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338169534363767E-2"/>
          <c:y val="3.6650850044621118E-2"/>
          <c:w val="0.91466183046563621"/>
          <c:h val="0.8048793692810299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3699</c:v>
                </c:pt>
                <c:pt idx="1">
                  <c:v>3958</c:v>
                </c:pt>
                <c:pt idx="2">
                  <c:v>4240</c:v>
                </c:pt>
                <c:pt idx="3">
                  <c:v>6088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EC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1614</c:v>
                </c:pt>
                <c:pt idx="1">
                  <c:v>1731</c:v>
                </c:pt>
                <c:pt idx="2">
                  <c:v>1877</c:v>
                </c:pt>
                <c:pt idx="3">
                  <c:v>2055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UK</c:v>
                </c:pt>
              </c:strCache>
            </c:strRef>
          </c:tx>
          <c:spPr>
            <a:ln>
              <a:solidFill>
                <a:srgbClr val="99CCFF"/>
              </a:solidFill>
            </a:ln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1319</c:v>
                </c:pt>
                <c:pt idx="1">
                  <c:v>1661</c:v>
                </c:pt>
                <c:pt idx="2">
                  <c:v>2176</c:v>
                </c:pt>
                <c:pt idx="3">
                  <c:v>2086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JAP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Sheet1!$E$2:$E$5</c:f>
              <c:numCache>
                <c:formatCode>General</c:formatCode>
                <c:ptCount val="4"/>
                <c:pt idx="0">
                  <c:v>1662</c:v>
                </c:pt>
                <c:pt idx="1">
                  <c:v>1467</c:v>
                </c:pt>
                <c:pt idx="2">
                  <c:v>1572</c:v>
                </c:pt>
                <c:pt idx="3">
                  <c:v>1268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NGO/PRIV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dPt>
            <c:idx val="1"/>
            <c:bubble3D val="0"/>
            <c:spPr>
              <a:ln>
                <a:solidFill>
                  <a:srgbClr val="00B050"/>
                </a:solidFill>
              </a:ln>
            </c:spPr>
          </c:dPt>
          <c:dPt>
            <c:idx val="2"/>
            <c:bubble3D val="0"/>
            <c:spPr>
              <a:ln>
                <a:solidFill>
                  <a:srgbClr val="00B050"/>
                </a:solidFill>
              </a:ln>
            </c:spPr>
          </c:dPt>
          <c:dPt>
            <c:idx val="3"/>
            <c:bubble3D val="0"/>
            <c:spPr>
              <a:ln>
                <a:solidFill>
                  <a:srgbClr val="00B050"/>
                </a:solidFill>
              </a:ln>
            </c:spPr>
          </c:dPt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Sheet1!$F$2:$F$5</c:f>
              <c:numCache>
                <c:formatCode>General</c:formatCode>
                <c:ptCount val="4"/>
                <c:pt idx="0">
                  <c:v>1996</c:v>
                </c:pt>
                <c:pt idx="1">
                  <c:v>2177</c:v>
                </c:pt>
                <c:pt idx="2">
                  <c:v>2569</c:v>
                </c:pt>
                <c:pt idx="3">
                  <c:v>3479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6312064"/>
        <c:axId val="98668928"/>
      </c:lineChart>
      <c:catAx>
        <c:axId val="86312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8668928"/>
        <c:crosses val="autoZero"/>
        <c:auto val="1"/>
        <c:lblAlgn val="ctr"/>
        <c:lblOffset val="100"/>
        <c:noMultiLvlLbl val="0"/>
      </c:catAx>
      <c:valAx>
        <c:axId val="98668928"/>
        <c:scaling>
          <c:orientation val="minMax"/>
          <c:max val="6100"/>
          <c:min val="12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spPr>
          <a:noFill/>
        </c:spPr>
        <c:txPr>
          <a:bodyPr/>
          <a:lstStyle/>
          <a:p>
            <a:pPr>
              <a:defRPr sz="1400"/>
            </a:pPr>
            <a:endParaRPr lang="en-US"/>
          </a:p>
        </c:txPr>
        <c:crossAx val="86312064"/>
        <c:crosses val="autoZero"/>
        <c:crossBetween val="between"/>
      </c:val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0.16564608243414017"/>
          <c:y val="0.94318505673282682"/>
          <c:w val="0.70111512102653839"/>
          <c:h val="5.5871207546987531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0631622436084377E-2"/>
          <c:y val="4.7640948535178411E-2"/>
          <c:w val="0.90239306892194027"/>
          <c:h val="0.7393618174078757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669</c:v>
                </c:pt>
                <c:pt idx="1">
                  <c:v>699</c:v>
                </c:pt>
                <c:pt idx="2">
                  <c:v>910</c:v>
                </c:pt>
                <c:pt idx="3">
                  <c:v>1160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</c:v>
                </c:pt>
              </c:strCache>
            </c:strRef>
          </c:tx>
          <c:spPr>
            <a:ln>
              <a:solidFill>
                <a:srgbClr val="CC6600"/>
              </a:solidFill>
            </a:ln>
          </c:spPr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925</c:v>
                </c:pt>
                <c:pt idx="1">
                  <c:v>990</c:v>
                </c:pt>
                <c:pt idx="2">
                  <c:v>1157</c:v>
                </c:pt>
                <c:pt idx="3">
                  <c:v>1011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NOR</c:v>
                </c:pt>
              </c:strCache>
            </c:strRef>
          </c:tx>
          <c:spPr>
            <a:ln>
              <a:solidFill>
                <a:srgbClr val="2D5EC1"/>
              </a:solidFill>
            </a:ln>
          </c:spPr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977</c:v>
                </c:pt>
                <c:pt idx="1">
                  <c:v>962</c:v>
                </c:pt>
                <c:pt idx="2">
                  <c:v>1085</c:v>
                </c:pt>
                <c:pt idx="3">
                  <c:v>1002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CAN</c:v>
                </c:pt>
              </c:strCache>
            </c:strRef>
          </c:tx>
          <c:spPr>
            <a:ln>
              <a:solidFill>
                <a:srgbClr val="00FF00"/>
              </a:solidFill>
            </a:ln>
          </c:spPr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Sheet1!$E$2:$E$5</c:f>
              <c:numCache>
                <c:formatCode>General</c:formatCode>
                <c:ptCount val="4"/>
                <c:pt idx="0">
                  <c:v>913</c:v>
                </c:pt>
                <c:pt idx="1">
                  <c:v>989</c:v>
                </c:pt>
                <c:pt idx="2">
                  <c:v>1049</c:v>
                </c:pt>
                <c:pt idx="3">
                  <c:v>868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NL</c:v>
                </c:pt>
              </c:strCache>
            </c:strRef>
          </c:tx>
          <c:spPr>
            <a:ln>
              <a:solidFill>
                <a:srgbClr val="00CC66"/>
              </a:solidFill>
            </a:ln>
          </c:spPr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Sheet1!$F$2:$F$5</c:f>
              <c:numCache>
                <c:formatCode>General</c:formatCode>
                <c:ptCount val="4"/>
                <c:pt idx="0">
                  <c:v>749</c:v>
                </c:pt>
                <c:pt idx="1">
                  <c:v>880</c:v>
                </c:pt>
                <c:pt idx="2">
                  <c:v>741</c:v>
                </c:pt>
                <c:pt idx="3">
                  <c:v>805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AUS</c:v>
                </c:pt>
              </c:strCache>
            </c:strRef>
          </c:tx>
          <c:spPr>
            <a:ln>
              <a:solidFill>
                <a:srgbClr val="33CCFF"/>
              </a:solidFill>
            </a:ln>
          </c:spPr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Sheet1!$G$2:$G$5</c:f>
              <c:numCache>
                <c:formatCode>General</c:formatCode>
                <c:ptCount val="4"/>
                <c:pt idx="0">
                  <c:v>619</c:v>
                </c:pt>
                <c:pt idx="1">
                  <c:v>565</c:v>
                </c:pt>
                <c:pt idx="2">
                  <c:v>496</c:v>
                </c:pt>
                <c:pt idx="3">
                  <c:v>542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DK</c:v>
                </c:pt>
              </c:strCache>
            </c:strRef>
          </c:tx>
          <c:spPr>
            <a:ln>
              <a:solidFill>
                <a:srgbClr val="99CC00"/>
              </a:solidFill>
            </a:ln>
          </c:spPr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Sheet1!$H$2:$H$5</c:f>
              <c:numCache>
                <c:formatCode>General</c:formatCode>
                <c:ptCount val="4"/>
                <c:pt idx="0">
                  <c:v>398</c:v>
                </c:pt>
                <c:pt idx="1">
                  <c:v>401</c:v>
                </c:pt>
                <c:pt idx="2">
                  <c:v>468</c:v>
                </c:pt>
                <c:pt idx="3">
                  <c:v>503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SWI</c:v>
                </c:pt>
              </c:strCache>
            </c:strRef>
          </c:tx>
          <c:spPr>
            <a:ln>
              <a:solidFill>
                <a:srgbClr val="006600"/>
              </a:solidFill>
            </a:ln>
          </c:spPr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Sheet1!$I$2:$I$5</c:f>
              <c:numCache>
                <c:formatCode>General</c:formatCode>
                <c:ptCount val="4"/>
                <c:pt idx="0">
                  <c:v>291</c:v>
                </c:pt>
                <c:pt idx="1">
                  <c:v>351</c:v>
                </c:pt>
                <c:pt idx="2">
                  <c:v>482</c:v>
                </c:pt>
                <c:pt idx="3">
                  <c:v>495</c:v>
                </c:pt>
              </c:numCache>
            </c:numRef>
          </c:val>
          <c:smooth val="0"/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ARG</c:v>
                </c:pt>
              </c:strCache>
            </c:strRef>
          </c:tx>
          <c:spPr>
            <a:ln>
              <a:solidFill>
                <a:schemeClr val="accent6">
                  <a:lumMod val="40000"/>
                  <a:lumOff val="60000"/>
                </a:schemeClr>
              </a:solidFill>
            </a:ln>
          </c:spPr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Sheet1!$J$2:$J$5</c:f>
              <c:numCache>
                <c:formatCode>General</c:formatCode>
                <c:ptCount val="4"/>
                <c:pt idx="0">
                  <c:v>352</c:v>
                </c:pt>
                <c:pt idx="1">
                  <c:v>371</c:v>
                </c:pt>
                <c:pt idx="2">
                  <c:v>359</c:v>
                </c:pt>
                <c:pt idx="3">
                  <c:v>258</c:v>
                </c:pt>
              </c:numCache>
            </c:numRef>
          </c:val>
          <c:smooth val="0"/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ES</c:v>
                </c:pt>
              </c:strCache>
            </c:strRef>
          </c:tx>
          <c:spPr>
            <a:ln>
              <a:solidFill>
                <a:srgbClr val="CC0066"/>
              </a:solidFill>
            </a:ln>
          </c:spPr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Sheet1!$K$2:$K$5</c:f>
              <c:numCache>
                <c:formatCode>General</c:formatCode>
                <c:ptCount val="4"/>
                <c:pt idx="0">
                  <c:v>476</c:v>
                </c:pt>
                <c:pt idx="1">
                  <c:v>230</c:v>
                </c:pt>
                <c:pt idx="2">
                  <c:v>138</c:v>
                </c:pt>
                <c:pt idx="3">
                  <c:v>102</c:v>
                </c:pt>
              </c:numCache>
            </c:numRef>
          </c:val>
          <c:smooth val="0"/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BE</c:v>
                </c:pt>
              </c:strCache>
            </c:strRef>
          </c:tx>
          <c:spPr>
            <a:ln>
              <a:solidFill>
                <a:srgbClr val="D60093"/>
              </a:solidFill>
            </a:ln>
          </c:spPr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Sheet1!$L$2:$L$5</c:f>
              <c:numCache>
                <c:formatCode>General</c:formatCode>
                <c:ptCount val="4"/>
                <c:pt idx="0">
                  <c:v>277</c:v>
                </c:pt>
                <c:pt idx="1">
                  <c:v>205</c:v>
                </c:pt>
                <c:pt idx="2">
                  <c:v>237</c:v>
                </c:pt>
                <c:pt idx="3">
                  <c:v>238</c:v>
                </c:pt>
              </c:numCache>
            </c:numRef>
          </c:val>
          <c:smooth val="0"/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FI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dPt>
            <c:idx val="2"/>
            <c:bubble3D val="0"/>
            <c:spPr>
              <a:ln>
                <a:solidFill>
                  <a:srgbClr val="808000"/>
                </a:solidFill>
              </a:ln>
            </c:spPr>
          </c:dPt>
          <c:dPt>
            <c:idx val="3"/>
            <c:bubble3D val="0"/>
            <c:spPr>
              <a:ln>
                <a:solidFill>
                  <a:srgbClr val="808000"/>
                </a:solidFill>
              </a:ln>
            </c:spPr>
          </c:dPt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Sheet1!$M$2:$M$5</c:f>
              <c:numCache>
                <c:formatCode>General</c:formatCode>
                <c:ptCount val="4"/>
                <c:pt idx="0">
                  <c:v>285</c:v>
                </c:pt>
                <c:pt idx="1">
                  <c:v>270</c:v>
                </c:pt>
                <c:pt idx="2">
                  <c:v>320</c:v>
                </c:pt>
                <c:pt idx="3">
                  <c:v>369</c:v>
                </c:pt>
              </c:numCache>
            </c:numRef>
          </c:val>
          <c:smooth val="0"/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FR</c:v>
                </c:pt>
              </c:strCache>
            </c:strRef>
          </c:tx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Sheet1!$N$2:$N$5</c:f>
              <c:numCache>
                <c:formatCode>General</c:formatCode>
                <c:ptCount val="4"/>
                <c:pt idx="0">
                  <c:v>290</c:v>
                </c:pt>
                <c:pt idx="1">
                  <c:v>268</c:v>
                </c:pt>
                <c:pt idx="2">
                  <c:v>261</c:v>
                </c:pt>
                <c:pt idx="3">
                  <c:v>251</c:v>
                </c:pt>
              </c:numCache>
            </c:numRef>
          </c:val>
          <c:smooth val="0"/>
        </c:ser>
        <c:ser>
          <c:idx val="13"/>
          <c:order val="13"/>
          <c:tx>
            <c:strRef>
              <c:f>Sheet1!$O$1</c:f>
              <c:strCache>
                <c:ptCount val="1"/>
                <c:pt idx="0">
                  <c:v>IT</c:v>
                </c:pt>
              </c:strCache>
            </c:strRef>
          </c:tx>
          <c:spPr>
            <a:ln>
              <a:solidFill>
                <a:srgbClr val="66CCFF"/>
              </a:solidFill>
            </a:ln>
          </c:spPr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Sheet1!$O$2:$O$5</c:f>
              <c:numCache>
                <c:formatCode>General</c:formatCode>
                <c:ptCount val="4"/>
                <c:pt idx="0">
                  <c:v>310</c:v>
                </c:pt>
                <c:pt idx="1">
                  <c:v>223</c:v>
                </c:pt>
                <c:pt idx="2">
                  <c:v>262</c:v>
                </c:pt>
                <c:pt idx="3">
                  <c:v>269</c:v>
                </c:pt>
              </c:numCache>
            </c:numRef>
          </c:val>
          <c:smooth val="0"/>
        </c:ser>
        <c:ser>
          <c:idx val="14"/>
          <c:order val="14"/>
          <c:tx>
            <c:strRef>
              <c:f>Sheet1!$P$1</c:f>
              <c:strCache>
                <c:ptCount val="1"/>
                <c:pt idx="0">
                  <c:v>BRA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Sheet1!$P$2:$P$5</c:f>
              <c:numCache>
                <c:formatCode>General</c:formatCode>
                <c:ptCount val="4"/>
                <c:pt idx="0">
                  <c:v>252</c:v>
                </c:pt>
                <c:pt idx="1">
                  <c:v>291</c:v>
                </c:pt>
                <c:pt idx="2">
                  <c:v>227</c:v>
                </c:pt>
                <c:pt idx="3">
                  <c:v>183</c:v>
                </c:pt>
              </c:numCache>
            </c:numRef>
          </c:val>
          <c:smooth val="0"/>
        </c:ser>
        <c:ser>
          <c:idx val="15"/>
          <c:order val="15"/>
          <c:tx>
            <c:strRef>
              <c:f>Sheet1!$Q$1</c:f>
              <c:strCache>
                <c:ptCount val="1"/>
                <c:pt idx="0">
                  <c:v>SAU</c:v>
                </c:pt>
              </c:strCache>
            </c:strRef>
          </c:tx>
          <c:spPr>
            <a:ln>
              <a:solidFill>
                <a:srgbClr val="FF9900"/>
              </a:solidFill>
            </a:ln>
          </c:spPr>
          <c:cat>
            <c:numRef>
              <c:f>Sheet1!$A$2:$A$5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Sheet1!$Q$2:$Q$5</c:f>
              <c:numCache>
                <c:formatCode>General</c:formatCode>
                <c:ptCount val="4"/>
                <c:pt idx="0">
                  <c:v>225</c:v>
                </c:pt>
                <c:pt idx="1">
                  <c:v>165</c:v>
                </c:pt>
                <c:pt idx="2">
                  <c:v>196</c:v>
                </c:pt>
                <c:pt idx="3">
                  <c:v>583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2461312"/>
        <c:axId val="75582080"/>
      </c:lineChart>
      <c:catAx>
        <c:axId val="72461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5582080"/>
        <c:crosses val="autoZero"/>
        <c:auto val="1"/>
        <c:lblAlgn val="ctr"/>
        <c:lblOffset val="100"/>
        <c:noMultiLvlLbl val="0"/>
      </c:catAx>
      <c:valAx>
        <c:axId val="75582080"/>
        <c:scaling>
          <c:orientation val="minMax"/>
          <c:max val="1200"/>
          <c:min val="1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724613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1249635462233887E-2"/>
          <c:y val="0.88174618669821003"/>
          <c:w val="0.89447603771750761"/>
          <c:h val="0.1020058228824248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183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183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DECACD08-7A15-4A0F-92BE-BCEE6C421C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0808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183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4" y="4723170"/>
            <a:ext cx="5445126" cy="4475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183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CD524493-7C97-406D-B165-16CB201BA11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643792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596EBDD2-EE68-42AE-985B-D730D9C8BFFB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08533-DEB2-4359-8ABD-4A7E53045B2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2843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51BE88-0332-4DD3-9429-7D91A67C242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97586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BF9C1-4E42-4ACF-BEB6-B6ECE71558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23957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A5DB5A-6645-4D7F-8304-F848556969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762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3AB23D-42D2-49CC-9872-3596F2880EB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25923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6400A7-F3FB-4F12-90E3-E5EE858F9C8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5703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F78877-BC3B-4A1E-9A65-32B8922B35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52734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0A7031-4584-47AD-8F03-9243AA0B269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75249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1080F-8056-4895-A6A6-6620E38B970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0371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AF16DF-E09A-4FE4-80D0-77E4C13A480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7016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21BED7F6-E7B9-4B7A-81D6-CA43A11B61EA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uments-dds-ny.un.org/doc/UNDOC/GEN/N12/492/16/PDF/N1249216.pdf?OpenElement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.org/ecosoc/sites/www.un.org.ecosoc/files/files/en/qcpr/dialogue-roadmap-phase-2.pdf" TargetMode="External"/><Relationship Id="rId2" Type="http://schemas.openxmlformats.org/officeDocument/2006/relationships/hyperlink" Target="http://www.un.org/en/ecosoc/qcpr/pdf/ecosoc_dialogue_report_phase_i.pdf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undg.org/home/resident-coordinators/" TargetMode="External"/><Relationship Id="rId7" Type="http://schemas.openxmlformats.org/officeDocument/2006/relationships/hyperlink" Target="https://undg.org/home/undg-mechanisms/sustainable-development-working-group/country-support/" TargetMode="External"/><Relationship Id="rId2" Type="http://schemas.openxmlformats.org/officeDocument/2006/relationships/hyperlink" Target="https://undg.org/home/country-teams/unct-hom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ndg.org/home/guidance-policies/delivering-as-one/standard-operating-procedures-non-pilots/" TargetMode="External"/><Relationship Id="rId5" Type="http://schemas.openxmlformats.org/officeDocument/2006/relationships/hyperlink" Target="https://undg.org/home/guidance-policies/delivering-as-one/delivering-as-one-background/" TargetMode="External"/><Relationship Id="rId4" Type="http://schemas.openxmlformats.org/officeDocument/2006/relationships/hyperlink" Target="https://undg.org/home/guidance-policies/common-country-programmingundaf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043608" y="2204864"/>
            <a:ext cx="6840760" cy="790575"/>
          </a:xfrm>
        </p:spPr>
        <p:txBody>
          <a:bodyPr/>
          <a:lstStyle/>
          <a:p>
            <a:r>
              <a:rPr lang="fr-BE" altLang="en-US" sz="4000" smtClean="0"/>
              <a:t>Meeting DEVCO UN WG</a:t>
            </a:r>
            <a:endParaRPr lang="en-GB" altLang="en-US" sz="40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23528" y="3573016"/>
            <a:ext cx="8820472" cy="1728787"/>
          </a:xfrm>
        </p:spPr>
        <p:txBody>
          <a:bodyPr/>
          <a:lstStyle/>
          <a:p>
            <a:pPr algn="ctr"/>
            <a:r>
              <a:rPr lang="en-GB" altLang="en-US" dirty="0" smtClean="0"/>
              <a:t>Reform of the UN Development System in the context of 2030 Agenda </a:t>
            </a:r>
          </a:p>
          <a:p>
            <a:pPr algn="ctr"/>
            <a:endParaRPr lang="en-GB" altLang="en-US" dirty="0"/>
          </a:p>
          <a:p>
            <a:pPr algn="ctr"/>
            <a:r>
              <a:rPr lang="en-GB" altLang="en-US" sz="2300" dirty="0" smtClean="0"/>
              <a:t>Pedro Henriques DEVCO.A.3</a:t>
            </a:r>
          </a:p>
          <a:p>
            <a:pPr algn="ctr"/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196752"/>
            <a:ext cx="8229600" cy="576064"/>
          </a:xfrm>
        </p:spPr>
        <p:txBody>
          <a:bodyPr/>
          <a:lstStyle/>
          <a:p>
            <a:pPr algn="ctr"/>
            <a:r>
              <a:rPr lang="en-US" altLang="en-US" sz="2800" dirty="0" smtClean="0"/>
              <a:t>Which APFs benefited </a:t>
            </a:r>
            <a:r>
              <a:rPr lang="en-US" altLang="en-US" sz="2800" dirty="0" smtClean="0"/>
              <a:t>most?  </a:t>
            </a:r>
            <a:endParaRPr lang="en-US" altLang="en-US" sz="2800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2816"/>
            <a:ext cx="8435280" cy="4680519"/>
          </a:xfrm>
        </p:spPr>
        <p:txBody>
          <a:bodyPr/>
          <a:lstStyle/>
          <a:p>
            <a:pPr>
              <a:spcAft>
                <a:spcPts val="400"/>
              </a:spcAft>
            </a:pPr>
            <a:r>
              <a:rPr lang="en-US" altLang="en-US" sz="1600" dirty="0" smtClean="0"/>
              <a:t>89 % goes to 10 APFs </a:t>
            </a:r>
            <a:r>
              <a:rPr lang="en-US" altLang="en-US" sz="1500" dirty="0" smtClean="0"/>
              <a:t>(by ranking order 2014: WFP, UNICEF, UNDP, UNHCR, WHO, UNRWA, FAO, UNFPA, UNESCO, ILO)</a:t>
            </a:r>
            <a:r>
              <a:rPr lang="en-US" altLang="en-US" sz="1600" dirty="0" smtClean="0"/>
              <a:t>; 73% if taken first 5 APF </a:t>
            </a:r>
          </a:p>
          <a:p>
            <a:pPr>
              <a:spcAft>
                <a:spcPts val="0"/>
              </a:spcAft>
            </a:pPr>
            <a:r>
              <a:rPr lang="en-US" altLang="en-US" sz="1600" dirty="0" smtClean="0"/>
              <a:t>This concentration has maintained stable over 2003-2014 just raking changed notably: </a:t>
            </a:r>
          </a:p>
          <a:p>
            <a:pPr lvl="1">
              <a:spcAft>
                <a:spcPts val="0"/>
              </a:spcAft>
            </a:pPr>
            <a:r>
              <a:rPr lang="en-US" altLang="en-US" sz="1500" b="0" i="1" dirty="0" smtClean="0"/>
              <a:t>UNDP ranked 1</a:t>
            </a:r>
            <a:r>
              <a:rPr lang="en-US" altLang="en-US" sz="1500" b="0" i="1" baseline="30000" dirty="0" smtClean="0"/>
              <a:t>st</a:t>
            </a:r>
            <a:r>
              <a:rPr lang="en-US" altLang="en-US" sz="1500" b="0" i="1" dirty="0" smtClean="0"/>
              <a:t> most years except 2008 and 2014, when WFP ranked 1</a:t>
            </a:r>
            <a:r>
              <a:rPr lang="en-US" altLang="en-US" sz="1500" b="0" i="1" baseline="30000" dirty="0" smtClean="0"/>
              <a:t>st</a:t>
            </a:r>
            <a:endParaRPr lang="en-US" altLang="en-US" sz="1500" b="0" i="1" dirty="0" smtClean="0"/>
          </a:p>
          <a:p>
            <a:pPr lvl="1">
              <a:spcAft>
                <a:spcPts val="0"/>
              </a:spcAft>
            </a:pPr>
            <a:r>
              <a:rPr lang="en-US" altLang="en-US" sz="1500" b="0" i="1" dirty="0" smtClean="0"/>
              <a:t>UNICEF ranked either 2</a:t>
            </a:r>
            <a:r>
              <a:rPr lang="en-US" altLang="en-US" sz="1500" b="0" i="1" baseline="30000" dirty="0" smtClean="0"/>
              <a:t>nd</a:t>
            </a:r>
            <a:r>
              <a:rPr lang="en-US" altLang="en-US" sz="1500" b="0" i="1" dirty="0" smtClean="0"/>
              <a:t> or 3</a:t>
            </a:r>
            <a:r>
              <a:rPr lang="en-US" altLang="en-US" sz="1500" b="0" i="1" baseline="30000" dirty="0" smtClean="0"/>
              <a:t>rd</a:t>
            </a:r>
            <a:r>
              <a:rPr lang="en-US" altLang="en-US" sz="1500" b="0" i="1" dirty="0" smtClean="0"/>
              <a:t>; </a:t>
            </a:r>
          </a:p>
          <a:p>
            <a:pPr lvl="1">
              <a:spcAft>
                <a:spcPts val="0"/>
              </a:spcAft>
            </a:pPr>
            <a:r>
              <a:rPr lang="en-US" altLang="en-US" sz="1500" b="0" i="1" dirty="0" smtClean="0"/>
              <a:t>WHO ranked 4</a:t>
            </a:r>
            <a:r>
              <a:rPr lang="en-US" altLang="en-US" sz="1500" b="0" i="1" baseline="30000" dirty="0" smtClean="0"/>
              <a:t>th</a:t>
            </a:r>
            <a:r>
              <a:rPr lang="en-US" altLang="en-US" sz="1500" b="0" i="1" dirty="0" smtClean="0"/>
              <a:t> in 2003-2008; 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en-US" sz="1500" b="0" i="1" dirty="0" smtClean="0"/>
              <a:t>IFAD was among the first 10 some years       </a:t>
            </a:r>
          </a:p>
          <a:p>
            <a:pPr>
              <a:spcAft>
                <a:spcPts val="400"/>
              </a:spcAft>
            </a:pPr>
            <a:r>
              <a:rPr lang="en-US" altLang="en-US" sz="1600" dirty="0" smtClean="0"/>
              <a:t>EC contributes to 29 APFs, but also focus on 89% on 10 APFs: </a:t>
            </a:r>
            <a:r>
              <a:rPr lang="en-US" altLang="en-US" sz="1400" dirty="0" smtClean="0"/>
              <a:t>UNDP, WFP, UNICEF, UNCHR, UNRWA, FAO, WHO, UNEP, IFAD, HABITAT);</a:t>
            </a:r>
            <a:r>
              <a:rPr lang="en-GB" altLang="en-US" sz="1400" dirty="0" smtClean="0"/>
              <a:t> 73</a:t>
            </a:r>
            <a:r>
              <a:rPr lang="en-GB" altLang="en-US" sz="1400" dirty="0"/>
              <a:t>% if taken first 5 APF </a:t>
            </a:r>
            <a:endParaRPr lang="en-US" altLang="en-US" sz="1400" dirty="0" smtClean="0"/>
          </a:p>
          <a:p>
            <a:pPr>
              <a:spcAft>
                <a:spcPts val="400"/>
              </a:spcAft>
            </a:pPr>
            <a:r>
              <a:rPr lang="en-US" altLang="en-US" sz="1600" dirty="0" smtClean="0"/>
              <a:t>EC finances almost exclusively non-core resources, but small amount of core resources to UNRWA</a:t>
            </a:r>
            <a:r>
              <a:rPr lang="en-US" altLang="en-US" sz="1600" dirty="0" smtClean="0"/>
              <a:t>. In 2014: </a:t>
            </a:r>
          </a:p>
          <a:p>
            <a:pPr>
              <a:spcAft>
                <a:spcPts val="400"/>
              </a:spcAft>
            </a:pPr>
            <a:r>
              <a:rPr lang="en-US" altLang="en-US" sz="1500" dirty="0" smtClean="0"/>
              <a:t>EC </a:t>
            </a:r>
            <a:r>
              <a:rPr lang="en-US" altLang="en-US" sz="1500" dirty="0" smtClean="0"/>
              <a:t>is the 1</a:t>
            </a:r>
            <a:r>
              <a:rPr lang="en-US" altLang="en-US" sz="1500" baseline="30000" dirty="0" smtClean="0"/>
              <a:t>st</a:t>
            </a:r>
            <a:r>
              <a:rPr lang="en-US" altLang="en-US" sz="1500" dirty="0" smtClean="0"/>
              <a:t> main donor for </a:t>
            </a:r>
            <a:r>
              <a:rPr lang="en-US" altLang="en-US" sz="1400" dirty="0" smtClean="0"/>
              <a:t>FAO, IFAD, HABITAT, UNCTAD, UNIDO, ITC, UPU (+ECE)</a:t>
            </a:r>
          </a:p>
          <a:p>
            <a:pPr>
              <a:spcAft>
                <a:spcPts val="400"/>
              </a:spcAft>
            </a:pPr>
            <a:r>
              <a:rPr lang="en-US" altLang="en-US" sz="1500" dirty="0" smtClean="0"/>
              <a:t>EC </a:t>
            </a:r>
            <a:r>
              <a:rPr lang="en-US" altLang="en-US" sz="1500" dirty="0"/>
              <a:t>is the </a:t>
            </a:r>
            <a:r>
              <a:rPr lang="en-US" altLang="en-US" sz="1500" dirty="0" smtClean="0"/>
              <a:t>2</a:t>
            </a:r>
            <a:r>
              <a:rPr lang="en-US" altLang="en-US" sz="1500" baseline="30000" dirty="0" smtClean="0"/>
              <a:t>nd</a:t>
            </a:r>
            <a:r>
              <a:rPr lang="en-US" altLang="en-US" sz="1500" dirty="0" smtClean="0"/>
              <a:t> main </a:t>
            </a:r>
            <a:r>
              <a:rPr lang="en-US" altLang="en-US" sz="1500" dirty="0"/>
              <a:t>donor </a:t>
            </a:r>
            <a:r>
              <a:rPr lang="en-US" altLang="en-US" sz="1500" dirty="0" smtClean="0"/>
              <a:t>for </a:t>
            </a:r>
            <a:r>
              <a:rPr lang="en-US" altLang="en-US" sz="1400" dirty="0" smtClean="0"/>
              <a:t>UNDP, UNHCR, UNEP, UNODC, UNRWA, UNCDF, ESA </a:t>
            </a:r>
          </a:p>
          <a:p>
            <a:pPr>
              <a:spcAft>
                <a:spcPts val="400"/>
              </a:spcAft>
            </a:pPr>
            <a:r>
              <a:rPr lang="en-US" altLang="en-US" sz="1500" dirty="0" smtClean="0"/>
              <a:t>EC is the 3</a:t>
            </a:r>
            <a:r>
              <a:rPr lang="en-US" altLang="en-US" sz="1500" baseline="30000" dirty="0" smtClean="0"/>
              <a:t>rd</a:t>
            </a:r>
            <a:r>
              <a:rPr lang="en-US" altLang="en-US" sz="1500" dirty="0" smtClean="0"/>
              <a:t>  </a:t>
            </a:r>
            <a:r>
              <a:rPr lang="en-US" altLang="en-US" sz="1500" dirty="0"/>
              <a:t>main donor </a:t>
            </a:r>
            <a:r>
              <a:rPr lang="en-US" altLang="en-US" sz="1500" dirty="0" smtClean="0"/>
              <a:t>for </a:t>
            </a:r>
            <a:r>
              <a:rPr lang="en-US" altLang="en-US" sz="1400" dirty="0" smtClean="0"/>
              <a:t>WFP, UNICEF, (+ECLAC)</a:t>
            </a:r>
          </a:p>
          <a:p>
            <a:r>
              <a:rPr lang="en-US" altLang="en-US" sz="1500" dirty="0"/>
              <a:t>EC is the </a:t>
            </a:r>
            <a:r>
              <a:rPr lang="en-US" altLang="en-US" sz="1500" dirty="0" smtClean="0"/>
              <a:t>4</a:t>
            </a:r>
            <a:r>
              <a:rPr lang="en-US" altLang="en-US" sz="1500" baseline="30000" dirty="0" smtClean="0"/>
              <a:t>th</a:t>
            </a:r>
            <a:r>
              <a:rPr lang="en-US" altLang="en-US" sz="1500" dirty="0" smtClean="0"/>
              <a:t> main </a:t>
            </a:r>
            <a:r>
              <a:rPr lang="en-US" altLang="en-US" sz="1500" dirty="0"/>
              <a:t>donor </a:t>
            </a:r>
            <a:r>
              <a:rPr lang="en-US" altLang="en-US" sz="1500" dirty="0" smtClean="0"/>
              <a:t>for </a:t>
            </a:r>
            <a:r>
              <a:rPr lang="en-US" altLang="en-US" sz="1400" dirty="0" smtClean="0"/>
              <a:t>OCHA</a:t>
            </a:r>
            <a:endParaRPr lang="en-US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23483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268761"/>
            <a:ext cx="8856984" cy="576064"/>
          </a:xfrm>
        </p:spPr>
        <p:txBody>
          <a:bodyPr/>
          <a:lstStyle/>
          <a:p>
            <a:pPr algn="ctr"/>
            <a:r>
              <a:rPr lang="en-US" altLang="en-US" sz="2100" dirty="0" smtClean="0"/>
              <a:t>Which </a:t>
            </a:r>
            <a:r>
              <a:rPr lang="en-US" altLang="en-US" sz="2100" dirty="0" smtClean="0"/>
              <a:t>countries/territories </a:t>
            </a:r>
            <a:r>
              <a:rPr lang="en-US" altLang="en-US" sz="2100" dirty="0" smtClean="0"/>
              <a:t>benefited </a:t>
            </a:r>
            <a:r>
              <a:rPr lang="en-US" altLang="en-US" sz="2100" dirty="0"/>
              <a:t>most </a:t>
            </a:r>
            <a:r>
              <a:rPr lang="en-US" altLang="en-US" sz="2100" dirty="0" smtClean="0"/>
              <a:t>($ billion)?  </a:t>
            </a:r>
            <a:endParaRPr lang="en-US" altLang="en-US" sz="2100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916832"/>
            <a:ext cx="8568952" cy="468052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altLang="en-US" sz="1600" dirty="0" smtClean="0"/>
              <a:t>In the </a:t>
            </a:r>
            <a:r>
              <a:rPr lang="en-US" altLang="en-US" sz="1600" dirty="0" smtClean="0"/>
              <a:t>2014:</a:t>
            </a:r>
            <a:r>
              <a:rPr lang="en-US" altLang="en-US" sz="1600" dirty="0" smtClean="0"/>
              <a:t>	</a:t>
            </a:r>
            <a:r>
              <a:rPr lang="en-US" altLang="en-US" sz="1600" dirty="0" smtClean="0"/>
              <a:t>         	compared </a:t>
            </a:r>
            <a:r>
              <a:rPr lang="en-US" altLang="en-US" sz="1600" dirty="0"/>
              <a:t>with </a:t>
            </a:r>
            <a:r>
              <a:rPr lang="en-US" altLang="en-US" sz="1600" dirty="0" smtClean="0"/>
              <a:t>2013:		and 2012:  </a:t>
            </a:r>
            <a:endParaRPr lang="en-US" altLang="en-US" sz="1600" dirty="0" smtClean="0"/>
          </a:p>
          <a:p>
            <a:pPr>
              <a:spcAft>
                <a:spcPts val="300"/>
              </a:spcAft>
            </a:pPr>
            <a:r>
              <a:rPr lang="en-US" altLang="en-US" sz="1400" dirty="0" smtClean="0"/>
              <a:t>Afghanistan	1.281	</a:t>
            </a:r>
            <a:r>
              <a:rPr lang="en-US" altLang="en-US" sz="1400" dirty="0" smtClean="0"/>
              <a:t>Afghanistan</a:t>
            </a:r>
            <a:r>
              <a:rPr lang="en-US" altLang="en-US" sz="1400" dirty="0" smtClean="0"/>
              <a:t>	</a:t>
            </a:r>
            <a:r>
              <a:rPr lang="en-US" altLang="en-US" sz="1400" dirty="0" smtClean="0"/>
              <a:t>1.217</a:t>
            </a:r>
            <a:r>
              <a:rPr lang="en-US" altLang="en-US" sz="1400" dirty="0"/>
              <a:t>	</a:t>
            </a:r>
            <a:r>
              <a:rPr lang="en-US" altLang="en-US" sz="1400" dirty="0" smtClean="0"/>
              <a:t>Afghanistan</a:t>
            </a:r>
            <a:r>
              <a:rPr lang="en-US" altLang="en-US" sz="1400" dirty="0"/>
              <a:t>	</a:t>
            </a:r>
            <a:r>
              <a:rPr lang="en-US" altLang="en-US" sz="1400" dirty="0" smtClean="0"/>
              <a:t>1.210</a:t>
            </a:r>
            <a:endParaRPr lang="en-US" altLang="en-US" sz="1400" dirty="0" smtClean="0"/>
          </a:p>
          <a:p>
            <a:pPr>
              <a:spcAft>
                <a:spcPts val="300"/>
              </a:spcAft>
            </a:pPr>
            <a:r>
              <a:rPr lang="en-US" altLang="en-US" sz="1400" dirty="0"/>
              <a:t>Syria </a:t>
            </a:r>
            <a:r>
              <a:rPr lang="en-US" altLang="en-US" sz="1400" dirty="0" smtClean="0"/>
              <a:t>		1.057</a:t>
            </a:r>
            <a:r>
              <a:rPr lang="en-US" altLang="en-US" sz="1400" dirty="0"/>
              <a:t>	</a:t>
            </a:r>
            <a:r>
              <a:rPr lang="en-US" altLang="en-US" sz="1400" dirty="0" smtClean="0"/>
              <a:t>Ethiopia</a:t>
            </a:r>
            <a:r>
              <a:rPr lang="en-US" altLang="en-US" sz="1400" dirty="0" smtClean="0"/>
              <a:t>		</a:t>
            </a:r>
            <a:r>
              <a:rPr lang="en-US" altLang="en-US" sz="1400" dirty="0" smtClean="0"/>
              <a:t>0.766	Palestine		0.827</a:t>
            </a:r>
            <a:endParaRPr lang="en-US" altLang="en-US" sz="1400" dirty="0" smtClean="0"/>
          </a:p>
          <a:p>
            <a:pPr>
              <a:spcAft>
                <a:spcPts val="300"/>
              </a:spcAft>
            </a:pPr>
            <a:r>
              <a:rPr lang="en-US" altLang="en-US" sz="1400" dirty="0" smtClean="0"/>
              <a:t>South Sudan	1.000	</a:t>
            </a:r>
            <a:r>
              <a:rPr lang="en-US" altLang="en-US" sz="1400" dirty="0" smtClean="0"/>
              <a:t>South </a:t>
            </a:r>
            <a:r>
              <a:rPr lang="en-US" altLang="en-US" sz="1400" dirty="0" smtClean="0"/>
              <a:t>Sudan	</a:t>
            </a:r>
            <a:r>
              <a:rPr lang="en-US" altLang="en-US" sz="1400" dirty="0" smtClean="0"/>
              <a:t>0.696</a:t>
            </a:r>
            <a:r>
              <a:rPr lang="en-US" altLang="en-US" sz="1400" dirty="0"/>
              <a:t>	</a:t>
            </a:r>
            <a:r>
              <a:rPr lang="en-US" altLang="en-US" sz="1400" dirty="0" smtClean="0"/>
              <a:t>Pakistan</a:t>
            </a:r>
            <a:r>
              <a:rPr lang="en-US" altLang="en-US" sz="1400" dirty="0"/>
              <a:t>		</a:t>
            </a:r>
            <a:r>
              <a:rPr lang="en-US" altLang="en-US" sz="1400" dirty="0" smtClean="0"/>
              <a:t>0.761</a:t>
            </a:r>
            <a:endParaRPr lang="en-US" altLang="en-US" sz="1400" dirty="0" smtClean="0"/>
          </a:p>
          <a:p>
            <a:pPr>
              <a:spcAft>
                <a:spcPts val="300"/>
              </a:spcAft>
            </a:pPr>
            <a:r>
              <a:rPr lang="en-US" altLang="en-US" sz="1400" dirty="0" smtClean="0"/>
              <a:t>Palestine 	0.827</a:t>
            </a:r>
            <a:r>
              <a:rPr lang="en-US" altLang="en-US" sz="1400" dirty="0"/>
              <a:t>	</a:t>
            </a:r>
            <a:r>
              <a:rPr lang="en-US" altLang="en-US" sz="1400" dirty="0" smtClean="0"/>
              <a:t>Sudan</a:t>
            </a:r>
            <a:r>
              <a:rPr lang="en-US" altLang="en-US" sz="1400" dirty="0"/>
              <a:t>		0.638 </a:t>
            </a:r>
            <a:r>
              <a:rPr lang="en-US" altLang="en-US" sz="1400" dirty="0" smtClean="0"/>
              <a:t>	</a:t>
            </a:r>
            <a:r>
              <a:rPr lang="en-US" altLang="en-US" sz="1400" dirty="0" smtClean="0"/>
              <a:t>Ethiopia 		</a:t>
            </a:r>
            <a:r>
              <a:rPr lang="en-US" altLang="en-US" sz="1400" dirty="0"/>
              <a:t>0.716</a:t>
            </a:r>
          </a:p>
          <a:p>
            <a:pPr>
              <a:spcAft>
                <a:spcPts val="300"/>
              </a:spcAft>
            </a:pPr>
            <a:r>
              <a:rPr lang="en-US" altLang="en-US" sz="1400" dirty="0" smtClean="0"/>
              <a:t>Iraq </a:t>
            </a:r>
            <a:r>
              <a:rPr lang="en-US" altLang="en-US" sz="1400" dirty="0"/>
              <a:t>		0.994</a:t>
            </a:r>
            <a:r>
              <a:rPr lang="en-US" altLang="en-US" sz="1400" dirty="0" smtClean="0"/>
              <a:t>	Jordan</a:t>
            </a:r>
            <a:r>
              <a:rPr lang="en-US" altLang="en-US" sz="1400" dirty="0"/>
              <a:t>	 	0.629 </a:t>
            </a:r>
            <a:r>
              <a:rPr lang="en-US" altLang="en-US" sz="1400" dirty="0" smtClean="0"/>
              <a:t>	RDC</a:t>
            </a:r>
            <a:r>
              <a:rPr lang="en-US" altLang="en-US" sz="1400" dirty="0"/>
              <a:t>		</a:t>
            </a:r>
            <a:r>
              <a:rPr lang="en-US" altLang="en-US" sz="1400" dirty="0" smtClean="0"/>
              <a:t>0.690</a:t>
            </a:r>
          </a:p>
          <a:p>
            <a:pPr>
              <a:spcAft>
                <a:spcPts val="300"/>
              </a:spcAft>
            </a:pPr>
            <a:r>
              <a:rPr lang="en-US" altLang="en-US" sz="1400" dirty="0"/>
              <a:t>Lebanon 	0.946 </a:t>
            </a:r>
            <a:r>
              <a:rPr lang="en-US" altLang="en-US" sz="1400" dirty="0" smtClean="0"/>
              <a:t>	Palestine		0.620	Kenya</a:t>
            </a:r>
            <a:r>
              <a:rPr lang="en-US" altLang="en-US" sz="1400" dirty="0"/>
              <a:t>		</a:t>
            </a:r>
            <a:r>
              <a:rPr lang="en-US" altLang="en-US" sz="1400" dirty="0" smtClean="0"/>
              <a:t>0.674</a:t>
            </a:r>
          </a:p>
          <a:p>
            <a:pPr>
              <a:spcAft>
                <a:spcPts val="300"/>
              </a:spcAft>
            </a:pPr>
            <a:r>
              <a:rPr lang="en-US" altLang="en-US" sz="1400" dirty="0"/>
              <a:t>Ethiopia 	0.755 </a:t>
            </a:r>
            <a:r>
              <a:rPr lang="en-US" altLang="en-US" sz="1400" dirty="0" smtClean="0"/>
              <a:t>	</a:t>
            </a:r>
            <a:r>
              <a:rPr lang="en-US" altLang="en-US" sz="1400" dirty="0" smtClean="0"/>
              <a:t>Syria</a:t>
            </a:r>
            <a:r>
              <a:rPr lang="en-US" altLang="en-US" sz="1400" dirty="0"/>
              <a:t>		0.607 	</a:t>
            </a:r>
            <a:r>
              <a:rPr lang="en-US" altLang="en-US" sz="1400" dirty="0" smtClean="0"/>
              <a:t>Somalia</a:t>
            </a:r>
            <a:r>
              <a:rPr lang="en-US" altLang="en-US" sz="1400" dirty="0"/>
              <a:t>		0.608</a:t>
            </a:r>
            <a:endParaRPr lang="en-US" altLang="en-US" sz="1400" dirty="0" smtClean="0"/>
          </a:p>
          <a:p>
            <a:pPr>
              <a:spcAft>
                <a:spcPts val="300"/>
              </a:spcAft>
            </a:pPr>
            <a:r>
              <a:rPr lang="en-US" altLang="en-US" sz="1400" dirty="0"/>
              <a:t>Jordan 	0.751 	</a:t>
            </a:r>
            <a:r>
              <a:rPr lang="en-US" altLang="en-US" sz="1400" dirty="0" smtClean="0"/>
              <a:t>Somalia</a:t>
            </a:r>
            <a:r>
              <a:rPr lang="en-US" altLang="en-US" sz="1400" dirty="0"/>
              <a:t>		0.585 	</a:t>
            </a:r>
            <a:r>
              <a:rPr lang="en-US" altLang="en-US" sz="1400" dirty="0" smtClean="0"/>
              <a:t>Palestine</a:t>
            </a:r>
            <a:r>
              <a:rPr lang="en-US" altLang="en-US" sz="1400" dirty="0"/>
              <a:t>		0.564</a:t>
            </a:r>
            <a:endParaRPr lang="en-US" altLang="en-US" sz="1400" dirty="0" smtClean="0"/>
          </a:p>
          <a:p>
            <a:pPr>
              <a:spcAft>
                <a:spcPts val="300"/>
              </a:spcAft>
            </a:pPr>
            <a:r>
              <a:rPr lang="en-US" altLang="en-US" sz="1400" dirty="0"/>
              <a:t>Somalia 	0.649 </a:t>
            </a:r>
            <a:r>
              <a:rPr lang="en-US" altLang="en-US" sz="1400" dirty="0" smtClean="0"/>
              <a:t>	</a:t>
            </a:r>
            <a:r>
              <a:rPr lang="en-US" altLang="en-US" sz="1400" dirty="0" smtClean="0"/>
              <a:t>RDC</a:t>
            </a:r>
            <a:r>
              <a:rPr lang="en-US" altLang="en-US" sz="1400" dirty="0"/>
              <a:t>		0.582 	</a:t>
            </a:r>
            <a:r>
              <a:rPr lang="en-US" altLang="en-US" sz="1400" dirty="0" smtClean="0"/>
              <a:t>Sudan</a:t>
            </a:r>
            <a:r>
              <a:rPr lang="en-US" altLang="en-US" sz="1400" dirty="0"/>
              <a:t>		0.520</a:t>
            </a:r>
            <a:endParaRPr lang="en-US" altLang="en-US" sz="1400" dirty="0" smtClean="0"/>
          </a:p>
          <a:p>
            <a:pPr>
              <a:spcAft>
                <a:spcPts val="300"/>
              </a:spcAft>
            </a:pPr>
            <a:r>
              <a:rPr lang="en-US" altLang="en-US" sz="1400" dirty="0"/>
              <a:t>Sudan 	0.607 </a:t>
            </a:r>
            <a:r>
              <a:rPr lang="en-US" altLang="en-US" sz="1400" dirty="0" smtClean="0"/>
              <a:t>	</a:t>
            </a:r>
            <a:r>
              <a:rPr lang="en-US" altLang="en-US" sz="1400" dirty="0" smtClean="0"/>
              <a:t>Lebanon</a:t>
            </a:r>
            <a:r>
              <a:rPr lang="en-US" altLang="en-US" sz="1400" dirty="0"/>
              <a:t>		0.536 	</a:t>
            </a:r>
            <a:r>
              <a:rPr lang="en-US" altLang="en-US" sz="1400" dirty="0" smtClean="0"/>
              <a:t>Chad</a:t>
            </a:r>
            <a:r>
              <a:rPr lang="en-US" altLang="en-US" sz="1400" dirty="0"/>
              <a:t>		0.381</a:t>
            </a:r>
            <a:endParaRPr lang="en-US" altLang="en-US" sz="1400" dirty="0" smtClean="0"/>
          </a:p>
          <a:p>
            <a:pPr>
              <a:spcAft>
                <a:spcPts val="300"/>
              </a:spcAft>
            </a:pPr>
            <a:r>
              <a:rPr lang="en-US" altLang="en-US" sz="1400" dirty="0"/>
              <a:t>RDC 		0.580 </a:t>
            </a:r>
            <a:r>
              <a:rPr lang="en-US" altLang="en-US" sz="1400" dirty="0"/>
              <a:t>	</a:t>
            </a:r>
            <a:r>
              <a:rPr lang="en-US" altLang="en-US" sz="1400" dirty="0" smtClean="0"/>
              <a:t>Pakistan</a:t>
            </a:r>
            <a:r>
              <a:rPr lang="en-US" altLang="en-US" sz="1400" dirty="0"/>
              <a:t>		0.519 </a:t>
            </a:r>
            <a:r>
              <a:rPr lang="en-US" altLang="en-US" sz="1400" dirty="0"/>
              <a:t>	</a:t>
            </a:r>
            <a:r>
              <a:rPr lang="en-US" altLang="en-US" sz="1400" dirty="0"/>
              <a:t>Niger		0.376</a:t>
            </a:r>
          </a:p>
          <a:p>
            <a:pPr>
              <a:spcAft>
                <a:spcPts val="300"/>
              </a:spcAft>
            </a:pPr>
            <a:r>
              <a:rPr lang="en-US" altLang="en-US" sz="1400" dirty="0"/>
              <a:t>Kenya 	</a:t>
            </a:r>
            <a:r>
              <a:rPr lang="en-US" altLang="en-US" sz="1400" dirty="0" smtClean="0"/>
              <a:t>0.473	Kenya</a:t>
            </a:r>
            <a:r>
              <a:rPr lang="en-US" altLang="en-US" sz="1400" dirty="0"/>
              <a:t>	 	</a:t>
            </a:r>
            <a:r>
              <a:rPr lang="en-US" altLang="en-US" sz="1400" dirty="0" smtClean="0"/>
              <a:t>0.508	</a:t>
            </a:r>
            <a:r>
              <a:rPr lang="en-US" altLang="en-US" sz="1400" dirty="0"/>
              <a:t>Argentina	</a:t>
            </a:r>
            <a:r>
              <a:rPr lang="en-US" altLang="en-US" sz="1400" dirty="0" smtClean="0"/>
              <a:t>	0.373</a:t>
            </a:r>
            <a:endParaRPr lang="en-US" altLang="en-US" sz="1400" dirty="0"/>
          </a:p>
          <a:p>
            <a:pPr>
              <a:spcAft>
                <a:spcPts val="300"/>
              </a:spcAft>
            </a:pPr>
            <a:r>
              <a:rPr lang="en-US" altLang="en-US" sz="1400" dirty="0"/>
              <a:t>Nigeria 	0.472 </a:t>
            </a:r>
            <a:r>
              <a:rPr lang="en-US" altLang="en-US" sz="1400" dirty="0" smtClean="0"/>
              <a:t>	</a:t>
            </a:r>
            <a:r>
              <a:rPr lang="en-US" altLang="en-US" sz="1400" dirty="0" smtClean="0"/>
              <a:t>Nigeria</a:t>
            </a:r>
            <a:r>
              <a:rPr lang="en-US" altLang="en-US" sz="1400" dirty="0"/>
              <a:t>		0.413 	</a:t>
            </a:r>
            <a:r>
              <a:rPr lang="en-US" altLang="en-US" sz="1400" dirty="0" smtClean="0"/>
              <a:t>Nigeria</a:t>
            </a:r>
            <a:r>
              <a:rPr lang="en-US" altLang="en-US" sz="1400" dirty="0"/>
              <a:t>		0.314</a:t>
            </a:r>
          </a:p>
          <a:p>
            <a:pPr>
              <a:spcAft>
                <a:spcPts val="300"/>
              </a:spcAft>
            </a:pPr>
            <a:r>
              <a:rPr lang="en-US" altLang="en-US" sz="1400" dirty="0"/>
              <a:t>Zimbabwe 	0.434 </a:t>
            </a:r>
            <a:r>
              <a:rPr lang="en-US" altLang="en-US" sz="1400" dirty="0" smtClean="0"/>
              <a:t>	</a:t>
            </a:r>
            <a:r>
              <a:rPr lang="en-US" altLang="en-US" sz="1400" dirty="0" smtClean="0"/>
              <a:t>Chad</a:t>
            </a:r>
            <a:r>
              <a:rPr lang="en-US" altLang="en-US" sz="1400" dirty="0"/>
              <a:t>		0.357 	</a:t>
            </a:r>
            <a:r>
              <a:rPr lang="en-US" altLang="en-US" sz="1400" dirty="0" smtClean="0"/>
              <a:t>Zimbabwe	0.306</a:t>
            </a:r>
            <a:r>
              <a:rPr lang="en-US" altLang="en-US" sz="1400" dirty="0" smtClean="0"/>
              <a:t>	</a:t>
            </a:r>
            <a:r>
              <a:rPr lang="en-US" altLang="en-US" sz="1400" dirty="0"/>
              <a:t>		</a:t>
            </a:r>
            <a:r>
              <a:rPr lang="en-US" altLang="en-US" sz="1400" dirty="0" smtClean="0"/>
              <a:t>	</a:t>
            </a:r>
            <a:r>
              <a:rPr lang="en-US" altLang="en-US" sz="1400" dirty="0" smtClean="0"/>
              <a:t>	</a:t>
            </a:r>
            <a:endParaRPr lang="en-US" altLang="en-US" sz="1400" dirty="0"/>
          </a:p>
          <a:p>
            <a:endParaRPr lang="en-US" alt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89642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268761"/>
            <a:ext cx="8784976" cy="360039"/>
          </a:xfrm>
        </p:spPr>
        <p:txBody>
          <a:bodyPr/>
          <a:lstStyle/>
          <a:p>
            <a:pPr algn="ctr"/>
            <a:r>
              <a:rPr lang="en-US" altLang="en-US" sz="2400" dirty="0" smtClean="0"/>
              <a:t>Mains messages from </a:t>
            </a:r>
            <a:r>
              <a:rPr lang="en-US" altLang="en-US" sz="2400" dirty="0" smtClean="0">
                <a:hlinkClick r:id="rId2"/>
              </a:rPr>
              <a:t>UNGA Res. on QCPR </a:t>
            </a:r>
            <a:r>
              <a:rPr lang="en-US" altLang="en-US" sz="2400" dirty="0" smtClean="0">
                <a:hlinkClick r:id="rId2"/>
              </a:rPr>
              <a:t>2012</a:t>
            </a:r>
            <a:r>
              <a:rPr lang="en-US" altLang="en-US" sz="2400" dirty="0" smtClean="0"/>
              <a:t>  </a:t>
            </a:r>
            <a:endParaRPr lang="en-US" altLang="en-US" sz="2400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628800"/>
            <a:ext cx="8784976" cy="5040560"/>
          </a:xfrm>
        </p:spPr>
        <p:txBody>
          <a:bodyPr/>
          <a:lstStyle/>
          <a:p>
            <a:pPr>
              <a:spcAft>
                <a:spcPts val="500"/>
              </a:spcAft>
            </a:pPr>
            <a:r>
              <a:rPr lang="en-US" altLang="en-US" sz="1500" dirty="0" smtClean="0"/>
              <a:t>More relevant, coherent, efficient, effective UNDS</a:t>
            </a:r>
          </a:p>
          <a:p>
            <a:pPr>
              <a:spcAft>
                <a:spcPts val="500"/>
              </a:spcAft>
            </a:pPr>
            <a:r>
              <a:rPr lang="en-US" altLang="en-US" sz="1500" dirty="0" smtClean="0"/>
              <a:t>Full integration UN operational activities for development with national planning and programming; increased </a:t>
            </a:r>
            <a:r>
              <a:rPr lang="en-US" altLang="en-US" sz="1500" dirty="0"/>
              <a:t>use national systems; reduce parallel </a:t>
            </a:r>
            <a:r>
              <a:rPr lang="en-US" altLang="en-US" sz="1500" dirty="0" smtClean="0"/>
              <a:t>PIUs</a:t>
            </a:r>
          </a:p>
          <a:p>
            <a:pPr>
              <a:spcAft>
                <a:spcPts val="500"/>
              </a:spcAft>
            </a:pPr>
            <a:r>
              <a:rPr lang="en-US" altLang="en-US" sz="1500" dirty="0" smtClean="0"/>
              <a:t>Strengthen focus on capacity building/developing national capacities  </a:t>
            </a:r>
          </a:p>
          <a:p>
            <a:pPr>
              <a:spcAft>
                <a:spcPts val="500"/>
              </a:spcAft>
            </a:pPr>
            <a:r>
              <a:rPr lang="en-US" altLang="en-US" sz="1500" dirty="0" smtClean="0"/>
              <a:t>Focus on poverty eradication as the greatest challenge</a:t>
            </a:r>
          </a:p>
          <a:p>
            <a:pPr>
              <a:spcAft>
                <a:spcPts val="500"/>
              </a:spcAft>
            </a:pPr>
            <a:r>
              <a:rPr lang="en-US" altLang="en-US" sz="1500" dirty="0" smtClean="0"/>
              <a:t>Increased relevance of south-south and trilateral cooperation</a:t>
            </a:r>
          </a:p>
          <a:p>
            <a:pPr>
              <a:spcAft>
                <a:spcPts val="500"/>
              </a:spcAft>
            </a:pPr>
            <a:r>
              <a:rPr lang="en-US" altLang="en-US" sz="1500" dirty="0" smtClean="0"/>
              <a:t>Strengthen gender equality/empowerment women, gender mainstreaming</a:t>
            </a:r>
          </a:p>
          <a:p>
            <a:pPr>
              <a:spcAft>
                <a:spcPts val="500"/>
              </a:spcAft>
            </a:pPr>
            <a:r>
              <a:rPr lang="en-US" altLang="en-US" sz="1500" dirty="0" smtClean="0"/>
              <a:t>Stress on transition from relief to development; coord. Develop/Human/Peace &amp; Sec.</a:t>
            </a:r>
          </a:p>
          <a:p>
            <a:pPr>
              <a:spcAft>
                <a:spcPts val="500"/>
              </a:spcAft>
            </a:pPr>
            <a:r>
              <a:rPr lang="en-US" altLang="en-US" sz="1500" dirty="0" smtClean="0"/>
              <a:t>Improve UN Development Assistance Framework (UNDAF) as a strategic framework, simplify process, focus on results</a:t>
            </a:r>
          </a:p>
          <a:p>
            <a:pPr>
              <a:spcAft>
                <a:spcPts val="500"/>
              </a:spcAft>
            </a:pPr>
            <a:r>
              <a:rPr lang="en-US" altLang="en-US" sz="1500" dirty="0" smtClean="0"/>
              <a:t>Strengthen joint programming processes; harmonize agency specific programming instruments; better division of labor within APFs country level</a:t>
            </a:r>
          </a:p>
          <a:p>
            <a:pPr>
              <a:spcAft>
                <a:spcPts val="500"/>
              </a:spcAft>
            </a:pPr>
            <a:r>
              <a:rPr lang="en-US" altLang="en-US" sz="1500" dirty="0" smtClean="0"/>
              <a:t>Strengthen/improve effectiveness resident coordinator system </a:t>
            </a:r>
          </a:p>
          <a:p>
            <a:pPr>
              <a:spcAft>
                <a:spcPts val="500"/>
              </a:spcAft>
            </a:pPr>
            <a:r>
              <a:rPr lang="en-US" altLang="en-US" sz="1500" dirty="0" smtClean="0"/>
              <a:t>Advance Deliver as One (</a:t>
            </a:r>
            <a:r>
              <a:rPr lang="en-US" altLang="en-US" sz="1500" dirty="0" err="1" smtClean="0"/>
              <a:t>DaO</a:t>
            </a:r>
            <a:r>
              <a:rPr lang="en-US" altLang="en-US" sz="1500" dirty="0" smtClean="0"/>
              <a:t>) approach, including pool funding</a:t>
            </a:r>
          </a:p>
          <a:p>
            <a:pPr>
              <a:spcAft>
                <a:spcPts val="500"/>
              </a:spcAft>
            </a:pPr>
            <a:r>
              <a:rPr lang="en-US" altLang="en-US" sz="1500" dirty="0" smtClean="0"/>
              <a:t>Full implementation Standard Operational Practices (SOP) and harmonization business practices; inter-agency framework agreements; results based management</a:t>
            </a: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93509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268761"/>
            <a:ext cx="8229600" cy="504055"/>
          </a:xfrm>
        </p:spPr>
        <p:txBody>
          <a:bodyPr/>
          <a:lstStyle/>
          <a:p>
            <a:pPr algn="ctr"/>
            <a:r>
              <a:rPr lang="en-US" altLang="en-US" dirty="0" smtClean="0"/>
              <a:t>What has improved since 2012?  </a:t>
            </a:r>
            <a:endParaRPr lang="en-US" alt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916832"/>
            <a:ext cx="8784976" cy="4680520"/>
          </a:xfrm>
        </p:spPr>
        <p:txBody>
          <a:bodyPr/>
          <a:lstStyle/>
          <a:p>
            <a:pPr>
              <a:spcAft>
                <a:spcPts val="700"/>
              </a:spcAft>
            </a:pPr>
            <a:r>
              <a:rPr lang="en-US" altLang="en-US" sz="1600" dirty="0" smtClean="0"/>
              <a:t>Total contributions to UNDS increased significantly (although criticized for concentrating non-core resources) allowing UN entities expand activities </a:t>
            </a:r>
          </a:p>
          <a:p>
            <a:pPr>
              <a:spcAft>
                <a:spcPts val="700"/>
              </a:spcAft>
            </a:pPr>
            <a:r>
              <a:rPr lang="en-US" altLang="en-US" sz="1600" dirty="0" smtClean="0"/>
              <a:t>Higher UNDS financial relevance in LDCs (55%) and post-conflict countries (of the 10 countries higher expenditure 7 are in fragile situations)</a:t>
            </a:r>
          </a:p>
          <a:p>
            <a:pPr>
              <a:spcAft>
                <a:spcPts val="700"/>
              </a:spcAft>
            </a:pPr>
            <a:r>
              <a:rPr lang="en-US" altLang="en-US" sz="1600" dirty="0" smtClean="0"/>
              <a:t>Slight improvement funding from non-government sources including multilateral organizations, NGOs and private sources </a:t>
            </a:r>
          </a:p>
          <a:p>
            <a:pPr>
              <a:spcAft>
                <a:spcPts val="700"/>
              </a:spcAft>
            </a:pPr>
            <a:r>
              <a:rPr lang="en-US" altLang="en-US" sz="1600" dirty="0" smtClean="0"/>
              <a:t>Increased financing to multi-donor trust funds, although still limited (9%)</a:t>
            </a:r>
          </a:p>
          <a:p>
            <a:pPr>
              <a:spcAft>
                <a:spcPts val="700"/>
              </a:spcAft>
            </a:pPr>
            <a:r>
              <a:rPr lang="en-US" altLang="en-US" sz="1600" dirty="0" smtClean="0"/>
              <a:t>Increase use of common budgetary framework (34%); publically available data on resources/expenditures based International Aid Transparency Standards</a:t>
            </a:r>
          </a:p>
          <a:p>
            <a:pPr>
              <a:spcAft>
                <a:spcPts val="700"/>
              </a:spcAft>
            </a:pPr>
            <a:r>
              <a:rPr lang="en-US" altLang="en-US" sz="1600" dirty="0" smtClean="0"/>
              <a:t>Strengthen support to south-south and triangular cooperation (integrated in strategic plans and programming by most of APFs)</a:t>
            </a:r>
          </a:p>
          <a:p>
            <a:pPr>
              <a:spcAft>
                <a:spcPts val="700"/>
              </a:spcAft>
            </a:pPr>
            <a:r>
              <a:rPr lang="en-US" altLang="en-US" sz="1600" dirty="0" smtClean="0"/>
              <a:t>Half of APFs meet requirements/reporting UN system-wide AP Gender Equality &amp; Empowerment of Women; 90 joint programmes on gender equality </a:t>
            </a:r>
          </a:p>
          <a:p>
            <a:pPr>
              <a:spcAft>
                <a:spcPts val="400"/>
              </a:spcAft>
            </a:pPr>
            <a:r>
              <a:rPr lang="en-US" altLang="en-US" sz="1600" dirty="0" smtClean="0"/>
              <a:t>Over 50 countries already adopt the </a:t>
            </a:r>
            <a:r>
              <a:rPr lang="en-US" altLang="en-US" sz="1600" dirty="0" err="1" smtClean="0"/>
              <a:t>DaO</a:t>
            </a:r>
            <a:r>
              <a:rPr lang="en-US" altLang="en-US" sz="1600" dirty="0" smtClean="0"/>
              <a:t> approach (from initial 8 pilot) </a:t>
            </a:r>
          </a:p>
          <a:p>
            <a:endParaRPr lang="en-US" altLang="en-US" sz="2000" dirty="0" smtClean="0"/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0617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46856" y="1268761"/>
            <a:ext cx="8229600" cy="360039"/>
          </a:xfrm>
        </p:spPr>
        <p:txBody>
          <a:bodyPr/>
          <a:lstStyle/>
          <a:p>
            <a:pPr algn="ctr"/>
            <a:r>
              <a:rPr lang="en-US" altLang="en-US" sz="2800" dirty="0" smtClean="0"/>
              <a:t>What has not improved? </a:t>
            </a:r>
            <a:endParaRPr lang="en-US" altLang="en-US" sz="2800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700808"/>
            <a:ext cx="8712968" cy="4752527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altLang="en-US" sz="1600" dirty="0" smtClean="0"/>
              <a:t>Resilience on small number traditional donors; no improvement last 5 years   </a:t>
            </a:r>
          </a:p>
          <a:p>
            <a:pPr>
              <a:spcAft>
                <a:spcPts val="600"/>
              </a:spcAft>
            </a:pPr>
            <a:r>
              <a:rPr lang="en-US" altLang="en-US" sz="1600" dirty="0" smtClean="0"/>
              <a:t>Increased focus humanitarian assistance in detriment development related act. </a:t>
            </a:r>
          </a:p>
          <a:p>
            <a:pPr>
              <a:spcAft>
                <a:spcPts val="600"/>
              </a:spcAft>
            </a:pPr>
            <a:r>
              <a:rPr lang="en-US" altLang="en-US" sz="1600" dirty="0" smtClean="0"/>
              <a:t>Limited use of country/national systems (e.g. more than 60% countries, UN system carries out 90% of UN financed procurement;   </a:t>
            </a:r>
          </a:p>
          <a:p>
            <a:pPr>
              <a:spcAft>
                <a:spcPts val="600"/>
              </a:spcAft>
            </a:pPr>
            <a:r>
              <a:rPr lang="en-US" altLang="en-US" sz="1600" dirty="0" smtClean="0"/>
              <a:t>Limited use of joint programming (UN joint programmes represented only 2% of total amount in 2014)   </a:t>
            </a:r>
          </a:p>
          <a:p>
            <a:pPr>
              <a:spcAft>
                <a:spcPts val="600"/>
              </a:spcAft>
            </a:pPr>
            <a:r>
              <a:rPr lang="en-US" altLang="en-US" sz="1600" dirty="0" smtClean="0"/>
              <a:t>Increased use of Global Funds (8.6% funds in 2014) often earmarked to specific projects promote silos approach </a:t>
            </a:r>
          </a:p>
          <a:p>
            <a:pPr>
              <a:spcAft>
                <a:spcPts val="600"/>
              </a:spcAft>
            </a:pPr>
            <a:r>
              <a:rPr lang="en-US" altLang="en-US" sz="1600" dirty="0" smtClean="0"/>
              <a:t>Need better response to crisis and post-crisis settings; avoid fragmentation  </a:t>
            </a:r>
          </a:p>
          <a:p>
            <a:pPr>
              <a:spcAft>
                <a:spcPts val="600"/>
              </a:spcAft>
            </a:pPr>
            <a:r>
              <a:rPr lang="en-US" altLang="en-US" sz="1600" dirty="0" smtClean="0"/>
              <a:t>Still weak Resident Coordinators system (better in countries adopting </a:t>
            </a:r>
            <a:r>
              <a:rPr lang="en-US" altLang="en-US" sz="1600" dirty="0" err="1" smtClean="0"/>
              <a:t>DaO</a:t>
            </a:r>
            <a:r>
              <a:rPr lang="en-US" altLang="en-US" sz="1600" dirty="0" smtClean="0"/>
              <a:t>) </a:t>
            </a:r>
          </a:p>
          <a:p>
            <a:pPr>
              <a:spcAft>
                <a:spcPts val="600"/>
              </a:spcAft>
            </a:pPr>
            <a:r>
              <a:rPr lang="en-US" altLang="en-US" sz="1600" dirty="0" smtClean="0"/>
              <a:t>Partial implementation of SOP; limited implementation Operating as One and donor commitments to One UN funds</a:t>
            </a:r>
          </a:p>
          <a:p>
            <a:pPr>
              <a:spcAft>
                <a:spcPts val="600"/>
              </a:spcAft>
            </a:pPr>
            <a:r>
              <a:rPr lang="en-US" altLang="en-US" sz="1600" dirty="0" smtClean="0"/>
              <a:t>Limited implementation of results based management  </a:t>
            </a:r>
          </a:p>
          <a:p>
            <a:r>
              <a:rPr lang="en-US" altLang="en-US" sz="1600" dirty="0" smtClean="0"/>
              <a:t>Weak progress on simplification and harmonization of business practices, although </a:t>
            </a:r>
            <a:r>
              <a:rPr lang="en-US" altLang="en-US" sz="1600" dirty="0"/>
              <a:t>business operations strategies </a:t>
            </a:r>
            <a:r>
              <a:rPr lang="en-US" altLang="en-US" sz="1600" dirty="0" smtClean="0"/>
              <a:t>frameworks started being applied </a:t>
            </a:r>
          </a:p>
          <a:p>
            <a:r>
              <a:rPr lang="en-US" altLang="en-US" sz="1600" dirty="0" smtClean="0"/>
              <a:t>  </a:t>
            </a:r>
            <a:endParaRPr lang="en-US" altLang="en-US" sz="1600" dirty="0"/>
          </a:p>
          <a:p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99560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46856" y="1268761"/>
            <a:ext cx="8229600" cy="432047"/>
          </a:xfrm>
        </p:spPr>
        <p:txBody>
          <a:bodyPr/>
          <a:lstStyle/>
          <a:p>
            <a:pPr algn="ctr"/>
            <a:r>
              <a:rPr lang="en-US" altLang="en-US" sz="2800" dirty="0" smtClean="0"/>
              <a:t>How 2030 </a:t>
            </a:r>
            <a:r>
              <a:rPr lang="en-US" altLang="en-US" sz="2800" dirty="0" smtClean="0"/>
              <a:t>Agenda </a:t>
            </a:r>
            <a:r>
              <a:rPr lang="en-US" altLang="en-US" sz="2800" dirty="0" smtClean="0"/>
              <a:t>impacts on UNDS  </a:t>
            </a:r>
            <a:endParaRPr lang="en-US" altLang="en-US" sz="2800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772816"/>
            <a:ext cx="8712968" cy="4680519"/>
          </a:xfrm>
        </p:spPr>
        <p:txBody>
          <a:bodyPr/>
          <a:lstStyle/>
          <a:p>
            <a:pPr>
              <a:spcAft>
                <a:spcPts val="500"/>
              </a:spcAft>
            </a:pPr>
            <a:r>
              <a:rPr lang="en-US" altLang="en-US" sz="1700" dirty="0" smtClean="0"/>
              <a:t>Changed development landscape requires rethinking functioning UNDS to ensure it can best support countries implement new agenda </a:t>
            </a:r>
          </a:p>
          <a:p>
            <a:pPr>
              <a:spcAft>
                <a:spcPts val="500"/>
              </a:spcAft>
            </a:pPr>
            <a:r>
              <a:rPr lang="en-US" altLang="en-US" sz="1700" dirty="0" smtClean="0"/>
              <a:t>Integrated, universal nature 2030 agenda requires change mind-set</a:t>
            </a:r>
          </a:p>
          <a:p>
            <a:pPr>
              <a:spcAft>
                <a:spcPts val="500"/>
              </a:spcAft>
            </a:pPr>
            <a:r>
              <a:rPr lang="en-US" altLang="en-US" sz="1700" dirty="0" smtClean="0"/>
              <a:t>Holistic approach: no single UN entity claim ownership specific goal </a:t>
            </a:r>
          </a:p>
          <a:p>
            <a:pPr>
              <a:spcAft>
                <a:spcPts val="500"/>
              </a:spcAft>
            </a:pPr>
            <a:r>
              <a:rPr lang="en-US" altLang="en-US" sz="1700" dirty="0" smtClean="0"/>
              <a:t>Increased UNDS coherence and coordination not enough; need move to integration, shared vision and strategy, shared understanding of goals</a:t>
            </a:r>
          </a:p>
          <a:p>
            <a:pPr>
              <a:spcAft>
                <a:spcPts val="500"/>
              </a:spcAft>
            </a:pPr>
            <a:r>
              <a:rPr lang="en-US" altLang="en-US" sz="1700" dirty="0" smtClean="0"/>
              <a:t>Need review UNDS functions; focus on areas where is best qualified, where has comparative advantage; funding should follow functions</a:t>
            </a:r>
          </a:p>
          <a:p>
            <a:pPr>
              <a:spcAft>
                <a:spcPts val="500"/>
              </a:spcAft>
            </a:pPr>
            <a:r>
              <a:rPr lang="en-US" altLang="en-US" sz="1700" dirty="0" smtClean="0"/>
              <a:t>Strong synergy between normative, standard setting and operational activities  </a:t>
            </a:r>
          </a:p>
          <a:p>
            <a:pPr>
              <a:spcAft>
                <a:spcPts val="500"/>
              </a:spcAft>
            </a:pPr>
            <a:r>
              <a:rPr lang="en-US" altLang="en-US" sz="1700" dirty="0" smtClean="0"/>
              <a:t>Strong leadership at country and HQ levels; avoid silos and duplications        </a:t>
            </a:r>
          </a:p>
          <a:p>
            <a:pPr>
              <a:spcAft>
                <a:spcPts val="500"/>
              </a:spcAft>
            </a:pPr>
            <a:r>
              <a:rPr lang="en-US" altLang="en-US" sz="1700" dirty="0" smtClean="0"/>
              <a:t>Work in partnership, involve and develop multistakeholder approaches   </a:t>
            </a:r>
          </a:p>
          <a:p>
            <a:pPr>
              <a:spcAft>
                <a:spcPts val="500"/>
              </a:spcAft>
            </a:pPr>
            <a:r>
              <a:rPr lang="en-US" altLang="en-US" sz="1700" dirty="0" smtClean="0"/>
              <a:t>Integration of long term development and resilience, incl. humanitarian and peacebuilding responses</a:t>
            </a: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651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46856" y="1268761"/>
            <a:ext cx="8229600" cy="288031"/>
          </a:xfrm>
        </p:spPr>
        <p:txBody>
          <a:bodyPr/>
          <a:lstStyle/>
          <a:p>
            <a:pPr algn="ctr"/>
            <a:r>
              <a:rPr lang="en-US" altLang="en-US" sz="2700" dirty="0" smtClean="0"/>
              <a:t>EU+MS position: recent EU statements</a:t>
            </a:r>
            <a:endParaRPr lang="en-US" altLang="en-US" sz="2700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628800"/>
            <a:ext cx="8784976" cy="4968552"/>
          </a:xfrm>
        </p:spPr>
        <p:txBody>
          <a:bodyPr/>
          <a:lstStyle/>
          <a:p>
            <a:pPr>
              <a:spcAft>
                <a:spcPts val="400"/>
              </a:spcAft>
            </a:pPr>
            <a:r>
              <a:rPr lang="en-US" altLang="en-US" sz="1500" dirty="0" smtClean="0"/>
              <a:t>Business as usual no longer option; need UNDS that is fit for purpose</a:t>
            </a:r>
          </a:p>
          <a:p>
            <a:pPr>
              <a:spcAft>
                <a:spcPts val="400"/>
              </a:spcAft>
            </a:pPr>
            <a:r>
              <a:rPr lang="en-US" altLang="en-US" sz="1500" dirty="0" smtClean="0"/>
              <a:t>Focus on its comparative advantages (e.g. norm setting; global challenges) </a:t>
            </a:r>
          </a:p>
          <a:p>
            <a:pPr>
              <a:spcAft>
                <a:spcPts val="400"/>
              </a:spcAft>
            </a:pPr>
            <a:r>
              <a:rPr lang="en-US" altLang="en-US" sz="1500" dirty="0" smtClean="0"/>
              <a:t>Strengthen coordinating role ECOSOC and link between development and humanitarian efforts, together with human rights and peace &amp; security work   </a:t>
            </a:r>
          </a:p>
          <a:p>
            <a:pPr>
              <a:spcAft>
                <a:spcPts val="400"/>
              </a:spcAft>
            </a:pPr>
            <a:r>
              <a:rPr lang="en-US" altLang="en-US" sz="1500" dirty="0"/>
              <a:t>Deliver on gender equality as a goal and cross-cutting issue</a:t>
            </a:r>
          </a:p>
          <a:p>
            <a:pPr>
              <a:spcAft>
                <a:spcPts val="400"/>
              </a:spcAft>
            </a:pPr>
            <a:r>
              <a:rPr lang="en-US" altLang="en-US" sz="1500" dirty="0" smtClean="0"/>
              <a:t>Avoid competition between UN entities; </a:t>
            </a:r>
            <a:r>
              <a:rPr lang="en-US" altLang="en-US" sz="1500" dirty="0"/>
              <a:t>clear definition </a:t>
            </a:r>
            <a:r>
              <a:rPr lang="en-US" altLang="en-US" sz="1500" dirty="0" smtClean="0"/>
              <a:t>roles; steer system-wide approach across UNDS; merge boards where possible; look possibilities  to merge or at least reform APFs (e.g. cease or reduce activities)  </a:t>
            </a:r>
          </a:p>
          <a:p>
            <a:pPr>
              <a:spcAft>
                <a:spcPts val="400"/>
              </a:spcAft>
            </a:pPr>
            <a:r>
              <a:rPr lang="en-US" altLang="en-US" sz="1500" dirty="0" smtClean="0"/>
              <a:t>Encourage </a:t>
            </a:r>
            <a:r>
              <a:rPr lang="en-US" altLang="en-US" sz="1500" dirty="0"/>
              <a:t>inter-agency </a:t>
            </a:r>
            <a:r>
              <a:rPr lang="en-US" altLang="en-US" sz="1500" dirty="0" smtClean="0"/>
              <a:t>collaboration; work in complementary, partnership; implement joint programming, harmonized reporting; focus on results</a:t>
            </a:r>
          </a:p>
          <a:p>
            <a:pPr>
              <a:spcAft>
                <a:spcPts val="400"/>
              </a:spcAft>
            </a:pPr>
            <a:r>
              <a:rPr lang="en-US" altLang="en-US" sz="1500" dirty="0" smtClean="0"/>
              <a:t>Fully incorporate multistakeholder approach in UNDS work (country + HQ)</a:t>
            </a:r>
          </a:p>
          <a:p>
            <a:pPr>
              <a:spcAft>
                <a:spcPts val="400"/>
              </a:spcAft>
            </a:pPr>
            <a:r>
              <a:rPr lang="en-US" altLang="en-US" sz="1500" dirty="0" smtClean="0"/>
              <a:t>Full and extended implementation of </a:t>
            </a:r>
            <a:r>
              <a:rPr lang="en-US" altLang="en-US" sz="1500" dirty="0" err="1" smtClean="0"/>
              <a:t>DaO</a:t>
            </a:r>
            <a:r>
              <a:rPr lang="en-US" altLang="en-US" sz="1500" dirty="0" smtClean="0"/>
              <a:t> approach and SOP </a:t>
            </a:r>
          </a:p>
          <a:p>
            <a:pPr>
              <a:spcAft>
                <a:spcPts val="400"/>
              </a:spcAft>
            </a:pPr>
            <a:r>
              <a:rPr lang="en-US" altLang="en-US" sz="1500" dirty="0" smtClean="0"/>
              <a:t>Strengthening role, authority, legitimacy of UN Resident Coordinators</a:t>
            </a:r>
          </a:p>
          <a:p>
            <a:pPr>
              <a:spcAft>
                <a:spcPts val="400"/>
              </a:spcAft>
            </a:pPr>
            <a:r>
              <a:rPr lang="en-US" altLang="en-US" sz="1500" dirty="0" smtClean="0"/>
              <a:t>Support capacity building and accelerate use on national systems</a:t>
            </a:r>
          </a:p>
          <a:p>
            <a:r>
              <a:rPr lang="en-US" altLang="en-US" sz="1500" dirty="0" smtClean="0"/>
              <a:t>Funding follows agreement on functions; reflect whether volume and targeting is aligned with strategic plans; broadening donor base; use more innovative funding, including public-private and multistakeholder partnerships and pooled funding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1038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46856" y="1268761"/>
            <a:ext cx="8229600" cy="504055"/>
          </a:xfrm>
        </p:spPr>
        <p:txBody>
          <a:bodyPr/>
          <a:lstStyle/>
          <a:p>
            <a:pPr algn="ctr"/>
            <a:r>
              <a:rPr lang="en-US" altLang="en-US" sz="2800" dirty="0" smtClean="0"/>
              <a:t>Ongoing discussions at UN HQ level  </a:t>
            </a:r>
            <a:endParaRPr lang="en-US" altLang="en-US" sz="2800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772816"/>
            <a:ext cx="8784976" cy="468052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altLang="en-US" sz="1700" dirty="0" smtClean="0"/>
              <a:t>Early 2015 started ECOSOC Dialogue on long term positioning of the UNDS in the context of 2030 Agenda</a:t>
            </a:r>
          </a:p>
          <a:p>
            <a:pPr>
              <a:spcAft>
                <a:spcPts val="600"/>
              </a:spcAft>
            </a:pPr>
            <a:r>
              <a:rPr lang="en-US" altLang="en-US" sz="1700" dirty="0" smtClean="0"/>
              <a:t>First phase ended May 2015. </a:t>
            </a:r>
            <a:r>
              <a:rPr lang="en-US" altLang="en-US" sz="1700" dirty="0" smtClean="0">
                <a:hlinkClick r:id="rId2"/>
              </a:rPr>
              <a:t>Report</a:t>
            </a:r>
            <a:r>
              <a:rPr lang="en-US" altLang="en-US" sz="1700" dirty="0" smtClean="0"/>
              <a:t> </a:t>
            </a:r>
            <a:r>
              <a:rPr lang="en-US" altLang="en-US" sz="1700" dirty="0" smtClean="0"/>
              <a:t>proposed </a:t>
            </a:r>
            <a:r>
              <a:rPr lang="en-US" altLang="en-US" sz="1700" dirty="0" smtClean="0"/>
              <a:t>focus discussions on: functions; funding practices; government structures; organizational arrangements; capacity and impact; partnership approaches.  </a:t>
            </a:r>
          </a:p>
          <a:p>
            <a:pPr>
              <a:spcAft>
                <a:spcPts val="600"/>
              </a:spcAft>
            </a:pPr>
            <a:r>
              <a:rPr lang="en-US" altLang="en-US" sz="1700" dirty="0" smtClean="0">
                <a:hlinkClick r:id="rId3"/>
              </a:rPr>
              <a:t>Second </a:t>
            </a:r>
            <a:r>
              <a:rPr lang="en-US" altLang="en-US" sz="1700" dirty="0" smtClean="0">
                <a:hlinkClick r:id="rId3"/>
              </a:rPr>
              <a:t>phase </a:t>
            </a:r>
            <a:r>
              <a:rPr lang="en-US" altLang="en-US" sz="1700" dirty="0" smtClean="0"/>
              <a:t>started end 2015; supported by Independent Team of 14 Experts (</a:t>
            </a:r>
            <a:r>
              <a:rPr lang="en-US" altLang="en-US" sz="1700" dirty="0" smtClean="0"/>
              <a:t>multistakeholder composition) </a:t>
            </a:r>
            <a:endParaRPr lang="en-US" altLang="en-US" sz="1700" dirty="0" smtClean="0"/>
          </a:p>
          <a:p>
            <a:pPr>
              <a:spcAft>
                <a:spcPts val="600"/>
              </a:spcAft>
            </a:pPr>
            <a:r>
              <a:rPr lang="en-US" altLang="en-US" sz="1700" dirty="0" smtClean="0"/>
              <a:t>Final report to be issued June and discussed (ECOSOC) in July 2016 </a:t>
            </a:r>
          </a:p>
          <a:p>
            <a:pPr>
              <a:spcAft>
                <a:spcPts val="600"/>
              </a:spcAft>
            </a:pPr>
            <a:r>
              <a:rPr lang="en-US" altLang="en-US" sz="1700" dirty="0" smtClean="0"/>
              <a:t>10/2015 CONUN approved LTT used by EU DEL in NY meetings and basis for a written EU input adopted by CONUN 02/2016</a:t>
            </a:r>
          </a:p>
          <a:p>
            <a:pPr>
              <a:spcAft>
                <a:spcPts val="600"/>
              </a:spcAft>
            </a:pPr>
            <a:r>
              <a:rPr lang="en-US" altLang="en-US" sz="1700" dirty="0" smtClean="0"/>
              <a:t>Meeting ECOSOC Operational Activities for Development Segment (22-24/02/2016: </a:t>
            </a:r>
            <a:r>
              <a:rPr lang="en-US" altLang="en-US" sz="1700" dirty="0" smtClean="0"/>
              <a:t>it was opportunity </a:t>
            </a:r>
            <a:r>
              <a:rPr lang="en-US" altLang="en-US" sz="1700" dirty="0" smtClean="0"/>
              <a:t>to reflect on </a:t>
            </a:r>
            <a:r>
              <a:rPr lang="en-US" altLang="en-US" sz="1700" dirty="0" smtClean="0"/>
              <a:t>UNDS future (EU </a:t>
            </a:r>
            <a:r>
              <a:rPr lang="en-US" altLang="en-US" sz="1700" dirty="0" smtClean="0"/>
              <a:t>statement)</a:t>
            </a:r>
          </a:p>
          <a:p>
            <a:pPr>
              <a:spcAft>
                <a:spcPts val="600"/>
              </a:spcAft>
            </a:pPr>
            <a:r>
              <a:rPr lang="en-US" altLang="en-US" sz="1700" dirty="0" smtClean="0"/>
              <a:t>During summer time UNSG will issue recommendations </a:t>
            </a:r>
            <a:r>
              <a:rPr lang="en-US" altLang="en-US" sz="1700" dirty="0" smtClean="0"/>
              <a:t>(probably report)</a:t>
            </a:r>
            <a:endParaRPr lang="en-US" altLang="en-US" sz="1700" dirty="0" smtClean="0"/>
          </a:p>
          <a:p>
            <a:r>
              <a:rPr lang="en-US" altLang="en-US" sz="1700" dirty="0" smtClean="0"/>
              <a:t>Around 10/2016 will start negotiations on UNGA resolution for new QCPR 2017-2020 (zero draft to be tabled by </a:t>
            </a:r>
            <a:r>
              <a:rPr lang="en-US" altLang="en-US" sz="1700" dirty="0" smtClean="0"/>
              <a:t>G77, as it is usual practice))</a:t>
            </a:r>
            <a:endParaRPr lang="en-US" altLang="en-US" sz="1700" dirty="0"/>
          </a:p>
        </p:txBody>
      </p:sp>
    </p:spTree>
    <p:extLst>
      <p:ext uri="{BB962C8B-B14F-4D97-AF65-F5344CB8AC3E}">
        <p14:creationId xmlns:p14="http://schemas.microsoft.com/office/powerpoint/2010/main" val="129275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46856" y="1268761"/>
            <a:ext cx="8229600" cy="432047"/>
          </a:xfrm>
        </p:spPr>
        <p:txBody>
          <a:bodyPr/>
          <a:lstStyle/>
          <a:p>
            <a:pPr algn="ctr"/>
            <a:r>
              <a:rPr lang="en-US" altLang="en-US" dirty="0" smtClean="0"/>
              <a:t>How can we intervene?</a:t>
            </a:r>
            <a:endParaRPr lang="en-US" alt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772816"/>
            <a:ext cx="8784976" cy="4680519"/>
          </a:xfrm>
        </p:spPr>
        <p:txBody>
          <a:bodyPr/>
          <a:lstStyle/>
          <a:p>
            <a:r>
              <a:rPr lang="en-US" altLang="en-US" sz="2000" dirty="0" smtClean="0"/>
              <a:t>Discussions at HQ/NY level:</a:t>
            </a:r>
          </a:p>
          <a:p>
            <a:pPr lvl="1"/>
            <a:r>
              <a:rPr lang="en-US" altLang="en-US" sz="1600" b="0" dirty="0" smtClean="0"/>
              <a:t>Provide input to EU DEL NY for EU interventions ECOSOC Dialogue meetings</a:t>
            </a:r>
          </a:p>
          <a:p>
            <a:pPr lvl="1"/>
            <a:r>
              <a:rPr lang="en-US" altLang="en-US" sz="1600" b="0" dirty="0" smtClean="0"/>
              <a:t>Address role </a:t>
            </a:r>
            <a:r>
              <a:rPr lang="en-US" altLang="en-US" sz="1600" b="0" dirty="0" smtClean="0"/>
              <a:t>of UNDS </a:t>
            </a:r>
            <a:r>
              <a:rPr lang="en-US" altLang="en-US" sz="1600" b="0" dirty="0" smtClean="0"/>
              <a:t>and </a:t>
            </a:r>
            <a:r>
              <a:rPr lang="en-US" altLang="en-US" sz="1600" b="0" dirty="0" smtClean="0"/>
              <a:t>the QCPR </a:t>
            </a:r>
            <a:r>
              <a:rPr lang="en-US" altLang="en-US" sz="1600" b="0" dirty="0" smtClean="0"/>
              <a:t>preparations for HLPF meeting</a:t>
            </a:r>
          </a:p>
          <a:p>
            <a:pPr lvl="1"/>
            <a:r>
              <a:rPr lang="en-US" altLang="en-US" sz="1600" b="0" dirty="0" smtClean="0"/>
              <a:t>(event.) Discuss final report ECOSOC Dialogue at CONUN (July session)</a:t>
            </a:r>
          </a:p>
          <a:p>
            <a:pPr lvl="1"/>
            <a:r>
              <a:rPr lang="en-US" altLang="en-US" sz="1600" b="0" dirty="0" smtClean="0"/>
              <a:t>(event.) Discuss UNSG recommendations + prepare draft LTT for QCPR negotiations that can be discussed in CONUN October/November 2016</a:t>
            </a:r>
          </a:p>
          <a:p>
            <a:pPr lvl="1">
              <a:spcAft>
                <a:spcPts val="1200"/>
              </a:spcAft>
            </a:pPr>
            <a:r>
              <a:rPr lang="en-US" altLang="en-US" sz="1600" b="0" dirty="0" smtClean="0"/>
              <a:t>Accompany negotiations in NY/support EU DEL NY  </a:t>
            </a:r>
            <a:endParaRPr lang="en-US" altLang="en-US" sz="2000" dirty="0" smtClean="0"/>
          </a:p>
          <a:p>
            <a:r>
              <a:rPr lang="en-US" altLang="en-US" sz="2000" dirty="0" smtClean="0"/>
              <a:t>Country Level</a:t>
            </a:r>
          </a:p>
          <a:p>
            <a:pPr lvl="1"/>
            <a:r>
              <a:rPr lang="en-US" altLang="en-US" sz="1600" b="0" dirty="0" smtClean="0"/>
              <a:t>Inform EU DEL colleagues on ongoing processes related to NDS and its activities on the field to support governments implement 2030 Agenda</a:t>
            </a:r>
          </a:p>
          <a:p>
            <a:pPr lvl="1"/>
            <a:r>
              <a:rPr lang="en-US" altLang="en-US" sz="1600" b="0" dirty="0" smtClean="0"/>
              <a:t>Maintain with </a:t>
            </a:r>
            <a:r>
              <a:rPr lang="en-US" altLang="en-US" sz="1600" b="0" dirty="0" smtClean="0"/>
              <a:t>them </a:t>
            </a:r>
            <a:r>
              <a:rPr lang="en-US" altLang="en-US" sz="1600" b="0" dirty="0" smtClean="0"/>
              <a:t>an exchange of information, notably concerning possible requests from UN APF for funding </a:t>
            </a:r>
          </a:p>
          <a:p>
            <a:pPr lvl="1"/>
            <a:r>
              <a:rPr lang="en-US" altLang="en-US" sz="1600" b="0" dirty="0" smtClean="0"/>
              <a:t>(event.) Develop a LTT in this respect, including main EU principles /positions regarding the role, functions and financing of UNDS, with emphasis on joint APFs planning, programming and action avoiding silos           </a:t>
            </a:r>
          </a:p>
          <a:p>
            <a:pPr lvl="1"/>
            <a:endParaRPr lang="en-US" altLang="en-US" sz="1600" b="0" dirty="0" smtClean="0"/>
          </a:p>
          <a:p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96562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268761"/>
            <a:ext cx="8229600" cy="576064"/>
          </a:xfrm>
        </p:spPr>
        <p:txBody>
          <a:bodyPr/>
          <a:lstStyle/>
          <a:p>
            <a:pPr algn="ctr"/>
            <a:r>
              <a:rPr lang="en-US" altLang="en-US" dirty="0" smtClean="0"/>
              <a:t>What is at stake?</a:t>
            </a:r>
            <a:endParaRPr lang="en-US" alt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6832"/>
            <a:ext cx="8435280" cy="453650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altLang="en-US" sz="2000" dirty="0" smtClean="0"/>
              <a:t>Since several years we speak of UN reform, UN Fit for Purpose, reform UN main bodies (UNSC, UNGA, ECOSOC) </a:t>
            </a:r>
          </a:p>
          <a:p>
            <a:pPr>
              <a:spcAft>
                <a:spcPts val="600"/>
              </a:spcAft>
            </a:pPr>
            <a:r>
              <a:rPr lang="en-US" altLang="en-US" sz="2000" dirty="0" smtClean="0"/>
              <a:t>Major aim: UN which is more </a:t>
            </a:r>
            <a:r>
              <a:rPr lang="en-US" altLang="en-US" sz="2000" dirty="0" smtClean="0"/>
              <a:t>relevant, effective, </a:t>
            </a:r>
            <a:r>
              <a:rPr lang="en-US" altLang="en-US" sz="2000" dirty="0" smtClean="0"/>
              <a:t>efficient </a:t>
            </a:r>
          </a:p>
          <a:p>
            <a:pPr>
              <a:spcAft>
                <a:spcPts val="600"/>
              </a:spcAft>
            </a:pPr>
            <a:r>
              <a:rPr lang="en-US" altLang="en-US" sz="2000" dirty="0" smtClean="0"/>
              <a:t>2015 started a dialogue on </a:t>
            </a:r>
            <a:r>
              <a:rPr lang="en-US" altLang="en-US" sz="2000" dirty="0" smtClean="0"/>
              <a:t>the </a:t>
            </a:r>
            <a:r>
              <a:rPr lang="en-US" altLang="en-US" sz="2000" u="sng" dirty="0" smtClean="0"/>
              <a:t>long term positioning of the </a:t>
            </a:r>
            <a:r>
              <a:rPr lang="en-US" altLang="en-US" sz="2000" u="sng" dirty="0" smtClean="0"/>
              <a:t>UN Development System (</a:t>
            </a:r>
            <a:r>
              <a:rPr lang="en-US" altLang="en-US" sz="2000" u="sng" dirty="0" smtClean="0"/>
              <a:t>UNDS)</a:t>
            </a:r>
            <a:r>
              <a:rPr lang="en-US" altLang="en-US" sz="2000" dirty="0" smtClean="0"/>
              <a:t>; includes UN </a:t>
            </a:r>
            <a:r>
              <a:rPr lang="en-US" altLang="en-US" sz="2000" dirty="0" smtClean="0"/>
              <a:t>Agencies, </a:t>
            </a:r>
            <a:r>
              <a:rPr lang="en-US" altLang="en-US" sz="2000" dirty="0" smtClean="0"/>
              <a:t>Programmes &amp; Funds </a:t>
            </a:r>
            <a:r>
              <a:rPr lang="en-US" altLang="en-US" sz="2000" dirty="0" smtClean="0"/>
              <a:t>(APFs</a:t>
            </a:r>
            <a:r>
              <a:rPr lang="en-US" altLang="en-US" sz="2000" dirty="0" smtClean="0"/>
              <a:t>), HQ </a:t>
            </a:r>
            <a:r>
              <a:rPr lang="en-US" altLang="en-US" sz="2000" dirty="0" smtClean="0"/>
              <a:t>and at country level.</a:t>
            </a:r>
          </a:p>
          <a:p>
            <a:pPr>
              <a:spcAft>
                <a:spcPts val="600"/>
              </a:spcAft>
            </a:pPr>
            <a:r>
              <a:rPr lang="en-US" altLang="en-US" sz="2000" dirty="0" smtClean="0"/>
              <a:t>Implementation of 2030 Agenda (+Addis/Paris): main driver for change</a:t>
            </a:r>
          </a:p>
          <a:p>
            <a:pPr>
              <a:spcAft>
                <a:spcPts val="600"/>
              </a:spcAft>
            </a:pPr>
            <a:r>
              <a:rPr lang="en-US" altLang="en-US" sz="2000" dirty="0" smtClean="0"/>
              <a:t>2016: key year; negotiation + adoption UNGA Resolution related to operational activities of the UN</a:t>
            </a:r>
          </a:p>
          <a:p>
            <a:r>
              <a:rPr lang="en-US" altLang="en-US" sz="2000" dirty="0" smtClean="0"/>
              <a:t>How that links to the 2030 Agenda? How can we intervene</a:t>
            </a:r>
            <a:r>
              <a:rPr lang="en-US" altLang="en-US" sz="2000" dirty="0" smtClean="0"/>
              <a:t>?</a:t>
            </a:r>
            <a:endParaRPr lang="en-US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268761"/>
            <a:ext cx="8229600" cy="432047"/>
          </a:xfrm>
        </p:spPr>
        <p:txBody>
          <a:bodyPr/>
          <a:lstStyle/>
          <a:p>
            <a:pPr algn="ctr"/>
            <a:r>
              <a:rPr lang="en-US" altLang="en-US" sz="2800" dirty="0" smtClean="0"/>
              <a:t>What is the UNDS?</a:t>
            </a:r>
            <a:endParaRPr lang="en-US" altLang="en-US" sz="2800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808"/>
            <a:ext cx="8435280" cy="4752527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altLang="en-US" sz="1800" dirty="0" smtClean="0"/>
              <a:t>34 different UN APFs:</a:t>
            </a:r>
          </a:p>
          <a:p>
            <a:pPr lvl="1">
              <a:spcAft>
                <a:spcPts val="0"/>
              </a:spcAft>
            </a:pPr>
            <a:r>
              <a:rPr lang="en-US" altLang="en-US" sz="1600" b="0" i="1" dirty="0" smtClean="0"/>
              <a:t>12 funds and programmes </a:t>
            </a:r>
          </a:p>
          <a:p>
            <a:pPr lvl="1">
              <a:spcAft>
                <a:spcPts val="0"/>
              </a:spcAft>
            </a:pPr>
            <a:r>
              <a:rPr lang="en-US" altLang="en-US" sz="1600" b="0" i="1" dirty="0" smtClean="0"/>
              <a:t>13 specialized agencies </a:t>
            </a:r>
          </a:p>
          <a:p>
            <a:pPr lvl="1">
              <a:spcAft>
                <a:spcPts val="600"/>
              </a:spcAft>
            </a:pPr>
            <a:r>
              <a:rPr lang="en-US" altLang="en-US" sz="1600" b="0" i="1" dirty="0" smtClean="0"/>
              <a:t>9 other entities</a:t>
            </a:r>
          </a:p>
          <a:p>
            <a:pPr>
              <a:spcAft>
                <a:spcPts val="600"/>
              </a:spcAft>
            </a:pPr>
            <a:r>
              <a:rPr lang="en-US" altLang="en-US" sz="1800" dirty="0" smtClean="0"/>
              <a:t>Overall supervision by </a:t>
            </a:r>
            <a:r>
              <a:rPr lang="en-US" altLang="en-US" sz="1800" dirty="0" smtClean="0"/>
              <a:t>ECOSOC; support </a:t>
            </a:r>
            <a:r>
              <a:rPr lang="en-US" altLang="en-US" sz="1800" dirty="0" smtClean="0"/>
              <a:t>provided by UN DESA (including ECOSOC support office)</a:t>
            </a:r>
          </a:p>
          <a:p>
            <a:pPr>
              <a:spcAft>
                <a:spcPts val="600"/>
              </a:spcAft>
            </a:pPr>
            <a:r>
              <a:rPr lang="en-US" altLang="en-US" sz="1800" u="sng" dirty="0" smtClean="0"/>
              <a:t>Coordination through the UNDG</a:t>
            </a:r>
            <a:r>
              <a:rPr lang="en-US" altLang="en-US" sz="1800" dirty="0" smtClean="0"/>
              <a:t>, chaired by the UNDP Administrator (on behalf of the UNSG)</a:t>
            </a:r>
          </a:p>
          <a:p>
            <a:pPr>
              <a:spcAft>
                <a:spcPts val="600"/>
              </a:spcAft>
            </a:pPr>
            <a:r>
              <a:rPr lang="en-US" altLang="en-US" sz="1800" dirty="0" smtClean="0"/>
              <a:t>Framework provided by </a:t>
            </a:r>
            <a:r>
              <a:rPr lang="en-US" altLang="en-US" sz="1800" u="sng" dirty="0" smtClean="0"/>
              <a:t>UNGA Resolution on the Quadrennial Comprehensive Policy Review (QCPR) </a:t>
            </a:r>
            <a:r>
              <a:rPr lang="en-US" altLang="en-US" sz="1800" dirty="0" smtClean="0"/>
              <a:t>covering 4 years period</a:t>
            </a:r>
          </a:p>
          <a:p>
            <a:r>
              <a:rPr lang="en-US" altLang="en-US" sz="1800" dirty="0" smtClean="0"/>
              <a:t>Implementing decisions taken in UN Summits, Conferences, UNGA and ECOSOC resolutions other major UN HLM, all concerning development </a:t>
            </a:r>
            <a:r>
              <a:rPr lang="en-US" altLang="en-US" sz="1800" dirty="0" smtClean="0"/>
              <a:t>(now </a:t>
            </a:r>
            <a:r>
              <a:rPr lang="en-US" altLang="en-US" sz="1800" dirty="0" smtClean="0"/>
              <a:t>sustainable </a:t>
            </a:r>
            <a:r>
              <a:rPr lang="en-US" altLang="en-US" sz="1800" dirty="0" smtClean="0"/>
              <a:t>development</a:t>
            </a:r>
            <a:r>
              <a:rPr lang="en-US" altLang="en-US" sz="1800" dirty="0" smtClean="0"/>
              <a:t>)</a:t>
            </a: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413652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96752"/>
            <a:ext cx="8229600" cy="432048"/>
          </a:xfrm>
        </p:spPr>
        <p:txBody>
          <a:bodyPr/>
          <a:lstStyle/>
          <a:p>
            <a:pPr algn="ctr"/>
            <a:r>
              <a:rPr lang="en-US" altLang="en-US" dirty="0" smtClean="0"/>
              <a:t>How UNDS organised in the field?  </a:t>
            </a:r>
            <a:endParaRPr lang="en-US" alt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700808"/>
            <a:ext cx="8435280" cy="4824536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altLang="en-US" sz="1500" u="sng" dirty="0" smtClean="0">
                <a:hlinkClick r:id="rId2"/>
              </a:rPr>
              <a:t>UN Country Teams</a:t>
            </a:r>
            <a:r>
              <a:rPr lang="en-US" altLang="en-US" sz="1500" dirty="0" smtClean="0"/>
              <a:t> exists in 136 countries covering 180 countries; </a:t>
            </a:r>
          </a:p>
          <a:p>
            <a:pPr lvl="1">
              <a:spcAft>
                <a:spcPts val="0"/>
              </a:spcAft>
            </a:pPr>
            <a:r>
              <a:rPr lang="en-US" altLang="en-US" sz="1300" b="0" i="1" dirty="0" smtClean="0"/>
              <a:t>Include all UN entities that carry out operational activities for development, emergency, recovery and transition in programme countries</a:t>
            </a:r>
          </a:p>
          <a:p>
            <a:pPr lvl="1">
              <a:spcAft>
                <a:spcPts val="600"/>
              </a:spcAft>
            </a:pPr>
            <a:r>
              <a:rPr lang="en-US" altLang="en-US" sz="1300" b="0" i="1" dirty="0"/>
              <a:t>Led by </a:t>
            </a:r>
            <a:r>
              <a:rPr lang="en-US" altLang="en-US" sz="1300" b="0" i="1" u="sng" dirty="0">
                <a:hlinkClick r:id="rId3"/>
              </a:rPr>
              <a:t>UN Resident </a:t>
            </a:r>
            <a:r>
              <a:rPr lang="en-US" altLang="en-US" sz="1300" b="0" i="1" u="sng" dirty="0" smtClean="0">
                <a:hlinkClick r:id="rId3"/>
              </a:rPr>
              <a:t>Coordinator</a:t>
            </a:r>
            <a:r>
              <a:rPr lang="en-US" altLang="en-US" sz="1300" b="0" i="1" u="sng" dirty="0"/>
              <a:t> </a:t>
            </a:r>
            <a:r>
              <a:rPr lang="en-US" altLang="en-US" sz="1300" b="0" i="1" dirty="0" smtClean="0"/>
              <a:t>(represents </a:t>
            </a:r>
            <a:r>
              <a:rPr lang="en-US" altLang="en-US" sz="1300" b="0" i="1" dirty="0"/>
              <a:t>UNSG)</a:t>
            </a:r>
          </a:p>
          <a:p>
            <a:pPr>
              <a:spcAft>
                <a:spcPts val="0"/>
              </a:spcAft>
            </a:pPr>
            <a:r>
              <a:rPr lang="en-US" altLang="en-US" sz="1500" dirty="0" smtClean="0"/>
              <a:t>UN Development Assistance Frameworks (</a:t>
            </a:r>
            <a:r>
              <a:rPr lang="en-US" altLang="en-US" sz="1500" u="sng" dirty="0" smtClean="0">
                <a:hlinkClick r:id="rId4"/>
              </a:rPr>
              <a:t>UNDAF</a:t>
            </a:r>
            <a:r>
              <a:rPr lang="en-US" altLang="en-US" sz="1500" dirty="0" smtClean="0"/>
              <a:t>):</a:t>
            </a:r>
          </a:p>
          <a:p>
            <a:pPr lvl="1">
              <a:spcAft>
                <a:spcPts val="600"/>
              </a:spcAft>
            </a:pPr>
            <a:r>
              <a:rPr lang="en-US" altLang="en-US" sz="1300" b="0" i="1" dirty="0" smtClean="0"/>
              <a:t>Strategic framework  for UN development activities (covers 3-5 years period) </a:t>
            </a:r>
          </a:p>
          <a:p>
            <a:r>
              <a:rPr lang="en-US" altLang="en-US" sz="1500" u="sng" dirty="0" smtClean="0">
                <a:hlinkClick r:id="rId5"/>
              </a:rPr>
              <a:t>Delivering as </a:t>
            </a:r>
            <a:r>
              <a:rPr lang="en-US" altLang="en-US" sz="1500" u="sng" dirty="0" smtClean="0">
                <a:hlinkClick r:id="rId5"/>
              </a:rPr>
              <a:t>One </a:t>
            </a:r>
            <a:r>
              <a:rPr lang="en-US" altLang="en-US" sz="1500" u="sng" dirty="0" smtClean="0"/>
              <a:t>(</a:t>
            </a:r>
            <a:r>
              <a:rPr lang="en-US" altLang="en-US" sz="1500" u="sng" dirty="0" err="1" smtClean="0"/>
              <a:t>DaO</a:t>
            </a:r>
            <a:r>
              <a:rPr lang="en-US" altLang="en-US" sz="1500" u="sng" dirty="0" smtClean="0"/>
              <a:t>)</a:t>
            </a:r>
            <a:r>
              <a:rPr lang="en-US" altLang="en-US" sz="1500" dirty="0" smtClean="0"/>
              <a:t>: </a:t>
            </a:r>
            <a:r>
              <a:rPr lang="en-US" altLang="en-US" sz="1500" dirty="0" smtClean="0"/>
              <a:t>Being implemented in 52 countries</a:t>
            </a:r>
          </a:p>
          <a:p>
            <a:pPr lvl="1"/>
            <a:r>
              <a:rPr lang="en-US" altLang="en-US" sz="1300" b="0" i="1" u="sng" dirty="0" smtClean="0"/>
              <a:t>One Leader </a:t>
            </a:r>
            <a:r>
              <a:rPr lang="en-US" altLang="en-US" sz="1300" b="0" i="1" dirty="0" smtClean="0"/>
              <a:t>(UN resident Coordinator)</a:t>
            </a:r>
          </a:p>
          <a:p>
            <a:pPr lvl="1"/>
            <a:r>
              <a:rPr lang="en-US" altLang="en-US" sz="1300" b="0" i="1" u="sng" dirty="0" smtClean="0"/>
              <a:t>One Budget </a:t>
            </a:r>
            <a:r>
              <a:rPr lang="en-US" altLang="en-US" sz="1300" b="0" i="1" dirty="0" smtClean="0"/>
              <a:t>(one financial framework showing </a:t>
            </a:r>
            <a:r>
              <a:rPr lang="en-US" altLang="en-US" sz="1300" b="0" i="1" dirty="0" err="1" smtClean="0"/>
              <a:t>ecah</a:t>
            </a:r>
            <a:r>
              <a:rPr lang="en-US" altLang="en-US" sz="1300" b="0" i="1" dirty="0" smtClean="0"/>
              <a:t> APF planned </a:t>
            </a:r>
            <a:r>
              <a:rPr lang="en-US" altLang="en-US" sz="1300" b="0" i="1" dirty="0" err="1" smtClean="0"/>
              <a:t>inout</a:t>
            </a:r>
            <a:r>
              <a:rPr lang="en-US" altLang="en-US" sz="1300" b="0" i="1" dirty="0" smtClean="0"/>
              <a:t> + funding source; which )</a:t>
            </a:r>
          </a:p>
          <a:p>
            <a:pPr lvl="1"/>
            <a:r>
              <a:rPr lang="en-US" altLang="en-US" sz="1300" b="0" i="1" u="sng" dirty="0" smtClean="0"/>
              <a:t>One Programme </a:t>
            </a:r>
            <a:r>
              <a:rPr lang="en-US" altLang="en-US" sz="1300" b="0" i="1" dirty="0" smtClean="0"/>
              <a:t>(one strategy, joint programming), planning </a:t>
            </a:r>
          </a:p>
          <a:p>
            <a:pPr lvl="1">
              <a:spcAft>
                <a:spcPts val="600"/>
              </a:spcAft>
            </a:pPr>
            <a:r>
              <a:rPr lang="en-US" altLang="en-US" sz="1300" b="0" i="1" u="sng" dirty="0" smtClean="0"/>
              <a:t>One Office  </a:t>
            </a:r>
            <a:r>
              <a:rPr lang="en-US" altLang="en-US" sz="1300" b="0" i="1" dirty="0" smtClean="0"/>
              <a:t>(harmonized business processes and services; </a:t>
            </a:r>
            <a:r>
              <a:rPr lang="en-US" altLang="en-US" sz="1300" b="0" i="1" dirty="0" err="1" smtClean="0"/>
              <a:t>comon</a:t>
            </a:r>
            <a:r>
              <a:rPr lang="en-US" altLang="en-US" sz="1300" b="0" i="1" dirty="0" smtClean="0"/>
              <a:t> premises</a:t>
            </a:r>
          </a:p>
          <a:p>
            <a:r>
              <a:rPr lang="en-US" altLang="en-US" sz="1500" u="sng" dirty="0" smtClean="0">
                <a:hlinkClick r:id="rId6"/>
              </a:rPr>
              <a:t>Standard Operating </a:t>
            </a:r>
            <a:r>
              <a:rPr lang="en-US" altLang="en-US" sz="1500" u="sng" dirty="0" smtClean="0">
                <a:hlinkClick r:id="rId6"/>
              </a:rPr>
              <a:t>Procedures (SOP</a:t>
            </a:r>
            <a:r>
              <a:rPr lang="en-US" altLang="en-US" sz="1500" u="sng" dirty="0" smtClean="0"/>
              <a:t>)</a:t>
            </a:r>
            <a:endParaRPr lang="en-US" altLang="en-US" sz="1500" u="sng" dirty="0" smtClean="0"/>
          </a:p>
          <a:p>
            <a:pPr lvl="1"/>
            <a:r>
              <a:rPr lang="en-US" altLang="en-US" sz="1300" b="0" i="1" dirty="0" smtClean="0"/>
              <a:t>Integrated package of internal guidance on programming, leadership, business operations, funding and communications for country level operations</a:t>
            </a:r>
          </a:p>
          <a:p>
            <a:pPr lvl="1">
              <a:spcAft>
                <a:spcPts val="800"/>
              </a:spcAft>
            </a:pPr>
            <a:r>
              <a:rPr lang="en-US" altLang="en-US" sz="1300" b="0" i="1" dirty="0" smtClean="0"/>
              <a:t>Based on a set of </a:t>
            </a:r>
            <a:r>
              <a:rPr lang="en-US" altLang="en-US" sz="1300" b="0" i="1" u="sng" dirty="0" smtClean="0"/>
              <a:t>15 core elements </a:t>
            </a:r>
            <a:r>
              <a:rPr lang="en-US" altLang="en-US" sz="1300" b="0" i="1" dirty="0" smtClean="0"/>
              <a:t>under the headings </a:t>
            </a:r>
          </a:p>
          <a:p>
            <a:pPr marL="457200" lvl="1" indent="0">
              <a:buNone/>
            </a:pPr>
            <a:r>
              <a:rPr lang="en-US" altLang="en-US" sz="1400" b="0" i="1" u="sng" dirty="0" smtClean="0"/>
              <a:t>New initiative: </a:t>
            </a:r>
            <a:r>
              <a:rPr lang="en-US" altLang="en-US" sz="1400" i="1" u="sng" dirty="0" smtClean="0"/>
              <a:t>MAPS</a:t>
            </a:r>
            <a:r>
              <a:rPr lang="en-US" altLang="en-US" sz="1400" b="0" i="1" dirty="0" smtClean="0"/>
              <a:t>: </a:t>
            </a:r>
            <a:r>
              <a:rPr lang="en-US" altLang="en-US" sz="1300" b="0" i="1" u="sng" dirty="0" smtClean="0">
                <a:hlinkClick r:id="rId7"/>
              </a:rPr>
              <a:t>Mainstreaming Acceleration and Policy Support for the 2030 Agenda</a:t>
            </a:r>
            <a:r>
              <a:rPr lang="en-US" altLang="en-US" sz="1300" b="0" i="1" dirty="0" smtClean="0"/>
              <a:t>: support to UNCTs engagement in implementation of new </a:t>
            </a:r>
            <a:r>
              <a:rPr lang="en-US" altLang="en-US" sz="1300" b="0" i="1" dirty="0" smtClean="0"/>
              <a:t>agenda; starting in 20 pilot countries </a:t>
            </a: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89848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268761"/>
            <a:ext cx="8496944" cy="504055"/>
          </a:xfrm>
        </p:spPr>
        <p:txBody>
          <a:bodyPr/>
          <a:lstStyle/>
          <a:p>
            <a:pPr algn="ctr"/>
            <a:r>
              <a:rPr lang="en-US" altLang="en-US" sz="2800" dirty="0" smtClean="0"/>
              <a:t>How is the UNDS </a:t>
            </a:r>
            <a:r>
              <a:rPr lang="en-US" altLang="en-US" sz="2800" dirty="0"/>
              <a:t>financed </a:t>
            </a:r>
            <a:r>
              <a:rPr lang="en-US" altLang="en-US" sz="2800" dirty="0" smtClean="0"/>
              <a:t>(</a:t>
            </a:r>
            <a:r>
              <a:rPr lang="en-US" altLang="en-US" sz="2000" dirty="0" smtClean="0"/>
              <a:t>$USD billion</a:t>
            </a:r>
            <a:r>
              <a:rPr lang="en-US" altLang="en-US" sz="2800" dirty="0" smtClean="0"/>
              <a:t>)?</a:t>
            </a:r>
            <a:endParaRPr lang="en-US" altLang="en-US" sz="2800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2060848"/>
            <a:ext cx="8784976" cy="4392487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altLang="en-US" sz="1700" u="sng" dirty="0" smtClean="0"/>
              <a:t>Core &amp; non-core resources</a:t>
            </a:r>
            <a:r>
              <a:rPr lang="en-US" altLang="en-US" sz="1700" dirty="0" smtClean="0"/>
              <a:t>: </a:t>
            </a:r>
            <a:r>
              <a:rPr lang="en-US" altLang="en-US" sz="1700" dirty="0" smtClean="0"/>
              <a:t>28.4 (2014</a:t>
            </a:r>
            <a:r>
              <a:rPr lang="en-US" altLang="en-US" sz="1700" dirty="0" smtClean="0"/>
              <a:t>); </a:t>
            </a:r>
            <a:r>
              <a:rPr lang="en-US" altLang="en-US" sz="1700" dirty="0"/>
              <a:t>62% total UN activities </a:t>
            </a:r>
            <a:endParaRPr lang="en-US" altLang="en-US" sz="1700" dirty="0" smtClean="0"/>
          </a:p>
          <a:p>
            <a:pPr>
              <a:spcAft>
                <a:spcPts val="600"/>
              </a:spcAft>
            </a:pPr>
            <a:r>
              <a:rPr lang="en-US" altLang="en-US" sz="1700" dirty="0" smtClean="0"/>
              <a:t>Increased from 12.8 </a:t>
            </a:r>
            <a:r>
              <a:rPr lang="en-US" altLang="en-US" sz="1700" dirty="0" smtClean="0"/>
              <a:t>in 2003 </a:t>
            </a:r>
            <a:endParaRPr lang="en-US" altLang="en-US" sz="1700" dirty="0" smtClean="0"/>
          </a:p>
          <a:p>
            <a:pPr lvl="1">
              <a:spcAft>
                <a:spcPts val="600"/>
              </a:spcAft>
            </a:pPr>
            <a:r>
              <a:rPr lang="en-US" altLang="en-US" sz="1500" b="0" i="1" u="sng" dirty="0" smtClean="0"/>
              <a:t>Core resources</a:t>
            </a:r>
            <a:r>
              <a:rPr lang="en-US" altLang="en-US" sz="1500" b="0" i="1" dirty="0" smtClean="0"/>
              <a:t>: 6.7 </a:t>
            </a:r>
            <a:r>
              <a:rPr lang="en-US" altLang="en-US" sz="1500" b="0" i="1" dirty="0" smtClean="0"/>
              <a:t>(</a:t>
            </a:r>
            <a:r>
              <a:rPr lang="en-US" altLang="en-US" sz="1500" b="0" i="1" dirty="0" smtClean="0"/>
              <a:t>24%); compares with 2013</a:t>
            </a:r>
            <a:r>
              <a:rPr lang="en-US" altLang="en-US" sz="1500" b="0" i="1" dirty="0"/>
              <a:t>: </a:t>
            </a:r>
            <a:r>
              <a:rPr lang="en-US" altLang="en-US" sz="1500" b="0" i="1" dirty="0" smtClean="0"/>
              <a:t>6.7 (</a:t>
            </a:r>
            <a:r>
              <a:rPr lang="en-US" altLang="en-US" sz="1500" b="0" i="1" dirty="0" smtClean="0"/>
              <a:t>25</a:t>
            </a:r>
            <a:r>
              <a:rPr lang="en-US" altLang="en-US" sz="1500" b="0" i="1" dirty="0" smtClean="0"/>
              <a:t>%); </a:t>
            </a:r>
            <a:r>
              <a:rPr lang="en-US" altLang="en-US" sz="1500" b="0" i="1" dirty="0" smtClean="0"/>
              <a:t>2012: </a:t>
            </a:r>
            <a:r>
              <a:rPr lang="en-US" altLang="en-US" sz="1500" b="0" i="1" dirty="0"/>
              <a:t>6.7 </a:t>
            </a:r>
            <a:r>
              <a:rPr lang="en-US" altLang="en-US" sz="1500" b="0" i="1" dirty="0" smtClean="0"/>
              <a:t>(</a:t>
            </a:r>
            <a:r>
              <a:rPr lang="en-US" altLang="en-US" sz="1500" b="0" i="1" dirty="0" smtClean="0"/>
              <a:t>28</a:t>
            </a:r>
            <a:r>
              <a:rPr lang="en-US" altLang="en-US" sz="1500" b="0" i="1" dirty="0" smtClean="0"/>
              <a:t>%), 2011: 6.3 (28%); 2010: 5.9 (26%)</a:t>
            </a:r>
            <a:endParaRPr lang="en-US" altLang="en-US" sz="1500" b="0" i="1" dirty="0" smtClean="0"/>
          </a:p>
          <a:p>
            <a:pPr lvl="1">
              <a:spcAft>
                <a:spcPts val="600"/>
              </a:spcAft>
            </a:pPr>
            <a:r>
              <a:rPr lang="en-US" altLang="en-US" sz="1500" b="0" i="1" u="sng" dirty="0" smtClean="0"/>
              <a:t>Non-core resources</a:t>
            </a:r>
            <a:r>
              <a:rPr lang="en-US" altLang="en-US" sz="1500" b="0" i="1" dirty="0" smtClean="0"/>
              <a:t>: 21.7 </a:t>
            </a:r>
            <a:r>
              <a:rPr lang="en-US" altLang="en-US" sz="1500" b="0" i="1" dirty="0" smtClean="0"/>
              <a:t>(</a:t>
            </a:r>
            <a:r>
              <a:rPr lang="en-US" altLang="en-US" sz="1500" b="0" i="1" dirty="0" smtClean="0"/>
              <a:t>76%); compares with 2013</a:t>
            </a:r>
            <a:r>
              <a:rPr lang="en-US" altLang="en-US" sz="1500" b="0" i="1" dirty="0"/>
              <a:t>: </a:t>
            </a:r>
            <a:r>
              <a:rPr lang="en-US" altLang="en-US" sz="1500" b="0" i="1" dirty="0" smtClean="0"/>
              <a:t>19.7 (75</a:t>
            </a:r>
            <a:r>
              <a:rPr lang="en-US" altLang="en-US" sz="1500" b="0" i="1" dirty="0" smtClean="0"/>
              <a:t>%); 2012: </a:t>
            </a:r>
            <a:r>
              <a:rPr lang="en-US" altLang="en-US" sz="1500" b="0" i="1" dirty="0" smtClean="0"/>
              <a:t>17.1 </a:t>
            </a:r>
            <a:r>
              <a:rPr lang="en-US" altLang="en-US" sz="1500" b="0" i="1" dirty="0" smtClean="0"/>
              <a:t>(72</a:t>
            </a:r>
            <a:r>
              <a:rPr lang="en-US" altLang="en-US" sz="1500" b="0" i="1" dirty="0" smtClean="0"/>
              <a:t>%); </a:t>
            </a:r>
            <a:r>
              <a:rPr lang="en-US" altLang="en-US" sz="1500" b="0" i="1" dirty="0" smtClean="0"/>
              <a:t>2011: 16.4 </a:t>
            </a:r>
            <a:r>
              <a:rPr lang="en-US" altLang="en-US" sz="1500" b="0" i="1" dirty="0" smtClean="0"/>
              <a:t>(72%); </a:t>
            </a:r>
            <a:r>
              <a:rPr lang="en-US" altLang="en-US" sz="1500" b="0" i="1" dirty="0" smtClean="0"/>
              <a:t>2010: </a:t>
            </a:r>
            <a:r>
              <a:rPr lang="en-US" altLang="en-US" sz="1500" b="0" i="1" dirty="0"/>
              <a:t>16.9 </a:t>
            </a:r>
            <a:r>
              <a:rPr lang="en-US" altLang="en-US" sz="1500" b="0" i="1" dirty="0" smtClean="0"/>
              <a:t>(74%)</a:t>
            </a:r>
            <a:endParaRPr lang="en-US" altLang="en-US" sz="1500" b="0" i="1" dirty="0" smtClean="0"/>
          </a:p>
          <a:p>
            <a:pPr lvl="1">
              <a:spcAft>
                <a:spcPts val="600"/>
              </a:spcAft>
            </a:pPr>
            <a:r>
              <a:rPr lang="en-US" altLang="en-US" sz="1500" b="0" i="1" u="sng" dirty="0" smtClean="0"/>
              <a:t>Development related</a:t>
            </a:r>
            <a:r>
              <a:rPr lang="en-US" altLang="en-US" sz="1500" b="0" i="1" dirty="0" smtClean="0"/>
              <a:t>: </a:t>
            </a:r>
            <a:r>
              <a:rPr lang="en-US" altLang="en-US" sz="1500" b="0" i="1" dirty="0" smtClean="0"/>
              <a:t>16.9 </a:t>
            </a:r>
            <a:r>
              <a:rPr lang="en-US" altLang="en-US" sz="1500" b="0" i="1" dirty="0" smtClean="0"/>
              <a:t>(59%); compares with 2013: </a:t>
            </a:r>
            <a:r>
              <a:rPr lang="en-US" altLang="en-US" sz="1500" b="0" i="1" dirty="0" smtClean="0"/>
              <a:t>16.7 </a:t>
            </a:r>
            <a:r>
              <a:rPr lang="en-US" altLang="en-US" sz="1500" b="0" i="1" dirty="0" smtClean="0"/>
              <a:t>(63%); 2012: </a:t>
            </a:r>
            <a:r>
              <a:rPr lang="en-US" altLang="en-US" sz="1500" b="0" i="1" dirty="0"/>
              <a:t>16.2 </a:t>
            </a:r>
            <a:r>
              <a:rPr lang="en-US" altLang="en-US" sz="1500" b="0" i="1" dirty="0" smtClean="0"/>
              <a:t>(</a:t>
            </a:r>
            <a:r>
              <a:rPr lang="en-US" altLang="en-US" sz="1500" b="0" i="1" dirty="0" smtClean="0"/>
              <a:t>67</a:t>
            </a:r>
            <a:r>
              <a:rPr lang="en-US" altLang="en-US" sz="1500" b="0" i="1" dirty="0" smtClean="0"/>
              <a:t>%); 2011: 15.2 (67%); 2010: 16.2 (67%)</a:t>
            </a:r>
            <a:endParaRPr lang="en-US" altLang="en-US" sz="1500" b="0" i="1" dirty="0" smtClean="0"/>
          </a:p>
          <a:p>
            <a:pPr lvl="1">
              <a:spcAft>
                <a:spcPts val="1200"/>
              </a:spcAft>
            </a:pPr>
            <a:r>
              <a:rPr lang="en-US" altLang="en-US" sz="1500" b="0" i="1" u="sng" dirty="0" smtClean="0"/>
              <a:t>Humanitarian related</a:t>
            </a:r>
            <a:r>
              <a:rPr lang="en-US" altLang="en-US" sz="1500" b="0" i="1" dirty="0" smtClean="0"/>
              <a:t>: 11.5 </a:t>
            </a:r>
            <a:r>
              <a:rPr lang="en-US" altLang="en-US" sz="1500" b="0" i="1" dirty="0" smtClean="0"/>
              <a:t>(</a:t>
            </a:r>
            <a:r>
              <a:rPr lang="en-US" altLang="en-US" sz="1500" b="0" i="1" dirty="0" smtClean="0"/>
              <a:t>41%); compares with 2013: </a:t>
            </a:r>
            <a:r>
              <a:rPr lang="en-US" altLang="en-US" sz="1500" b="0" i="1" dirty="0" smtClean="0"/>
              <a:t>9.7 </a:t>
            </a:r>
            <a:r>
              <a:rPr lang="en-US" altLang="en-US" sz="1500" b="0" i="1" dirty="0" smtClean="0"/>
              <a:t>(37%); 2012: </a:t>
            </a:r>
            <a:r>
              <a:rPr lang="en-US" altLang="en-US" sz="1500" b="0" i="1" dirty="0" smtClean="0"/>
              <a:t>7.7 </a:t>
            </a:r>
            <a:r>
              <a:rPr lang="en-US" altLang="en-US" sz="1500" b="0" i="1" dirty="0" smtClean="0"/>
              <a:t>(33</a:t>
            </a:r>
            <a:r>
              <a:rPr lang="en-US" altLang="en-US" sz="1500" b="0" i="1" dirty="0" smtClean="0"/>
              <a:t>%); 2011: 7.5 (33%); 2010: 7.9 (33%)</a:t>
            </a:r>
            <a:endParaRPr lang="en-US" altLang="en-US" sz="1500" b="0" i="1" dirty="0"/>
          </a:p>
          <a:p>
            <a:pPr>
              <a:spcAft>
                <a:spcPts val="400"/>
              </a:spcAft>
            </a:pPr>
            <a:r>
              <a:rPr lang="en-US" altLang="en-US" sz="1700" dirty="0" smtClean="0"/>
              <a:t>Funding to UNDS account for 18% of total ODA (2014)      </a:t>
            </a:r>
          </a:p>
          <a:p>
            <a:r>
              <a:rPr lang="en-US" altLang="en-US" sz="1700" dirty="0" smtClean="0"/>
              <a:t>           </a:t>
            </a:r>
            <a:endParaRPr lang="en-US" altLang="en-US" sz="1700" dirty="0"/>
          </a:p>
        </p:txBody>
      </p:sp>
    </p:spTree>
    <p:extLst>
      <p:ext uri="{BB962C8B-B14F-4D97-AF65-F5344CB8AC3E}">
        <p14:creationId xmlns:p14="http://schemas.microsoft.com/office/powerpoint/2010/main" val="163924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360957"/>
          </a:xfrm>
        </p:spPr>
        <p:txBody>
          <a:bodyPr/>
          <a:lstStyle/>
          <a:p>
            <a:pPr algn="ctr"/>
            <a:r>
              <a:rPr lang="en-GB" sz="2000" dirty="0" smtClean="0"/>
              <a:t>Core &amp; non-core funding 2003-2014 $USD million</a:t>
            </a:r>
            <a:endParaRPr lang="en-GB" sz="2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7922961"/>
              </p:ext>
            </p:extLst>
          </p:nvPr>
        </p:nvGraphicFramePr>
        <p:xfrm>
          <a:off x="251520" y="1844824"/>
          <a:ext cx="8784976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846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268761"/>
            <a:ext cx="8229600" cy="432047"/>
          </a:xfrm>
        </p:spPr>
        <p:txBody>
          <a:bodyPr/>
          <a:lstStyle/>
          <a:p>
            <a:pPr algn="ctr"/>
            <a:r>
              <a:rPr lang="en-US" altLang="en-US" sz="2300" dirty="0" smtClean="0"/>
              <a:t>Main sources financing UNDS </a:t>
            </a:r>
            <a:r>
              <a:rPr lang="en-US" altLang="en-US" sz="2300" dirty="0" smtClean="0"/>
              <a:t>(2011-2014</a:t>
            </a:r>
            <a:r>
              <a:rPr lang="en-US" altLang="en-US" sz="2300" dirty="0" smtClean="0"/>
              <a:t>) </a:t>
            </a:r>
            <a:endParaRPr lang="en-US" altLang="en-US" sz="2300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772816"/>
            <a:ext cx="8712968" cy="4752528"/>
          </a:xfrm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altLang="en-US" sz="1500" dirty="0"/>
              <a:t>Mainly from UN MS (</a:t>
            </a:r>
            <a:r>
              <a:rPr lang="en-US" altLang="en-US" sz="1500" dirty="0" smtClean="0"/>
              <a:t>72.6%) </a:t>
            </a:r>
            <a:r>
              <a:rPr lang="en-US" altLang="en-US" sz="1500" dirty="0"/>
              <a:t>but increasingly from multilateral organisations (</a:t>
            </a:r>
            <a:r>
              <a:rPr lang="en-US" altLang="en-US" sz="1500" dirty="0" smtClean="0"/>
              <a:t>16.5%, including EC 7.1%), as well as non-governmental sources, NGO + Private (10.1%).</a:t>
            </a:r>
            <a:endParaRPr lang="en-US" altLang="en-US" sz="1500" dirty="0"/>
          </a:p>
          <a:p>
            <a:pPr>
              <a:spcAft>
                <a:spcPts val="0"/>
              </a:spcAft>
            </a:pPr>
            <a:r>
              <a:rPr lang="en-US" altLang="en-US" sz="1500" dirty="0" smtClean="0"/>
              <a:t>The 4 mains sources (UN MS + EC) in period 2011-2014 were: </a:t>
            </a:r>
          </a:p>
          <a:p>
            <a:pPr lvl="1">
              <a:spcAft>
                <a:spcPts val="1000"/>
              </a:spcAft>
            </a:pPr>
            <a:r>
              <a:rPr lang="en-US" altLang="en-US" sz="1300" b="0" i="1" dirty="0" smtClean="0"/>
              <a:t>US: 17.7%; EC: 7.1%; UK: 7.1%; JAP: 5.9% </a:t>
            </a:r>
          </a:p>
          <a:p>
            <a:pPr>
              <a:spcAft>
                <a:spcPts val="0"/>
              </a:spcAft>
            </a:pPr>
            <a:r>
              <a:rPr lang="en-US" altLang="en-US" sz="1500" dirty="0" smtClean="0"/>
              <a:t>The following 16 sources were:  </a:t>
            </a:r>
            <a:endParaRPr lang="en-US" altLang="en-US" sz="1500" dirty="0"/>
          </a:p>
          <a:p>
            <a:pPr lvl="1">
              <a:spcAft>
                <a:spcPts val="1000"/>
              </a:spcAft>
            </a:pPr>
            <a:r>
              <a:rPr lang="en-US" altLang="en-US" sz="1300" b="0" dirty="0" smtClean="0"/>
              <a:t>SE: 4.0%; NOR: 3.9%; CAN: 3.8; DE: 3.4%; NL: 3.1%; AUS: 2.2%; DK: 1.7%; SWI 1.6%; ARG: 1.3%; FI: 1.2%; SAR: 1.1%; FR: 1.1%; IT: 1.0%; BE: 0.9%; BRA 0.9%; ES: 0.9%.</a:t>
            </a:r>
            <a:endParaRPr lang="en-US" altLang="en-US" sz="1300" b="0" dirty="0" smtClean="0"/>
          </a:p>
          <a:p>
            <a:pPr>
              <a:spcAft>
                <a:spcPts val="1000"/>
              </a:spcAft>
            </a:pPr>
            <a:r>
              <a:rPr lang="en-US" altLang="en-US" sz="1500" dirty="0" smtClean="0"/>
              <a:t>Among the 20 main sources we have the EC and 11 EU MS, with the EC raking 2</a:t>
            </a:r>
            <a:r>
              <a:rPr lang="en-US" altLang="en-US" sz="1500" baseline="30000" dirty="0" smtClean="0"/>
              <a:t>nd</a:t>
            </a:r>
            <a:r>
              <a:rPr lang="en-US" altLang="en-US" sz="1500" dirty="0" smtClean="0"/>
              <a:t> in 2001 and 2012 and 3</a:t>
            </a:r>
            <a:r>
              <a:rPr lang="en-US" altLang="en-US" sz="1500" baseline="30000" dirty="0" smtClean="0"/>
              <a:t>rd</a:t>
            </a:r>
            <a:r>
              <a:rPr lang="en-US" altLang="en-US" sz="1500" dirty="0" smtClean="0"/>
              <a:t> in 2013 and 2014:   </a:t>
            </a:r>
            <a:endParaRPr lang="en-US" altLang="en-US" sz="1500" dirty="0" smtClean="0"/>
          </a:p>
          <a:p>
            <a:pPr>
              <a:spcAft>
                <a:spcPts val="1000"/>
              </a:spcAft>
            </a:pPr>
            <a:r>
              <a:rPr lang="en-US" altLang="en-US" sz="1500" dirty="0" smtClean="0"/>
              <a:t>Just in 2014, the EC provided 2.05 $billion (7%), of which 1.17 $ billion for development related (56.8%) and 8.87 $billion for humanitarian related (43.2</a:t>
            </a:r>
            <a:r>
              <a:rPr lang="en-US" altLang="en-US" sz="1500" dirty="0" smtClean="0"/>
              <a:t>%)  </a:t>
            </a:r>
          </a:p>
          <a:p>
            <a:pPr>
              <a:spcAft>
                <a:spcPts val="1000"/>
              </a:spcAft>
            </a:pPr>
            <a:r>
              <a:rPr lang="en-US" altLang="en-US" sz="1500" dirty="0" smtClean="0"/>
              <a:t>EU + MS covers 43% if taken all UN MS+EC sources but falls to 31% if taken all sources (including non-governmental)   </a:t>
            </a:r>
          </a:p>
          <a:p>
            <a:r>
              <a:rPr lang="en-US" altLang="en-US" sz="1500" dirty="0" smtClean="0"/>
              <a:t>Developing countries (MIC, LIC) share increasing but still low (0.2%) if taken all sources, 0.3% if taken just UN MS</a:t>
            </a:r>
            <a:endParaRPr lang="en-US" altLang="en-US" sz="1500" dirty="0"/>
          </a:p>
          <a:p>
            <a:r>
              <a:rPr lang="en-US" altLang="en-US" sz="1600" dirty="0" smtClean="0"/>
              <a:t>           </a:t>
            </a: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34727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339850"/>
            <a:ext cx="8568952" cy="432965"/>
          </a:xfrm>
        </p:spPr>
        <p:txBody>
          <a:bodyPr/>
          <a:lstStyle/>
          <a:p>
            <a:r>
              <a:rPr lang="en-GB" sz="2000" dirty="0"/>
              <a:t>Main sources financing </a:t>
            </a:r>
            <a:r>
              <a:rPr lang="en-GB" sz="2000" dirty="0" smtClean="0"/>
              <a:t>UNDS: 5 main sources </a:t>
            </a:r>
            <a:r>
              <a:rPr lang="en-GB" sz="1800" dirty="0" smtClean="0"/>
              <a:t>($million) </a:t>
            </a:r>
            <a:endParaRPr lang="en-GB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2665695"/>
              </p:ext>
            </p:extLst>
          </p:nvPr>
        </p:nvGraphicFramePr>
        <p:xfrm>
          <a:off x="457200" y="1700808"/>
          <a:ext cx="822960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013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339851"/>
            <a:ext cx="8712968" cy="288950"/>
          </a:xfrm>
        </p:spPr>
        <p:txBody>
          <a:bodyPr/>
          <a:lstStyle/>
          <a:p>
            <a:r>
              <a:rPr lang="en-GB" sz="2300" dirty="0"/>
              <a:t>Main </a:t>
            </a:r>
            <a:r>
              <a:rPr lang="en-GB" sz="2300" dirty="0" smtClean="0"/>
              <a:t>sources </a:t>
            </a:r>
            <a:r>
              <a:rPr lang="en-GB" sz="2300" dirty="0"/>
              <a:t>financing </a:t>
            </a:r>
            <a:r>
              <a:rPr lang="en-GB" sz="2300" dirty="0" smtClean="0"/>
              <a:t>UNDS: other main</a:t>
            </a:r>
            <a:r>
              <a:rPr lang="en-GB" sz="1800" dirty="0" smtClean="0"/>
              <a:t> ($</a:t>
            </a:r>
            <a:r>
              <a:rPr lang="en-GB" sz="1800" dirty="0"/>
              <a:t>million</a:t>
            </a:r>
            <a:r>
              <a:rPr lang="en-GB" sz="1800" dirty="0" smtClean="0"/>
              <a:t>)  </a:t>
            </a:r>
            <a:endParaRPr lang="en-GB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8256002"/>
              </p:ext>
            </p:extLst>
          </p:nvPr>
        </p:nvGraphicFramePr>
        <p:xfrm>
          <a:off x="457200" y="1772816"/>
          <a:ext cx="822960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1583</TotalTime>
  <Words>2220</Words>
  <Application>Microsoft Office PowerPoint</Application>
  <PresentationFormat>On-screen Show (4:3)</PresentationFormat>
  <Paragraphs>163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blank</vt:lpstr>
      <vt:lpstr>Meeting DEVCO UN WG</vt:lpstr>
      <vt:lpstr>What is at stake?</vt:lpstr>
      <vt:lpstr>What is the UNDS?</vt:lpstr>
      <vt:lpstr>How UNDS organised in the field?  </vt:lpstr>
      <vt:lpstr>How is the UNDS financed ($USD billion)?</vt:lpstr>
      <vt:lpstr>Core &amp; non-core funding 2003-2014 $USD million</vt:lpstr>
      <vt:lpstr>Main sources financing UNDS (2011-2014) </vt:lpstr>
      <vt:lpstr>Main sources financing UNDS: 5 main sources ($million) </vt:lpstr>
      <vt:lpstr>Main sources financing UNDS: other main ($million)  </vt:lpstr>
      <vt:lpstr>Which APFs benefited most?  </vt:lpstr>
      <vt:lpstr>Which countries/territories benefited most ($ billion)?  </vt:lpstr>
      <vt:lpstr>Mains messages from UNGA Res. on QCPR 2012  </vt:lpstr>
      <vt:lpstr>What has improved since 2012?  </vt:lpstr>
      <vt:lpstr>What has not improved? </vt:lpstr>
      <vt:lpstr>How 2030 Agenda impacts on UNDS  </vt:lpstr>
      <vt:lpstr>EU+MS position: recent EU statements</vt:lpstr>
      <vt:lpstr>Ongoing discussions at UN HQ level  </vt:lpstr>
      <vt:lpstr>How can we intervene?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DABERTRAND Fanny (DEVCO)</dc:creator>
  <cp:lastModifiedBy>HENRIQUES Pedro (DEVCO)</cp:lastModifiedBy>
  <cp:revision>104</cp:revision>
  <cp:lastPrinted>2016-03-21T18:21:43Z</cp:lastPrinted>
  <dcterms:created xsi:type="dcterms:W3CDTF">2016-03-15T09:24:09Z</dcterms:created>
  <dcterms:modified xsi:type="dcterms:W3CDTF">2016-03-21T19:37:36Z</dcterms:modified>
</cp:coreProperties>
</file>