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2"/>
  </p:notesMasterIdLst>
  <p:handoutMasterIdLst>
    <p:handoutMasterId r:id="rId23"/>
  </p:handoutMasterIdLst>
  <p:sldIdLst>
    <p:sldId id="256" r:id="rId3"/>
    <p:sldId id="288" r:id="rId4"/>
    <p:sldId id="306" r:id="rId5"/>
    <p:sldId id="257" r:id="rId6"/>
    <p:sldId id="305" r:id="rId7"/>
    <p:sldId id="299" r:id="rId8"/>
    <p:sldId id="316" r:id="rId9"/>
    <p:sldId id="301" r:id="rId10"/>
    <p:sldId id="310" r:id="rId11"/>
    <p:sldId id="315" r:id="rId12"/>
    <p:sldId id="319" r:id="rId13"/>
    <p:sldId id="312" r:id="rId14"/>
    <p:sldId id="263" r:id="rId15"/>
    <p:sldId id="314" r:id="rId16"/>
    <p:sldId id="296" r:id="rId17"/>
    <p:sldId id="290" r:id="rId18"/>
    <p:sldId id="320" r:id="rId19"/>
    <p:sldId id="317" r:id="rId20"/>
    <p:sldId id="318" r:id="rId21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renice Flores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6CF"/>
    <a:srgbClr val="0F5494"/>
    <a:srgbClr val="99CCFF"/>
    <a:srgbClr val="2D5EC1"/>
    <a:srgbClr val="FF3300"/>
    <a:srgbClr val="808080"/>
    <a:srgbClr val="3E6FD2"/>
    <a:srgbClr val="BDDEFF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5" autoAdjust="0"/>
    <p:restoredTop sz="90206" autoAdjust="0"/>
  </p:normalViewPr>
  <p:slideViewPr>
    <p:cSldViewPr>
      <p:cViewPr varScale="1">
        <p:scale>
          <a:sx n="77" d="100"/>
          <a:sy n="77" d="100"/>
        </p:scale>
        <p:origin x="-102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50FB2B-005C-4B4C-8C5B-286355E59769}" type="doc">
      <dgm:prSet loTypeId="urn:microsoft.com/office/officeart/2005/8/layout/hierarchy4" loCatId="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15F5F3B-0C01-934E-90C9-9399F3D23CA0}">
      <dgm:prSet/>
      <dgm:spPr>
        <a:solidFill>
          <a:srgbClr val="FFC000"/>
        </a:solidFill>
        <a:ln>
          <a:solidFill>
            <a:srgbClr val="BDDEFF"/>
          </a:solidFill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Comprehensive scope of local development </a:t>
          </a:r>
        </a:p>
      </dgm:t>
    </dgm:pt>
    <dgm:pt modelId="{FAAFBF56-3B22-2F4C-8661-ECCDC6B4ED7D}" type="parTrans" cxnId="{983DDB01-6F30-3C40-BA85-44B07794BE1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616A1A0-58B7-484E-A39D-799010F2C1B0}" type="sibTrans" cxnId="{983DDB01-6F30-3C40-BA85-44B07794BE1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DAB59DF-C38D-D84F-B9AD-41988E8C9527}">
      <dgm:prSet/>
      <dgm:spPr>
        <a:solidFill>
          <a:srgbClr val="FFC00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Improved systems of local development planning</a:t>
          </a:r>
        </a:p>
      </dgm:t>
    </dgm:pt>
    <dgm:pt modelId="{A5E352AD-3DB7-AE4C-AF62-103EFA4EB945}" type="parTrans" cxnId="{B2490DFA-EF2D-B04C-B828-CD962BDBD4D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137CA65-F58F-F540-A224-F02FC983F6B0}" type="sibTrans" cxnId="{B2490DFA-EF2D-B04C-B828-CD962BDBD4D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06F6BFB-1AE5-6745-A20B-EDFA377E9552}">
      <dgm:prSet/>
      <dgm:spPr>
        <a:solidFill>
          <a:srgbClr val="FFC000"/>
        </a:solidFill>
        <a:ln>
          <a:solidFill>
            <a:srgbClr val="0070C0"/>
          </a:solidFill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Improved institutions &amp; capacity for local development implementation</a:t>
          </a:r>
        </a:p>
      </dgm:t>
    </dgm:pt>
    <dgm:pt modelId="{31617DB7-7E87-D543-B34C-8F40883C8137}" type="parTrans" cxnId="{A27C9AAD-6EAE-5944-86F1-95E0A617492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4EC8AAA-E0AA-EA41-BE5B-78C6807C23C6}" type="sibTrans" cxnId="{A27C9AAD-6EAE-5944-86F1-95E0A617492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B44CF5A-72FE-0E46-9F9B-1A04DA59117B}">
      <dgm:prSet/>
      <dgm:spPr>
        <a:solidFill>
          <a:srgbClr val="FFC00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Enhanced &amp; diversified instruments of local development financing </a:t>
          </a:r>
        </a:p>
      </dgm:t>
    </dgm:pt>
    <dgm:pt modelId="{0F66E641-090E-4D49-863F-0028495D4B5D}" type="parTrans" cxnId="{3F0BA7C0-389C-D444-97DB-BFBD84BFA17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23C9C4B-B486-E14C-AED9-CD1FAAB035F2}" type="sibTrans" cxnId="{3F0BA7C0-389C-D444-97DB-BFBD84BFA17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22E2300-6861-014F-8984-459DD58884EC}" type="pres">
      <dgm:prSet presAssocID="{2050FB2B-005C-4B4C-8C5B-286355E5976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5F8D2B20-4712-9F40-927B-FE5D57872286}" type="pres">
      <dgm:prSet presAssocID="{415F5F3B-0C01-934E-90C9-9399F3D23CA0}" presName="vertOne" presStyleCnt="0"/>
      <dgm:spPr/>
    </dgm:pt>
    <dgm:pt modelId="{CD07297D-4D0A-1D46-BC1E-C7583EF780BA}" type="pres">
      <dgm:prSet presAssocID="{415F5F3B-0C01-934E-90C9-9399F3D23CA0}" presName="txOne" presStyleLbl="node0" presStyleIdx="0" presStyleCnt="4" custScaleX="93985" custLinFactNeighborX="-174" custLinFactNeighborY="-507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A3E5182-FF69-6944-9FF6-19EC791EC2EF}" type="pres">
      <dgm:prSet presAssocID="{415F5F3B-0C01-934E-90C9-9399F3D23CA0}" presName="horzOne" presStyleCnt="0"/>
      <dgm:spPr/>
    </dgm:pt>
    <dgm:pt modelId="{A676DE4D-F711-A841-8BCA-907D42530C49}" type="pres">
      <dgm:prSet presAssocID="{D616A1A0-58B7-484E-A39D-799010F2C1B0}" presName="sibSpaceOne" presStyleCnt="0"/>
      <dgm:spPr/>
    </dgm:pt>
    <dgm:pt modelId="{5759D113-3EF4-3D45-B598-20BC6502569C}" type="pres">
      <dgm:prSet presAssocID="{5DAB59DF-C38D-D84F-B9AD-41988E8C9527}" presName="vertOne" presStyleCnt="0"/>
      <dgm:spPr/>
    </dgm:pt>
    <dgm:pt modelId="{86B7D7DF-7BE3-454E-BF22-908FA2D61330}" type="pres">
      <dgm:prSet presAssocID="{5DAB59DF-C38D-D84F-B9AD-41988E8C9527}" presName="txOne" presStyleLbl="node0" presStyleIdx="1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15D92CCA-0943-BF48-BC2A-57E5461E297F}" type="pres">
      <dgm:prSet presAssocID="{5DAB59DF-C38D-D84F-B9AD-41988E8C9527}" presName="horzOne" presStyleCnt="0"/>
      <dgm:spPr/>
    </dgm:pt>
    <dgm:pt modelId="{FD36F42B-B777-6742-80ED-0DEB6FA8541A}" type="pres">
      <dgm:prSet presAssocID="{D137CA65-F58F-F540-A224-F02FC983F6B0}" presName="sibSpaceOne" presStyleCnt="0"/>
      <dgm:spPr/>
    </dgm:pt>
    <dgm:pt modelId="{747FAF72-49A1-6B43-BEA7-F848A0BDEF95}" type="pres">
      <dgm:prSet presAssocID="{6B44CF5A-72FE-0E46-9F9B-1A04DA59117B}" presName="vertOne" presStyleCnt="0"/>
      <dgm:spPr/>
    </dgm:pt>
    <dgm:pt modelId="{A796522A-3964-6A47-A44A-B0B484A4FD50}" type="pres">
      <dgm:prSet presAssocID="{6B44CF5A-72FE-0E46-9F9B-1A04DA59117B}" presName="txOne" presStyleLbl="node0" presStyleIdx="2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2A937FE-B798-854D-9C7B-0014FC7A1F6C}" type="pres">
      <dgm:prSet presAssocID="{6B44CF5A-72FE-0E46-9F9B-1A04DA59117B}" presName="horzOne" presStyleCnt="0"/>
      <dgm:spPr/>
    </dgm:pt>
    <dgm:pt modelId="{FADEC4A3-22EC-0542-AD4A-045E5DED1E75}" type="pres">
      <dgm:prSet presAssocID="{723C9C4B-B486-E14C-AED9-CD1FAAB035F2}" presName="sibSpaceOne" presStyleCnt="0"/>
      <dgm:spPr/>
    </dgm:pt>
    <dgm:pt modelId="{DDB1A76C-CC15-4C41-8358-A23FF8449C7D}" type="pres">
      <dgm:prSet presAssocID="{706F6BFB-1AE5-6745-A20B-EDFA377E9552}" presName="vertOne" presStyleCnt="0"/>
      <dgm:spPr/>
    </dgm:pt>
    <dgm:pt modelId="{B14401FE-5679-5346-8293-BB519B120FF7}" type="pres">
      <dgm:prSet presAssocID="{706F6BFB-1AE5-6745-A20B-EDFA377E9552}" presName="txOne" presStyleLbl="node0" presStyleIdx="3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21D1187-DF14-474C-9E27-512ECAF3E756}" type="pres">
      <dgm:prSet presAssocID="{706F6BFB-1AE5-6745-A20B-EDFA377E9552}" presName="horzOne" presStyleCnt="0"/>
      <dgm:spPr/>
    </dgm:pt>
  </dgm:ptLst>
  <dgm:cxnLst>
    <dgm:cxn modelId="{3F0BA7C0-389C-D444-97DB-BFBD84BFA17A}" srcId="{2050FB2B-005C-4B4C-8C5B-286355E59769}" destId="{6B44CF5A-72FE-0E46-9F9B-1A04DA59117B}" srcOrd="2" destOrd="0" parTransId="{0F66E641-090E-4D49-863F-0028495D4B5D}" sibTransId="{723C9C4B-B486-E14C-AED9-CD1FAAB035F2}"/>
    <dgm:cxn modelId="{983DDB01-6F30-3C40-BA85-44B07794BE16}" srcId="{2050FB2B-005C-4B4C-8C5B-286355E59769}" destId="{415F5F3B-0C01-934E-90C9-9399F3D23CA0}" srcOrd="0" destOrd="0" parTransId="{FAAFBF56-3B22-2F4C-8661-ECCDC6B4ED7D}" sibTransId="{D616A1A0-58B7-484E-A39D-799010F2C1B0}"/>
    <dgm:cxn modelId="{A27C9AAD-6EAE-5944-86F1-95E0A617492D}" srcId="{2050FB2B-005C-4B4C-8C5B-286355E59769}" destId="{706F6BFB-1AE5-6745-A20B-EDFA377E9552}" srcOrd="3" destOrd="0" parTransId="{31617DB7-7E87-D543-B34C-8F40883C8137}" sibTransId="{74EC8AAA-E0AA-EA41-BE5B-78C6807C23C6}"/>
    <dgm:cxn modelId="{7F7D160F-0B2E-4DD0-9D72-6581DED43A84}" type="presOf" srcId="{415F5F3B-0C01-934E-90C9-9399F3D23CA0}" destId="{CD07297D-4D0A-1D46-BC1E-C7583EF780BA}" srcOrd="0" destOrd="0" presId="urn:microsoft.com/office/officeart/2005/8/layout/hierarchy4"/>
    <dgm:cxn modelId="{F23191C9-E4ED-4A06-9E4F-789FF2C4369F}" type="presOf" srcId="{2050FB2B-005C-4B4C-8C5B-286355E59769}" destId="{C22E2300-6861-014F-8984-459DD58884EC}" srcOrd="0" destOrd="0" presId="urn:microsoft.com/office/officeart/2005/8/layout/hierarchy4"/>
    <dgm:cxn modelId="{BCD16FB3-7B95-4940-8233-416954ACF17B}" type="presOf" srcId="{5DAB59DF-C38D-D84F-B9AD-41988E8C9527}" destId="{86B7D7DF-7BE3-454E-BF22-908FA2D61330}" srcOrd="0" destOrd="0" presId="urn:microsoft.com/office/officeart/2005/8/layout/hierarchy4"/>
    <dgm:cxn modelId="{E164AE32-433B-4232-B22E-4BA6CCAF0743}" type="presOf" srcId="{6B44CF5A-72FE-0E46-9F9B-1A04DA59117B}" destId="{A796522A-3964-6A47-A44A-B0B484A4FD50}" srcOrd="0" destOrd="0" presId="urn:microsoft.com/office/officeart/2005/8/layout/hierarchy4"/>
    <dgm:cxn modelId="{95872D7C-6627-4392-88A3-EB17A316523E}" type="presOf" srcId="{706F6BFB-1AE5-6745-A20B-EDFA377E9552}" destId="{B14401FE-5679-5346-8293-BB519B120FF7}" srcOrd="0" destOrd="0" presId="urn:microsoft.com/office/officeart/2005/8/layout/hierarchy4"/>
    <dgm:cxn modelId="{B2490DFA-EF2D-B04C-B828-CD962BDBD4D9}" srcId="{2050FB2B-005C-4B4C-8C5B-286355E59769}" destId="{5DAB59DF-C38D-D84F-B9AD-41988E8C9527}" srcOrd="1" destOrd="0" parTransId="{A5E352AD-3DB7-AE4C-AF62-103EFA4EB945}" sibTransId="{D137CA65-F58F-F540-A224-F02FC983F6B0}"/>
    <dgm:cxn modelId="{FB769265-DA08-4C0C-8DF8-F9F63C1583F8}" type="presParOf" srcId="{C22E2300-6861-014F-8984-459DD58884EC}" destId="{5F8D2B20-4712-9F40-927B-FE5D57872286}" srcOrd="0" destOrd="0" presId="urn:microsoft.com/office/officeart/2005/8/layout/hierarchy4"/>
    <dgm:cxn modelId="{920451A6-23A9-477D-BEDD-2970C94508BC}" type="presParOf" srcId="{5F8D2B20-4712-9F40-927B-FE5D57872286}" destId="{CD07297D-4D0A-1D46-BC1E-C7583EF780BA}" srcOrd="0" destOrd="0" presId="urn:microsoft.com/office/officeart/2005/8/layout/hierarchy4"/>
    <dgm:cxn modelId="{4B20F0F1-0067-4977-8364-25D966C60E4F}" type="presParOf" srcId="{5F8D2B20-4712-9F40-927B-FE5D57872286}" destId="{5A3E5182-FF69-6944-9FF6-19EC791EC2EF}" srcOrd="1" destOrd="0" presId="urn:microsoft.com/office/officeart/2005/8/layout/hierarchy4"/>
    <dgm:cxn modelId="{F72078E0-D055-4ACC-9FCF-00A30566C45A}" type="presParOf" srcId="{C22E2300-6861-014F-8984-459DD58884EC}" destId="{A676DE4D-F711-A841-8BCA-907D42530C49}" srcOrd="1" destOrd="0" presId="urn:microsoft.com/office/officeart/2005/8/layout/hierarchy4"/>
    <dgm:cxn modelId="{1AB98556-FA06-4ECD-A681-485025BB3AE6}" type="presParOf" srcId="{C22E2300-6861-014F-8984-459DD58884EC}" destId="{5759D113-3EF4-3D45-B598-20BC6502569C}" srcOrd="2" destOrd="0" presId="urn:microsoft.com/office/officeart/2005/8/layout/hierarchy4"/>
    <dgm:cxn modelId="{1F9BB571-A1A0-4A9A-897E-E5F1DA437752}" type="presParOf" srcId="{5759D113-3EF4-3D45-B598-20BC6502569C}" destId="{86B7D7DF-7BE3-454E-BF22-908FA2D61330}" srcOrd="0" destOrd="0" presId="urn:microsoft.com/office/officeart/2005/8/layout/hierarchy4"/>
    <dgm:cxn modelId="{6D5E1F50-37C6-49B9-B987-95A86C1FC1DE}" type="presParOf" srcId="{5759D113-3EF4-3D45-B598-20BC6502569C}" destId="{15D92CCA-0943-BF48-BC2A-57E5461E297F}" srcOrd="1" destOrd="0" presId="urn:microsoft.com/office/officeart/2005/8/layout/hierarchy4"/>
    <dgm:cxn modelId="{FC562605-D3B7-43FD-AA16-CC31DE0CF963}" type="presParOf" srcId="{C22E2300-6861-014F-8984-459DD58884EC}" destId="{FD36F42B-B777-6742-80ED-0DEB6FA8541A}" srcOrd="3" destOrd="0" presId="urn:microsoft.com/office/officeart/2005/8/layout/hierarchy4"/>
    <dgm:cxn modelId="{A99FAEC7-BF21-4767-8E46-047C46FCBA3F}" type="presParOf" srcId="{C22E2300-6861-014F-8984-459DD58884EC}" destId="{747FAF72-49A1-6B43-BEA7-F848A0BDEF95}" srcOrd="4" destOrd="0" presId="urn:microsoft.com/office/officeart/2005/8/layout/hierarchy4"/>
    <dgm:cxn modelId="{AC6F1FD0-1AA4-44E3-82F7-2258416CD0AC}" type="presParOf" srcId="{747FAF72-49A1-6B43-BEA7-F848A0BDEF95}" destId="{A796522A-3964-6A47-A44A-B0B484A4FD50}" srcOrd="0" destOrd="0" presId="urn:microsoft.com/office/officeart/2005/8/layout/hierarchy4"/>
    <dgm:cxn modelId="{711E62F2-F63B-4AD6-A929-FA128688342C}" type="presParOf" srcId="{747FAF72-49A1-6B43-BEA7-F848A0BDEF95}" destId="{02A937FE-B798-854D-9C7B-0014FC7A1F6C}" srcOrd="1" destOrd="0" presId="urn:microsoft.com/office/officeart/2005/8/layout/hierarchy4"/>
    <dgm:cxn modelId="{43C4EA54-8C4A-4B3B-A945-E5A21568C802}" type="presParOf" srcId="{C22E2300-6861-014F-8984-459DD58884EC}" destId="{FADEC4A3-22EC-0542-AD4A-045E5DED1E75}" srcOrd="5" destOrd="0" presId="urn:microsoft.com/office/officeart/2005/8/layout/hierarchy4"/>
    <dgm:cxn modelId="{7CF370C0-FAB0-46E4-BB28-6911E8364FA9}" type="presParOf" srcId="{C22E2300-6861-014F-8984-459DD58884EC}" destId="{DDB1A76C-CC15-4C41-8358-A23FF8449C7D}" srcOrd="6" destOrd="0" presId="urn:microsoft.com/office/officeart/2005/8/layout/hierarchy4"/>
    <dgm:cxn modelId="{E029A9DD-0578-4AAA-8344-CB746C61E44C}" type="presParOf" srcId="{DDB1A76C-CC15-4C41-8358-A23FF8449C7D}" destId="{B14401FE-5679-5346-8293-BB519B120FF7}" srcOrd="0" destOrd="0" presId="urn:microsoft.com/office/officeart/2005/8/layout/hierarchy4"/>
    <dgm:cxn modelId="{5549306A-0A78-4753-A75C-6D42814BFF78}" type="presParOf" srcId="{DDB1A76C-CC15-4C41-8358-A23FF8449C7D}" destId="{021D1187-DF14-474C-9E27-512ECAF3E756}" srcOrd="1" destOrd="0" presId="urn:microsoft.com/office/officeart/2005/8/layout/hierarchy4"/>
  </dgm:cxnLst>
  <dgm:bg>
    <a:solidFill>
      <a:schemeClr val="accent2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50FB2B-005C-4B4C-8C5B-286355E59769}" type="doc">
      <dgm:prSet loTypeId="urn:microsoft.com/office/officeart/2005/8/layout/hierarchy4" loCatId="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15F5F3B-0C01-934E-90C9-9399F3D23CA0}">
      <dgm:prSet custT="1"/>
      <dgm:spPr>
        <a:solidFill>
          <a:srgbClr val="165AA2"/>
        </a:solidFill>
      </dgm:spPr>
      <dgm:t>
        <a:bodyPr/>
        <a:lstStyle/>
        <a:p>
          <a:r>
            <a:rPr lang="en-GB" sz="1200" noProof="0" dirty="0">
              <a:solidFill>
                <a:schemeClr val="tx1"/>
              </a:solidFill>
            </a:rPr>
            <a:t>Decentralisation policy enhancing autonomy and accountability of LA</a:t>
          </a:r>
        </a:p>
      </dgm:t>
    </dgm:pt>
    <dgm:pt modelId="{FAAFBF56-3B22-2F4C-8661-ECCDC6B4ED7D}" type="parTrans" cxnId="{983DDB01-6F30-3C40-BA85-44B07794BE16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D616A1A0-58B7-484E-A39D-799010F2C1B0}" type="sibTrans" cxnId="{983DDB01-6F30-3C40-BA85-44B07794BE16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5DAB59DF-C38D-D84F-B9AD-41988E8C9527}">
      <dgm:prSet custT="1"/>
      <dgm:spPr>
        <a:solidFill>
          <a:srgbClr val="165AA2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</a:rPr>
            <a:t>National urban agenda supportive of LA</a:t>
          </a:r>
        </a:p>
      </dgm:t>
    </dgm:pt>
    <dgm:pt modelId="{A5E352AD-3DB7-AE4C-AF62-103EFA4EB945}" type="parTrans" cxnId="{B2490DFA-EF2D-B04C-B828-CD962BDBD4D9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D137CA65-F58F-F540-A224-F02FC983F6B0}" type="sibTrans" cxnId="{B2490DFA-EF2D-B04C-B828-CD962BDBD4D9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706F6BFB-1AE5-6745-A20B-EDFA377E9552}">
      <dgm:prSet custT="1"/>
      <dgm:spPr>
        <a:solidFill>
          <a:srgbClr val="165AA2"/>
        </a:solidFill>
      </dgm:spPr>
      <dgm:t>
        <a:bodyPr/>
        <a:lstStyle/>
        <a:p>
          <a:r>
            <a:rPr lang="en-US" sz="1200" dirty="0">
              <a:solidFill>
                <a:schemeClr val="tx1"/>
              </a:solidFill>
            </a:rPr>
            <a:t>National rural development policy supportive of LA</a:t>
          </a:r>
        </a:p>
      </dgm:t>
    </dgm:pt>
    <dgm:pt modelId="{31617DB7-7E87-D543-B34C-8F40883C8137}" type="parTrans" cxnId="{A27C9AAD-6EAE-5944-86F1-95E0A617492D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74EC8AAA-E0AA-EA41-BE5B-78C6807C23C6}" type="sibTrans" cxnId="{A27C9AAD-6EAE-5944-86F1-95E0A617492D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C22E2300-6861-014F-8984-459DD58884EC}" type="pres">
      <dgm:prSet presAssocID="{2050FB2B-005C-4B4C-8C5B-286355E5976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5F8D2B20-4712-9F40-927B-FE5D57872286}" type="pres">
      <dgm:prSet presAssocID="{415F5F3B-0C01-934E-90C9-9399F3D23CA0}" presName="vertOne" presStyleCnt="0"/>
      <dgm:spPr/>
    </dgm:pt>
    <dgm:pt modelId="{CD07297D-4D0A-1D46-BC1E-C7583EF780BA}" type="pres">
      <dgm:prSet presAssocID="{415F5F3B-0C01-934E-90C9-9399F3D23CA0}" presName="txOne" presStyleLbl="node0" presStyleIdx="0" presStyleCnt="3" custScaleX="103147" custLinFactNeighborX="215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A3E5182-FF69-6944-9FF6-19EC791EC2EF}" type="pres">
      <dgm:prSet presAssocID="{415F5F3B-0C01-934E-90C9-9399F3D23CA0}" presName="horzOne" presStyleCnt="0"/>
      <dgm:spPr/>
    </dgm:pt>
    <dgm:pt modelId="{A676DE4D-F711-A841-8BCA-907D42530C49}" type="pres">
      <dgm:prSet presAssocID="{D616A1A0-58B7-484E-A39D-799010F2C1B0}" presName="sibSpaceOne" presStyleCnt="0"/>
      <dgm:spPr/>
    </dgm:pt>
    <dgm:pt modelId="{5759D113-3EF4-3D45-B598-20BC6502569C}" type="pres">
      <dgm:prSet presAssocID="{5DAB59DF-C38D-D84F-B9AD-41988E8C9527}" presName="vertOne" presStyleCnt="0"/>
      <dgm:spPr/>
    </dgm:pt>
    <dgm:pt modelId="{86B7D7DF-7BE3-454E-BF22-908FA2D61330}" type="pres">
      <dgm:prSet presAssocID="{5DAB59DF-C38D-D84F-B9AD-41988E8C9527}" presName="txOne" presStyleLbl="node0" presStyleIdx="1" presStyleCnt="3" custLinFactNeighborX="5675" custLinFactNeighborY="175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15D92CCA-0943-BF48-BC2A-57E5461E297F}" type="pres">
      <dgm:prSet presAssocID="{5DAB59DF-C38D-D84F-B9AD-41988E8C9527}" presName="horzOne" presStyleCnt="0"/>
      <dgm:spPr/>
    </dgm:pt>
    <dgm:pt modelId="{FD36F42B-B777-6742-80ED-0DEB6FA8541A}" type="pres">
      <dgm:prSet presAssocID="{D137CA65-F58F-F540-A224-F02FC983F6B0}" presName="sibSpaceOne" presStyleCnt="0"/>
      <dgm:spPr/>
    </dgm:pt>
    <dgm:pt modelId="{DDB1A76C-CC15-4C41-8358-A23FF8449C7D}" type="pres">
      <dgm:prSet presAssocID="{706F6BFB-1AE5-6745-A20B-EDFA377E9552}" presName="vertOne" presStyleCnt="0"/>
      <dgm:spPr/>
    </dgm:pt>
    <dgm:pt modelId="{B14401FE-5679-5346-8293-BB519B120FF7}" type="pres">
      <dgm:prSet presAssocID="{706F6BFB-1AE5-6745-A20B-EDFA377E9552}" presName="txOn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21D1187-DF14-474C-9E27-512ECAF3E756}" type="pres">
      <dgm:prSet presAssocID="{706F6BFB-1AE5-6745-A20B-EDFA377E9552}" presName="horzOne" presStyleCnt="0"/>
      <dgm:spPr/>
    </dgm:pt>
  </dgm:ptLst>
  <dgm:cxnLst>
    <dgm:cxn modelId="{2251BFF4-59C3-4ECF-85BC-3549CC2975FD}" type="presOf" srcId="{706F6BFB-1AE5-6745-A20B-EDFA377E9552}" destId="{B14401FE-5679-5346-8293-BB519B120FF7}" srcOrd="0" destOrd="0" presId="urn:microsoft.com/office/officeart/2005/8/layout/hierarchy4"/>
    <dgm:cxn modelId="{55C35FB4-3DEF-4D56-8932-3715D7D4A770}" type="presOf" srcId="{5DAB59DF-C38D-D84F-B9AD-41988E8C9527}" destId="{86B7D7DF-7BE3-454E-BF22-908FA2D61330}" srcOrd="0" destOrd="0" presId="urn:microsoft.com/office/officeart/2005/8/layout/hierarchy4"/>
    <dgm:cxn modelId="{983DDB01-6F30-3C40-BA85-44B07794BE16}" srcId="{2050FB2B-005C-4B4C-8C5B-286355E59769}" destId="{415F5F3B-0C01-934E-90C9-9399F3D23CA0}" srcOrd="0" destOrd="0" parTransId="{FAAFBF56-3B22-2F4C-8661-ECCDC6B4ED7D}" sibTransId="{D616A1A0-58B7-484E-A39D-799010F2C1B0}"/>
    <dgm:cxn modelId="{A27C9AAD-6EAE-5944-86F1-95E0A617492D}" srcId="{2050FB2B-005C-4B4C-8C5B-286355E59769}" destId="{706F6BFB-1AE5-6745-A20B-EDFA377E9552}" srcOrd="2" destOrd="0" parTransId="{31617DB7-7E87-D543-B34C-8F40883C8137}" sibTransId="{74EC8AAA-E0AA-EA41-BE5B-78C6807C23C6}"/>
    <dgm:cxn modelId="{168B93BB-17B6-46E2-9000-815686F9EEF6}" type="presOf" srcId="{415F5F3B-0C01-934E-90C9-9399F3D23CA0}" destId="{CD07297D-4D0A-1D46-BC1E-C7583EF780BA}" srcOrd="0" destOrd="0" presId="urn:microsoft.com/office/officeart/2005/8/layout/hierarchy4"/>
    <dgm:cxn modelId="{DF9953FF-3CA9-47E5-B161-E78DBB4D130B}" type="presOf" srcId="{2050FB2B-005C-4B4C-8C5B-286355E59769}" destId="{C22E2300-6861-014F-8984-459DD58884EC}" srcOrd="0" destOrd="0" presId="urn:microsoft.com/office/officeart/2005/8/layout/hierarchy4"/>
    <dgm:cxn modelId="{B2490DFA-EF2D-B04C-B828-CD962BDBD4D9}" srcId="{2050FB2B-005C-4B4C-8C5B-286355E59769}" destId="{5DAB59DF-C38D-D84F-B9AD-41988E8C9527}" srcOrd="1" destOrd="0" parTransId="{A5E352AD-3DB7-AE4C-AF62-103EFA4EB945}" sibTransId="{D137CA65-F58F-F540-A224-F02FC983F6B0}"/>
    <dgm:cxn modelId="{87ADAA8A-2009-4FCE-BCDF-A739BB8D215C}" type="presParOf" srcId="{C22E2300-6861-014F-8984-459DD58884EC}" destId="{5F8D2B20-4712-9F40-927B-FE5D57872286}" srcOrd="0" destOrd="0" presId="urn:microsoft.com/office/officeart/2005/8/layout/hierarchy4"/>
    <dgm:cxn modelId="{CC357107-1F1C-44E7-9C53-F0017B5FD300}" type="presParOf" srcId="{5F8D2B20-4712-9F40-927B-FE5D57872286}" destId="{CD07297D-4D0A-1D46-BC1E-C7583EF780BA}" srcOrd="0" destOrd="0" presId="urn:microsoft.com/office/officeart/2005/8/layout/hierarchy4"/>
    <dgm:cxn modelId="{65C670A3-2E7B-454B-A0E5-F247F8C91DCD}" type="presParOf" srcId="{5F8D2B20-4712-9F40-927B-FE5D57872286}" destId="{5A3E5182-FF69-6944-9FF6-19EC791EC2EF}" srcOrd="1" destOrd="0" presId="urn:microsoft.com/office/officeart/2005/8/layout/hierarchy4"/>
    <dgm:cxn modelId="{CE48962A-92FA-4432-94C5-16B8515A9D79}" type="presParOf" srcId="{C22E2300-6861-014F-8984-459DD58884EC}" destId="{A676DE4D-F711-A841-8BCA-907D42530C49}" srcOrd="1" destOrd="0" presId="urn:microsoft.com/office/officeart/2005/8/layout/hierarchy4"/>
    <dgm:cxn modelId="{EB98CC79-13FC-492E-8ED7-3F6AEA369E97}" type="presParOf" srcId="{C22E2300-6861-014F-8984-459DD58884EC}" destId="{5759D113-3EF4-3D45-B598-20BC6502569C}" srcOrd="2" destOrd="0" presId="urn:microsoft.com/office/officeart/2005/8/layout/hierarchy4"/>
    <dgm:cxn modelId="{98CB52F8-1B1E-475F-8491-A2DA1DDB4562}" type="presParOf" srcId="{5759D113-3EF4-3D45-B598-20BC6502569C}" destId="{86B7D7DF-7BE3-454E-BF22-908FA2D61330}" srcOrd="0" destOrd="0" presId="urn:microsoft.com/office/officeart/2005/8/layout/hierarchy4"/>
    <dgm:cxn modelId="{A5BE9C20-1A2A-4442-AF04-83227D8D627A}" type="presParOf" srcId="{5759D113-3EF4-3D45-B598-20BC6502569C}" destId="{15D92CCA-0943-BF48-BC2A-57E5461E297F}" srcOrd="1" destOrd="0" presId="urn:microsoft.com/office/officeart/2005/8/layout/hierarchy4"/>
    <dgm:cxn modelId="{92397594-1418-42E6-9905-A23E2D462DAC}" type="presParOf" srcId="{C22E2300-6861-014F-8984-459DD58884EC}" destId="{FD36F42B-B777-6742-80ED-0DEB6FA8541A}" srcOrd="3" destOrd="0" presId="urn:microsoft.com/office/officeart/2005/8/layout/hierarchy4"/>
    <dgm:cxn modelId="{73CA7D67-4086-4F59-A1E1-23B47D4EEF76}" type="presParOf" srcId="{C22E2300-6861-014F-8984-459DD58884EC}" destId="{DDB1A76C-CC15-4C41-8358-A23FF8449C7D}" srcOrd="4" destOrd="0" presId="urn:microsoft.com/office/officeart/2005/8/layout/hierarchy4"/>
    <dgm:cxn modelId="{19DFE24D-3C09-49DC-84E8-0DE08E0D76F4}" type="presParOf" srcId="{DDB1A76C-CC15-4C41-8358-A23FF8449C7D}" destId="{B14401FE-5679-5346-8293-BB519B120FF7}" srcOrd="0" destOrd="0" presId="urn:microsoft.com/office/officeart/2005/8/layout/hierarchy4"/>
    <dgm:cxn modelId="{8C39DF98-A0B5-4BF5-A61F-7ED607EBC07B}" type="presParOf" srcId="{DDB1A76C-CC15-4C41-8358-A23FF8449C7D}" destId="{021D1187-DF14-474C-9E27-512ECAF3E75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50FB2B-005C-4B4C-8C5B-286355E59769}" type="doc">
      <dgm:prSet loTypeId="urn:microsoft.com/office/officeart/2005/8/layout/hierarchy4" loCatId="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15F5F3B-0C01-934E-90C9-9399F3D23CA0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Effective institutions of inter-governmental cooperation</a:t>
          </a:r>
        </a:p>
      </dgm:t>
    </dgm:pt>
    <dgm:pt modelId="{FAAFBF56-3B22-2F4C-8661-ECCDC6B4ED7D}" type="parTrans" cxnId="{983DDB01-6F30-3C40-BA85-44B07794BE1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616A1A0-58B7-484E-A39D-799010F2C1B0}" type="sibTrans" cxnId="{983DDB01-6F30-3C40-BA85-44B07794BE1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DAB59DF-C38D-D84F-B9AD-41988E8C9527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Local leadership &amp; administrative capacity development</a:t>
          </a:r>
        </a:p>
      </dgm:t>
    </dgm:pt>
    <dgm:pt modelId="{A5E352AD-3DB7-AE4C-AF62-103EFA4EB945}" type="parTrans" cxnId="{B2490DFA-EF2D-B04C-B828-CD962BDBD4D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137CA65-F58F-F540-A224-F02FC983F6B0}" type="sibTrans" cxnId="{B2490DFA-EF2D-B04C-B828-CD962BDBD4D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06F6BFB-1AE5-6745-A20B-EDFA377E9552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Active citizenship &amp; Public-Private Partnership</a:t>
          </a:r>
        </a:p>
      </dgm:t>
    </dgm:pt>
    <dgm:pt modelId="{31617DB7-7E87-D543-B34C-8F40883C8137}" type="parTrans" cxnId="{A27C9AAD-6EAE-5944-86F1-95E0A617492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4EC8AAA-E0AA-EA41-BE5B-78C6807C23C6}" type="sibTrans" cxnId="{A27C9AAD-6EAE-5944-86F1-95E0A617492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22E2300-6861-014F-8984-459DD58884EC}" type="pres">
      <dgm:prSet presAssocID="{2050FB2B-005C-4B4C-8C5B-286355E5976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5F8D2B20-4712-9F40-927B-FE5D57872286}" type="pres">
      <dgm:prSet presAssocID="{415F5F3B-0C01-934E-90C9-9399F3D23CA0}" presName="vertOne" presStyleCnt="0"/>
      <dgm:spPr/>
    </dgm:pt>
    <dgm:pt modelId="{CD07297D-4D0A-1D46-BC1E-C7583EF780BA}" type="pres">
      <dgm:prSet presAssocID="{415F5F3B-0C01-934E-90C9-9399F3D23CA0}" presName="txOne" presStyleLbl="node0" presStyleIdx="0" presStyleCnt="3" custScaleX="93985" custLinFactNeighborX="215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A3E5182-FF69-6944-9FF6-19EC791EC2EF}" type="pres">
      <dgm:prSet presAssocID="{415F5F3B-0C01-934E-90C9-9399F3D23CA0}" presName="horzOne" presStyleCnt="0"/>
      <dgm:spPr/>
    </dgm:pt>
    <dgm:pt modelId="{A676DE4D-F711-A841-8BCA-907D42530C49}" type="pres">
      <dgm:prSet presAssocID="{D616A1A0-58B7-484E-A39D-799010F2C1B0}" presName="sibSpaceOne" presStyleCnt="0"/>
      <dgm:spPr/>
    </dgm:pt>
    <dgm:pt modelId="{5759D113-3EF4-3D45-B598-20BC6502569C}" type="pres">
      <dgm:prSet presAssocID="{5DAB59DF-C38D-D84F-B9AD-41988E8C9527}" presName="vertOne" presStyleCnt="0"/>
      <dgm:spPr/>
    </dgm:pt>
    <dgm:pt modelId="{86B7D7DF-7BE3-454E-BF22-908FA2D61330}" type="pres">
      <dgm:prSet presAssocID="{5DAB59DF-C38D-D84F-B9AD-41988E8C9527}" presName="txOne" presStyleLbl="node0" presStyleIdx="1" presStyleCnt="3" custLinFactNeighborX="734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15D92CCA-0943-BF48-BC2A-57E5461E297F}" type="pres">
      <dgm:prSet presAssocID="{5DAB59DF-C38D-D84F-B9AD-41988E8C9527}" presName="horzOne" presStyleCnt="0"/>
      <dgm:spPr/>
    </dgm:pt>
    <dgm:pt modelId="{FD36F42B-B777-6742-80ED-0DEB6FA8541A}" type="pres">
      <dgm:prSet presAssocID="{D137CA65-F58F-F540-A224-F02FC983F6B0}" presName="sibSpaceOne" presStyleCnt="0"/>
      <dgm:spPr/>
    </dgm:pt>
    <dgm:pt modelId="{DDB1A76C-CC15-4C41-8358-A23FF8449C7D}" type="pres">
      <dgm:prSet presAssocID="{706F6BFB-1AE5-6745-A20B-EDFA377E9552}" presName="vertOne" presStyleCnt="0"/>
      <dgm:spPr/>
    </dgm:pt>
    <dgm:pt modelId="{B14401FE-5679-5346-8293-BB519B120FF7}" type="pres">
      <dgm:prSet presAssocID="{706F6BFB-1AE5-6745-A20B-EDFA377E9552}" presName="txOne" presStyleLbl="node0" presStyleIdx="2" presStyleCnt="3" custLinFactNeighborX="6864" custLinFactNeighborY="-12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21D1187-DF14-474C-9E27-512ECAF3E756}" type="pres">
      <dgm:prSet presAssocID="{706F6BFB-1AE5-6745-A20B-EDFA377E9552}" presName="horzOne" presStyleCnt="0"/>
      <dgm:spPr/>
    </dgm:pt>
  </dgm:ptLst>
  <dgm:cxnLst>
    <dgm:cxn modelId="{66131894-D077-4F63-B5BB-7A10F1EECB22}" type="presOf" srcId="{415F5F3B-0C01-934E-90C9-9399F3D23CA0}" destId="{CD07297D-4D0A-1D46-BC1E-C7583EF780BA}" srcOrd="0" destOrd="0" presId="urn:microsoft.com/office/officeart/2005/8/layout/hierarchy4"/>
    <dgm:cxn modelId="{983DDB01-6F30-3C40-BA85-44B07794BE16}" srcId="{2050FB2B-005C-4B4C-8C5B-286355E59769}" destId="{415F5F3B-0C01-934E-90C9-9399F3D23CA0}" srcOrd="0" destOrd="0" parTransId="{FAAFBF56-3B22-2F4C-8661-ECCDC6B4ED7D}" sibTransId="{D616A1A0-58B7-484E-A39D-799010F2C1B0}"/>
    <dgm:cxn modelId="{A27C9AAD-6EAE-5944-86F1-95E0A617492D}" srcId="{2050FB2B-005C-4B4C-8C5B-286355E59769}" destId="{706F6BFB-1AE5-6745-A20B-EDFA377E9552}" srcOrd="2" destOrd="0" parTransId="{31617DB7-7E87-D543-B34C-8F40883C8137}" sibTransId="{74EC8AAA-E0AA-EA41-BE5B-78C6807C23C6}"/>
    <dgm:cxn modelId="{3A961CC2-C6B9-4AE9-BFF0-F62FFC1E5E56}" type="presOf" srcId="{706F6BFB-1AE5-6745-A20B-EDFA377E9552}" destId="{B14401FE-5679-5346-8293-BB519B120FF7}" srcOrd="0" destOrd="0" presId="urn:microsoft.com/office/officeart/2005/8/layout/hierarchy4"/>
    <dgm:cxn modelId="{0F539B29-7FAC-4E8C-A1A1-6B06FF4F1B07}" type="presOf" srcId="{5DAB59DF-C38D-D84F-B9AD-41988E8C9527}" destId="{86B7D7DF-7BE3-454E-BF22-908FA2D61330}" srcOrd="0" destOrd="0" presId="urn:microsoft.com/office/officeart/2005/8/layout/hierarchy4"/>
    <dgm:cxn modelId="{B2490DFA-EF2D-B04C-B828-CD962BDBD4D9}" srcId="{2050FB2B-005C-4B4C-8C5B-286355E59769}" destId="{5DAB59DF-C38D-D84F-B9AD-41988E8C9527}" srcOrd="1" destOrd="0" parTransId="{A5E352AD-3DB7-AE4C-AF62-103EFA4EB945}" sibTransId="{D137CA65-F58F-F540-A224-F02FC983F6B0}"/>
    <dgm:cxn modelId="{4896632A-68B8-479A-BC5B-3817546F9D7B}" type="presOf" srcId="{2050FB2B-005C-4B4C-8C5B-286355E59769}" destId="{C22E2300-6861-014F-8984-459DD58884EC}" srcOrd="0" destOrd="0" presId="urn:microsoft.com/office/officeart/2005/8/layout/hierarchy4"/>
    <dgm:cxn modelId="{7E5711CD-8162-491B-A0CA-10A5822186C4}" type="presParOf" srcId="{C22E2300-6861-014F-8984-459DD58884EC}" destId="{5F8D2B20-4712-9F40-927B-FE5D57872286}" srcOrd="0" destOrd="0" presId="urn:microsoft.com/office/officeart/2005/8/layout/hierarchy4"/>
    <dgm:cxn modelId="{78160D1C-49C0-482F-A260-15330D00069E}" type="presParOf" srcId="{5F8D2B20-4712-9F40-927B-FE5D57872286}" destId="{CD07297D-4D0A-1D46-BC1E-C7583EF780BA}" srcOrd="0" destOrd="0" presId="urn:microsoft.com/office/officeart/2005/8/layout/hierarchy4"/>
    <dgm:cxn modelId="{EFD5D6C4-A94A-4D6B-AB06-2588F51A5C90}" type="presParOf" srcId="{5F8D2B20-4712-9F40-927B-FE5D57872286}" destId="{5A3E5182-FF69-6944-9FF6-19EC791EC2EF}" srcOrd="1" destOrd="0" presId="urn:microsoft.com/office/officeart/2005/8/layout/hierarchy4"/>
    <dgm:cxn modelId="{390CD068-58AE-41CC-BCCD-8C0A25E50592}" type="presParOf" srcId="{C22E2300-6861-014F-8984-459DD58884EC}" destId="{A676DE4D-F711-A841-8BCA-907D42530C49}" srcOrd="1" destOrd="0" presId="urn:microsoft.com/office/officeart/2005/8/layout/hierarchy4"/>
    <dgm:cxn modelId="{9E4108C0-4432-4B16-AB96-CE031F1674FC}" type="presParOf" srcId="{C22E2300-6861-014F-8984-459DD58884EC}" destId="{5759D113-3EF4-3D45-B598-20BC6502569C}" srcOrd="2" destOrd="0" presId="urn:microsoft.com/office/officeart/2005/8/layout/hierarchy4"/>
    <dgm:cxn modelId="{CC658E2E-AB3B-416C-8845-75F3352AAAD5}" type="presParOf" srcId="{5759D113-3EF4-3D45-B598-20BC6502569C}" destId="{86B7D7DF-7BE3-454E-BF22-908FA2D61330}" srcOrd="0" destOrd="0" presId="urn:microsoft.com/office/officeart/2005/8/layout/hierarchy4"/>
    <dgm:cxn modelId="{9AD3AF55-EABD-4FAB-9558-643265E2E331}" type="presParOf" srcId="{5759D113-3EF4-3D45-B598-20BC6502569C}" destId="{15D92CCA-0943-BF48-BC2A-57E5461E297F}" srcOrd="1" destOrd="0" presId="urn:microsoft.com/office/officeart/2005/8/layout/hierarchy4"/>
    <dgm:cxn modelId="{6A3F9459-7468-4772-B16E-27CCFA3B7337}" type="presParOf" srcId="{C22E2300-6861-014F-8984-459DD58884EC}" destId="{FD36F42B-B777-6742-80ED-0DEB6FA8541A}" srcOrd="3" destOrd="0" presId="urn:microsoft.com/office/officeart/2005/8/layout/hierarchy4"/>
    <dgm:cxn modelId="{95CA0550-3127-4F69-A427-FFDC46BAF6B6}" type="presParOf" srcId="{C22E2300-6861-014F-8984-459DD58884EC}" destId="{DDB1A76C-CC15-4C41-8358-A23FF8449C7D}" srcOrd="4" destOrd="0" presId="urn:microsoft.com/office/officeart/2005/8/layout/hierarchy4"/>
    <dgm:cxn modelId="{48C76215-0B44-4728-85F1-8993F35AB882}" type="presParOf" srcId="{DDB1A76C-CC15-4C41-8358-A23FF8449C7D}" destId="{B14401FE-5679-5346-8293-BB519B120FF7}" srcOrd="0" destOrd="0" presId="urn:microsoft.com/office/officeart/2005/8/layout/hierarchy4"/>
    <dgm:cxn modelId="{31A4AC0B-1F1E-47A3-9A37-A08C808847D4}" type="presParOf" srcId="{DDB1A76C-CC15-4C41-8358-A23FF8449C7D}" destId="{021D1187-DF14-474C-9E27-512ECAF3E75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6E5CA657-5C06-46E9-973D-B5CC98987B6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5722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7C39D815-7EC6-432D-9E3A-93F90C72ABE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109594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9D815-7EC6-432D-9E3A-93F90C72ABE9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92847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E5E1317-A572-4A71-9C17-CD4B53BBA93A}" type="slidenum">
              <a:rPr lang="en-US" altLang="en-US"/>
              <a:pPr eaLnBrk="1" hangingPunct="1"/>
              <a:t>6</a:t>
            </a:fld>
            <a:endParaRPr lang="en-US" altLang="en-US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086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9D815-7EC6-432D-9E3A-93F90C72ABE9}" type="slidenum">
              <a:rPr lang="en-GB" altLang="en-US" smtClean="0"/>
              <a:pPr/>
              <a:t>13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60111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3FBEFB7-DEE2-4C24-8FB5-6B7236691664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0000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9D815-7EC6-432D-9E3A-93F90C72ABE9}" type="slidenum">
              <a:rPr lang="en-GB" altLang="en-US" smtClean="0"/>
              <a:pPr/>
              <a:t>18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748519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9D815-7EC6-432D-9E3A-93F90C72ABE9}" type="slidenum">
              <a:rPr lang="en-GB" altLang="en-US" smtClean="0"/>
              <a:pPr/>
              <a:t>19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2739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4B266FE0-4EFD-46B3-A4A9-1794AD9758C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B4D165-CFC4-4FAF-8F2C-528371F36A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22093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F24120-5CFB-42E7-A2E8-3C083854AEE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02557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9" y="539750"/>
            <a:ext cx="7092950" cy="8016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19139" y="1989138"/>
            <a:ext cx="7092950" cy="4349750"/>
          </a:xfrm>
        </p:spPr>
        <p:txBody>
          <a:bodyPr/>
          <a:lstStyle/>
          <a:p>
            <a:pPr lvl="0"/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4190242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B3E2-2B3E-4CA3-9714-F6C47C1C527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DEC6-6F0F-4E1D-ABBF-564C7F1E2CC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270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B3E2-2B3E-4CA3-9714-F6C47C1C527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DEC6-6F0F-4E1D-ABBF-564C7F1E2CC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753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B3E2-2B3E-4CA3-9714-F6C47C1C527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DEC6-6F0F-4E1D-ABBF-564C7F1E2CC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1374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B3E2-2B3E-4CA3-9714-F6C47C1C527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DEC6-6F0F-4E1D-ABBF-564C7F1E2CC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017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B3E2-2B3E-4CA3-9714-F6C47C1C527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DEC6-6F0F-4E1D-ABBF-564C7F1E2CC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9270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B3E2-2B3E-4CA3-9714-F6C47C1C527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DEC6-6F0F-4E1D-ABBF-564C7F1E2CC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450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B3E2-2B3E-4CA3-9714-F6C47C1C527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DEC6-6F0F-4E1D-ABBF-564C7F1E2CC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21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B6E739-2A74-4C20-9274-1714CDA2CEC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918752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B3E2-2B3E-4CA3-9714-F6C47C1C527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DEC6-6F0F-4E1D-ABBF-564C7F1E2CC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6091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B3E2-2B3E-4CA3-9714-F6C47C1C527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DEC6-6F0F-4E1D-ABBF-564C7F1E2CC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984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B3E2-2B3E-4CA3-9714-F6C47C1C527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DEC6-6F0F-4E1D-ABBF-564C7F1E2CC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2080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B3E2-2B3E-4CA3-9714-F6C47C1C527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DEC6-6F0F-4E1D-ABBF-564C7F1E2CC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3783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9" y="539750"/>
            <a:ext cx="7092950" cy="8016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19139" y="1989138"/>
            <a:ext cx="7092950" cy="4349750"/>
          </a:xfrm>
        </p:spPr>
        <p:txBody>
          <a:bodyPr/>
          <a:lstStyle/>
          <a:p>
            <a:pPr lvl="0"/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894428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2A5A6-5BF4-40C9-B5F5-97139826294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8059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09EDC1-41FC-4B92-A659-CBCAC9E033C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38173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FE268-C5B9-4DAA-B300-3B74E3895A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5845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D24BD-79DA-4874-AFB2-2BC253BD652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1477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393C22-0F57-409D-A142-1AF20BF419E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2075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4ABBA9-5A7F-4DCF-B110-03CC7CACCC9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9577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06636-646C-47F1-B719-8783994491B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55609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F5632D72-5A49-4EA6-ABB1-E9BF7EB3E300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FC4B3E2-2B3E-4CA3-9714-F6C47C1C5272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05/04/2016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3C1DEC6-6F0F-4E1D-ABBF-564C7F1E2CCC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1896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11188" y="2565400"/>
            <a:ext cx="8424862" cy="1511672"/>
          </a:xfrm>
        </p:spPr>
        <p:txBody>
          <a:bodyPr>
            <a:noAutofit/>
          </a:bodyPr>
          <a:lstStyle/>
          <a:p>
            <a:pPr algn="ctr"/>
            <a:r>
              <a:rPr lang="en-GB" sz="3200" dirty="0"/>
              <a:t>The role of Local Government Associations within the Territorial Approach to Local Development</a:t>
            </a:r>
            <a:endParaRPr lang="en-GB" altLang="en-US" sz="32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95536" y="4365104"/>
            <a:ext cx="8460804" cy="1728787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n-GB" altLang="en-US" sz="2900" dirty="0"/>
              <a:t>WORKSHOP:  </a:t>
            </a:r>
            <a:r>
              <a:rPr lang="en-AU" sz="2900" dirty="0"/>
              <a:t>Territorial Approaches to Local Development</a:t>
            </a:r>
            <a:endParaRPr lang="en-GB" sz="2900" dirty="0"/>
          </a:p>
          <a:p>
            <a:pPr algn="just"/>
            <a:r>
              <a:rPr lang="en-AU" sz="2900" b="0" i="1" dirty="0"/>
              <a:t>What does it entail and how can it be fostered in Eastern and Southern African countries? </a:t>
            </a:r>
            <a:endParaRPr lang="en-GB" sz="2900" b="0" i="1" dirty="0"/>
          </a:p>
          <a:p>
            <a:r>
              <a:rPr lang="en-AU" sz="2900" dirty="0"/>
              <a:t> </a:t>
            </a:r>
            <a:endParaRPr lang="en-GB" sz="2900" dirty="0"/>
          </a:p>
          <a:p>
            <a:r>
              <a:rPr lang="en-AU" sz="2900" dirty="0"/>
              <a:t> </a:t>
            </a:r>
            <a:endParaRPr lang="en-GB" sz="2900" dirty="0"/>
          </a:p>
          <a:p>
            <a:r>
              <a:rPr lang="en-AU" dirty="0"/>
              <a:t>  </a:t>
            </a:r>
          </a:p>
          <a:p>
            <a:endParaRPr lang="en-AU" dirty="0"/>
          </a:p>
          <a:p>
            <a:r>
              <a:rPr lang="en-AU" b="0" dirty="0"/>
              <a:t>Dar </a:t>
            </a:r>
            <a:r>
              <a:rPr lang="en-AU" b="0" dirty="0" err="1"/>
              <a:t>es</a:t>
            </a:r>
            <a:r>
              <a:rPr lang="en-AU" b="0" dirty="0"/>
              <a:t> Salaam, April 4-6, 2016</a:t>
            </a:r>
            <a:endParaRPr lang="en-GB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107" y="2007491"/>
            <a:ext cx="8229600" cy="3529013"/>
          </a:xfrm>
        </p:spPr>
        <p:txBody>
          <a:bodyPr>
            <a:normAutofit fontScale="925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sz="2000" i="0" u="sng" dirty="0"/>
              <a:t>National level policies: urban and rural development</a:t>
            </a:r>
            <a:endParaRPr lang="en-GB" sz="2000" i="0" u="sng" dirty="0"/>
          </a:p>
          <a:p>
            <a:pPr marL="0" indent="0" algn="just">
              <a:spcBef>
                <a:spcPts val="0"/>
              </a:spcBef>
              <a:buNone/>
            </a:pPr>
            <a:endParaRPr lang="en-GB" sz="1800" i="0" dirty="0"/>
          </a:p>
          <a:p>
            <a:pPr marL="0" indent="0" algn="just">
              <a:spcBef>
                <a:spcPts val="0"/>
              </a:spcBef>
              <a:buNone/>
            </a:pPr>
            <a:r>
              <a:rPr lang="en-GB" sz="1800" i="0" dirty="0"/>
              <a:t>Advocating for:</a:t>
            </a:r>
          </a:p>
          <a:p>
            <a:pPr algn="just">
              <a:spcBef>
                <a:spcPts val="0"/>
              </a:spcBef>
              <a:buClrTx/>
            </a:pPr>
            <a:r>
              <a:rPr lang="en-GB" sz="1800" i="0" dirty="0"/>
              <a:t>The acknowledgement of the role of LG in local development through their </a:t>
            </a:r>
            <a:r>
              <a:rPr lang="en-GB" sz="1800" b="1" i="0" dirty="0"/>
              <a:t>active involvement in the design and implementation of urban development and rural development policies.</a:t>
            </a:r>
          </a:p>
          <a:p>
            <a:pPr algn="just">
              <a:spcBef>
                <a:spcPts val="0"/>
              </a:spcBef>
              <a:buClrTx/>
            </a:pPr>
            <a:endParaRPr lang="en-GB" sz="1800" b="1" i="0" dirty="0"/>
          </a:p>
          <a:p>
            <a:pPr algn="just">
              <a:spcBef>
                <a:spcPts val="0"/>
              </a:spcBef>
              <a:buClrTx/>
            </a:pPr>
            <a:endParaRPr lang="en-GB" sz="1800" i="0" dirty="0"/>
          </a:p>
          <a:p>
            <a:pPr algn="just">
              <a:spcBef>
                <a:spcPts val="0"/>
              </a:spcBef>
              <a:buClrTx/>
            </a:pPr>
            <a:r>
              <a:rPr lang="en-GB" sz="1800" b="1" i="0" dirty="0"/>
              <a:t>The transfer  of relevant political power, financial means and administrative capacity to LGs </a:t>
            </a:r>
            <a:r>
              <a:rPr lang="en-GB" sz="1800" i="0" dirty="0"/>
              <a:t>to implement local development plans (urban/rural), acknowledging the complexities of urban areas (conurbations, metropolitan areas, etc.) and their links with their hinterlands and rural areas.</a:t>
            </a:r>
            <a:endParaRPr lang="en-US" sz="1800" i="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69676" y="1335239"/>
            <a:ext cx="85787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358775" eaLnBrk="1" hangingPunct="1">
              <a:defRPr sz="1800" b="1" kern="0">
                <a:latin typeface="+mj-lt"/>
                <a:ea typeface="+mj-ea"/>
                <a:cs typeface="+mj-cs"/>
              </a:defRPr>
            </a:lvl1pPr>
            <a:lvl2pPr marL="358775" eaLnBrk="1" hangingPunct="1">
              <a:defRPr sz="3000" b="1"/>
            </a:lvl2pPr>
            <a:lvl3pPr marL="358775" eaLnBrk="1" hangingPunct="1">
              <a:defRPr sz="3000" b="1"/>
            </a:lvl3pPr>
            <a:lvl4pPr marL="358775" eaLnBrk="1" hangingPunct="1">
              <a:defRPr sz="3000" b="1"/>
            </a:lvl4pPr>
            <a:lvl5pPr marL="358775" eaLnBrk="1" hangingPunct="1">
              <a:defRPr sz="3000" b="1"/>
            </a:lvl5pPr>
            <a:lvl6pPr marL="815975" fontAlgn="base">
              <a:spcBef>
                <a:spcPct val="0"/>
              </a:spcBef>
              <a:spcAft>
                <a:spcPct val="0"/>
              </a:spcAft>
              <a:defRPr sz="3000" b="1"/>
            </a:lvl6pPr>
            <a:lvl7pPr marL="1273175" fontAlgn="base">
              <a:spcBef>
                <a:spcPct val="0"/>
              </a:spcBef>
              <a:spcAft>
                <a:spcPct val="0"/>
              </a:spcAft>
              <a:defRPr sz="3000" b="1"/>
            </a:lvl7pPr>
            <a:lvl8pPr marL="1730375" fontAlgn="base">
              <a:spcBef>
                <a:spcPct val="0"/>
              </a:spcBef>
              <a:spcAft>
                <a:spcPct val="0"/>
              </a:spcAft>
              <a:defRPr sz="3000" b="1"/>
            </a:lvl8pPr>
            <a:lvl9pPr marL="2187575" fontAlgn="base">
              <a:spcBef>
                <a:spcPct val="0"/>
              </a:spcBef>
              <a:spcAft>
                <a:spcPct val="0"/>
              </a:spcAft>
              <a:defRPr sz="3000" b="1"/>
            </a:lvl9pPr>
          </a:lstStyle>
          <a:p>
            <a:r>
              <a:rPr lang="en-US" altLang="en-US" dirty="0"/>
              <a:t>3. </a:t>
            </a:r>
            <a:r>
              <a:rPr lang="en-GB" dirty="0"/>
              <a:t>How Local Government Associations can contribute to TALD</a:t>
            </a:r>
            <a:endParaRPr 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2902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9617184" y="945941"/>
            <a:ext cx="332713" cy="59032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135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55203" y="1864428"/>
            <a:ext cx="2410197" cy="4071885"/>
          </a:xfrm>
          <a:prstGeom prst="rect">
            <a:avLst/>
          </a:prstGeom>
          <a:solidFill>
            <a:schemeClr val="bg1"/>
          </a:solidFill>
          <a:ln w="5715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1800">
              <a:solidFill>
                <a:prstClr val="black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75896" y="2296996"/>
            <a:ext cx="2014064" cy="3206750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700" dirty="0">
                <a:solidFill>
                  <a:prstClr val="black"/>
                </a:solidFill>
              </a:rPr>
              <a:t>LGA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89315"/>
              </p:ext>
            </p:extLst>
          </p:nvPr>
        </p:nvGraphicFramePr>
        <p:xfrm>
          <a:off x="3362526" y="4794599"/>
          <a:ext cx="5309986" cy="18747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998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874761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Improved Local Development Management System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" name="Diagram 26"/>
          <p:cNvGraphicFramePr/>
          <p:nvPr>
            <p:extLst>
              <p:ext uri="{D42A27DB-BD31-4B8C-83A1-F6EECF244321}">
                <p14:modId xmlns:p14="http://schemas.microsoft.com/office/powerpoint/2010/main" val="45976291"/>
              </p:ext>
            </p:extLst>
          </p:nvPr>
        </p:nvGraphicFramePr>
        <p:xfrm>
          <a:off x="3500970" y="5060602"/>
          <a:ext cx="5071530" cy="143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3" name="Oval 32"/>
          <p:cNvSpPr/>
          <p:nvPr/>
        </p:nvSpPr>
        <p:spPr>
          <a:xfrm>
            <a:off x="7361901" y="5053753"/>
            <a:ext cx="1289790" cy="1440412"/>
          </a:xfrm>
          <a:prstGeom prst="ellipse">
            <a:avLst/>
          </a:prstGeom>
          <a:noFill/>
          <a:ln w="57150" cmpd="sng">
            <a:solidFill>
              <a:srgbClr val="0070C0">
                <a:alpha val="8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600">
              <a:solidFill>
                <a:prstClr val="white"/>
              </a:solidFill>
            </a:endParaRP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6798891"/>
              </p:ext>
            </p:extLst>
          </p:nvPr>
        </p:nvGraphicFramePr>
        <p:xfrm>
          <a:off x="4298264" y="967335"/>
          <a:ext cx="4374248" cy="1716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42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71675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National Level Policies</a:t>
                      </a:r>
                      <a:endParaRPr lang="en-US" sz="1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5" name="Diagram 34"/>
          <p:cNvGraphicFramePr/>
          <p:nvPr>
            <p:extLst>
              <p:ext uri="{D42A27DB-BD31-4B8C-83A1-F6EECF244321}">
                <p14:modId xmlns:p14="http://schemas.microsoft.com/office/powerpoint/2010/main" val="63097475"/>
              </p:ext>
            </p:extLst>
          </p:nvPr>
        </p:nvGraphicFramePr>
        <p:xfrm>
          <a:off x="4413862" y="1335329"/>
          <a:ext cx="4158637" cy="1309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0" name="Oval 39"/>
          <p:cNvSpPr/>
          <p:nvPr/>
        </p:nvSpPr>
        <p:spPr>
          <a:xfrm flipV="1">
            <a:off x="7308304" y="1332748"/>
            <a:ext cx="1307572" cy="1329765"/>
          </a:xfrm>
          <a:prstGeom prst="ellipse">
            <a:avLst/>
          </a:prstGeom>
          <a:noFill/>
          <a:ln w="57150" cmpd="sng">
            <a:solidFill>
              <a:schemeClr val="accent6">
                <a:alpha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350">
              <a:solidFill>
                <a:prstClr val="white"/>
              </a:solidFill>
            </a:endParaRPr>
          </a:p>
        </p:txBody>
      </p:sp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703774"/>
              </p:ext>
            </p:extLst>
          </p:nvPr>
        </p:nvGraphicFramePr>
        <p:xfrm>
          <a:off x="4298265" y="2785078"/>
          <a:ext cx="4353426" cy="1692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34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69211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Sub-National</a:t>
                      </a:r>
                      <a:r>
                        <a:rPr lang="en-US" sz="14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level institutions &amp; capacity</a:t>
                      </a:r>
                      <a:endParaRPr lang="en-US" sz="1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3" name="Diagram 42"/>
          <p:cNvGraphicFramePr/>
          <p:nvPr>
            <p:extLst>
              <p:ext uri="{D42A27DB-BD31-4B8C-83A1-F6EECF244321}">
                <p14:modId xmlns:p14="http://schemas.microsoft.com/office/powerpoint/2010/main" val="1411728299"/>
              </p:ext>
            </p:extLst>
          </p:nvPr>
        </p:nvGraphicFramePr>
        <p:xfrm>
          <a:off x="4414232" y="3106083"/>
          <a:ext cx="4130386" cy="1248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44" name="Oval 43"/>
          <p:cNvSpPr/>
          <p:nvPr/>
        </p:nvSpPr>
        <p:spPr>
          <a:xfrm flipV="1">
            <a:off x="4355976" y="3177940"/>
            <a:ext cx="1294674" cy="1167365"/>
          </a:xfrm>
          <a:prstGeom prst="ellipse">
            <a:avLst/>
          </a:prstGeom>
          <a:noFill/>
          <a:ln w="57150" cmpd="sng">
            <a:solidFill>
              <a:schemeClr val="accent6">
                <a:alpha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 flipV="1">
            <a:off x="5880172" y="3169041"/>
            <a:ext cx="1320000" cy="1255710"/>
          </a:xfrm>
          <a:prstGeom prst="ellipse">
            <a:avLst/>
          </a:prstGeom>
          <a:noFill/>
          <a:ln w="57150" cmpd="sng">
            <a:solidFill>
              <a:srgbClr val="0070C0">
                <a:alpha val="8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 flipV="1">
            <a:off x="7344415" y="3177937"/>
            <a:ext cx="1260033" cy="1167368"/>
          </a:xfrm>
          <a:prstGeom prst="ellipse">
            <a:avLst/>
          </a:prstGeom>
          <a:noFill/>
          <a:ln w="57150" cmpd="sng">
            <a:solidFill>
              <a:schemeClr val="accent6">
                <a:alpha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350">
              <a:solidFill>
                <a:prstClr val="white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565399" y="2019873"/>
            <a:ext cx="1732865" cy="189436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4733003" y="5091854"/>
            <a:ext cx="1289790" cy="1402309"/>
          </a:xfrm>
          <a:prstGeom prst="ellipse">
            <a:avLst/>
          </a:prstGeom>
          <a:noFill/>
          <a:ln w="57150" cmpd="sng">
            <a:solidFill>
              <a:schemeClr val="accent6">
                <a:alpha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600">
              <a:solidFill>
                <a:prstClr val="white"/>
              </a:solidFill>
            </a:endParaRPr>
          </a:p>
        </p:txBody>
      </p:sp>
      <p:cxnSp>
        <p:nvCxnSpPr>
          <p:cNvPr id="32" name="Straight Arrow Connector 31"/>
          <p:cNvCxnSpPr>
            <a:stCxn id="19" idx="3"/>
            <a:endCxn id="42" idx="1"/>
          </p:cNvCxnSpPr>
          <p:nvPr/>
        </p:nvCxnSpPr>
        <p:spPr>
          <a:xfrm flipV="1">
            <a:off x="2565400" y="3631134"/>
            <a:ext cx="1732865" cy="26923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338095" y="4255255"/>
            <a:ext cx="2021087" cy="1505465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350" dirty="0">
                <a:solidFill>
                  <a:prstClr val="black"/>
                </a:solidFill>
              </a:rPr>
              <a:t>Capacity building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350" dirty="0">
                <a:solidFill>
                  <a:prstClr val="black"/>
                </a:solidFill>
              </a:rPr>
              <a:t>is mainly focused on administrative capacity and the implementation of developmental actions</a:t>
            </a:r>
          </a:p>
        </p:txBody>
      </p:sp>
      <p:cxnSp>
        <p:nvCxnSpPr>
          <p:cNvPr id="48" name="Straight Arrow Connector 47"/>
          <p:cNvCxnSpPr>
            <a:stCxn id="19" idx="3"/>
            <a:endCxn id="26" idx="1"/>
          </p:cNvCxnSpPr>
          <p:nvPr/>
        </p:nvCxnSpPr>
        <p:spPr>
          <a:xfrm>
            <a:off x="2565400" y="3900371"/>
            <a:ext cx="797126" cy="183160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353504" y="2040020"/>
            <a:ext cx="2005133" cy="1589256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350" dirty="0">
                <a:solidFill>
                  <a:prstClr val="black"/>
                </a:solidFill>
              </a:rPr>
              <a:t>Political representation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350" dirty="0">
                <a:solidFill>
                  <a:prstClr val="black"/>
                </a:solidFill>
              </a:rPr>
              <a:t>&amp; Advocacy </a:t>
            </a:r>
            <a:r>
              <a:rPr lang="en-US" sz="1350" dirty="0" smtClean="0">
                <a:solidFill>
                  <a:prstClr val="black"/>
                </a:solidFill>
              </a:rPr>
              <a:t>actions, </a:t>
            </a:r>
            <a:endParaRPr lang="en-US" sz="1350" dirty="0">
              <a:solidFill>
                <a:prstClr val="black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350" dirty="0" smtClean="0">
                <a:solidFill>
                  <a:prstClr val="black"/>
                </a:solidFill>
              </a:rPr>
              <a:t>encompass </a:t>
            </a:r>
            <a:r>
              <a:rPr lang="en-US" sz="1350" dirty="0">
                <a:solidFill>
                  <a:prstClr val="black"/>
                </a:solidFill>
              </a:rPr>
              <a:t>the three building blocks of TALD and </a:t>
            </a:r>
            <a:r>
              <a:rPr lang="en-US" sz="1350" dirty="0" smtClean="0">
                <a:solidFill>
                  <a:prstClr val="black"/>
                </a:solidFill>
              </a:rPr>
              <a:t>aim </a:t>
            </a:r>
            <a:r>
              <a:rPr lang="en-US" sz="1350" dirty="0">
                <a:solidFill>
                  <a:prstClr val="black"/>
                </a:solidFill>
              </a:rPr>
              <a:t>to create enabling conditions for TALD</a:t>
            </a:r>
          </a:p>
        </p:txBody>
      </p:sp>
      <p:sp>
        <p:nvSpPr>
          <p:cNvPr id="28" name="Oval 27"/>
          <p:cNvSpPr/>
          <p:nvPr/>
        </p:nvSpPr>
        <p:spPr>
          <a:xfrm flipV="1">
            <a:off x="3421779" y="5157594"/>
            <a:ext cx="1191578" cy="1336568"/>
          </a:xfrm>
          <a:prstGeom prst="ellipse">
            <a:avLst/>
          </a:prstGeom>
          <a:noFill/>
          <a:ln w="57150" cmpd="sng">
            <a:solidFill>
              <a:schemeClr val="accent6">
                <a:alpha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6047452" y="5092819"/>
            <a:ext cx="1289790" cy="1401345"/>
          </a:xfrm>
          <a:prstGeom prst="ellipse">
            <a:avLst/>
          </a:prstGeom>
          <a:noFill/>
          <a:ln w="57150" cmpd="sng">
            <a:solidFill>
              <a:schemeClr val="accent6">
                <a:alpha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493547" y="-2205"/>
            <a:ext cx="8274137" cy="899206"/>
          </a:xfrm>
          <a:prstGeom prst="rect">
            <a:avLst/>
          </a:prstGeom>
          <a:solidFill>
            <a:srgbClr val="0070C0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/>
            <a:r>
              <a:rPr lang="en-US" sz="1800" b="1" kern="0" dirty="0">
                <a:solidFill>
                  <a:schemeClr val="bg1"/>
                </a:solidFill>
              </a:rPr>
              <a:t>Political representation &amp; advocacy actions</a:t>
            </a:r>
          </a:p>
          <a:p>
            <a:pPr marL="0" lvl="2" algn="ctr"/>
            <a:r>
              <a:rPr lang="en-US" sz="1800" i="1" kern="0" dirty="0">
                <a:solidFill>
                  <a:schemeClr val="bg1"/>
                </a:solidFill>
              </a:rPr>
              <a:t>“what </a:t>
            </a:r>
            <a:r>
              <a:rPr lang="en-US" sz="1800" i="1" kern="0" dirty="0" smtClean="0">
                <a:solidFill>
                  <a:schemeClr val="bg1"/>
                </a:solidFill>
              </a:rPr>
              <a:t>is… managerial entity ” </a:t>
            </a:r>
            <a:r>
              <a:rPr lang="en-US" sz="1800" i="1" kern="0" dirty="0">
                <a:solidFill>
                  <a:schemeClr val="bg1"/>
                </a:solidFill>
              </a:rPr>
              <a:t>to </a:t>
            </a:r>
            <a:endParaRPr lang="en-US" sz="1800" i="1" kern="0" dirty="0" smtClean="0">
              <a:solidFill>
                <a:schemeClr val="bg1"/>
              </a:solidFill>
            </a:endParaRPr>
          </a:p>
          <a:p>
            <a:pPr marL="0" lvl="2" algn="ctr"/>
            <a:r>
              <a:rPr lang="en-US" sz="1800" i="1" kern="0" dirty="0" smtClean="0">
                <a:solidFill>
                  <a:schemeClr val="bg1"/>
                </a:solidFill>
              </a:rPr>
              <a:t>“</a:t>
            </a:r>
            <a:r>
              <a:rPr lang="en-US" sz="1800" i="1" kern="0" dirty="0">
                <a:solidFill>
                  <a:schemeClr val="bg1"/>
                </a:solidFill>
              </a:rPr>
              <a:t>what ought to </a:t>
            </a:r>
            <a:r>
              <a:rPr lang="en-US" sz="1800" i="1" kern="0" dirty="0" smtClean="0">
                <a:solidFill>
                  <a:schemeClr val="bg1"/>
                </a:solidFill>
              </a:rPr>
              <a:t>be… developmental actor”</a:t>
            </a:r>
            <a:endParaRPr lang="en-GB" sz="1800" i="1" kern="0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 flipV="1">
            <a:off x="5940152" y="1340768"/>
            <a:ext cx="1307572" cy="1329765"/>
          </a:xfrm>
          <a:prstGeom prst="ellipse">
            <a:avLst/>
          </a:prstGeom>
          <a:noFill/>
          <a:ln w="57150" cmpd="sng">
            <a:solidFill>
              <a:schemeClr val="accent6">
                <a:alpha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 flipV="1">
            <a:off x="4375683" y="1340768"/>
            <a:ext cx="1348445" cy="1337981"/>
          </a:xfrm>
          <a:prstGeom prst="ellipse">
            <a:avLst/>
          </a:prstGeom>
          <a:noFill/>
          <a:ln w="57150" cmpd="sng">
            <a:solidFill>
              <a:schemeClr val="accent6">
                <a:alpha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92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69391"/>
            <a:ext cx="8229600" cy="4093428"/>
          </a:xfrm>
        </p:spPr>
        <p:txBody>
          <a:bodyPr>
            <a:spAutoFit/>
          </a:bodyPr>
          <a:lstStyle/>
          <a:p>
            <a:pPr marL="0" indent="0" algn="just">
              <a:spcBef>
                <a:spcPts val="0"/>
              </a:spcBef>
              <a:buClr>
                <a:srgbClr val="002060"/>
              </a:buClr>
              <a:buNone/>
            </a:pPr>
            <a:r>
              <a:rPr lang="en-US" sz="2000" i="0" u="sng" dirty="0"/>
              <a:t>Subnational level institutions and capacity</a:t>
            </a:r>
          </a:p>
          <a:p>
            <a:pPr marL="0" indent="0" algn="just">
              <a:spcBef>
                <a:spcPts val="0"/>
              </a:spcBef>
              <a:buClr>
                <a:srgbClr val="002060"/>
              </a:buClr>
              <a:buNone/>
            </a:pPr>
            <a:endParaRPr lang="en-GB" sz="1700" i="0" dirty="0"/>
          </a:p>
          <a:p>
            <a:pPr algn="just">
              <a:spcBef>
                <a:spcPts val="0"/>
              </a:spcBef>
              <a:buClr>
                <a:srgbClr val="002060"/>
              </a:buClr>
            </a:pPr>
            <a:r>
              <a:rPr lang="en-GB" sz="1700" i="0" dirty="0" smtClean="0"/>
              <a:t>Acting in the political arena to ensure the principle of </a:t>
            </a:r>
            <a:r>
              <a:rPr lang="en-GB" sz="1700" b="1" i="0" dirty="0" smtClean="0"/>
              <a:t>collaboration and coordination with no subordination </a:t>
            </a:r>
            <a:r>
              <a:rPr lang="en-GB" sz="1700" i="0" dirty="0" smtClean="0"/>
              <a:t>in the relationship with other levels of government through the exercise of local autonomy </a:t>
            </a:r>
          </a:p>
          <a:p>
            <a:pPr algn="just">
              <a:spcBef>
                <a:spcPts val="0"/>
              </a:spcBef>
              <a:buClr>
                <a:srgbClr val="002060"/>
              </a:buClr>
            </a:pPr>
            <a:endParaRPr lang="en-GB" sz="1700" i="0" dirty="0"/>
          </a:p>
          <a:p>
            <a:pPr algn="just">
              <a:spcBef>
                <a:spcPts val="0"/>
              </a:spcBef>
              <a:buClr>
                <a:srgbClr val="002060"/>
              </a:buClr>
            </a:pPr>
            <a:r>
              <a:rPr lang="en-GB" sz="1700" i="0" dirty="0" smtClean="0"/>
              <a:t>Advocating for a </a:t>
            </a:r>
            <a:r>
              <a:rPr lang="en-GB" sz="1700" b="1" i="0" dirty="0"/>
              <a:t>legal framework </a:t>
            </a:r>
            <a:r>
              <a:rPr lang="en-GB" sz="1700" b="1" i="0" dirty="0" smtClean="0"/>
              <a:t>that is </a:t>
            </a:r>
            <a:r>
              <a:rPr lang="en-GB" sz="1700" b="1" i="0" dirty="0"/>
              <a:t>conducive for popular participation, active citizenship and public private </a:t>
            </a:r>
            <a:r>
              <a:rPr lang="en-GB" sz="1700" b="1" i="0" dirty="0" smtClean="0"/>
              <a:t>partnerships. Stimulating </a:t>
            </a:r>
            <a:r>
              <a:rPr lang="en-US" sz="1800" dirty="0" smtClean="0"/>
              <a:t>the </a:t>
            </a:r>
            <a:r>
              <a:rPr lang="en-US" sz="1800" dirty="0"/>
              <a:t>mobilization of additional private sector and community resources</a:t>
            </a:r>
            <a:r>
              <a:rPr lang="en-GB" sz="1700" b="1" i="0" dirty="0" smtClean="0"/>
              <a:t>.</a:t>
            </a:r>
            <a:endParaRPr lang="en-GB" sz="1700" b="1" i="0" dirty="0"/>
          </a:p>
          <a:p>
            <a:pPr algn="just">
              <a:spcBef>
                <a:spcPts val="0"/>
              </a:spcBef>
              <a:buClr>
                <a:srgbClr val="002060"/>
              </a:buClr>
            </a:pPr>
            <a:endParaRPr lang="en-GB" sz="1700" i="0" dirty="0"/>
          </a:p>
          <a:p>
            <a:pPr algn="just">
              <a:spcBef>
                <a:spcPts val="0"/>
              </a:spcBef>
              <a:buClr>
                <a:srgbClr val="002060"/>
              </a:buClr>
            </a:pPr>
            <a:r>
              <a:rPr lang="en-GB" sz="1700" i="0" dirty="0"/>
              <a:t>Providing technical support and conducting </a:t>
            </a:r>
            <a:r>
              <a:rPr lang="en-GB" sz="1700" b="1" i="0" dirty="0"/>
              <a:t>capacity-building </a:t>
            </a:r>
            <a:r>
              <a:rPr lang="en-GB" sz="1700" i="0" dirty="0"/>
              <a:t>activities (</a:t>
            </a:r>
            <a:r>
              <a:rPr lang="en-GB" sz="1700" b="1" i="0" dirty="0"/>
              <a:t>training, technical assistance, organisational improvements</a:t>
            </a:r>
            <a:r>
              <a:rPr lang="en-GB" sz="1700" i="0" dirty="0"/>
              <a:t>, etc.) to ensure that </a:t>
            </a:r>
            <a:r>
              <a:rPr lang="en-GB" sz="1700" i="0" dirty="0" smtClean="0"/>
              <a:t>LG </a:t>
            </a:r>
            <a:r>
              <a:rPr lang="en-GB" sz="1700" i="0" dirty="0"/>
              <a:t>have the political and administrative capacity to </a:t>
            </a:r>
            <a:r>
              <a:rPr lang="en-GB" sz="1700" i="0" dirty="0" smtClean="0"/>
              <a:t>fulfil </a:t>
            </a:r>
            <a:r>
              <a:rPr lang="en-GB" sz="1700" i="0" dirty="0"/>
              <a:t>their responsibilities. </a:t>
            </a:r>
            <a:endParaRPr lang="en-GB" sz="1700" i="0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69676" y="1335239"/>
            <a:ext cx="85787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358775" eaLnBrk="1" hangingPunct="1">
              <a:defRPr sz="1800" b="1" kern="0">
                <a:latin typeface="+mj-lt"/>
                <a:ea typeface="+mj-ea"/>
                <a:cs typeface="+mj-cs"/>
              </a:defRPr>
            </a:lvl1pPr>
            <a:lvl2pPr marL="358775" eaLnBrk="1" hangingPunct="1">
              <a:defRPr sz="3000" b="1"/>
            </a:lvl2pPr>
            <a:lvl3pPr marL="358775" eaLnBrk="1" hangingPunct="1">
              <a:defRPr sz="3000" b="1"/>
            </a:lvl3pPr>
            <a:lvl4pPr marL="358775" eaLnBrk="1" hangingPunct="1">
              <a:defRPr sz="3000" b="1"/>
            </a:lvl4pPr>
            <a:lvl5pPr marL="358775" eaLnBrk="1" hangingPunct="1">
              <a:defRPr sz="3000" b="1"/>
            </a:lvl5pPr>
            <a:lvl6pPr marL="815975" fontAlgn="base">
              <a:spcBef>
                <a:spcPct val="0"/>
              </a:spcBef>
              <a:spcAft>
                <a:spcPct val="0"/>
              </a:spcAft>
              <a:defRPr sz="3000" b="1"/>
            </a:lvl6pPr>
            <a:lvl7pPr marL="1273175" fontAlgn="base">
              <a:spcBef>
                <a:spcPct val="0"/>
              </a:spcBef>
              <a:spcAft>
                <a:spcPct val="0"/>
              </a:spcAft>
              <a:defRPr sz="3000" b="1"/>
            </a:lvl7pPr>
            <a:lvl8pPr marL="1730375" fontAlgn="base">
              <a:spcBef>
                <a:spcPct val="0"/>
              </a:spcBef>
              <a:spcAft>
                <a:spcPct val="0"/>
              </a:spcAft>
              <a:defRPr sz="3000" b="1"/>
            </a:lvl8pPr>
            <a:lvl9pPr marL="2187575" fontAlgn="base">
              <a:spcBef>
                <a:spcPct val="0"/>
              </a:spcBef>
              <a:spcAft>
                <a:spcPct val="0"/>
              </a:spcAft>
              <a:defRPr sz="3000" b="1"/>
            </a:lvl9pPr>
          </a:lstStyle>
          <a:p>
            <a:r>
              <a:rPr lang="en-US" altLang="en-US" dirty="0"/>
              <a:t>3. </a:t>
            </a:r>
            <a:r>
              <a:rPr lang="en-GB" dirty="0"/>
              <a:t>How Local Government Associations can contribute to TALD</a:t>
            </a:r>
            <a:endParaRPr 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432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lock Arc 16"/>
          <p:cNvSpPr/>
          <p:nvPr/>
        </p:nvSpPr>
        <p:spPr>
          <a:xfrm>
            <a:off x="2937746" y="3363221"/>
            <a:ext cx="3151189" cy="1637628"/>
          </a:xfrm>
          <a:prstGeom prst="blockArc">
            <a:avLst>
              <a:gd name="adj1" fmla="val 10800000"/>
              <a:gd name="adj2" fmla="val 16200000"/>
              <a:gd name="adj3" fmla="val 4642"/>
            </a:avLst>
          </a:prstGeom>
          <a:solidFill>
            <a:srgbClr val="00B0F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Block Arc 17"/>
          <p:cNvSpPr/>
          <p:nvPr/>
        </p:nvSpPr>
        <p:spPr>
          <a:xfrm>
            <a:off x="2925690" y="3356992"/>
            <a:ext cx="3151189" cy="1637628"/>
          </a:xfrm>
          <a:prstGeom prst="blockArc">
            <a:avLst>
              <a:gd name="adj1" fmla="val 5400000"/>
              <a:gd name="adj2" fmla="val 10800000"/>
              <a:gd name="adj3" fmla="val 4642"/>
            </a:avLst>
          </a:prstGeom>
          <a:solidFill>
            <a:srgbClr val="00B0F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Block Arc 18"/>
          <p:cNvSpPr/>
          <p:nvPr/>
        </p:nvSpPr>
        <p:spPr>
          <a:xfrm>
            <a:off x="2925690" y="3356993"/>
            <a:ext cx="3151189" cy="1637628"/>
          </a:xfrm>
          <a:prstGeom prst="blockArc">
            <a:avLst>
              <a:gd name="adj1" fmla="val 0"/>
              <a:gd name="adj2" fmla="val 5400000"/>
              <a:gd name="adj3" fmla="val 4642"/>
            </a:avLst>
          </a:prstGeom>
          <a:solidFill>
            <a:srgbClr val="00B0F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Block Arc 19"/>
          <p:cNvSpPr/>
          <p:nvPr/>
        </p:nvSpPr>
        <p:spPr>
          <a:xfrm>
            <a:off x="2925690" y="3363221"/>
            <a:ext cx="3151189" cy="1637628"/>
          </a:xfrm>
          <a:prstGeom prst="blockArc">
            <a:avLst>
              <a:gd name="adj1" fmla="val 16200000"/>
              <a:gd name="adj2" fmla="val 0"/>
              <a:gd name="adj3" fmla="val 4642"/>
            </a:avLst>
          </a:prstGeom>
          <a:solidFill>
            <a:srgbClr val="00B0F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8" name="Freeform 27"/>
          <p:cNvSpPr/>
          <p:nvPr/>
        </p:nvSpPr>
        <p:spPr>
          <a:xfrm>
            <a:off x="794422" y="2132856"/>
            <a:ext cx="2296132" cy="1057385"/>
          </a:xfrm>
          <a:custGeom>
            <a:avLst/>
            <a:gdLst>
              <a:gd name="connsiteX0" fmla="*/ 0 w 3548062"/>
              <a:gd name="connsiteY0" fmla="*/ 87531 h 875307"/>
              <a:gd name="connsiteX1" fmla="*/ 87531 w 3548062"/>
              <a:gd name="connsiteY1" fmla="*/ 0 h 875307"/>
              <a:gd name="connsiteX2" fmla="*/ 3460531 w 3548062"/>
              <a:gd name="connsiteY2" fmla="*/ 0 h 875307"/>
              <a:gd name="connsiteX3" fmla="*/ 3548062 w 3548062"/>
              <a:gd name="connsiteY3" fmla="*/ 87531 h 875307"/>
              <a:gd name="connsiteX4" fmla="*/ 3548062 w 3548062"/>
              <a:gd name="connsiteY4" fmla="*/ 787776 h 875307"/>
              <a:gd name="connsiteX5" fmla="*/ 3460531 w 3548062"/>
              <a:gd name="connsiteY5" fmla="*/ 875307 h 875307"/>
              <a:gd name="connsiteX6" fmla="*/ 87531 w 3548062"/>
              <a:gd name="connsiteY6" fmla="*/ 875307 h 875307"/>
              <a:gd name="connsiteX7" fmla="*/ 0 w 3548062"/>
              <a:gd name="connsiteY7" fmla="*/ 787776 h 875307"/>
              <a:gd name="connsiteX8" fmla="*/ 0 w 3548062"/>
              <a:gd name="connsiteY8" fmla="*/ 87531 h 875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48062" h="875307">
                <a:moveTo>
                  <a:pt x="0" y="87531"/>
                </a:moveTo>
                <a:cubicBezTo>
                  <a:pt x="0" y="39189"/>
                  <a:pt x="39189" y="0"/>
                  <a:pt x="87531" y="0"/>
                </a:cubicBezTo>
                <a:lnTo>
                  <a:pt x="3460531" y="0"/>
                </a:lnTo>
                <a:cubicBezTo>
                  <a:pt x="3508873" y="0"/>
                  <a:pt x="3548062" y="39189"/>
                  <a:pt x="3548062" y="87531"/>
                </a:cubicBezTo>
                <a:lnTo>
                  <a:pt x="3548062" y="787776"/>
                </a:lnTo>
                <a:cubicBezTo>
                  <a:pt x="3548062" y="836118"/>
                  <a:pt x="3508873" y="875307"/>
                  <a:pt x="3460531" y="875307"/>
                </a:cubicBezTo>
                <a:lnTo>
                  <a:pt x="87531" y="875307"/>
                </a:lnTo>
                <a:cubicBezTo>
                  <a:pt x="39189" y="875307"/>
                  <a:pt x="0" y="836118"/>
                  <a:pt x="0" y="787776"/>
                </a:cubicBezTo>
                <a:lnTo>
                  <a:pt x="0" y="87531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hemeClr val="dk2">
              <a:hueOff val="0"/>
              <a:satOff val="0"/>
              <a:lumOff val="0"/>
              <a:alphaOff val="0"/>
            </a:schemeClr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7808" tIns="87808" rIns="87808" bIns="87808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en-GB" sz="1300" dirty="0">
                <a:solidFill>
                  <a:schemeClr val="tx1"/>
                </a:solidFill>
              </a:rPr>
              <a:t>Effective institutions for inter-governmental cooperation (provincial and national governments)</a:t>
            </a:r>
          </a:p>
        </p:txBody>
      </p:sp>
      <p:sp>
        <p:nvSpPr>
          <p:cNvPr id="30" name="Freeform 29"/>
          <p:cNvSpPr/>
          <p:nvPr/>
        </p:nvSpPr>
        <p:spPr>
          <a:xfrm>
            <a:off x="899592" y="5373216"/>
            <a:ext cx="1954046" cy="787690"/>
          </a:xfrm>
          <a:custGeom>
            <a:avLst/>
            <a:gdLst>
              <a:gd name="connsiteX0" fmla="*/ 0 w 3548062"/>
              <a:gd name="connsiteY0" fmla="*/ 108413 h 1084128"/>
              <a:gd name="connsiteX1" fmla="*/ 108413 w 3548062"/>
              <a:gd name="connsiteY1" fmla="*/ 0 h 1084128"/>
              <a:gd name="connsiteX2" fmla="*/ 3439649 w 3548062"/>
              <a:gd name="connsiteY2" fmla="*/ 0 h 1084128"/>
              <a:gd name="connsiteX3" fmla="*/ 3548062 w 3548062"/>
              <a:gd name="connsiteY3" fmla="*/ 108413 h 1084128"/>
              <a:gd name="connsiteX4" fmla="*/ 3548062 w 3548062"/>
              <a:gd name="connsiteY4" fmla="*/ 975715 h 1084128"/>
              <a:gd name="connsiteX5" fmla="*/ 3439649 w 3548062"/>
              <a:gd name="connsiteY5" fmla="*/ 1084128 h 1084128"/>
              <a:gd name="connsiteX6" fmla="*/ 108413 w 3548062"/>
              <a:gd name="connsiteY6" fmla="*/ 1084128 h 1084128"/>
              <a:gd name="connsiteX7" fmla="*/ 0 w 3548062"/>
              <a:gd name="connsiteY7" fmla="*/ 975715 h 1084128"/>
              <a:gd name="connsiteX8" fmla="*/ 0 w 3548062"/>
              <a:gd name="connsiteY8" fmla="*/ 108413 h 108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48062" h="1084128">
                <a:moveTo>
                  <a:pt x="0" y="108413"/>
                </a:moveTo>
                <a:cubicBezTo>
                  <a:pt x="0" y="48538"/>
                  <a:pt x="48538" y="0"/>
                  <a:pt x="108413" y="0"/>
                </a:cubicBezTo>
                <a:lnTo>
                  <a:pt x="3439649" y="0"/>
                </a:lnTo>
                <a:cubicBezTo>
                  <a:pt x="3499524" y="0"/>
                  <a:pt x="3548062" y="48538"/>
                  <a:pt x="3548062" y="108413"/>
                </a:cubicBezTo>
                <a:lnTo>
                  <a:pt x="3548062" y="975715"/>
                </a:lnTo>
                <a:cubicBezTo>
                  <a:pt x="3548062" y="1035590"/>
                  <a:pt x="3499524" y="1084128"/>
                  <a:pt x="3439649" y="1084128"/>
                </a:cubicBezTo>
                <a:lnTo>
                  <a:pt x="108413" y="1084128"/>
                </a:lnTo>
                <a:cubicBezTo>
                  <a:pt x="48538" y="1084128"/>
                  <a:pt x="0" y="1035590"/>
                  <a:pt x="0" y="975715"/>
                </a:cubicBezTo>
                <a:lnTo>
                  <a:pt x="0" y="108413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hemeClr val="dk2">
              <a:hueOff val="0"/>
              <a:satOff val="0"/>
              <a:lumOff val="0"/>
              <a:alphaOff val="0"/>
            </a:schemeClr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5968" tIns="75968" rIns="75968" bIns="75968" numCol="1" spcCol="1270" anchor="ctr" anchorCtr="0">
            <a:noAutofit/>
          </a:bodyPr>
          <a:lstStyle/>
          <a:p>
            <a:pPr algn="ctr" defTabSz="666750">
              <a:lnSpc>
                <a:spcPct val="90000"/>
              </a:lnSpc>
              <a:spcAft>
                <a:spcPct val="35000"/>
              </a:spcAft>
            </a:pPr>
            <a:r>
              <a:rPr lang="en-GB" sz="1300" dirty="0">
                <a:solidFill>
                  <a:schemeClr val="tx1"/>
                </a:solidFill>
              </a:rPr>
              <a:t>Active citizenship &amp; public-private partnership</a:t>
            </a:r>
          </a:p>
        </p:txBody>
      </p:sp>
      <p:sp>
        <p:nvSpPr>
          <p:cNvPr id="31" name="Freeform 30"/>
          <p:cNvSpPr/>
          <p:nvPr/>
        </p:nvSpPr>
        <p:spPr>
          <a:xfrm>
            <a:off x="2888306" y="5394886"/>
            <a:ext cx="3476684" cy="770418"/>
          </a:xfrm>
          <a:custGeom>
            <a:avLst/>
            <a:gdLst>
              <a:gd name="connsiteX0" fmla="*/ 0 w 4077052"/>
              <a:gd name="connsiteY0" fmla="*/ 310455 h 620910"/>
              <a:gd name="connsiteX1" fmla="*/ 310455 w 4077052"/>
              <a:gd name="connsiteY1" fmla="*/ 0 h 620910"/>
              <a:gd name="connsiteX2" fmla="*/ 310455 w 4077052"/>
              <a:gd name="connsiteY2" fmla="*/ 124182 h 620910"/>
              <a:gd name="connsiteX3" fmla="*/ 3766597 w 4077052"/>
              <a:gd name="connsiteY3" fmla="*/ 124182 h 620910"/>
              <a:gd name="connsiteX4" fmla="*/ 3766597 w 4077052"/>
              <a:gd name="connsiteY4" fmla="*/ 0 h 620910"/>
              <a:gd name="connsiteX5" fmla="*/ 4077052 w 4077052"/>
              <a:gd name="connsiteY5" fmla="*/ 310455 h 620910"/>
              <a:gd name="connsiteX6" fmla="*/ 3766597 w 4077052"/>
              <a:gd name="connsiteY6" fmla="*/ 620910 h 620910"/>
              <a:gd name="connsiteX7" fmla="*/ 3766597 w 4077052"/>
              <a:gd name="connsiteY7" fmla="*/ 496728 h 620910"/>
              <a:gd name="connsiteX8" fmla="*/ 310455 w 4077052"/>
              <a:gd name="connsiteY8" fmla="*/ 496728 h 620910"/>
              <a:gd name="connsiteX9" fmla="*/ 310455 w 4077052"/>
              <a:gd name="connsiteY9" fmla="*/ 620910 h 620910"/>
              <a:gd name="connsiteX10" fmla="*/ 0 w 4077052"/>
              <a:gd name="connsiteY10" fmla="*/ 310455 h 620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77052" h="620910">
                <a:moveTo>
                  <a:pt x="4077052" y="310455"/>
                </a:moveTo>
                <a:lnTo>
                  <a:pt x="3766597" y="620909"/>
                </a:lnTo>
                <a:lnTo>
                  <a:pt x="3766597" y="496727"/>
                </a:lnTo>
                <a:lnTo>
                  <a:pt x="310455" y="496727"/>
                </a:lnTo>
                <a:lnTo>
                  <a:pt x="310455" y="620909"/>
                </a:lnTo>
                <a:lnTo>
                  <a:pt x="0" y="310455"/>
                </a:lnTo>
                <a:lnTo>
                  <a:pt x="310455" y="1"/>
                </a:lnTo>
                <a:lnTo>
                  <a:pt x="310455" y="124183"/>
                </a:lnTo>
                <a:lnTo>
                  <a:pt x="3766597" y="124183"/>
                </a:lnTo>
                <a:lnTo>
                  <a:pt x="3766597" y="1"/>
                </a:lnTo>
                <a:lnTo>
                  <a:pt x="4077052" y="310455"/>
                </a:lnTo>
                <a:close/>
              </a:path>
            </a:pathLst>
          </a:custGeom>
          <a:solidFill>
            <a:srgbClr val="92D050"/>
          </a:solidFill>
        </p:spPr>
        <p:style>
          <a:lnRef idx="0">
            <a:schemeClr val="dk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704" tIns="93137" rIns="139706" bIns="93137" numCol="1" spcCol="1270" anchor="ctr" anchorCtr="0">
            <a:noAutofit/>
          </a:bodyPr>
          <a:lstStyle/>
          <a:p>
            <a:pPr algn="ctr" defTabSz="866775">
              <a:lnSpc>
                <a:spcPct val="90000"/>
              </a:lnSpc>
              <a:spcAft>
                <a:spcPct val="35000"/>
              </a:spcAft>
            </a:pPr>
            <a:r>
              <a:rPr lang="en-GB" sz="1300" dirty="0">
                <a:solidFill>
                  <a:schemeClr val="tx1"/>
                </a:solidFill>
              </a:rPr>
              <a:t>Mobilisation and leveraging of local resources</a:t>
            </a:r>
          </a:p>
        </p:txBody>
      </p:sp>
      <p:sp>
        <p:nvSpPr>
          <p:cNvPr id="32" name="Freeform 31"/>
          <p:cNvSpPr/>
          <p:nvPr/>
        </p:nvSpPr>
        <p:spPr>
          <a:xfrm>
            <a:off x="6444208" y="5373216"/>
            <a:ext cx="1944685" cy="793912"/>
          </a:xfrm>
          <a:custGeom>
            <a:avLst/>
            <a:gdLst>
              <a:gd name="connsiteX0" fmla="*/ 0 w 3548062"/>
              <a:gd name="connsiteY0" fmla="*/ 85664 h 856644"/>
              <a:gd name="connsiteX1" fmla="*/ 85664 w 3548062"/>
              <a:gd name="connsiteY1" fmla="*/ 0 h 856644"/>
              <a:gd name="connsiteX2" fmla="*/ 3462398 w 3548062"/>
              <a:gd name="connsiteY2" fmla="*/ 0 h 856644"/>
              <a:gd name="connsiteX3" fmla="*/ 3548062 w 3548062"/>
              <a:gd name="connsiteY3" fmla="*/ 85664 h 856644"/>
              <a:gd name="connsiteX4" fmla="*/ 3548062 w 3548062"/>
              <a:gd name="connsiteY4" fmla="*/ 770980 h 856644"/>
              <a:gd name="connsiteX5" fmla="*/ 3462398 w 3548062"/>
              <a:gd name="connsiteY5" fmla="*/ 856644 h 856644"/>
              <a:gd name="connsiteX6" fmla="*/ 85664 w 3548062"/>
              <a:gd name="connsiteY6" fmla="*/ 856644 h 856644"/>
              <a:gd name="connsiteX7" fmla="*/ 0 w 3548062"/>
              <a:gd name="connsiteY7" fmla="*/ 770980 h 856644"/>
              <a:gd name="connsiteX8" fmla="*/ 0 w 3548062"/>
              <a:gd name="connsiteY8" fmla="*/ 85664 h 856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48062" h="856644">
                <a:moveTo>
                  <a:pt x="0" y="85664"/>
                </a:moveTo>
                <a:cubicBezTo>
                  <a:pt x="0" y="38353"/>
                  <a:pt x="38353" y="0"/>
                  <a:pt x="85664" y="0"/>
                </a:cubicBezTo>
                <a:lnTo>
                  <a:pt x="3462398" y="0"/>
                </a:lnTo>
                <a:cubicBezTo>
                  <a:pt x="3509709" y="0"/>
                  <a:pt x="3548062" y="38353"/>
                  <a:pt x="3548062" y="85664"/>
                </a:cubicBezTo>
                <a:lnTo>
                  <a:pt x="3548062" y="770980"/>
                </a:lnTo>
                <a:cubicBezTo>
                  <a:pt x="3548062" y="818291"/>
                  <a:pt x="3509709" y="856644"/>
                  <a:pt x="3462398" y="856644"/>
                </a:cubicBezTo>
                <a:lnTo>
                  <a:pt x="85664" y="856644"/>
                </a:lnTo>
                <a:cubicBezTo>
                  <a:pt x="38353" y="856644"/>
                  <a:pt x="0" y="818291"/>
                  <a:pt x="0" y="770980"/>
                </a:cubicBezTo>
                <a:lnTo>
                  <a:pt x="0" y="85664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hemeClr val="dk2">
              <a:hueOff val="0"/>
              <a:satOff val="0"/>
              <a:lumOff val="0"/>
              <a:alphaOff val="0"/>
            </a:schemeClr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5968" tIns="75968" rIns="75968" bIns="75968" numCol="1" spcCol="1270" anchor="ctr" anchorCtr="0">
            <a:noAutofit/>
          </a:bodyPr>
          <a:lstStyle/>
          <a:p>
            <a:pPr algn="ctr" defTabSz="666750">
              <a:lnSpc>
                <a:spcPct val="90000"/>
              </a:lnSpc>
              <a:spcAft>
                <a:spcPct val="35000"/>
              </a:spcAft>
            </a:pPr>
            <a:r>
              <a:rPr lang="en-GB" sz="1300" dirty="0">
                <a:solidFill>
                  <a:schemeClr val="tx1"/>
                </a:solidFill>
              </a:rPr>
              <a:t>Local leadership &amp; administrative capacity development</a:t>
            </a:r>
          </a:p>
        </p:txBody>
      </p:sp>
      <p:sp>
        <p:nvSpPr>
          <p:cNvPr id="33" name="Freeform 32"/>
          <p:cNvSpPr/>
          <p:nvPr/>
        </p:nvSpPr>
        <p:spPr>
          <a:xfrm rot="16200000">
            <a:off x="-1352102" y="4078616"/>
            <a:ext cx="3822154" cy="470894"/>
          </a:xfrm>
          <a:custGeom>
            <a:avLst/>
            <a:gdLst>
              <a:gd name="connsiteX0" fmla="*/ 0 w 4077052"/>
              <a:gd name="connsiteY0" fmla="*/ 310455 h 620910"/>
              <a:gd name="connsiteX1" fmla="*/ 310455 w 4077052"/>
              <a:gd name="connsiteY1" fmla="*/ 0 h 620910"/>
              <a:gd name="connsiteX2" fmla="*/ 310455 w 4077052"/>
              <a:gd name="connsiteY2" fmla="*/ 124182 h 620910"/>
              <a:gd name="connsiteX3" fmla="*/ 3766597 w 4077052"/>
              <a:gd name="connsiteY3" fmla="*/ 124182 h 620910"/>
              <a:gd name="connsiteX4" fmla="*/ 3766597 w 4077052"/>
              <a:gd name="connsiteY4" fmla="*/ 0 h 620910"/>
              <a:gd name="connsiteX5" fmla="*/ 4077052 w 4077052"/>
              <a:gd name="connsiteY5" fmla="*/ 310455 h 620910"/>
              <a:gd name="connsiteX6" fmla="*/ 3766597 w 4077052"/>
              <a:gd name="connsiteY6" fmla="*/ 620910 h 620910"/>
              <a:gd name="connsiteX7" fmla="*/ 3766597 w 4077052"/>
              <a:gd name="connsiteY7" fmla="*/ 496728 h 620910"/>
              <a:gd name="connsiteX8" fmla="*/ 310455 w 4077052"/>
              <a:gd name="connsiteY8" fmla="*/ 496728 h 620910"/>
              <a:gd name="connsiteX9" fmla="*/ 310455 w 4077052"/>
              <a:gd name="connsiteY9" fmla="*/ 620910 h 620910"/>
              <a:gd name="connsiteX10" fmla="*/ 0 w 4077052"/>
              <a:gd name="connsiteY10" fmla="*/ 310455 h 620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77052" h="620910">
                <a:moveTo>
                  <a:pt x="0" y="310455"/>
                </a:moveTo>
                <a:lnTo>
                  <a:pt x="310455" y="0"/>
                </a:lnTo>
                <a:lnTo>
                  <a:pt x="310455" y="124182"/>
                </a:lnTo>
                <a:lnTo>
                  <a:pt x="3766597" y="124182"/>
                </a:lnTo>
                <a:lnTo>
                  <a:pt x="3766597" y="0"/>
                </a:lnTo>
                <a:lnTo>
                  <a:pt x="4077052" y="310455"/>
                </a:lnTo>
                <a:lnTo>
                  <a:pt x="3766597" y="620910"/>
                </a:lnTo>
                <a:lnTo>
                  <a:pt x="3766597" y="496728"/>
                </a:lnTo>
                <a:lnTo>
                  <a:pt x="310455" y="496728"/>
                </a:lnTo>
                <a:lnTo>
                  <a:pt x="310455" y="620910"/>
                </a:lnTo>
                <a:lnTo>
                  <a:pt x="0" y="310455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0">
            <a:schemeClr val="dk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704" tIns="93137" rIns="139705" bIns="93136" numCol="1" spcCol="1270" anchor="ctr" anchorCtr="0">
            <a:noAutofit/>
          </a:bodyPr>
          <a:lstStyle/>
          <a:p>
            <a:pPr algn="ctr" defTabSz="866775">
              <a:lnSpc>
                <a:spcPct val="90000"/>
              </a:lnSpc>
              <a:spcAft>
                <a:spcPct val="35000"/>
              </a:spcAft>
            </a:pPr>
            <a:r>
              <a:rPr lang="en-GB" sz="1300" dirty="0">
                <a:solidFill>
                  <a:schemeClr val="tx1"/>
                </a:solidFill>
              </a:rPr>
              <a:t>Policy/actions coordination</a:t>
            </a: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107504" y="1356071"/>
            <a:ext cx="8928992" cy="480165"/>
          </a:xfrm>
          <a:prstGeom prst="rect">
            <a:avLst/>
          </a:prstGeom>
          <a:solidFill>
            <a:srgbClr val="0070C0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/>
            <a:r>
              <a:rPr lang="en-GB" sz="2000" b="1" kern="0" dirty="0">
                <a:solidFill>
                  <a:schemeClr val="bg1"/>
                </a:solidFill>
              </a:rPr>
              <a:t>LGA and subnational level institutions and capacity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3909910" y="3894901"/>
            <a:ext cx="1182748" cy="508511"/>
            <a:chOff x="4912841" y="2173732"/>
            <a:chExt cx="3655126" cy="3655123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42" name="Freeform 41"/>
            <p:cNvSpPr/>
            <p:nvPr/>
          </p:nvSpPr>
          <p:spPr>
            <a:xfrm>
              <a:off x="4912844" y="2173732"/>
              <a:ext cx="3655123" cy="3655123"/>
            </a:xfrm>
            <a:custGeom>
              <a:avLst/>
              <a:gdLst>
                <a:gd name="connsiteX0" fmla="*/ 1827561 w 3655123"/>
                <a:gd name="connsiteY0" fmla="*/ 0 h 3655123"/>
                <a:gd name="connsiteX1" fmla="*/ 3655123 w 3655123"/>
                <a:gd name="connsiteY1" fmla="*/ 1827562 h 3655123"/>
                <a:gd name="connsiteX2" fmla="*/ 1827561 w 3655123"/>
                <a:gd name="connsiteY2" fmla="*/ 3655124 h 3655123"/>
                <a:gd name="connsiteX3" fmla="*/ 1827562 w 3655123"/>
                <a:gd name="connsiteY3" fmla="*/ 1827562 h 3655123"/>
                <a:gd name="connsiteX4" fmla="*/ 1827561 w 3655123"/>
                <a:gd name="connsiteY4" fmla="*/ 0 h 3655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55123" h="3655123">
                  <a:moveTo>
                    <a:pt x="1827561" y="0"/>
                  </a:moveTo>
                  <a:cubicBezTo>
                    <a:pt x="2836896" y="0"/>
                    <a:pt x="3655123" y="818227"/>
                    <a:pt x="3655123" y="1827562"/>
                  </a:cubicBezTo>
                  <a:cubicBezTo>
                    <a:pt x="3655123" y="2836897"/>
                    <a:pt x="2836896" y="3655124"/>
                    <a:pt x="1827561" y="3655124"/>
                  </a:cubicBezTo>
                  <a:cubicBezTo>
                    <a:pt x="1827561" y="3045937"/>
                    <a:pt x="1827562" y="2436749"/>
                    <a:pt x="1827562" y="1827562"/>
                  </a:cubicBezTo>
                  <a:cubicBezTo>
                    <a:pt x="1827562" y="1218375"/>
                    <a:pt x="1827561" y="609187"/>
                    <a:pt x="1827561" y="0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85912" tIns="423178" rIns="423178" bIns="423178" numCol="1" spcCol="1270" anchor="ctr" anchorCtr="0">
              <a:noAutofit/>
            </a:bodyPr>
            <a:lstStyle/>
            <a:p>
              <a:pPr algn="r" defTabSz="533400">
                <a:lnSpc>
                  <a:spcPct val="90000"/>
                </a:lnSpc>
                <a:spcAft>
                  <a:spcPct val="35000"/>
                </a:spcAft>
              </a:pPr>
              <a:endParaRPr lang="en-GB" sz="200" b="1" dirty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43" name="Freeform 42"/>
            <p:cNvSpPr/>
            <p:nvPr/>
          </p:nvSpPr>
          <p:spPr>
            <a:xfrm>
              <a:off x="4912841" y="2173732"/>
              <a:ext cx="3655123" cy="3655123"/>
            </a:xfrm>
            <a:custGeom>
              <a:avLst/>
              <a:gdLst>
                <a:gd name="connsiteX0" fmla="*/ 1827562 w 3655123"/>
                <a:gd name="connsiteY0" fmla="*/ 3655123 h 3655123"/>
                <a:gd name="connsiteX1" fmla="*/ 0 w 3655123"/>
                <a:gd name="connsiteY1" fmla="*/ 1827561 h 3655123"/>
                <a:gd name="connsiteX2" fmla="*/ 1827562 w 3655123"/>
                <a:gd name="connsiteY2" fmla="*/ -1 h 3655123"/>
                <a:gd name="connsiteX3" fmla="*/ 1827562 w 3655123"/>
                <a:gd name="connsiteY3" fmla="*/ 1827562 h 3655123"/>
                <a:gd name="connsiteX4" fmla="*/ 1827562 w 3655123"/>
                <a:gd name="connsiteY4" fmla="*/ 3655123 h 3655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55123" h="3655123">
                  <a:moveTo>
                    <a:pt x="1827562" y="3655123"/>
                  </a:moveTo>
                  <a:cubicBezTo>
                    <a:pt x="818227" y="3655123"/>
                    <a:pt x="0" y="2836896"/>
                    <a:pt x="0" y="1827561"/>
                  </a:cubicBezTo>
                  <a:cubicBezTo>
                    <a:pt x="0" y="818226"/>
                    <a:pt x="818227" y="-1"/>
                    <a:pt x="1827562" y="-1"/>
                  </a:cubicBezTo>
                  <a:lnTo>
                    <a:pt x="1827562" y="1827562"/>
                  </a:lnTo>
                  <a:lnTo>
                    <a:pt x="1827562" y="3655123"/>
                  </a:lnTo>
                  <a:close/>
                </a:path>
              </a:pathLst>
            </a:custGeom>
            <a:solidFill>
              <a:schemeClr val="accent2"/>
            </a:solidFill>
            <a:ln>
              <a:solidFill>
                <a:srgbClr val="FFC00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10395692"/>
                <a:satOff val="-47968"/>
                <a:lumOff val="1765"/>
                <a:alphaOff val="0"/>
              </a:schemeClr>
            </a:fillRef>
            <a:effectRef idx="0">
              <a:schemeClr val="accent4">
                <a:hueOff val="10395692"/>
                <a:satOff val="-47968"/>
                <a:lumOff val="176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06861" tIns="423178" rIns="1402229" bIns="423178" numCol="1" spcCol="1270" anchor="ctr" anchorCtr="0">
              <a:noAutofit/>
            </a:bodyPr>
            <a:lstStyle/>
            <a:p>
              <a:pPr defTabSz="533400">
                <a:lnSpc>
                  <a:spcPct val="90000"/>
                </a:lnSpc>
                <a:spcAft>
                  <a:spcPct val="35000"/>
                </a:spcAft>
              </a:pPr>
              <a:endParaRPr lang="en-GB" sz="200" b="1" dirty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708439" y="2531091"/>
              <a:ext cx="2063931" cy="189433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BO" sz="2000" b="1" dirty="0">
                  <a:ln w="0"/>
                  <a:solidFill>
                    <a:schemeClr val="accent6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L G</a:t>
              </a:r>
              <a:endParaRPr lang="en-GB" sz="2000" b="1" dirty="0">
                <a:ln w="0"/>
                <a:solidFill>
                  <a:schemeClr val="accent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  <p:sp>
        <p:nvSpPr>
          <p:cNvPr id="9" name="Up-Down Arrow 8"/>
          <p:cNvSpPr/>
          <p:nvPr/>
        </p:nvSpPr>
        <p:spPr>
          <a:xfrm>
            <a:off x="4423875" y="3465885"/>
            <a:ext cx="156713" cy="445993"/>
          </a:xfrm>
          <a:prstGeom prst="up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/>
          </a:p>
        </p:txBody>
      </p:sp>
      <p:sp>
        <p:nvSpPr>
          <p:cNvPr id="45" name="Up-Down Arrow 44"/>
          <p:cNvSpPr/>
          <p:nvPr/>
        </p:nvSpPr>
        <p:spPr>
          <a:xfrm>
            <a:off x="4431300" y="4418773"/>
            <a:ext cx="156713" cy="445993"/>
          </a:xfrm>
          <a:prstGeom prst="up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/>
          </a:p>
        </p:txBody>
      </p:sp>
      <p:sp>
        <p:nvSpPr>
          <p:cNvPr id="46" name="Up-Down Arrow 45"/>
          <p:cNvSpPr/>
          <p:nvPr/>
        </p:nvSpPr>
        <p:spPr>
          <a:xfrm rot="16200000">
            <a:off x="5379296" y="3801859"/>
            <a:ext cx="184714" cy="733776"/>
          </a:xfrm>
          <a:prstGeom prst="up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/>
          </a:p>
        </p:txBody>
      </p:sp>
      <p:sp>
        <p:nvSpPr>
          <p:cNvPr id="47" name="Up-Down Arrow 46"/>
          <p:cNvSpPr/>
          <p:nvPr/>
        </p:nvSpPr>
        <p:spPr>
          <a:xfrm rot="16200000">
            <a:off x="3454013" y="3800378"/>
            <a:ext cx="184714" cy="733776"/>
          </a:xfrm>
          <a:prstGeom prst="up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/>
          </a:p>
        </p:txBody>
      </p:sp>
      <p:sp>
        <p:nvSpPr>
          <p:cNvPr id="3" name="Isosceles Triangle 2"/>
          <p:cNvSpPr/>
          <p:nvPr/>
        </p:nvSpPr>
        <p:spPr bwMode="auto">
          <a:xfrm>
            <a:off x="6842123" y="2004026"/>
            <a:ext cx="1512168" cy="1257989"/>
          </a:xfrm>
          <a:prstGeom prst="triangl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LGA</a:t>
            </a:r>
          </a:p>
        </p:txBody>
      </p:sp>
      <p:sp>
        <p:nvSpPr>
          <p:cNvPr id="4" name="Left Arrow 3"/>
          <p:cNvSpPr/>
          <p:nvPr/>
        </p:nvSpPr>
        <p:spPr bwMode="auto">
          <a:xfrm>
            <a:off x="3090554" y="2348880"/>
            <a:ext cx="4289757" cy="484632"/>
          </a:xfrm>
          <a:prstGeom prst="leftArrow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300" dirty="0">
                <a:solidFill>
                  <a:schemeClr val="tx1"/>
                </a:solidFill>
                <a:latin typeface="+mn-lt"/>
              </a:rPr>
              <a:t>Advocacy</a:t>
            </a:r>
            <a:endParaRPr kumimoji="0" lang="en-GB" sz="1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5" name="Down Arrow 4"/>
          <p:cNvSpPr/>
          <p:nvPr/>
        </p:nvSpPr>
        <p:spPr bwMode="auto">
          <a:xfrm>
            <a:off x="7236296" y="3262015"/>
            <a:ext cx="772571" cy="2060832"/>
          </a:xfrm>
          <a:prstGeom prst="downArrow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300" dirty="0">
                <a:solidFill>
                  <a:schemeClr val="tx1"/>
                </a:solidFill>
              </a:rPr>
              <a:t>Capacity-building</a:t>
            </a:r>
            <a:endParaRPr kumimoji="0" lang="en-GB" sz="13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6337" y="2675782"/>
            <a:ext cx="951180" cy="86052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839" y="3465885"/>
            <a:ext cx="1005710" cy="10057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708" y="3481466"/>
            <a:ext cx="1371600" cy="13716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756" y="4786754"/>
            <a:ext cx="811800" cy="81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03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64" y="1844824"/>
            <a:ext cx="8229600" cy="465967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Clr>
                <a:srgbClr val="002060"/>
              </a:buClr>
              <a:buNone/>
            </a:pPr>
            <a:r>
              <a:rPr lang="en-US" sz="2000" i="0" u="sng" dirty="0"/>
              <a:t>Capacity building at local level</a:t>
            </a:r>
          </a:p>
          <a:p>
            <a:pPr marL="0" indent="0">
              <a:spcBef>
                <a:spcPts val="0"/>
              </a:spcBef>
              <a:buClr>
                <a:srgbClr val="002060"/>
              </a:buClr>
              <a:buNone/>
            </a:pPr>
            <a:endParaRPr lang="en-GB" sz="1800" i="0" dirty="0"/>
          </a:p>
          <a:p>
            <a:pPr algn="just">
              <a:spcBef>
                <a:spcPts val="0"/>
              </a:spcBef>
              <a:buClr>
                <a:srgbClr val="002060"/>
              </a:buClr>
            </a:pPr>
            <a:r>
              <a:rPr lang="en-GB" sz="1800" b="1" i="0" dirty="0"/>
              <a:t>Improving local political leadership </a:t>
            </a:r>
            <a:r>
              <a:rPr lang="en-GB" sz="1800" i="0" dirty="0"/>
              <a:t>via training, coaching and advisory services to elected officers (also to candidates for local councils and mayors) LGAs also undertake activities of </a:t>
            </a:r>
            <a:r>
              <a:rPr lang="en-GB" sz="1800" b="1" i="0" dirty="0"/>
              <a:t>capacity-building at political level</a:t>
            </a:r>
            <a:r>
              <a:rPr lang="en-GB" sz="1800" i="0" dirty="0"/>
              <a:t>, encouraging </a:t>
            </a:r>
            <a:r>
              <a:rPr lang="en-GB" sz="1800" i="0" dirty="0" smtClean="0"/>
              <a:t>developmental local governments. </a:t>
            </a:r>
            <a:endParaRPr lang="en-GB" sz="1800" i="0" dirty="0"/>
          </a:p>
          <a:p>
            <a:pPr algn="just">
              <a:spcBef>
                <a:spcPts val="0"/>
              </a:spcBef>
              <a:buClr>
                <a:srgbClr val="002060"/>
              </a:buClr>
            </a:pPr>
            <a:endParaRPr lang="en-GB" sz="1800" i="0" dirty="0"/>
          </a:p>
          <a:p>
            <a:pPr algn="just">
              <a:spcBef>
                <a:spcPts val="0"/>
              </a:spcBef>
              <a:buClr>
                <a:srgbClr val="002060"/>
              </a:buClr>
            </a:pPr>
            <a:r>
              <a:rPr lang="en-GB" sz="1800" i="0" dirty="0"/>
              <a:t>Supporting the </a:t>
            </a:r>
            <a:r>
              <a:rPr lang="en-GB" sz="1800" b="1" i="0" dirty="0" smtClean="0"/>
              <a:t>design and implementation of organisational changes, processes</a:t>
            </a:r>
            <a:r>
              <a:rPr lang="en-GB" sz="1800" i="0" dirty="0"/>
              <a:t>, procedures and administrative systems</a:t>
            </a:r>
          </a:p>
          <a:p>
            <a:pPr algn="just">
              <a:spcBef>
                <a:spcPts val="0"/>
              </a:spcBef>
              <a:buClr>
                <a:srgbClr val="002060"/>
              </a:buClr>
            </a:pPr>
            <a:endParaRPr lang="en-GB" sz="1800" i="0" dirty="0"/>
          </a:p>
          <a:p>
            <a:pPr algn="just">
              <a:spcBef>
                <a:spcPts val="0"/>
              </a:spcBef>
              <a:buClr>
                <a:srgbClr val="002060"/>
              </a:buClr>
            </a:pPr>
            <a:r>
              <a:rPr lang="en-GB" sz="1800" b="1" i="0" dirty="0"/>
              <a:t>Advocating for improvements and adaptation of the legal framework and/or specific regulations for administrative systems </a:t>
            </a:r>
            <a:r>
              <a:rPr lang="en-GB" sz="1800" i="0" dirty="0"/>
              <a:t>(planning, budgeting, human resources management, procurement, accounting, reporting, etc.)</a:t>
            </a:r>
          </a:p>
          <a:p>
            <a:pPr algn="just">
              <a:spcBef>
                <a:spcPts val="0"/>
              </a:spcBef>
              <a:buClr>
                <a:srgbClr val="002060"/>
              </a:buClr>
            </a:pPr>
            <a:endParaRPr lang="en-GB" sz="1800" i="0" dirty="0"/>
          </a:p>
          <a:p>
            <a:pPr algn="just">
              <a:spcBef>
                <a:spcPts val="0"/>
              </a:spcBef>
              <a:buClr>
                <a:srgbClr val="002060"/>
              </a:buClr>
            </a:pPr>
            <a:r>
              <a:rPr lang="en-GB" sz="1800" i="0" dirty="0"/>
              <a:t>LGA can provide a wide range of services </a:t>
            </a:r>
            <a:r>
              <a:rPr lang="en-GB" sz="1800" dirty="0"/>
              <a:t>(see next slide).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69676" y="1335239"/>
            <a:ext cx="85787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358775" eaLnBrk="1" hangingPunct="1">
              <a:defRPr sz="1800" b="1" kern="0">
                <a:latin typeface="+mj-lt"/>
                <a:ea typeface="+mj-ea"/>
                <a:cs typeface="+mj-cs"/>
              </a:defRPr>
            </a:lvl1pPr>
            <a:lvl2pPr marL="358775" eaLnBrk="1" hangingPunct="1">
              <a:defRPr sz="3000" b="1"/>
            </a:lvl2pPr>
            <a:lvl3pPr marL="358775" eaLnBrk="1" hangingPunct="1">
              <a:defRPr sz="3000" b="1"/>
            </a:lvl3pPr>
            <a:lvl4pPr marL="358775" eaLnBrk="1" hangingPunct="1">
              <a:defRPr sz="3000" b="1"/>
            </a:lvl4pPr>
            <a:lvl5pPr marL="358775" eaLnBrk="1" hangingPunct="1">
              <a:defRPr sz="3000" b="1"/>
            </a:lvl5pPr>
            <a:lvl6pPr marL="815975" fontAlgn="base">
              <a:spcBef>
                <a:spcPct val="0"/>
              </a:spcBef>
              <a:spcAft>
                <a:spcPct val="0"/>
              </a:spcAft>
              <a:defRPr sz="3000" b="1"/>
            </a:lvl6pPr>
            <a:lvl7pPr marL="1273175" fontAlgn="base">
              <a:spcBef>
                <a:spcPct val="0"/>
              </a:spcBef>
              <a:spcAft>
                <a:spcPct val="0"/>
              </a:spcAft>
              <a:defRPr sz="3000" b="1"/>
            </a:lvl7pPr>
            <a:lvl8pPr marL="1730375" fontAlgn="base">
              <a:spcBef>
                <a:spcPct val="0"/>
              </a:spcBef>
              <a:spcAft>
                <a:spcPct val="0"/>
              </a:spcAft>
              <a:defRPr sz="3000" b="1"/>
            </a:lvl8pPr>
            <a:lvl9pPr marL="2187575" fontAlgn="base">
              <a:spcBef>
                <a:spcPct val="0"/>
              </a:spcBef>
              <a:spcAft>
                <a:spcPct val="0"/>
              </a:spcAft>
              <a:defRPr sz="3000" b="1"/>
            </a:lvl9pPr>
          </a:lstStyle>
          <a:p>
            <a:r>
              <a:rPr lang="en-US" altLang="en-US" dirty="0"/>
              <a:t>3. </a:t>
            </a:r>
            <a:r>
              <a:rPr lang="en-GB" dirty="0"/>
              <a:t>How Local Government Associations can contribute to TALD</a:t>
            </a:r>
            <a:endParaRPr 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7282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6"/>
          <p:cNvSpPr>
            <a:spLocks noGrp="1" noChangeArrowheads="1"/>
          </p:cNvSpPr>
          <p:nvPr>
            <p:ph type="title"/>
          </p:nvPr>
        </p:nvSpPr>
        <p:spPr>
          <a:xfrm>
            <a:off x="179512" y="1171550"/>
            <a:ext cx="7842250" cy="601266"/>
          </a:xfrm>
        </p:spPr>
        <p:txBody>
          <a:bodyPr/>
          <a:lstStyle/>
          <a:p>
            <a:pPr eaLnBrk="1" hangingPunct="1"/>
            <a:r>
              <a:rPr lang="en-GB" altLang="en-US" sz="2250" dirty="0"/>
              <a:t>Classification of services provided by LGAs</a:t>
            </a:r>
            <a:r>
              <a:rPr lang="es-ES" altLang="en-US" dirty="0"/>
              <a:t> </a:t>
            </a:r>
          </a:p>
        </p:txBody>
      </p:sp>
      <p:graphicFrame>
        <p:nvGraphicFramePr>
          <p:cNvPr id="62498" name="Group 3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8654678"/>
              </p:ext>
            </p:extLst>
          </p:nvPr>
        </p:nvGraphicFramePr>
        <p:xfrm>
          <a:off x="539552" y="1988840"/>
          <a:ext cx="8025581" cy="4648192"/>
        </p:xfrm>
        <a:graphic>
          <a:graphicData uri="http://schemas.openxmlformats.org/drawingml/2006/table">
            <a:tbl>
              <a:tblPr/>
              <a:tblGrid>
                <a:gridCol w="40136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119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6718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Political activities (Syndicate)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GB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Representation and networking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GB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Lobby and advocacy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Communication</a:t>
                      </a:r>
                    </a:p>
                  </a:txBody>
                  <a:tcPr marL="68580" marR="68580" marT="34288" marB="342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Capacity-building services</a:t>
                      </a:r>
                      <a:r>
                        <a:rPr kumimoji="0" lang="nl-N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nl-N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Development and organization of training courses and workshops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nl-N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Facilitation and coordination of working visits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nl-N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Technical assistance: Financial and legal services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nl-N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Diseminnation of good practices programs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nl-N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Benchmarking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Platforms for exchange, learning and networking</a:t>
                      </a:r>
                    </a:p>
                  </a:txBody>
                  <a:tcPr marL="68580" marR="68580" marT="34288" marB="34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486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Economies of scale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nl-N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Central purchasing services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nl-N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IT-services (standard IT-solutions, specific software for tax collection, accountancy, etc.)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nl-N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Branch specific insurance service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nl-N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Events organization (annual fair of local governments)</a:t>
                      </a:r>
                      <a:endParaRPr kumimoji="0" lang="es-E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88" marB="342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Specialized services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nl-N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Auditing and accountancy services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nl-N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Research services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nl-N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Staff recruitment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nl-N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Specific project development and implementation support (HRM, FM)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nl-N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LED strategies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nl-N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Oganisation of PPPs</a:t>
                      </a:r>
                      <a:endParaRPr kumimoji="0" lang="es-E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88" marB="34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7504" y="7268"/>
            <a:ext cx="85787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en-US" altLang="en-US" sz="1800" kern="0" dirty="0">
                <a:solidFill>
                  <a:schemeClr val="bg1">
                    <a:lumMod val="75000"/>
                  </a:schemeClr>
                </a:solidFill>
              </a:rPr>
              <a:t>3. </a:t>
            </a:r>
            <a:r>
              <a:rPr lang="en-GB" sz="1800" dirty="0">
                <a:solidFill>
                  <a:schemeClr val="bg1">
                    <a:lumMod val="75000"/>
                  </a:schemeClr>
                </a:solidFill>
              </a:rPr>
              <a:t>How Local Government Associations can contribute to TALD</a:t>
            </a:r>
            <a:endParaRPr lang="en-US" sz="1800" dirty="0">
              <a:solidFill>
                <a:schemeClr val="bg1">
                  <a:lumMod val="75000"/>
                </a:schemeClr>
              </a:solidFill>
            </a:endParaRPr>
          </a:p>
          <a:p>
            <a:endParaRPr lang="en-US" altLang="en-US" sz="1800" kern="0" dirty="0"/>
          </a:p>
        </p:txBody>
      </p:sp>
    </p:spTree>
    <p:extLst>
      <p:ext uri="{BB962C8B-B14F-4D97-AF65-F5344CB8AC3E}">
        <p14:creationId xmlns:p14="http://schemas.microsoft.com/office/powerpoint/2010/main" val="37774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770537"/>
          </a:xfrm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  <a:buClrTx/>
              <a:buFont typeface="+mj-lt"/>
              <a:buAutoNum type="arabicPeriod"/>
            </a:pPr>
            <a:r>
              <a:rPr lang="en-US" sz="1800" dirty="0"/>
              <a:t>LGA may have a critical role to facilitate the emergence of “developmental” local governments worldwide, both by </a:t>
            </a:r>
            <a:endParaRPr lang="en-US" sz="1800" dirty="0" smtClean="0"/>
          </a:p>
          <a:p>
            <a:pPr lvl="1" algn="just">
              <a:spcBef>
                <a:spcPts val="0"/>
              </a:spcBef>
              <a:buClrTx/>
              <a:buFont typeface="Courier New"/>
              <a:buChar char="o"/>
            </a:pPr>
            <a:r>
              <a:rPr lang="en-US" sz="1600" dirty="0" smtClean="0"/>
              <a:t>Advocating </a:t>
            </a:r>
            <a:r>
              <a:rPr lang="en-US" sz="1600" dirty="0"/>
              <a:t>and sustaining the momentum of decentralization reforms</a:t>
            </a:r>
            <a:r>
              <a:rPr lang="en-US" sz="1600" dirty="0" smtClean="0"/>
              <a:t>.</a:t>
            </a:r>
          </a:p>
          <a:p>
            <a:pPr marL="457200" lvl="1" indent="0" algn="just">
              <a:spcBef>
                <a:spcPts val="0"/>
              </a:spcBef>
              <a:buClrTx/>
              <a:buNone/>
            </a:pPr>
            <a:r>
              <a:rPr lang="en-US" sz="1600" dirty="0" smtClean="0"/>
              <a:t> </a:t>
            </a:r>
            <a:endParaRPr lang="en-GB" sz="1600" dirty="0"/>
          </a:p>
          <a:p>
            <a:pPr lvl="1" algn="just">
              <a:spcBef>
                <a:spcPts val="0"/>
              </a:spcBef>
              <a:buClrTx/>
              <a:buFont typeface="Courier New"/>
              <a:buChar char="o"/>
            </a:pPr>
            <a:r>
              <a:rPr lang="en-US" sz="1600" dirty="0" smtClean="0"/>
              <a:t>Empower </a:t>
            </a:r>
            <a:r>
              <a:rPr lang="en-US" sz="1600" dirty="0"/>
              <a:t>local authorities and create enabling conditions for their operations</a:t>
            </a:r>
          </a:p>
          <a:p>
            <a:pPr lvl="1" algn="just">
              <a:spcBef>
                <a:spcPts val="0"/>
              </a:spcBef>
              <a:buClrTx/>
              <a:buFont typeface="Courier New"/>
              <a:buChar char="o"/>
            </a:pPr>
            <a:endParaRPr lang="en-US" sz="1600" dirty="0"/>
          </a:p>
          <a:p>
            <a:pPr lvl="1" algn="just">
              <a:spcBef>
                <a:spcPts val="0"/>
              </a:spcBef>
              <a:buClrTx/>
              <a:buFont typeface="Courier New"/>
              <a:buChar char="o"/>
            </a:pPr>
            <a:r>
              <a:rPr lang="en-US" sz="1600" dirty="0"/>
              <a:t>Build the capacity of local authorities understanding better their needs, demands and concerns of </a:t>
            </a:r>
            <a:r>
              <a:rPr lang="en-US" sz="1600" dirty="0" smtClean="0"/>
              <a:t>LGs </a:t>
            </a:r>
            <a:r>
              <a:rPr lang="en-US" sz="1600" dirty="0"/>
              <a:t>and tailoring the responses.</a:t>
            </a:r>
            <a:endParaRPr lang="en-GB" sz="1600" dirty="0"/>
          </a:p>
          <a:p>
            <a:pPr algn="just">
              <a:spcBef>
                <a:spcPts val="0"/>
              </a:spcBef>
              <a:buClrTx/>
              <a:buFont typeface="+mj-lt"/>
              <a:buAutoNum type="arabicPeriod"/>
            </a:pPr>
            <a:endParaRPr lang="en-GB" sz="1600" dirty="0"/>
          </a:p>
          <a:p>
            <a:pPr algn="just">
              <a:spcBef>
                <a:spcPts val="0"/>
              </a:spcBef>
              <a:buClrTx/>
              <a:buFont typeface="+mj-lt"/>
              <a:buAutoNum type="arabicPeriod"/>
            </a:pPr>
            <a:r>
              <a:rPr lang="en-GB" sz="1800" i="0" dirty="0"/>
              <a:t>They play a fundamental role in </a:t>
            </a:r>
            <a:r>
              <a:rPr lang="en-GB" sz="1800" b="1" i="0" dirty="0"/>
              <a:t>setting the local agenda at national level and defending the interests of LA</a:t>
            </a:r>
            <a:r>
              <a:rPr lang="en-GB" sz="1800" i="0" dirty="0"/>
              <a:t>.</a:t>
            </a:r>
          </a:p>
          <a:p>
            <a:pPr algn="just">
              <a:spcBef>
                <a:spcPts val="0"/>
              </a:spcBef>
              <a:buClrTx/>
              <a:buFont typeface="+mj-lt"/>
              <a:buAutoNum type="arabicPeriod"/>
            </a:pPr>
            <a:endParaRPr lang="en-GB" sz="1800" i="0" dirty="0"/>
          </a:p>
          <a:p>
            <a:pPr algn="just">
              <a:spcBef>
                <a:spcPts val="0"/>
              </a:spcBef>
              <a:buClrTx/>
              <a:buFont typeface="+mj-lt"/>
              <a:buAutoNum type="arabicPeriod"/>
            </a:pPr>
            <a:r>
              <a:rPr lang="en-GB" sz="1800" i="0" dirty="0"/>
              <a:t>Donors have to recognise and support the two areas in which LGA   play a role: (i) as political representatives,  and (ii) as service providers to LA</a:t>
            </a:r>
            <a:r>
              <a:rPr lang="en-GB" sz="1800" i="0" dirty="0" smtClean="0"/>
              <a:t>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69676" y="1335239"/>
            <a:ext cx="85787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en-US" altLang="en-US" sz="1800" kern="0" dirty="0"/>
              <a:t>5. Conclusions</a:t>
            </a:r>
            <a:endParaRPr lang="en-US" sz="1800" dirty="0"/>
          </a:p>
          <a:p>
            <a:endParaRPr lang="en-US" altLang="en-US" sz="1800" kern="0" dirty="0"/>
          </a:p>
        </p:txBody>
      </p:sp>
    </p:spTree>
    <p:extLst>
      <p:ext uri="{BB962C8B-B14F-4D97-AF65-F5344CB8AC3E}">
        <p14:creationId xmlns:p14="http://schemas.microsoft.com/office/powerpoint/2010/main" val="47978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GB" sz="3200" dirty="0" smtClean="0"/>
          </a:p>
          <a:p>
            <a:pPr algn="ctr"/>
            <a:endParaRPr lang="en-GB" sz="3200" dirty="0"/>
          </a:p>
          <a:p>
            <a:pPr algn="ctr"/>
            <a:r>
              <a:rPr lang="en-GB" sz="3200" dirty="0" smtClean="0"/>
              <a:t>Thanks!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12117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lock Arc 16"/>
          <p:cNvSpPr/>
          <p:nvPr/>
        </p:nvSpPr>
        <p:spPr>
          <a:xfrm>
            <a:off x="2169787" y="2500014"/>
            <a:ext cx="5138054" cy="3712285"/>
          </a:xfrm>
          <a:prstGeom prst="blockArc">
            <a:avLst>
              <a:gd name="adj1" fmla="val 10800000"/>
              <a:gd name="adj2" fmla="val 16200000"/>
              <a:gd name="adj3" fmla="val 464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Block Arc 17"/>
          <p:cNvSpPr/>
          <p:nvPr/>
        </p:nvSpPr>
        <p:spPr>
          <a:xfrm>
            <a:off x="2157731" y="2493785"/>
            <a:ext cx="5138054" cy="3712285"/>
          </a:xfrm>
          <a:prstGeom prst="blockArc">
            <a:avLst>
              <a:gd name="adj1" fmla="val 5400000"/>
              <a:gd name="adj2" fmla="val 10800000"/>
              <a:gd name="adj3" fmla="val 464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Block Arc 18"/>
          <p:cNvSpPr/>
          <p:nvPr/>
        </p:nvSpPr>
        <p:spPr>
          <a:xfrm>
            <a:off x="2157731" y="2493786"/>
            <a:ext cx="5138054" cy="3712285"/>
          </a:xfrm>
          <a:prstGeom prst="blockArc">
            <a:avLst>
              <a:gd name="adj1" fmla="val 0"/>
              <a:gd name="adj2" fmla="val 5400000"/>
              <a:gd name="adj3" fmla="val 464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Block Arc 19"/>
          <p:cNvSpPr/>
          <p:nvPr/>
        </p:nvSpPr>
        <p:spPr>
          <a:xfrm>
            <a:off x="2170288" y="2500014"/>
            <a:ext cx="5138054" cy="3712285"/>
          </a:xfrm>
          <a:prstGeom prst="blockArc">
            <a:avLst>
              <a:gd name="adj1" fmla="val 16200000"/>
              <a:gd name="adj2" fmla="val 0"/>
              <a:gd name="adj3" fmla="val 464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Freeform 21"/>
          <p:cNvSpPr/>
          <p:nvPr/>
        </p:nvSpPr>
        <p:spPr>
          <a:xfrm>
            <a:off x="3910741" y="1686100"/>
            <a:ext cx="1656146" cy="1196580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rgbClr val="7030A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n-GB" sz="1400" dirty="0"/>
              <a:t>Communities</a:t>
            </a:r>
          </a:p>
        </p:txBody>
      </p:sp>
      <p:sp>
        <p:nvSpPr>
          <p:cNvPr id="23" name="Freeform 22"/>
          <p:cNvSpPr/>
          <p:nvPr/>
        </p:nvSpPr>
        <p:spPr>
          <a:xfrm>
            <a:off x="7065555" y="3783177"/>
            <a:ext cx="1656146" cy="1196580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s-BO" sz="1400" dirty="0"/>
              <a:t>CSO</a:t>
            </a:r>
            <a:endParaRPr lang="en-GB" sz="1400" dirty="0"/>
          </a:p>
        </p:txBody>
      </p:sp>
      <p:sp>
        <p:nvSpPr>
          <p:cNvPr id="25" name="Freeform 24"/>
          <p:cNvSpPr/>
          <p:nvPr/>
        </p:nvSpPr>
        <p:spPr>
          <a:xfrm>
            <a:off x="1199172" y="3783177"/>
            <a:ext cx="1656146" cy="1196580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s-BO" sz="1400" dirty="0"/>
              <a:t>Business</a:t>
            </a:r>
            <a:endParaRPr lang="en-GB" sz="1400" dirty="0"/>
          </a:p>
        </p:txBody>
      </p:sp>
      <p:grpSp>
        <p:nvGrpSpPr>
          <p:cNvPr id="34" name="Group 33"/>
          <p:cNvGrpSpPr/>
          <p:nvPr/>
        </p:nvGrpSpPr>
        <p:grpSpPr>
          <a:xfrm>
            <a:off x="3150485" y="2996952"/>
            <a:ext cx="3221715" cy="2283638"/>
            <a:chOff x="3973135" y="2178980"/>
            <a:chExt cx="3653346" cy="2860675"/>
          </a:xfrm>
        </p:grpSpPr>
        <p:sp>
          <p:nvSpPr>
            <p:cNvPr id="35" name="Freeform 34"/>
            <p:cNvSpPr/>
            <p:nvPr/>
          </p:nvSpPr>
          <p:spPr>
            <a:xfrm>
              <a:off x="3973135" y="2178980"/>
              <a:ext cx="1826673" cy="1430339"/>
            </a:xfrm>
            <a:custGeom>
              <a:avLst/>
              <a:gdLst>
                <a:gd name="connsiteX0" fmla="*/ 0 w 1430337"/>
                <a:gd name="connsiteY0" fmla="*/ 0 h 1826672"/>
                <a:gd name="connsiteX1" fmla="*/ 1191943 w 1430337"/>
                <a:gd name="connsiteY1" fmla="*/ 0 h 1826672"/>
                <a:gd name="connsiteX2" fmla="*/ 1430337 w 1430337"/>
                <a:gd name="connsiteY2" fmla="*/ 238394 h 1826672"/>
                <a:gd name="connsiteX3" fmla="*/ 1430337 w 1430337"/>
                <a:gd name="connsiteY3" fmla="*/ 1826672 h 1826672"/>
                <a:gd name="connsiteX4" fmla="*/ 0 w 1430337"/>
                <a:gd name="connsiteY4" fmla="*/ 1826672 h 1826672"/>
                <a:gd name="connsiteX5" fmla="*/ 0 w 1430337"/>
                <a:gd name="connsiteY5" fmla="*/ 0 h 1826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30337" h="1826672">
                  <a:moveTo>
                    <a:pt x="0" y="1826671"/>
                  </a:moveTo>
                  <a:lnTo>
                    <a:pt x="0" y="304452"/>
                  </a:lnTo>
                  <a:cubicBezTo>
                    <a:pt x="0" y="136308"/>
                    <a:pt x="83575" y="1"/>
                    <a:pt x="186670" y="1"/>
                  </a:cubicBezTo>
                  <a:lnTo>
                    <a:pt x="1430337" y="1"/>
                  </a:lnTo>
                  <a:lnTo>
                    <a:pt x="1430337" y="1826671"/>
                  </a:lnTo>
                  <a:lnTo>
                    <a:pt x="0" y="1826671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5344" tIns="85345" rIns="85344" bIns="353533" numCol="1" spcCol="1270" anchor="b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</a:pPr>
              <a:r>
                <a:rPr lang="en-GB" dirty="0">
                  <a:solidFill>
                    <a:schemeClr val="tx1"/>
                  </a:solidFill>
                </a:rPr>
                <a:t>Comprehensive scope of local development</a:t>
              </a:r>
            </a:p>
          </p:txBody>
        </p:sp>
        <p:sp>
          <p:nvSpPr>
            <p:cNvPr id="36" name="Freeform 35"/>
            <p:cNvSpPr/>
            <p:nvPr/>
          </p:nvSpPr>
          <p:spPr>
            <a:xfrm>
              <a:off x="5799808" y="2178980"/>
              <a:ext cx="1826673" cy="1430338"/>
            </a:xfrm>
            <a:custGeom>
              <a:avLst/>
              <a:gdLst>
                <a:gd name="connsiteX0" fmla="*/ 0 w 1826672"/>
                <a:gd name="connsiteY0" fmla="*/ 0 h 1430337"/>
                <a:gd name="connsiteX1" fmla="*/ 1588278 w 1826672"/>
                <a:gd name="connsiteY1" fmla="*/ 0 h 1430337"/>
                <a:gd name="connsiteX2" fmla="*/ 1826672 w 1826672"/>
                <a:gd name="connsiteY2" fmla="*/ 238394 h 1430337"/>
                <a:gd name="connsiteX3" fmla="*/ 1826672 w 1826672"/>
                <a:gd name="connsiteY3" fmla="*/ 1430337 h 1430337"/>
                <a:gd name="connsiteX4" fmla="*/ 0 w 1826672"/>
                <a:gd name="connsiteY4" fmla="*/ 1430337 h 1430337"/>
                <a:gd name="connsiteX5" fmla="*/ 0 w 1826672"/>
                <a:gd name="connsiteY5" fmla="*/ 0 h 1430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6672" h="1430337">
                  <a:moveTo>
                    <a:pt x="0" y="0"/>
                  </a:moveTo>
                  <a:lnTo>
                    <a:pt x="1588278" y="0"/>
                  </a:lnTo>
                  <a:cubicBezTo>
                    <a:pt x="1719939" y="0"/>
                    <a:pt x="1826672" y="106733"/>
                    <a:pt x="1826672" y="238394"/>
                  </a:cubicBezTo>
                  <a:lnTo>
                    <a:pt x="1826672" y="1430337"/>
                  </a:lnTo>
                  <a:lnTo>
                    <a:pt x="0" y="14303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3465231"/>
                <a:satOff val="-15989"/>
                <a:lumOff val="588"/>
                <a:alphaOff val="0"/>
              </a:schemeClr>
            </a:fillRef>
            <a:effectRef idx="0">
              <a:schemeClr val="accent4">
                <a:hueOff val="3465231"/>
                <a:satOff val="-15989"/>
                <a:lumOff val="58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353533" numCol="1" spcCol="1270" anchor="b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</a:pPr>
              <a:r>
                <a:rPr lang="en-GB" dirty="0">
                  <a:solidFill>
                    <a:schemeClr val="tx1"/>
                  </a:solidFill>
                </a:rPr>
                <a:t>Improved systems of local planning</a:t>
              </a:r>
            </a:p>
          </p:txBody>
        </p:sp>
        <p:sp>
          <p:nvSpPr>
            <p:cNvPr id="37" name="Freeform 36"/>
            <p:cNvSpPr/>
            <p:nvPr/>
          </p:nvSpPr>
          <p:spPr>
            <a:xfrm>
              <a:off x="3973136" y="3609317"/>
              <a:ext cx="1826673" cy="1430338"/>
            </a:xfrm>
            <a:custGeom>
              <a:avLst/>
              <a:gdLst>
                <a:gd name="connsiteX0" fmla="*/ 0 w 1826672"/>
                <a:gd name="connsiteY0" fmla="*/ 0 h 1430337"/>
                <a:gd name="connsiteX1" fmla="*/ 1588278 w 1826672"/>
                <a:gd name="connsiteY1" fmla="*/ 0 h 1430337"/>
                <a:gd name="connsiteX2" fmla="*/ 1826672 w 1826672"/>
                <a:gd name="connsiteY2" fmla="*/ 238394 h 1430337"/>
                <a:gd name="connsiteX3" fmla="*/ 1826672 w 1826672"/>
                <a:gd name="connsiteY3" fmla="*/ 1430337 h 1430337"/>
                <a:gd name="connsiteX4" fmla="*/ 0 w 1826672"/>
                <a:gd name="connsiteY4" fmla="*/ 1430337 h 1430337"/>
                <a:gd name="connsiteX5" fmla="*/ 0 w 1826672"/>
                <a:gd name="connsiteY5" fmla="*/ 0 h 1430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6672" h="1430337">
                  <a:moveTo>
                    <a:pt x="1826672" y="1430337"/>
                  </a:moveTo>
                  <a:lnTo>
                    <a:pt x="238394" y="1430337"/>
                  </a:lnTo>
                  <a:cubicBezTo>
                    <a:pt x="106733" y="1430337"/>
                    <a:pt x="0" y="1323604"/>
                    <a:pt x="0" y="1191943"/>
                  </a:cubicBezTo>
                  <a:lnTo>
                    <a:pt x="0" y="0"/>
                  </a:lnTo>
                  <a:lnTo>
                    <a:pt x="1826672" y="0"/>
                  </a:lnTo>
                  <a:lnTo>
                    <a:pt x="1826672" y="1430337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6930461"/>
                <a:satOff val="-31979"/>
                <a:lumOff val="1177"/>
                <a:alphaOff val="0"/>
              </a:schemeClr>
            </a:fillRef>
            <a:effectRef idx="0">
              <a:schemeClr val="accent4">
                <a:hueOff val="6930461"/>
                <a:satOff val="-31979"/>
                <a:lumOff val="117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5344" tIns="353532" rIns="85345" bIns="85345" numCol="1" spcCol="1270" anchor="b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</a:pPr>
              <a:r>
                <a:rPr lang="en-GB" dirty="0">
                  <a:solidFill>
                    <a:schemeClr val="tx1"/>
                  </a:solidFill>
                </a:rPr>
                <a:t>Enhanced &amp; diversified instruments for local development financing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5799808" y="3609315"/>
              <a:ext cx="1826673" cy="1430340"/>
            </a:xfrm>
            <a:custGeom>
              <a:avLst/>
              <a:gdLst>
                <a:gd name="connsiteX0" fmla="*/ 0 w 1430337"/>
                <a:gd name="connsiteY0" fmla="*/ 0 h 1826672"/>
                <a:gd name="connsiteX1" fmla="*/ 1191943 w 1430337"/>
                <a:gd name="connsiteY1" fmla="*/ 0 h 1826672"/>
                <a:gd name="connsiteX2" fmla="*/ 1430337 w 1430337"/>
                <a:gd name="connsiteY2" fmla="*/ 238394 h 1826672"/>
                <a:gd name="connsiteX3" fmla="*/ 1430337 w 1430337"/>
                <a:gd name="connsiteY3" fmla="*/ 1826672 h 1826672"/>
                <a:gd name="connsiteX4" fmla="*/ 0 w 1430337"/>
                <a:gd name="connsiteY4" fmla="*/ 1826672 h 1826672"/>
                <a:gd name="connsiteX5" fmla="*/ 0 w 1430337"/>
                <a:gd name="connsiteY5" fmla="*/ 0 h 1826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30337" h="1826672">
                  <a:moveTo>
                    <a:pt x="1430337" y="1"/>
                  </a:moveTo>
                  <a:lnTo>
                    <a:pt x="1430337" y="1522220"/>
                  </a:lnTo>
                  <a:cubicBezTo>
                    <a:pt x="1430337" y="1690364"/>
                    <a:pt x="1346762" y="1826671"/>
                    <a:pt x="1243667" y="1826671"/>
                  </a:cubicBezTo>
                  <a:lnTo>
                    <a:pt x="0" y="1826671"/>
                  </a:lnTo>
                  <a:lnTo>
                    <a:pt x="0" y="1"/>
                  </a:lnTo>
                  <a:lnTo>
                    <a:pt x="1430337" y="1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10395692"/>
                <a:satOff val="-47968"/>
                <a:lumOff val="1765"/>
                <a:alphaOff val="0"/>
              </a:schemeClr>
            </a:fillRef>
            <a:effectRef idx="0">
              <a:schemeClr val="accent4">
                <a:hueOff val="10395692"/>
                <a:satOff val="-47968"/>
                <a:lumOff val="176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5344" tIns="353533" rIns="85345" bIns="85345" numCol="1" spcCol="1270" anchor="b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</a:pPr>
              <a:r>
                <a:rPr lang="en-GB" dirty="0">
                  <a:solidFill>
                    <a:schemeClr val="tx1"/>
                  </a:solidFill>
                </a:rPr>
                <a:t>Improved institutions &amp; capacity for local development implementation</a:t>
              </a:r>
            </a:p>
          </p:txBody>
        </p:sp>
        <p:sp>
          <p:nvSpPr>
            <p:cNvPr id="39" name="Freeform 38"/>
            <p:cNvSpPr/>
            <p:nvPr/>
          </p:nvSpPr>
          <p:spPr>
            <a:xfrm>
              <a:off x="5251804" y="3251731"/>
              <a:ext cx="1096004" cy="715169"/>
            </a:xfrm>
            <a:custGeom>
              <a:avLst/>
              <a:gdLst>
                <a:gd name="connsiteX0" fmla="*/ 0 w 1096003"/>
                <a:gd name="connsiteY0" fmla="*/ 119197 h 715168"/>
                <a:gd name="connsiteX1" fmla="*/ 119197 w 1096003"/>
                <a:gd name="connsiteY1" fmla="*/ 0 h 715168"/>
                <a:gd name="connsiteX2" fmla="*/ 976806 w 1096003"/>
                <a:gd name="connsiteY2" fmla="*/ 0 h 715168"/>
                <a:gd name="connsiteX3" fmla="*/ 1096003 w 1096003"/>
                <a:gd name="connsiteY3" fmla="*/ 119197 h 715168"/>
                <a:gd name="connsiteX4" fmla="*/ 1096003 w 1096003"/>
                <a:gd name="connsiteY4" fmla="*/ 595971 h 715168"/>
                <a:gd name="connsiteX5" fmla="*/ 976806 w 1096003"/>
                <a:gd name="connsiteY5" fmla="*/ 715168 h 715168"/>
                <a:gd name="connsiteX6" fmla="*/ 119197 w 1096003"/>
                <a:gd name="connsiteY6" fmla="*/ 715168 h 715168"/>
                <a:gd name="connsiteX7" fmla="*/ 0 w 1096003"/>
                <a:gd name="connsiteY7" fmla="*/ 595971 h 715168"/>
                <a:gd name="connsiteX8" fmla="*/ 0 w 1096003"/>
                <a:gd name="connsiteY8" fmla="*/ 119197 h 715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96003" h="715168">
                  <a:moveTo>
                    <a:pt x="0" y="119197"/>
                  </a:moveTo>
                  <a:cubicBezTo>
                    <a:pt x="0" y="53366"/>
                    <a:pt x="53366" y="0"/>
                    <a:pt x="119197" y="0"/>
                  </a:cubicBezTo>
                  <a:lnTo>
                    <a:pt x="976806" y="0"/>
                  </a:lnTo>
                  <a:cubicBezTo>
                    <a:pt x="1042637" y="0"/>
                    <a:pt x="1096003" y="53366"/>
                    <a:pt x="1096003" y="119197"/>
                  </a:cubicBezTo>
                  <a:lnTo>
                    <a:pt x="1096003" y="595971"/>
                  </a:lnTo>
                  <a:cubicBezTo>
                    <a:pt x="1096003" y="661802"/>
                    <a:pt x="1042637" y="715168"/>
                    <a:pt x="976806" y="715168"/>
                  </a:cubicBezTo>
                  <a:lnTo>
                    <a:pt x="119197" y="715168"/>
                  </a:lnTo>
                  <a:cubicBezTo>
                    <a:pt x="53366" y="715168"/>
                    <a:pt x="0" y="661802"/>
                    <a:pt x="0" y="595971"/>
                  </a:cubicBezTo>
                  <a:lnTo>
                    <a:pt x="0" y="119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3344" tIns="163344" rIns="163344" bIns="163344" numCol="1" spcCol="1270" anchor="ctr" anchorCtr="0">
              <a:noAutofit/>
            </a:bodyPr>
            <a:lstStyle/>
            <a:p>
              <a:pPr algn="ctr" defTabSz="1600200">
                <a:lnSpc>
                  <a:spcPct val="90000"/>
                </a:lnSpc>
                <a:spcAft>
                  <a:spcPct val="35000"/>
                </a:spcAft>
              </a:pPr>
              <a:r>
                <a:rPr lang="en-GB" sz="2400" dirty="0">
                  <a:solidFill>
                    <a:schemeClr val="tx1"/>
                  </a:solidFill>
                </a:rPr>
                <a:t>L  G</a:t>
              </a:r>
            </a:p>
          </p:txBody>
        </p:sp>
      </p:grpSp>
      <p:sp>
        <p:nvSpPr>
          <p:cNvPr id="27" name="Title 1"/>
          <p:cNvSpPr txBox="1">
            <a:spLocks/>
          </p:cNvSpPr>
          <p:nvPr/>
        </p:nvSpPr>
        <p:spPr>
          <a:xfrm>
            <a:off x="470448" y="960258"/>
            <a:ext cx="8274137" cy="689701"/>
          </a:xfrm>
          <a:prstGeom prst="rect">
            <a:avLst/>
          </a:prstGeom>
          <a:solidFill>
            <a:srgbClr val="0070C0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/>
            <a:r>
              <a:rPr lang="en-US" sz="1800" b="1" kern="0" dirty="0" smtClean="0">
                <a:solidFill>
                  <a:schemeClr val="bg1"/>
                </a:solidFill>
              </a:rPr>
              <a:t>Improved local management system</a:t>
            </a:r>
            <a:endParaRPr lang="en-US" sz="1800" b="1" kern="0" dirty="0">
              <a:solidFill>
                <a:schemeClr val="bg1"/>
              </a:solidFill>
            </a:endParaRPr>
          </a:p>
        </p:txBody>
      </p:sp>
      <p:sp>
        <p:nvSpPr>
          <p:cNvPr id="40" name="Freeform 39"/>
          <p:cNvSpPr/>
          <p:nvPr/>
        </p:nvSpPr>
        <p:spPr>
          <a:xfrm>
            <a:off x="3898685" y="5551006"/>
            <a:ext cx="1656146" cy="1196580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n-GB" sz="1400" dirty="0"/>
              <a:t>Public entities</a:t>
            </a:r>
          </a:p>
        </p:txBody>
      </p:sp>
    </p:spTree>
    <p:extLst>
      <p:ext uri="{BB962C8B-B14F-4D97-AF65-F5344CB8AC3E}">
        <p14:creationId xmlns:p14="http://schemas.microsoft.com/office/powerpoint/2010/main" val="3428097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5" grpId="0" animBg="1"/>
      <p:bldP spid="27" grpId="0" animBg="1"/>
      <p:bldP spid="4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470448" y="1677508"/>
            <a:ext cx="8558009" cy="4568781"/>
          </a:xfrm>
          <a:prstGeom prst="triangle">
            <a:avLst>
              <a:gd name="adj" fmla="val 49777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dirty="0"/>
              <a:t>National Level Policies</a:t>
            </a:r>
          </a:p>
        </p:txBody>
      </p:sp>
      <p:sp>
        <p:nvSpPr>
          <p:cNvPr id="17" name="Block Arc 16"/>
          <p:cNvSpPr/>
          <p:nvPr/>
        </p:nvSpPr>
        <p:spPr>
          <a:xfrm>
            <a:off x="3105853" y="3724616"/>
            <a:ext cx="3151189" cy="1637628"/>
          </a:xfrm>
          <a:prstGeom prst="blockArc">
            <a:avLst>
              <a:gd name="adj1" fmla="val 10800000"/>
              <a:gd name="adj2" fmla="val 16200000"/>
              <a:gd name="adj3" fmla="val 464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Block Arc 17"/>
          <p:cNvSpPr/>
          <p:nvPr/>
        </p:nvSpPr>
        <p:spPr>
          <a:xfrm>
            <a:off x="3093797" y="3718387"/>
            <a:ext cx="3151189" cy="1637628"/>
          </a:xfrm>
          <a:prstGeom prst="blockArc">
            <a:avLst>
              <a:gd name="adj1" fmla="val 5400000"/>
              <a:gd name="adj2" fmla="val 10800000"/>
              <a:gd name="adj3" fmla="val 464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Block Arc 18"/>
          <p:cNvSpPr/>
          <p:nvPr/>
        </p:nvSpPr>
        <p:spPr>
          <a:xfrm>
            <a:off x="3093797" y="3718388"/>
            <a:ext cx="3151189" cy="1637628"/>
          </a:xfrm>
          <a:prstGeom prst="blockArc">
            <a:avLst>
              <a:gd name="adj1" fmla="val 0"/>
              <a:gd name="adj2" fmla="val 5400000"/>
              <a:gd name="adj3" fmla="val 464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Block Arc 19"/>
          <p:cNvSpPr/>
          <p:nvPr/>
        </p:nvSpPr>
        <p:spPr>
          <a:xfrm>
            <a:off x="3106354" y="3724616"/>
            <a:ext cx="3151189" cy="1637628"/>
          </a:xfrm>
          <a:prstGeom prst="blockArc">
            <a:avLst>
              <a:gd name="adj1" fmla="val 16200000"/>
              <a:gd name="adj2" fmla="val 0"/>
              <a:gd name="adj3" fmla="val 464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Freeform 21"/>
          <p:cNvSpPr/>
          <p:nvPr/>
        </p:nvSpPr>
        <p:spPr>
          <a:xfrm>
            <a:off x="4217969" y="3274338"/>
            <a:ext cx="1015721" cy="527856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rgbClr val="7030A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n-GB" sz="700" dirty="0"/>
              <a:t>Communities</a:t>
            </a:r>
          </a:p>
        </p:txBody>
      </p:sp>
      <p:sp>
        <p:nvSpPr>
          <p:cNvPr id="23" name="Freeform 22"/>
          <p:cNvSpPr/>
          <p:nvPr/>
        </p:nvSpPr>
        <p:spPr>
          <a:xfrm>
            <a:off x="5958462" y="4279502"/>
            <a:ext cx="1015721" cy="527856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s-BO" sz="1050" dirty="0"/>
              <a:t>CSO</a:t>
            </a:r>
            <a:endParaRPr lang="en-GB" sz="1050" dirty="0"/>
          </a:p>
        </p:txBody>
      </p:sp>
      <p:sp>
        <p:nvSpPr>
          <p:cNvPr id="24" name="Freeform 23"/>
          <p:cNvSpPr/>
          <p:nvPr/>
        </p:nvSpPr>
        <p:spPr>
          <a:xfrm>
            <a:off x="4184577" y="5302429"/>
            <a:ext cx="1015721" cy="527856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n-GB" sz="1050" dirty="0"/>
              <a:t>Public entities</a:t>
            </a:r>
          </a:p>
        </p:txBody>
      </p:sp>
      <p:sp>
        <p:nvSpPr>
          <p:cNvPr id="25" name="Freeform 24"/>
          <p:cNvSpPr/>
          <p:nvPr/>
        </p:nvSpPr>
        <p:spPr>
          <a:xfrm>
            <a:off x="2492770" y="4275169"/>
            <a:ext cx="1015721" cy="527856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s-BO" sz="1050" dirty="0"/>
              <a:t>Business</a:t>
            </a:r>
            <a:endParaRPr lang="en-GB" sz="1050" dirty="0"/>
          </a:p>
        </p:txBody>
      </p:sp>
      <p:grpSp>
        <p:nvGrpSpPr>
          <p:cNvPr id="34" name="Group 33"/>
          <p:cNvGrpSpPr/>
          <p:nvPr/>
        </p:nvGrpSpPr>
        <p:grpSpPr>
          <a:xfrm>
            <a:off x="3535084" y="3808422"/>
            <a:ext cx="2458202" cy="1336895"/>
            <a:chOff x="3973135" y="2178980"/>
            <a:chExt cx="3653346" cy="2860675"/>
          </a:xfrm>
        </p:grpSpPr>
        <p:sp>
          <p:nvSpPr>
            <p:cNvPr id="35" name="Freeform 34"/>
            <p:cNvSpPr/>
            <p:nvPr/>
          </p:nvSpPr>
          <p:spPr>
            <a:xfrm>
              <a:off x="3973135" y="2178980"/>
              <a:ext cx="1826673" cy="1430339"/>
            </a:xfrm>
            <a:custGeom>
              <a:avLst/>
              <a:gdLst>
                <a:gd name="connsiteX0" fmla="*/ 0 w 1430337"/>
                <a:gd name="connsiteY0" fmla="*/ 0 h 1826672"/>
                <a:gd name="connsiteX1" fmla="*/ 1191943 w 1430337"/>
                <a:gd name="connsiteY1" fmla="*/ 0 h 1826672"/>
                <a:gd name="connsiteX2" fmla="*/ 1430337 w 1430337"/>
                <a:gd name="connsiteY2" fmla="*/ 238394 h 1826672"/>
                <a:gd name="connsiteX3" fmla="*/ 1430337 w 1430337"/>
                <a:gd name="connsiteY3" fmla="*/ 1826672 h 1826672"/>
                <a:gd name="connsiteX4" fmla="*/ 0 w 1430337"/>
                <a:gd name="connsiteY4" fmla="*/ 1826672 h 1826672"/>
                <a:gd name="connsiteX5" fmla="*/ 0 w 1430337"/>
                <a:gd name="connsiteY5" fmla="*/ 0 h 1826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30337" h="1826672">
                  <a:moveTo>
                    <a:pt x="0" y="1826671"/>
                  </a:moveTo>
                  <a:lnTo>
                    <a:pt x="0" y="304452"/>
                  </a:lnTo>
                  <a:cubicBezTo>
                    <a:pt x="0" y="136308"/>
                    <a:pt x="83575" y="1"/>
                    <a:pt x="186670" y="1"/>
                  </a:cubicBezTo>
                  <a:lnTo>
                    <a:pt x="1430337" y="1"/>
                  </a:lnTo>
                  <a:lnTo>
                    <a:pt x="1430337" y="1826671"/>
                  </a:lnTo>
                  <a:lnTo>
                    <a:pt x="0" y="1826671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5344" tIns="85345" rIns="85344" bIns="353533" numCol="1" spcCol="1270" anchor="b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</a:pPr>
              <a:r>
                <a:rPr lang="en-GB" sz="700" dirty="0">
                  <a:solidFill>
                    <a:schemeClr val="tx1"/>
                  </a:solidFill>
                </a:rPr>
                <a:t>Comprehensive scope of local development</a:t>
              </a:r>
            </a:p>
          </p:txBody>
        </p:sp>
        <p:sp>
          <p:nvSpPr>
            <p:cNvPr id="36" name="Freeform 35"/>
            <p:cNvSpPr/>
            <p:nvPr/>
          </p:nvSpPr>
          <p:spPr>
            <a:xfrm>
              <a:off x="5799808" y="2178980"/>
              <a:ext cx="1826673" cy="1430338"/>
            </a:xfrm>
            <a:custGeom>
              <a:avLst/>
              <a:gdLst>
                <a:gd name="connsiteX0" fmla="*/ 0 w 1826672"/>
                <a:gd name="connsiteY0" fmla="*/ 0 h 1430337"/>
                <a:gd name="connsiteX1" fmla="*/ 1588278 w 1826672"/>
                <a:gd name="connsiteY1" fmla="*/ 0 h 1430337"/>
                <a:gd name="connsiteX2" fmla="*/ 1826672 w 1826672"/>
                <a:gd name="connsiteY2" fmla="*/ 238394 h 1430337"/>
                <a:gd name="connsiteX3" fmla="*/ 1826672 w 1826672"/>
                <a:gd name="connsiteY3" fmla="*/ 1430337 h 1430337"/>
                <a:gd name="connsiteX4" fmla="*/ 0 w 1826672"/>
                <a:gd name="connsiteY4" fmla="*/ 1430337 h 1430337"/>
                <a:gd name="connsiteX5" fmla="*/ 0 w 1826672"/>
                <a:gd name="connsiteY5" fmla="*/ 0 h 1430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6672" h="1430337">
                  <a:moveTo>
                    <a:pt x="0" y="0"/>
                  </a:moveTo>
                  <a:lnTo>
                    <a:pt x="1588278" y="0"/>
                  </a:lnTo>
                  <a:cubicBezTo>
                    <a:pt x="1719939" y="0"/>
                    <a:pt x="1826672" y="106733"/>
                    <a:pt x="1826672" y="238394"/>
                  </a:cubicBezTo>
                  <a:lnTo>
                    <a:pt x="1826672" y="1430337"/>
                  </a:lnTo>
                  <a:lnTo>
                    <a:pt x="0" y="14303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3465231"/>
                <a:satOff val="-15989"/>
                <a:lumOff val="588"/>
                <a:alphaOff val="0"/>
              </a:schemeClr>
            </a:fillRef>
            <a:effectRef idx="0">
              <a:schemeClr val="accent4">
                <a:hueOff val="3465231"/>
                <a:satOff val="-15989"/>
                <a:lumOff val="58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353533" numCol="1" spcCol="1270" anchor="b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</a:pPr>
              <a:r>
                <a:rPr lang="en-GB" sz="700" dirty="0">
                  <a:solidFill>
                    <a:schemeClr val="tx1"/>
                  </a:solidFill>
                </a:rPr>
                <a:t>Improved systems of local planning</a:t>
              </a:r>
            </a:p>
          </p:txBody>
        </p:sp>
        <p:sp>
          <p:nvSpPr>
            <p:cNvPr id="37" name="Freeform 36"/>
            <p:cNvSpPr/>
            <p:nvPr/>
          </p:nvSpPr>
          <p:spPr>
            <a:xfrm>
              <a:off x="3973136" y="3609317"/>
              <a:ext cx="1826673" cy="1430338"/>
            </a:xfrm>
            <a:custGeom>
              <a:avLst/>
              <a:gdLst>
                <a:gd name="connsiteX0" fmla="*/ 0 w 1826672"/>
                <a:gd name="connsiteY0" fmla="*/ 0 h 1430337"/>
                <a:gd name="connsiteX1" fmla="*/ 1588278 w 1826672"/>
                <a:gd name="connsiteY1" fmla="*/ 0 h 1430337"/>
                <a:gd name="connsiteX2" fmla="*/ 1826672 w 1826672"/>
                <a:gd name="connsiteY2" fmla="*/ 238394 h 1430337"/>
                <a:gd name="connsiteX3" fmla="*/ 1826672 w 1826672"/>
                <a:gd name="connsiteY3" fmla="*/ 1430337 h 1430337"/>
                <a:gd name="connsiteX4" fmla="*/ 0 w 1826672"/>
                <a:gd name="connsiteY4" fmla="*/ 1430337 h 1430337"/>
                <a:gd name="connsiteX5" fmla="*/ 0 w 1826672"/>
                <a:gd name="connsiteY5" fmla="*/ 0 h 1430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6672" h="1430337">
                  <a:moveTo>
                    <a:pt x="1826672" y="1430337"/>
                  </a:moveTo>
                  <a:lnTo>
                    <a:pt x="238394" y="1430337"/>
                  </a:lnTo>
                  <a:cubicBezTo>
                    <a:pt x="106733" y="1430337"/>
                    <a:pt x="0" y="1323604"/>
                    <a:pt x="0" y="1191943"/>
                  </a:cubicBezTo>
                  <a:lnTo>
                    <a:pt x="0" y="0"/>
                  </a:lnTo>
                  <a:lnTo>
                    <a:pt x="1826672" y="0"/>
                  </a:lnTo>
                  <a:lnTo>
                    <a:pt x="1826672" y="1430337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6930461"/>
                <a:satOff val="-31979"/>
                <a:lumOff val="1177"/>
                <a:alphaOff val="0"/>
              </a:schemeClr>
            </a:fillRef>
            <a:effectRef idx="0">
              <a:schemeClr val="accent4">
                <a:hueOff val="6930461"/>
                <a:satOff val="-31979"/>
                <a:lumOff val="117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5344" tIns="353532" rIns="85345" bIns="85345" numCol="1" spcCol="1270" anchor="b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</a:pPr>
              <a:r>
                <a:rPr lang="en-GB" sz="700" dirty="0">
                  <a:solidFill>
                    <a:schemeClr val="tx1"/>
                  </a:solidFill>
                </a:rPr>
                <a:t>Enhanced &amp; diversified instruments for local development financing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5799808" y="3609315"/>
              <a:ext cx="1826673" cy="1430340"/>
            </a:xfrm>
            <a:custGeom>
              <a:avLst/>
              <a:gdLst>
                <a:gd name="connsiteX0" fmla="*/ 0 w 1430337"/>
                <a:gd name="connsiteY0" fmla="*/ 0 h 1826672"/>
                <a:gd name="connsiteX1" fmla="*/ 1191943 w 1430337"/>
                <a:gd name="connsiteY1" fmla="*/ 0 h 1826672"/>
                <a:gd name="connsiteX2" fmla="*/ 1430337 w 1430337"/>
                <a:gd name="connsiteY2" fmla="*/ 238394 h 1826672"/>
                <a:gd name="connsiteX3" fmla="*/ 1430337 w 1430337"/>
                <a:gd name="connsiteY3" fmla="*/ 1826672 h 1826672"/>
                <a:gd name="connsiteX4" fmla="*/ 0 w 1430337"/>
                <a:gd name="connsiteY4" fmla="*/ 1826672 h 1826672"/>
                <a:gd name="connsiteX5" fmla="*/ 0 w 1430337"/>
                <a:gd name="connsiteY5" fmla="*/ 0 h 1826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30337" h="1826672">
                  <a:moveTo>
                    <a:pt x="1430337" y="1"/>
                  </a:moveTo>
                  <a:lnTo>
                    <a:pt x="1430337" y="1522220"/>
                  </a:lnTo>
                  <a:cubicBezTo>
                    <a:pt x="1430337" y="1690364"/>
                    <a:pt x="1346762" y="1826671"/>
                    <a:pt x="1243667" y="1826671"/>
                  </a:cubicBezTo>
                  <a:lnTo>
                    <a:pt x="0" y="1826671"/>
                  </a:lnTo>
                  <a:lnTo>
                    <a:pt x="0" y="1"/>
                  </a:lnTo>
                  <a:lnTo>
                    <a:pt x="1430337" y="1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10395692"/>
                <a:satOff val="-47968"/>
                <a:lumOff val="1765"/>
                <a:alphaOff val="0"/>
              </a:schemeClr>
            </a:fillRef>
            <a:effectRef idx="0">
              <a:schemeClr val="accent4">
                <a:hueOff val="10395692"/>
                <a:satOff val="-47968"/>
                <a:lumOff val="176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5344" tIns="353533" rIns="85345" bIns="85345" numCol="1" spcCol="1270" anchor="b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</a:pPr>
              <a:r>
                <a:rPr lang="en-GB" sz="700" dirty="0">
                  <a:solidFill>
                    <a:schemeClr val="tx1"/>
                  </a:solidFill>
                </a:rPr>
                <a:t>Improved institutions &amp; capacity for local development implementation</a:t>
              </a:r>
            </a:p>
          </p:txBody>
        </p:sp>
        <p:sp>
          <p:nvSpPr>
            <p:cNvPr id="39" name="Freeform 38"/>
            <p:cNvSpPr/>
            <p:nvPr/>
          </p:nvSpPr>
          <p:spPr>
            <a:xfrm>
              <a:off x="5251804" y="3251731"/>
              <a:ext cx="1096004" cy="715169"/>
            </a:xfrm>
            <a:custGeom>
              <a:avLst/>
              <a:gdLst>
                <a:gd name="connsiteX0" fmla="*/ 0 w 1096003"/>
                <a:gd name="connsiteY0" fmla="*/ 119197 h 715168"/>
                <a:gd name="connsiteX1" fmla="*/ 119197 w 1096003"/>
                <a:gd name="connsiteY1" fmla="*/ 0 h 715168"/>
                <a:gd name="connsiteX2" fmla="*/ 976806 w 1096003"/>
                <a:gd name="connsiteY2" fmla="*/ 0 h 715168"/>
                <a:gd name="connsiteX3" fmla="*/ 1096003 w 1096003"/>
                <a:gd name="connsiteY3" fmla="*/ 119197 h 715168"/>
                <a:gd name="connsiteX4" fmla="*/ 1096003 w 1096003"/>
                <a:gd name="connsiteY4" fmla="*/ 595971 h 715168"/>
                <a:gd name="connsiteX5" fmla="*/ 976806 w 1096003"/>
                <a:gd name="connsiteY5" fmla="*/ 715168 h 715168"/>
                <a:gd name="connsiteX6" fmla="*/ 119197 w 1096003"/>
                <a:gd name="connsiteY6" fmla="*/ 715168 h 715168"/>
                <a:gd name="connsiteX7" fmla="*/ 0 w 1096003"/>
                <a:gd name="connsiteY7" fmla="*/ 595971 h 715168"/>
                <a:gd name="connsiteX8" fmla="*/ 0 w 1096003"/>
                <a:gd name="connsiteY8" fmla="*/ 119197 h 715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96003" h="715168">
                  <a:moveTo>
                    <a:pt x="0" y="119197"/>
                  </a:moveTo>
                  <a:cubicBezTo>
                    <a:pt x="0" y="53366"/>
                    <a:pt x="53366" y="0"/>
                    <a:pt x="119197" y="0"/>
                  </a:cubicBezTo>
                  <a:lnTo>
                    <a:pt x="976806" y="0"/>
                  </a:lnTo>
                  <a:cubicBezTo>
                    <a:pt x="1042637" y="0"/>
                    <a:pt x="1096003" y="53366"/>
                    <a:pt x="1096003" y="119197"/>
                  </a:cubicBezTo>
                  <a:lnTo>
                    <a:pt x="1096003" y="595971"/>
                  </a:lnTo>
                  <a:cubicBezTo>
                    <a:pt x="1096003" y="661802"/>
                    <a:pt x="1042637" y="715168"/>
                    <a:pt x="976806" y="715168"/>
                  </a:cubicBezTo>
                  <a:lnTo>
                    <a:pt x="119197" y="715168"/>
                  </a:lnTo>
                  <a:cubicBezTo>
                    <a:pt x="53366" y="715168"/>
                    <a:pt x="0" y="661802"/>
                    <a:pt x="0" y="595971"/>
                  </a:cubicBezTo>
                  <a:lnTo>
                    <a:pt x="0" y="119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3344" tIns="163344" rIns="163344" bIns="163344" numCol="1" spcCol="1270" anchor="ctr" anchorCtr="0">
              <a:noAutofit/>
            </a:bodyPr>
            <a:lstStyle/>
            <a:p>
              <a:pPr algn="ctr" defTabSz="1600200">
                <a:lnSpc>
                  <a:spcPct val="90000"/>
                </a:lnSpc>
                <a:spcAft>
                  <a:spcPct val="35000"/>
                </a:spcAft>
              </a:pPr>
              <a:r>
                <a:rPr lang="en-GB" sz="1400" dirty="0">
                  <a:solidFill>
                    <a:schemeClr val="tx1"/>
                  </a:solidFill>
                </a:rPr>
                <a:t>L  G</a:t>
              </a:r>
            </a:p>
          </p:txBody>
        </p:sp>
      </p:grpSp>
      <p:sp>
        <p:nvSpPr>
          <p:cNvPr id="28" name="Freeform 27"/>
          <p:cNvSpPr/>
          <p:nvPr/>
        </p:nvSpPr>
        <p:spPr>
          <a:xfrm>
            <a:off x="3777110" y="2716898"/>
            <a:ext cx="1944686" cy="280261"/>
          </a:xfrm>
          <a:custGeom>
            <a:avLst/>
            <a:gdLst>
              <a:gd name="connsiteX0" fmla="*/ 0 w 3548062"/>
              <a:gd name="connsiteY0" fmla="*/ 87531 h 875307"/>
              <a:gd name="connsiteX1" fmla="*/ 87531 w 3548062"/>
              <a:gd name="connsiteY1" fmla="*/ 0 h 875307"/>
              <a:gd name="connsiteX2" fmla="*/ 3460531 w 3548062"/>
              <a:gd name="connsiteY2" fmla="*/ 0 h 875307"/>
              <a:gd name="connsiteX3" fmla="*/ 3548062 w 3548062"/>
              <a:gd name="connsiteY3" fmla="*/ 87531 h 875307"/>
              <a:gd name="connsiteX4" fmla="*/ 3548062 w 3548062"/>
              <a:gd name="connsiteY4" fmla="*/ 787776 h 875307"/>
              <a:gd name="connsiteX5" fmla="*/ 3460531 w 3548062"/>
              <a:gd name="connsiteY5" fmla="*/ 875307 h 875307"/>
              <a:gd name="connsiteX6" fmla="*/ 87531 w 3548062"/>
              <a:gd name="connsiteY6" fmla="*/ 875307 h 875307"/>
              <a:gd name="connsiteX7" fmla="*/ 0 w 3548062"/>
              <a:gd name="connsiteY7" fmla="*/ 787776 h 875307"/>
              <a:gd name="connsiteX8" fmla="*/ 0 w 3548062"/>
              <a:gd name="connsiteY8" fmla="*/ 87531 h 875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48062" h="875307">
                <a:moveTo>
                  <a:pt x="0" y="87531"/>
                </a:moveTo>
                <a:cubicBezTo>
                  <a:pt x="0" y="39189"/>
                  <a:pt x="39189" y="0"/>
                  <a:pt x="87531" y="0"/>
                </a:cubicBezTo>
                <a:lnTo>
                  <a:pt x="3460531" y="0"/>
                </a:lnTo>
                <a:cubicBezTo>
                  <a:pt x="3508873" y="0"/>
                  <a:pt x="3548062" y="39189"/>
                  <a:pt x="3548062" y="87531"/>
                </a:cubicBezTo>
                <a:lnTo>
                  <a:pt x="3548062" y="787776"/>
                </a:lnTo>
                <a:cubicBezTo>
                  <a:pt x="3548062" y="836118"/>
                  <a:pt x="3508873" y="875307"/>
                  <a:pt x="3460531" y="875307"/>
                </a:cubicBezTo>
                <a:lnTo>
                  <a:pt x="87531" y="875307"/>
                </a:lnTo>
                <a:cubicBezTo>
                  <a:pt x="39189" y="875307"/>
                  <a:pt x="0" y="836118"/>
                  <a:pt x="0" y="787776"/>
                </a:cubicBezTo>
                <a:lnTo>
                  <a:pt x="0" y="8753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hemeClr val="dk2">
              <a:hueOff val="0"/>
              <a:satOff val="0"/>
              <a:lumOff val="0"/>
              <a:alphaOff val="0"/>
            </a:schemeClr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7808" tIns="87808" rIns="87808" bIns="87808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en-GB" sz="700" b="1" dirty="0">
                <a:solidFill>
                  <a:schemeClr val="tx1"/>
                </a:solidFill>
              </a:rPr>
              <a:t>Effective institutions for inter-governmental cooperation</a:t>
            </a:r>
          </a:p>
        </p:txBody>
      </p:sp>
      <p:sp>
        <p:nvSpPr>
          <p:cNvPr id="29" name="Freeform 28"/>
          <p:cNvSpPr/>
          <p:nvPr/>
        </p:nvSpPr>
        <p:spPr>
          <a:xfrm rot="2796383">
            <a:off x="5116639" y="4281371"/>
            <a:ext cx="3879950" cy="340319"/>
          </a:xfrm>
          <a:custGeom>
            <a:avLst/>
            <a:gdLst>
              <a:gd name="connsiteX0" fmla="*/ 0 w 4077052"/>
              <a:gd name="connsiteY0" fmla="*/ 310455 h 620910"/>
              <a:gd name="connsiteX1" fmla="*/ 310455 w 4077052"/>
              <a:gd name="connsiteY1" fmla="*/ 0 h 620910"/>
              <a:gd name="connsiteX2" fmla="*/ 310455 w 4077052"/>
              <a:gd name="connsiteY2" fmla="*/ 124182 h 620910"/>
              <a:gd name="connsiteX3" fmla="*/ 3766597 w 4077052"/>
              <a:gd name="connsiteY3" fmla="*/ 124182 h 620910"/>
              <a:gd name="connsiteX4" fmla="*/ 3766597 w 4077052"/>
              <a:gd name="connsiteY4" fmla="*/ 0 h 620910"/>
              <a:gd name="connsiteX5" fmla="*/ 4077052 w 4077052"/>
              <a:gd name="connsiteY5" fmla="*/ 310455 h 620910"/>
              <a:gd name="connsiteX6" fmla="*/ 3766597 w 4077052"/>
              <a:gd name="connsiteY6" fmla="*/ 620910 h 620910"/>
              <a:gd name="connsiteX7" fmla="*/ 3766597 w 4077052"/>
              <a:gd name="connsiteY7" fmla="*/ 496728 h 620910"/>
              <a:gd name="connsiteX8" fmla="*/ 310455 w 4077052"/>
              <a:gd name="connsiteY8" fmla="*/ 496728 h 620910"/>
              <a:gd name="connsiteX9" fmla="*/ 310455 w 4077052"/>
              <a:gd name="connsiteY9" fmla="*/ 620910 h 620910"/>
              <a:gd name="connsiteX10" fmla="*/ 0 w 4077052"/>
              <a:gd name="connsiteY10" fmla="*/ 310455 h 620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77052" h="620910">
                <a:moveTo>
                  <a:pt x="0" y="310455"/>
                </a:moveTo>
                <a:lnTo>
                  <a:pt x="310455" y="0"/>
                </a:lnTo>
                <a:lnTo>
                  <a:pt x="310455" y="124182"/>
                </a:lnTo>
                <a:lnTo>
                  <a:pt x="3766597" y="124182"/>
                </a:lnTo>
                <a:lnTo>
                  <a:pt x="3766597" y="0"/>
                </a:lnTo>
                <a:lnTo>
                  <a:pt x="4077052" y="310455"/>
                </a:lnTo>
                <a:lnTo>
                  <a:pt x="3766597" y="620910"/>
                </a:lnTo>
                <a:lnTo>
                  <a:pt x="3766597" y="496728"/>
                </a:lnTo>
                <a:lnTo>
                  <a:pt x="310455" y="496728"/>
                </a:lnTo>
                <a:lnTo>
                  <a:pt x="310455" y="620910"/>
                </a:lnTo>
                <a:lnTo>
                  <a:pt x="0" y="310455"/>
                </a:lnTo>
                <a:close/>
              </a:path>
            </a:pathLst>
          </a:custGeom>
        </p:spPr>
        <p:style>
          <a:lnRef idx="0">
            <a:schemeClr val="dk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705" tIns="93137" rIns="139705" bIns="93136" numCol="1" spcCol="1270" anchor="ctr" anchorCtr="0">
            <a:noAutofit/>
          </a:bodyPr>
          <a:lstStyle/>
          <a:p>
            <a:pPr algn="ctr" defTabSz="866775">
              <a:lnSpc>
                <a:spcPct val="90000"/>
              </a:lnSpc>
              <a:spcAft>
                <a:spcPct val="35000"/>
              </a:spcAft>
            </a:pPr>
            <a:endParaRPr lang="en-GB" sz="900" dirty="0"/>
          </a:p>
        </p:txBody>
      </p:sp>
      <p:sp>
        <p:nvSpPr>
          <p:cNvPr id="30" name="Freeform 29"/>
          <p:cNvSpPr/>
          <p:nvPr/>
        </p:nvSpPr>
        <p:spPr>
          <a:xfrm>
            <a:off x="6568352" y="5802362"/>
            <a:ext cx="1944686" cy="347571"/>
          </a:xfrm>
          <a:custGeom>
            <a:avLst/>
            <a:gdLst>
              <a:gd name="connsiteX0" fmla="*/ 0 w 3548062"/>
              <a:gd name="connsiteY0" fmla="*/ 108413 h 1084128"/>
              <a:gd name="connsiteX1" fmla="*/ 108413 w 3548062"/>
              <a:gd name="connsiteY1" fmla="*/ 0 h 1084128"/>
              <a:gd name="connsiteX2" fmla="*/ 3439649 w 3548062"/>
              <a:gd name="connsiteY2" fmla="*/ 0 h 1084128"/>
              <a:gd name="connsiteX3" fmla="*/ 3548062 w 3548062"/>
              <a:gd name="connsiteY3" fmla="*/ 108413 h 1084128"/>
              <a:gd name="connsiteX4" fmla="*/ 3548062 w 3548062"/>
              <a:gd name="connsiteY4" fmla="*/ 975715 h 1084128"/>
              <a:gd name="connsiteX5" fmla="*/ 3439649 w 3548062"/>
              <a:gd name="connsiteY5" fmla="*/ 1084128 h 1084128"/>
              <a:gd name="connsiteX6" fmla="*/ 108413 w 3548062"/>
              <a:gd name="connsiteY6" fmla="*/ 1084128 h 1084128"/>
              <a:gd name="connsiteX7" fmla="*/ 0 w 3548062"/>
              <a:gd name="connsiteY7" fmla="*/ 975715 h 1084128"/>
              <a:gd name="connsiteX8" fmla="*/ 0 w 3548062"/>
              <a:gd name="connsiteY8" fmla="*/ 108413 h 108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48062" h="1084128">
                <a:moveTo>
                  <a:pt x="0" y="108413"/>
                </a:moveTo>
                <a:cubicBezTo>
                  <a:pt x="0" y="48538"/>
                  <a:pt x="48538" y="0"/>
                  <a:pt x="108413" y="0"/>
                </a:cubicBezTo>
                <a:lnTo>
                  <a:pt x="3439649" y="0"/>
                </a:lnTo>
                <a:cubicBezTo>
                  <a:pt x="3499524" y="0"/>
                  <a:pt x="3548062" y="48538"/>
                  <a:pt x="3548062" y="108413"/>
                </a:cubicBezTo>
                <a:lnTo>
                  <a:pt x="3548062" y="975715"/>
                </a:lnTo>
                <a:cubicBezTo>
                  <a:pt x="3548062" y="1035590"/>
                  <a:pt x="3499524" y="1084128"/>
                  <a:pt x="3439649" y="1084128"/>
                </a:cubicBezTo>
                <a:lnTo>
                  <a:pt x="108413" y="1084128"/>
                </a:lnTo>
                <a:cubicBezTo>
                  <a:pt x="48538" y="1084128"/>
                  <a:pt x="0" y="1035590"/>
                  <a:pt x="0" y="975715"/>
                </a:cubicBezTo>
                <a:lnTo>
                  <a:pt x="0" y="10841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hemeClr val="dk2">
              <a:hueOff val="0"/>
              <a:satOff val="0"/>
              <a:lumOff val="0"/>
              <a:alphaOff val="0"/>
            </a:schemeClr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5968" tIns="75968" rIns="75968" bIns="75968" numCol="1" spcCol="1270" anchor="ctr" anchorCtr="0">
            <a:noAutofit/>
          </a:bodyPr>
          <a:lstStyle/>
          <a:p>
            <a:pPr algn="ctr" defTabSz="666750">
              <a:lnSpc>
                <a:spcPct val="90000"/>
              </a:lnSpc>
              <a:spcAft>
                <a:spcPct val="35000"/>
              </a:spcAft>
            </a:pPr>
            <a:r>
              <a:rPr lang="en-GB" sz="700" b="1" dirty="0">
                <a:solidFill>
                  <a:schemeClr val="tx1"/>
                </a:solidFill>
              </a:rPr>
              <a:t>Active citizenship &amp; public-private partnership</a:t>
            </a:r>
          </a:p>
        </p:txBody>
      </p:sp>
      <p:sp>
        <p:nvSpPr>
          <p:cNvPr id="31" name="Freeform 30"/>
          <p:cNvSpPr/>
          <p:nvPr/>
        </p:nvSpPr>
        <p:spPr>
          <a:xfrm rot="21554773">
            <a:off x="3035845" y="5802109"/>
            <a:ext cx="3476684" cy="316016"/>
          </a:xfrm>
          <a:custGeom>
            <a:avLst/>
            <a:gdLst>
              <a:gd name="connsiteX0" fmla="*/ 0 w 4077052"/>
              <a:gd name="connsiteY0" fmla="*/ 310455 h 620910"/>
              <a:gd name="connsiteX1" fmla="*/ 310455 w 4077052"/>
              <a:gd name="connsiteY1" fmla="*/ 0 h 620910"/>
              <a:gd name="connsiteX2" fmla="*/ 310455 w 4077052"/>
              <a:gd name="connsiteY2" fmla="*/ 124182 h 620910"/>
              <a:gd name="connsiteX3" fmla="*/ 3766597 w 4077052"/>
              <a:gd name="connsiteY3" fmla="*/ 124182 h 620910"/>
              <a:gd name="connsiteX4" fmla="*/ 3766597 w 4077052"/>
              <a:gd name="connsiteY4" fmla="*/ 0 h 620910"/>
              <a:gd name="connsiteX5" fmla="*/ 4077052 w 4077052"/>
              <a:gd name="connsiteY5" fmla="*/ 310455 h 620910"/>
              <a:gd name="connsiteX6" fmla="*/ 3766597 w 4077052"/>
              <a:gd name="connsiteY6" fmla="*/ 620910 h 620910"/>
              <a:gd name="connsiteX7" fmla="*/ 3766597 w 4077052"/>
              <a:gd name="connsiteY7" fmla="*/ 496728 h 620910"/>
              <a:gd name="connsiteX8" fmla="*/ 310455 w 4077052"/>
              <a:gd name="connsiteY8" fmla="*/ 496728 h 620910"/>
              <a:gd name="connsiteX9" fmla="*/ 310455 w 4077052"/>
              <a:gd name="connsiteY9" fmla="*/ 620910 h 620910"/>
              <a:gd name="connsiteX10" fmla="*/ 0 w 4077052"/>
              <a:gd name="connsiteY10" fmla="*/ 310455 h 620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77052" h="620910">
                <a:moveTo>
                  <a:pt x="4077052" y="310455"/>
                </a:moveTo>
                <a:lnTo>
                  <a:pt x="3766597" y="620909"/>
                </a:lnTo>
                <a:lnTo>
                  <a:pt x="3766597" y="496727"/>
                </a:lnTo>
                <a:lnTo>
                  <a:pt x="310455" y="496727"/>
                </a:lnTo>
                <a:lnTo>
                  <a:pt x="310455" y="620909"/>
                </a:lnTo>
                <a:lnTo>
                  <a:pt x="0" y="310455"/>
                </a:lnTo>
                <a:lnTo>
                  <a:pt x="310455" y="1"/>
                </a:lnTo>
                <a:lnTo>
                  <a:pt x="310455" y="124183"/>
                </a:lnTo>
                <a:lnTo>
                  <a:pt x="3766597" y="124183"/>
                </a:lnTo>
                <a:lnTo>
                  <a:pt x="3766597" y="1"/>
                </a:lnTo>
                <a:lnTo>
                  <a:pt x="4077052" y="310455"/>
                </a:lnTo>
                <a:close/>
              </a:path>
            </a:pathLst>
          </a:custGeom>
        </p:spPr>
        <p:style>
          <a:lnRef idx="0">
            <a:schemeClr val="dk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704" tIns="93137" rIns="139706" bIns="93137" numCol="1" spcCol="1270" anchor="ctr" anchorCtr="0">
            <a:noAutofit/>
          </a:bodyPr>
          <a:lstStyle/>
          <a:p>
            <a:pPr algn="ctr" defTabSz="866775">
              <a:lnSpc>
                <a:spcPct val="90000"/>
              </a:lnSpc>
              <a:spcAft>
                <a:spcPct val="35000"/>
              </a:spcAft>
            </a:pPr>
            <a:endParaRPr lang="en-GB" sz="900" dirty="0"/>
          </a:p>
        </p:txBody>
      </p:sp>
      <p:sp>
        <p:nvSpPr>
          <p:cNvPr id="32" name="Freeform 31"/>
          <p:cNvSpPr/>
          <p:nvPr/>
        </p:nvSpPr>
        <p:spPr>
          <a:xfrm>
            <a:off x="1055945" y="5802363"/>
            <a:ext cx="1944686" cy="347564"/>
          </a:xfrm>
          <a:custGeom>
            <a:avLst/>
            <a:gdLst>
              <a:gd name="connsiteX0" fmla="*/ 0 w 3548062"/>
              <a:gd name="connsiteY0" fmla="*/ 85664 h 856644"/>
              <a:gd name="connsiteX1" fmla="*/ 85664 w 3548062"/>
              <a:gd name="connsiteY1" fmla="*/ 0 h 856644"/>
              <a:gd name="connsiteX2" fmla="*/ 3462398 w 3548062"/>
              <a:gd name="connsiteY2" fmla="*/ 0 h 856644"/>
              <a:gd name="connsiteX3" fmla="*/ 3548062 w 3548062"/>
              <a:gd name="connsiteY3" fmla="*/ 85664 h 856644"/>
              <a:gd name="connsiteX4" fmla="*/ 3548062 w 3548062"/>
              <a:gd name="connsiteY4" fmla="*/ 770980 h 856644"/>
              <a:gd name="connsiteX5" fmla="*/ 3462398 w 3548062"/>
              <a:gd name="connsiteY5" fmla="*/ 856644 h 856644"/>
              <a:gd name="connsiteX6" fmla="*/ 85664 w 3548062"/>
              <a:gd name="connsiteY6" fmla="*/ 856644 h 856644"/>
              <a:gd name="connsiteX7" fmla="*/ 0 w 3548062"/>
              <a:gd name="connsiteY7" fmla="*/ 770980 h 856644"/>
              <a:gd name="connsiteX8" fmla="*/ 0 w 3548062"/>
              <a:gd name="connsiteY8" fmla="*/ 85664 h 856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48062" h="856644">
                <a:moveTo>
                  <a:pt x="0" y="85664"/>
                </a:moveTo>
                <a:cubicBezTo>
                  <a:pt x="0" y="38353"/>
                  <a:pt x="38353" y="0"/>
                  <a:pt x="85664" y="0"/>
                </a:cubicBezTo>
                <a:lnTo>
                  <a:pt x="3462398" y="0"/>
                </a:lnTo>
                <a:cubicBezTo>
                  <a:pt x="3509709" y="0"/>
                  <a:pt x="3548062" y="38353"/>
                  <a:pt x="3548062" y="85664"/>
                </a:cubicBezTo>
                <a:lnTo>
                  <a:pt x="3548062" y="770980"/>
                </a:lnTo>
                <a:cubicBezTo>
                  <a:pt x="3548062" y="818291"/>
                  <a:pt x="3509709" y="856644"/>
                  <a:pt x="3462398" y="856644"/>
                </a:cubicBezTo>
                <a:lnTo>
                  <a:pt x="85664" y="856644"/>
                </a:lnTo>
                <a:cubicBezTo>
                  <a:pt x="38353" y="856644"/>
                  <a:pt x="0" y="818291"/>
                  <a:pt x="0" y="770980"/>
                </a:cubicBezTo>
                <a:lnTo>
                  <a:pt x="0" y="8566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hemeClr val="dk2">
              <a:hueOff val="0"/>
              <a:satOff val="0"/>
              <a:lumOff val="0"/>
              <a:alphaOff val="0"/>
            </a:schemeClr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5968" tIns="75968" rIns="75968" bIns="75968" numCol="1" spcCol="1270" anchor="ctr" anchorCtr="0">
            <a:noAutofit/>
          </a:bodyPr>
          <a:lstStyle/>
          <a:p>
            <a:pPr algn="ctr" defTabSz="666750">
              <a:lnSpc>
                <a:spcPct val="90000"/>
              </a:lnSpc>
              <a:spcAft>
                <a:spcPct val="35000"/>
              </a:spcAft>
            </a:pPr>
            <a:r>
              <a:rPr lang="en-GB" sz="700" b="1" dirty="0">
                <a:solidFill>
                  <a:schemeClr val="tx1"/>
                </a:solidFill>
              </a:rPr>
              <a:t>Local leadership &amp; administrative capacity development</a:t>
            </a:r>
          </a:p>
        </p:txBody>
      </p:sp>
      <p:sp>
        <p:nvSpPr>
          <p:cNvPr id="33" name="Freeform 32"/>
          <p:cNvSpPr/>
          <p:nvPr/>
        </p:nvSpPr>
        <p:spPr>
          <a:xfrm rot="18807171">
            <a:off x="537899" y="4212696"/>
            <a:ext cx="3822154" cy="340320"/>
          </a:xfrm>
          <a:custGeom>
            <a:avLst/>
            <a:gdLst>
              <a:gd name="connsiteX0" fmla="*/ 0 w 4077052"/>
              <a:gd name="connsiteY0" fmla="*/ 310455 h 620910"/>
              <a:gd name="connsiteX1" fmla="*/ 310455 w 4077052"/>
              <a:gd name="connsiteY1" fmla="*/ 0 h 620910"/>
              <a:gd name="connsiteX2" fmla="*/ 310455 w 4077052"/>
              <a:gd name="connsiteY2" fmla="*/ 124182 h 620910"/>
              <a:gd name="connsiteX3" fmla="*/ 3766597 w 4077052"/>
              <a:gd name="connsiteY3" fmla="*/ 124182 h 620910"/>
              <a:gd name="connsiteX4" fmla="*/ 3766597 w 4077052"/>
              <a:gd name="connsiteY4" fmla="*/ 0 h 620910"/>
              <a:gd name="connsiteX5" fmla="*/ 4077052 w 4077052"/>
              <a:gd name="connsiteY5" fmla="*/ 310455 h 620910"/>
              <a:gd name="connsiteX6" fmla="*/ 3766597 w 4077052"/>
              <a:gd name="connsiteY6" fmla="*/ 620910 h 620910"/>
              <a:gd name="connsiteX7" fmla="*/ 3766597 w 4077052"/>
              <a:gd name="connsiteY7" fmla="*/ 496728 h 620910"/>
              <a:gd name="connsiteX8" fmla="*/ 310455 w 4077052"/>
              <a:gd name="connsiteY8" fmla="*/ 496728 h 620910"/>
              <a:gd name="connsiteX9" fmla="*/ 310455 w 4077052"/>
              <a:gd name="connsiteY9" fmla="*/ 620910 h 620910"/>
              <a:gd name="connsiteX10" fmla="*/ 0 w 4077052"/>
              <a:gd name="connsiteY10" fmla="*/ 310455 h 620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77052" h="620910">
                <a:moveTo>
                  <a:pt x="0" y="310455"/>
                </a:moveTo>
                <a:lnTo>
                  <a:pt x="310455" y="0"/>
                </a:lnTo>
                <a:lnTo>
                  <a:pt x="310455" y="124182"/>
                </a:lnTo>
                <a:lnTo>
                  <a:pt x="3766597" y="124182"/>
                </a:lnTo>
                <a:lnTo>
                  <a:pt x="3766597" y="0"/>
                </a:lnTo>
                <a:lnTo>
                  <a:pt x="4077052" y="310455"/>
                </a:lnTo>
                <a:lnTo>
                  <a:pt x="3766597" y="620910"/>
                </a:lnTo>
                <a:lnTo>
                  <a:pt x="3766597" y="496728"/>
                </a:lnTo>
                <a:lnTo>
                  <a:pt x="310455" y="496728"/>
                </a:lnTo>
                <a:lnTo>
                  <a:pt x="310455" y="620910"/>
                </a:lnTo>
                <a:lnTo>
                  <a:pt x="0" y="310455"/>
                </a:lnTo>
                <a:close/>
              </a:path>
            </a:pathLst>
          </a:custGeom>
        </p:spPr>
        <p:style>
          <a:lnRef idx="0">
            <a:schemeClr val="dk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704" tIns="93137" rIns="139705" bIns="93136" numCol="1" spcCol="1270" anchor="ctr" anchorCtr="0">
            <a:noAutofit/>
          </a:bodyPr>
          <a:lstStyle/>
          <a:p>
            <a:pPr algn="ctr" defTabSz="866775">
              <a:lnSpc>
                <a:spcPct val="90000"/>
              </a:lnSpc>
              <a:spcAft>
                <a:spcPct val="35000"/>
              </a:spcAft>
            </a:pPr>
            <a:endParaRPr lang="en-GB" sz="900" dirty="0"/>
          </a:p>
        </p:txBody>
      </p:sp>
      <p:sp>
        <p:nvSpPr>
          <p:cNvPr id="3" name="TextBox 2"/>
          <p:cNvSpPr txBox="1"/>
          <p:nvPr/>
        </p:nvSpPr>
        <p:spPr>
          <a:xfrm>
            <a:off x="470448" y="6325289"/>
            <a:ext cx="8558008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Decentralisation policy enhancing local autonomy and accountability of Local Governments</a:t>
            </a:r>
          </a:p>
        </p:txBody>
      </p:sp>
      <p:sp>
        <p:nvSpPr>
          <p:cNvPr id="4" name="TextBox 3"/>
          <p:cNvSpPr txBox="1"/>
          <p:nvPr/>
        </p:nvSpPr>
        <p:spPr>
          <a:xfrm rot="2803985">
            <a:off x="4155282" y="3778612"/>
            <a:ext cx="5847387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National Urban agenda supportive for Local Governments</a:t>
            </a:r>
          </a:p>
        </p:txBody>
      </p:sp>
      <p:sp>
        <p:nvSpPr>
          <p:cNvPr id="5" name="TextBox 4"/>
          <p:cNvSpPr txBox="1"/>
          <p:nvPr/>
        </p:nvSpPr>
        <p:spPr>
          <a:xfrm rot="18763603">
            <a:off x="-606294" y="3825706"/>
            <a:ext cx="588398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National Rural Development policy supportive of Local Governments</a:t>
            </a: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470448" y="960258"/>
            <a:ext cx="8274137" cy="689701"/>
          </a:xfrm>
          <a:prstGeom prst="rect">
            <a:avLst/>
          </a:prstGeom>
          <a:solidFill>
            <a:srgbClr val="0070C0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/>
            <a:r>
              <a:rPr lang="en-US" sz="1800" b="1" kern="0" dirty="0">
                <a:solidFill>
                  <a:schemeClr val="bg1"/>
                </a:solidFill>
              </a:rPr>
              <a:t>Political representation &amp; advocacy actions</a:t>
            </a:r>
          </a:p>
          <a:p>
            <a:pPr marL="0" lvl="2" algn="ctr"/>
            <a:r>
              <a:rPr lang="en-US" sz="1800" i="1" kern="0" dirty="0">
                <a:solidFill>
                  <a:schemeClr val="bg1"/>
                </a:solidFill>
              </a:rPr>
              <a:t>“what is” to “what ought to be</a:t>
            </a:r>
            <a:endParaRPr lang="en-GB" sz="1800" i="1" kern="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92540" y="1930695"/>
            <a:ext cx="1852045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700"/>
            </a:lvl1pPr>
          </a:lstStyle>
          <a:p>
            <a:r>
              <a:rPr lang="en-GB" sz="1200" dirty="0"/>
              <a:t>National level policies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>
            <a:off x="6608668" y="2216531"/>
            <a:ext cx="1251092" cy="1000734"/>
          </a:xfrm>
          <a:prstGeom prst="straightConnector1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6170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2" grpId="0" animBg="1"/>
      <p:bldP spid="23" grpId="0" animBg="1"/>
      <p:bldP spid="24" grpId="0" animBg="1"/>
      <p:bldP spid="25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" grpId="0" animBg="1"/>
      <p:bldP spid="4" grpId="0" animBg="1"/>
      <p:bldP spid="5" grpId="0" animBg="1"/>
      <p:bldP spid="27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400" dirty="0"/>
              <a:t>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3888532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ClrTx/>
              <a:buNone/>
            </a:pPr>
            <a:r>
              <a:rPr lang="en-GB" sz="2000" u="sng" dirty="0">
                <a:solidFill>
                  <a:srgbClr val="3166CF"/>
                </a:solidFill>
              </a:rPr>
              <a:t>Objective:</a:t>
            </a:r>
            <a:r>
              <a:rPr lang="en-GB" sz="2000" dirty="0">
                <a:solidFill>
                  <a:srgbClr val="3166CF"/>
                </a:solidFill>
              </a:rPr>
              <a:t> To explain the connection between the actions of Local Government Associations (LGAs) </a:t>
            </a:r>
            <a:r>
              <a:rPr lang="en-GB" sz="2000" dirty="0" smtClean="0">
                <a:solidFill>
                  <a:srgbClr val="3166CF"/>
                </a:solidFill>
              </a:rPr>
              <a:t>within </a:t>
            </a:r>
            <a:r>
              <a:rPr lang="en-US" sz="2000" dirty="0">
                <a:solidFill>
                  <a:srgbClr val="3166CF"/>
                </a:solidFill>
              </a:rPr>
              <a:t>the Territorial Approach to Local Development (TALD).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2000" dirty="0"/>
              <a:t> </a:t>
            </a:r>
            <a:endParaRPr lang="en-GB" sz="2000" i="0" dirty="0"/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r>
              <a:rPr lang="en-GB" sz="2000" i="0" dirty="0"/>
              <a:t>What are Local Government Associations? </a:t>
            </a:r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endParaRPr lang="en-GB" sz="2000" i="0" dirty="0"/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r>
              <a:rPr lang="en-GB" sz="2000" i="0" dirty="0"/>
              <a:t>Functions of Local Government Associations</a:t>
            </a:r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endParaRPr lang="en-GB" sz="2000" i="0" dirty="0"/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r>
              <a:rPr lang="en-GB" sz="2000" i="0" dirty="0"/>
              <a:t>How Local Government Associations can contribute to TALD</a:t>
            </a:r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endParaRPr lang="en-GB" sz="2000" i="0" dirty="0"/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r>
              <a:rPr lang="en-GB" sz="2000" i="0" dirty="0"/>
              <a:t>Conclusions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123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6481" y="1916832"/>
            <a:ext cx="8229600" cy="3529013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en-GB" sz="2000" i="0" u="sng" dirty="0"/>
              <a:t>Why are LGAs needed? </a:t>
            </a:r>
          </a:p>
          <a:p>
            <a:pPr algn="just">
              <a:lnSpc>
                <a:spcPct val="120000"/>
              </a:lnSpc>
            </a:pPr>
            <a:endParaRPr lang="en-GB" sz="1800" dirty="0"/>
          </a:p>
          <a:p>
            <a:pPr algn="just">
              <a:lnSpc>
                <a:spcPct val="120000"/>
              </a:lnSpc>
            </a:pPr>
            <a:r>
              <a:rPr lang="en-GB" sz="1800" dirty="0"/>
              <a:t>“Forming an association helps create a </a:t>
            </a:r>
            <a:r>
              <a:rPr lang="en-GB" sz="1800" b="1" dirty="0"/>
              <a:t>unified voice for local government</a:t>
            </a:r>
            <a:r>
              <a:rPr lang="en-GB" sz="1800" dirty="0"/>
              <a:t> and establish a </a:t>
            </a:r>
            <a:r>
              <a:rPr lang="en-GB" sz="1800" b="1" dirty="0"/>
              <a:t>support mechanism based on ownership and self-help</a:t>
            </a:r>
            <a:r>
              <a:rPr lang="en-GB" sz="1800" dirty="0"/>
              <a:t>. LGAs thus </a:t>
            </a:r>
            <a:r>
              <a:rPr lang="en-GB" sz="1800" b="1" dirty="0"/>
              <a:t>create favourable conditions for effective and efficient local governments</a:t>
            </a:r>
            <a:r>
              <a:rPr lang="en-GB" sz="1800" dirty="0"/>
              <a:t>, which in turn support the development of their communities and improve the lives of citizens”. </a:t>
            </a:r>
          </a:p>
          <a:p>
            <a:pPr algn="just">
              <a:lnSpc>
                <a:spcPct val="120000"/>
              </a:lnSpc>
            </a:pPr>
            <a:r>
              <a:rPr lang="en-GB" sz="1200" i="0" dirty="0"/>
              <a:t>(VNG-International, 2007)</a:t>
            </a:r>
            <a:endParaRPr lang="en-US" altLang="en-US" sz="1200" i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6481" y="1268760"/>
            <a:ext cx="8229600" cy="369332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en-US" sz="1800" dirty="0"/>
              <a:t>1. What are Local Government Associations (LGA)? </a:t>
            </a:r>
          </a:p>
        </p:txBody>
      </p:sp>
    </p:spTree>
    <p:extLst>
      <p:ext uri="{BB962C8B-B14F-4D97-AF65-F5344CB8AC3E}">
        <p14:creationId xmlns:p14="http://schemas.microsoft.com/office/powerpoint/2010/main" val="108498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6481" y="1268760"/>
            <a:ext cx="8229600" cy="369332"/>
          </a:xfrm>
        </p:spPr>
        <p:txBody>
          <a:bodyPr>
            <a:spAutoFit/>
          </a:bodyPr>
          <a:lstStyle/>
          <a:p>
            <a:r>
              <a:rPr lang="en-US" altLang="en-US" sz="1800" dirty="0"/>
              <a:t>1. What are Local Government Associations (LGA)? 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6481" y="2132856"/>
            <a:ext cx="8229600" cy="352901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GB" sz="1800" i="0" u="sng" dirty="0" smtClean="0"/>
              <a:t>What LGAs do? </a:t>
            </a:r>
            <a:endParaRPr lang="en-GB" sz="1800" i="0" u="sng" dirty="0"/>
          </a:p>
          <a:p>
            <a:pPr algn="ctr">
              <a:lnSpc>
                <a:spcPct val="120000"/>
              </a:lnSpc>
            </a:pPr>
            <a:endParaRPr lang="en-GB" sz="1800" dirty="0" smtClean="0"/>
          </a:p>
          <a:p>
            <a:pPr algn="ctr">
              <a:lnSpc>
                <a:spcPct val="120000"/>
              </a:lnSpc>
            </a:pPr>
            <a:r>
              <a:rPr lang="en-GB" sz="1800" dirty="0" smtClean="0"/>
              <a:t>“</a:t>
            </a:r>
            <a:r>
              <a:rPr lang="en-GB" sz="1800" dirty="0"/>
              <a:t>The core mandate [of LGA] is to </a:t>
            </a:r>
            <a:r>
              <a:rPr lang="en-GB" sz="1800" b="1" dirty="0"/>
              <a:t>represent and defend the interests of their members</a:t>
            </a:r>
            <a:r>
              <a:rPr lang="en-GB" sz="1800" dirty="0"/>
              <a:t> with a higher order of government (provincial or central government), </a:t>
            </a:r>
            <a:r>
              <a:rPr lang="en-GB" sz="1800" b="1" dirty="0"/>
              <a:t>requiring them to have adequate capacity for research, policy development and advocacy</a:t>
            </a:r>
            <a:r>
              <a:rPr lang="en-GB" sz="1800" dirty="0"/>
              <a:t>. All LGAs also </a:t>
            </a:r>
            <a:r>
              <a:rPr lang="en-GB" sz="1800" b="1" dirty="0"/>
              <a:t>provide a number of services to their members</a:t>
            </a:r>
            <a:r>
              <a:rPr lang="en-GB" sz="1800" dirty="0"/>
              <a:t>: </a:t>
            </a:r>
            <a:r>
              <a:rPr lang="en-GB" sz="1800" b="1" dirty="0"/>
              <a:t>technical/legal</a:t>
            </a:r>
            <a:r>
              <a:rPr lang="en-GB" sz="1800" dirty="0"/>
              <a:t> information and research services, training, management of projects, financial services, bulk purchasing of goods and services, as well as other services to members”.</a:t>
            </a:r>
            <a:r>
              <a:rPr lang="en-US" sz="1800" dirty="0"/>
              <a:t> </a:t>
            </a:r>
          </a:p>
          <a:p>
            <a:pPr algn="ctr">
              <a:lnSpc>
                <a:spcPct val="120000"/>
              </a:lnSpc>
            </a:pPr>
            <a:r>
              <a:rPr lang="en-US" sz="1200" i="0" dirty="0"/>
              <a:t>(Federation of Canadian Municipalities, 2010)</a:t>
            </a:r>
            <a:endParaRPr lang="en-US" altLang="en-US" sz="1200" i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6481" y="1916832"/>
            <a:ext cx="8229600" cy="410445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Clr>
                <a:srgbClr val="0F5494"/>
              </a:buClr>
              <a:buNone/>
            </a:pPr>
            <a:r>
              <a:rPr lang="en-GB" sz="2000" i="0" u="sng" dirty="0"/>
              <a:t>How are LGAs organised? </a:t>
            </a:r>
          </a:p>
          <a:p>
            <a:pPr algn="just">
              <a:spcBef>
                <a:spcPts val="0"/>
              </a:spcBef>
              <a:buClr>
                <a:srgbClr val="0F5494"/>
              </a:buClr>
              <a:buFont typeface="Arial" panose="020B0604020202020204" pitchFamily="34" charset="0"/>
              <a:buChar char="•"/>
            </a:pPr>
            <a:endParaRPr lang="en-GB" sz="1800" i="0" dirty="0"/>
          </a:p>
          <a:p>
            <a:pPr algn="just">
              <a:spcBef>
                <a:spcPts val="0"/>
              </a:spcBef>
              <a:buClr>
                <a:srgbClr val="0F5494"/>
              </a:buClr>
              <a:buFont typeface="Arial" panose="020B0604020202020204" pitchFamily="34" charset="0"/>
              <a:buChar char="•"/>
            </a:pPr>
            <a:r>
              <a:rPr lang="en-GB" sz="1800" i="0" dirty="0"/>
              <a:t>Associations are </a:t>
            </a:r>
            <a:r>
              <a:rPr lang="en-GB" sz="1800" b="1" i="0" dirty="0"/>
              <a:t>voluntary affiliation organisations </a:t>
            </a:r>
            <a:r>
              <a:rPr lang="en-GB" sz="1800" i="0" dirty="0"/>
              <a:t>based on </a:t>
            </a:r>
            <a:r>
              <a:rPr lang="en-GB" sz="1800" b="1" i="0" dirty="0"/>
              <a:t>common interests, mutual support and solidarity</a:t>
            </a:r>
            <a:r>
              <a:rPr lang="en-GB" sz="1800" i="0" dirty="0"/>
              <a:t>.  </a:t>
            </a:r>
          </a:p>
          <a:p>
            <a:pPr algn="just">
              <a:spcBef>
                <a:spcPts val="0"/>
              </a:spcBef>
              <a:buClr>
                <a:srgbClr val="0F5494"/>
              </a:buClr>
              <a:buFont typeface="Arial" panose="020B0604020202020204" pitchFamily="34" charset="0"/>
              <a:buChar char="•"/>
            </a:pPr>
            <a:endParaRPr lang="en-GB" sz="1800" i="0" dirty="0"/>
          </a:p>
          <a:p>
            <a:pPr algn="just">
              <a:spcBef>
                <a:spcPts val="0"/>
              </a:spcBef>
              <a:buClr>
                <a:srgbClr val="0F5494"/>
              </a:buClr>
              <a:buFont typeface="Arial" panose="020B0604020202020204" pitchFamily="34" charset="0"/>
              <a:buChar char="•"/>
            </a:pPr>
            <a:r>
              <a:rPr lang="en-GB" sz="1800" i="0" dirty="0"/>
              <a:t>The legitimacy and strength of LGAs are determined by the ways in which the association can unite and represent most of the LG and the capacity to mobilise them and </a:t>
            </a:r>
            <a:r>
              <a:rPr lang="en-GB" sz="1800" b="1" i="0" dirty="0"/>
              <a:t>faithfully represent their interests</a:t>
            </a:r>
            <a:r>
              <a:rPr lang="en-GB" sz="1800" i="0" dirty="0"/>
              <a:t>.</a:t>
            </a:r>
          </a:p>
          <a:p>
            <a:pPr algn="just">
              <a:spcBef>
                <a:spcPts val="0"/>
              </a:spcBef>
              <a:buClr>
                <a:srgbClr val="0F5494"/>
              </a:buClr>
              <a:buFont typeface="Arial" panose="020B0604020202020204" pitchFamily="34" charset="0"/>
              <a:buChar char="•"/>
            </a:pPr>
            <a:endParaRPr lang="en-GB" sz="1800" i="0" dirty="0"/>
          </a:p>
          <a:p>
            <a:pPr algn="just">
              <a:spcBef>
                <a:spcPts val="0"/>
              </a:spcBef>
              <a:buClr>
                <a:srgbClr val="0F5494"/>
              </a:buClr>
              <a:buFont typeface="Arial" panose="020B0604020202020204" pitchFamily="34" charset="0"/>
              <a:buChar char="•"/>
            </a:pPr>
            <a:r>
              <a:rPr lang="en-GB" sz="1800" i="0" dirty="0"/>
              <a:t>However, there are some countries in which LA are members of the LGA by law or National Constitution like </a:t>
            </a:r>
            <a:r>
              <a:rPr lang="en-US" sz="1800" i="0" dirty="0"/>
              <a:t>The South African Local Government Association (SALGA) with its mandate derived from the Constitution of the Republic of South Africa</a:t>
            </a:r>
            <a:endParaRPr lang="en-GB" sz="1800" i="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56481" y="1268760"/>
            <a:ext cx="8229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358775" eaLnBrk="1" hangingPunct="1">
              <a:defRPr sz="1800" b="1">
                <a:latin typeface="+mj-lt"/>
                <a:ea typeface="+mj-ea"/>
                <a:cs typeface="+mj-cs"/>
              </a:defRPr>
            </a:lvl1pPr>
            <a:lvl2pPr marL="358775" eaLnBrk="1" hangingPunct="1">
              <a:defRPr sz="3000" b="1"/>
            </a:lvl2pPr>
            <a:lvl3pPr marL="358775" eaLnBrk="1" hangingPunct="1">
              <a:defRPr sz="3000" b="1"/>
            </a:lvl3pPr>
            <a:lvl4pPr marL="358775" eaLnBrk="1" hangingPunct="1">
              <a:defRPr sz="3000" b="1"/>
            </a:lvl4pPr>
            <a:lvl5pPr marL="358775" eaLnBrk="1" hangingPunct="1">
              <a:defRPr sz="3000" b="1"/>
            </a:lvl5pPr>
            <a:lvl6pPr marL="815975" fontAlgn="base">
              <a:spcBef>
                <a:spcPct val="0"/>
              </a:spcBef>
              <a:spcAft>
                <a:spcPct val="0"/>
              </a:spcAft>
              <a:defRPr sz="3000" b="1"/>
            </a:lvl6pPr>
            <a:lvl7pPr marL="1273175" fontAlgn="base">
              <a:spcBef>
                <a:spcPct val="0"/>
              </a:spcBef>
              <a:spcAft>
                <a:spcPct val="0"/>
              </a:spcAft>
              <a:defRPr sz="3000" b="1"/>
            </a:lvl7pPr>
            <a:lvl8pPr marL="1730375" fontAlgn="base">
              <a:spcBef>
                <a:spcPct val="0"/>
              </a:spcBef>
              <a:spcAft>
                <a:spcPct val="0"/>
              </a:spcAft>
              <a:defRPr sz="3000" b="1"/>
            </a:lvl8pPr>
            <a:lvl9pPr marL="2187575" fontAlgn="base">
              <a:spcBef>
                <a:spcPct val="0"/>
              </a:spcBef>
              <a:spcAft>
                <a:spcPct val="0"/>
              </a:spcAft>
              <a:defRPr sz="3000" b="1"/>
            </a:lvl9pPr>
          </a:lstStyle>
          <a:p>
            <a:r>
              <a:rPr lang="en-US" altLang="en-US" dirty="0"/>
              <a:t>1. What are Local Government Associations (LGA)? </a:t>
            </a:r>
          </a:p>
        </p:txBody>
      </p:sp>
    </p:spTree>
    <p:extLst>
      <p:ext uri="{BB962C8B-B14F-4D97-AF65-F5344CB8AC3E}">
        <p14:creationId xmlns:p14="http://schemas.microsoft.com/office/powerpoint/2010/main" val="296607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786519" y="2655594"/>
            <a:ext cx="7249893" cy="2196877"/>
          </a:xfrm>
          <a:prstGeom prst="rect">
            <a:avLst/>
          </a:prstGeom>
          <a:solidFill>
            <a:schemeClr val="accent1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BO" sz="900">
              <a:latin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55576" y="2639820"/>
            <a:ext cx="8502738" cy="2443997"/>
            <a:chOff x="683568" y="1993115"/>
            <a:chExt cx="8502738" cy="2443997"/>
          </a:xfrm>
        </p:grpSpPr>
        <p:sp>
          <p:nvSpPr>
            <p:cNvPr id="6148" name="Oval 6"/>
            <p:cNvSpPr>
              <a:spLocks noChangeArrowheads="1"/>
            </p:cNvSpPr>
            <p:nvPr/>
          </p:nvSpPr>
          <p:spPr bwMode="auto">
            <a:xfrm>
              <a:off x="827584" y="2050439"/>
              <a:ext cx="2081544" cy="2050503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800" b="1" dirty="0">
                  <a:cs typeface="Arial" panose="020B0604020202020204" pitchFamily="34" charset="0"/>
                </a:rPr>
                <a:t>Local</a:t>
              </a:r>
            </a:p>
            <a:p>
              <a:pPr algn="ctr" eaLnBrk="1" hangingPunct="1"/>
              <a:r>
                <a:rPr lang="en-US" altLang="en-US" sz="1800" b="1" dirty="0">
                  <a:cs typeface="Arial" panose="020B0604020202020204" pitchFamily="34" charset="0"/>
                </a:rPr>
                <a:t>Governments</a:t>
              </a:r>
            </a:p>
          </p:txBody>
        </p:sp>
        <p:sp>
          <p:nvSpPr>
            <p:cNvPr id="6149" name="Oval 7"/>
            <p:cNvSpPr>
              <a:spLocks noChangeArrowheads="1"/>
            </p:cNvSpPr>
            <p:nvPr/>
          </p:nvSpPr>
          <p:spPr bwMode="auto">
            <a:xfrm>
              <a:off x="5798680" y="2050439"/>
              <a:ext cx="2013680" cy="2050504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800" b="1" dirty="0">
                  <a:cs typeface="Arial" panose="020B0604020202020204" pitchFamily="34" charset="0"/>
                </a:rPr>
                <a:t>Local</a:t>
              </a:r>
            </a:p>
            <a:p>
              <a:pPr algn="ctr" eaLnBrk="1" hangingPunct="1"/>
              <a:r>
                <a:rPr lang="en-US" altLang="en-US" sz="1800" b="1" dirty="0">
                  <a:cs typeface="Arial" panose="020B0604020202020204" pitchFamily="34" charset="0"/>
                </a:rPr>
                <a:t>Government</a:t>
              </a:r>
            </a:p>
            <a:p>
              <a:pPr algn="ctr" eaLnBrk="1" hangingPunct="1"/>
              <a:r>
                <a:rPr lang="en-US" altLang="en-US" sz="1800" b="1" dirty="0">
                  <a:cs typeface="Arial" panose="020B0604020202020204" pitchFamily="34" charset="0"/>
                </a:rPr>
                <a:t>Association</a:t>
              </a:r>
            </a:p>
          </p:txBody>
        </p:sp>
        <p:sp>
          <p:nvSpPr>
            <p:cNvPr id="6150" name="Text Box 8"/>
            <p:cNvSpPr txBox="1">
              <a:spLocks noChangeArrowheads="1"/>
            </p:cNvSpPr>
            <p:nvPr/>
          </p:nvSpPr>
          <p:spPr bwMode="auto">
            <a:xfrm>
              <a:off x="3042595" y="2372110"/>
              <a:ext cx="276577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buFontTx/>
                <a:buChar char="•"/>
              </a:pPr>
              <a:r>
                <a:rPr lang="en-US" altLang="en-US" sz="1800" dirty="0">
                  <a:cs typeface="Arial" panose="020B0604020202020204" pitchFamily="34" charset="0"/>
                </a:rPr>
                <a:t>Political Mandate</a:t>
              </a:r>
            </a:p>
            <a:p>
              <a:pPr algn="ctr" eaLnBrk="1" hangingPunct="1">
                <a:buFontTx/>
                <a:buChar char="•"/>
              </a:pPr>
              <a:r>
                <a:rPr lang="en-US" altLang="en-US" sz="1800" dirty="0">
                  <a:cs typeface="Arial" panose="020B0604020202020204" pitchFamily="34" charset="0"/>
                </a:rPr>
                <a:t>Financial contribution</a:t>
              </a:r>
            </a:p>
          </p:txBody>
        </p:sp>
        <p:sp>
          <p:nvSpPr>
            <p:cNvPr id="6151" name="Line 9"/>
            <p:cNvSpPr>
              <a:spLocks noChangeShapeType="1"/>
            </p:cNvSpPr>
            <p:nvPr/>
          </p:nvSpPr>
          <p:spPr bwMode="auto">
            <a:xfrm>
              <a:off x="2909127" y="3049208"/>
              <a:ext cx="2889553" cy="78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sz="900" dirty="0"/>
            </a:p>
          </p:txBody>
        </p:sp>
        <p:sp>
          <p:nvSpPr>
            <p:cNvPr id="6152" name="Line 10"/>
            <p:cNvSpPr>
              <a:spLocks noChangeShapeType="1"/>
            </p:cNvSpPr>
            <p:nvPr/>
          </p:nvSpPr>
          <p:spPr bwMode="auto">
            <a:xfrm flipH="1" flipV="1">
              <a:off x="2909126" y="3217250"/>
              <a:ext cx="2899245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sz="900" dirty="0"/>
            </a:p>
          </p:txBody>
        </p:sp>
        <p:sp>
          <p:nvSpPr>
            <p:cNvPr id="6153" name="Text Box 11"/>
            <p:cNvSpPr txBox="1">
              <a:spLocks noChangeArrowheads="1"/>
            </p:cNvSpPr>
            <p:nvPr/>
          </p:nvSpPr>
          <p:spPr bwMode="auto">
            <a:xfrm>
              <a:off x="2699792" y="3286351"/>
              <a:ext cx="3456383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GB"/>
              </a:defPPr>
              <a:lvl1pPr algn="ctr" eaLnBrk="1" hangingPunct="1">
                <a:buFontTx/>
                <a:buChar char="•"/>
                <a:defRPr sz="18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dirty="0" smtClean="0">
                  <a:solidFill>
                    <a:schemeClr val="tx1"/>
                  </a:solidFill>
                </a:rPr>
                <a:t>Accountable</a:t>
              </a:r>
            </a:p>
            <a:p>
              <a:r>
                <a:rPr lang="en-US" altLang="en-US" dirty="0" smtClean="0">
                  <a:solidFill>
                    <a:schemeClr val="tx1"/>
                  </a:solidFill>
                </a:rPr>
                <a:t>Representation </a:t>
              </a:r>
              <a:r>
                <a:rPr lang="en-US" altLang="en-US" dirty="0">
                  <a:solidFill>
                    <a:schemeClr val="tx1"/>
                  </a:solidFill>
                </a:rPr>
                <a:t>of interests</a:t>
              </a:r>
            </a:p>
            <a:p>
              <a:r>
                <a:rPr lang="en-US" altLang="en-US" dirty="0" smtClean="0">
                  <a:solidFill>
                    <a:schemeClr val="tx1"/>
                  </a:solidFill>
                </a:rPr>
                <a:t>Correct use of the resources</a:t>
              </a:r>
              <a:endParaRPr lang="en-US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162" name="AutoShape 20"/>
            <p:cNvSpPr>
              <a:spLocks/>
            </p:cNvSpPr>
            <p:nvPr/>
          </p:nvSpPr>
          <p:spPr bwMode="auto">
            <a:xfrm>
              <a:off x="7995348" y="1993115"/>
              <a:ext cx="321068" cy="2228426"/>
            </a:xfrm>
            <a:prstGeom prst="rightBrace">
              <a:avLst>
                <a:gd name="adj1" fmla="val 80637"/>
                <a:gd name="adj2" fmla="val 50000"/>
              </a:avLst>
            </a:prstGeom>
            <a:solidFill>
              <a:schemeClr val="accent2"/>
            </a:solidFill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BO" sz="900">
                <a:solidFill>
                  <a:schemeClr val="accent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63" name="Text Box 21"/>
            <p:cNvSpPr txBox="1">
              <a:spLocks noChangeArrowheads="1"/>
            </p:cNvSpPr>
            <p:nvPr/>
          </p:nvSpPr>
          <p:spPr bwMode="auto">
            <a:xfrm>
              <a:off x="8115179" y="2755585"/>
              <a:ext cx="107112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dirty="0">
                  <a:solidFill>
                    <a:srgbClr val="0070C0"/>
                  </a:solidFill>
                </a:rPr>
                <a:t>Foundations </a:t>
              </a:r>
            </a:p>
            <a:p>
              <a:pPr algn="ctr" eaLnBrk="1" hangingPunct="1"/>
              <a:r>
                <a:rPr lang="en-US" altLang="en-US" dirty="0">
                  <a:solidFill>
                    <a:srgbClr val="0070C0"/>
                  </a:solidFill>
                </a:rPr>
                <a:t>of LGAs</a:t>
              </a:r>
            </a:p>
          </p:txBody>
        </p:sp>
        <p:sp>
          <p:nvSpPr>
            <p:cNvPr id="6168" name="AutoShape 26"/>
            <p:cNvSpPr>
              <a:spLocks/>
            </p:cNvSpPr>
            <p:nvPr/>
          </p:nvSpPr>
          <p:spPr bwMode="auto">
            <a:xfrm rot="16200000">
              <a:off x="4231672" y="673436"/>
              <a:ext cx="215572" cy="7311780"/>
            </a:xfrm>
            <a:prstGeom prst="leftBrace">
              <a:avLst>
                <a:gd name="adj1" fmla="val 174413"/>
                <a:gd name="adj2" fmla="val 50000"/>
              </a:avLst>
            </a:prstGeom>
            <a:solidFill>
              <a:schemeClr val="accent2"/>
            </a:solidFill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s-BO" altLang="en-US" sz="900">
                <a:solidFill>
                  <a:schemeClr val="accent1"/>
                </a:solidFill>
              </a:endParaRPr>
            </a:p>
          </p:txBody>
        </p:sp>
      </p:grpSp>
      <p:sp>
        <p:nvSpPr>
          <p:cNvPr id="6169" name="Text Box 27"/>
          <p:cNvSpPr txBox="1">
            <a:spLocks noChangeArrowheads="1"/>
          </p:cNvSpPr>
          <p:nvPr/>
        </p:nvSpPr>
        <p:spPr bwMode="auto">
          <a:xfrm>
            <a:off x="786519" y="5083817"/>
            <a:ext cx="7249893" cy="86880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GB" sz="1600" i="1" dirty="0">
                <a:latin typeface="+mn-lt"/>
              </a:rPr>
              <a:t>Guiding principles: </a:t>
            </a:r>
            <a:r>
              <a:rPr lang="en-GB" sz="1600" dirty="0">
                <a:latin typeface="+mn-lt"/>
              </a:rPr>
              <a:t>solidarity, sense of belonging, mutual support, equal rights and obligations, voluntary affiliation/separation, financial contributions, internal regulations, code of conduct, etc.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8587" y="6093876"/>
            <a:ext cx="55171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Adapted from the presentation “Financial Sustainability of LGA”, Alfonso Garcia VNG-I 2009.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751123" y="2066624"/>
            <a:ext cx="8229600" cy="400110"/>
          </a:xfrm>
        </p:spPr>
        <p:txBody>
          <a:bodyPr>
            <a:spAutoFit/>
          </a:bodyPr>
          <a:lstStyle/>
          <a:p>
            <a:pPr indent="-358775"/>
            <a:r>
              <a:rPr lang="en-US" altLang="en-US" sz="2000" b="0" u="sng" dirty="0"/>
              <a:t>The foundations of LGAs</a:t>
            </a: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193714" y="1257852"/>
            <a:ext cx="8229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358775" eaLnBrk="1" hangingPunct="1">
              <a:defRPr sz="1800" b="1">
                <a:latin typeface="+mj-lt"/>
                <a:ea typeface="+mj-ea"/>
                <a:cs typeface="+mj-cs"/>
              </a:defRPr>
            </a:lvl1pPr>
            <a:lvl2pPr marL="358775" eaLnBrk="1" hangingPunct="1">
              <a:defRPr sz="3000" b="1"/>
            </a:lvl2pPr>
            <a:lvl3pPr marL="358775" eaLnBrk="1" hangingPunct="1">
              <a:defRPr sz="3000" b="1"/>
            </a:lvl3pPr>
            <a:lvl4pPr marL="358775" eaLnBrk="1" hangingPunct="1">
              <a:defRPr sz="3000" b="1"/>
            </a:lvl4pPr>
            <a:lvl5pPr marL="358775" eaLnBrk="1" hangingPunct="1">
              <a:defRPr sz="3000" b="1"/>
            </a:lvl5pPr>
            <a:lvl6pPr marL="815975" fontAlgn="base">
              <a:spcBef>
                <a:spcPct val="0"/>
              </a:spcBef>
              <a:spcAft>
                <a:spcPct val="0"/>
              </a:spcAft>
              <a:defRPr sz="3000" b="1"/>
            </a:lvl6pPr>
            <a:lvl7pPr marL="1273175" fontAlgn="base">
              <a:spcBef>
                <a:spcPct val="0"/>
              </a:spcBef>
              <a:spcAft>
                <a:spcPct val="0"/>
              </a:spcAft>
              <a:defRPr sz="3000" b="1"/>
            </a:lvl7pPr>
            <a:lvl8pPr marL="1730375" fontAlgn="base">
              <a:spcBef>
                <a:spcPct val="0"/>
              </a:spcBef>
              <a:spcAft>
                <a:spcPct val="0"/>
              </a:spcAft>
              <a:defRPr sz="3000" b="1"/>
            </a:lvl8pPr>
            <a:lvl9pPr marL="2187575" fontAlgn="base">
              <a:spcBef>
                <a:spcPct val="0"/>
              </a:spcBef>
              <a:spcAft>
                <a:spcPct val="0"/>
              </a:spcAft>
              <a:defRPr sz="3000" b="1"/>
            </a:lvl9pPr>
          </a:lstStyle>
          <a:p>
            <a:r>
              <a:rPr lang="en-US" altLang="en-US" dirty="0"/>
              <a:t>1. What are Local Government Associations (LGAs)? </a:t>
            </a:r>
          </a:p>
        </p:txBody>
      </p:sp>
    </p:spTree>
    <p:extLst>
      <p:ext uri="{BB962C8B-B14F-4D97-AF65-F5344CB8AC3E}">
        <p14:creationId xmlns:p14="http://schemas.microsoft.com/office/powerpoint/2010/main" val="392464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710100"/>
            <a:ext cx="8236124" cy="5078313"/>
          </a:xfr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buClr>
                <a:srgbClr val="0F5494"/>
              </a:buClr>
              <a:buFont typeface="+mj-lt"/>
              <a:buAutoNum type="arabicPeriod"/>
            </a:pPr>
            <a:r>
              <a:rPr lang="en-GB" sz="1800" i="0" dirty="0"/>
              <a:t>Associations are the </a:t>
            </a:r>
            <a:r>
              <a:rPr lang="en-GB" sz="1800" b="1" i="0" dirty="0"/>
              <a:t>equivalent of trade-unions for workers. </a:t>
            </a:r>
            <a:r>
              <a:rPr lang="en-GB" sz="1800" i="0" dirty="0"/>
              <a:t> These organisations are established because local governments want to have unique political representative of their interests.   LGAs are the “syndicates of local governments</a:t>
            </a:r>
            <a:r>
              <a:rPr lang="en-GB" sz="1800" i="0" dirty="0" smtClean="0"/>
              <a:t>”. </a:t>
            </a:r>
            <a:endParaRPr lang="en-GB" sz="1800" i="0" dirty="0"/>
          </a:p>
          <a:p>
            <a:pPr algn="just">
              <a:spcBef>
                <a:spcPts val="0"/>
              </a:spcBef>
              <a:buClr>
                <a:srgbClr val="0F5494"/>
              </a:buClr>
            </a:pPr>
            <a:endParaRPr lang="en-GB" sz="1800" i="0" dirty="0"/>
          </a:p>
          <a:p>
            <a:pPr algn="just">
              <a:spcBef>
                <a:spcPts val="0"/>
              </a:spcBef>
              <a:buClr>
                <a:srgbClr val="0F5494"/>
              </a:buClr>
            </a:pPr>
            <a:r>
              <a:rPr lang="en-GB" sz="1800" i="0" dirty="0"/>
              <a:t>These actions can be labelled as the </a:t>
            </a:r>
            <a:r>
              <a:rPr lang="en-GB" sz="1800" b="1" i="0" dirty="0"/>
              <a:t>political and policy-making area</a:t>
            </a:r>
            <a:r>
              <a:rPr lang="en-GB" sz="1800" i="0" dirty="0"/>
              <a:t> characterized by the actions undertaken by a LGA as a syndicate or trade union of local governments. </a:t>
            </a:r>
          </a:p>
          <a:p>
            <a:pPr algn="just">
              <a:spcBef>
                <a:spcPts val="0"/>
              </a:spcBef>
              <a:buClr>
                <a:srgbClr val="0F5494"/>
              </a:buClr>
            </a:pPr>
            <a:endParaRPr lang="en-GB" sz="1800" i="0" dirty="0"/>
          </a:p>
          <a:p>
            <a:pPr algn="just">
              <a:spcBef>
                <a:spcPts val="0"/>
              </a:spcBef>
              <a:buClr>
                <a:srgbClr val="0F5494"/>
              </a:buClr>
              <a:buFont typeface="+mj-lt"/>
              <a:buAutoNum type="arabicPeriod" startAt="2"/>
            </a:pPr>
            <a:r>
              <a:rPr lang="en-GB" sz="1800" i="0" dirty="0" smtClean="0"/>
              <a:t>Provide </a:t>
            </a:r>
            <a:r>
              <a:rPr lang="en-GB" sz="1800" i="0" dirty="0"/>
              <a:t>services to their members </a:t>
            </a:r>
            <a:r>
              <a:rPr lang="en-GB" sz="1800" b="1" i="0" dirty="0"/>
              <a:t>helping them to carry out their tasks by delivering capacity building services</a:t>
            </a:r>
            <a:r>
              <a:rPr lang="en-GB" sz="1800" i="0" dirty="0"/>
              <a:t>, technical support and offer platforms for exchange, learning and dissemination. The second area, is the so-called operational or technical.  </a:t>
            </a:r>
          </a:p>
          <a:p>
            <a:pPr algn="just">
              <a:spcBef>
                <a:spcPts val="0"/>
              </a:spcBef>
              <a:buClr>
                <a:srgbClr val="0F5494"/>
              </a:buClr>
            </a:pPr>
            <a:endParaRPr lang="en-GB" sz="1800" i="0" dirty="0"/>
          </a:p>
          <a:p>
            <a:pPr algn="just">
              <a:spcBef>
                <a:spcPts val="0"/>
              </a:spcBef>
              <a:buClr>
                <a:srgbClr val="0F5494"/>
              </a:buClr>
            </a:pPr>
            <a:r>
              <a:rPr lang="en-GB" sz="1800" i="0" dirty="0" smtClean="0"/>
              <a:t>These </a:t>
            </a:r>
            <a:r>
              <a:rPr lang="en-GB" sz="1800" i="0" dirty="0"/>
              <a:t>functions are aiming to </a:t>
            </a:r>
            <a:r>
              <a:rPr lang="en-GB" sz="1800" b="1" i="0" dirty="0"/>
              <a:t>give response to the demands and needs of organisational and staff development</a:t>
            </a:r>
            <a:r>
              <a:rPr lang="en-GB" sz="1800" i="0" dirty="0"/>
              <a:t> from their members. </a:t>
            </a:r>
            <a:endParaRPr lang="en-US" altLang="en-US" sz="1800" i="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1340768"/>
            <a:ext cx="8229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en-US" altLang="en-US" sz="1800" kern="0" dirty="0"/>
              <a:t>2. Functions of LGA</a:t>
            </a:r>
          </a:p>
        </p:txBody>
      </p:sp>
    </p:spTree>
    <p:extLst>
      <p:ext uri="{BB962C8B-B14F-4D97-AF65-F5344CB8AC3E}">
        <p14:creationId xmlns:p14="http://schemas.microsoft.com/office/powerpoint/2010/main" val="336195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08885" y="1196752"/>
            <a:ext cx="4126231" cy="982864"/>
          </a:xfrm>
          <a:prstGeom prst="rect">
            <a:avLst/>
          </a:prstGeom>
          <a:solidFill>
            <a:srgbClr val="92D05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00" dirty="0" smtClean="0">
                <a:solidFill>
                  <a:schemeClr val="tx1"/>
                </a:solidFill>
                <a:cs typeface="Arial" panose="020B0604020202020204" pitchFamily="34" charset="0"/>
              </a:rPr>
              <a:t>LOCAL GOVERNANCE</a:t>
            </a:r>
          </a:p>
          <a:p>
            <a:pPr algn="ctr"/>
            <a:r>
              <a:rPr lang="en-GB" sz="1300" dirty="0" smtClean="0">
                <a:solidFill>
                  <a:schemeClr val="tx1"/>
                </a:solidFill>
                <a:cs typeface="Arial" panose="020B0604020202020204" pitchFamily="34" charset="0"/>
              </a:rPr>
              <a:t>Local </a:t>
            </a:r>
            <a:r>
              <a:rPr lang="en-GB" sz="1300" dirty="0">
                <a:solidFill>
                  <a:schemeClr val="tx1"/>
                </a:solidFill>
                <a:cs typeface="Arial" panose="020B0604020202020204" pitchFamily="34" charset="0"/>
              </a:rPr>
              <a:t>democracy</a:t>
            </a:r>
          </a:p>
          <a:p>
            <a:pPr algn="ctr"/>
            <a:r>
              <a:rPr lang="en-GB" sz="1300" dirty="0">
                <a:solidFill>
                  <a:schemeClr val="tx1"/>
                </a:solidFill>
                <a:cs typeface="Arial" panose="020B0604020202020204" pitchFamily="34" charset="0"/>
              </a:rPr>
              <a:t>Local development</a:t>
            </a:r>
          </a:p>
          <a:p>
            <a:pPr algn="ctr"/>
            <a:r>
              <a:rPr lang="en-GB" sz="1300" dirty="0" smtClean="0">
                <a:solidFill>
                  <a:schemeClr val="tx1"/>
                </a:solidFill>
                <a:cs typeface="Arial" panose="020B0604020202020204" pitchFamily="34" charset="0"/>
              </a:rPr>
              <a:t>Autonomous </a:t>
            </a:r>
            <a:r>
              <a:rPr lang="en-GB" sz="1300" dirty="0">
                <a:solidFill>
                  <a:schemeClr val="tx1"/>
                </a:solidFill>
                <a:cs typeface="Arial" panose="020B0604020202020204" pitchFamily="34" charset="0"/>
              </a:rPr>
              <a:t>and efficient local </a:t>
            </a:r>
            <a:r>
              <a:rPr lang="en-GB" sz="1300" dirty="0" smtClean="0">
                <a:solidFill>
                  <a:schemeClr val="tx1"/>
                </a:solidFill>
                <a:cs typeface="Arial" panose="020B0604020202020204" pitchFamily="34" charset="0"/>
              </a:rPr>
              <a:t>governments</a:t>
            </a:r>
            <a:r>
              <a:rPr lang="en-GB" sz="1300" dirty="0" smtClean="0">
                <a:solidFill>
                  <a:schemeClr val="tx1"/>
                </a:solidFill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endParaRPr lang="en-GB" sz="13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5768" y="2354115"/>
            <a:ext cx="2828245" cy="936109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  <a:cs typeface="Arial" panose="020B0604020202020204" pitchFamily="34" charset="0"/>
                <a:sym typeface="Arial" panose="020B0604020202020204" pitchFamily="34" charset="0"/>
              </a:rPr>
              <a:t>‘Improving the national policy/fiscal framework </a:t>
            </a:r>
            <a:r>
              <a:rPr lang="en-GB" sz="1300" dirty="0" smtClean="0">
                <a:solidFill>
                  <a:schemeClr val="tx1"/>
                </a:solidFill>
                <a:cs typeface="Arial" panose="020B0604020202020204" pitchFamily="34" charset="0"/>
                <a:sym typeface="Arial" panose="020B0604020202020204" pitchFamily="34" charset="0"/>
              </a:rPr>
              <a:t>LGs </a:t>
            </a:r>
            <a:r>
              <a:rPr lang="en-GB" sz="1300" dirty="0">
                <a:solidFill>
                  <a:schemeClr val="tx1"/>
                </a:solidFill>
                <a:cs typeface="Arial" panose="020B0604020202020204" pitchFamily="34" charset="0"/>
                <a:sym typeface="Arial" panose="020B0604020202020204" pitchFamily="34" charset="0"/>
              </a:rPr>
              <a:t>operate within’*</a:t>
            </a:r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869986" y="2348003"/>
            <a:ext cx="2839674" cy="93611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  <a:cs typeface="Arial" panose="020B0604020202020204" pitchFamily="34" charset="0"/>
                <a:sym typeface="Arial" panose="020B0604020202020204" pitchFamily="34" charset="0"/>
              </a:rPr>
              <a:t>‘Improving member’s capacity to fulfil their mandates’*</a:t>
            </a:r>
            <a:endParaRPr lang="en-GB" sz="13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5771" y="3530417"/>
            <a:ext cx="2828243" cy="140323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  <a:cs typeface="Arial" panose="020B0604020202020204" pitchFamily="34" charset="0"/>
                <a:sym typeface="Arial" panose="020B0604020202020204" pitchFamily="34" charset="0"/>
              </a:rPr>
              <a:t>Political dialogue and defence of  the interest of LG:</a:t>
            </a:r>
          </a:p>
          <a:p>
            <a:pPr marL="214313" indent="-214313" algn="ctr">
              <a:buFont typeface="Wingdings" panose="05000000000000000000" pitchFamily="2" charset="2"/>
              <a:buChar char="Ø"/>
            </a:pPr>
            <a:r>
              <a:rPr lang="en-GB" sz="1300" dirty="0">
                <a:solidFill>
                  <a:schemeClr val="tx1"/>
                </a:solidFill>
                <a:cs typeface="Arial" panose="020B0604020202020204" pitchFamily="34" charset="0"/>
                <a:sym typeface="Arial" panose="020B0604020202020204" pitchFamily="34" charset="0"/>
              </a:rPr>
              <a:t>Representation</a:t>
            </a:r>
          </a:p>
          <a:p>
            <a:pPr marL="214313" indent="-214313" algn="ctr">
              <a:buFont typeface="Wingdings" panose="05000000000000000000" pitchFamily="2" charset="2"/>
              <a:buChar char="Ø"/>
            </a:pPr>
            <a:r>
              <a:rPr lang="en-GB" sz="1300" dirty="0">
                <a:solidFill>
                  <a:schemeClr val="tx1"/>
                </a:solidFill>
                <a:cs typeface="Arial" panose="020B0604020202020204" pitchFamily="34" charset="0"/>
                <a:sym typeface="Arial" panose="020B0604020202020204" pitchFamily="34" charset="0"/>
              </a:rPr>
              <a:t>Advocacy</a:t>
            </a:r>
            <a:endParaRPr lang="en-GB" sz="13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69987" y="3530417"/>
            <a:ext cx="2839674" cy="140323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  <a:cs typeface="Arial" panose="020B0604020202020204" pitchFamily="34" charset="0"/>
                <a:sym typeface="Arial" panose="020B0604020202020204" pitchFamily="34" charset="0"/>
              </a:rPr>
              <a:t>Provision of services to LG:</a:t>
            </a:r>
          </a:p>
          <a:p>
            <a:pPr marL="214313" indent="-214313" algn="ctr">
              <a:buFont typeface="Wingdings" panose="05000000000000000000" pitchFamily="2" charset="2"/>
              <a:buChar char="Ø"/>
            </a:pPr>
            <a:r>
              <a:rPr lang="en-GB" sz="1300" dirty="0">
                <a:solidFill>
                  <a:schemeClr val="tx1"/>
                </a:solidFill>
                <a:cs typeface="Arial" panose="020B0604020202020204" pitchFamily="34" charset="0"/>
                <a:sym typeface="Arial" panose="020B0604020202020204" pitchFamily="34" charset="0"/>
              </a:rPr>
              <a:t>Capacity building</a:t>
            </a:r>
          </a:p>
          <a:p>
            <a:pPr marL="214313" indent="-214313" algn="ctr">
              <a:buFont typeface="Wingdings" panose="05000000000000000000" pitchFamily="2" charset="2"/>
              <a:buChar char="Ø"/>
            </a:pPr>
            <a:r>
              <a:rPr lang="en-GB" sz="1300" dirty="0">
                <a:solidFill>
                  <a:schemeClr val="tx1"/>
                </a:solidFill>
                <a:cs typeface="Arial" panose="020B0604020202020204" pitchFamily="34" charset="0"/>
                <a:sym typeface="Arial" panose="020B0604020202020204" pitchFamily="34" charset="0"/>
              </a:rPr>
              <a:t>Platforms for networking, exchange and learning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445770" y="5179960"/>
            <a:ext cx="2828244" cy="72511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  <a:cs typeface="Arial" panose="020B0604020202020204" pitchFamily="34" charset="0"/>
                <a:sym typeface="Arial" panose="020B0604020202020204" pitchFamily="34" charset="0"/>
              </a:rPr>
              <a:t>Political/policy making</a:t>
            </a:r>
          </a:p>
          <a:p>
            <a:pPr algn="ctr"/>
            <a:r>
              <a:rPr lang="en-GB" sz="1300" dirty="0">
                <a:solidFill>
                  <a:schemeClr val="tx1"/>
                </a:solidFill>
                <a:cs typeface="Arial" panose="020B0604020202020204" pitchFamily="34" charset="0"/>
                <a:sym typeface="Arial" panose="020B0604020202020204" pitchFamily="34" charset="0"/>
              </a:rPr>
              <a:t>Board + Executive</a:t>
            </a:r>
            <a:endParaRPr lang="en-GB" sz="13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69986" y="5179959"/>
            <a:ext cx="2839674" cy="72511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  <a:cs typeface="Arial" panose="020B0604020202020204" pitchFamily="34" charset="0"/>
                <a:sym typeface="Arial" panose="020B0604020202020204" pitchFamily="34" charset="0"/>
              </a:rPr>
              <a:t>Operational/ technical</a:t>
            </a:r>
          </a:p>
          <a:p>
            <a:pPr algn="ctr"/>
            <a:r>
              <a:rPr lang="en-GB" sz="1300" dirty="0">
                <a:solidFill>
                  <a:schemeClr val="tx1"/>
                </a:solidFill>
                <a:cs typeface="Arial" panose="020B0604020202020204" pitchFamily="34" charset="0"/>
                <a:sym typeface="Arial" panose="020B0604020202020204" pitchFamily="34" charset="0"/>
              </a:rPr>
              <a:t>Executive + Staff</a:t>
            </a:r>
            <a:endParaRPr lang="en-GB" sz="13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79487" y="5853262"/>
            <a:ext cx="2378675" cy="744090"/>
          </a:xfrm>
          <a:prstGeom prst="rect">
            <a:avLst/>
          </a:prstGeom>
          <a:solidFill>
            <a:srgbClr val="92D05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  <a:cs typeface="Arial" panose="020B0604020202020204" pitchFamily="34" charset="0"/>
                <a:sym typeface="Arial" panose="020B0604020202020204" pitchFamily="34" charset="0"/>
              </a:rPr>
              <a:t>Local Government Association</a:t>
            </a:r>
            <a:endParaRPr lang="en-GB" sz="13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cxnSp>
        <p:nvCxnSpPr>
          <p:cNvPr id="11" name="Straight Arrow Connector 10"/>
          <p:cNvCxnSpPr>
            <a:stCxn id="3" idx="0"/>
            <a:endCxn id="10" idx="0"/>
          </p:cNvCxnSpPr>
          <p:nvPr/>
        </p:nvCxnSpPr>
        <p:spPr>
          <a:xfrm flipV="1">
            <a:off x="1859891" y="2179617"/>
            <a:ext cx="2712109" cy="174498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0"/>
            <a:endCxn id="5" idx="2"/>
          </p:cNvCxnSpPr>
          <p:nvPr/>
        </p:nvCxnSpPr>
        <p:spPr>
          <a:xfrm flipV="1">
            <a:off x="1859892" y="4933655"/>
            <a:ext cx="1" cy="246305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9" idx="1"/>
            <a:endCxn id="7" idx="2"/>
          </p:cNvCxnSpPr>
          <p:nvPr/>
        </p:nvCxnSpPr>
        <p:spPr>
          <a:xfrm flipH="1" flipV="1">
            <a:off x="1859892" y="5905078"/>
            <a:ext cx="1519595" cy="320229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3"/>
            <a:endCxn id="8" idx="2"/>
          </p:cNvCxnSpPr>
          <p:nvPr/>
        </p:nvCxnSpPr>
        <p:spPr>
          <a:xfrm flipV="1">
            <a:off x="5758162" y="5905077"/>
            <a:ext cx="1531661" cy="32023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0"/>
            <a:endCxn id="6" idx="2"/>
          </p:cNvCxnSpPr>
          <p:nvPr/>
        </p:nvCxnSpPr>
        <p:spPr>
          <a:xfrm flipV="1">
            <a:off x="7289823" y="4933655"/>
            <a:ext cx="1" cy="246304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6" idx="0"/>
            <a:endCxn id="4" idx="2"/>
          </p:cNvCxnSpPr>
          <p:nvPr/>
        </p:nvCxnSpPr>
        <p:spPr>
          <a:xfrm flipH="1" flipV="1">
            <a:off x="7289823" y="3284113"/>
            <a:ext cx="1" cy="246304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4" idx="0"/>
            <a:endCxn id="10" idx="0"/>
          </p:cNvCxnSpPr>
          <p:nvPr/>
        </p:nvCxnSpPr>
        <p:spPr>
          <a:xfrm flipH="1" flipV="1">
            <a:off x="4572000" y="2179617"/>
            <a:ext cx="2717823" cy="168386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Up Arrow 9"/>
          <p:cNvSpPr/>
          <p:nvPr/>
        </p:nvSpPr>
        <p:spPr>
          <a:xfrm>
            <a:off x="3883109" y="2179617"/>
            <a:ext cx="1377782" cy="3673646"/>
          </a:xfrm>
          <a:prstGeom prst="upArrow">
            <a:avLst/>
          </a:prstGeom>
          <a:gradFill>
            <a:gsLst>
              <a:gs pos="30000">
                <a:srgbClr val="92D050"/>
              </a:gs>
              <a:gs pos="70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60" name="TextBox 59"/>
          <p:cNvSpPr txBox="1"/>
          <p:nvPr/>
        </p:nvSpPr>
        <p:spPr>
          <a:xfrm>
            <a:off x="494314" y="6079577"/>
            <a:ext cx="2529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* FCM</a:t>
            </a:r>
          </a:p>
        </p:txBody>
      </p:sp>
      <p:sp>
        <p:nvSpPr>
          <p:cNvPr id="12" name="Up-Down Arrow 11"/>
          <p:cNvSpPr/>
          <p:nvPr/>
        </p:nvSpPr>
        <p:spPr>
          <a:xfrm>
            <a:off x="41148" y="2348004"/>
            <a:ext cx="453166" cy="3557074"/>
          </a:xfrm>
          <a:prstGeom prst="upDownArrow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  <a:cs typeface="Arial" panose="020B0604020202020204" pitchFamily="34" charset="0"/>
              </a:rPr>
              <a:t>Membership fee</a:t>
            </a:r>
          </a:p>
        </p:txBody>
      </p:sp>
      <p:sp>
        <p:nvSpPr>
          <p:cNvPr id="23" name="Up-Down Arrow 22"/>
          <p:cNvSpPr/>
          <p:nvPr/>
        </p:nvSpPr>
        <p:spPr>
          <a:xfrm>
            <a:off x="8709659" y="2318399"/>
            <a:ext cx="398908" cy="3586677"/>
          </a:xfrm>
          <a:prstGeom prst="up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  <a:cs typeface="Arial" panose="020B0604020202020204" pitchFamily="34" charset="0"/>
              </a:rPr>
              <a:t>National gov. donors and members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289818" y="79653"/>
            <a:ext cx="8746678" cy="384726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1800" b="1" kern="0" dirty="0">
                <a:solidFill>
                  <a:schemeClr val="bg1"/>
                </a:solidFill>
              </a:rPr>
              <a:t>3. </a:t>
            </a:r>
            <a:r>
              <a:rPr lang="en-GB" sz="1800" b="1" dirty="0">
                <a:solidFill>
                  <a:schemeClr val="bg1"/>
                </a:solidFill>
              </a:rPr>
              <a:t>How Local Government Associations can contribute to TALD</a:t>
            </a:r>
            <a:endParaRPr lang="en-US" sz="1800" b="1" dirty="0">
              <a:solidFill>
                <a:schemeClr val="bg1"/>
              </a:solidFill>
            </a:endParaRPr>
          </a:p>
        </p:txBody>
      </p:sp>
      <p:cxnSp>
        <p:nvCxnSpPr>
          <p:cNvPr id="51" name="Straight Arrow Connector 50"/>
          <p:cNvCxnSpPr>
            <a:stCxn id="5" idx="0"/>
            <a:endCxn id="3" idx="2"/>
          </p:cNvCxnSpPr>
          <p:nvPr/>
        </p:nvCxnSpPr>
        <p:spPr>
          <a:xfrm flipH="1" flipV="1">
            <a:off x="1859891" y="3290224"/>
            <a:ext cx="2" cy="240193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244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981570"/>
            <a:ext cx="8424936" cy="4385816"/>
          </a:xfrm>
        </p:spPr>
        <p:txBody>
          <a:bodyPr>
            <a:sp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GB" sz="2000" i="0" u="sng" dirty="0"/>
              <a:t>National level policies: decentralisation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GB" sz="1800" i="0" dirty="0"/>
          </a:p>
          <a:p>
            <a:pPr marL="0" indent="0" algn="just">
              <a:spcBef>
                <a:spcPts val="0"/>
              </a:spcBef>
              <a:buNone/>
            </a:pPr>
            <a:r>
              <a:rPr lang="en-GB" sz="1800" i="0" dirty="0"/>
              <a:t>Political and policy making area. Moving the decentralisation process and national policies from </a:t>
            </a:r>
            <a:r>
              <a:rPr lang="en-GB" sz="1800" b="1" i="0" dirty="0"/>
              <a:t>“what is” </a:t>
            </a:r>
            <a:r>
              <a:rPr lang="en-GB" sz="1800" i="0" dirty="0"/>
              <a:t>to </a:t>
            </a:r>
            <a:r>
              <a:rPr lang="en-GB" sz="1800" b="1" i="0" dirty="0"/>
              <a:t>“what ought to be”.</a:t>
            </a:r>
          </a:p>
          <a:p>
            <a:pPr marL="400050" indent="-400050" algn="just">
              <a:spcBef>
                <a:spcPts val="600"/>
              </a:spcBef>
              <a:buFont typeface="+mj-lt"/>
              <a:buAutoNum type="romanLcPeriod"/>
            </a:pPr>
            <a:endParaRPr lang="en-GB" sz="1800" i="0" dirty="0"/>
          </a:p>
          <a:p>
            <a:pPr marL="400050" indent="-400050" algn="just">
              <a:spcBef>
                <a:spcPts val="600"/>
              </a:spcBef>
              <a:buClr>
                <a:srgbClr val="0F5494"/>
              </a:buClr>
              <a:buFont typeface="+mj-lt"/>
              <a:buAutoNum type="romanLcPeriod"/>
            </a:pPr>
            <a:r>
              <a:rPr lang="en-GB" sz="1800" i="0" dirty="0" smtClean="0"/>
              <a:t>Enhancing </a:t>
            </a:r>
            <a:r>
              <a:rPr lang="en-GB" sz="1800" b="1" i="0" dirty="0" smtClean="0"/>
              <a:t>genuine</a:t>
            </a:r>
            <a:r>
              <a:rPr lang="en-GB" sz="1800" i="0" dirty="0" smtClean="0"/>
              <a:t> </a:t>
            </a:r>
            <a:r>
              <a:rPr lang="en-GB" sz="1800" b="1" i="0" dirty="0" smtClean="0"/>
              <a:t>local </a:t>
            </a:r>
            <a:r>
              <a:rPr lang="en-GB" sz="1800" b="1" i="0" dirty="0"/>
              <a:t>democracy</a:t>
            </a:r>
          </a:p>
          <a:p>
            <a:pPr marL="400050" indent="-400050" algn="just">
              <a:spcBef>
                <a:spcPts val="600"/>
              </a:spcBef>
              <a:buClr>
                <a:srgbClr val="0F5494"/>
              </a:buClr>
              <a:buFont typeface="+mj-lt"/>
              <a:buAutoNum type="romanLcPeriod"/>
            </a:pPr>
            <a:r>
              <a:rPr lang="en-GB" sz="1800" i="0" dirty="0"/>
              <a:t>Defend/support </a:t>
            </a:r>
            <a:r>
              <a:rPr lang="en-GB" sz="1800" b="1" i="0" dirty="0"/>
              <a:t>local autonomy </a:t>
            </a:r>
            <a:r>
              <a:rPr lang="en-GB" sz="1800" i="0" dirty="0"/>
              <a:t>and </a:t>
            </a:r>
            <a:r>
              <a:rPr lang="en-GB" sz="1800" b="1" i="0" dirty="0"/>
              <a:t>improve upwards/downwards accountability</a:t>
            </a:r>
          </a:p>
          <a:p>
            <a:pPr marL="400050" indent="-400050" algn="just">
              <a:spcBef>
                <a:spcPts val="600"/>
              </a:spcBef>
              <a:buClr>
                <a:srgbClr val="0F5494"/>
              </a:buClr>
              <a:buFont typeface="+mj-lt"/>
              <a:buAutoNum type="romanLcPeriod"/>
            </a:pPr>
            <a:r>
              <a:rPr lang="en-GB" sz="1800" b="1" i="0" dirty="0" smtClean="0"/>
              <a:t>Advocating for to have a </a:t>
            </a:r>
            <a:r>
              <a:rPr lang="en-GB" sz="1800" b="1" i="0" dirty="0"/>
              <a:t>g</a:t>
            </a:r>
            <a:r>
              <a:rPr lang="en-GB" sz="1800" b="1" i="0" dirty="0" smtClean="0"/>
              <a:t>eneral Mandate for development, clarify </a:t>
            </a:r>
            <a:r>
              <a:rPr lang="en-GB" sz="1800" b="1" i="0" dirty="0"/>
              <a:t>legal </a:t>
            </a:r>
            <a:r>
              <a:rPr lang="en-GB" sz="1800" b="1" i="0" dirty="0" smtClean="0"/>
              <a:t>competences,</a:t>
            </a:r>
            <a:r>
              <a:rPr lang="en-GB" sz="1800" i="0" dirty="0" smtClean="0"/>
              <a:t> </a:t>
            </a:r>
            <a:r>
              <a:rPr lang="en-GB" sz="1800" b="1" i="0" dirty="0"/>
              <a:t>improve coordination </a:t>
            </a:r>
            <a:r>
              <a:rPr lang="en-GB" sz="1800" i="0" dirty="0"/>
              <a:t>with other government </a:t>
            </a:r>
            <a:r>
              <a:rPr lang="en-GB" sz="1800" i="0" dirty="0" smtClean="0"/>
              <a:t>tiers and with other LGs</a:t>
            </a:r>
            <a:endParaRPr lang="en-GB" sz="1800" i="0" dirty="0"/>
          </a:p>
          <a:p>
            <a:pPr marL="400050" indent="-400050" algn="just">
              <a:spcBef>
                <a:spcPts val="600"/>
              </a:spcBef>
              <a:buClr>
                <a:srgbClr val="0F5494"/>
              </a:buClr>
              <a:buFont typeface="+mj-lt"/>
              <a:buAutoNum type="romanLcPeriod"/>
            </a:pPr>
            <a:r>
              <a:rPr lang="en-GB" sz="1800" i="0" dirty="0" smtClean="0"/>
              <a:t>Advance </a:t>
            </a:r>
            <a:r>
              <a:rPr lang="en-GB" sz="1800" b="1" i="0" dirty="0"/>
              <a:t>intergovernmental </a:t>
            </a:r>
            <a:r>
              <a:rPr lang="en-GB" sz="1800" b="1" i="0"/>
              <a:t>fiscal </a:t>
            </a:r>
            <a:r>
              <a:rPr lang="en-GB" sz="1800" b="1" i="0" smtClean="0"/>
              <a:t>system </a:t>
            </a:r>
            <a:r>
              <a:rPr lang="en-GB" sz="1800" i="0" dirty="0"/>
              <a:t>and </a:t>
            </a:r>
            <a:r>
              <a:rPr lang="en-GB" sz="1800" i="0" dirty="0" smtClean="0"/>
              <a:t>allow</a:t>
            </a:r>
            <a:r>
              <a:rPr lang="en-GB" sz="1800" b="1" i="0" dirty="0" smtClean="0"/>
              <a:t> the mobilisation of local resources</a:t>
            </a:r>
            <a:endParaRPr lang="en-GB" sz="1800" b="1" i="0" dirty="0"/>
          </a:p>
          <a:p>
            <a:pPr marL="400050" indent="-400050">
              <a:spcBef>
                <a:spcPts val="0"/>
              </a:spcBef>
              <a:buFont typeface="+mj-lt"/>
              <a:buAutoNum type="romanLcPeriod"/>
            </a:pPr>
            <a:endParaRPr lang="en-GB" sz="1800" i="0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69676" y="1335239"/>
            <a:ext cx="85787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358775" eaLnBrk="1" hangingPunct="1">
              <a:defRPr sz="1800" b="1" kern="0">
                <a:latin typeface="+mj-lt"/>
                <a:ea typeface="+mj-ea"/>
                <a:cs typeface="+mj-cs"/>
              </a:defRPr>
            </a:lvl1pPr>
            <a:lvl2pPr marL="358775" eaLnBrk="1" hangingPunct="1">
              <a:defRPr sz="3000" b="1"/>
            </a:lvl2pPr>
            <a:lvl3pPr marL="358775" eaLnBrk="1" hangingPunct="1">
              <a:defRPr sz="3000" b="1"/>
            </a:lvl3pPr>
            <a:lvl4pPr marL="358775" eaLnBrk="1" hangingPunct="1">
              <a:defRPr sz="3000" b="1"/>
            </a:lvl4pPr>
            <a:lvl5pPr marL="358775" eaLnBrk="1" hangingPunct="1">
              <a:defRPr sz="3000" b="1"/>
            </a:lvl5pPr>
            <a:lvl6pPr marL="815975" fontAlgn="base">
              <a:spcBef>
                <a:spcPct val="0"/>
              </a:spcBef>
              <a:spcAft>
                <a:spcPct val="0"/>
              </a:spcAft>
              <a:defRPr sz="3000" b="1"/>
            </a:lvl6pPr>
            <a:lvl7pPr marL="1273175" fontAlgn="base">
              <a:spcBef>
                <a:spcPct val="0"/>
              </a:spcBef>
              <a:spcAft>
                <a:spcPct val="0"/>
              </a:spcAft>
              <a:defRPr sz="3000" b="1"/>
            </a:lvl7pPr>
            <a:lvl8pPr marL="1730375" fontAlgn="base">
              <a:spcBef>
                <a:spcPct val="0"/>
              </a:spcBef>
              <a:spcAft>
                <a:spcPct val="0"/>
              </a:spcAft>
              <a:defRPr sz="3000" b="1"/>
            </a:lvl8pPr>
            <a:lvl9pPr marL="2187575" fontAlgn="base">
              <a:spcBef>
                <a:spcPct val="0"/>
              </a:spcBef>
              <a:spcAft>
                <a:spcPct val="0"/>
              </a:spcAft>
              <a:defRPr sz="3000" b="1"/>
            </a:lvl9pPr>
          </a:lstStyle>
          <a:p>
            <a:r>
              <a:rPr lang="en-US" altLang="en-US" dirty="0"/>
              <a:t>3. </a:t>
            </a:r>
            <a:r>
              <a:rPr lang="en-GB" dirty="0"/>
              <a:t>How Local Government Associations can contribute to TALD</a:t>
            </a:r>
            <a:endParaRPr 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1911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23659</TotalTime>
  <Words>1654</Words>
  <Application>Microsoft Office PowerPoint</Application>
  <PresentationFormat>On-screen Show (4:3)</PresentationFormat>
  <Paragraphs>227</Paragraphs>
  <Slides>19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blank</vt:lpstr>
      <vt:lpstr>Office Theme</vt:lpstr>
      <vt:lpstr>The role of Local Government Associations within the Territorial Approach to Local Development</vt:lpstr>
      <vt:lpstr>Content</vt:lpstr>
      <vt:lpstr>1. What are Local Government Associations (LGA)? </vt:lpstr>
      <vt:lpstr>1. What are Local Government Associations (LGA)? </vt:lpstr>
      <vt:lpstr>PowerPoint Presentation</vt:lpstr>
      <vt:lpstr>The foundations of LGAs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Classification of services provided by LGAs </vt:lpstr>
      <vt:lpstr>PowerPoint Presentation</vt:lpstr>
      <vt:lpstr>PowerPoint Presentation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RODRIGUEZ BILBAO Jorge (DEVCO)</dc:creator>
  <cp:lastModifiedBy>user</cp:lastModifiedBy>
  <cp:revision>313</cp:revision>
  <dcterms:created xsi:type="dcterms:W3CDTF">2015-03-31T15:02:49Z</dcterms:created>
  <dcterms:modified xsi:type="dcterms:W3CDTF">2016-04-05T08:30:01Z</dcterms:modified>
</cp:coreProperties>
</file>